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75" r:id="rId2"/>
    <p:sldId id="276" r:id="rId3"/>
    <p:sldId id="336" r:id="rId4"/>
    <p:sldId id="277" r:id="rId5"/>
    <p:sldId id="279" r:id="rId6"/>
    <p:sldId id="280" r:id="rId7"/>
    <p:sldId id="318" r:id="rId8"/>
    <p:sldId id="283" r:id="rId9"/>
    <p:sldId id="337" r:id="rId10"/>
    <p:sldId id="295" r:id="rId11"/>
    <p:sldId id="335" r:id="rId12"/>
    <p:sldId id="340" r:id="rId13"/>
    <p:sldId id="313" r:id="rId14"/>
    <p:sldId id="341" r:id="rId15"/>
    <p:sldId id="343" r:id="rId16"/>
    <p:sldId id="324" r:id="rId17"/>
    <p:sldId id="294" r:id="rId18"/>
    <p:sldId id="316" r:id="rId19"/>
  </p:sldIdLst>
  <p:sldSz cx="9144000" cy="6858000" type="screen4x3"/>
  <p:notesSz cx="7099300" cy="10234613"/>
  <p:defaultTextStyle>
    <a:defPPr>
      <a:defRPr lang="ja-JP"/>
    </a:defPPr>
    <a:lvl1pPr algn="l" defTabSz="457200"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defTabSz="457200"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defTabSz="457200"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defTabSz="457200"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defTabSz="457200"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800000"/>
    <a:srgbClr val="006666"/>
    <a:srgbClr val="777777"/>
    <a:srgbClr val="029866"/>
    <a:srgbClr val="0157BF"/>
    <a:srgbClr val="02983F"/>
    <a:srgbClr val="0000FF"/>
    <a:srgbClr val="660066"/>
    <a:srgbClr val="00808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32" autoAdjust="0"/>
    <p:restoredTop sz="94615" autoAdjust="0"/>
  </p:normalViewPr>
  <p:slideViewPr>
    <p:cSldViewPr snapToObjects="1">
      <p:cViewPr varScale="1">
        <p:scale>
          <a:sx n="99" d="100"/>
          <a:sy n="99" d="100"/>
        </p:scale>
        <p:origin x="-102" y="-318"/>
      </p:cViewPr>
      <p:guideLst>
        <p:guide orient="horz" pos="2160"/>
        <p:guide pos="2880"/>
      </p:guideLst>
    </p:cSldViewPr>
  </p:slideViewPr>
  <p:outlineViewPr>
    <p:cViewPr>
      <p:scale>
        <a:sx n="33" d="100"/>
        <a:sy n="33" d="100"/>
      </p:scale>
      <p:origin x="0" y="24654"/>
    </p:cViewPr>
  </p:outlineViewPr>
  <p:notesTextViewPr>
    <p:cViewPr>
      <p:scale>
        <a:sx n="100" d="100"/>
        <a:sy n="100" d="100"/>
      </p:scale>
      <p:origin x="0" y="0"/>
    </p:cViewPr>
  </p:notesTextViewPr>
  <p:notesViewPr>
    <p:cSldViewPr snapToObjects="1">
      <p:cViewPr varScale="1">
        <p:scale>
          <a:sx n="71" d="100"/>
          <a:sy n="71" d="100"/>
        </p:scale>
        <p:origin x="-1842" y="-90"/>
      </p:cViewPr>
      <p:guideLst>
        <p:guide orient="horz" pos="3224"/>
        <p:guide pos="2237"/>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ja-JP"/>
  <c:chart>
    <c:plotArea>
      <c:layout/>
      <c:lineChart>
        <c:grouping val="standard"/>
        <c:ser>
          <c:idx val="0"/>
          <c:order val="0"/>
          <c:tx>
            <c:strRef>
              <c:f>Sheet1!$B$1</c:f>
              <c:strCache>
                <c:ptCount val="1"/>
                <c:pt idx="0">
                  <c:v>Scenario 1</c:v>
                </c:pt>
              </c:strCache>
            </c:strRef>
          </c:tx>
          <c:spPr>
            <a:ln w="41275">
              <a:solidFill>
                <a:srgbClr val="0157BF"/>
              </a:solidFill>
            </a:ln>
          </c:spPr>
          <c:marker>
            <c:symbol val="none"/>
          </c:marker>
          <c:cat>
            <c:numRef>
              <c:f>Sheet1!$A$2:$A$18</c:f>
              <c:numCache>
                <c:formatCode>General</c:formatCode>
                <c:ptCount val="17"/>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pt idx="13">
                  <c:v>2032</c:v>
                </c:pt>
                <c:pt idx="14">
                  <c:v>2033</c:v>
                </c:pt>
                <c:pt idx="15">
                  <c:v>2034</c:v>
                </c:pt>
                <c:pt idx="16">
                  <c:v>2035</c:v>
                </c:pt>
              </c:numCache>
            </c:numRef>
          </c:cat>
          <c:val>
            <c:numRef>
              <c:f>Sheet1!$B$2:$B$18</c:f>
              <c:numCache>
                <c:formatCode>0.0</c:formatCode>
                <c:ptCount val="17"/>
                <c:pt idx="0">
                  <c:v>0</c:v>
                </c:pt>
                <c:pt idx="1">
                  <c:v>-0.25529134554640553</c:v>
                </c:pt>
                <c:pt idx="2">
                  <c:v>-0.51058269109281107</c:v>
                </c:pt>
                <c:pt idx="3">
                  <c:v>-1.0211653821856221</c:v>
                </c:pt>
                <c:pt idx="4">
                  <c:v>-1.7870394188248402</c:v>
                </c:pt>
                <c:pt idx="5">
                  <c:v>-3.0634961465568686</c:v>
                </c:pt>
                <c:pt idx="6">
                  <c:v>-4.5952442198353003</c:v>
                </c:pt>
                <c:pt idx="7">
                  <c:v>-6.6375749842065455</c:v>
                </c:pt>
                <c:pt idx="8">
                  <c:v>-9.4457797852170113</c:v>
                </c:pt>
                <c:pt idx="9">
                  <c:v>-13.019858622866694</c:v>
                </c:pt>
                <c:pt idx="10">
                  <c:v>-17.10452015160919</c:v>
                </c:pt>
                <c:pt idx="11">
                  <c:v>-21.189181680351677</c:v>
                </c:pt>
                <c:pt idx="12">
                  <c:v>-25.529134554640571</c:v>
                </c:pt>
                <c:pt idx="13">
                  <c:v>-29.613796083383058</c:v>
                </c:pt>
                <c:pt idx="14">
                  <c:v>-33.69845761212558</c:v>
                </c:pt>
                <c:pt idx="15">
                  <c:v>-37.783119140868074</c:v>
                </c:pt>
                <c:pt idx="16">
                  <c:v>-41.101906632971343</c:v>
                </c:pt>
              </c:numCache>
            </c:numRef>
          </c:val>
        </c:ser>
        <c:ser>
          <c:idx val="1"/>
          <c:order val="1"/>
          <c:tx>
            <c:strRef>
              <c:f>Sheet1!$C$1</c:f>
              <c:strCache>
                <c:ptCount val="1"/>
                <c:pt idx="0">
                  <c:v>Scenario 2</c:v>
                </c:pt>
              </c:strCache>
            </c:strRef>
          </c:tx>
          <c:spPr>
            <a:ln w="41275">
              <a:prstDash val="dash"/>
            </a:ln>
          </c:spPr>
          <c:marker>
            <c:symbol val="none"/>
          </c:marker>
          <c:cat>
            <c:numRef>
              <c:f>Sheet1!$A$2:$A$18</c:f>
              <c:numCache>
                <c:formatCode>General</c:formatCode>
                <c:ptCount val="17"/>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pt idx="13">
                  <c:v>2032</c:v>
                </c:pt>
                <c:pt idx="14">
                  <c:v>2033</c:v>
                </c:pt>
                <c:pt idx="15">
                  <c:v>2034</c:v>
                </c:pt>
                <c:pt idx="16">
                  <c:v>2035</c:v>
                </c:pt>
              </c:numCache>
            </c:numRef>
          </c:cat>
          <c:val>
            <c:numRef>
              <c:f>Sheet1!$C$2:$C$18</c:f>
              <c:numCache>
                <c:formatCode>0.0</c:formatCode>
                <c:ptCount val="17"/>
                <c:pt idx="0">
                  <c:v>0</c:v>
                </c:pt>
                <c:pt idx="1">
                  <c:v>-0.25529134554640559</c:v>
                </c:pt>
                <c:pt idx="2">
                  <c:v>-0.51058269109281118</c:v>
                </c:pt>
                <c:pt idx="3">
                  <c:v>-1.0211653821856224</c:v>
                </c:pt>
                <c:pt idx="4">
                  <c:v>-1.7870394188248402</c:v>
                </c:pt>
                <c:pt idx="5">
                  <c:v>-3.0634961465568686</c:v>
                </c:pt>
                <c:pt idx="6">
                  <c:v>-2.0423307643712474</c:v>
                </c:pt>
                <c:pt idx="7">
                  <c:v>0.25529134554640559</c:v>
                </c:pt>
                <c:pt idx="8">
                  <c:v>4.0846615287424894</c:v>
                </c:pt>
                <c:pt idx="9">
                  <c:v>8.6799057485777951</c:v>
                </c:pt>
                <c:pt idx="10">
                  <c:v>14.806898041691531</c:v>
                </c:pt>
                <c:pt idx="11">
                  <c:v>23.23151244472291</c:v>
                </c:pt>
                <c:pt idx="12">
                  <c:v>33.69845761212558</c:v>
                </c:pt>
                <c:pt idx="13">
                  <c:v>48.463024889445798</c:v>
                </c:pt>
                <c:pt idx="14">
                  <c:v>65.780505622230194</c:v>
                </c:pt>
                <c:pt idx="15">
                  <c:v>78.161482501571356</c:v>
                </c:pt>
                <c:pt idx="16">
                  <c:v>84.501435375860282</c:v>
                </c:pt>
              </c:numCache>
            </c:numRef>
          </c:val>
        </c:ser>
        <c:ser>
          <c:idx val="2"/>
          <c:order val="2"/>
          <c:tx>
            <c:strRef>
              <c:f>Sheet1!$D$1</c:f>
              <c:strCache>
                <c:ptCount val="1"/>
                <c:pt idx="0">
                  <c:v>Scenario 3</c:v>
                </c:pt>
              </c:strCache>
            </c:strRef>
          </c:tx>
          <c:spPr>
            <a:ln w="41275">
              <a:solidFill>
                <a:srgbClr val="029866"/>
              </a:solidFill>
              <a:prstDash val="sysDash"/>
            </a:ln>
          </c:spPr>
          <c:marker>
            <c:symbol val="none"/>
          </c:marker>
          <c:cat>
            <c:numRef>
              <c:f>Sheet1!$A$2:$A$18</c:f>
              <c:numCache>
                <c:formatCode>General</c:formatCode>
                <c:ptCount val="17"/>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pt idx="13">
                  <c:v>2032</c:v>
                </c:pt>
                <c:pt idx="14">
                  <c:v>2033</c:v>
                </c:pt>
                <c:pt idx="15">
                  <c:v>2034</c:v>
                </c:pt>
                <c:pt idx="16">
                  <c:v>2035</c:v>
                </c:pt>
              </c:numCache>
            </c:numRef>
          </c:cat>
          <c:val>
            <c:numRef>
              <c:f>Sheet1!$D$2:$D$18</c:f>
              <c:numCache>
                <c:formatCode>0.0</c:formatCode>
                <c:ptCount val="17"/>
                <c:pt idx="0">
                  <c:v>6.1269922931137391</c:v>
                </c:pt>
                <c:pt idx="1">
                  <c:v>12.253984586227483</c:v>
                </c:pt>
                <c:pt idx="2">
                  <c:v>19.402142261526812</c:v>
                </c:pt>
                <c:pt idx="3">
                  <c:v>28.337339355651039</c:v>
                </c:pt>
                <c:pt idx="4">
                  <c:v>39.314867214146417</c:v>
                </c:pt>
                <c:pt idx="5">
                  <c:v>52.079434491466742</c:v>
                </c:pt>
                <c:pt idx="6">
                  <c:v>66.886332533158225</c:v>
                </c:pt>
                <c:pt idx="7">
                  <c:v>84.2249786481283</c:v>
                </c:pt>
                <c:pt idx="8">
                  <c:v>98.605955527469945</c:v>
                </c:pt>
                <c:pt idx="9">
                  <c:v>105.43532571066558</c:v>
                </c:pt>
                <c:pt idx="10">
                  <c:v>108.75411320276886</c:v>
                </c:pt>
                <c:pt idx="11">
                  <c:v>111.05173531268638</c:v>
                </c:pt>
                <c:pt idx="12">
                  <c:v>112.83877473151129</c:v>
                </c:pt>
                <c:pt idx="13">
                  <c:v>113.34935742260411</c:v>
                </c:pt>
                <c:pt idx="14">
                  <c:v>113.60464876815055</c:v>
                </c:pt>
                <c:pt idx="15">
                  <c:v>113.09406607705776</c:v>
                </c:pt>
                <c:pt idx="16">
                  <c:v>112.58348338596494</c:v>
                </c:pt>
              </c:numCache>
            </c:numRef>
          </c:val>
          <c:smooth val="1"/>
        </c:ser>
        <c:marker val="1"/>
        <c:axId val="38745984"/>
        <c:axId val="38747520"/>
      </c:lineChart>
      <c:catAx>
        <c:axId val="38745984"/>
        <c:scaling>
          <c:orientation val="minMax"/>
        </c:scaling>
        <c:axPos val="b"/>
        <c:numFmt formatCode="General" sourceLinked="1"/>
        <c:tickLblPos val="low"/>
        <c:spPr>
          <a:ln w="12700"/>
        </c:spPr>
        <c:txPr>
          <a:bodyPr/>
          <a:lstStyle/>
          <a:p>
            <a:pPr>
              <a:defRPr lang="ja-JP"/>
            </a:pPr>
            <a:endParaRPr lang="ja-JP"/>
          </a:p>
        </c:txPr>
        <c:crossAx val="38747520"/>
        <c:crosses val="autoZero"/>
        <c:auto val="1"/>
        <c:lblAlgn val="ctr"/>
        <c:lblOffset val="100"/>
        <c:tickLblSkip val="2"/>
      </c:catAx>
      <c:valAx>
        <c:axId val="38747520"/>
        <c:scaling>
          <c:orientation val="minMax"/>
        </c:scaling>
        <c:axPos val="l"/>
        <c:majorGridlines/>
        <c:numFmt formatCode="0.0" sourceLinked="1"/>
        <c:tickLblPos val="nextTo"/>
        <c:txPr>
          <a:bodyPr/>
          <a:lstStyle/>
          <a:p>
            <a:pPr>
              <a:defRPr lang="ja-JP"/>
            </a:pPr>
            <a:endParaRPr lang="ja-JP"/>
          </a:p>
        </c:txPr>
        <c:crossAx val="38745984"/>
        <c:crosses val="autoZero"/>
        <c:crossBetween val="between"/>
      </c:valAx>
    </c:plotArea>
    <c:legend>
      <c:legendPos val="r"/>
      <c:layout/>
      <c:txPr>
        <a:bodyPr/>
        <a:lstStyle/>
        <a:p>
          <a:pPr>
            <a:defRPr lang="ja-JP"/>
          </a:pPr>
          <a:endParaRPr lang="ja-JP"/>
        </a:p>
      </c:txPr>
    </c:legend>
    <c:plotVisOnly val="1"/>
    <c:dispBlanksAs val="gap"/>
  </c:chart>
  <c:txPr>
    <a:bodyPr/>
    <a:lstStyle/>
    <a:p>
      <a:pPr>
        <a:defRPr sz="1800"/>
      </a:pPr>
      <a:endParaRPr lang="ja-JP"/>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39" tIns="49520" rIns="99039" bIns="49520" rtlCol="0"/>
          <a:lstStyle>
            <a:lvl1pPr algn="l">
              <a:defRPr sz="1300">
                <a:ea typeface="ＭＳ Ｐゴシック" charset="-128"/>
              </a:defRPr>
            </a:lvl1pPr>
          </a:lstStyle>
          <a:p>
            <a:pPr>
              <a:defRPr/>
            </a:pPr>
            <a:endParaRPr lang="en-US"/>
          </a:p>
        </p:txBody>
      </p:sp>
      <p:sp>
        <p:nvSpPr>
          <p:cNvPr id="3" name="Date Placeholder 2"/>
          <p:cNvSpPr>
            <a:spLocks noGrp="1"/>
          </p:cNvSpPr>
          <p:nvPr>
            <p:ph type="dt" idx="1"/>
          </p:nvPr>
        </p:nvSpPr>
        <p:spPr>
          <a:xfrm>
            <a:off x="4021138" y="0"/>
            <a:ext cx="3076575" cy="511175"/>
          </a:xfrm>
          <a:prstGeom prst="rect">
            <a:avLst/>
          </a:prstGeom>
        </p:spPr>
        <p:txBody>
          <a:bodyPr vert="horz" lIns="99039" tIns="49520" rIns="99039" bIns="49520" rtlCol="0"/>
          <a:lstStyle>
            <a:lvl1pPr algn="r">
              <a:defRPr sz="1300">
                <a:ea typeface="ＭＳ Ｐゴシック" charset="-128"/>
              </a:defRPr>
            </a:lvl1pPr>
          </a:lstStyle>
          <a:p>
            <a:pPr>
              <a:defRPr/>
            </a:pPr>
            <a:fld id="{C35C5460-8B96-40C8-84AB-CB8F3C78876C}" type="datetimeFigureOut">
              <a:rPr lang="en-US"/>
              <a:pPr>
                <a:defRPr/>
              </a:pPr>
              <a:t>6/15/2021</a:t>
            </a:fld>
            <a:endParaRPr lang="en-US" dirty="0"/>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39" tIns="49520" rIns="99039" bIns="49520" rtlCol="0" anchor="ctr"/>
          <a:lstStyle/>
          <a:p>
            <a:pPr lvl="0"/>
            <a:endParaRPr lang="en-US" noProof="0" dirty="0" smtClean="0"/>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99039" tIns="49520" rIns="99039" bIns="495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721850"/>
            <a:ext cx="3076575" cy="511175"/>
          </a:xfrm>
          <a:prstGeom prst="rect">
            <a:avLst/>
          </a:prstGeom>
        </p:spPr>
        <p:txBody>
          <a:bodyPr vert="horz" lIns="99039" tIns="49520" rIns="99039" bIns="49520" rtlCol="0" anchor="b"/>
          <a:lstStyle>
            <a:lvl1pPr algn="l">
              <a:defRPr sz="1300">
                <a:ea typeface="ＭＳ Ｐゴシック" charset="-128"/>
              </a:defRPr>
            </a:lvl1pPr>
          </a:lstStyle>
          <a:p>
            <a:pPr>
              <a:defRPr/>
            </a:pPr>
            <a:endParaRPr lang="en-US"/>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99039" tIns="49520" rIns="99039" bIns="49520" rtlCol="0" anchor="b"/>
          <a:lstStyle>
            <a:lvl1pPr algn="r">
              <a:defRPr sz="1300">
                <a:ea typeface="ＭＳ Ｐゴシック" charset="-128"/>
              </a:defRPr>
            </a:lvl1pPr>
          </a:lstStyle>
          <a:p>
            <a:pPr>
              <a:defRPr/>
            </a:pPr>
            <a:fld id="{A006607B-5DEF-4D1E-9C80-B6CB2C8E3FE6}" type="slidenum">
              <a:rPr lang="en-US"/>
              <a:pPr>
                <a:defRPr/>
              </a:pPr>
              <a:t>‹#›</a:t>
            </a:fld>
            <a:endParaRPr lang="en-US" dirty="0"/>
          </a:p>
        </p:txBody>
      </p:sp>
    </p:spTree>
    <p:extLst>
      <p:ext uri="{BB962C8B-B14F-4D97-AF65-F5344CB8AC3E}">
        <p14:creationId xmlns="" xmlns:p14="http://schemas.microsoft.com/office/powerpoint/2010/main" val="30756531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ja-JP" altLang="en-US" smtClean="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27476686-6373-4A5B-86D1-300E3B88E89B}" type="slidenum">
              <a:rPr lang="en-US" altLang="ja-JP" smtClean="0">
                <a:latin typeface="Times New Roman" pitchFamily="18" charset="0"/>
                <a:ea typeface="ＭＳ Ｐゴシック" pitchFamily="50" charset="-128"/>
              </a:rPr>
              <a:pPr defTabSz="989013"/>
              <a:t>1</a:t>
            </a:fld>
            <a:endParaRPr lang="en-US" altLang="ja-JP" smtClean="0">
              <a:latin typeface="Times New Roman" pitchFamily="18" charset="0"/>
              <a:ea typeface="ＭＳ Ｐゴシック" pitchFamily="50"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94FF252B-9DFA-45A2-8100-4EAF1E1725E2}" type="slidenum">
              <a:rPr lang="ja-JP" altLang="en-US" smtClean="0">
                <a:latin typeface="Times New Roman" pitchFamily="18" charset="0"/>
                <a:ea typeface="ＭＳ Ｐゴシック" pitchFamily="50" charset="-128"/>
              </a:rPr>
              <a:pPr defTabSz="989013"/>
              <a:t>11</a:t>
            </a:fld>
            <a:endParaRPr lang="en-US" altLang="ja-JP" smtClean="0">
              <a:latin typeface="Times New Roman" pitchFamily="18" charset="0"/>
              <a:ea typeface="ＭＳ Ｐゴシック" pitchFamily="50" charset="-128"/>
            </a:endParaRPr>
          </a:p>
        </p:txBody>
      </p:sp>
      <p:sp>
        <p:nvSpPr>
          <p:cNvPr id="35843" name="Slide Image Placeholder 1"/>
          <p:cNvSpPr>
            <a:spLocks noGrp="1" noRot="1" noChangeAspect="1" noTextEdit="1"/>
          </p:cNvSpPr>
          <p:nvPr>
            <p:ph type="sldImg"/>
          </p:nvPr>
        </p:nvSpPr>
        <p:spPr bwMode="auto">
          <a:noFill/>
          <a:ln>
            <a:solidFill>
              <a:srgbClr val="000000"/>
            </a:solidFill>
            <a:miter lim="800000"/>
            <a:headEnd/>
            <a:tailEnd/>
          </a:ln>
        </p:spPr>
      </p:sp>
      <p:sp>
        <p:nvSpPr>
          <p:cNvPr id="3584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ja-JP" altLang="en-US" smtClean="0"/>
          </a:p>
        </p:txBody>
      </p:sp>
      <p:sp>
        <p:nvSpPr>
          <p:cNvPr id="35845" name="Slide Number Placeholder 3"/>
          <p:cNvSpPr txBox="1">
            <a:spLocks noGrp="1"/>
          </p:cNvSpPr>
          <p:nvPr/>
        </p:nvSpPr>
        <p:spPr bwMode="auto">
          <a:xfrm>
            <a:off x="4022725" y="9721850"/>
            <a:ext cx="3076575" cy="512763"/>
          </a:xfrm>
          <a:prstGeom prst="rect">
            <a:avLst/>
          </a:prstGeom>
          <a:noFill/>
          <a:ln w="12700" cap="sq">
            <a:noFill/>
            <a:miter lim="800000"/>
            <a:headEnd type="none" w="sm" len="sm"/>
            <a:tailEnd type="none" w="sm" len="sm"/>
          </a:ln>
        </p:spPr>
        <p:txBody>
          <a:bodyPr lIns="95872" tIns="47936" rIns="95872" bIns="47936" anchor="b"/>
          <a:lstStyle/>
          <a:p>
            <a:pPr algn="r" defTabSz="957263" eaLnBrk="0" hangingPunct="0"/>
            <a:fld id="{63AD3CDA-5CB3-4056-8BD4-850EB33D2B23}" type="slidenum">
              <a:rPr lang="ja-JP" altLang="en-US" sz="1300" b="1" i="1">
                <a:latin typeface="Times New Roman" pitchFamily="18" charset="0"/>
              </a:rPr>
              <a:pPr algn="r" defTabSz="957263" eaLnBrk="0" hangingPunct="0"/>
              <a:t>11</a:t>
            </a:fld>
            <a:endParaRPr lang="en-US" altLang="ja-JP" sz="1300" b="1" i="1">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94FF252B-9DFA-45A2-8100-4EAF1E1725E2}" type="slidenum">
              <a:rPr lang="ja-JP" altLang="en-US" smtClean="0">
                <a:latin typeface="Times New Roman" pitchFamily="18" charset="0"/>
                <a:ea typeface="ＭＳ Ｐゴシック" pitchFamily="50" charset="-128"/>
              </a:rPr>
              <a:pPr defTabSz="989013"/>
              <a:t>12</a:t>
            </a:fld>
            <a:endParaRPr lang="en-US" altLang="ja-JP" smtClean="0">
              <a:latin typeface="Times New Roman" pitchFamily="18" charset="0"/>
              <a:ea typeface="ＭＳ Ｐゴシック" pitchFamily="50" charset="-128"/>
            </a:endParaRPr>
          </a:p>
        </p:txBody>
      </p:sp>
      <p:sp>
        <p:nvSpPr>
          <p:cNvPr id="35843" name="Slide Image Placeholder 1"/>
          <p:cNvSpPr>
            <a:spLocks noGrp="1" noRot="1" noChangeAspect="1" noTextEdit="1"/>
          </p:cNvSpPr>
          <p:nvPr>
            <p:ph type="sldImg"/>
          </p:nvPr>
        </p:nvSpPr>
        <p:spPr bwMode="auto">
          <a:noFill/>
          <a:ln>
            <a:solidFill>
              <a:srgbClr val="000000"/>
            </a:solidFill>
            <a:miter lim="800000"/>
            <a:headEnd/>
            <a:tailEnd/>
          </a:ln>
        </p:spPr>
      </p:sp>
      <p:sp>
        <p:nvSpPr>
          <p:cNvPr id="3584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ja-JP" altLang="en-US" smtClean="0"/>
          </a:p>
        </p:txBody>
      </p:sp>
      <p:sp>
        <p:nvSpPr>
          <p:cNvPr id="35845" name="Slide Number Placeholder 3"/>
          <p:cNvSpPr txBox="1">
            <a:spLocks noGrp="1"/>
          </p:cNvSpPr>
          <p:nvPr/>
        </p:nvSpPr>
        <p:spPr bwMode="auto">
          <a:xfrm>
            <a:off x="4022725" y="9721850"/>
            <a:ext cx="3076575" cy="512763"/>
          </a:xfrm>
          <a:prstGeom prst="rect">
            <a:avLst/>
          </a:prstGeom>
          <a:noFill/>
          <a:ln w="12700" cap="sq">
            <a:noFill/>
            <a:miter lim="800000"/>
            <a:headEnd type="none" w="sm" len="sm"/>
            <a:tailEnd type="none" w="sm" len="sm"/>
          </a:ln>
        </p:spPr>
        <p:txBody>
          <a:bodyPr lIns="95872" tIns="47936" rIns="95872" bIns="47936" anchor="b"/>
          <a:lstStyle/>
          <a:p>
            <a:pPr algn="r" defTabSz="957263" eaLnBrk="0" hangingPunct="0"/>
            <a:fld id="{63AD3CDA-5CB3-4056-8BD4-850EB33D2B23}" type="slidenum">
              <a:rPr lang="ja-JP" altLang="en-US" sz="1300" b="1" i="1">
                <a:latin typeface="Times New Roman" pitchFamily="18" charset="0"/>
              </a:rPr>
              <a:pPr algn="r" defTabSz="957263" eaLnBrk="0" hangingPunct="0"/>
              <a:t>12</a:t>
            </a:fld>
            <a:endParaRPr lang="en-US" altLang="ja-JP" sz="1300" b="1" i="1">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3519C8A1-59D0-4AD7-BDC6-036EA950D50A}" type="slidenum">
              <a:rPr lang="ja-JP" altLang="en-US" smtClean="0">
                <a:latin typeface="Times New Roman" pitchFamily="18" charset="0"/>
                <a:ea typeface="ＭＳ Ｐゴシック" pitchFamily="50" charset="-128"/>
              </a:rPr>
              <a:pPr defTabSz="989013"/>
              <a:t>17</a:t>
            </a:fld>
            <a:endParaRPr lang="en-US" altLang="ja-JP" smtClean="0">
              <a:latin typeface="Times New Roman" pitchFamily="18" charset="0"/>
              <a:ea typeface="ＭＳ Ｐゴシック" pitchFamily="50" charset="-128"/>
            </a:endParaRPr>
          </a:p>
        </p:txBody>
      </p:sp>
      <p:sp>
        <p:nvSpPr>
          <p:cNvPr id="45059" name="Slide Image Placeholder 1"/>
          <p:cNvSpPr>
            <a:spLocks noGrp="1" noRot="1" noChangeAspect="1" noTextEdit="1"/>
          </p:cNvSpPr>
          <p:nvPr>
            <p:ph type="sldImg"/>
          </p:nvPr>
        </p:nvSpPr>
        <p:spPr bwMode="auto">
          <a:noFill/>
          <a:ln>
            <a:solidFill>
              <a:srgbClr val="000000"/>
            </a:solidFill>
            <a:miter lim="800000"/>
            <a:headEnd/>
            <a:tailEnd/>
          </a:ln>
        </p:spPr>
      </p:sp>
      <p:sp>
        <p:nvSpPr>
          <p:cNvPr id="4506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ja-JP" altLang="en-US" smtClean="0"/>
          </a:p>
        </p:txBody>
      </p:sp>
      <p:sp>
        <p:nvSpPr>
          <p:cNvPr id="45061" name="Slide Number Placeholder 3"/>
          <p:cNvSpPr txBox="1">
            <a:spLocks noGrp="1"/>
          </p:cNvSpPr>
          <p:nvPr/>
        </p:nvSpPr>
        <p:spPr bwMode="auto">
          <a:xfrm>
            <a:off x="4022725" y="9721850"/>
            <a:ext cx="3076575" cy="512763"/>
          </a:xfrm>
          <a:prstGeom prst="rect">
            <a:avLst/>
          </a:prstGeom>
          <a:noFill/>
          <a:ln w="12700" cap="sq">
            <a:noFill/>
            <a:miter lim="800000"/>
            <a:headEnd type="none" w="sm" len="sm"/>
            <a:tailEnd type="none" w="sm" len="sm"/>
          </a:ln>
        </p:spPr>
        <p:txBody>
          <a:bodyPr lIns="95872" tIns="47936" rIns="95872" bIns="47936" anchor="b"/>
          <a:lstStyle/>
          <a:p>
            <a:pPr algn="r" defTabSz="957263" eaLnBrk="0" hangingPunct="0"/>
            <a:fld id="{E4EA062B-5DB3-4666-B282-0E8DCE0BE3DB}" type="slidenum">
              <a:rPr lang="ja-JP" altLang="en-US" sz="1300" b="1" i="1">
                <a:latin typeface="Times New Roman" pitchFamily="18" charset="0"/>
              </a:rPr>
              <a:pPr algn="r" defTabSz="957263" eaLnBrk="0" hangingPunct="0"/>
              <a:t>17</a:t>
            </a:fld>
            <a:endParaRPr lang="en-US" altLang="ja-JP" sz="1300" b="1" i="1">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3519C8A1-59D0-4AD7-BDC6-036EA950D50A}" type="slidenum">
              <a:rPr lang="ja-JP" altLang="en-US" smtClean="0">
                <a:latin typeface="Times New Roman" pitchFamily="18" charset="0"/>
                <a:ea typeface="ＭＳ Ｐゴシック" pitchFamily="50" charset="-128"/>
              </a:rPr>
              <a:pPr defTabSz="989013"/>
              <a:t>18</a:t>
            </a:fld>
            <a:endParaRPr lang="en-US" altLang="ja-JP" smtClean="0">
              <a:latin typeface="Times New Roman" pitchFamily="18" charset="0"/>
              <a:ea typeface="ＭＳ Ｐゴシック" pitchFamily="50" charset="-128"/>
            </a:endParaRPr>
          </a:p>
        </p:txBody>
      </p:sp>
      <p:sp>
        <p:nvSpPr>
          <p:cNvPr id="45059" name="Slide Image Placeholder 1"/>
          <p:cNvSpPr>
            <a:spLocks noGrp="1" noRot="1" noChangeAspect="1" noTextEdit="1"/>
          </p:cNvSpPr>
          <p:nvPr>
            <p:ph type="sldImg"/>
          </p:nvPr>
        </p:nvSpPr>
        <p:spPr bwMode="auto">
          <a:noFill/>
          <a:ln>
            <a:solidFill>
              <a:srgbClr val="000000"/>
            </a:solidFill>
            <a:miter lim="800000"/>
            <a:headEnd/>
            <a:tailEnd/>
          </a:ln>
        </p:spPr>
      </p:sp>
      <p:sp>
        <p:nvSpPr>
          <p:cNvPr id="4506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ja-JP" altLang="en-US" smtClean="0"/>
          </a:p>
        </p:txBody>
      </p:sp>
      <p:sp>
        <p:nvSpPr>
          <p:cNvPr id="45061" name="Slide Number Placeholder 3"/>
          <p:cNvSpPr txBox="1">
            <a:spLocks noGrp="1"/>
          </p:cNvSpPr>
          <p:nvPr/>
        </p:nvSpPr>
        <p:spPr bwMode="auto">
          <a:xfrm>
            <a:off x="4022725" y="9721850"/>
            <a:ext cx="3076575" cy="512763"/>
          </a:xfrm>
          <a:prstGeom prst="rect">
            <a:avLst/>
          </a:prstGeom>
          <a:noFill/>
          <a:ln w="12700" cap="sq">
            <a:noFill/>
            <a:miter lim="800000"/>
            <a:headEnd type="none" w="sm" len="sm"/>
            <a:tailEnd type="none" w="sm" len="sm"/>
          </a:ln>
        </p:spPr>
        <p:txBody>
          <a:bodyPr lIns="95872" tIns="47936" rIns="95872" bIns="47936" anchor="b"/>
          <a:lstStyle/>
          <a:p>
            <a:pPr algn="r" defTabSz="957263" eaLnBrk="0" hangingPunct="0"/>
            <a:fld id="{E4EA062B-5DB3-4666-B282-0E8DCE0BE3DB}" type="slidenum">
              <a:rPr lang="ja-JP" altLang="en-US" sz="1300" b="1" i="1">
                <a:latin typeface="Times New Roman" pitchFamily="18" charset="0"/>
              </a:rPr>
              <a:pPr algn="r" defTabSz="957263" eaLnBrk="0" hangingPunct="0"/>
              <a:t>18</a:t>
            </a:fld>
            <a:endParaRPr lang="en-US" altLang="ja-JP" sz="1300" b="1" i="1">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9AC52962-246D-408B-A088-329D499BAEDC}" type="slidenum">
              <a:rPr lang="en-US" altLang="ja-JP" smtClean="0">
                <a:latin typeface="Times New Roman" pitchFamily="18" charset="0"/>
                <a:ea typeface="ＭＳ Ｐゴシック" pitchFamily="50" charset="-128"/>
              </a:rPr>
              <a:pPr defTabSz="989013"/>
              <a:t>2</a:t>
            </a:fld>
            <a:endParaRPr lang="en-US" altLang="ja-JP" smtClean="0">
              <a:latin typeface="Times New Roman" pitchFamily="18" charset="0"/>
              <a:ea typeface="ＭＳ Ｐゴシック" pitchFamily="50" charset="-128"/>
            </a:endParaRPr>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altLang="ja-JP"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9AC52962-246D-408B-A088-329D499BAEDC}" type="slidenum">
              <a:rPr lang="en-US" altLang="ja-JP" smtClean="0">
                <a:latin typeface="Times New Roman" pitchFamily="18" charset="0"/>
                <a:ea typeface="ＭＳ Ｐゴシック" pitchFamily="50" charset="-128"/>
              </a:rPr>
              <a:pPr defTabSz="989013"/>
              <a:t>3</a:t>
            </a:fld>
            <a:endParaRPr lang="en-US" altLang="ja-JP" smtClean="0">
              <a:latin typeface="Times New Roman" pitchFamily="18" charset="0"/>
              <a:ea typeface="ＭＳ Ｐゴシック" pitchFamily="50" charset="-128"/>
            </a:endParaRPr>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altLang="ja-JP"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CDE72235-F924-40CD-BE9A-39E7808CB5F4}" type="slidenum">
              <a:rPr lang="en-US" altLang="ja-JP" smtClean="0">
                <a:latin typeface="Times New Roman" pitchFamily="18" charset="0"/>
                <a:ea typeface="ＭＳ Ｐゴシック" pitchFamily="50" charset="-128"/>
              </a:rPr>
              <a:pPr defTabSz="989013"/>
              <a:t>4</a:t>
            </a:fld>
            <a:endParaRPr lang="en-US" altLang="ja-JP" smtClean="0">
              <a:latin typeface="Times New Roman" pitchFamily="18" charset="0"/>
              <a:ea typeface="ＭＳ Ｐゴシック" pitchFamily="50" charset="-128"/>
            </a:endParaRPr>
          </a:p>
        </p:txBody>
      </p:sp>
      <p:sp>
        <p:nvSpPr>
          <p:cNvPr id="276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altLang="ja-JP"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B78533C7-1A08-4B82-A590-7838AA2BF15A}" type="slidenum">
              <a:rPr lang="en-US" altLang="ja-JP" smtClean="0">
                <a:latin typeface="Times New Roman" pitchFamily="18" charset="0"/>
                <a:ea typeface="ＭＳ Ｐゴシック" pitchFamily="50" charset="-128"/>
              </a:rPr>
              <a:pPr defTabSz="989013"/>
              <a:t>5</a:t>
            </a:fld>
            <a:endParaRPr lang="en-US" altLang="ja-JP" smtClean="0">
              <a:latin typeface="Times New Roman" pitchFamily="18" charset="0"/>
              <a:ea typeface="ＭＳ Ｐゴシック" pitchFamily="50" charset="-128"/>
            </a:endParaRPr>
          </a:p>
        </p:txBody>
      </p:sp>
      <p:sp>
        <p:nvSpPr>
          <p:cNvPr id="296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7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altLang="ja-JP"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D8FCC96F-0C8B-49DD-9382-F8C504DEACD7}" type="slidenum">
              <a:rPr lang="en-US" altLang="ja-JP" smtClean="0">
                <a:latin typeface="Times New Roman" pitchFamily="18" charset="0"/>
                <a:ea typeface="ＭＳ Ｐゴシック" pitchFamily="50" charset="-128"/>
              </a:rPr>
              <a:pPr defTabSz="989013"/>
              <a:t>6</a:t>
            </a:fld>
            <a:endParaRPr lang="en-US" altLang="ja-JP" smtClean="0">
              <a:latin typeface="Times New Roman" pitchFamily="18" charset="0"/>
              <a:ea typeface="ＭＳ Ｐゴシック" pitchFamily="50" charset="-128"/>
            </a:endParaRPr>
          </a:p>
        </p:txBody>
      </p:sp>
      <p:sp>
        <p:nvSpPr>
          <p:cNvPr id="307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7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altLang="ja-JP"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D8FCC96F-0C8B-49DD-9382-F8C504DEACD7}" type="slidenum">
              <a:rPr lang="en-US" altLang="ja-JP" smtClean="0">
                <a:latin typeface="Times New Roman" pitchFamily="18" charset="0"/>
                <a:ea typeface="ＭＳ Ｐゴシック" pitchFamily="50" charset="-128"/>
              </a:rPr>
              <a:pPr defTabSz="989013"/>
              <a:t>7</a:t>
            </a:fld>
            <a:endParaRPr lang="en-US" altLang="ja-JP" smtClean="0">
              <a:latin typeface="Times New Roman" pitchFamily="18" charset="0"/>
              <a:ea typeface="ＭＳ Ｐゴシック" pitchFamily="50" charset="-128"/>
            </a:endParaRPr>
          </a:p>
        </p:txBody>
      </p:sp>
      <p:sp>
        <p:nvSpPr>
          <p:cNvPr id="307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7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altLang="ja-JP"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BFB6ACB8-368C-4DA4-AF83-AAAD16BCF148}" type="slidenum">
              <a:rPr lang="ja-JP" altLang="en-US" smtClean="0">
                <a:latin typeface="Times New Roman" pitchFamily="18" charset="0"/>
                <a:ea typeface="ＭＳ Ｐゴシック" pitchFamily="50" charset="-128"/>
              </a:rPr>
              <a:pPr defTabSz="989013"/>
              <a:t>8</a:t>
            </a:fld>
            <a:endParaRPr lang="en-US" altLang="ja-JP" smtClean="0">
              <a:latin typeface="Times New Roman" pitchFamily="18" charset="0"/>
              <a:ea typeface="ＭＳ Ｐゴシック" pitchFamily="50" charset="-128"/>
            </a:endParaRPr>
          </a:p>
        </p:txBody>
      </p:sp>
      <p:sp>
        <p:nvSpPr>
          <p:cNvPr id="33795" name="Slide Image Placeholder 1"/>
          <p:cNvSpPr>
            <a:spLocks noGrp="1" noRot="1" noChangeAspect="1" noTextEdit="1"/>
          </p:cNvSpPr>
          <p:nvPr>
            <p:ph type="sldImg"/>
          </p:nvPr>
        </p:nvSpPr>
        <p:spPr bwMode="auto">
          <a:noFill/>
          <a:ln>
            <a:solidFill>
              <a:srgbClr val="000000"/>
            </a:solidFill>
            <a:miter lim="800000"/>
            <a:headEnd/>
            <a:tailEnd/>
          </a:ln>
        </p:spPr>
      </p:sp>
      <p:sp>
        <p:nvSpPr>
          <p:cNvPr id="3379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ja-JP" altLang="en-US" smtClean="0"/>
          </a:p>
        </p:txBody>
      </p:sp>
      <p:sp>
        <p:nvSpPr>
          <p:cNvPr id="33797" name="Slide Number Placeholder 3"/>
          <p:cNvSpPr txBox="1">
            <a:spLocks noGrp="1"/>
          </p:cNvSpPr>
          <p:nvPr/>
        </p:nvSpPr>
        <p:spPr bwMode="auto">
          <a:xfrm>
            <a:off x="4022725" y="9721850"/>
            <a:ext cx="3076575" cy="512763"/>
          </a:xfrm>
          <a:prstGeom prst="rect">
            <a:avLst/>
          </a:prstGeom>
          <a:noFill/>
          <a:ln w="12700" cap="sq">
            <a:noFill/>
            <a:miter lim="800000"/>
            <a:headEnd type="none" w="sm" len="sm"/>
            <a:tailEnd type="none" w="sm" len="sm"/>
          </a:ln>
        </p:spPr>
        <p:txBody>
          <a:bodyPr lIns="95872" tIns="47936" rIns="95872" bIns="47936" anchor="b"/>
          <a:lstStyle/>
          <a:p>
            <a:pPr algn="r" defTabSz="957263" eaLnBrk="0" hangingPunct="0"/>
            <a:fld id="{96A9B331-9A6D-4F18-BCD4-A9684B7300B9}" type="slidenum">
              <a:rPr lang="ja-JP" altLang="en-US" sz="1300" b="1" i="1">
                <a:latin typeface="Times New Roman" pitchFamily="18" charset="0"/>
              </a:rPr>
              <a:pPr algn="r" defTabSz="957263" eaLnBrk="0" hangingPunct="0"/>
              <a:t>8</a:t>
            </a:fld>
            <a:endParaRPr lang="en-US" altLang="ja-JP" sz="1300" b="1" i="1">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89013"/>
            <a:fld id="{94FF252B-9DFA-45A2-8100-4EAF1E1725E2}" type="slidenum">
              <a:rPr lang="ja-JP" altLang="en-US" smtClean="0">
                <a:latin typeface="Times New Roman" pitchFamily="18" charset="0"/>
                <a:ea typeface="ＭＳ Ｐゴシック" pitchFamily="50" charset="-128"/>
              </a:rPr>
              <a:pPr defTabSz="989013"/>
              <a:t>10</a:t>
            </a:fld>
            <a:endParaRPr lang="en-US" altLang="ja-JP" smtClean="0">
              <a:latin typeface="Times New Roman" pitchFamily="18" charset="0"/>
              <a:ea typeface="ＭＳ Ｐゴシック" pitchFamily="50" charset="-128"/>
            </a:endParaRPr>
          </a:p>
        </p:txBody>
      </p:sp>
      <p:sp>
        <p:nvSpPr>
          <p:cNvPr id="35843" name="Slide Image Placeholder 1"/>
          <p:cNvSpPr>
            <a:spLocks noGrp="1" noRot="1" noChangeAspect="1" noTextEdit="1"/>
          </p:cNvSpPr>
          <p:nvPr>
            <p:ph type="sldImg"/>
          </p:nvPr>
        </p:nvSpPr>
        <p:spPr bwMode="auto">
          <a:noFill/>
          <a:ln>
            <a:solidFill>
              <a:srgbClr val="000000"/>
            </a:solidFill>
            <a:miter lim="800000"/>
            <a:headEnd/>
            <a:tailEnd/>
          </a:ln>
        </p:spPr>
      </p:sp>
      <p:sp>
        <p:nvSpPr>
          <p:cNvPr id="3584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ja-JP" altLang="en-US" smtClean="0"/>
          </a:p>
        </p:txBody>
      </p:sp>
      <p:sp>
        <p:nvSpPr>
          <p:cNvPr id="35845" name="Slide Number Placeholder 3"/>
          <p:cNvSpPr txBox="1">
            <a:spLocks noGrp="1"/>
          </p:cNvSpPr>
          <p:nvPr/>
        </p:nvSpPr>
        <p:spPr bwMode="auto">
          <a:xfrm>
            <a:off x="4022725" y="9721850"/>
            <a:ext cx="3076575" cy="512763"/>
          </a:xfrm>
          <a:prstGeom prst="rect">
            <a:avLst/>
          </a:prstGeom>
          <a:noFill/>
          <a:ln w="12700" cap="sq">
            <a:noFill/>
            <a:miter lim="800000"/>
            <a:headEnd type="none" w="sm" len="sm"/>
            <a:tailEnd type="none" w="sm" len="sm"/>
          </a:ln>
        </p:spPr>
        <p:txBody>
          <a:bodyPr lIns="95872" tIns="47936" rIns="95872" bIns="47936" anchor="b"/>
          <a:lstStyle/>
          <a:p>
            <a:pPr algn="r" defTabSz="957263" eaLnBrk="0" hangingPunct="0"/>
            <a:fld id="{63AD3CDA-5CB3-4056-8BD4-850EB33D2B23}" type="slidenum">
              <a:rPr lang="ja-JP" altLang="en-US" sz="1300" b="1" i="1">
                <a:latin typeface="Times New Roman" pitchFamily="18" charset="0"/>
              </a:rPr>
              <a:pPr algn="r" defTabSz="957263" eaLnBrk="0" hangingPunct="0"/>
              <a:t>10</a:t>
            </a:fld>
            <a:endParaRPr lang="en-US" altLang="ja-JP" sz="1300" b="1" i="1">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46664A2C-0B0B-4CBB-BF2C-EB248F3209F6}" type="datetime1">
              <a:rPr lang="ja-JP" altLang="en-US"/>
              <a:pPr>
                <a:defRPr/>
              </a:pPr>
              <a:t>2021/6/15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B5407D1D-AD0F-4B88-B60C-461F1CF5AD2F}" type="slidenum">
              <a:rPr lang="ja-JP" altLang="en-US"/>
              <a:pPr>
                <a:defRPr/>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0F93B764-5917-46BA-8F35-74F020E6AD1F}" type="datetime1">
              <a:rPr lang="ja-JP" altLang="en-US"/>
              <a:pPr>
                <a:defRPr/>
              </a:pPr>
              <a:t>2021/6/15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C3A9B3D0-33DB-486D-BC80-02E2FB5FA351}" type="slidenum">
              <a:rPr lang="ja-JP" altLang="en-US"/>
              <a:pPr>
                <a:defRPr/>
              </a:pPr>
              <a:t>‹#›</a:t>
            </a:fld>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F97B14C0-0179-4AC0-B0A6-F2BE7BD52B6C}" type="datetime1">
              <a:rPr lang="ja-JP" altLang="en-US"/>
              <a:pPr>
                <a:defRPr/>
              </a:pPr>
              <a:t>2021/6/15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51DA788-9720-49F9-A529-164103955EB6}" type="slidenum">
              <a:rPr lang="ja-JP" altLang="en-US"/>
              <a:pPr>
                <a:defRPr/>
              </a:pPr>
              <a:t>‹#›</a:t>
            </a:fld>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4014EC71-0F77-47A2-80BE-C0CECD6DB165}" type="datetime1">
              <a:rPr lang="ja-JP" altLang="en-US"/>
              <a:pPr>
                <a:defRPr/>
              </a:pPr>
              <a:t>2021/6/15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836C8078-A031-4425-9DAE-1B81936C7875}" type="slidenum">
              <a:rPr lang="ja-JP" altLang="en-US"/>
              <a:pPr>
                <a:defRPr/>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1FA1E387-8D2F-4879-8FD9-1807ED2540F3}" type="datetime1">
              <a:rPr lang="ja-JP" altLang="en-US"/>
              <a:pPr>
                <a:defRPr/>
              </a:pPr>
              <a:t>2021/6/15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EB95212C-BDE4-407F-A748-23CCBCDCD5DD}" type="slidenum">
              <a:rPr lang="ja-JP" altLang="en-US"/>
              <a:pPr>
                <a:defRPr/>
              </a:pPr>
              <a:t>‹#›</a:t>
            </a:fld>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35107265-2C8B-4B3A-AB63-0B56FBA53639}" type="datetime1">
              <a:rPr lang="ja-JP" altLang="en-US"/>
              <a:pPr>
                <a:defRPr/>
              </a:pPr>
              <a:t>2021/6/15</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BE5AD171-FAC3-4C5B-BE31-8CABF9E60BD7}" type="slidenum">
              <a:rPr lang="ja-JP" altLang="en-US"/>
              <a:pPr>
                <a:defRPr/>
              </a:pPr>
              <a: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11153AD5-B5F8-4334-B089-5BA13AF04BA6}" type="datetime1">
              <a:rPr lang="ja-JP" altLang="en-US"/>
              <a:pPr>
                <a:defRPr/>
              </a:pPr>
              <a:t>2021/6/15</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BCF73E6D-C1FE-440E-9A65-793AF9FD2D6B}" type="slidenum">
              <a:rPr lang="ja-JP" altLang="en-US"/>
              <a:pPr>
                <a:defRPr/>
              </a:pPr>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973459A7-A382-45C9-94BC-BE31BE118D54}" type="datetime1">
              <a:rPr lang="ja-JP" altLang="en-US"/>
              <a:pPr>
                <a:defRPr/>
              </a:pPr>
              <a:t>2021/6/15</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336BF91E-11C2-46CE-9322-EB8A0D6DE80C}" type="slidenum">
              <a:rPr lang="ja-JP" altLang="en-US"/>
              <a:pPr>
                <a:defRPr/>
              </a:pPr>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4554889B-B93A-4CAD-9588-44214FDB34DD}" type="datetime1">
              <a:rPr lang="ja-JP" altLang="en-US"/>
              <a:pPr>
                <a:defRPr/>
              </a:pPr>
              <a:t>2021/6/15</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117BC7C4-4E39-44DD-B63A-70EE60474EFC}" type="slidenum">
              <a:rPr lang="ja-JP" altLang="en-US"/>
              <a:pPr>
                <a:defRPr/>
              </a:pPr>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35D31472-E5C7-4906-8EC6-28DE535FC3D0}" type="datetime1">
              <a:rPr lang="ja-JP" altLang="en-US"/>
              <a:pPr>
                <a:defRPr/>
              </a:pPr>
              <a:t>2021/6/15</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1694263-9E3B-4E93-AAC6-1E03B297C955}" type="slidenum">
              <a:rPr lang="ja-JP" altLang="en-US"/>
              <a:pPr>
                <a:defRPr/>
              </a:pPr>
              <a: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408654F-D37A-4D51-9D14-BC79ECFC66EB}" type="datetime1">
              <a:rPr lang="ja-JP" altLang="en-US"/>
              <a:pPr>
                <a:defRPr/>
              </a:pPr>
              <a:t>2021/6/15</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D4EA526B-2177-4C55-AD23-3BE611A77DC7}" type="slidenum">
              <a:rPr lang="ja-JP" altLang="en-US"/>
              <a:pPr>
                <a:defRPr/>
              </a:pPr>
              <a: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ea typeface="ＭＳ Ｐゴシック" charset="-128"/>
              </a:defRPr>
            </a:lvl1pPr>
          </a:lstStyle>
          <a:p>
            <a:pPr>
              <a:defRPr/>
            </a:pPr>
            <a:fld id="{DE0FD394-8A0C-4BD5-8D1E-6569E9444A93}" type="datetime1">
              <a:rPr lang="ja-JP" altLang="en-US"/>
              <a:pPr>
                <a:defRPr/>
              </a:pPr>
              <a:t>2021/6/15</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ea typeface="ＭＳ Ｐゴシック" charset="-128"/>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ea typeface="ＭＳ Ｐゴシック" charset="-128"/>
              </a:defRPr>
            </a:lvl1pPr>
          </a:lstStyle>
          <a:p>
            <a:pPr>
              <a:defRPr/>
            </a:pPr>
            <a:fld id="{D7A834E4-A360-4DF7-9A23-985679AB9247}"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hf hdr="0" ftr="0" dt="0"/>
  <p:txStyles>
    <p:titleStyle>
      <a:lvl1pPr algn="ctr" defTabSz="457200" rtl="0" eaLnBrk="0" fontAlgn="base" hangingPunct="0">
        <a:spcBef>
          <a:spcPct val="0"/>
        </a:spcBef>
        <a:spcAft>
          <a:spcPct val="0"/>
        </a:spcAft>
        <a:defRPr kumimoji="1" sz="4400" kern="1200">
          <a:solidFill>
            <a:schemeClr val="tx1"/>
          </a:solidFill>
          <a:latin typeface="+mj-lt"/>
          <a:ea typeface="+mj-ea"/>
          <a:cs typeface="+mj-cs"/>
        </a:defRPr>
      </a:lvl1pPr>
      <a:lvl2pPr algn="ctr" defTabSz="457200" rtl="0" eaLnBrk="0" fontAlgn="base" hangingPunct="0">
        <a:spcBef>
          <a:spcPct val="0"/>
        </a:spcBef>
        <a:spcAft>
          <a:spcPct val="0"/>
        </a:spcAft>
        <a:defRPr kumimoji="1"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kumimoji="1"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kumimoji="1"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kumimoji="1" sz="4400">
          <a:solidFill>
            <a:schemeClr val="tx1"/>
          </a:solidFill>
          <a:latin typeface="Calibri" charset="0"/>
          <a:ea typeface="ＭＳ Ｐゴシック" charset="-128"/>
        </a:defRPr>
      </a:lvl5pPr>
      <a:lvl6pPr marL="457200" algn="ctr" defTabSz="457200" rtl="0" fontAlgn="base">
        <a:spcBef>
          <a:spcPct val="0"/>
        </a:spcBef>
        <a:spcAft>
          <a:spcPct val="0"/>
        </a:spcAft>
        <a:defRPr kumimoji="1" sz="4400">
          <a:solidFill>
            <a:schemeClr val="tx1"/>
          </a:solidFill>
          <a:latin typeface="Calibri" charset="0"/>
          <a:ea typeface="ＭＳ Ｐゴシック" charset="-128"/>
        </a:defRPr>
      </a:lvl6pPr>
      <a:lvl7pPr marL="914400" algn="ctr" defTabSz="457200" rtl="0" fontAlgn="base">
        <a:spcBef>
          <a:spcPct val="0"/>
        </a:spcBef>
        <a:spcAft>
          <a:spcPct val="0"/>
        </a:spcAft>
        <a:defRPr kumimoji="1" sz="4400">
          <a:solidFill>
            <a:schemeClr val="tx1"/>
          </a:solidFill>
          <a:latin typeface="Calibri" charset="0"/>
          <a:ea typeface="ＭＳ Ｐゴシック" charset="-128"/>
        </a:defRPr>
      </a:lvl7pPr>
      <a:lvl8pPr marL="1371600" algn="ctr" defTabSz="457200" rtl="0" fontAlgn="base">
        <a:spcBef>
          <a:spcPct val="0"/>
        </a:spcBef>
        <a:spcAft>
          <a:spcPct val="0"/>
        </a:spcAft>
        <a:defRPr kumimoji="1" sz="4400">
          <a:solidFill>
            <a:schemeClr val="tx1"/>
          </a:solidFill>
          <a:latin typeface="Calibri" charset="0"/>
          <a:ea typeface="ＭＳ Ｐゴシック" charset="-128"/>
        </a:defRPr>
      </a:lvl8pPr>
      <a:lvl9pPr marL="1828800" algn="ctr" defTabSz="457200" rtl="0" fontAlgn="base">
        <a:spcBef>
          <a:spcPct val="0"/>
        </a:spcBef>
        <a:spcAft>
          <a:spcPct val="0"/>
        </a:spcAft>
        <a:defRPr kumimoji="1"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179512" y="836712"/>
            <a:ext cx="8784976" cy="1804616"/>
          </a:xfrm>
        </p:spPr>
        <p:txBody>
          <a:bodyPr/>
          <a:lstStyle/>
          <a:p>
            <a:pPr eaLnBrk="1" hangingPunct="1"/>
            <a:r>
              <a:rPr lang="en-US" altLang="ja-JP" sz="3500" b="1" dirty="0" smtClean="0">
                <a:solidFill>
                  <a:srgbClr val="000066"/>
                </a:solidFill>
              </a:rPr>
              <a:t>Should the United States Rejoin </a:t>
            </a:r>
            <a:br>
              <a:rPr lang="en-US" altLang="ja-JP" sz="3500" b="1" dirty="0" smtClean="0">
                <a:solidFill>
                  <a:srgbClr val="000066"/>
                </a:solidFill>
              </a:rPr>
            </a:br>
            <a:r>
              <a:rPr lang="en-US" altLang="ja-JP" sz="3500" b="1" dirty="0" smtClean="0">
                <a:solidFill>
                  <a:srgbClr val="000066"/>
                </a:solidFill>
              </a:rPr>
              <a:t>the Trans-Pacific Trade Deal?</a:t>
            </a:r>
          </a:p>
        </p:txBody>
      </p:sp>
      <p:sp>
        <p:nvSpPr>
          <p:cNvPr id="3075" name="Rectangle 5"/>
          <p:cNvSpPr>
            <a:spLocks noGrp="1" noChangeArrowheads="1"/>
          </p:cNvSpPr>
          <p:nvPr>
            <p:ph type="subTitle" idx="1"/>
          </p:nvPr>
        </p:nvSpPr>
        <p:spPr>
          <a:xfrm>
            <a:off x="467544" y="3501008"/>
            <a:ext cx="8208912" cy="2598615"/>
          </a:xfrm>
        </p:spPr>
        <p:txBody>
          <a:bodyPr/>
          <a:lstStyle/>
          <a:p>
            <a:pPr eaLnBrk="1" hangingPunct="1">
              <a:spcBef>
                <a:spcPts val="0"/>
              </a:spcBef>
              <a:spcAft>
                <a:spcPts val="600"/>
              </a:spcAft>
              <a:defRPr/>
            </a:pPr>
            <a:r>
              <a:rPr lang="en-US" altLang="ja-JP" sz="2800" dirty="0" smtClean="0">
                <a:solidFill>
                  <a:schemeClr val="tx1"/>
                </a:solidFill>
              </a:rPr>
              <a:t>Ken </a:t>
            </a:r>
            <a:r>
              <a:rPr lang="en-US" altLang="ja-JP" sz="2800" dirty="0" err="1" smtClean="0">
                <a:solidFill>
                  <a:schemeClr val="tx1"/>
                </a:solidFill>
              </a:rPr>
              <a:t>Itakura</a:t>
            </a:r>
            <a:r>
              <a:rPr lang="en-US" altLang="ja-JP" sz="2800" dirty="0" smtClean="0">
                <a:solidFill>
                  <a:schemeClr val="tx1"/>
                </a:solidFill>
              </a:rPr>
              <a:t> (Nagoya City University)</a:t>
            </a:r>
          </a:p>
          <a:p>
            <a:pPr eaLnBrk="1" hangingPunct="1">
              <a:spcBef>
                <a:spcPts val="0"/>
              </a:spcBef>
              <a:spcAft>
                <a:spcPts val="600"/>
              </a:spcAft>
              <a:defRPr/>
            </a:pPr>
            <a:r>
              <a:rPr lang="en-US" altLang="ja-JP" sz="2800" dirty="0" smtClean="0">
                <a:solidFill>
                  <a:schemeClr val="tx1"/>
                </a:solidFill>
              </a:rPr>
              <a:t>Hiro </a:t>
            </a:r>
            <a:r>
              <a:rPr lang="en-US" altLang="ja-JP" sz="2800" dirty="0">
                <a:solidFill>
                  <a:schemeClr val="tx1"/>
                </a:solidFill>
              </a:rPr>
              <a:t>Lee </a:t>
            </a:r>
            <a:r>
              <a:rPr lang="en-US" altLang="ja-JP" sz="2800" dirty="0" smtClean="0">
                <a:solidFill>
                  <a:schemeClr val="tx1"/>
                </a:solidFill>
              </a:rPr>
              <a:t>(Osaka </a:t>
            </a:r>
            <a:r>
              <a:rPr lang="en-US" altLang="ja-JP" sz="2800" dirty="0">
                <a:solidFill>
                  <a:schemeClr val="tx1"/>
                </a:solidFill>
              </a:rPr>
              <a:t>University)</a:t>
            </a:r>
          </a:p>
          <a:p>
            <a:pPr eaLnBrk="1" hangingPunct="1">
              <a:lnSpc>
                <a:spcPts val="1800"/>
              </a:lnSpc>
              <a:spcBef>
                <a:spcPts val="1200"/>
              </a:spcBef>
              <a:spcAft>
                <a:spcPts val="1200"/>
              </a:spcAft>
              <a:defRPr/>
            </a:pPr>
            <a:endParaRPr lang="en-US" altLang="ja-JP" sz="2800" dirty="0">
              <a:solidFill>
                <a:schemeClr val="tx1"/>
              </a:solidFill>
            </a:endParaRPr>
          </a:p>
          <a:p>
            <a:pPr eaLnBrk="1" hangingPunct="1">
              <a:spcBef>
                <a:spcPct val="0"/>
              </a:spcBef>
              <a:spcAft>
                <a:spcPts val="300"/>
              </a:spcAft>
              <a:defRPr/>
            </a:pPr>
            <a:r>
              <a:rPr lang="en-US" altLang="ja-JP" sz="2600" dirty="0" smtClean="0">
                <a:solidFill>
                  <a:schemeClr val="tx1"/>
                </a:solidFill>
              </a:rPr>
              <a:t>24th Annual Conference on Global Economic Analysis</a:t>
            </a:r>
          </a:p>
          <a:p>
            <a:pPr eaLnBrk="1" hangingPunct="1">
              <a:spcBef>
                <a:spcPct val="0"/>
              </a:spcBef>
              <a:spcAft>
                <a:spcPts val="300"/>
              </a:spcAft>
              <a:defRPr/>
            </a:pPr>
            <a:r>
              <a:rPr lang="en-US" altLang="ja-JP" sz="2600" dirty="0" smtClean="0">
                <a:solidFill>
                  <a:schemeClr val="tx1"/>
                </a:solidFill>
              </a:rPr>
              <a:t>June 23-25, 2021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4213" y="228600"/>
            <a:ext cx="7826375" cy="823913"/>
          </a:xfrm>
        </p:spPr>
        <p:txBody>
          <a:bodyPr/>
          <a:lstStyle/>
          <a:p>
            <a:pPr eaLnBrk="1" hangingPunct="1"/>
            <a:r>
              <a:rPr lang="en-US" altLang="ja-JP" sz="3600" dirty="0" smtClean="0"/>
              <a:t>Policy shocks</a:t>
            </a:r>
            <a:endParaRPr lang="ja-JP" altLang="en-US" sz="3600" smtClean="0"/>
          </a:p>
        </p:txBody>
      </p:sp>
      <p:sp>
        <p:nvSpPr>
          <p:cNvPr id="11267" name="Rectangle 3"/>
          <p:cNvSpPr>
            <a:spLocks noGrp="1" noChangeArrowheads="1"/>
          </p:cNvSpPr>
          <p:nvPr>
            <p:ph type="body" idx="1"/>
          </p:nvPr>
        </p:nvSpPr>
        <p:spPr>
          <a:xfrm>
            <a:off x="395536" y="1447800"/>
            <a:ext cx="8424936" cy="4953000"/>
          </a:xfrm>
        </p:spPr>
        <p:txBody>
          <a:bodyPr/>
          <a:lstStyle/>
          <a:p>
            <a:pPr eaLnBrk="1" hangingPunct="1">
              <a:lnSpc>
                <a:spcPct val="92000"/>
              </a:lnSpc>
              <a:spcBef>
                <a:spcPts val="600"/>
              </a:spcBef>
              <a:spcAft>
                <a:spcPts val="600"/>
              </a:spcAft>
              <a:buClr>
                <a:srgbClr val="C00000"/>
              </a:buClr>
              <a:buFont typeface="Wingdings" pitchFamily="2" charset="2"/>
              <a:buChar char="§"/>
              <a:defRPr/>
            </a:pPr>
            <a:r>
              <a:rPr lang="en-US" altLang="ja-JP" sz="2600" b="1" dirty="0" smtClean="0">
                <a:solidFill>
                  <a:srgbClr val="000099"/>
                </a:solidFill>
                <a:cs typeface="Arial" charset="0"/>
              </a:rPr>
              <a:t>Tariff reductions </a:t>
            </a:r>
            <a:r>
              <a:rPr lang="en-US" altLang="ja-JP" sz="2600" dirty="0" smtClean="0">
                <a:cs typeface="Arial" charset="0"/>
              </a:rPr>
              <a:t>are based on the actual TPP tariff commitment schedules for each commodity in member countries compiled by International Trade Centre (2016). </a:t>
            </a:r>
          </a:p>
          <a:p>
            <a:pPr marL="720000" indent="-252000" eaLnBrk="1" hangingPunct="1">
              <a:lnSpc>
                <a:spcPct val="92000"/>
              </a:lnSpc>
              <a:spcBef>
                <a:spcPts val="600"/>
              </a:spcBef>
              <a:spcAft>
                <a:spcPts val="600"/>
              </a:spcAft>
              <a:buFont typeface="Calibri" pitchFamily="34" charset="0"/>
              <a:buChar char="̶"/>
              <a:defRPr/>
            </a:pPr>
            <a:r>
              <a:rPr lang="en-US" altLang="ja-JP" sz="2600" dirty="0" smtClean="0">
                <a:cs typeface="Arial" charset="0"/>
              </a:rPr>
              <a:t>The timeline differs significantly across commodities.</a:t>
            </a:r>
          </a:p>
          <a:p>
            <a:pPr marL="720000" indent="-252000" eaLnBrk="1" hangingPunct="1">
              <a:lnSpc>
                <a:spcPct val="92000"/>
              </a:lnSpc>
              <a:spcBef>
                <a:spcPts val="600"/>
              </a:spcBef>
              <a:spcAft>
                <a:spcPts val="600"/>
              </a:spcAft>
              <a:buFont typeface="Calibri" pitchFamily="34" charset="0"/>
              <a:buChar char="̶"/>
              <a:defRPr/>
            </a:pPr>
            <a:r>
              <a:rPr lang="en-US" altLang="ja-JP" sz="2400" dirty="0" smtClean="0">
                <a:cs typeface="Arial" charset="0"/>
              </a:rPr>
              <a:t>While tariffs are reduced to zero in most commodities within 10 years, in several commodities some tariffs will remain after 2035.</a:t>
            </a:r>
          </a:p>
          <a:p>
            <a:pPr eaLnBrk="1" hangingPunct="1">
              <a:spcBef>
                <a:spcPts val="600"/>
              </a:spcBef>
              <a:spcAft>
                <a:spcPts val="0"/>
              </a:spcAft>
              <a:buClr>
                <a:srgbClr val="C00000"/>
              </a:buClr>
              <a:buFont typeface="Wingdings" pitchFamily="2" charset="2"/>
              <a:buChar char="§"/>
              <a:defRPr/>
            </a:pPr>
            <a:r>
              <a:rPr lang="en-US" altLang="ja-JP" sz="2400" b="1" dirty="0" smtClean="0">
                <a:solidFill>
                  <a:srgbClr val="000099"/>
                </a:solidFill>
                <a:cs typeface="Arial" charset="0"/>
              </a:rPr>
              <a:t>25% cut in ad valorem tariff equivalents of nontariff barriers (NTBs) on services trade</a:t>
            </a:r>
          </a:p>
          <a:p>
            <a:pPr marL="720000" indent="-252000" eaLnBrk="1" hangingPunct="1">
              <a:spcBef>
                <a:spcPts val="600"/>
              </a:spcBef>
              <a:spcAft>
                <a:spcPts val="1200"/>
              </a:spcAft>
              <a:buFont typeface="Calibri" pitchFamily="34" charset="0"/>
              <a:buChar char="̶"/>
              <a:defRPr/>
            </a:pPr>
            <a:r>
              <a:rPr lang="en-US" altLang="ja-JP" sz="2400" dirty="0" smtClean="0">
                <a:cs typeface="Arial" charset="0"/>
              </a:rPr>
              <a:t>average of the gravity-model estimates of Wang et al. (2009) and the values employed by the Michigan Model of World Production and Trade.</a:t>
            </a:r>
          </a:p>
          <a:p>
            <a:pPr marL="720000" indent="-252000" eaLnBrk="1" hangingPunct="1">
              <a:spcBef>
                <a:spcPts val="600"/>
              </a:spcBef>
              <a:spcAft>
                <a:spcPts val="600"/>
              </a:spcAft>
              <a:buFont typeface="Calibri" pitchFamily="34" charset="0"/>
              <a:buChar char="̶"/>
              <a:defRPr/>
            </a:pPr>
            <a:endParaRPr lang="en-US" altLang="ja-JP" sz="2400" dirty="0" smtClean="0">
              <a:cs typeface="Arial" charset="0"/>
            </a:endParaRP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10</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4213" y="228600"/>
            <a:ext cx="7826375" cy="823913"/>
          </a:xfrm>
        </p:spPr>
        <p:txBody>
          <a:bodyPr/>
          <a:lstStyle/>
          <a:p>
            <a:pPr eaLnBrk="1" hangingPunct="1"/>
            <a:r>
              <a:rPr lang="en-US" altLang="ja-JP" sz="3600" dirty="0" smtClean="0"/>
              <a:t>Policy shocks</a:t>
            </a:r>
            <a:endParaRPr lang="ja-JP" altLang="en-US" sz="3600" smtClean="0"/>
          </a:p>
        </p:txBody>
      </p:sp>
      <p:sp>
        <p:nvSpPr>
          <p:cNvPr id="11267" name="Rectangle 3"/>
          <p:cNvSpPr>
            <a:spLocks noGrp="1" noChangeArrowheads="1"/>
          </p:cNvSpPr>
          <p:nvPr>
            <p:ph type="body" idx="1"/>
          </p:nvPr>
        </p:nvSpPr>
        <p:spPr>
          <a:xfrm>
            <a:off x="395536" y="1447800"/>
            <a:ext cx="8352928" cy="4953000"/>
          </a:xfrm>
        </p:spPr>
        <p:txBody>
          <a:bodyPr/>
          <a:lstStyle/>
          <a:p>
            <a:pPr eaLnBrk="1" hangingPunct="1">
              <a:spcBef>
                <a:spcPts val="600"/>
              </a:spcBef>
              <a:spcAft>
                <a:spcPts val="0"/>
              </a:spcAft>
              <a:buClr>
                <a:srgbClr val="C00000"/>
              </a:buClr>
              <a:buFont typeface="Wingdings" pitchFamily="2" charset="2"/>
              <a:buChar char="§"/>
              <a:defRPr/>
            </a:pPr>
            <a:r>
              <a:rPr lang="en-US" altLang="ja-JP" sz="2600" b="1" dirty="0" smtClean="0">
                <a:solidFill>
                  <a:srgbClr val="000099"/>
                </a:solidFill>
                <a:cs typeface="Arial" charset="0"/>
              </a:rPr>
              <a:t>25% cut in time cost of trade</a:t>
            </a:r>
            <a:r>
              <a:rPr lang="en-US" altLang="ja-JP" sz="2600" b="1" dirty="0" smtClean="0">
                <a:solidFill>
                  <a:srgbClr val="800000"/>
                </a:solidFill>
                <a:cs typeface="Arial" charset="0"/>
              </a:rPr>
              <a:t> </a:t>
            </a:r>
            <a:r>
              <a:rPr lang="en-US" altLang="ja-JP" sz="2600" dirty="0" smtClean="0">
                <a:cs typeface="Arial" charset="0"/>
              </a:rPr>
              <a:t>– e.g. shipping delays arising from regulatory procedures and inadequate infrastructure (</a:t>
            </a:r>
            <a:r>
              <a:rPr lang="en-US" altLang="ja-JP" sz="2600" dirty="0" err="1" smtClean="0">
                <a:cs typeface="Arial" charset="0"/>
              </a:rPr>
              <a:t>Hummels</a:t>
            </a:r>
            <a:r>
              <a:rPr lang="en-US" altLang="ja-JP" sz="2600" dirty="0" smtClean="0">
                <a:cs typeface="Arial" charset="0"/>
              </a:rPr>
              <a:t> and </a:t>
            </a:r>
            <a:r>
              <a:rPr lang="en-US" altLang="ja-JP" sz="2600" dirty="0" err="1" smtClean="0">
                <a:cs typeface="Arial" charset="0"/>
              </a:rPr>
              <a:t>Schaur</a:t>
            </a:r>
            <a:r>
              <a:rPr lang="en-US" altLang="ja-JP" sz="2600" dirty="0" smtClean="0">
                <a:cs typeface="Arial" charset="0"/>
              </a:rPr>
              <a:t>, 2013; Minor, 2013).</a:t>
            </a:r>
          </a:p>
          <a:p>
            <a:pPr eaLnBrk="1" hangingPunct="1">
              <a:spcBef>
                <a:spcPts val="600"/>
              </a:spcBef>
              <a:spcAft>
                <a:spcPts val="0"/>
              </a:spcAft>
              <a:buClr>
                <a:srgbClr val="C00000"/>
              </a:buClr>
              <a:buFont typeface="Wingdings" pitchFamily="2" charset="2"/>
              <a:buChar char="§"/>
              <a:defRPr/>
            </a:pPr>
            <a:r>
              <a:rPr lang="en-US" altLang="ja-JP" sz="2600" b="1" dirty="0" smtClean="0">
                <a:solidFill>
                  <a:srgbClr val="000099"/>
                </a:solidFill>
                <a:cs typeface="Arial" charset="0"/>
              </a:rPr>
              <a:t>Gradual increase in productivity in agric. and manufac. sectors from 1% a year (baseline) to 1.1% a year</a:t>
            </a:r>
            <a:r>
              <a:rPr lang="en-US" altLang="ja-JP" sz="2600" dirty="0" smtClean="0">
                <a:cs typeface="Arial" charset="0"/>
              </a:rPr>
              <a:t> over a 10-year period after a member starts implementing the TPP/CPTPP.</a:t>
            </a:r>
          </a:p>
          <a:p>
            <a:pPr marL="612000" indent="-252000" eaLnBrk="1" hangingPunct="1">
              <a:spcBef>
                <a:spcPts val="600"/>
              </a:spcBef>
              <a:spcAft>
                <a:spcPts val="0"/>
              </a:spcAft>
              <a:buFont typeface="Calibri" pitchFamily="34" charset="0"/>
              <a:buChar char="–"/>
              <a:defRPr/>
            </a:pPr>
            <a:r>
              <a:rPr lang="en-US" altLang="ja-JP" sz="2600" dirty="0" smtClean="0">
                <a:cs typeface="Arial" charset="0"/>
              </a:rPr>
              <a:t>While 0.1% point is rather small, TPP/CPTPP is only one of many FTAs. We assume that marginal increase in productivity resulting from TPP/CPTPP to be 0.1% point, after taking into consideration all FTAs included in the baseline.</a:t>
            </a: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11</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4213" y="228600"/>
            <a:ext cx="7826375" cy="823913"/>
          </a:xfrm>
        </p:spPr>
        <p:txBody>
          <a:bodyPr/>
          <a:lstStyle/>
          <a:p>
            <a:pPr eaLnBrk="1" hangingPunct="1"/>
            <a:r>
              <a:rPr lang="en-US" altLang="ja-JP" sz="3600" dirty="0" smtClean="0"/>
              <a:t>Policy shocks</a:t>
            </a:r>
            <a:endParaRPr lang="ja-JP" altLang="en-US" sz="3600" smtClean="0"/>
          </a:p>
        </p:txBody>
      </p:sp>
      <p:sp>
        <p:nvSpPr>
          <p:cNvPr id="11267" name="Rectangle 3"/>
          <p:cNvSpPr>
            <a:spLocks noGrp="1" noChangeArrowheads="1"/>
          </p:cNvSpPr>
          <p:nvPr>
            <p:ph type="body" idx="1"/>
          </p:nvPr>
        </p:nvSpPr>
        <p:spPr>
          <a:xfrm>
            <a:off x="395536" y="1447800"/>
            <a:ext cx="8136904" cy="4953000"/>
          </a:xfrm>
        </p:spPr>
        <p:txBody>
          <a:bodyPr/>
          <a:lstStyle/>
          <a:p>
            <a:pPr eaLnBrk="1" hangingPunct="1">
              <a:spcBef>
                <a:spcPts val="600"/>
              </a:spcBef>
              <a:spcAft>
                <a:spcPts val="0"/>
              </a:spcAft>
              <a:buClr>
                <a:srgbClr val="C00000"/>
              </a:buClr>
              <a:buFont typeface="Wingdings" pitchFamily="2" charset="2"/>
              <a:buChar char="§"/>
              <a:defRPr/>
            </a:pPr>
            <a:r>
              <a:rPr lang="en-US" altLang="ja-JP" sz="2600" dirty="0" smtClean="0">
                <a:cs typeface="Arial" charset="0"/>
              </a:rPr>
              <a:t>Import liberalization results in an increase in productivity</a:t>
            </a:r>
          </a:p>
          <a:p>
            <a:pPr marL="612000" indent="-252000" eaLnBrk="1" hangingPunct="1">
              <a:spcBef>
                <a:spcPts val="600"/>
              </a:spcBef>
              <a:spcAft>
                <a:spcPts val="0"/>
              </a:spcAft>
              <a:buFont typeface="Calibri" pitchFamily="34" charset="0"/>
              <a:buChar char="–"/>
              <a:defRPr/>
            </a:pPr>
            <a:r>
              <a:rPr lang="en-US" altLang="ja-JP" sz="2600" dirty="0" smtClean="0">
                <a:cs typeface="Arial" charset="0"/>
              </a:rPr>
              <a:t>through greater competition in liberalized sectors</a:t>
            </a:r>
          </a:p>
          <a:p>
            <a:pPr marL="612000" indent="-252000" eaLnBrk="1" hangingPunct="1">
              <a:spcBef>
                <a:spcPts val="600"/>
              </a:spcBef>
              <a:spcAft>
                <a:spcPts val="0"/>
              </a:spcAft>
              <a:buFont typeface="Calibri" pitchFamily="34" charset="0"/>
              <a:buChar char="–"/>
              <a:defRPr/>
            </a:pPr>
            <a:r>
              <a:rPr lang="en-US" altLang="ja-JP" sz="2600" dirty="0" smtClean="0">
                <a:cs typeface="Arial" charset="0"/>
              </a:rPr>
              <a:t>larger imports of intermediate and capital goods</a:t>
            </a:r>
          </a:p>
          <a:p>
            <a:pPr marL="612000" indent="-252000" eaLnBrk="1" hangingPunct="1">
              <a:spcBef>
                <a:spcPts val="600"/>
              </a:spcBef>
              <a:spcAft>
                <a:spcPts val="600"/>
              </a:spcAft>
              <a:buFont typeface="Calibri" pitchFamily="34" charset="0"/>
              <a:buChar char="–"/>
              <a:defRPr/>
            </a:pPr>
            <a:r>
              <a:rPr lang="en-US" altLang="ja-JP" sz="2600" dirty="0" smtClean="0">
                <a:cs typeface="Arial" charset="0"/>
              </a:rPr>
              <a:t>increasing the quality and variety of intermediate inputs available to domestic producers</a:t>
            </a:r>
          </a:p>
          <a:p>
            <a:pPr eaLnBrk="1" hangingPunct="1">
              <a:spcBef>
                <a:spcPts val="600"/>
              </a:spcBef>
              <a:spcAft>
                <a:spcPts val="0"/>
              </a:spcAft>
              <a:buClr>
                <a:srgbClr val="C00000"/>
              </a:buClr>
              <a:buFont typeface="Wingdings" pitchFamily="2" charset="2"/>
              <a:buChar char="§"/>
              <a:defRPr/>
            </a:pPr>
            <a:r>
              <a:rPr lang="en-US" altLang="ja-JP" sz="2600" dirty="0" smtClean="0">
                <a:cs typeface="Arial" charset="0"/>
              </a:rPr>
              <a:t>Previous studies – </a:t>
            </a:r>
            <a:r>
              <a:rPr lang="en-US" altLang="ja-JP" sz="2600" dirty="0" err="1" smtClean="0">
                <a:cs typeface="Arial" charset="0"/>
              </a:rPr>
              <a:t>Trefler</a:t>
            </a:r>
            <a:r>
              <a:rPr lang="en-US" altLang="ja-JP" sz="2600" dirty="0" smtClean="0">
                <a:cs typeface="Arial" charset="0"/>
              </a:rPr>
              <a:t> (2004); Chen et al. (2009); </a:t>
            </a:r>
            <a:r>
              <a:rPr lang="en-US" altLang="ja-JP" sz="2600" dirty="0" err="1" smtClean="0">
                <a:cs typeface="Arial" charset="0"/>
              </a:rPr>
              <a:t>Amiti</a:t>
            </a:r>
            <a:r>
              <a:rPr lang="en-US" altLang="ja-JP" sz="2600" dirty="0" smtClean="0">
                <a:cs typeface="Arial" charset="0"/>
              </a:rPr>
              <a:t> and </a:t>
            </a:r>
            <a:r>
              <a:rPr lang="en-US" altLang="ja-JP" sz="2600" dirty="0" err="1" smtClean="0">
                <a:cs typeface="Arial" charset="0"/>
              </a:rPr>
              <a:t>Khandelwal</a:t>
            </a:r>
            <a:r>
              <a:rPr lang="en-US" altLang="ja-JP" sz="2600" dirty="0" smtClean="0">
                <a:cs typeface="Arial" charset="0"/>
              </a:rPr>
              <a:t> (2013); </a:t>
            </a:r>
            <a:r>
              <a:rPr lang="en-US" altLang="ja-JP" sz="2600" dirty="0" err="1" smtClean="0">
                <a:cs typeface="Arial" charset="0"/>
              </a:rPr>
              <a:t>Halpern</a:t>
            </a:r>
            <a:r>
              <a:rPr lang="en-US" altLang="ja-JP" sz="2600" dirty="0" smtClean="0">
                <a:cs typeface="Arial" charset="0"/>
              </a:rPr>
              <a:t> et al. (2015); </a:t>
            </a:r>
            <a:r>
              <a:rPr lang="en-US" altLang="ja-JP" sz="2600" dirty="0" err="1" smtClean="0">
                <a:cs typeface="Arial" charset="0"/>
              </a:rPr>
              <a:t>Ahn</a:t>
            </a:r>
            <a:r>
              <a:rPr lang="en-US" altLang="ja-JP" sz="2600" dirty="0" smtClean="0">
                <a:cs typeface="Arial" charset="0"/>
              </a:rPr>
              <a:t> et al. (2016).</a:t>
            </a: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12</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7"/>
          <p:cNvSpPr txBox="1">
            <a:spLocks noChangeArrowheads="1"/>
          </p:cNvSpPr>
          <p:nvPr/>
        </p:nvSpPr>
        <p:spPr bwMode="auto">
          <a:xfrm>
            <a:off x="323527" y="404664"/>
            <a:ext cx="8424937" cy="7928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a:r>
              <a:rPr lang="en-US" altLang="ja-JP" sz="2400" b="1" dirty="0" smtClean="0">
                <a:latin typeface="+mj-lt"/>
                <a:cs typeface="Arial" charset="0"/>
              </a:rPr>
              <a:t>The welfare effects of policy scenarios, 2030 and 2035 </a:t>
            </a:r>
            <a:r>
              <a:rPr lang="en-US" altLang="ja-JP" sz="2400" dirty="0" smtClean="0">
                <a:latin typeface="+mj-lt"/>
                <a:cs typeface="Arial" charset="0"/>
              </a:rPr>
              <a:t/>
            </a:r>
            <a:br>
              <a:rPr lang="en-US" altLang="ja-JP" sz="2400" dirty="0" smtClean="0">
                <a:latin typeface="+mj-lt"/>
                <a:cs typeface="Arial" charset="0"/>
              </a:rPr>
            </a:br>
            <a:r>
              <a:rPr lang="en-US" altLang="ja-JP" sz="2200" dirty="0" smtClean="0">
                <a:cs typeface="Arial" charset="0"/>
              </a:rPr>
              <a:t> </a:t>
            </a:r>
            <a:r>
              <a:rPr lang="en-US" altLang="ja-JP" sz="2400" dirty="0" smtClean="0">
                <a:latin typeface="+mj-lt"/>
                <a:cs typeface="Arial" charset="0"/>
              </a:rPr>
              <a:t>(% changes in utility relative to real income)</a:t>
            </a:r>
          </a:p>
        </p:txBody>
      </p:sp>
      <p:sp>
        <p:nvSpPr>
          <p:cNvPr id="9" name="Slide Number Placeholder 4"/>
          <p:cNvSpPr>
            <a:spLocks noGrp="1"/>
          </p:cNvSpPr>
          <p:nvPr>
            <p:ph type="sldNum" sz="quarter" idx="12"/>
          </p:nvPr>
        </p:nvSpPr>
        <p:spPr>
          <a:xfrm>
            <a:off x="8532440" y="6453330"/>
            <a:ext cx="611560" cy="404669"/>
          </a:xfrm>
        </p:spPr>
        <p:txBody>
          <a:bodyPr/>
          <a:lstStyle/>
          <a:p>
            <a:pPr>
              <a:defRPr/>
            </a:pPr>
            <a:fld id="{4117A6FC-D415-48F3-8BAB-F7A64040A345}" type="slidenum">
              <a:rPr lang="ja-JP" altLang="en-US" smtClean="0">
                <a:solidFill>
                  <a:schemeClr val="tx1"/>
                </a:solidFill>
              </a:rPr>
              <a:pPr>
                <a:defRPr/>
              </a:pPr>
              <a:t>13</a:t>
            </a:fld>
            <a:endParaRPr lang="ja-JP" altLang="en-US">
              <a:solidFill>
                <a:schemeClr val="tx1"/>
              </a:solidFill>
            </a:endParaRPr>
          </a:p>
        </p:txBody>
      </p:sp>
      <p:graphicFrame>
        <p:nvGraphicFramePr>
          <p:cNvPr id="6" name="Table 5"/>
          <p:cNvGraphicFramePr>
            <a:graphicFrameLocks noGrp="1"/>
          </p:cNvGraphicFramePr>
          <p:nvPr>
            <p:extLst>
              <p:ext uri="{D42A27DB-BD31-4B8C-83A1-F6EECF244321}">
                <p14:modId xmlns="" xmlns:p14="http://schemas.microsoft.com/office/powerpoint/2010/main" val="2254787801"/>
              </p:ext>
            </p:extLst>
          </p:nvPr>
        </p:nvGraphicFramePr>
        <p:xfrm>
          <a:off x="323528" y="1340768"/>
          <a:ext cx="8424937" cy="4752528"/>
        </p:xfrm>
        <a:graphic>
          <a:graphicData uri="http://schemas.openxmlformats.org/drawingml/2006/table">
            <a:tbl>
              <a:tblPr/>
              <a:tblGrid>
                <a:gridCol w="1672985"/>
                <a:gridCol w="1113724"/>
                <a:gridCol w="1113724"/>
                <a:gridCol w="1113724"/>
                <a:gridCol w="1113724"/>
                <a:gridCol w="1183332"/>
                <a:gridCol w="1113724"/>
              </a:tblGrid>
              <a:tr h="396044">
                <a:tc rowSpan="2">
                  <a:txBody>
                    <a:bodyPr/>
                    <a:lstStyle/>
                    <a:p>
                      <a:pPr algn="l" fontAlgn="b"/>
                      <a:endParaRPr lang="bin-NG" sz="1050" b="0" i="0" u="none" strike="noStrike" dirty="0">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sz="2000" b="1" i="0" u="none" strike="noStrike" dirty="0" smtClean="0">
                          <a:solidFill>
                            <a:schemeClr val="tx1"/>
                          </a:solidFill>
                          <a:latin typeface="+mn-lt"/>
                        </a:rPr>
                        <a:t>Scenario 1</a:t>
                      </a:r>
                      <a:endParaRPr lang="en-US" sz="2000" b="1" i="0" u="none" strike="noStrike" dirty="0">
                        <a:solidFill>
                          <a:schemeClr val="tx1"/>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en-US" sz="2000" b="1" i="0" u="none" strike="noStrike" dirty="0">
                        <a:solidFill>
                          <a:srgbClr val="3399FF"/>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altLang="ja-JP" sz="2000" b="1" i="0" u="none" strike="noStrike" dirty="0" smtClean="0">
                          <a:solidFill>
                            <a:schemeClr val="tx1"/>
                          </a:solidFill>
                          <a:latin typeface="+mn-lt"/>
                        </a:rPr>
                        <a:t>Scenario 2</a:t>
                      </a:r>
                      <a:endParaRPr lang="en-US" sz="2000" b="1" i="0" u="none" strike="noStrike" dirty="0">
                        <a:solidFill>
                          <a:schemeClr val="tx1"/>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en-US" sz="2000" b="1" i="0" u="none" strike="noStrike" dirty="0">
                        <a:solidFill>
                          <a:schemeClr val="tx1"/>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altLang="ja-JP" sz="2000" b="1" i="0" u="none" strike="noStrike" dirty="0" smtClean="0">
                          <a:solidFill>
                            <a:schemeClr val="tx1"/>
                          </a:solidFill>
                          <a:latin typeface="+mn-lt"/>
                        </a:rPr>
                        <a:t>Scenario 3</a:t>
                      </a:r>
                      <a:endParaRPr lang="en-US" sz="2000" b="1" i="0" u="none" strike="noStrike" dirty="0">
                        <a:solidFill>
                          <a:schemeClr val="tx1"/>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en-US" sz="2000" b="1" i="0" u="none" strike="noStrike" dirty="0">
                        <a:solidFill>
                          <a:srgbClr val="0000FF"/>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vMerge="1">
                  <a:txBody>
                    <a:bodyPr/>
                    <a:lstStyle/>
                    <a:p>
                      <a:pPr algn="l" fontAlgn="b"/>
                      <a:endParaRPr lang="bin-NG" sz="20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2030</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2035</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2030</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2035</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2030</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2035</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800000"/>
                          </a:solidFill>
                          <a:latin typeface="+mn-lt"/>
                        </a:rPr>
                        <a:t>United States</a:t>
                      </a:r>
                      <a:endParaRPr lang="bin-NG" sz="2000" b="1" i="0" u="none" strike="noStrike" dirty="0">
                        <a:solidFill>
                          <a:srgbClr val="8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000099"/>
                          </a:solidFill>
                          <a:latin typeface="+mn-lt"/>
                        </a:rPr>
                        <a:t>Japan</a:t>
                      </a:r>
                      <a:endParaRPr lang="bin-NG" sz="2000" b="1" i="0" u="none" strike="noStrike" dirty="0">
                        <a:solidFill>
                          <a:srgbClr val="000099"/>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000000"/>
                          </a:solidFill>
                          <a:latin typeface="+mn-lt"/>
                        </a:rPr>
                        <a:t>China</a:t>
                      </a:r>
                      <a:endParaRPr lang="bin-NG" sz="20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000000"/>
                          </a:solidFill>
                          <a:latin typeface="+mn-lt"/>
                        </a:rPr>
                        <a:t>Korea</a:t>
                      </a:r>
                      <a:endParaRPr lang="bin-NG" sz="20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006666"/>
                          </a:solidFill>
                          <a:latin typeface="+mn-lt"/>
                        </a:rPr>
                        <a:t>Taiwan</a:t>
                      </a:r>
                      <a:endParaRPr lang="bin-NG" sz="2000" b="1" i="0" u="none" strike="noStrike" dirty="0">
                        <a:solidFill>
                          <a:srgbClr val="006666"/>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000099"/>
                          </a:solidFill>
                          <a:latin typeface="+mn-lt"/>
                        </a:rPr>
                        <a:t>Singapore</a:t>
                      </a:r>
                      <a:endParaRPr lang="bin-NG" sz="2000" b="1" i="0" u="none" strike="noStrike" dirty="0">
                        <a:solidFill>
                          <a:srgbClr val="000099"/>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006666"/>
                          </a:solidFill>
                          <a:latin typeface="+mn-lt"/>
                        </a:rPr>
                        <a:t>Brn</a:t>
                      </a:r>
                      <a:r>
                        <a:rPr lang="en-US" sz="2000" b="1" i="0" u="none" strike="noStrike" dirty="0" smtClean="0">
                          <a:solidFill>
                            <a:srgbClr val="006666"/>
                          </a:solidFill>
                          <a:latin typeface="+mn-lt"/>
                        </a:rPr>
                        <a:t>, </a:t>
                      </a:r>
                      <a:r>
                        <a:rPr lang="bin-NG" altLang="ja-JP" sz="2000" b="1" i="0" u="none" strike="noStrike" dirty="0" smtClean="0">
                          <a:solidFill>
                            <a:srgbClr val="006666"/>
                          </a:solidFill>
                          <a:latin typeface="+mn-lt"/>
                        </a:rPr>
                        <a:t>Malaysia</a:t>
                      </a:r>
                      <a:endParaRPr lang="bin-NG" sz="2000" b="1" i="0" u="none" strike="noStrike" dirty="0">
                        <a:solidFill>
                          <a:srgbClr val="006666"/>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6666"/>
                          </a:solidFill>
                          <a:latin typeface="+mn-lt"/>
                        </a:rPr>
                        <a:t> </a:t>
                      </a:r>
                      <a:r>
                        <a:rPr lang="bin-NG" sz="2000" b="1" i="0" u="none" strike="noStrike" dirty="0" smtClean="0">
                          <a:solidFill>
                            <a:srgbClr val="006666"/>
                          </a:solidFill>
                          <a:latin typeface="+mn-lt"/>
                        </a:rPr>
                        <a:t>Indones</a:t>
                      </a:r>
                      <a:r>
                        <a:rPr lang="en-US" sz="2000" b="1" i="0" u="none" strike="noStrike" dirty="0" smtClean="0">
                          <a:solidFill>
                            <a:srgbClr val="006666"/>
                          </a:solidFill>
                          <a:latin typeface="+mn-lt"/>
                        </a:rPr>
                        <a:t>, Phil</a:t>
                      </a:r>
                      <a:endParaRPr lang="bin-NG" sz="2000" b="1" i="0" u="none" strike="noStrike" dirty="0">
                        <a:solidFill>
                          <a:srgbClr val="006666"/>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2000" b="1" i="0" u="none" strike="noStrike" dirty="0" smtClean="0">
                          <a:solidFill>
                            <a:srgbClr val="006666"/>
                          </a:solidFill>
                          <a:latin typeface="+mn-lt"/>
                        </a:rPr>
                        <a:t> </a:t>
                      </a:r>
                      <a:r>
                        <a:rPr lang="bin-NG" altLang="ja-JP" sz="2000" b="1" i="0" u="none" strike="noStrike" dirty="0" smtClean="0">
                          <a:solidFill>
                            <a:srgbClr val="006666"/>
                          </a:solidFill>
                          <a:latin typeface="+mn-lt"/>
                        </a:rPr>
                        <a:t>Thailand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altLang="ja-JP" sz="2000" b="1" i="0" u="none" strike="noStrike" dirty="0" smtClean="0">
                          <a:solidFill>
                            <a:srgbClr val="000099"/>
                          </a:solidFill>
                          <a:latin typeface="+mn-lt"/>
                        </a:rPr>
                        <a:t>Vietnam</a:t>
                      </a:r>
                      <a:endParaRPr lang="bin-NG" sz="2000" b="1" i="0" u="none" strike="noStrike" dirty="0">
                        <a:solidFill>
                          <a:srgbClr val="000099"/>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7"/>
          <p:cNvSpPr txBox="1">
            <a:spLocks noChangeArrowheads="1"/>
          </p:cNvSpPr>
          <p:nvPr/>
        </p:nvSpPr>
        <p:spPr bwMode="auto">
          <a:xfrm>
            <a:off x="323529" y="404664"/>
            <a:ext cx="8424937" cy="7928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a:r>
              <a:rPr lang="en-US" altLang="ja-JP" sz="2400" b="1" dirty="0" smtClean="0">
                <a:latin typeface="+mj-lt"/>
                <a:cs typeface="Arial" charset="0"/>
              </a:rPr>
              <a:t>The welfare effects of policy scenarios, 2030 and 2035 (cont.) </a:t>
            </a:r>
            <a:r>
              <a:rPr lang="en-US" altLang="ja-JP" sz="2400" dirty="0" smtClean="0">
                <a:latin typeface="+mj-lt"/>
                <a:cs typeface="Arial" charset="0"/>
              </a:rPr>
              <a:t/>
            </a:r>
            <a:br>
              <a:rPr lang="en-US" altLang="ja-JP" sz="2400" dirty="0" smtClean="0">
                <a:latin typeface="+mj-lt"/>
                <a:cs typeface="Arial" charset="0"/>
              </a:rPr>
            </a:br>
            <a:r>
              <a:rPr lang="en-US" altLang="ja-JP" sz="2400" dirty="0" smtClean="0">
                <a:latin typeface="+mj-lt"/>
                <a:cs typeface="Arial" charset="0"/>
              </a:rPr>
              <a:t>(</a:t>
            </a:r>
            <a:r>
              <a:rPr lang="en-US" altLang="ja-JP" sz="2400" b="1" dirty="0" smtClean="0">
                <a:latin typeface="+mj-lt"/>
                <a:cs typeface="Arial" charset="0"/>
              </a:rPr>
              <a:t>%</a:t>
            </a:r>
            <a:r>
              <a:rPr lang="en-US" altLang="ja-JP" sz="2400" dirty="0" smtClean="0">
                <a:latin typeface="+mj-lt"/>
                <a:cs typeface="Arial" charset="0"/>
              </a:rPr>
              <a:t> changes in utility relative to real income)</a:t>
            </a:r>
          </a:p>
        </p:txBody>
      </p:sp>
      <p:sp>
        <p:nvSpPr>
          <p:cNvPr id="9" name="Slide Number Placeholder 4"/>
          <p:cNvSpPr>
            <a:spLocks noGrp="1"/>
          </p:cNvSpPr>
          <p:nvPr>
            <p:ph type="sldNum" sz="quarter" idx="12"/>
          </p:nvPr>
        </p:nvSpPr>
        <p:spPr>
          <a:xfrm>
            <a:off x="8532440" y="6453330"/>
            <a:ext cx="611560" cy="404669"/>
          </a:xfrm>
        </p:spPr>
        <p:txBody>
          <a:bodyPr/>
          <a:lstStyle/>
          <a:p>
            <a:pPr>
              <a:defRPr/>
            </a:pPr>
            <a:fld id="{4117A6FC-D415-48F3-8BAB-F7A64040A345}" type="slidenum">
              <a:rPr lang="ja-JP" altLang="en-US" smtClean="0">
                <a:solidFill>
                  <a:schemeClr val="tx1"/>
                </a:solidFill>
              </a:rPr>
              <a:pPr>
                <a:defRPr/>
              </a:pPr>
              <a:t>14</a:t>
            </a:fld>
            <a:endParaRPr lang="ja-JP" altLang="en-US">
              <a:solidFill>
                <a:schemeClr val="tx1"/>
              </a:solidFill>
            </a:endParaRPr>
          </a:p>
        </p:txBody>
      </p:sp>
      <p:graphicFrame>
        <p:nvGraphicFramePr>
          <p:cNvPr id="6" name="Table 5"/>
          <p:cNvGraphicFramePr>
            <a:graphicFrameLocks noGrp="1"/>
          </p:cNvGraphicFramePr>
          <p:nvPr>
            <p:extLst>
              <p:ext uri="{D42A27DB-BD31-4B8C-83A1-F6EECF244321}">
                <p14:modId xmlns="" xmlns:p14="http://schemas.microsoft.com/office/powerpoint/2010/main" val="2254787801"/>
              </p:ext>
            </p:extLst>
          </p:nvPr>
        </p:nvGraphicFramePr>
        <p:xfrm>
          <a:off x="323529" y="1340768"/>
          <a:ext cx="8424937" cy="4341397"/>
        </p:xfrm>
        <a:graphic>
          <a:graphicData uri="http://schemas.openxmlformats.org/drawingml/2006/table">
            <a:tbl>
              <a:tblPr/>
              <a:tblGrid>
                <a:gridCol w="1672985"/>
                <a:gridCol w="1113724"/>
                <a:gridCol w="1113724"/>
                <a:gridCol w="1113724"/>
                <a:gridCol w="1113724"/>
                <a:gridCol w="1183332"/>
                <a:gridCol w="1113724"/>
              </a:tblGrid>
              <a:tr h="396044">
                <a:tc rowSpan="2">
                  <a:txBody>
                    <a:bodyPr/>
                    <a:lstStyle/>
                    <a:p>
                      <a:pPr algn="l" fontAlgn="b"/>
                      <a:endParaRPr lang="bin-NG" sz="1050" b="0" i="0" u="none" strike="noStrike" dirty="0">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sz="2000" b="1" i="0" u="none" strike="noStrike" dirty="0" smtClean="0">
                          <a:solidFill>
                            <a:schemeClr val="tx1"/>
                          </a:solidFill>
                          <a:latin typeface="+mn-lt"/>
                        </a:rPr>
                        <a:t>Scenario 1</a:t>
                      </a:r>
                      <a:endParaRPr lang="en-US" sz="2000" b="1" i="0" u="none" strike="noStrike" dirty="0">
                        <a:solidFill>
                          <a:schemeClr val="tx1"/>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en-US" sz="2000" b="1" i="0" u="none" strike="noStrike" dirty="0">
                        <a:solidFill>
                          <a:srgbClr val="3399FF"/>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altLang="ja-JP" sz="2000" b="1" i="0" u="none" strike="noStrike" dirty="0" smtClean="0">
                          <a:solidFill>
                            <a:schemeClr val="tx1"/>
                          </a:solidFill>
                          <a:latin typeface="+mn-lt"/>
                        </a:rPr>
                        <a:t>Scenario 2</a:t>
                      </a:r>
                      <a:endParaRPr lang="en-US" sz="2000" b="1" i="0" u="none" strike="noStrike" dirty="0">
                        <a:solidFill>
                          <a:schemeClr val="tx1"/>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en-US" sz="2000" b="1" i="0" u="none" strike="noStrike" dirty="0">
                        <a:solidFill>
                          <a:schemeClr val="tx1"/>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altLang="ja-JP" sz="2000" b="1" i="0" u="none" strike="noStrike" dirty="0" smtClean="0">
                          <a:solidFill>
                            <a:schemeClr val="tx1"/>
                          </a:solidFill>
                          <a:latin typeface="+mn-lt"/>
                        </a:rPr>
                        <a:t>Scenario 3</a:t>
                      </a:r>
                      <a:endParaRPr lang="en-US" sz="2000" b="1" i="0" u="none" strike="noStrike" dirty="0">
                        <a:solidFill>
                          <a:schemeClr val="tx1"/>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en-US" sz="2000" b="1" i="0" u="none" strike="noStrike" dirty="0">
                        <a:solidFill>
                          <a:srgbClr val="0000FF"/>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vMerge="1">
                  <a:txBody>
                    <a:bodyPr/>
                    <a:lstStyle/>
                    <a:p>
                      <a:pPr algn="l" fontAlgn="b"/>
                      <a:endParaRPr lang="bin-NG" sz="20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2030</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2035</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2030</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2035</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2030</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smtClean="0">
                          <a:solidFill>
                            <a:schemeClr val="tx1"/>
                          </a:solidFill>
                          <a:latin typeface="+mn-lt"/>
                        </a:rPr>
                        <a:t>2035</a:t>
                      </a:r>
                      <a:endParaRPr lang="en-US"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000000"/>
                          </a:solidFill>
                          <a:latin typeface="+mn-lt"/>
                        </a:rPr>
                        <a:t>Rest </a:t>
                      </a:r>
                      <a:r>
                        <a:rPr lang="bin-NG" sz="2000" b="1" i="0" u="none" strike="noStrike" dirty="0">
                          <a:solidFill>
                            <a:srgbClr val="000000"/>
                          </a:solidFill>
                          <a:latin typeface="+mn-lt"/>
                        </a:rPr>
                        <a:t>of A</a:t>
                      </a:r>
                      <a:r>
                        <a:rPr lang="bin-NG" sz="1800" b="1" i="0" u="none" strike="noStrike" dirty="0">
                          <a:solidFill>
                            <a:srgbClr val="000000"/>
                          </a:solidFill>
                          <a:latin typeface="+mn-lt"/>
                        </a:rPr>
                        <a:t>SEAN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altLang="ja-JP" sz="2000" b="1" i="0" u="none" strike="noStrike" dirty="0" smtClean="0">
                          <a:solidFill>
                            <a:srgbClr val="000099"/>
                          </a:solidFill>
                          <a:latin typeface="+mn-lt"/>
                        </a:rPr>
                        <a:t>Australia</a:t>
                      </a:r>
                      <a:endParaRPr lang="bin-NG" sz="2000" b="1" i="0" u="none" strike="noStrike" dirty="0">
                        <a:solidFill>
                          <a:srgbClr val="000099"/>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altLang="ja-JP" sz="2000" b="1" i="0" u="none" strike="noStrike" dirty="0" smtClean="0">
                          <a:solidFill>
                            <a:srgbClr val="000099"/>
                          </a:solidFill>
                          <a:latin typeface="+mn-lt"/>
                        </a:rPr>
                        <a:t>New Zealand</a:t>
                      </a:r>
                      <a:endParaRPr lang="bin-NG" sz="2000" b="1" i="0" u="none" strike="noStrike" dirty="0">
                        <a:solidFill>
                          <a:srgbClr val="000099"/>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altLang="ja-JP" sz="2000" b="1" i="0" u="none" strike="noStrike" dirty="0" smtClean="0">
                          <a:solidFill>
                            <a:srgbClr val="000000"/>
                          </a:solidFill>
                          <a:latin typeface="+mn-lt"/>
                        </a:rPr>
                        <a:t>India</a:t>
                      </a:r>
                      <a:endParaRPr lang="bin-NG" sz="20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altLang="ja-JP" sz="2000" b="1" i="0" u="none" strike="noStrike" dirty="0" smtClean="0">
                          <a:solidFill>
                            <a:srgbClr val="000099"/>
                          </a:solidFill>
                          <a:latin typeface="+mn-lt"/>
                        </a:rPr>
                        <a:t>Canada</a:t>
                      </a:r>
                      <a:r>
                        <a:rPr lang="en-US" altLang="ja-JP" sz="2000" b="1" i="0" u="none" strike="noStrike" dirty="0" smtClean="0">
                          <a:solidFill>
                            <a:srgbClr val="000099"/>
                          </a:solidFill>
                          <a:latin typeface="+mn-lt"/>
                        </a:rPr>
                        <a:t>, </a:t>
                      </a:r>
                      <a:r>
                        <a:rPr lang="bin-NG" altLang="ja-JP" sz="2000" b="1" i="0" u="none" strike="noStrike" dirty="0" smtClean="0">
                          <a:solidFill>
                            <a:srgbClr val="000099"/>
                          </a:solidFill>
                          <a:latin typeface="+mn-lt"/>
                        </a:rPr>
                        <a:t>Mex</a:t>
                      </a:r>
                      <a:endParaRPr lang="bin-NG" sz="2000" b="1" i="0" u="none" strike="noStrike" dirty="0">
                        <a:solidFill>
                          <a:srgbClr val="000099"/>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altLang="ja-JP" sz="2000" b="1" i="0" u="none" strike="noStrike" dirty="0" smtClean="0">
                          <a:solidFill>
                            <a:srgbClr val="006666"/>
                          </a:solidFill>
                          <a:latin typeface="+mn-lt"/>
                        </a:rPr>
                        <a:t>Chile</a:t>
                      </a:r>
                      <a:r>
                        <a:rPr lang="en-US" altLang="ja-JP" sz="2000" b="1" i="0" u="none" strike="noStrike" dirty="0" smtClean="0">
                          <a:solidFill>
                            <a:srgbClr val="006666"/>
                          </a:solidFill>
                          <a:latin typeface="+mn-lt"/>
                        </a:rPr>
                        <a:t>, Peru</a:t>
                      </a:r>
                      <a:endParaRPr lang="bin-NG" sz="2000" b="1" i="0" u="none" strike="noStrike" dirty="0">
                        <a:solidFill>
                          <a:srgbClr val="006666"/>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en-US" sz="2000" b="1" i="0" u="none" strike="noStrike" dirty="0" smtClean="0">
                          <a:solidFill>
                            <a:srgbClr val="006666"/>
                          </a:solidFill>
                          <a:latin typeface="+mn-lt"/>
                        </a:rPr>
                        <a:t>UK</a:t>
                      </a:r>
                      <a:endParaRPr lang="bin-NG" sz="2000" b="1" i="0" u="none" strike="noStrike" dirty="0">
                        <a:solidFill>
                          <a:srgbClr val="006666"/>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96044">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000000"/>
                          </a:solidFill>
                          <a:latin typeface="+mn-lt"/>
                        </a:rPr>
                        <a:t>EU</a:t>
                      </a:r>
                      <a:endParaRPr lang="bin-NG" sz="2000" b="1" i="0" u="none" strike="noStrike" dirty="0">
                        <a:solidFill>
                          <a:srgbClr val="0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777777"/>
                          </a:solidFill>
                          <a:latin typeface="+mn-lt"/>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0957">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000000"/>
                          </a:solidFill>
                          <a:latin typeface="+mn-lt"/>
                        </a:rPr>
                        <a:t>Rest </a:t>
                      </a:r>
                      <a:r>
                        <a:rPr lang="bin-NG" sz="2000" b="1" i="0" u="none" strike="noStrike" dirty="0">
                          <a:solidFill>
                            <a:srgbClr val="000000"/>
                          </a:solidFill>
                          <a:latin typeface="+mn-lt"/>
                        </a:rPr>
                        <a:t>of world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395536" y="1628800"/>
          <a:ext cx="8291264"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4" name="タイトル 1"/>
          <p:cNvSpPr txBox="1">
            <a:spLocks/>
          </p:cNvSpPr>
          <p:nvPr/>
        </p:nvSpPr>
        <p:spPr>
          <a:xfrm>
            <a:off x="179512" y="404664"/>
            <a:ext cx="8640960" cy="1012974"/>
          </a:xfrm>
          <a:prstGeom prst="rect">
            <a:avLst/>
          </a:prstGeom>
        </p:spPr>
        <p:txBody>
          <a:bodyPr>
            <a:norm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3200" b="0" i="0" u="none" strike="noStrike" kern="1200" cap="none" spc="0" normalizeH="0" baseline="0" noProof="0" dirty="0" smtClean="0">
                <a:ln>
                  <a:noFill/>
                </a:ln>
                <a:solidFill>
                  <a:schemeClr val="tx1"/>
                </a:solidFill>
                <a:effectLst/>
                <a:uLnTx/>
                <a:uFillTx/>
                <a:latin typeface="+mj-lt"/>
                <a:ea typeface="ＭＳ Ｐゴシック" charset="-128"/>
                <a:cs typeface="+mj-cs"/>
              </a:rPr>
              <a:t>Real GDP changes in the United States</a:t>
            </a:r>
            <a:br>
              <a:rPr kumimoji="1" lang="en-US" altLang="ja-JP" sz="3200" b="0" i="0" u="none" strike="noStrike" kern="1200" cap="none" spc="0" normalizeH="0" baseline="0" noProof="0" dirty="0" smtClean="0">
                <a:ln>
                  <a:noFill/>
                </a:ln>
                <a:solidFill>
                  <a:schemeClr val="tx1"/>
                </a:solidFill>
                <a:effectLst/>
                <a:uLnTx/>
                <a:uFillTx/>
                <a:latin typeface="+mj-lt"/>
                <a:ea typeface="ＭＳ Ｐゴシック" charset="-128"/>
                <a:cs typeface="+mj-cs"/>
              </a:rPr>
            </a:br>
            <a:r>
              <a:rPr kumimoji="1" lang="en-US" altLang="ja-JP" sz="2400" b="0" i="0" u="none" strike="noStrike" kern="1200" cap="none" spc="0" normalizeH="0" baseline="0" noProof="0" dirty="0" smtClean="0">
                <a:ln>
                  <a:noFill/>
                </a:ln>
                <a:solidFill>
                  <a:schemeClr val="tx1"/>
                </a:solidFill>
                <a:effectLst/>
                <a:uLnTx/>
                <a:uFillTx/>
                <a:latin typeface="+mj-lt"/>
                <a:ea typeface="ＭＳ Ｐゴシック" charset="-128"/>
                <a:cs typeface="+mj-cs"/>
              </a:rPr>
              <a:t>(Absolute changes from the baseline, US$ billion in 2014 prices)</a:t>
            </a:r>
            <a:endParaRPr kumimoji="1" lang="ja-JP" altLang="en-US" sz="2400" b="0" i="0" u="none" strike="noStrike" kern="1200" cap="none" spc="0" normalizeH="0" baseline="0" noProof="0" smtClean="0">
              <a:ln>
                <a:noFill/>
              </a:ln>
              <a:solidFill>
                <a:schemeClr val="tx1"/>
              </a:solidFill>
              <a:effectLst/>
              <a:uLnTx/>
              <a:uFillTx/>
              <a:latin typeface="+mj-lt"/>
              <a:ea typeface="ＭＳ Ｐゴシック" charset="-128"/>
              <a:cs typeface="+mj-cs"/>
            </a:endParaRPr>
          </a:p>
        </p:txBody>
      </p:sp>
      <p:sp>
        <p:nvSpPr>
          <p:cNvPr id="5" name="Slide Number Placeholder 4"/>
          <p:cNvSpPr>
            <a:spLocks noGrp="1"/>
          </p:cNvSpPr>
          <p:nvPr>
            <p:ph type="sldNum" sz="quarter" idx="12"/>
          </p:nvPr>
        </p:nvSpPr>
        <p:spPr>
          <a:xfrm>
            <a:off x="8532440" y="6453330"/>
            <a:ext cx="611560" cy="404669"/>
          </a:xfrm>
        </p:spPr>
        <p:txBody>
          <a:bodyPr/>
          <a:lstStyle/>
          <a:p>
            <a:pPr>
              <a:defRPr/>
            </a:pPr>
            <a:fld id="{4117A6FC-D415-48F3-8BAB-F7A64040A345}" type="slidenum">
              <a:rPr lang="ja-JP" altLang="en-US" smtClean="0">
                <a:solidFill>
                  <a:schemeClr val="tx1"/>
                </a:solidFill>
              </a:rPr>
              <a:pPr>
                <a:defRPr/>
              </a:pPr>
              <a:t>15</a:t>
            </a:fld>
            <a:endParaRPr lang="ja-JP" altLang="en-US">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7"/>
          <p:cNvSpPr txBox="1">
            <a:spLocks noChangeArrowheads="1"/>
          </p:cNvSpPr>
          <p:nvPr/>
        </p:nvSpPr>
        <p:spPr bwMode="auto">
          <a:xfrm>
            <a:off x="251520" y="260648"/>
            <a:ext cx="8568952" cy="7928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a:r>
              <a:rPr lang="en-US" altLang="ja-JP" sz="2400" b="1" dirty="0" smtClean="0">
                <a:latin typeface="+mj-lt"/>
                <a:cs typeface="Arial" charset="0"/>
              </a:rPr>
              <a:t>U.S. </a:t>
            </a:r>
            <a:r>
              <a:rPr lang="en-US" altLang="ja-JP" sz="2400" b="1" dirty="0" err="1" smtClean="0">
                <a:latin typeface="+mj-lt"/>
                <a:cs typeface="Arial" charset="0"/>
              </a:rPr>
              <a:t>sectoral</a:t>
            </a:r>
            <a:r>
              <a:rPr lang="en-US" altLang="ja-JP" sz="2400" b="1" dirty="0" smtClean="0">
                <a:latin typeface="+mj-lt"/>
                <a:cs typeface="Arial" charset="0"/>
              </a:rPr>
              <a:t> output adjustments for the year 2035</a:t>
            </a:r>
            <a:r>
              <a:rPr lang="en-US" altLang="ja-JP" sz="2400" dirty="0" smtClean="0">
                <a:latin typeface="+mj-lt"/>
                <a:cs typeface="Arial" charset="0"/>
              </a:rPr>
              <a:t/>
            </a:r>
            <a:br>
              <a:rPr lang="en-US" altLang="ja-JP" sz="2400" dirty="0" smtClean="0">
                <a:latin typeface="+mj-lt"/>
                <a:cs typeface="Arial" charset="0"/>
              </a:rPr>
            </a:br>
            <a:r>
              <a:rPr lang="en-US" altLang="ja-JP" sz="2400" dirty="0" smtClean="0">
                <a:latin typeface="+mj-lt"/>
                <a:cs typeface="Arial" charset="0"/>
              </a:rPr>
              <a:t>(Percent changes relative to the baseline)</a:t>
            </a:r>
          </a:p>
        </p:txBody>
      </p:sp>
      <p:sp>
        <p:nvSpPr>
          <p:cNvPr id="9" name="Slide Number Placeholder 4"/>
          <p:cNvSpPr>
            <a:spLocks noGrp="1"/>
          </p:cNvSpPr>
          <p:nvPr>
            <p:ph type="sldNum" sz="quarter" idx="12"/>
          </p:nvPr>
        </p:nvSpPr>
        <p:spPr>
          <a:xfrm>
            <a:off x="8532440" y="6453330"/>
            <a:ext cx="611560" cy="404669"/>
          </a:xfrm>
        </p:spPr>
        <p:txBody>
          <a:bodyPr/>
          <a:lstStyle/>
          <a:p>
            <a:pPr>
              <a:defRPr/>
            </a:pPr>
            <a:fld id="{4117A6FC-D415-48F3-8BAB-F7A64040A345}" type="slidenum">
              <a:rPr lang="ja-JP" altLang="en-US" smtClean="0">
                <a:solidFill>
                  <a:schemeClr val="tx1"/>
                </a:solidFill>
              </a:rPr>
              <a:pPr>
                <a:defRPr/>
              </a:pPr>
              <a:t>16</a:t>
            </a:fld>
            <a:endParaRPr lang="ja-JP" altLang="en-US">
              <a:solidFill>
                <a:schemeClr val="tx1"/>
              </a:solidFill>
            </a:endParaRPr>
          </a:p>
        </p:txBody>
      </p:sp>
      <p:graphicFrame>
        <p:nvGraphicFramePr>
          <p:cNvPr id="6" name="Table 5"/>
          <p:cNvGraphicFramePr>
            <a:graphicFrameLocks noGrp="1"/>
          </p:cNvGraphicFramePr>
          <p:nvPr/>
        </p:nvGraphicFramePr>
        <p:xfrm>
          <a:off x="467544" y="1196753"/>
          <a:ext cx="8208912" cy="5400604"/>
        </p:xfrm>
        <a:graphic>
          <a:graphicData uri="http://schemas.openxmlformats.org/drawingml/2006/table">
            <a:tbl>
              <a:tblPr/>
              <a:tblGrid>
                <a:gridCol w="3096344"/>
                <a:gridCol w="1728192"/>
                <a:gridCol w="1728192"/>
                <a:gridCol w="1656184"/>
              </a:tblGrid>
              <a:tr h="386810">
                <a:tc>
                  <a:txBody>
                    <a:bodyPr/>
                    <a:lstStyle/>
                    <a:p>
                      <a:pPr algn="l" fontAlgn="ctr"/>
                      <a:endParaRPr lang="en-US" sz="1900" b="1" i="0" u="none" strike="noStrike" dirty="0">
                        <a:solidFill>
                          <a:srgbClr val="006666"/>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altLang="ja-JP" sz="2000" b="1" i="0" u="none" strike="noStrike" dirty="0" smtClean="0">
                          <a:solidFill>
                            <a:schemeClr val="tx1"/>
                          </a:solidFill>
                          <a:latin typeface="+mn-lt"/>
                        </a:rPr>
                        <a:t>Scenario 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2000" b="1" i="0" u="none" strike="noStrike" dirty="0" smtClean="0">
                          <a:solidFill>
                            <a:schemeClr val="tx1"/>
                          </a:solidFill>
                          <a:latin typeface="+mn-lt"/>
                        </a:rPr>
                        <a:t>Scenario 2</a:t>
                      </a:r>
                      <a:endParaRPr lang="en-US" sz="2000" b="1" i="0" u="none" strike="noStrike" dirty="0">
                        <a:solidFill>
                          <a:schemeClr val="tx1"/>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2000" b="1" i="0" u="none" strike="noStrike" dirty="0" smtClean="0">
                          <a:solidFill>
                            <a:schemeClr val="tx1"/>
                          </a:solidFill>
                          <a:latin typeface="+mn-lt"/>
                        </a:rPr>
                        <a:t>Scenario 3</a:t>
                      </a:r>
                      <a:endParaRPr lang="en-US" altLang="ja-JP" sz="2000" b="1" i="0" u="none" strike="noStrike" dirty="0">
                        <a:solidFill>
                          <a:schemeClr val="tx1"/>
                        </a:solidFill>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6666"/>
                          </a:solidFill>
                          <a:latin typeface="+mn-lt"/>
                        </a:rPr>
                        <a:t> </a:t>
                      </a:r>
                      <a:r>
                        <a:rPr lang="bin-NG" sz="2000" b="1" i="0" u="none" strike="noStrike" dirty="0" smtClean="0">
                          <a:solidFill>
                            <a:srgbClr val="006666"/>
                          </a:solidFill>
                          <a:latin typeface="+mn-lt"/>
                        </a:rPr>
                        <a:t>Agriculture</a:t>
                      </a:r>
                      <a:endParaRPr lang="bin-NG" sz="2000" b="1" i="0" u="none" strike="noStrike" dirty="0">
                        <a:solidFill>
                          <a:srgbClr val="006666"/>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smtClean="0">
                          <a:solidFill>
                            <a:srgbClr val="777777"/>
                          </a:solidFill>
                          <a:latin typeface="+mn-lt"/>
                        </a:rPr>
                        <a:t>0.0</a:t>
                      </a:r>
                      <a:endParaRPr lang="en-US" altLang="ja-JP" sz="2000" b="1" i="0" u="none" strike="noStrike" dirty="0">
                        <a:solidFill>
                          <a:srgbClr val="777777"/>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800000"/>
                          </a:solidFill>
                          <a:latin typeface="+mn-lt"/>
                        </a:rPr>
                        <a:t> </a:t>
                      </a:r>
                      <a:r>
                        <a:rPr lang="bin-NG" sz="2000" b="1" i="0" u="none" strike="noStrike" dirty="0" smtClean="0">
                          <a:solidFill>
                            <a:srgbClr val="800000"/>
                          </a:solidFill>
                          <a:latin typeface="+mn-lt"/>
                        </a:rPr>
                        <a:t>Mining</a:t>
                      </a:r>
                      <a:endParaRPr lang="bin-NG" sz="2000" b="1" i="0" u="none" strike="noStrike" dirty="0">
                        <a:solidFill>
                          <a:srgbClr val="800000"/>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smtClean="0">
                          <a:solidFill>
                            <a:srgbClr val="777777"/>
                          </a:solidFill>
                          <a:latin typeface="+mn-lt"/>
                        </a:rPr>
                        <a:t>0.0</a:t>
                      </a:r>
                      <a:endParaRPr lang="en-US" altLang="ja-JP" sz="2000" b="1" i="0" u="none" strike="noStrike" dirty="0">
                        <a:solidFill>
                          <a:srgbClr val="777777"/>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6666"/>
                          </a:solidFill>
                          <a:latin typeface="+mn-lt"/>
                        </a:rPr>
                        <a:t> </a:t>
                      </a:r>
                      <a:r>
                        <a:rPr lang="bin-NG" sz="2000" b="1" i="0" u="none" strike="noStrike" dirty="0" smtClean="0">
                          <a:solidFill>
                            <a:srgbClr val="006666"/>
                          </a:solidFill>
                          <a:latin typeface="+mn-lt"/>
                        </a:rPr>
                        <a:t>Food </a:t>
                      </a:r>
                      <a:r>
                        <a:rPr lang="bin-NG" sz="2000" b="1" i="0" u="none" strike="noStrike" dirty="0">
                          <a:solidFill>
                            <a:srgbClr val="006666"/>
                          </a:solidFill>
                          <a:latin typeface="+mn-lt"/>
                        </a:rPr>
                        <a:t>products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0099"/>
                          </a:solidFill>
                          <a:latin typeface="+mn-lt"/>
                        </a:rPr>
                        <a:t> </a:t>
                      </a:r>
                      <a:r>
                        <a:rPr lang="bin-NG" sz="2000" b="1" i="0" u="none" strike="noStrike" dirty="0" smtClean="0">
                          <a:solidFill>
                            <a:srgbClr val="000099"/>
                          </a:solidFill>
                          <a:latin typeface="+mn-lt"/>
                        </a:rPr>
                        <a:t>Textiles</a:t>
                      </a:r>
                      <a:r>
                        <a:rPr lang="en-US" sz="2000" b="1" i="0" u="none" strike="noStrike" dirty="0" smtClean="0">
                          <a:solidFill>
                            <a:srgbClr val="000099"/>
                          </a:solidFill>
                          <a:latin typeface="+mn-lt"/>
                        </a:rPr>
                        <a:t> and</a:t>
                      </a:r>
                      <a:r>
                        <a:rPr lang="bin-NG" sz="2000" b="1" i="0" u="none" strike="noStrike" dirty="0" smtClean="0">
                          <a:solidFill>
                            <a:srgbClr val="000099"/>
                          </a:solidFill>
                          <a:latin typeface="+mn-lt"/>
                        </a:rPr>
                        <a:t> </a:t>
                      </a:r>
                      <a:r>
                        <a:rPr lang="en-US" sz="2000" b="1" i="0" u="none" strike="noStrike" dirty="0" smtClean="0">
                          <a:solidFill>
                            <a:srgbClr val="000099"/>
                          </a:solidFill>
                          <a:latin typeface="+mn-lt"/>
                        </a:rPr>
                        <a:t>a</a:t>
                      </a:r>
                      <a:r>
                        <a:rPr lang="bin-NG" sz="2000" b="1" i="0" u="none" strike="noStrike" dirty="0" smtClean="0">
                          <a:solidFill>
                            <a:srgbClr val="000099"/>
                          </a:solidFill>
                          <a:latin typeface="+mn-lt"/>
                        </a:rPr>
                        <a:t>pparel</a:t>
                      </a:r>
                      <a:endParaRPr lang="bin-NG" sz="2000" b="1" i="0" u="none" strike="noStrike" dirty="0">
                        <a:solidFill>
                          <a:srgbClr val="000099"/>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0099"/>
                          </a:solidFill>
                          <a:latin typeface="+mn-lt"/>
                        </a:rPr>
                        <a:t> </a:t>
                      </a:r>
                      <a:r>
                        <a:rPr lang="bin-NG" sz="2000" b="1" i="0" u="none" strike="noStrike" dirty="0" smtClean="0">
                          <a:solidFill>
                            <a:srgbClr val="000099"/>
                          </a:solidFill>
                          <a:latin typeface="+mn-lt"/>
                        </a:rPr>
                        <a:t>Petro</a:t>
                      </a:r>
                      <a:r>
                        <a:rPr lang="en-US" sz="2000" b="1" i="0" u="none" strike="noStrike" dirty="0" smtClean="0">
                          <a:solidFill>
                            <a:srgbClr val="000099"/>
                          </a:solidFill>
                          <a:latin typeface="+mn-lt"/>
                        </a:rPr>
                        <a:t> and</a:t>
                      </a:r>
                      <a:r>
                        <a:rPr lang="bin-NG" sz="2000" b="1" i="0" u="none" strike="noStrike" dirty="0" smtClean="0">
                          <a:solidFill>
                            <a:srgbClr val="000099"/>
                          </a:solidFill>
                          <a:latin typeface="+mn-lt"/>
                        </a:rPr>
                        <a:t> </a:t>
                      </a:r>
                      <a:r>
                        <a:rPr lang="en-US" sz="2000" b="1" i="0" u="none" strike="noStrike" dirty="0" smtClean="0">
                          <a:solidFill>
                            <a:srgbClr val="000099"/>
                          </a:solidFill>
                          <a:latin typeface="+mn-lt"/>
                        </a:rPr>
                        <a:t>c</a:t>
                      </a:r>
                      <a:r>
                        <a:rPr lang="bin-NG" sz="2000" b="1" i="0" u="none" strike="noStrike" dirty="0" smtClean="0">
                          <a:solidFill>
                            <a:srgbClr val="000099"/>
                          </a:solidFill>
                          <a:latin typeface="+mn-lt"/>
                        </a:rPr>
                        <a:t>hemical</a:t>
                      </a:r>
                      <a:r>
                        <a:rPr lang="en-US" sz="2000" b="1" i="0" u="none" strike="noStrike" dirty="0" smtClean="0">
                          <a:solidFill>
                            <a:srgbClr val="000099"/>
                          </a:solidFill>
                          <a:latin typeface="+mn-lt"/>
                        </a:rPr>
                        <a:t> prod.</a:t>
                      </a:r>
                      <a:endParaRPr lang="bin-NG" sz="2000" b="1" i="0" u="none" strike="noStrike" dirty="0">
                        <a:solidFill>
                          <a:srgbClr val="000099"/>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0099"/>
                          </a:solidFill>
                          <a:latin typeface="+mn-lt"/>
                        </a:rPr>
                        <a:t> </a:t>
                      </a:r>
                      <a:r>
                        <a:rPr lang="bin-NG" sz="2000" b="1" i="0" u="none" strike="noStrike" dirty="0" smtClean="0">
                          <a:solidFill>
                            <a:srgbClr val="000099"/>
                          </a:solidFill>
                          <a:latin typeface="+mn-lt"/>
                        </a:rPr>
                        <a:t>Metals</a:t>
                      </a:r>
                      <a:endParaRPr lang="bin-NG" sz="2000" b="1" i="0" u="none" strike="noStrike" dirty="0">
                        <a:solidFill>
                          <a:srgbClr val="000099"/>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0099"/>
                          </a:solidFill>
                          <a:latin typeface="+mn-lt"/>
                        </a:rPr>
                        <a:t> </a:t>
                      </a:r>
                      <a:r>
                        <a:rPr lang="bin-NG" sz="2000" b="1" i="0" u="none" strike="noStrike" dirty="0" smtClean="0">
                          <a:solidFill>
                            <a:srgbClr val="000099"/>
                          </a:solidFill>
                          <a:latin typeface="+mn-lt"/>
                        </a:rPr>
                        <a:t>Electronic </a:t>
                      </a:r>
                      <a:r>
                        <a:rPr lang="bin-NG" sz="2000" b="1" i="0" u="none" strike="noStrike" dirty="0">
                          <a:solidFill>
                            <a:srgbClr val="000099"/>
                          </a:solidFill>
                          <a:latin typeface="+mn-lt"/>
                        </a:rPr>
                        <a:t>products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0099"/>
                          </a:solidFill>
                          <a:latin typeface="+mn-lt"/>
                        </a:rPr>
                        <a:t> </a:t>
                      </a:r>
                      <a:r>
                        <a:rPr lang="bin-NG" sz="2000" b="1" i="0" u="none" strike="noStrike" dirty="0" smtClean="0">
                          <a:solidFill>
                            <a:srgbClr val="000099"/>
                          </a:solidFill>
                          <a:latin typeface="+mn-lt"/>
                        </a:rPr>
                        <a:t>Electrical </a:t>
                      </a:r>
                      <a:r>
                        <a:rPr lang="bin-NG" sz="2000" b="1" i="0" u="none" strike="noStrike" dirty="0">
                          <a:solidFill>
                            <a:srgbClr val="000099"/>
                          </a:solidFill>
                          <a:latin typeface="+mn-lt"/>
                        </a:rPr>
                        <a:t>equipment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0099"/>
                          </a:solidFill>
                          <a:latin typeface="+mn-lt"/>
                        </a:rPr>
                        <a:t> </a:t>
                      </a:r>
                      <a:r>
                        <a:rPr lang="bin-NG" sz="2000" b="1" i="0" u="none" strike="noStrike" dirty="0" smtClean="0">
                          <a:solidFill>
                            <a:srgbClr val="000099"/>
                          </a:solidFill>
                          <a:latin typeface="+mn-lt"/>
                        </a:rPr>
                        <a:t>Machinery</a:t>
                      </a:r>
                      <a:endParaRPr lang="bin-NG" sz="2000" b="1" i="0" u="none" strike="noStrike" dirty="0">
                        <a:solidFill>
                          <a:srgbClr val="000099"/>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0099"/>
                          </a:solidFill>
                          <a:latin typeface="+mn-lt"/>
                        </a:rPr>
                        <a:t> </a:t>
                      </a:r>
                      <a:r>
                        <a:rPr lang="bin-NG" sz="2000" b="1" i="0" u="none" strike="noStrike" dirty="0" smtClean="0">
                          <a:solidFill>
                            <a:srgbClr val="000099"/>
                          </a:solidFill>
                          <a:latin typeface="+mn-lt"/>
                        </a:rPr>
                        <a:t>Motor </a:t>
                      </a:r>
                      <a:r>
                        <a:rPr lang="bin-NG" sz="2000" b="1" i="0" u="none" strike="noStrike" dirty="0">
                          <a:solidFill>
                            <a:srgbClr val="000099"/>
                          </a:solidFill>
                          <a:latin typeface="+mn-lt"/>
                        </a:rPr>
                        <a:t>vehicles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0099"/>
                          </a:solidFill>
                          <a:latin typeface="+mn-lt"/>
                        </a:rPr>
                        <a:t> </a:t>
                      </a:r>
                      <a:r>
                        <a:rPr lang="bin-NG" sz="2000" b="1" i="0" u="none" strike="noStrike" dirty="0" smtClean="0">
                          <a:solidFill>
                            <a:srgbClr val="000099"/>
                          </a:solidFill>
                          <a:latin typeface="+mn-lt"/>
                        </a:rPr>
                        <a:t>Other </a:t>
                      </a:r>
                      <a:r>
                        <a:rPr lang="bin-NG" sz="2000" b="1" i="0" u="none" strike="noStrike" dirty="0">
                          <a:solidFill>
                            <a:srgbClr val="000099"/>
                          </a:solidFill>
                          <a:latin typeface="+mn-lt"/>
                        </a:rPr>
                        <a:t>transport equip.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smtClean="0">
                          <a:solidFill>
                            <a:srgbClr val="777777"/>
                          </a:solidFill>
                          <a:latin typeface="+mn-lt"/>
                        </a:rPr>
                        <a:t>0.0</a:t>
                      </a:r>
                      <a:endParaRPr lang="en-US" altLang="ja-JP" sz="2000" b="1" i="0" u="none" strike="noStrike" dirty="0">
                        <a:solidFill>
                          <a:srgbClr val="777777"/>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86810">
                <a:tc>
                  <a:txBody>
                    <a:bodyPr/>
                    <a:lstStyle/>
                    <a:p>
                      <a:pPr algn="l" fontAlgn="b"/>
                      <a:r>
                        <a:rPr lang="en-US" sz="2000" b="1" i="0" u="none" strike="noStrike" dirty="0" smtClean="0">
                          <a:solidFill>
                            <a:srgbClr val="000099"/>
                          </a:solidFill>
                          <a:latin typeface="+mn-lt"/>
                        </a:rPr>
                        <a:t> </a:t>
                      </a:r>
                      <a:r>
                        <a:rPr lang="bin-NG" sz="2000" b="1" i="0" u="none" strike="noStrike" dirty="0" smtClean="0">
                          <a:solidFill>
                            <a:srgbClr val="000099"/>
                          </a:solidFill>
                          <a:latin typeface="+mn-lt"/>
                        </a:rPr>
                        <a:t>Other </a:t>
                      </a:r>
                      <a:r>
                        <a:rPr lang="bin-NG" sz="2000" b="1" i="0" u="none" strike="noStrike" dirty="0">
                          <a:solidFill>
                            <a:srgbClr val="000099"/>
                          </a:solidFill>
                          <a:latin typeface="+mn-lt"/>
                        </a:rPr>
                        <a:t>manufactures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smtClean="0">
                          <a:solidFill>
                            <a:srgbClr val="777777"/>
                          </a:solidFill>
                          <a:latin typeface="+mn-lt"/>
                        </a:rPr>
                        <a:t>0.0</a:t>
                      </a:r>
                      <a:endParaRPr lang="en-US" altLang="ja-JP" sz="2000" b="1" i="0" u="none" strike="noStrike" dirty="0">
                        <a:solidFill>
                          <a:srgbClr val="777777"/>
                        </a:solidFill>
                        <a:latin typeface="+mn-lt"/>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a:solidFill>
                            <a:srgbClr val="000099"/>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72074">
                <a:tc>
                  <a:txBody>
                    <a:bodyPr/>
                    <a:lstStyle/>
                    <a:p>
                      <a:pPr algn="l" fontAlgn="b"/>
                      <a:r>
                        <a:rPr lang="en-US" sz="2000" b="1" i="0" u="none" strike="noStrike" dirty="0" smtClean="0">
                          <a:solidFill>
                            <a:srgbClr val="000000"/>
                          </a:solidFill>
                          <a:latin typeface="+mn-lt"/>
                        </a:rPr>
                        <a:t> </a:t>
                      </a:r>
                      <a:r>
                        <a:rPr lang="bin-NG" sz="2000" b="1" i="0" u="none" strike="noStrike" dirty="0" smtClean="0">
                          <a:solidFill>
                            <a:srgbClr val="000000"/>
                          </a:solidFill>
                          <a:latin typeface="+mn-lt"/>
                        </a:rPr>
                        <a:t>Construction </a:t>
                      </a:r>
                      <a:r>
                        <a:rPr lang="bin-NG" sz="2000" b="1" i="0" u="none" strike="noStrike" dirty="0">
                          <a:solidFill>
                            <a:srgbClr val="000000"/>
                          </a:solidFill>
                          <a:latin typeface="+mn-lt"/>
                        </a:rPr>
                        <a:t>and utilities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C00000"/>
                          </a:solidFill>
                          <a:latin typeface="+mn-lt"/>
                        </a:rPr>
                        <a:t>-0.6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ja-JP" sz="2000" b="1" i="0" u="none" strike="noStrike" dirty="0">
                          <a:solidFill>
                            <a:srgbClr val="000099"/>
                          </a:solidFill>
                          <a:latin typeface="+mn-lt"/>
                        </a:rPr>
                        <a:t>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4213" y="152400"/>
            <a:ext cx="7826375" cy="900113"/>
          </a:xfrm>
        </p:spPr>
        <p:txBody>
          <a:bodyPr/>
          <a:lstStyle/>
          <a:p>
            <a:pPr eaLnBrk="1" hangingPunct="1"/>
            <a:r>
              <a:rPr lang="en-US" altLang="ja-JP" sz="3600" dirty="0" smtClean="0">
                <a:cs typeface="Arial" charset="0"/>
              </a:rPr>
              <a:t>Conclusion</a:t>
            </a:r>
            <a:endParaRPr lang="ja-JP" altLang="en-US" sz="3600" smtClean="0">
              <a:cs typeface="Arial" charset="0"/>
            </a:endParaRPr>
          </a:p>
        </p:txBody>
      </p:sp>
      <p:sp>
        <p:nvSpPr>
          <p:cNvPr id="22531" name="Rectangle 3"/>
          <p:cNvSpPr>
            <a:spLocks noGrp="1" noChangeArrowheads="1"/>
          </p:cNvSpPr>
          <p:nvPr>
            <p:ph type="body" idx="1"/>
          </p:nvPr>
        </p:nvSpPr>
        <p:spPr>
          <a:xfrm>
            <a:off x="382588" y="1449388"/>
            <a:ext cx="8609012" cy="5075956"/>
          </a:xfrm>
        </p:spPr>
        <p:txBody>
          <a:bodyPr/>
          <a:lstStyle/>
          <a:p>
            <a:pPr marL="457200" indent="-457200" eaLnBrk="1" hangingPunct="1">
              <a:spcBef>
                <a:spcPts val="600"/>
              </a:spcBef>
              <a:spcAft>
                <a:spcPts val="1200"/>
              </a:spcAft>
              <a:buFont typeface="+mj-lt"/>
              <a:buAutoNum type="arabicPeriod"/>
            </a:pPr>
            <a:r>
              <a:rPr lang="en-US" altLang="ja-JP" sz="2600" dirty="0" smtClean="0">
                <a:cs typeface="Arial" charset="0"/>
              </a:rPr>
              <a:t>The US would lose an opportunity to gain 0.4% in its economic welfare by 2030 if it never rejoins the CPTPP. If the US rejoins the CPTPP in 2025, its welfare is projected to increase by 0.2% and 0.4% in 2030 and 2035, respectively.</a:t>
            </a:r>
          </a:p>
          <a:p>
            <a:pPr marL="457200" indent="-457200" eaLnBrk="1" hangingPunct="1">
              <a:spcBef>
                <a:spcPts val="600"/>
              </a:spcBef>
              <a:spcAft>
                <a:spcPts val="1200"/>
              </a:spcAft>
              <a:buFont typeface="+mj-lt"/>
              <a:buAutoNum type="arabicPeriod"/>
            </a:pPr>
            <a:r>
              <a:rPr lang="en-US" altLang="ja-JP" sz="2600" dirty="0" smtClean="0">
                <a:cs typeface="Arial" charset="0"/>
              </a:rPr>
              <a:t>If the US returns to the CPTPP in 2025, output of several manufacturing sectors is projected to decline by small percentages in 2035, which is more than offset by output expansion in the primary and tertiary sectors.</a:t>
            </a:r>
          </a:p>
          <a:p>
            <a:pPr marL="612000" indent="-252000" eaLnBrk="1" hangingPunct="1">
              <a:spcBef>
                <a:spcPts val="600"/>
              </a:spcBef>
              <a:spcAft>
                <a:spcPts val="0"/>
              </a:spcAft>
              <a:buFont typeface="Calibri" pitchFamily="34" charset="0"/>
              <a:buChar char="–"/>
              <a:defRPr/>
            </a:pPr>
            <a:r>
              <a:rPr lang="en-US" altLang="ja-JP" sz="2600" dirty="0" smtClean="0">
                <a:cs typeface="Arial" charset="0"/>
              </a:rPr>
              <a:t>Since sectoral output adjustments in the US are small, its adjustment costs from participation in CPTPP would be limited.</a:t>
            </a: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17</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4213" y="152400"/>
            <a:ext cx="7826375" cy="900113"/>
          </a:xfrm>
        </p:spPr>
        <p:txBody>
          <a:bodyPr/>
          <a:lstStyle/>
          <a:p>
            <a:pPr eaLnBrk="1" hangingPunct="1"/>
            <a:r>
              <a:rPr lang="en-US" altLang="ja-JP" sz="3600" dirty="0" smtClean="0">
                <a:cs typeface="Arial" charset="0"/>
              </a:rPr>
              <a:t>Conclusion</a:t>
            </a:r>
            <a:endParaRPr lang="ja-JP" altLang="en-US" sz="3600" smtClean="0">
              <a:cs typeface="Arial" charset="0"/>
            </a:endParaRPr>
          </a:p>
        </p:txBody>
      </p:sp>
      <p:sp>
        <p:nvSpPr>
          <p:cNvPr id="22531" name="Rectangle 3"/>
          <p:cNvSpPr>
            <a:spLocks noGrp="1" noChangeArrowheads="1"/>
          </p:cNvSpPr>
          <p:nvPr>
            <p:ph type="body" idx="1"/>
          </p:nvPr>
        </p:nvSpPr>
        <p:spPr>
          <a:xfrm>
            <a:off x="382588" y="1449388"/>
            <a:ext cx="8437884" cy="4906962"/>
          </a:xfrm>
        </p:spPr>
        <p:txBody>
          <a:bodyPr/>
          <a:lstStyle/>
          <a:p>
            <a:pPr marL="457200" indent="-457200" eaLnBrk="1" hangingPunct="1">
              <a:spcBef>
                <a:spcPts val="600"/>
              </a:spcBef>
              <a:spcAft>
                <a:spcPts val="900"/>
              </a:spcAft>
              <a:buFont typeface="Calibri" pitchFamily="34" charset="0"/>
              <a:buAutoNum type="arabicPeriod" startAt="3"/>
            </a:pPr>
            <a:r>
              <a:rPr lang="en-US" altLang="ja-JP" sz="2600" dirty="0" smtClean="0">
                <a:cs typeface="Arial" charset="0"/>
              </a:rPr>
              <a:t>Although not being examined in this paper, US </a:t>
            </a:r>
            <a:r>
              <a:rPr lang="en-US" altLang="ja-JP" sz="2600" dirty="0" smtClean="0">
                <a:cs typeface="Arial" charset="0"/>
              </a:rPr>
              <a:t>reengage-</a:t>
            </a:r>
            <a:r>
              <a:rPr lang="en-US" altLang="ja-JP" sz="2600" dirty="0" err="1" smtClean="0">
                <a:cs typeface="Arial" charset="0"/>
              </a:rPr>
              <a:t>ment</a:t>
            </a:r>
            <a:r>
              <a:rPr lang="en-US" altLang="ja-JP" sz="2600" dirty="0" smtClean="0">
                <a:cs typeface="Arial" charset="0"/>
              </a:rPr>
              <a:t> </a:t>
            </a:r>
            <a:r>
              <a:rPr lang="en-US" altLang="ja-JP" sz="2600" dirty="0" smtClean="0">
                <a:cs typeface="Arial" charset="0"/>
              </a:rPr>
              <a:t>with the Trans-Pacific trade deal might be desirable for two additional reasons.</a:t>
            </a:r>
            <a:endParaRPr lang="en-US" altLang="ja-JP" sz="2600" dirty="0" smtClean="0">
              <a:cs typeface="Arial" charset="0"/>
            </a:endParaRPr>
          </a:p>
          <a:p>
            <a:pPr marL="612000" indent="-252000" eaLnBrk="1" hangingPunct="1">
              <a:spcBef>
                <a:spcPts val="600"/>
              </a:spcBef>
              <a:spcAft>
                <a:spcPts val="0"/>
              </a:spcAft>
              <a:buFont typeface="Calibri" pitchFamily="34" charset="0"/>
              <a:buChar char="–"/>
              <a:defRPr/>
            </a:pPr>
            <a:r>
              <a:rPr lang="en-US" altLang="ja-JP" sz="2600" dirty="0" smtClean="0">
                <a:cs typeface="Arial" charset="0"/>
              </a:rPr>
              <a:t>Its </a:t>
            </a:r>
            <a:r>
              <a:rPr lang="en-US" altLang="ja-JP" sz="2600" dirty="0" smtClean="0">
                <a:cs typeface="Arial" charset="0"/>
              </a:rPr>
              <a:t>return to CPTPP is likely to facilitate a reduction in US dependence on Chinese intermediate products and a greater diversification in its supply chains (</a:t>
            </a:r>
            <a:r>
              <a:rPr lang="en-US" altLang="ja-JP" sz="2600" dirty="0" err="1" smtClean="0">
                <a:cs typeface="Arial" charset="0"/>
              </a:rPr>
              <a:t>Laget</a:t>
            </a:r>
            <a:r>
              <a:rPr lang="en-US" altLang="ja-JP" sz="2600" dirty="0" smtClean="0">
                <a:cs typeface="Arial" charset="0"/>
              </a:rPr>
              <a:t> et al., 2020).</a:t>
            </a:r>
          </a:p>
          <a:p>
            <a:pPr marL="612000" indent="-252000" eaLnBrk="1" hangingPunct="1">
              <a:spcBef>
                <a:spcPts val="1200"/>
              </a:spcBef>
              <a:spcAft>
                <a:spcPts val="0"/>
              </a:spcAft>
              <a:buFont typeface="Calibri" pitchFamily="34" charset="0"/>
              <a:buChar char="–"/>
              <a:defRPr/>
            </a:pPr>
            <a:r>
              <a:rPr lang="en-US" altLang="ja-JP" sz="2600" dirty="0" smtClean="0">
                <a:cs typeface="Arial" charset="0"/>
              </a:rPr>
              <a:t>After </a:t>
            </a:r>
            <a:r>
              <a:rPr lang="en-US" altLang="ja-JP" sz="2600" dirty="0" smtClean="0">
                <a:cs typeface="Arial" charset="0"/>
              </a:rPr>
              <a:t>the UK becomes a member of CPTPP, four member </a:t>
            </a:r>
            <a:r>
              <a:rPr lang="en-US" altLang="ja-JP" sz="2600" dirty="0" smtClean="0">
                <a:cs typeface="Arial" charset="0"/>
              </a:rPr>
              <a:t>countries have </a:t>
            </a:r>
            <a:r>
              <a:rPr lang="en-US" altLang="ja-JP" sz="2600" dirty="0" smtClean="0">
                <a:cs typeface="Arial" charset="0"/>
              </a:rPr>
              <a:t>defense pacts with the US, which might provide a political incentive for the US to rejoin the trade pact amid escalating conflicts with </a:t>
            </a:r>
            <a:r>
              <a:rPr lang="en-US" altLang="ja-JP" sz="2600" dirty="0" smtClean="0">
                <a:cs typeface="Arial" charset="0"/>
              </a:rPr>
              <a:t>China.</a:t>
            </a:r>
            <a:endParaRPr lang="en-US" altLang="ja-JP" sz="2600" dirty="0" smtClean="0">
              <a:cs typeface="Arial" charset="0"/>
            </a:endParaRP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18</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332656"/>
            <a:ext cx="8307388" cy="719857"/>
          </a:xfrm>
        </p:spPr>
        <p:txBody>
          <a:bodyPr/>
          <a:lstStyle/>
          <a:p>
            <a:pPr eaLnBrk="1" hangingPunct="1"/>
            <a:r>
              <a:rPr lang="en-US" altLang="ja-JP" sz="3600" dirty="0" smtClean="0"/>
              <a:t>Background</a:t>
            </a:r>
          </a:p>
        </p:txBody>
      </p:sp>
      <p:sp>
        <p:nvSpPr>
          <p:cNvPr id="4099" name="Rectangle 3"/>
          <p:cNvSpPr>
            <a:spLocks noGrp="1" noChangeArrowheads="1"/>
          </p:cNvSpPr>
          <p:nvPr>
            <p:ph type="body" idx="1"/>
          </p:nvPr>
        </p:nvSpPr>
        <p:spPr>
          <a:xfrm>
            <a:off x="381000" y="1447800"/>
            <a:ext cx="8534400" cy="4908550"/>
          </a:xfrm>
        </p:spPr>
        <p:txBody>
          <a:bodyPr/>
          <a:lstStyle/>
          <a:p>
            <a:pPr eaLnBrk="1" hangingPunct="1">
              <a:spcAft>
                <a:spcPts val="600"/>
              </a:spcAft>
              <a:buClr>
                <a:srgbClr val="C00000"/>
              </a:buClr>
              <a:buFont typeface="Wingdings" pitchFamily="2" charset="2"/>
              <a:buChar char="§"/>
            </a:pPr>
            <a:r>
              <a:rPr lang="en-US" altLang="ja-JP" sz="2600" dirty="0" smtClean="0">
                <a:cs typeface="Arial" charset="0"/>
              </a:rPr>
              <a:t>Before the Trans-Pacific Partnership (TPP) entered into force, the United States withdrew from the trade accord.</a:t>
            </a:r>
          </a:p>
          <a:p>
            <a:pPr eaLnBrk="1" hangingPunct="1">
              <a:spcAft>
                <a:spcPts val="600"/>
              </a:spcAft>
              <a:buClr>
                <a:srgbClr val="C00000"/>
              </a:buClr>
              <a:buFont typeface="Wingdings" pitchFamily="2" charset="2"/>
              <a:buChar char="§"/>
            </a:pPr>
            <a:r>
              <a:rPr lang="en-US" altLang="ja-JP" sz="2600" dirty="0" smtClean="0">
                <a:cs typeface="Arial" charset="0"/>
              </a:rPr>
              <a:t>11 other TPP signatories decided to revive the </a:t>
            </a:r>
            <a:r>
              <a:rPr lang="en-US" altLang="ja-JP" sz="2600" dirty="0" smtClean="0">
                <a:cs typeface="Arial" charset="0"/>
              </a:rPr>
              <a:t>agreement  </a:t>
            </a:r>
            <a:r>
              <a:rPr lang="en-US" altLang="ja-JP" sz="2600" dirty="0" smtClean="0">
                <a:cs typeface="Arial" charset="0"/>
              </a:rPr>
              <a:t>which led to the implementation of the Comprehensive and Progressive Agreement for TPP (CPTPP).</a:t>
            </a:r>
          </a:p>
          <a:p>
            <a:pPr eaLnBrk="1" hangingPunct="1">
              <a:spcAft>
                <a:spcPts val="600"/>
              </a:spcAft>
              <a:buClr>
                <a:srgbClr val="C00000"/>
              </a:buClr>
              <a:buFont typeface="Wingdings" pitchFamily="2" charset="2"/>
              <a:buChar char="§"/>
            </a:pPr>
            <a:r>
              <a:rPr lang="en-US" sz="2600" dirty="0" smtClean="0"/>
              <a:t>Economic and political incentives </a:t>
            </a:r>
            <a:r>
              <a:rPr lang="en-US" sz="2600" dirty="0" smtClean="0"/>
              <a:t>for the US to reengage </a:t>
            </a:r>
            <a:r>
              <a:rPr lang="en-US" sz="2600" dirty="0" smtClean="0"/>
              <a:t>with the </a:t>
            </a:r>
            <a:r>
              <a:rPr lang="en-US" sz="2600" dirty="0" smtClean="0"/>
              <a:t>Trans-Pacific trade </a:t>
            </a:r>
            <a:r>
              <a:rPr lang="en-US" sz="2600" dirty="0" smtClean="0"/>
              <a:t>deal</a:t>
            </a:r>
            <a:endParaRPr lang="en-US" altLang="ja-JP" sz="2600" dirty="0" smtClean="0">
              <a:cs typeface="Arial" charset="0"/>
            </a:endParaRPr>
          </a:p>
          <a:p>
            <a:pPr marL="720000" indent="-252000" eaLnBrk="1" hangingPunct="1">
              <a:lnSpc>
                <a:spcPct val="92000"/>
              </a:lnSpc>
              <a:spcBef>
                <a:spcPts val="600"/>
              </a:spcBef>
              <a:spcAft>
                <a:spcPts val="600"/>
              </a:spcAft>
              <a:buFont typeface="Calibri" pitchFamily="34" charset="0"/>
              <a:buChar char="̶"/>
              <a:defRPr/>
            </a:pPr>
            <a:r>
              <a:rPr lang="en-US" sz="2600" dirty="0" smtClean="0"/>
              <a:t>Economic:  Welfare </a:t>
            </a:r>
            <a:r>
              <a:rPr lang="en-US" sz="2600" dirty="0" smtClean="0">
                <a:sym typeface="Symbol"/>
              </a:rPr>
              <a:t>, small sectoral adjustments</a:t>
            </a:r>
            <a:endParaRPr lang="en-US" altLang="ja-JP" sz="2600" dirty="0" smtClean="0">
              <a:cs typeface="Arial" charset="0"/>
            </a:endParaRPr>
          </a:p>
          <a:p>
            <a:pPr marL="720000" indent="-252000" eaLnBrk="1" hangingPunct="1">
              <a:lnSpc>
                <a:spcPct val="92000"/>
              </a:lnSpc>
              <a:spcBef>
                <a:spcPts val="600"/>
              </a:spcBef>
              <a:spcAft>
                <a:spcPts val="600"/>
              </a:spcAft>
              <a:buFont typeface="Calibri" pitchFamily="34" charset="0"/>
              <a:buChar char="̶"/>
              <a:defRPr/>
            </a:pPr>
            <a:r>
              <a:rPr lang="en-US" sz="2600" dirty="0" smtClean="0"/>
              <a:t>Geopolitical factors are important for trade accords – </a:t>
            </a:r>
            <a:r>
              <a:rPr lang="en-US" sz="2600" dirty="0" err="1" smtClean="0"/>
              <a:t>Hinz</a:t>
            </a:r>
            <a:r>
              <a:rPr lang="en-US" sz="2600" dirty="0" smtClean="0"/>
              <a:t> (2017), </a:t>
            </a:r>
            <a:r>
              <a:rPr lang="en-US" sz="2600" dirty="0" err="1" smtClean="0"/>
              <a:t>Eichengreen</a:t>
            </a:r>
            <a:r>
              <a:rPr lang="en-US" sz="2600" dirty="0" smtClean="0"/>
              <a:t> et al. (2021)  </a:t>
            </a:r>
            <a:endParaRPr lang="en-US" altLang="ja-JP" sz="2600" dirty="0" smtClean="0">
              <a:cs typeface="Arial" charset="0"/>
            </a:endParaRP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2</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7544" y="332656"/>
            <a:ext cx="8220844" cy="719857"/>
          </a:xfrm>
        </p:spPr>
        <p:txBody>
          <a:bodyPr/>
          <a:lstStyle/>
          <a:p>
            <a:pPr eaLnBrk="1" hangingPunct="1"/>
            <a:r>
              <a:rPr lang="en-US" altLang="ja-JP" sz="3600" dirty="0" smtClean="0"/>
              <a:t>Objectives of this study</a:t>
            </a:r>
          </a:p>
        </p:txBody>
      </p:sp>
      <p:sp>
        <p:nvSpPr>
          <p:cNvPr id="4099" name="Rectangle 3"/>
          <p:cNvSpPr>
            <a:spLocks noGrp="1" noChangeArrowheads="1"/>
          </p:cNvSpPr>
          <p:nvPr>
            <p:ph type="body" idx="1"/>
          </p:nvPr>
        </p:nvSpPr>
        <p:spPr>
          <a:xfrm>
            <a:off x="381000" y="1447800"/>
            <a:ext cx="8307388" cy="4908550"/>
          </a:xfrm>
        </p:spPr>
        <p:txBody>
          <a:bodyPr/>
          <a:lstStyle/>
          <a:p>
            <a:pPr eaLnBrk="1" hangingPunct="1">
              <a:spcAft>
                <a:spcPts val="1200"/>
              </a:spcAft>
              <a:buClr>
                <a:srgbClr val="C00000"/>
              </a:buClr>
              <a:buFont typeface="Wingdings" pitchFamily="2" charset="2"/>
              <a:buChar char="§"/>
            </a:pPr>
            <a:r>
              <a:rPr lang="en-US" altLang="ja-JP" sz="2800" dirty="0" smtClean="0">
                <a:cs typeface="Arial" charset="0"/>
              </a:rPr>
              <a:t>The objectives of this paper are</a:t>
            </a:r>
          </a:p>
          <a:p>
            <a:pPr marL="514350" indent="-514350" eaLnBrk="1" hangingPunct="1">
              <a:spcBef>
                <a:spcPts val="900"/>
              </a:spcBef>
              <a:spcAft>
                <a:spcPts val="600"/>
              </a:spcAft>
              <a:buAutoNum type="arabicPeriod"/>
            </a:pPr>
            <a:r>
              <a:rPr lang="en-US" altLang="ja-JP" sz="2800" dirty="0" smtClean="0">
                <a:cs typeface="Arial" charset="0"/>
              </a:rPr>
              <a:t>to estimate economic welfare effects under three alternative scenarios of TPP/CPTPP</a:t>
            </a:r>
          </a:p>
          <a:p>
            <a:pPr marL="514350" indent="-514350" eaLnBrk="1" hangingPunct="1">
              <a:spcBef>
                <a:spcPts val="900"/>
              </a:spcBef>
              <a:spcAft>
                <a:spcPts val="600"/>
              </a:spcAft>
              <a:buAutoNum type="arabicPeriod"/>
            </a:pPr>
            <a:r>
              <a:rPr lang="en-US" altLang="ja-JP" sz="2800" dirty="0" smtClean="0">
                <a:cs typeface="Arial" charset="0"/>
              </a:rPr>
              <a:t>to evaluate the extent of real GDP losses to the US from its withdrawal from </a:t>
            </a:r>
            <a:r>
              <a:rPr lang="en-US" altLang="ja-JP" sz="2800" dirty="0" smtClean="0">
                <a:cs typeface="Arial" charset="0"/>
              </a:rPr>
              <a:t>TPP </a:t>
            </a:r>
            <a:r>
              <a:rPr lang="en-US" altLang="ja-JP" sz="2800" dirty="0" smtClean="0">
                <a:cs typeface="Arial" charset="0"/>
              </a:rPr>
              <a:t>and expected US gains if it rejoins </a:t>
            </a:r>
            <a:r>
              <a:rPr lang="en-US" altLang="ja-JP" sz="2800" dirty="0" smtClean="0">
                <a:cs typeface="Arial" charset="0"/>
              </a:rPr>
              <a:t>CPTPP</a:t>
            </a:r>
            <a:endParaRPr lang="en-US" altLang="ja-JP" sz="2800" dirty="0" smtClean="0">
              <a:cs typeface="Arial" charset="0"/>
            </a:endParaRPr>
          </a:p>
          <a:p>
            <a:pPr marL="514350" indent="-514350" eaLnBrk="1" hangingPunct="1">
              <a:spcBef>
                <a:spcPts val="900"/>
              </a:spcBef>
              <a:spcAft>
                <a:spcPts val="600"/>
              </a:spcAft>
              <a:buAutoNum type="arabicPeriod"/>
            </a:pPr>
            <a:r>
              <a:rPr lang="en-US" altLang="ja-JP" sz="2800" dirty="0" smtClean="0">
                <a:cs typeface="Arial" charset="0"/>
              </a:rPr>
              <a:t>to examine whether the US economy would have to undergo considerable sectoral adjustments from </a:t>
            </a:r>
            <a:r>
              <a:rPr lang="en-US" altLang="ja-JP" sz="2800" dirty="0" smtClean="0">
                <a:cs typeface="Arial" charset="0"/>
              </a:rPr>
              <a:t>its participation in CPTPP</a:t>
            </a:r>
            <a:endParaRPr lang="en-US" altLang="ja-JP" sz="2800" dirty="0" smtClean="0">
              <a:cs typeface="Arial" charset="0"/>
            </a:endParaRP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3</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81000" y="260648"/>
            <a:ext cx="8307388" cy="887413"/>
          </a:xfrm>
        </p:spPr>
        <p:txBody>
          <a:bodyPr/>
          <a:lstStyle/>
          <a:p>
            <a:pPr eaLnBrk="1" hangingPunct="1"/>
            <a:r>
              <a:rPr lang="en-US" altLang="ja-JP" sz="3600" dirty="0" smtClean="0"/>
              <a:t>Previous studies</a:t>
            </a:r>
          </a:p>
        </p:txBody>
      </p:sp>
      <p:sp>
        <p:nvSpPr>
          <p:cNvPr id="5123" name="Rectangle 3"/>
          <p:cNvSpPr>
            <a:spLocks noGrp="1" noChangeArrowheads="1"/>
          </p:cNvSpPr>
          <p:nvPr>
            <p:ph type="body" idx="1"/>
          </p:nvPr>
        </p:nvSpPr>
        <p:spPr>
          <a:xfrm>
            <a:off x="381000" y="1447800"/>
            <a:ext cx="8439472" cy="4908550"/>
          </a:xfrm>
        </p:spPr>
        <p:txBody>
          <a:bodyPr/>
          <a:lstStyle/>
          <a:p>
            <a:pPr eaLnBrk="1" hangingPunct="1">
              <a:spcBef>
                <a:spcPct val="0"/>
              </a:spcBef>
              <a:spcAft>
                <a:spcPts val="1200"/>
              </a:spcAft>
              <a:buClr>
                <a:srgbClr val="C00000"/>
              </a:buClr>
              <a:buFont typeface="Wingdings" pitchFamily="2" charset="2"/>
              <a:buChar char="§"/>
            </a:pPr>
            <a:r>
              <a:rPr lang="en-US" altLang="ja-JP" sz="2600" dirty="0" smtClean="0">
                <a:cs typeface="Arial" charset="0"/>
              </a:rPr>
              <a:t>A number of studies have quantified the effects of TPP/ CPTPP using a CGE model – e.g., </a:t>
            </a:r>
            <a:r>
              <a:rPr lang="en-US" altLang="ja-JP" sz="2600" dirty="0" err="1" smtClean="0">
                <a:cs typeface="Arial" charset="0"/>
              </a:rPr>
              <a:t>Ferrantino</a:t>
            </a:r>
            <a:r>
              <a:rPr lang="en-US" altLang="ja-JP" sz="2600" dirty="0" smtClean="0">
                <a:cs typeface="Arial" charset="0"/>
              </a:rPr>
              <a:t> et al. 2020; Gilbert et al., 2018; Lee and </a:t>
            </a:r>
            <a:r>
              <a:rPr lang="en-US" altLang="ja-JP" sz="2600" dirty="0" err="1" smtClean="0">
                <a:cs typeface="Arial" charset="0"/>
              </a:rPr>
              <a:t>Itakura</a:t>
            </a:r>
            <a:r>
              <a:rPr lang="en-US" altLang="ja-JP" sz="2600" dirty="0" smtClean="0">
                <a:cs typeface="Arial" charset="0"/>
              </a:rPr>
              <a:t>, 2018; Li and </a:t>
            </a:r>
            <a:r>
              <a:rPr lang="en-US" altLang="ja-JP" sz="2600" dirty="0" err="1" smtClean="0">
                <a:cs typeface="Arial" charset="0"/>
              </a:rPr>
              <a:t>Whalley</a:t>
            </a:r>
            <a:r>
              <a:rPr lang="en-US" altLang="ja-JP" sz="2600" dirty="0" smtClean="0">
                <a:cs typeface="Arial" charset="0"/>
              </a:rPr>
              <a:t>, 2021; Petri et al., 2012; Petri and Plummer, 2016; World Bank, 2016.</a:t>
            </a:r>
            <a:endParaRPr lang="en-US" altLang="ja-JP" sz="2600" dirty="0">
              <a:cs typeface="Arial" charset="0"/>
            </a:endParaRPr>
          </a:p>
          <a:p>
            <a:pPr eaLnBrk="1" hangingPunct="1">
              <a:spcBef>
                <a:spcPts val="600"/>
              </a:spcBef>
              <a:spcAft>
                <a:spcPts val="600"/>
              </a:spcAft>
              <a:buClr>
                <a:srgbClr val="C00000"/>
              </a:buClr>
              <a:buFont typeface="Wingdings" pitchFamily="2" charset="2"/>
              <a:buChar char="§"/>
            </a:pPr>
            <a:r>
              <a:rPr lang="en-US" altLang="ja-JP" sz="2600" dirty="0" smtClean="0">
                <a:cs typeface="Arial" charset="0"/>
              </a:rPr>
              <a:t>Petri and Plummer’s (2016) estimates of welfare gains in 2030 range from 0.5% in the United States to 8.1% in Vietnam.</a:t>
            </a:r>
          </a:p>
          <a:p>
            <a:pPr eaLnBrk="1" hangingPunct="1">
              <a:spcBef>
                <a:spcPts val="600"/>
              </a:spcBef>
              <a:spcAft>
                <a:spcPts val="600"/>
              </a:spcAft>
              <a:buClr>
                <a:srgbClr val="C00000"/>
              </a:buClr>
              <a:buFont typeface="Wingdings" pitchFamily="2" charset="2"/>
              <a:buChar char="§"/>
            </a:pPr>
            <a:r>
              <a:rPr lang="en-US" altLang="ja-JP" sz="2600" dirty="0" smtClean="0">
                <a:cs typeface="Arial" charset="0"/>
              </a:rPr>
              <a:t>All studies show that smaller and more open member countries are expected to attain relatively large welfare gains.</a:t>
            </a: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4</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39552" y="260648"/>
            <a:ext cx="8148836" cy="900113"/>
          </a:xfrm>
        </p:spPr>
        <p:txBody>
          <a:bodyPr/>
          <a:lstStyle/>
          <a:p>
            <a:pPr eaLnBrk="1" hangingPunct="1"/>
            <a:r>
              <a:rPr lang="en-US" altLang="ja-JP" sz="3600" dirty="0" smtClean="0"/>
              <a:t>The model and its dimensions</a:t>
            </a:r>
          </a:p>
        </p:txBody>
      </p:sp>
      <p:sp>
        <p:nvSpPr>
          <p:cNvPr id="7171" name="Rectangle 3"/>
          <p:cNvSpPr>
            <a:spLocks noGrp="1" noChangeArrowheads="1"/>
          </p:cNvSpPr>
          <p:nvPr>
            <p:ph type="body" idx="1"/>
          </p:nvPr>
        </p:nvSpPr>
        <p:spPr>
          <a:xfrm>
            <a:off x="381000" y="1447800"/>
            <a:ext cx="8610600" cy="5181600"/>
          </a:xfrm>
        </p:spPr>
        <p:txBody>
          <a:bodyPr/>
          <a:lstStyle/>
          <a:p>
            <a:pPr eaLnBrk="1" hangingPunct="1">
              <a:spcBef>
                <a:spcPts val="600"/>
              </a:spcBef>
              <a:spcAft>
                <a:spcPts val="600"/>
              </a:spcAft>
              <a:buClr>
                <a:srgbClr val="C00000"/>
              </a:buClr>
              <a:buFont typeface="Wingdings" pitchFamily="2" charset="2"/>
              <a:buChar char="§"/>
            </a:pPr>
            <a:r>
              <a:rPr lang="en-GB" altLang="ja-JP" sz="2600" dirty="0" smtClean="0">
                <a:cs typeface="Arial" charset="0"/>
              </a:rPr>
              <a:t>The dynamic GTAP model, developed by </a:t>
            </a:r>
            <a:r>
              <a:rPr lang="en-US" altLang="ja-JP" sz="2600" dirty="0" err="1" smtClean="0">
                <a:cs typeface="Arial" charset="0"/>
              </a:rPr>
              <a:t>Ianchovichina</a:t>
            </a:r>
            <a:r>
              <a:rPr lang="en-US" altLang="ja-JP" sz="2600" dirty="0" smtClean="0">
                <a:cs typeface="Arial" charset="0"/>
              </a:rPr>
              <a:t> and McDougall (2012),</a:t>
            </a:r>
            <a:r>
              <a:rPr lang="en-GB" altLang="ja-JP" sz="2600" dirty="0" smtClean="0">
                <a:cs typeface="Arial" charset="0"/>
              </a:rPr>
              <a:t> is used in this study.</a:t>
            </a:r>
            <a:r>
              <a:rPr lang="en-US" altLang="ja-JP" sz="2600" dirty="0" smtClean="0">
                <a:cs typeface="Arial" charset="0"/>
              </a:rPr>
              <a:t> </a:t>
            </a:r>
            <a:endParaRPr lang="en-GB" altLang="ja-JP" sz="2600" dirty="0" smtClean="0">
              <a:cs typeface="Arial" charset="0"/>
            </a:endParaRPr>
          </a:p>
          <a:p>
            <a:pPr eaLnBrk="1" hangingPunct="1">
              <a:spcBef>
                <a:spcPts val="600"/>
              </a:spcBef>
              <a:spcAft>
                <a:spcPts val="600"/>
              </a:spcAft>
              <a:buClr>
                <a:srgbClr val="C00000"/>
              </a:buClr>
              <a:buFont typeface="Wingdings" pitchFamily="2" charset="2"/>
              <a:buChar char="§"/>
            </a:pPr>
            <a:r>
              <a:rPr lang="en-US" altLang="ja-JP" sz="2600" dirty="0" smtClean="0">
                <a:cs typeface="Arial" charset="0"/>
              </a:rPr>
              <a:t>In many aspects, standard assumptions are used – e.g. constant returns to scale, perfectly competitive markets, and product differentiation by country of origin (</a:t>
            </a:r>
            <a:r>
              <a:rPr lang="en-US" altLang="ja-JP" sz="2600" dirty="0" err="1" smtClean="0">
                <a:cs typeface="Arial" charset="0"/>
              </a:rPr>
              <a:t>Armington</a:t>
            </a:r>
            <a:r>
              <a:rPr lang="en-US" altLang="ja-JP" sz="2600" dirty="0" smtClean="0">
                <a:cs typeface="Arial" charset="0"/>
              </a:rPr>
              <a:t> assumption).</a:t>
            </a:r>
          </a:p>
          <a:p>
            <a:pPr eaLnBrk="1" hangingPunct="1">
              <a:spcBef>
                <a:spcPts val="600"/>
              </a:spcBef>
              <a:spcAft>
                <a:spcPts val="600"/>
              </a:spcAft>
              <a:buClr>
                <a:srgbClr val="C00000"/>
              </a:buClr>
              <a:buFont typeface="Wingdings" pitchFamily="2" charset="2"/>
              <a:buChar char="§"/>
            </a:pPr>
            <a:r>
              <a:rPr lang="en-US" altLang="ja-JP" sz="2600" dirty="0" smtClean="0">
                <a:cs typeface="Arial" charset="0"/>
              </a:rPr>
              <a:t>The model incorporates international capital mobility and ownership of domestic equity and foreign equity.</a:t>
            </a:r>
          </a:p>
          <a:p>
            <a:pPr eaLnBrk="1" hangingPunct="1">
              <a:spcBef>
                <a:spcPts val="600"/>
              </a:spcBef>
              <a:spcAft>
                <a:spcPts val="600"/>
              </a:spcAft>
              <a:buClr>
                <a:srgbClr val="C00000"/>
              </a:buClr>
              <a:buFont typeface="Wingdings" pitchFamily="2" charset="2"/>
              <a:buChar char="§"/>
            </a:pPr>
            <a:r>
              <a:rPr lang="en-GB" altLang="ja-JP" sz="2600" b="1" i="1" dirty="0" smtClean="0">
                <a:cs typeface="Arial" charset="0"/>
              </a:rPr>
              <a:t>Time dimension</a:t>
            </a:r>
            <a:r>
              <a:rPr lang="en-GB" altLang="ja-JP" sz="2600" dirty="0" smtClean="0">
                <a:cs typeface="Arial" charset="0"/>
              </a:rPr>
              <a:t>: The model spans the period 2014-2035. It is </a:t>
            </a:r>
            <a:r>
              <a:rPr lang="en-US" altLang="ja-JP" sz="2600" dirty="0" smtClean="0">
                <a:cs typeface="Arial" charset="0"/>
              </a:rPr>
              <a:t>calibrated to a 2014 base year using version 10 of the GTAP data base.</a:t>
            </a: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5</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9552" y="152400"/>
            <a:ext cx="8148836" cy="900113"/>
          </a:xfrm>
        </p:spPr>
        <p:txBody>
          <a:bodyPr/>
          <a:lstStyle/>
          <a:p>
            <a:pPr eaLnBrk="1" hangingPunct="1"/>
            <a:r>
              <a:rPr lang="en-US" altLang="ja-JP" sz="3600" dirty="0" smtClean="0"/>
              <a:t>The model and its dimensions</a:t>
            </a:r>
          </a:p>
        </p:txBody>
      </p:sp>
      <p:sp>
        <p:nvSpPr>
          <p:cNvPr id="8195" name="Rectangle 3"/>
          <p:cNvSpPr>
            <a:spLocks noGrp="1" noChangeArrowheads="1"/>
          </p:cNvSpPr>
          <p:nvPr>
            <p:ph type="body" idx="1"/>
          </p:nvPr>
        </p:nvSpPr>
        <p:spPr>
          <a:xfrm>
            <a:off x="381000" y="1268760"/>
            <a:ext cx="8610600" cy="5256584"/>
          </a:xfrm>
        </p:spPr>
        <p:txBody>
          <a:bodyPr/>
          <a:lstStyle/>
          <a:p>
            <a:pPr eaLnBrk="1" hangingPunct="1">
              <a:spcBef>
                <a:spcPts val="600"/>
              </a:spcBef>
              <a:spcAft>
                <a:spcPts val="1200"/>
              </a:spcAft>
              <a:buClr>
                <a:srgbClr val="C00000"/>
              </a:buClr>
              <a:buFont typeface="Wingdings" pitchFamily="2" charset="2"/>
              <a:buChar char="§"/>
            </a:pPr>
            <a:r>
              <a:rPr lang="en-GB" altLang="ja-JP" sz="2600" b="1" i="1" dirty="0" smtClean="0">
                <a:cs typeface="Arial" charset="0"/>
              </a:rPr>
              <a:t>Regional aggregation</a:t>
            </a:r>
            <a:r>
              <a:rPr lang="en-GB" altLang="ja-JP" sz="2600" dirty="0" smtClean="0">
                <a:cs typeface="Arial" charset="0"/>
              </a:rPr>
              <a:t>:</a:t>
            </a:r>
            <a:endParaRPr lang="en-US" altLang="ja-JP" sz="2600" dirty="0" smtClean="0">
              <a:cs typeface="Arial" charset="0"/>
            </a:endParaRPr>
          </a:p>
          <a:p>
            <a:pPr eaLnBrk="1" hangingPunct="1">
              <a:lnSpc>
                <a:spcPts val="2800"/>
              </a:lnSpc>
              <a:spcBef>
                <a:spcPts val="300"/>
              </a:spcBef>
              <a:spcAft>
                <a:spcPts val="300"/>
              </a:spcAft>
              <a:buClr>
                <a:srgbClr val="C00000"/>
              </a:buClr>
              <a:buNone/>
            </a:pPr>
            <a:r>
              <a:rPr lang="en-US" altLang="ja-JP" sz="2600" b="1" dirty="0" smtClean="0">
                <a:solidFill>
                  <a:srgbClr val="006666"/>
                </a:solidFill>
                <a:cs typeface="Arial" charset="0"/>
              </a:rPr>
              <a:t>	  </a:t>
            </a:r>
            <a:r>
              <a:rPr lang="en-US" altLang="ja-JP" sz="2600" b="1" dirty="0" smtClean="0">
                <a:solidFill>
                  <a:srgbClr val="800000"/>
                </a:solidFill>
                <a:cs typeface="Arial" charset="0"/>
              </a:rPr>
              <a:t>1. United States</a:t>
            </a:r>
            <a:r>
              <a:rPr lang="en-US" altLang="ja-JP" sz="2600" b="1" dirty="0" smtClean="0">
                <a:solidFill>
                  <a:srgbClr val="000099"/>
                </a:solidFill>
                <a:cs typeface="Arial" charset="0"/>
              </a:rPr>
              <a:t> </a:t>
            </a:r>
            <a:r>
              <a:rPr lang="en-US" altLang="ja-JP" sz="2600" b="1" dirty="0" smtClean="0">
                <a:solidFill>
                  <a:srgbClr val="006666"/>
                </a:solidFill>
                <a:cs typeface="Arial" charset="0"/>
              </a:rPr>
              <a:t>			          </a:t>
            </a:r>
            <a:r>
              <a:rPr lang="en-US" altLang="ja-JP" sz="2600" b="1" dirty="0" smtClean="0">
                <a:solidFill>
                  <a:srgbClr val="000099"/>
                </a:solidFill>
                <a:cs typeface="Arial" charset="0"/>
              </a:rPr>
              <a:t>2. Japan</a:t>
            </a:r>
          </a:p>
          <a:p>
            <a:pPr eaLnBrk="1" hangingPunct="1">
              <a:lnSpc>
                <a:spcPts val="2800"/>
              </a:lnSpc>
              <a:spcBef>
                <a:spcPts val="300"/>
              </a:spcBef>
              <a:spcAft>
                <a:spcPts val="300"/>
              </a:spcAft>
              <a:buClr>
                <a:srgbClr val="C00000"/>
              </a:buClr>
              <a:buNone/>
            </a:pPr>
            <a:r>
              <a:rPr lang="en-US" altLang="ja-JP" sz="2600" b="1" dirty="0" smtClean="0">
                <a:solidFill>
                  <a:srgbClr val="006666"/>
                </a:solidFill>
                <a:cs typeface="Arial" charset="0"/>
              </a:rPr>
              <a:t> 	</a:t>
            </a:r>
            <a:r>
              <a:rPr lang="en-US" altLang="ja-JP" sz="2600" b="1" dirty="0" smtClean="0">
                <a:cs typeface="Arial" charset="0"/>
              </a:rPr>
              <a:t>  3. China 				 	          4. Korea</a:t>
            </a:r>
          </a:p>
          <a:p>
            <a:pPr eaLnBrk="1" hangingPunct="1">
              <a:lnSpc>
                <a:spcPts val="2800"/>
              </a:lnSpc>
              <a:spcBef>
                <a:spcPts val="300"/>
              </a:spcBef>
              <a:spcAft>
                <a:spcPts val="300"/>
              </a:spcAft>
              <a:buClr>
                <a:srgbClr val="C00000"/>
              </a:buClr>
              <a:buNone/>
            </a:pPr>
            <a:r>
              <a:rPr lang="en-US" altLang="ja-JP" sz="2600" b="1" dirty="0" smtClean="0">
                <a:cs typeface="Arial" charset="0"/>
              </a:rPr>
              <a:t>	</a:t>
            </a:r>
            <a:r>
              <a:rPr lang="en-US" altLang="ja-JP" sz="2600" b="1" dirty="0" smtClean="0">
                <a:solidFill>
                  <a:srgbClr val="006666"/>
                </a:solidFill>
                <a:cs typeface="Arial" charset="0"/>
              </a:rPr>
              <a:t>  5. Taiwan </a:t>
            </a:r>
            <a:r>
              <a:rPr lang="en-US" altLang="ja-JP" sz="2600" b="1" dirty="0" smtClean="0">
                <a:solidFill>
                  <a:srgbClr val="000099"/>
                </a:solidFill>
                <a:cs typeface="Arial" charset="0"/>
              </a:rPr>
              <a:t>	</a:t>
            </a:r>
            <a:r>
              <a:rPr lang="en-US" altLang="ja-JP" sz="2600" b="1" dirty="0" smtClean="0">
                <a:solidFill>
                  <a:srgbClr val="006666"/>
                </a:solidFill>
                <a:cs typeface="Arial" charset="0"/>
              </a:rPr>
              <a:t>				    </a:t>
            </a:r>
            <a:r>
              <a:rPr lang="en-US" altLang="ja-JP" sz="2600" b="1" dirty="0" smtClean="0">
                <a:solidFill>
                  <a:srgbClr val="000099"/>
                </a:solidFill>
                <a:cs typeface="Arial" charset="0"/>
              </a:rPr>
              <a:t>6. Singapore</a:t>
            </a:r>
          </a:p>
          <a:p>
            <a:pPr eaLnBrk="1" hangingPunct="1">
              <a:lnSpc>
                <a:spcPts val="2800"/>
              </a:lnSpc>
              <a:spcBef>
                <a:spcPts val="300"/>
              </a:spcBef>
              <a:spcAft>
                <a:spcPts val="300"/>
              </a:spcAft>
              <a:buClr>
                <a:srgbClr val="C00000"/>
              </a:buClr>
              <a:buNone/>
            </a:pPr>
            <a:r>
              <a:rPr lang="en-US" altLang="ja-JP" sz="2600" b="1" dirty="0" smtClean="0">
                <a:solidFill>
                  <a:srgbClr val="006666"/>
                </a:solidFill>
                <a:cs typeface="Arial" charset="0"/>
              </a:rPr>
              <a:t>	  </a:t>
            </a:r>
            <a:r>
              <a:rPr lang="en-US" altLang="ja-JP" sz="2600" b="1" dirty="0" smtClean="0">
                <a:solidFill>
                  <a:srgbClr val="000099"/>
                </a:solidFill>
                <a:cs typeface="Arial" charset="0"/>
              </a:rPr>
              <a:t>7. Brunei, Malaysia</a:t>
            </a:r>
            <a:r>
              <a:rPr lang="en-US" altLang="ja-JP" sz="2600" b="1" dirty="0" smtClean="0">
                <a:solidFill>
                  <a:srgbClr val="006666"/>
                </a:solidFill>
                <a:cs typeface="Arial" charset="0"/>
              </a:rPr>
              <a:t>	       	    8. Indonesia, Philippines</a:t>
            </a:r>
          </a:p>
          <a:p>
            <a:pPr eaLnBrk="1" hangingPunct="1">
              <a:lnSpc>
                <a:spcPts val="2800"/>
              </a:lnSpc>
              <a:spcBef>
                <a:spcPts val="300"/>
              </a:spcBef>
              <a:spcAft>
                <a:spcPts val="300"/>
              </a:spcAft>
              <a:buClr>
                <a:srgbClr val="C00000"/>
              </a:buClr>
              <a:buNone/>
            </a:pPr>
            <a:r>
              <a:rPr lang="en-US" altLang="ja-JP" sz="2600" b="1" dirty="0" smtClean="0">
                <a:solidFill>
                  <a:srgbClr val="006666"/>
                </a:solidFill>
                <a:cs typeface="Arial" charset="0"/>
              </a:rPr>
              <a:t>	  9. Thailand					  </a:t>
            </a:r>
            <a:r>
              <a:rPr lang="en-US" altLang="ja-JP" sz="2600" b="1" dirty="0" smtClean="0">
                <a:solidFill>
                  <a:srgbClr val="000099"/>
                </a:solidFill>
                <a:cs typeface="Arial" charset="0"/>
              </a:rPr>
              <a:t>10. Vietnam</a:t>
            </a:r>
          </a:p>
          <a:p>
            <a:pPr eaLnBrk="1" hangingPunct="1">
              <a:lnSpc>
                <a:spcPts val="2800"/>
              </a:lnSpc>
              <a:spcBef>
                <a:spcPts val="300"/>
              </a:spcBef>
              <a:spcAft>
                <a:spcPts val="300"/>
              </a:spcAft>
              <a:buClr>
                <a:srgbClr val="C00000"/>
              </a:buClr>
              <a:buNone/>
            </a:pPr>
            <a:r>
              <a:rPr lang="en-US" altLang="ja-JP" sz="2600" b="1" dirty="0" smtClean="0">
                <a:solidFill>
                  <a:srgbClr val="006666"/>
                </a:solidFill>
                <a:cs typeface="Arial" charset="0"/>
              </a:rPr>
              <a:t> </a:t>
            </a:r>
            <a:r>
              <a:rPr lang="en-US" altLang="ja-JP" sz="2600" b="1" dirty="0" smtClean="0">
                <a:cs typeface="Arial" charset="0"/>
              </a:rPr>
              <a:t>	11. Rest of ASEAN</a:t>
            </a:r>
            <a:r>
              <a:rPr lang="en-US" altLang="ja-JP" sz="2600" b="1" dirty="0" smtClean="0">
                <a:solidFill>
                  <a:srgbClr val="006666"/>
                </a:solidFill>
                <a:cs typeface="Arial" charset="0"/>
              </a:rPr>
              <a:t>	 	  	  </a:t>
            </a:r>
            <a:r>
              <a:rPr lang="en-US" altLang="ja-JP" sz="2600" b="1" dirty="0" smtClean="0">
                <a:solidFill>
                  <a:srgbClr val="000099"/>
                </a:solidFill>
                <a:cs typeface="Arial" charset="0"/>
              </a:rPr>
              <a:t>12. Australia</a:t>
            </a:r>
          </a:p>
          <a:p>
            <a:pPr eaLnBrk="1" hangingPunct="1">
              <a:lnSpc>
                <a:spcPts val="2800"/>
              </a:lnSpc>
              <a:spcBef>
                <a:spcPts val="300"/>
              </a:spcBef>
              <a:spcAft>
                <a:spcPts val="300"/>
              </a:spcAft>
              <a:buClr>
                <a:srgbClr val="C00000"/>
              </a:buClr>
              <a:buNone/>
            </a:pPr>
            <a:r>
              <a:rPr lang="en-US" altLang="ja-JP" sz="2600" b="1" dirty="0" smtClean="0">
                <a:solidFill>
                  <a:srgbClr val="006666"/>
                </a:solidFill>
                <a:cs typeface="Arial" charset="0"/>
              </a:rPr>
              <a:t> 	</a:t>
            </a:r>
            <a:r>
              <a:rPr lang="en-US" altLang="ja-JP" sz="2600" b="1" dirty="0" smtClean="0">
                <a:solidFill>
                  <a:srgbClr val="000099"/>
                </a:solidFill>
                <a:cs typeface="Arial" charset="0"/>
              </a:rPr>
              <a:t>13. New Zealand	</a:t>
            </a:r>
            <a:r>
              <a:rPr lang="en-US" altLang="ja-JP" sz="2600" b="1" dirty="0" smtClean="0">
                <a:solidFill>
                  <a:srgbClr val="006666"/>
                </a:solidFill>
                <a:cs typeface="Arial" charset="0"/>
              </a:rPr>
              <a:t> 			  </a:t>
            </a:r>
            <a:r>
              <a:rPr lang="en-US" altLang="ja-JP" sz="2600" b="1" dirty="0" smtClean="0">
                <a:cs typeface="Arial" charset="0"/>
              </a:rPr>
              <a:t>14. India</a:t>
            </a:r>
          </a:p>
          <a:p>
            <a:pPr eaLnBrk="1" hangingPunct="1">
              <a:lnSpc>
                <a:spcPts val="2800"/>
              </a:lnSpc>
              <a:spcBef>
                <a:spcPts val="300"/>
              </a:spcBef>
              <a:spcAft>
                <a:spcPts val="300"/>
              </a:spcAft>
              <a:buClr>
                <a:srgbClr val="C00000"/>
              </a:buClr>
              <a:buNone/>
            </a:pPr>
            <a:r>
              <a:rPr lang="en-US" altLang="ja-JP" sz="2600" b="1" dirty="0" smtClean="0">
                <a:solidFill>
                  <a:srgbClr val="006666"/>
                </a:solidFill>
                <a:cs typeface="Arial" charset="0"/>
              </a:rPr>
              <a:t>	</a:t>
            </a:r>
            <a:r>
              <a:rPr lang="en-US" altLang="ja-JP" sz="2600" b="1" dirty="0" smtClean="0">
                <a:solidFill>
                  <a:srgbClr val="000099"/>
                </a:solidFill>
                <a:cs typeface="Arial" charset="0"/>
              </a:rPr>
              <a:t>15. Canada, Mexico</a:t>
            </a:r>
            <a:r>
              <a:rPr lang="en-US" altLang="ja-JP" sz="2600" b="1" dirty="0" smtClean="0">
                <a:solidFill>
                  <a:srgbClr val="006666"/>
                </a:solidFill>
                <a:cs typeface="Arial" charset="0"/>
              </a:rPr>
              <a:t>		 	  </a:t>
            </a:r>
            <a:r>
              <a:rPr lang="en-US" altLang="ja-JP" sz="2600" b="1" dirty="0" smtClean="0">
                <a:solidFill>
                  <a:srgbClr val="000099"/>
                </a:solidFill>
                <a:cs typeface="Arial" charset="0"/>
              </a:rPr>
              <a:t>16. Chile, Peru</a:t>
            </a:r>
          </a:p>
          <a:p>
            <a:pPr eaLnBrk="1" hangingPunct="1">
              <a:lnSpc>
                <a:spcPts val="2800"/>
              </a:lnSpc>
              <a:spcBef>
                <a:spcPts val="300"/>
              </a:spcBef>
              <a:spcAft>
                <a:spcPts val="300"/>
              </a:spcAft>
              <a:buClr>
                <a:srgbClr val="C00000"/>
              </a:buClr>
              <a:buNone/>
            </a:pPr>
            <a:r>
              <a:rPr lang="en-US" altLang="ja-JP" sz="2600" b="1" dirty="0" smtClean="0">
                <a:solidFill>
                  <a:srgbClr val="006666"/>
                </a:solidFill>
                <a:cs typeface="Arial" charset="0"/>
              </a:rPr>
              <a:t>	17. United Kingdom			  </a:t>
            </a:r>
            <a:r>
              <a:rPr lang="en-US" altLang="ja-JP" sz="2600" b="1" dirty="0" smtClean="0">
                <a:cs typeface="Arial" charset="0"/>
              </a:rPr>
              <a:t>18. European Union</a:t>
            </a:r>
          </a:p>
          <a:p>
            <a:pPr eaLnBrk="1" hangingPunct="1">
              <a:lnSpc>
                <a:spcPts val="2800"/>
              </a:lnSpc>
              <a:spcBef>
                <a:spcPts val="300"/>
              </a:spcBef>
              <a:spcAft>
                <a:spcPts val="300"/>
              </a:spcAft>
              <a:buClr>
                <a:srgbClr val="C00000"/>
              </a:buClr>
              <a:buNone/>
            </a:pPr>
            <a:r>
              <a:rPr lang="en-US" altLang="ja-JP" sz="2600" b="1" dirty="0" smtClean="0">
                <a:cs typeface="Arial" charset="0"/>
              </a:rPr>
              <a:t>	19. Rest of world</a:t>
            </a:r>
            <a:endParaRPr lang="en-US" altLang="ja-JP" sz="2600" dirty="0" smtClean="0">
              <a:latin typeface="Arial" charset="0"/>
              <a:cs typeface="Arial" charset="0"/>
            </a:endParaRP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6</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9552" y="152400"/>
            <a:ext cx="8148836" cy="900113"/>
          </a:xfrm>
        </p:spPr>
        <p:txBody>
          <a:bodyPr/>
          <a:lstStyle/>
          <a:p>
            <a:pPr eaLnBrk="1" hangingPunct="1"/>
            <a:r>
              <a:rPr lang="en-US" altLang="ja-JP" sz="3600" dirty="0" smtClean="0"/>
              <a:t>The model and its dimensions</a:t>
            </a:r>
          </a:p>
        </p:txBody>
      </p:sp>
      <p:sp>
        <p:nvSpPr>
          <p:cNvPr id="8195" name="Rectangle 3"/>
          <p:cNvSpPr>
            <a:spLocks noGrp="1" noChangeArrowheads="1"/>
          </p:cNvSpPr>
          <p:nvPr>
            <p:ph type="body" idx="1"/>
          </p:nvPr>
        </p:nvSpPr>
        <p:spPr>
          <a:xfrm>
            <a:off x="381000" y="1268760"/>
            <a:ext cx="8610600" cy="5256584"/>
          </a:xfrm>
        </p:spPr>
        <p:txBody>
          <a:bodyPr/>
          <a:lstStyle/>
          <a:p>
            <a:pPr eaLnBrk="1" hangingPunct="1">
              <a:lnSpc>
                <a:spcPct val="105000"/>
              </a:lnSpc>
              <a:spcBef>
                <a:spcPts val="600"/>
              </a:spcBef>
              <a:spcAft>
                <a:spcPts val="1200"/>
              </a:spcAft>
              <a:buClr>
                <a:srgbClr val="C00000"/>
              </a:buClr>
              <a:buFont typeface="Wingdings" pitchFamily="2" charset="2"/>
              <a:buChar char="§"/>
            </a:pPr>
            <a:r>
              <a:rPr lang="en-US" altLang="ja-JP" sz="2600" b="1" i="1" dirty="0" err="1" smtClean="0">
                <a:cs typeface="Arial" charset="0"/>
              </a:rPr>
              <a:t>Sectoral</a:t>
            </a:r>
            <a:r>
              <a:rPr lang="en-US" altLang="ja-JP" sz="2600" b="1" i="1" dirty="0" smtClean="0">
                <a:cs typeface="Arial" charset="0"/>
              </a:rPr>
              <a:t> aggregation</a:t>
            </a:r>
            <a:r>
              <a:rPr lang="en-US" altLang="ja-JP" sz="2600" dirty="0" smtClean="0">
                <a:cs typeface="Arial" charset="0"/>
              </a:rPr>
              <a:t>:</a:t>
            </a:r>
          </a:p>
          <a:p>
            <a:pPr eaLnBrk="1" hangingPunct="1">
              <a:lnSpc>
                <a:spcPts val="2800"/>
              </a:lnSpc>
              <a:spcBef>
                <a:spcPts val="600"/>
              </a:spcBef>
              <a:spcAft>
                <a:spcPts val="600"/>
              </a:spcAft>
              <a:buNone/>
            </a:pPr>
            <a:r>
              <a:rPr lang="en-US" altLang="ja-JP" sz="2500" b="1" dirty="0" smtClean="0">
                <a:solidFill>
                  <a:srgbClr val="006666"/>
                </a:solidFill>
                <a:cs typeface="Arial" charset="0"/>
              </a:rPr>
              <a:t>	  1. Agriculture						     </a:t>
            </a:r>
            <a:r>
              <a:rPr lang="en-US" altLang="ja-JP" sz="2500" b="1" dirty="0" smtClean="0">
                <a:solidFill>
                  <a:srgbClr val="800000"/>
                </a:solidFill>
                <a:cs typeface="Arial" charset="0"/>
              </a:rPr>
              <a:t>2. Mining</a:t>
            </a:r>
          </a:p>
          <a:p>
            <a:pPr eaLnBrk="1" hangingPunct="1">
              <a:lnSpc>
                <a:spcPts val="2800"/>
              </a:lnSpc>
              <a:spcBef>
                <a:spcPts val="600"/>
              </a:spcBef>
              <a:spcAft>
                <a:spcPts val="600"/>
              </a:spcAft>
              <a:buNone/>
            </a:pPr>
            <a:r>
              <a:rPr lang="en-US" altLang="ja-JP" sz="2500" b="1" dirty="0" smtClean="0">
                <a:solidFill>
                  <a:srgbClr val="006666"/>
                </a:solidFill>
                <a:cs typeface="Arial" charset="0"/>
              </a:rPr>
              <a:t> 	  3. Food products					</a:t>
            </a:r>
            <a:r>
              <a:rPr lang="en-US" altLang="ja-JP" sz="2500" b="1" dirty="0" smtClean="0">
                <a:solidFill>
                  <a:srgbClr val="000099"/>
                </a:solidFill>
                <a:cs typeface="Arial" charset="0"/>
              </a:rPr>
              <a:t>     4. Textiles and apparel</a:t>
            </a:r>
          </a:p>
          <a:p>
            <a:pPr eaLnBrk="1" hangingPunct="1">
              <a:lnSpc>
                <a:spcPts val="2800"/>
              </a:lnSpc>
              <a:spcBef>
                <a:spcPts val="600"/>
              </a:spcBef>
              <a:spcAft>
                <a:spcPts val="600"/>
              </a:spcAft>
              <a:buNone/>
            </a:pPr>
            <a:r>
              <a:rPr lang="en-US" altLang="ja-JP" sz="2500" b="1" dirty="0" smtClean="0">
                <a:solidFill>
                  <a:srgbClr val="000099"/>
                </a:solidFill>
                <a:cs typeface="Arial" charset="0"/>
              </a:rPr>
              <a:t>	  5. Petro and chemical prod.		     6. Metals</a:t>
            </a:r>
          </a:p>
          <a:p>
            <a:pPr eaLnBrk="1" hangingPunct="1">
              <a:lnSpc>
                <a:spcPts val="2800"/>
              </a:lnSpc>
              <a:spcBef>
                <a:spcPts val="600"/>
              </a:spcBef>
              <a:spcAft>
                <a:spcPts val="600"/>
              </a:spcAft>
              <a:buNone/>
            </a:pPr>
            <a:r>
              <a:rPr lang="en-US" altLang="ja-JP" sz="2500" b="1" dirty="0" smtClean="0">
                <a:solidFill>
                  <a:srgbClr val="000099"/>
                </a:solidFill>
                <a:cs typeface="Arial" charset="0"/>
              </a:rPr>
              <a:t>	  7. Electronic products		      	     8. Electrical equipment</a:t>
            </a:r>
          </a:p>
          <a:p>
            <a:pPr eaLnBrk="1" hangingPunct="1">
              <a:lnSpc>
                <a:spcPts val="2800"/>
              </a:lnSpc>
              <a:spcBef>
                <a:spcPts val="600"/>
              </a:spcBef>
              <a:spcAft>
                <a:spcPts val="600"/>
              </a:spcAft>
              <a:buNone/>
            </a:pPr>
            <a:r>
              <a:rPr lang="en-US" altLang="ja-JP" sz="2500" b="1" dirty="0" smtClean="0">
                <a:solidFill>
                  <a:srgbClr val="000099"/>
                </a:solidFill>
                <a:cs typeface="Arial" charset="0"/>
              </a:rPr>
              <a:t>	  9. Machinery						   10. Motor vehicles			</a:t>
            </a:r>
          </a:p>
          <a:p>
            <a:pPr eaLnBrk="1" hangingPunct="1">
              <a:lnSpc>
                <a:spcPts val="2800"/>
              </a:lnSpc>
              <a:spcBef>
                <a:spcPts val="600"/>
              </a:spcBef>
              <a:spcAft>
                <a:spcPts val="600"/>
              </a:spcAft>
              <a:buNone/>
            </a:pPr>
            <a:r>
              <a:rPr lang="en-US" altLang="ja-JP" sz="2500" b="1" dirty="0" smtClean="0">
                <a:solidFill>
                  <a:srgbClr val="000099"/>
                </a:solidFill>
                <a:cs typeface="Arial" charset="0"/>
              </a:rPr>
              <a:t> 	11. Other transport equip.	   	   12. Other manufactures</a:t>
            </a:r>
          </a:p>
          <a:p>
            <a:pPr eaLnBrk="1" hangingPunct="1">
              <a:lnSpc>
                <a:spcPts val="2800"/>
              </a:lnSpc>
              <a:spcBef>
                <a:spcPts val="600"/>
              </a:spcBef>
              <a:spcAft>
                <a:spcPts val="600"/>
              </a:spcAft>
              <a:buNone/>
            </a:pPr>
            <a:r>
              <a:rPr lang="en-US" altLang="ja-JP" sz="2500" b="1" dirty="0" smtClean="0">
                <a:cs typeface="Arial" charset="0"/>
              </a:rPr>
              <a:t> 	13. Construction and utilities	   14. Trade and transport</a:t>
            </a:r>
          </a:p>
          <a:p>
            <a:pPr eaLnBrk="1" hangingPunct="1">
              <a:lnSpc>
                <a:spcPts val="2800"/>
              </a:lnSpc>
              <a:spcBef>
                <a:spcPts val="600"/>
              </a:spcBef>
              <a:spcAft>
                <a:spcPts val="600"/>
              </a:spcAft>
              <a:buNone/>
            </a:pPr>
            <a:r>
              <a:rPr lang="en-US" altLang="ja-JP" sz="2500" b="1" dirty="0" smtClean="0">
                <a:cs typeface="Arial" charset="0"/>
              </a:rPr>
              <a:t>	15. Other services</a:t>
            </a:r>
            <a:endParaRPr lang="en-US" altLang="ja-JP" sz="2500" dirty="0" smtClean="0">
              <a:latin typeface="Arial" charset="0"/>
              <a:cs typeface="Arial" charset="0"/>
            </a:endParaRP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7</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4213" y="116632"/>
            <a:ext cx="7826375" cy="823913"/>
          </a:xfrm>
        </p:spPr>
        <p:txBody>
          <a:bodyPr/>
          <a:lstStyle/>
          <a:p>
            <a:pPr eaLnBrk="1" hangingPunct="1"/>
            <a:r>
              <a:rPr lang="en-US" altLang="ja-JP" sz="3600" dirty="0" smtClean="0"/>
              <a:t>Baseline scenario</a:t>
            </a:r>
            <a:endParaRPr lang="ja-JP" altLang="en-US" sz="3600" smtClean="0"/>
          </a:p>
        </p:txBody>
      </p:sp>
      <p:sp>
        <p:nvSpPr>
          <p:cNvPr id="11267" name="Rectangle 3"/>
          <p:cNvSpPr>
            <a:spLocks noGrp="1" noChangeArrowheads="1"/>
          </p:cNvSpPr>
          <p:nvPr>
            <p:ph type="body" idx="1"/>
          </p:nvPr>
        </p:nvSpPr>
        <p:spPr>
          <a:xfrm>
            <a:off x="467544" y="1340768"/>
            <a:ext cx="8424936" cy="5060032"/>
          </a:xfrm>
        </p:spPr>
        <p:txBody>
          <a:bodyPr/>
          <a:lstStyle/>
          <a:p>
            <a:pPr eaLnBrk="1" hangingPunct="1">
              <a:spcBef>
                <a:spcPts val="600"/>
              </a:spcBef>
              <a:spcAft>
                <a:spcPts val="900"/>
              </a:spcAft>
              <a:buClr>
                <a:srgbClr val="C00000"/>
              </a:buClr>
              <a:buFont typeface="Wingdings" pitchFamily="2" charset="2"/>
              <a:buChar char="§"/>
            </a:pPr>
            <a:r>
              <a:rPr lang="en-US" altLang="ja-JP" sz="2400" b="1" dirty="0" smtClean="0">
                <a:solidFill>
                  <a:srgbClr val="800000"/>
                </a:solidFill>
                <a:cs typeface="Arial" charset="0"/>
              </a:rPr>
              <a:t>Real </a:t>
            </a:r>
            <a:r>
              <a:rPr lang="en-US" altLang="ja-JP" sz="2400" b="1" dirty="0">
                <a:solidFill>
                  <a:srgbClr val="800000"/>
                </a:solidFill>
                <a:cs typeface="Arial" charset="0"/>
              </a:rPr>
              <a:t>GDP</a:t>
            </a:r>
            <a:r>
              <a:rPr lang="en-US" altLang="ja-JP" sz="2400" dirty="0">
                <a:cs typeface="Arial" charset="0"/>
              </a:rPr>
              <a:t> projections: IMF’s </a:t>
            </a:r>
            <a:r>
              <a:rPr lang="en-US" altLang="ja-JP" sz="2400" i="1" dirty="0">
                <a:cs typeface="Arial" charset="0"/>
              </a:rPr>
              <a:t>World Economic Outlook Database</a:t>
            </a:r>
            <a:r>
              <a:rPr lang="en-US" altLang="ja-JP" sz="2400" dirty="0">
                <a:cs typeface="Arial" charset="0"/>
              </a:rPr>
              <a:t>. </a:t>
            </a:r>
            <a:r>
              <a:rPr lang="en-US" altLang="ja-JP" sz="2400" dirty="0" smtClean="0">
                <a:cs typeface="Arial" charset="0"/>
              </a:rPr>
              <a:t>The data on </a:t>
            </a:r>
            <a:r>
              <a:rPr lang="en-US" altLang="ja-JP" sz="2400" b="1" dirty="0" smtClean="0">
                <a:solidFill>
                  <a:srgbClr val="800000"/>
                </a:solidFill>
                <a:cs typeface="Arial" charset="0"/>
              </a:rPr>
              <a:t>foreign income </a:t>
            </a:r>
            <a:r>
              <a:rPr lang="en-US" altLang="ja-JP" sz="2400" dirty="0" smtClean="0"/>
              <a:t>and </a:t>
            </a:r>
            <a:r>
              <a:rPr lang="en-US" altLang="ja-JP" sz="2400" b="1" dirty="0" smtClean="0">
                <a:solidFill>
                  <a:srgbClr val="800000"/>
                </a:solidFill>
                <a:cs typeface="Arial" charset="0"/>
              </a:rPr>
              <a:t>international capital mobility</a:t>
            </a:r>
            <a:r>
              <a:rPr lang="en-US" altLang="ja-JP" sz="2400" dirty="0" smtClean="0">
                <a:cs typeface="Arial" charset="0"/>
              </a:rPr>
              <a:t>: </a:t>
            </a:r>
            <a:r>
              <a:rPr lang="en-US" altLang="ja-JP" sz="2400" dirty="0">
                <a:cs typeface="Arial" charset="0"/>
              </a:rPr>
              <a:t>IMF’s </a:t>
            </a:r>
            <a:r>
              <a:rPr lang="en-US" altLang="ja-JP" sz="2400" i="1" dirty="0" smtClean="0">
                <a:cs typeface="Arial" charset="0"/>
              </a:rPr>
              <a:t>Balance of Payments Statistics</a:t>
            </a:r>
            <a:r>
              <a:rPr lang="en-US" altLang="ja-JP" sz="2400" dirty="0" smtClean="0">
                <a:cs typeface="Arial" charset="0"/>
              </a:rPr>
              <a:t>. Projection </a:t>
            </a:r>
            <a:r>
              <a:rPr lang="en-US" altLang="ja-JP" sz="2400" dirty="0">
                <a:cs typeface="Arial" charset="0"/>
              </a:rPr>
              <a:t>for </a:t>
            </a:r>
            <a:r>
              <a:rPr lang="en-US" altLang="ja-JP" sz="2400" b="1" dirty="0">
                <a:solidFill>
                  <a:srgbClr val="800000"/>
                </a:solidFill>
                <a:cs typeface="Arial" charset="0"/>
              </a:rPr>
              <a:t>population</a:t>
            </a:r>
            <a:r>
              <a:rPr lang="en-US" altLang="ja-JP" sz="2400" dirty="0">
                <a:cs typeface="Arial" charset="0"/>
              </a:rPr>
              <a:t>: </a:t>
            </a:r>
            <a:r>
              <a:rPr lang="en-US" altLang="ja-JP" sz="2400" dirty="0" smtClean="0">
                <a:cs typeface="Arial" charset="0"/>
              </a:rPr>
              <a:t>UN </a:t>
            </a:r>
            <a:r>
              <a:rPr lang="en-US" altLang="ja-JP" sz="2400" i="1" dirty="0" smtClean="0">
                <a:cs typeface="Arial" charset="0"/>
              </a:rPr>
              <a:t>World Population Prospects Database</a:t>
            </a:r>
            <a:r>
              <a:rPr lang="en-US" altLang="ja-JP" sz="2400" dirty="0" smtClean="0">
                <a:cs typeface="Arial" charset="0"/>
              </a:rPr>
              <a:t>. Projection for </a:t>
            </a:r>
            <a:r>
              <a:rPr lang="en-US" altLang="ja-JP" sz="2400" b="1" dirty="0" smtClean="0">
                <a:solidFill>
                  <a:srgbClr val="800000"/>
                </a:solidFill>
                <a:cs typeface="Arial" charset="0"/>
              </a:rPr>
              <a:t>labor</a:t>
            </a:r>
            <a:r>
              <a:rPr lang="en-US" altLang="ja-JP" sz="2400" dirty="0" smtClean="0">
                <a:cs typeface="Arial" charset="0"/>
              </a:rPr>
              <a:t>: based on the working-age population (15-64 years old).</a:t>
            </a:r>
          </a:p>
          <a:p>
            <a:pPr eaLnBrk="1" hangingPunct="1">
              <a:spcBef>
                <a:spcPts val="600"/>
              </a:spcBef>
              <a:spcAft>
                <a:spcPts val="900"/>
              </a:spcAft>
              <a:buClr>
                <a:srgbClr val="C00000"/>
              </a:buClr>
              <a:buFont typeface="Wingdings" pitchFamily="2" charset="2"/>
              <a:buChar char="§"/>
            </a:pPr>
            <a:r>
              <a:rPr lang="en-US" altLang="ja-JP" sz="2400" dirty="0">
                <a:cs typeface="Arial" charset="0"/>
              </a:rPr>
              <a:t>Baseline </a:t>
            </a:r>
            <a:r>
              <a:rPr lang="en-US" altLang="ja-JP" sz="2400" dirty="0" smtClean="0">
                <a:cs typeface="Arial" charset="0"/>
              </a:rPr>
              <a:t>includes the trade accords that have already entered into force, including all the </a:t>
            </a:r>
            <a:r>
              <a:rPr lang="en-US" altLang="ja-JP" sz="2400" b="1" dirty="0" smtClean="0">
                <a:solidFill>
                  <a:srgbClr val="000099"/>
                </a:solidFill>
                <a:cs typeface="Arial" charset="0"/>
              </a:rPr>
              <a:t>ASEAN+1 FTAs</a:t>
            </a:r>
            <a:r>
              <a:rPr lang="en-US" altLang="ja-JP" sz="2400" dirty="0" smtClean="0">
                <a:cs typeface="Arial" charset="0"/>
              </a:rPr>
              <a:t>, </a:t>
            </a:r>
            <a:r>
              <a:rPr lang="en-US" altLang="ja-JP" sz="2400" b="1" dirty="0" smtClean="0">
                <a:solidFill>
                  <a:srgbClr val="000099"/>
                </a:solidFill>
                <a:cs typeface="Arial" charset="0"/>
              </a:rPr>
              <a:t>EU-Korea</a:t>
            </a:r>
            <a:r>
              <a:rPr lang="en-US" altLang="ja-JP" sz="2400" dirty="0" smtClean="0">
                <a:cs typeface="Arial" charset="0"/>
              </a:rPr>
              <a:t>, </a:t>
            </a:r>
            <a:r>
              <a:rPr lang="en-US" altLang="ja-JP" sz="2400" b="1" dirty="0" smtClean="0">
                <a:solidFill>
                  <a:srgbClr val="000099"/>
                </a:solidFill>
                <a:cs typeface="Arial" charset="0"/>
              </a:rPr>
              <a:t>Korea-US</a:t>
            </a:r>
            <a:r>
              <a:rPr lang="en-US" altLang="ja-JP" sz="2400" dirty="0" smtClean="0">
                <a:cs typeface="Arial" charset="0"/>
              </a:rPr>
              <a:t>, </a:t>
            </a:r>
            <a:r>
              <a:rPr lang="en-US" altLang="ja-JP" sz="2400" b="1" dirty="0" smtClean="0">
                <a:solidFill>
                  <a:srgbClr val="000099"/>
                </a:solidFill>
                <a:cs typeface="Arial" charset="0"/>
              </a:rPr>
              <a:t>China-Korea</a:t>
            </a:r>
            <a:r>
              <a:rPr lang="en-US" altLang="ja-JP" sz="2400" dirty="0" smtClean="0">
                <a:cs typeface="Arial" charset="0"/>
              </a:rPr>
              <a:t>, </a:t>
            </a:r>
            <a:r>
              <a:rPr lang="en-US" altLang="ja-JP" sz="2400" b="1" dirty="0" smtClean="0">
                <a:solidFill>
                  <a:srgbClr val="000099"/>
                </a:solidFill>
                <a:cs typeface="Arial" charset="0"/>
              </a:rPr>
              <a:t>EU-Japan</a:t>
            </a:r>
            <a:r>
              <a:rPr lang="en-US" altLang="ja-JP" sz="2400" dirty="0" smtClean="0">
                <a:cs typeface="Arial" charset="0"/>
              </a:rPr>
              <a:t> and </a:t>
            </a:r>
            <a:r>
              <a:rPr lang="en-US" altLang="ja-JP" sz="2400" b="1" dirty="0" smtClean="0">
                <a:solidFill>
                  <a:srgbClr val="000099"/>
                </a:solidFill>
                <a:cs typeface="Arial" charset="0"/>
              </a:rPr>
              <a:t>US-Japan</a:t>
            </a:r>
            <a:r>
              <a:rPr lang="en-US" altLang="ja-JP" sz="2400" dirty="0" smtClean="0">
                <a:cs typeface="Arial" charset="0"/>
              </a:rPr>
              <a:t> trade agreements. We assume </a:t>
            </a:r>
            <a:r>
              <a:rPr lang="en-US" altLang="ja-JP" sz="2400" dirty="0">
                <a:cs typeface="Arial" charset="0"/>
              </a:rPr>
              <a:t>that tariffs are cut by </a:t>
            </a:r>
            <a:r>
              <a:rPr lang="en-US" altLang="ja-JP" sz="2400" b="1" dirty="0">
                <a:solidFill>
                  <a:srgbClr val="800000"/>
                </a:solidFill>
                <a:cs typeface="Arial" charset="0"/>
              </a:rPr>
              <a:t>80%</a:t>
            </a:r>
            <a:r>
              <a:rPr lang="en-US" altLang="ja-JP" sz="2400" dirty="0">
                <a:cs typeface="Arial" charset="0"/>
              </a:rPr>
              <a:t> among the member countries of the FTAs that are being implemented</a:t>
            </a:r>
            <a:r>
              <a:rPr lang="en-US" altLang="ja-JP" sz="2400" dirty="0" smtClean="0">
                <a:cs typeface="Arial" charset="0"/>
              </a:rPr>
              <a:t>.</a:t>
            </a:r>
          </a:p>
          <a:p>
            <a:pPr eaLnBrk="1" hangingPunct="1">
              <a:spcBef>
                <a:spcPts val="600"/>
              </a:spcBef>
              <a:spcAft>
                <a:spcPts val="900"/>
              </a:spcAft>
              <a:buClr>
                <a:srgbClr val="C00000"/>
              </a:buClr>
              <a:buFont typeface="Wingdings" pitchFamily="2" charset="2"/>
              <a:buChar char="§"/>
            </a:pPr>
            <a:r>
              <a:rPr lang="en-US" altLang="ja-JP" sz="2400" dirty="0" smtClean="0">
                <a:cs typeface="Arial" charset="0"/>
              </a:rPr>
              <a:t>Productivity is assumed to  increase by </a:t>
            </a:r>
            <a:r>
              <a:rPr lang="en-US" altLang="ja-JP" sz="2400" dirty="0">
                <a:cs typeface="Arial" charset="0"/>
              </a:rPr>
              <a:t>1% a </a:t>
            </a:r>
            <a:r>
              <a:rPr lang="en-US" altLang="ja-JP" sz="2400" dirty="0" smtClean="0">
                <a:cs typeface="Arial" charset="0"/>
              </a:rPr>
              <a:t>year in all sectors of each region.</a:t>
            </a:r>
          </a:p>
        </p:txBody>
      </p:sp>
      <p:sp>
        <p:nvSpPr>
          <p:cNvPr id="6"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8</a:t>
            </a:fld>
            <a:endParaRPr lang="ja-JP" altLang="en-US">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395534" y="764708"/>
          <a:ext cx="8352930" cy="3220340"/>
        </p:xfrm>
        <a:graphic>
          <a:graphicData uri="http://schemas.openxmlformats.org/drawingml/2006/table">
            <a:tbl>
              <a:tblPr/>
              <a:tblGrid>
                <a:gridCol w="1302809"/>
                <a:gridCol w="497393"/>
                <a:gridCol w="1224136"/>
                <a:gridCol w="1296144"/>
                <a:gridCol w="4032448"/>
              </a:tblGrid>
              <a:tr h="291434">
                <a:tc>
                  <a:txBody>
                    <a:bodyPr/>
                    <a:lstStyle/>
                    <a:p>
                      <a:pPr algn="l" fontAlgn="ctr"/>
                      <a:r>
                        <a:rPr lang="en-US" sz="1600" b="0" i="0" u="none" strike="noStrike" dirty="0">
                          <a:solidFill>
                            <a:srgbClr val="000000"/>
                          </a:solidFill>
                          <a:latin typeface="Calibri"/>
                        </a:rPr>
                        <a:t> </a:t>
                      </a:r>
                    </a:p>
                  </a:txBody>
                  <a:tcPr marL="8675" marR="8675" marT="86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altLang="ja-JP" sz="1600" b="1" i="0" u="none" strike="noStrike" dirty="0" smtClean="0">
                          <a:solidFill>
                            <a:srgbClr val="000000"/>
                          </a:solidFill>
                          <a:latin typeface="+mn-lt"/>
                        </a:rPr>
                        <a:t>2018</a:t>
                      </a:r>
                    </a:p>
                  </a:txBody>
                  <a:tcPr marL="8675" marR="8675" marT="86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r>
                        <a:rPr lang="en-US" sz="1600" b="1" i="0" u="none" strike="noStrike" dirty="0" smtClean="0">
                          <a:solidFill>
                            <a:srgbClr val="000000"/>
                          </a:solidFill>
                          <a:latin typeface="Calibri"/>
                        </a:rPr>
                        <a:t>2019-2021</a:t>
                      </a:r>
                      <a:endParaRPr lang="en-US" sz="1600" b="1" i="0" u="none" strike="noStrike" dirty="0">
                        <a:solidFill>
                          <a:srgbClr val="000000"/>
                        </a:solidFill>
                        <a:latin typeface="Calibri"/>
                      </a:endParaRPr>
                    </a:p>
                  </a:txBody>
                  <a:tcPr marL="8675" marR="8675" marT="867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ctr"/>
                      <a:r>
                        <a:rPr lang="en-US" sz="1600" b="1" i="0" u="none" strike="noStrike" dirty="0" smtClean="0">
                          <a:solidFill>
                            <a:srgbClr val="000000"/>
                          </a:solidFill>
                          <a:latin typeface="Calibri"/>
                        </a:rPr>
                        <a:t>2022-2024</a:t>
                      </a:r>
                      <a:endParaRPr lang="en-US" sz="1600" b="1" i="0" u="none" strike="noStrike" dirty="0">
                        <a:solidFill>
                          <a:srgbClr val="000000"/>
                        </a:solidFill>
                        <a:latin typeface="Calibri"/>
                      </a:endParaRPr>
                    </a:p>
                  </a:txBody>
                  <a:tcPr marL="8675" marR="8675" marT="86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ctr"/>
                      <a:r>
                        <a:rPr lang="en-US" sz="1600" b="1" i="0" u="none" strike="noStrike" dirty="0" smtClean="0">
                          <a:solidFill>
                            <a:srgbClr val="000000"/>
                          </a:solidFill>
                          <a:latin typeface="Calibri"/>
                        </a:rPr>
                        <a:t>2025 – 2035</a:t>
                      </a:r>
                      <a:endParaRPr lang="en-US" sz="1600" b="1" i="0" u="none" strike="noStrike" dirty="0">
                        <a:solidFill>
                          <a:srgbClr val="000000"/>
                        </a:solidFill>
                        <a:latin typeface="Calibri"/>
                      </a:endParaRPr>
                    </a:p>
                  </a:txBody>
                  <a:tcPr marL="8675" marR="8675" marT="867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r>
              <a:tr h="325434">
                <a:tc rowSpan="3">
                  <a:txBody>
                    <a:bodyPr/>
                    <a:lstStyle/>
                    <a:p>
                      <a:pPr algn="l" fontAlgn="ctr"/>
                      <a:r>
                        <a:rPr lang="en-US" sz="2000" b="1" i="0" u="none" strike="noStrike" dirty="0" smtClean="0">
                          <a:solidFill>
                            <a:srgbClr val="000000"/>
                          </a:solidFill>
                          <a:latin typeface="Calibri"/>
                        </a:rPr>
                        <a:t> Scenario 1</a:t>
                      </a:r>
                      <a:endParaRPr lang="en-US" sz="2000" b="1" i="0" u="none" strike="noStrike" dirty="0">
                        <a:solidFill>
                          <a:srgbClr val="000000"/>
                        </a:solidFill>
                        <a:latin typeface="Calibri"/>
                      </a:endParaRPr>
                    </a:p>
                  </a:txBody>
                  <a:tcPr marL="8675" marR="8675" marT="867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l" fontAlgn="ctr"/>
                      <a:endParaRPr lang="en-US" sz="2000" b="1" i="0" u="none" strike="noStrike" dirty="0">
                        <a:solidFill>
                          <a:srgbClr val="000099"/>
                        </a:solidFill>
                        <a:latin typeface="Calibri"/>
                      </a:endParaRPr>
                    </a:p>
                  </a:txBody>
                  <a:tcPr marL="8675" marR="8675" marT="867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ctr"/>
                      <a:r>
                        <a:rPr lang="en-US" sz="2000" b="1" i="0" u="none" strike="noStrike" dirty="0">
                          <a:solidFill>
                            <a:srgbClr val="000099"/>
                          </a:solidFill>
                          <a:latin typeface="Calibri"/>
                        </a:rPr>
                        <a:t> </a:t>
                      </a:r>
                      <a:r>
                        <a:rPr lang="en-US" sz="2000" b="1" i="0" u="none" strike="noStrike" dirty="0" smtClean="0">
                          <a:solidFill>
                            <a:srgbClr val="000099"/>
                          </a:solidFill>
                          <a:latin typeface="Calibri"/>
                        </a:rPr>
                        <a:t>  CPTPP7 (2019-</a:t>
                      </a:r>
                      <a:r>
                        <a:rPr lang="en-US" sz="2000" b="1" i="0" u="none" strike="noStrike" baseline="0" dirty="0" smtClean="0">
                          <a:solidFill>
                            <a:srgbClr val="000099"/>
                          </a:solidFill>
                          <a:latin typeface="Calibri"/>
                        </a:rPr>
                        <a:t>  )</a:t>
                      </a:r>
                      <a:endParaRPr lang="en-US" sz="2000" b="1" i="0" u="none" strike="noStrike" dirty="0">
                        <a:solidFill>
                          <a:srgbClr val="000099"/>
                        </a:solidFill>
                        <a:latin typeface="Calibri"/>
                      </a:endParaRPr>
                    </a:p>
                  </a:txBody>
                  <a:tcPr marL="8675" marR="8675" marT="8675"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pPr algn="l" fontAlgn="ctr"/>
                      <a:endParaRPr lang="en-US" sz="1600" b="1" i="0" u="none" strike="noStrike" dirty="0">
                        <a:solidFill>
                          <a:srgbClr val="000099"/>
                        </a:solidFill>
                        <a:latin typeface="Calibri"/>
                      </a:endParaRPr>
                    </a:p>
                  </a:txBody>
                  <a:tcPr marL="8675" marR="8675" marT="8675"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r>
              <a:tr h="325434">
                <a:tc vMerge="1">
                  <a:txBody>
                    <a:bodyPr/>
                    <a:lstStyle/>
                    <a:p>
                      <a:endParaRPr lang="en-US"/>
                    </a:p>
                  </a:txBody>
                  <a:tcPr/>
                </a:tc>
                <a:tc>
                  <a:txBody>
                    <a:bodyPr/>
                    <a:lstStyle/>
                    <a:p>
                      <a:pPr algn="l" fontAlgn="ctr"/>
                      <a:endParaRPr lang="en-US" sz="2000" b="1" i="0" u="none" strike="noStrike" dirty="0">
                        <a:solidFill>
                          <a:srgbClr val="000099"/>
                        </a:solidFill>
                        <a:latin typeface="Calibri"/>
                      </a:endParaRPr>
                    </a:p>
                  </a:txBody>
                  <a:tcPr marL="8675" marR="8675" marT="867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ctr"/>
                      <a:r>
                        <a:rPr lang="en-US" sz="2000" b="1" i="0" u="none" strike="noStrike" dirty="0">
                          <a:solidFill>
                            <a:srgbClr val="000099"/>
                          </a:solidFill>
                          <a:latin typeface="Calibri"/>
                        </a:rPr>
                        <a:t> </a:t>
                      </a:r>
                    </a:p>
                  </a:txBody>
                  <a:tcPr marL="8675" marR="8675" marT="8675"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gridSpan="2">
                  <a:txBody>
                    <a:bodyPr/>
                    <a:lstStyle/>
                    <a:p>
                      <a:pPr algn="l" fontAlgn="ctr"/>
                      <a:r>
                        <a:rPr lang="en-US" sz="2000" b="1" i="0" u="none" strike="noStrike" dirty="0">
                          <a:solidFill>
                            <a:srgbClr val="000099"/>
                          </a:solidFill>
                          <a:latin typeface="Calibri"/>
                        </a:rPr>
                        <a:t> </a:t>
                      </a:r>
                      <a:r>
                        <a:rPr lang="en-US" sz="2000" b="1" i="0" u="none" strike="noStrike" dirty="0" smtClean="0">
                          <a:solidFill>
                            <a:srgbClr val="000099"/>
                          </a:solidFill>
                          <a:latin typeface="Calibri"/>
                        </a:rPr>
                        <a:t>  CPTPP12 (2022-  )</a:t>
                      </a:r>
                      <a:endParaRPr lang="en-US" sz="2000" b="1" i="0" u="none" strike="noStrike" dirty="0">
                        <a:solidFill>
                          <a:srgbClr val="000099"/>
                        </a:solidFill>
                        <a:latin typeface="Calibri"/>
                      </a:endParaRPr>
                    </a:p>
                  </a:txBody>
                  <a:tcPr marL="8675" marR="8675" marT="867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r>
              <a:tr h="325434">
                <a:tc vMerge="1">
                  <a:txBody>
                    <a:bodyPr/>
                    <a:lstStyle/>
                    <a:p>
                      <a:endParaRPr lang="en-US"/>
                    </a:p>
                  </a:txBody>
                  <a:tcPr/>
                </a:tc>
                <a:tc>
                  <a:txBody>
                    <a:bodyPr/>
                    <a:lstStyle/>
                    <a:p>
                      <a:pPr algn="l" fontAlgn="ctr"/>
                      <a:endParaRPr lang="en-US" sz="2000" b="1" i="0" u="none" strike="noStrike" dirty="0">
                        <a:solidFill>
                          <a:srgbClr val="000099"/>
                        </a:solidFill>
                        <a:latin typeface="Calibri"/>
                      </a:endParaRPr>
                    </a:p>
                  </a:txBody>
                  <a:tcPr marL="8675" marR="8675" marT="867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ctr"/>
                      <a:r>
                        <a:rPr lang="en-US" sz="2000" b="1" i="0" u="none" strike="noStrike" dirty="0">
                          <a:solidFill>
                            <a:srgbClr val="000099"/>
                          </a:solidFill>
                          <a:latin typeface="Calibri"/>
                        </a:rPr>
                        <a:t> </a:t>
                      </a:r>
                    </a:p>
                  </a:txBody>
                  <a:tcPr marL="8675" marR="8675" marT="867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kumimoji="1" lang="ja-JP" altLang="en-US"/>
                    </a:p>
                  </a:txBody>
                  <a:tcPr/>
                </a:tc>
                <a:tc>
                  <a:txBody>
                    <a:bodyPr/>
                    <a:lstStyle/>
                    <a:p>
                      <a:pPr algn="l" fontAlgn="ctr"/>
                      <a:r>
                        <a:rPr lang="en-US" sz="2000" b="1" i="0" u="none" strike="noStrike" dirty="0">
                          <a:solidFill>
                            <a:srgbClr val="000099"/>
                          </a:solidFill>
                          <a:latin typeface="Calibri"/>
                        </a:rPr>
                        <a:t> </a:t>
                      </a:r>
                      <a:r>
                        <a:rPr lang="en-US" sz="2000" b="1" i="0" u="none" strike="noStrike" dirty="0" smtClean="0">
                          <a:solidFill>
                            <a:srgbClr val="000099"/>
                          </a:solidFill>
                          <a:latin typeface="Calibri"/>
                        </a:rPr>
                        <a:t>  CPTPP16 (2025-  )</a:t>
                      </a:r>
                      <a:endParaRPr lang="en-US" sz="2000" b="1" i="0" u="none" strike="noStrike" dirty="0" smtClean="0">
                        <a:solidFill>
                          <a:srgbClr val="000099"/>
                        </a:solidFill>
                        <a:latin typeface="+mn-lt"/>
                      </a:endParaRPr>
                    </a:p>
                  </a:txBody>
                  <a:tcPr marL="8675" marR="8675" marT="8675" marB="0" anchor="ctr">
                    <a:lnL w="12700" cap="flat" cmpd="sng" algn="ctr">
                      <a:noFill/>
                      <a:prstDash val="solid"/>
                      <a:round/>
                      <a:headEnd type="none" w="med" len="med"/>
                      <a:tailEnd type="none" w="med" len="med"/>
                    </a:lnL>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5434">
                <a:tc rowSpan="3">
                  <a:txBody>
                    <a:bodyPr/>
                    <a:lstStyle/>
                    <a:p>
                      <a:pPr algn="l" fontAlgn="ctr"/>
                      <a:r>
                        <a:rPr lang="en-US" sz="2000" b="1" i="0" u="none" strike="noStrike" dirty="0" smtClean="0">
                          <a:solidFill>
                            <a:srgbClr val="000000"/>
                          </a:solidFill>
                          <a:latin typeface="Calibri"/>
                        </a:rPr>
                        <a:t> Scenario 2</a:t>
                      </a:r>
                    </a:p>
                  </a:txBody>
                  <a:tcPr marL="8675" marR="8675" marT="867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l" fontAlgn="ctr"/>
                      <a:endParaRPr lang="en-US" sz="2000" b="1" i="0" u="none" strike="noStrike" dirty="0">
                        <a:solidFill>
                          <a:srgbClr val="000099"/>
                        </a:solidFill>
                        <a:latin typeface="Calibri"/>
                      </a:endParaRPr>
                    </a:p>
                  </a:txBody>
                  <a:tcPr marL="8675" marR="8675" marT="867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ctr"/>
                      <a:r>
                        <a:rPr lang="en-US" sz="2000" b="1" i="0" u="none" strike="noStrike" dirty="0">
                          <a:solidFill>
                            <a:srgbClr val="000099"/>
                          </a:solidFill>
                          <a:latin typeface="Calibri"/>
                        </a:rPr>
                        <a:t> </a:t>
                      </a:r>
                      <a:r>
                        <a:rPr lang="en-US" sz="2000" b="1" i="0" u="none" strike="noStrike" dirty="0" smtClean="0">
                          <a:solidFill>
                            <a:srgbClr val="000099"/>
                          </a:solidFill>
                          <a:latin typeface="Calibri"/>
                        </a:rPr>
                        <a:t>  CPTPP7 (2019-</a:t>
                      </a:r>
                      <a:r>
                        <a:rPr lang="en-US" sz="2000" b="1" i="0" u="none" strike="noStrike" baseline="0" dirty="0" smtClean="0">
                          <a:solidFill>
                            <a:srgbClr val="000099"/>
                          </a:solidFill>
                          <a:latin typeface="Calibri"/>
                        </a:rPr>
                        <a:t>  )</a:t>
                      </a:r>
                      <a:endParaRPr lang="en-US" sz="2000" b="1" i="0" u="none" strike="noStrike" dirty="0">
                        <a:solidFill>
                          <a:srgbClr val="000099"/>
                        </a:solidFill>
                        <a:latin typeface="Calibri"/>
                      </a:endParaRPr>
                    </a:p>
                  </a:txBody>
                  <a:tcPr marL="8675" marR="8675" marT="8675"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pPr algn="l" fontAlgn="ctr"/>
                      <a:endParaRPr lang="en-US" sz="1600" b="1" i="0" u="none" strike="noStrike" dirty="0">
                        <a:solidFill>
                          <a:srgbClr val="000099"/>
                        </a:solidFill>
                        <a:latin typeface="Calibri"/>
                      </a:endParaRPr>
                    </a:p>
                  </a:txBody>
                  <a:tcPr marL="8675" marR="8675" marT="8675" marB="0" anchor="ctr"/>
                </a:tc>
              </a:tr>
              <a:tr h="325434">
                <a:tc vMerge="1">
                  <a:txBody>
                    <a:bodyPr/>
                    <a:lstStyle/>
                    <a:p>
                      <a:endParaRPr lang="en-US"/>
                    </a:p>
                  </a:txBody>
                  <a:tcPr/>
                </a:tc>
                <a:tc>
                  <a:txBody>
                    <a:bodyPr/>
                    <a:lstStyle/>
                    <a:p>
                      <a:pPr algn="l" fontAlgn="ctr"/>
                      <a:endParaRPr lang="en-US" sz="2000" b="1" i="0" u="none" strike="noStrike" dirty="0">
                        <a:solidFill>
                          <a:srgbClr val="000099"/>
                        </a:solidFill>
                        <a:latin typeface="Calibri"/>
                      </a:endParaRPr>
                    </a:p>
                  </a:txBody>
                  <a:tcPr marL="8675" marR="8675" marT="867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D8D8"/>
                    </a:solidFill>
                  </a:tcPr>
                </a:tc>
                <a:tc>
                  <a:txBody>
                    <a:bodyPr/>
                    <a:lstStyle/>
                    <a:p>
                      <a:pPr algn="l" fontAlgn="ctr"/>
                      <a:r>
                        <a:rPr lang="en-US" sz="2000" b="1" i="0" u="none" strike="noStrike" dirty="0">
                          <a:solidFill>
                            <a:srgbClr val="000099"/>
                          </a:solidFill>
                          <a:latin typeface="Calibri"/>
                        </a:rPr>
                        <a:t> </a:t>
                      </a:r>
                    </a:p>
                  </a:txBody>
                  <a:tcPr marL="8675" marR="8675" marT="8675"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gridSpan="2">
                  <a:txBody>
                    <a:bodyPr/>
                    <a:lstStyle/>
                    <a:p>
                      <a:pPr algn="l" fontAlgn="ctr"/>
                      <a:r>
                        <a:rPr lang="en-US" sz="2000" b="1" i="0" u="none" strike="noStrike" dirty="0">
                          <a:solidFill>
                            <a:srgbClr val="000099"/>
                          </a:solidFill>
                          <a:latin typeface="Calibri"/>
                        </a:rPr>
                        <a:t> </a:t>
                      </a:r>
                      <a:r>
                        <a:rPr lang="en-US" sz="2000" b="1" i="0" u="none" strike="noStrike" dirty="0" smtClean="0">
                          <a:solidFill>
                            <a:srgbClr val="000099"/>
                          </a:solidFill>
                          <a:latin typeface="Calibri"/>
                        </a:rPr>
                        <a:t>  CPTPP12 (2022-  )</a:t>
                      </a:r>
                      <a:endParaRPr lang="en-US" sz="2000" b="1" i="0" u="none" strike="noStrike" dirty="0">
                        <a:solidFill>
                          <a:srgbClr val="000099"/>
                        </a:solidFill>
                        <a:latin typeface="Calibri"/>
                      </a:endParaRPr>
                    </a:p>
                  </a:txBody>
                  <a:tcPr marL="8675" marR="8675" marT="8675" marB="0" anchor="ctr">
                    <a:lnL>
                      <a:noFill/>
                    </a:lnL>
                  </a:tcPr>
                </a:tc>
                <a:tc hMerge="1">
                  <a:txBody>
                    <a:bodyPr/>
                    <a:lstStyle/>
                    <a:p>
                      <a:endParaRPr kumimoji="1" lang="ja-JP" altLang="en-US"/>
                    </a:p>
                  </a:txBody>
                  <a:tcPr/>
                </a:tc>
              </a:tr>
              <a:tr h="325434">
                <a:tc vMerge="1">
                  <a:txBody>
                    <a:bodyPr/>
                    <a:lstStyle/>
                    <a:p>
                      <a:endParaRPr lang="en-US"/>
                    </a:p>
                  </a:txBody>
                  <a:tcPr/>
                </a:tc>
                <a:tc>
                  <a:txBody>
                    <a:bodyPr/>
                    <a:lstStyle/>
                    <a:p>
                      <a:pPr algn="l" fontAlgn="ctr"/>
                      <a:endParaRPr lang="en-US" sz="2000" b="1" i="0" u="none" strike="noStrike" dirty="0">
                        <a:solidFill>
                          <a:srgbClr val="000099"/>
                        </a:solidFill>
                        <a:latin typeface="Calibri"/>
                      </a:endParaRPr>
                    </a:p>
                  </a:txBody>
                  <a:tcPr marL="8675" marR="8675" marT="867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D8D8"/>
                    </a:solidFill>
                  </a:tcPr>
                </a:tc>
                <a:tc gridSpan="2">
                  <a:txBody>
                    <a:bodyPr/>
                    <a:lstStyle/>
                    <a:p>
                      <a:pPr algn="l" fontAlgn="ctr"/>
                      <a:r>
                        <a:rPr lang="en-US" sz="2000" b="1" i="0" u="none" strike="noStrike" dirty="0">
                          <a:solidFill>
                            <a:srgbClr val="000099"/>
                          </a:solidFill>
                          <a:latin typeface="Calibri"/>
                        </a:rPr>
                        <a:t> </a:t>
                      </a:r>
                    </a:p>
                  </a:txBody>
                  <a:tcPr marL="8675" marR="8675" marT="8675"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kumimoji="1" lang="ja-JP" altLang="en-US"/>
                    </a:p>
                  </a:txBody>
                  <a:tcPr/>
                </a:tc>
                <a:tc>
                  <a:txBody>
                    <a:bodyPr/>
                    <a:lstStyle/>
                    <a:p>
                      <a:pPr algn="l" fontAlgn="ctr"/>
                      <a:r>
                        <a:rPr lang="en-US" sz="2000" b="1" i="0" u="none" strike="noStrike" dirty="0">
                          <a:solidFill>
                            <a:srgbClr val="000099"/>
                          </a:solidFill>
                          <a:latin typeface="Calibri"/>
                        </a:rPr>
                        <a:t> </a:t>
                      </a:r>
                      <a:r>
                        <a:rPr lang="en-US" sz="2000" b="1" i="0" u="none" strike="noStrike" dirty="0" smtClean="0">
                          <a:solidFill>
                            <a:srgbClr val="000099"/>
                          </a:solidFill>
                          <a:latin typeface="Calibri"/>
                        </a:rPr>
                        <a:t>  CPTPP17 (2025-  )</a:t>
                      </a:r>
                      <a:endParaRPr lang="en-US" sz="2000" b="1" i="0" u="none" strike="noStrike" dirty="0" smtClean="0">
                        <a:solidFill>
                          <a:srgbClr val="000099"/>
                        </a:solidFill>
                        <a:latin typeface="+mn-lt"/>
                      </a:endParaRPr>
                    </a:p>
                  </a:txBody>
                  <a:tcPr marL="8675" marR="8675" marT="8675" marB="0" anchor="ctr">
                    <a:lnL w="12700" cmpd="sng">
                      <a:noFill/>
                      <a:prstDash val="solid"/>
                    </a:lnL>
                  </a:tcPr>
                </a:tc>
              </a:tr>
              <a:tr h="325434">
                <a:tc rowSpan="3">
                  <a:txBody>
                    <a:bodyPr/>
                    <a:lstStyle/>
                    <a:p>
                      <a:pPr algn="l" fontAlgn="ctr"/>
                      <a:r>
                        <a:rPr lang="en-US" sz="2000" b="1" i="0" u="none" strike="noStrike" dirty="0" smtClean="0">
                          <a:solidFill>
                            <a:srgbClr val="000000"/>
                          </a:solidFill>
                          <a:latin typeface="Calibri"/>
                        </a:rPr>
                        <a:t> Scenario 3</a:t>
                      </a:r>
                    </a:p>
                  </a:txBody>
                  <a:tcPr marL="8675" marR="8675" marT="8675"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gridSpan="4">
                  <a:txBody>
                    <a:bodyPr/>
                    <a:lstStyle/>
                    <a:p>
                      <a:pPr algn="l" fontAlgn="ctr"/>
                      <a:r>
                        <a:rPr lang="en-US" sz="2000" b="1" i="0" u="none" strike="noStrike" dirty="0">
                          <a:solidFill>
                            <a:srgbClr val="000099"/>
                          </a:solidFill>
                          <a:latin typeface="Calibri"/>
                        </a:rPr>
                        <a:t> </a:t>
                      </a:r>
                      <a:r>
                        <a:rPr lang="en-US" sz="2000" b="1" i="0" u="none" strike="noStrike" dirty="0" smtClean="0">
                          <a:solidFill>
                            <a:srgbClr val="000099"/>
                          </a:solidFill>
                          <a:latin typeface="Calibri"/>
                        </a:rPr>
                        <a:t>  </a:t>
                      </a:r>
                      <a:r>
                        <a:rPr lang="en-US" sz="2000" b="1" i="0" u="none" strike="noStrike" dirty="0" smtClean="0">
                          <a:solidFill>
                            <a:srgbClr val="000099"/>
                          </a:solidFill>
                          <a:latin typeface="+mn-lt"/>
                        </a:rPr>
                        <a:t>TPP8 (2018-  )</a:t>
                      </a:r>
                      <a:endParaRPr lang="en-US" sz="2000" b="1" i="0" u="none" strike="noStrike" dirty="0">
                        <a:solidFill>
                          <a:srgbClr val="000099"/>
                        </a:solidFill>
                        <a:latin typeface="Calibri"/>
                      </a:endParaRPr>
                    </a:p>
                  </a:txBody>
                  <a:tcPr marL="8675" marR="8675" marT="867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en-US" sz="1800" b="1" i="0" u="none" strike="noStrike" dirty="0">
                        <a:solidFill>
                          <a:srgbClr val="000099"/>
                        </a:solidFill>
                        <a:latin typeface="Calibri"/>
                      </a:endParaRPr>
                    </a:p>
                  </a:txBody>
                  <a:tcPr marL="8675" marR="8675" marT="8675"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325434">
                <a:tc vMerge="1">
                  <a:txBody>
                    <a:bodyPr/>
                    <a:lstStyle/>
                    <a:p>
                      <a:endParaRPr lang="en-US"/>
                    </a:p>
                  </a:txBody>
                  <a:tcPr/>
                </a:tc>
                <a:tc>
                  <a:txBody>
                    <a:bodyPr/>
                    <a:lstStyle/>
                    <a:p>
                      <a:pPr algn="l" fontAlgn="ctr"/>
                      <a:endParaRPr lang="en-US" sz="2000" b="1" i="0" u="none" strike="noStrike" dirty="0">
                        <a:solidFill>
                          <a:srgbClr val="000099"/>
                        </a:solidFill>
                        <a:latin typeface="Calibri"/>
                      </a:endParaRPr>
                    </a:p>
                  </a:txBody>
                  <a:tcPr marL="8675" marR="8675" marT="867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D8D8"/>
                    </a:solidFill>
                  </a:tcPr>
                </a:tc>
                <a:tc>
                  <a:txBody>
                    <a:bodyPr/>
                    <a:lstStyle/>
                    <a:p>
                      <a:pPr algn="l" fontAlgn="ctr"/>
                      <a:r>
                        <a:rPr lang="en-US" sz="2000" b="1" i="0" u="none" strike="noStrike" dirty="0">
                          <a:solidFill>
                            <a:srgbClr val="000099"/>
                          </a:solidFill>
                          <a:latin typeface="Calibri"/>
                        </a:rPr>
                        <a:t> </a:t>
                      </a:r>
                    </a:p>
                  </a:txBody>
                  <a:tcPr marL="8675" marR="8675" marT="8675"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gridSpan="2">
                  <a:txBody>
                    <a:bodyPr/>
                    <a:lstStyle/>
                    <a:p>
                      <a:pPr algn="l" fontAlgn="ctr"/>
                      <a:r>
                        <a:rPr lang="en-US" sz="2000" b="1" i="0" u="none" strike="noStrike" dirty="0">
                          <a:solidFill>
                            <a:srgbClr val="000099"/>
                          </a:solidFill>
                          <a:latin typeface="Calibri"/>
                        </a:rPr>
                        <a:t> </a:t>
                      </a:r>
                      <a:r>
                        <a:rPr lang="en-US" sz="2000" b="1" i="0" u="none" strike="noStrike" dirty="0" smtClean="0">
                          <a:solidFill>
                            <a:srgbClr val="000099"/>
                          </a:solidFill>
                          <a:latin typeface="Calibri"/>
                        </a:rPr>
                        <a:t>  TPP13 (2022-  )</a:t>
                      </a:r>
                      <a:endParaRPr lang="en-US" sz="2000" b="1" i="0" u="none" strike="noStrike" dirty="0">
                        <a:solidFill>
                          <a:srgbClr val="000099"/>
                        </a:solidFill>
                        <a:latin typeface="Calibri"/>
                      </a:endParaRPr>
                    </a:p>
                  </a:txBody>
                  <a:tcPr marL="8675" marR="8675" marT="8675" marB="0" anchor="ctr">
                    <a:lnL>
                      <a:noFill/>
                    </a:lnL>
                  </a:tcPr>
                </a:tc>
                <a:tc hMerge="1">
                  <a:txBody>
                    <a:bodyPr/>
                    <a:lstStyle/>
                    <a:p>
                      <a:endParaRPr kumimoji="1" lang="ja-JP" altLang="en-US"/>
                    </a:p>
                  </a:txBody>
                  <a:tcPr/>
                </a:tc>
              </a:tr>
              <a:tr h="325434">
                <a:tc vMerge="1">
                  <a:txBody>
                    <a:bodyPr/>
                    <a:lstStyle/>
                    <a:p>
                      <a:endParaRPr lang="en-US"/>
                    </a:p>
                  </a:txBody>
                  <a:tcPr/>
                </a:tc>
                <a:tc>
                  <a:txBody>
                    <a:bodyPr/>
                    <a:lstStyle/>
                    <a:p>
                      <a:pPr algn="l" fontAlgn="ctr"/>
                      <a:endParaRPr lang="en-US" sz="2000" b="1" i="0" u="none" strike="noStrike" dirty="0">
                        <a:solidFill>
                          <a:srgbClr val="000099"/>
                        </a:solidFill>
                        <a:latin typeface="Calibri"/>
                      </a:endParaRPr>
                    </a:p>
                  </a:txBody>
                  <a:tcPr marL="8675" marR="8675" marT="867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D8D8"/>
                    </a:solidFill>
                  </a:tcPr>
                </a:tc>
                <a:tc gridSpan="2">
                  <a:txBody>
                    <a:bodyPr/>
                    <a:lstStyle/>
                    <a:p>
                      <a:pPr algn="l" fontAlgn="ctr"/>
                      <a:r>
                        <a:rPr lang="en-US" sz="2000" b="1" i="0" u="none" strike="noStrike" dirty="0">
                          <a:solidFill>
                            <a:srgbClr val="000099"/>
                          </a:solidFill>
                          <a:latin typeface="Calibri"/>
                        </a:rPr>
                        <a:t> </a:t>
                      </a:r>
                    </a:p>
                  </a:txBody>
                  <a:tcPr marL="8675" marR="8675" marT="8675" marB="0" anchor="ctr">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kumimoji="1" lang="ja-JP" altLang="en-US"/>
                    </a:p>
                  </a:txBody>
                  <a:tcPr/>
                </a:tc>
                <a:tc>
                  <a:txBody>
                    <a:bodyPr/>
                    <a:lstStyle/>
                    <a:p>
                      <a:pPr algn="l" fontAlgn="ctr"/>
                      <a:r>
                        <a:rPr lang="en-US" sz="2000" b="1" i="0" u="none" strike="noStrike" dirty="0">
                          <a:solidFill>
                            <a:srgbClr val="000099"/>
                          </a:solidFill>
                          <a:latin typeface="Calibri"/>
                        </a:rPr>
                        <a:t> </a:t>
                      </a:r>
                      <a:r>
                        <a:rPr lang="en-US" sz="2000" b="1" i="0" u="none" strike="noStrike" dirty="0" smtClean="0">
                          <a:solidFill>
                            <a:srgbClr val="000099"/>
                          </a:solidFill>
                          <a:latin typeface="Calibri"/>
                        </a:rPr>
                        <a:t>  TPP17 (2025-  )</a:t>
                      </a:r>
                      <a:endParaRPr lang="en-US" sz="2000" b="1" i="0" u="none" strike="noStrike" dirty="0" smtClean="0">
                        <a:solidFill>
                          <a:srgbClr val="000099"/>
                        </a:solidFill>
                        <a:latin typeface="+mn-lt"/>
                      </a:endParaRPr>
                    </a:p>
                  </a:txBody>
                  <a:tcPr marL="8675" marR="8675" marT="8675" marB="0" anchor="ctr">
                    <a:lnL w="12700" cmpd="sng">
                      <a:noFill/>
                      <a:prstDash val="solid"/>
                    </a:lnL>
                  </a:tcPr>
                </a:tc>
              </a:tr>
            </a:tbl>
          </a:graphicData>
        </a:graphic>
      </p:graphicFrame>
      <p:sp>
        <p:nvSpPr>
          <p:cNvPr id="8" name="Rectangle 87"/>
          <p:cNvSpPr txBox="1">
            <a:spLocks noChangeArrowheads="1"/>
          </p:cNvSpPr>
          <p:nvPr/>
        </p:nvSpPr>
        <p:spPr bwMode="auto">
          <a:xfrm>
            <a:off x="611188" y="115888"/>
            <a:ext cx="7924800" cy="6488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3000" b="0" i="0" u="none" strike="noStrike" kern="1200" cap="none" spc="0" normalizeH="0" baseline="0" noProof="0" dirty="0" smtClean="0">
                <a:ln>
                  <a:noFill/>
                </a:ln>
                <a:solidFill>
                  <a:schemeClr val="tx1"/>
                </a:solidFill>
                <a:effectLst/>
                <a:uLnTx/>
                <a:uFillTx/>
                <a:latin typeface="+mj-lt"/>
                <a:ea typeface="+mj-ea"/>
                <a:cs typeface="+mj-cs"/>
              </a:rPr>
              <a:t>Policy scenarios</a:t>
            </a:r>
            <a:endParaRPr kumimoji="1" lang="en-US" altLang="ja-JP" sz="3000" b="0" i="0" u="none" strike="noStrike" kern="1200" cap="none" spc="0" normalizeH="0" baseline="0" noProof="0" dirty="0" smtClean="0">
              <a:ln>
                <a:noFill/>
              </a:ln>
              <a:solidFill>
                <a:schemeClr val="tx1"/>
              </a:solidFill>
              <a:effectLst/>
              <a:uLnTx/>
              <a:uFillTx/>
              <a:latin typeface="Arial" charset="0"/>
              <a:ea typeface="+mj-ea"/>
              <a:cs typeface="Arial" charset="0"/>
            </a:endParaRPr>
          </a:p>
        </p:txBody>
      </p:sp>
      <p:sp>
        <p:nvSpPr>
          <p:cNvPr id="5" name="Rectangle 4"/>
          <p:cNvSpPr>
            <a:spLocks noChangeArrowheads="1"/>
          </p:cNvSpPr>
          <p:nvPr/>
        </p:nvSpPr>
        <p:spPr bwMode="auto">
          <a:xfrm>
            <a:off x="395534" y="4149080"/>
            <a:ext cx="8318379" cy="2281624"/>
          </a:xfrm>
          <a:prstGeom prst="rect">
            <a:avLst/>
          </a:prstGeom>
          <a:solidFill>
            <a:schemeClr val="bg1"/>
          </a:solidFill>
          <a:ln w="9525">
            <a:noFill/>
            <a:miter lim="800000"/>
            <a:headEnd/>
            <a:tailEnd/>
          </a:ln>
        </p:spPr>
        <p:txBody>
          <a:bodyPr wrap="square" lIns="91413" tIns="45707" rIns="91413" bIns="45707">
            <a:spAutoFit/>
          </a:bodyPr>
          <a:lstStyle/>
          <a:p>
            <a:pPr eaLnBrk="0" hangingPunct="0">
              <a:lnSpc>
                <a:spcPct val="85000"/>
              </a:lnSpc>
              <a:spcAft>
                <a:spcPts val="400"/>
              </a:spcAft>
              <a:defRPr/>
            </a:pPr>
            <a:r>
              <a:rPr lang="en-US" altLang="ja-JP" sz="2000" dirty="0" smtClean="0">
                <a:latin typeface="+mn-lt"/>
                <a:ea typeface="+mn-ea"/>
                <a:cs typeface="Arial" charset="0"/>
              </a:rPr>
              <a:t>Scenario 1:  CPTPP without US participation</a:t>
            </a:r>
            <a:endParaRPr lang="en-GB" altLang="ja-JP" sz="2000" dirty="0" smtClean="0">
              <a:latin typeface="+mn-lt"/>
              <a:ea typeface="+mn-ea"/>
              <a:cs typeface="Arial" charset="0"/>
            </a:endParaRPr>
          </a:p>
          <a:p>
            <a:pPr eaLnBrk="0" hangingPunct="0">
              <a:lnSpc>
                <a:spcPct val="85000"/>
              </a:lnSpc>
              <a:spcAft>
                <a:spcPts val="400"/>
              </a:spcAft>
              <a:defRPr/>
            </a:pPr>
            <a:r>
              <a:rPr lang="en-US" altLang="ja-JP" sz="2000" dirty="0" smtClean="0">
                <a:latin typeface="+mn-lt"/>
                <a:ea typeface="+mn-ea"/>
                <a:cs typeface="Arial" charset="0"/>
              </a:rPr>
              <a:t>Scenario 2:  The US joining CPTPP in 2025</a:t>
            </a:r>
            <a:endParaRPr lang="en-GB" altLang="ja-JP" sz="2000" dirty="0" smtClean="0">
              <a:latin typeface="+mn-lt"/>
              <a:ea typeface="+mn-ea"/>
              <a:cs typeface="Arial" charset="0"/>
            </a:endParaRPr>
          </a:p>
          <a:p>
            <a:pPr eaLnBrk="0" hangingPunct="0">
              <a:lnSpc>
                <a:spcPct val="85000"/>
              </a:lnSpc>
              <a:spcAft>
                <a:spcPts val="1200"/>
              </a:spcAft>
              <a:defRPr/>
            </a:pPr>
            <a:r>
              <a:rPr lang="en-US" altLang="ja-JP" sz="2000" dirty="0" smtClean="0">
                <a:latin typeface="+mn-lt"/>
                <a:ea typeface="+mn-ea"/>
                <a:cs typeface="Arial" charset="0"/>
              </a:rPr>
              <a:t>Scenario 3:  Hypo. scenario assuming the US had never withdrawn from TPP</a:t>
            </a:r>
            <a:endParaRPr lang="en-GB" altLang="ja-JP" sz="2000" dirty="0" smtClean="0">
              <a:latin typeface="+mn-lt"/>
              <a:ea typeface="+mn-ea"/>
              <a:cs typeface="Arial" charset="0"/>
            </a:endParaRPr>
          </a:p>
          <a:p>
            <a:pPr eaLnBrk="0" hangingPunct="0">
              <a:lnSpc>
                <a:spcPct val="85000"/>
              </a:lnSpc>
              <a:spcAft>
                <a:spcPts val="400"/>
              </a:spcAft>
              <a:defRPr/>
            </a:pPr>
            <a:r>
              <a:rPr lang="en-GB" altLang="ja-JP" sz="1900" dirty="0" smtClean="0">
                <a:solidFill>
                  <a:srgbClr val="000066"/>
                </a:solidFill>
                <a:latin typeface="+mn-lt"/>
                <a:ea typeface="+mn-ea"/>
                <a:cs typeface="Arial" charset="0"/>
              </a:rPr>
              <a:t>CPTPP7: Australia, Canada, Japan, Mexico, New Zealand, Singapore and Vietnam </a:t>
            </a:r>
          </a:p>
          <a:p>
            <a:pPr eaLnBrk="0" hangingPunct="0">
              <a:lnSpc>
                <a:spcPct val="85000"/>
              </a:lnSpc>
              <a:spcAft>
                <a:spcPts val="400"/>
              </a:spcAft>
              <a:defRPr/>
            </a:pPr>
            <a:r>
              <a:rPr lang="en-GB" altLang="ja-JP" sz="1900" dirty="0" smtClean="0">
                <a:solidFill>
                  <a:srgbClr val="000066"/>
                </a:solidFill>
                <a:latin typeface="+mn-lt"/>
                <a:ea typeface="+mn-ea"/>
                <a:cs typeface="Arial" charset="0"/>
              </a:rPr>
              <a:t>CPTPP12: CPTPP7 plus Brunei, Chile, Malaysia, Peru and the UK</a:t>
            </a:r>
          </a:p>
          <a:p>
            <a:pPr eaLnBrk="0" hangingPunct="0">
              <a:lnSpc>
                <a:spcPct val="85000"/>
              </a:lnSpc>
              <a:spcAft>
                <a:spcPts val="400"/>
              </a:spcAft>
              <a:defRPr/>
            </a:pPr>
            <a:r>
              <a:rPr lang="en-US" altLang="ja-JP" sz="1900" dirty="0" smtClean="0">
                <a:solidFill>
                  <a:srgbClr val="000066"/>
                </a:solidFill>
                <a:latin typeface="+mn-lt"/>
                <a:ea typeface="+mn-ea"/>
                <a:cs typeface="Arial" charset="0"/>
              </a:rPr>
              <a:t>CPTPP16: CPTPP12 plus Indonesia, Philippines, Thailand and Taiwan</a:t>
            </a:r>
          </a:p>
          <a:p>
            <a:pPr eaLnBrk="0" hangingPunct="0">
              <a:lnSpc>
                <a:spcPct val="85000"/>
              </a:lnSpc>
              <a:spcAft>
                <a:spcPts val="400"/>
              </a:spcAft>
              <a:defRPr/>
            </a:pPr>
            <a:r>
              <a:rPr lang="en-US" altLang="ja-JP" sz="1900" dirty="0" smtClean="0">
                <a:solidFill>
                  <a:srgbClr val="000066"/>
                </a:solidFill>
                <a:latin typeface="+mn-lt"/>
                <a:ea typeface="+mn-ea"/>
                <a:cs typeface="Arial" charset="0"/>
              </a:rPr>
              <a:t>CPTPP17: CPTPP16 plus the United States</a:t>
            </a:r>
            <a:endParaRPr lang="en-GB" altLang="ja-JP" sz="1900" dirty="0" smtClean="0">
              <a:solidFill>
                <a:srgbClr val="000066"/>
              </a:solidFill>
              <a:latin typeface="+mn-lt"/>
              <a:ea typeface="+mn-ea"/>
              <a:cs typeface="Arial" charset="0"/>
            </a:endParaRPr>
          </a:p>
        </p:txBody>
      </p:sp>
      <p:sp>
        <p:nvSpPr>
          <p:cNvPr id="10" name="Slide Number Placeholder 4"/>
          <p:cNvSpPr>
            <a:spLocks noGrp="1"/>
          </p:cNvSpPr>
          <p:nvPr>
            <p:ph type="sldNum" sz="quarter" idx="12"/>
          </p:nvPr>
        </p:nvSpPr>
        <p:spPr>
          <a:xfrm>
            <a:off x="8532440" y="6356350"/>
            <a:ext cx="611560" cy="501650"/>
          </a:xfrm>
        </p:spPr>
        <p:txBody>
          <a:bodyPr/>
          <a:lstStyle/>
          <a:p>
            <a:pPr>
              <a:defRPr/>
            </a:pPr>
            <a:fld id="{4117A6FC-D415-48F3-8BAB-F7A64040A345}" type="slidenum">
              <a:rPr lang="ja-JP" altLang="en-US" smtClean="0">
                <a:solidFill>
                  <a:schemeClr val="tx1"/>
                </a:solidFill>
              </a:rPr>
              <a:pPr>
                <a:defRPr/>
              </a:pPr>
              <a:t>9</a:t>
            </a:fld>
            <a:endParaRPr lang="ja-JP" altLang="en-US">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13961</TotalTime>
  <Words>1534</Words>
  <Application>Microsoft Office PowerPoint</Application>
  <PresentationFormat>On-screen Show (4:3)</PresentationFormat>
  <Paragraphs>353</Paragraphs>
  <Slides>18</Slides>
  <Notes>13</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テーマ</vt:lpstr>
      <vt:lpstr>Should the United States Rejoin  the Trans-Pacific Trade Deal?</vt:lpstr>
      <vt:lpstr>Background</vt:lpstr>
      <vt:lpstr>Objectives of this study</vt:lpstr>
      <vt:lpstr>Previous studies</vt:lpstr>
      <vt:lpstr>The model and its dimensions</vt:lpstr>
      <vt:lpstr>The model and its dimensions</vt:lpstr>
      <vt:lpstr>The model and its dimensions</vt:lpstr>
      <vt:lpstr>Baseline scenario</vt:lpstr>
      <vt:lpstr>Slide 9</vt:lpstr>
      <vt:lpstr>Policy shocks</vt:lpstr>
      <vt:lpstr>Policy shocks</vt:lpstr>
      <vt:lpstr>Policy shocks</vt:lpstr>
      <vt:lpstr>Slide 13</vt:lpstr>
      <vt:lpstr>Slide 14</vt:lpstr>
      <vt:lpstr>Slide 15</vt:lpstr>
      <vt:lpstr>Slide 16</vt:lpstr>
      <vt:lpstr>Conclusion</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Integration - Lecture slides</dc:title>
  <dc:creator>Hiro Lee</dc:creator>
  <cp:lastModifiedBy>hirolee8@gmail.com</cp:lastModifiedBy>
  <cp:revision>506</cp:revision>
  <dcterms:created xsi:type="dcterms:W3CDTF">2010-09-29T15:35:11Z</dcterms:created>
  <dcterms:modified xsi:type="dcterms:W3CDTF">2021-06-16T08:50:29Z</dcterms:modified>
</cp:coreProperties>
</file>