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70" r:id="rId9"/>
    <p:sldId id="264" r:id="rId10"/>
    <p:sldId id="265" r:id="rId11"/>
    <p:sldId id="266" r:id="rId12"/>
    <p:sldId id="267" r:id="rId13"/>
  </p:sldIdLst>
  <p:sldSz cx="9906000" cy="6858000" type="A4"/>
  <p:notesSz cx="6883400" cy="100076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>
      <p:cViewPr varScale="1">
        <p:scale>
          <a:sx n="118" d="100"/>
          <a:sy n="118" d="100"/>
        </p:scale>
        <p:origin x="126" y="19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900" y="0"/>
            <a:ext cx="298291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ja-JP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1838" y="750888"/>
            <a:ext cx="5419725" cy="3752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52975"/>
            <a:ext cx="5505450" cy="450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5950"/>
            <a:ext cx="298291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900" y="9505950"/>
            <a:ext cx="2982913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AA5C535-B29E-418A-9565-E81936AA089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06753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ＭＳ Ｐ明朝" panose="02020600040205080304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00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9338"/>
            <a:ext cx="99060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0025" y="2533650"/>
            <a:ext cx="7129463" cy="1298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ja-JP" altLang="en-US" noProof="0" smtClean="0"/>
              <a:t>マスター タイトルの書式設定</a:t>
            </a:r>
          </a:p>
        </p:txBody>
      </p:sp>
      <p:pic>
        <p:nvPicPr>
          <p:cNvPr id="5131" name="Picture 11" descr="00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6237288"/>
            <a:ext cx="137795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00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175" y="173038"/>
            <a:ext cx="1082675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9992A22-DC9A-4730-A7F4-734612A50C8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69803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348538" y="549275"/>
            <a:ext cx="2357437" cy="583247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73050" y="549275"/>
            <a:ext cx="6923088" cy="583247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AFA5F96-E939-4944-99E0-E4CDED8B25C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471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3AAE78E-EDF4-4F0E-BB61-7730D15B013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3242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8763D59-83EA-4F99-9BA3-9BE066E0CA4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022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73050" y="1196975"/>
            <a:ext cx="4640263" cy="518477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65713" y="1196975"/>
            <a:ext cx="4640262" cy="518477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30147C3-473D-453B-A235-CD11029E154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74559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9395516-C67D-4CE8-92CD-247676F1F9B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06948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8A6615-1773-46AF-BD2E-D6561B71A5A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81082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0844580-9F7A-4F83-AB70-B1A4C5A91C5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68589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A995D11-F4F8-415E-BF29-5D7C7002796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42259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4AE736B-E7DB-4A92-B976-A0F7421A3C7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8911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3050" y="549275"/>
            <a:ext cx="943292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3050" y="1196975"/>
            <a:ext cx="9432925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73050" y="6543675"/>
            <a:ext cx="2311400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4D4D4D"/>
                </a:solidFill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defRPr>
            </a:lvl1pPr>
          </a:lstStyle>
          <a:p>
            <a:fld id="{3508406F-AD16-47C0-9CBC-B15AE9414824}" type="slidenum">
              <a:rPr lang="en-US" altLang="ja-JP"/>
              <a:pPr/>
              <a:t>‹#›</a:t>
            </a:fld>
            <a:endParaRPr lang="en-US" altLang="ja-JP"/>
          </a:p>
        </p:txBody>
      </p:sp>
      <p:pic>
        <p:nvPicPr>
          <p:cNvPr id="1031" name="Picture 7" descr="004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705975" cy="46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2" name="Line 8"/>
          <p:cNvSpPr>
            <a:spLocks noChangeShapeType="1"/>
          </p:cNvSpPr>
          <p:nvPr userDrawn="1"/>
        </p:nvSpPr>
        <p:spPr bwMode="auto">
          <a:xfrm>
            <a:off x="0" y="6545263"/>
            <a:ext cx="9632950" cy="0"/>
          </a:xfrm>
          <a:prstGeom prst="line">
            <a:avLst/>
          </a:prstGeom>
          <a:noFill/>
          <a:ln w="9525">
            <a:solidFill>
              <a:srgbClr val="4D4D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kumimoji="1" sz="2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2pPr>
      <a:lvl3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3pPr>
      <a:lvl4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4pPr>
      <a:lvl5pPr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5pPr>
      <a:lvl6pPr marL="4572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6pPr>
      <a:lvl7pPr marL="9144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7pPr>
      <a:lvl8pPr marL="13716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8pPr>
      <a:lvl9pPr marL="1828800" algn="l" rtl="0" eaLnBrk="1" fontAlgn="base" hangingPunct="1">
        <a:lnSpc>
          <a:spcPct val="120000"/>
        </a:lnSpc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kumimoji="1"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»"/>
        <a:defRPr kumimoji="1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0025" y="2348880"/>
            <a:ext cx="7129463" cy="148334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ja-JP" sz="1400" i="1" dirty="0" smtClean="0">
                <a:solidFill>
                  <a:schemeClr val="bg2"/>
                </a:solidFill>
              </a:rPr>
              <a:t>The </a:t>
            </a:r>
            <a:r>
              <a:rPr lang="en-US" altLang="ja-JP" sz="1400" i="1" dirty="0">
                <a:solidFill>
                  <a:schemeClr val="bg2"/>
                </a:solidFill>
              </a:rPr>
              <a:t>23rd Annual Conference on Global Economic Analysis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en-US" altLang="ja-JP" dirty="0"/>
              <a:t>Global Value Chains and Directions of Japanese FDI in the Automobile Industry under the </a:t>
            </a:r>
            <a:r>
              <a:rPr lang="en-US" altLang="ja-JP" dirty="0" smtClean="0"/>
              <a:t>USMCA</a:t>
            </a:r>
            <a:br>
              <a:rPr lang="en-US" altLang="ja-JP" dirty="0" smtClean="0"/>
            </a:br>
            <a:r>
              <a:rPr lang="en-US" altLang="ja-JP" sz="700" dirty="0" smtClean="0"/>
              <a:t/>
            </a:r>
            <a:br>
              <a:rPr lang="en-US" altLang="ja-JP" sz="700" dirty="0" smtClean="0"/>
            </a:br>
            <a:r>
              <a:rPr lang="en-US" altLang="ja-JP" sz="2000" dirty="0" smtClean="0"/>
              <a:t>Nobuhiro Hosoe (GRIPS)</a:t>
            </a:r>
            <a:br>
              <a:rPr lang="en-US" altLang="ja-JP" sz="2000" dirty="0" smtClean="0"/>
            </a:br>
            <a:r>
              <a:rPr lang="en-US" altLang="ja-JP" sz="1600" dirty="0">
                <a:solidFill>
                  <a:srgbClr val="FFFF00"/>
                </a:solidFill>
              </a:rPr>
              <a:t>ver. </a:t>
            </a:r>
            <a:r>
              <a:rPr lang="en-US" altLang="ja-JP" sz="1600" dirty="0" smtClean="0">
                <a:solidFill>
                  <a:srgbClr val="FFFF00"/>
                </a:solidFill>
              </a:rPr>
              <a:t>1.0 </a:t>
            </a:r>
            <a:r>
              <a:rPr lang="en-US" altLang="ja-JP" sz="1600" dirty="0">
                <a:solidFill>
                  <a:srgbClr val="FFFF00"/>
                </a:solidFill>
              </a:rPr>
              <a:t>(w</a:t>
            </a:r>
            <a:r>
              <a:rPr lang="en-US" altLang="ja-JP" sz="1600" dirty="0" smtClean="0">
                <a:solidFill>
                  <a:srgbClr val="FFFF00"/>
                </a:solidFill>
              </a:rPr>
              <a:t>/ </a:t>
            </a:r>
            <a:r>
              <a:rPr lang="en-US" altLang="ja-JP" sz="1600" dirty="0">
                <a:solidFill>
                  <a:srgbClr val="FFFF00"/>
                </a:solidFill>
              </a:rPr>
              <a:t>animation</a:t>
            </a:r>
            <a:r>
              <a:rPr lang="en-US" altLang="ja-JP" sz="1600" dirty="0" smtClean="0">
                <a:solidFill>
                  <a:srgbClr val="FFFF00"/>
                </a:solidFill>
              </a:rPr>
              <a:t>)</a:t>
            </a:r>
            <a:endParaRPr lang="ja-JP" altLang="ja-JP" sz="1600" dirty="0">
              <a:solidFill>
                <a:srgbClr val="FFFF00"/>
              </a:solidFill>
            </a:endParaRPr>
          </a:p>
        </p:txBody>
      </p:sp>
      <p:pic>
        <p:nvPicPr>
          <p:cNvPr id="2052" name="Picture 4" descr="パワポ＿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4649788"/>
            <a:ext cx="5834062" cy="220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8.	Japanese FDI</a:t>
            </a:r>
            <a:r>
              <a:rPr lang="en-US" altLang="ja-JP" sz="1600" dirty="0" smtClean="0"/>
              <a:t> </a:t>
            </a:r>
            <a:r>
              <a:rPr lang="en-US" altLang="ja-JP" sz="1600" dirty="0"/>
              <a:t>[</a:t>
            </a:r>
            <a:r>
              <a:rPr lang="en-US" altLang="ja-JP" sz="1600" dirty="0" smtClean="0"/>
              <a:t>deviations from </a:t>
            </a:r>
            <a:r>
              <a:rPr lang="en-US" altLang="ja-JP" sz="1600" dirty="0"/>
              <a:t>the BAU, </a:t>
            </a:r>
            <a:r>
              <a:rPr lang="en-US" altLang="ja-JP" sz="1600" dirty="0" err="1"/>
              <a:t>bil</a:t>
            </a:r>
            <a:r>
              <a:rPr lang="en-US" altLang="ja-JP" sz="1600" dirty="0"/>
              <a:t>. USD]</a:t>
            </a:r>
            <a:endParaRPr kumimoji="1" lang="ja-JP" altLang="en-US" sz="1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/>
              <a:t>1: Steel &amp; Aluminum,   2: +Mexico Tariff, </a:t>
            </a:r>
            <a:r>
              <a:rPr lang="en-US" altLang="ja-JP" dirty="0" smtClean="0"/>
              <a:t>    3</a:t>
            </a:r>
            <a:r>
              <a:rPr lang="en-US" altLang="ja-JP" dirty="0"/>
              <a:t>: +Canada Tariff, </a:t>
            </a:r>
            <a:r>
              <a:rPr lang="en-US" altLang="ja-JP" dirty="0" smtClean="0"/>
              <a:t>    4</a:t>
            </a:r>
            <a:r>
              <a:rPr lang="en-US" altLang="ja-JP" dirty="0"/>
              <a:t>: +</a:t>
            </a:r>
            <a:r>
              <a:rPr lang="en-US" altLang="ja-JP" dirty="0" err="1"/>
              <a:t>Jpn</a:t>
            </a:r>
            <a:r>
              <a:rPr lang="en-US" altLang="ja-JP" dirty="0"/>
              <a:t> Auto Tariff</a:t>
            </a:r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AE78E-EDF4-4F0E-BB61-7730D15B0139}" type="slidenum">
              <a:rPr lang="en-US" altLang="ja-JP" smtClean="0"/>
              <a:pPr/>
              <a:t>10</a:t>
            </a:fld>
            <a:endParaRPr lang="en-US" altLang="ja-JP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87" y="1628800"/>
            <a:ext cx="9736747" cy="3488023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112391" y="1716516"/>
            <a:ext cx="27363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	Other (+)</a:t>
            </a:r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	US (-)</a:t>
            </a:r>
            <a:endParaRPr kumimoji="1" lang="ja-JP" altLang="en-US" dirty="0"/>
          </a:p>
        </p:txBody>
      </p:sp>
      <p:sp>
        <p:nvSpPr>
          <p:cNvPr id="7" name="右矢印 6"/>
          <p:cNvSpPr/>
          <p:nvPr/>
        </p:nvSpPr>
        <p:spPr>
          <a:xfrm rot="910833">
            <a:off x="2408018" y="3466783"/>
            <a:ext cx="1872208" cy="5413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Mexico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右矢印 9"/>
          <p:cNvSpPr/>
          <p:nvPr/>
        </p:nvSpPr>
        <p:spPr>
          <a:xfrm rot="21014732">
            <a:off x="2565898" y="2280717"/>
            <a:ext cx="1872208" cy="270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Canada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1" name="右矢印 10"/>
          <p:cNvSpPr/>
          <p:nvPr/>
        </p:nvSpPr>
        <p:spPr>
          <a:xfrm rot="21014732">
            <a:off x="2655500" y="2967331"/>
            <a:ext cx="1872208" cy="270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US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右矢印 11"/>
          <p:cNvSpPr/>
          <p:nvPr/>
        </p:nvSpPr>
        <p:spPr>
          <a:xfrm rot="975592">
            <a:off x="5137968" y="2105677"/>
            <a:ext cx="1872208" cy="5599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Canada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右矢印 12"/>
          <p:cNvSpPr/>
          <p:nvPr/>
        </p:nvSpPr>
        <p:spPr>
          <a:xfrm rot="975592">
            <a:off x="4961923" y="2733528"/>
            <a:ext cx="1872208" cy="2703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US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241032" y="3692354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Breakdown of NA GVC</a:t>
            </a:r>
          </a:p>
          <a:p>
            <a:r>
              <a:rPr lang="en-US" altLang="ja-JP" dirty="0" smtClean="0">
                <a:sym typeface="Wingdings" panose="05000000000000000000" pitchFamily="2" charset="2"/>
              </a:rPr>
              <a:t>Less attractive FDI Destination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545288" y="2132856"/>
            <a:ext cx="217818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Neutral impact on FDI</a:t>
            </a:r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r>
              <a:rPr kumimoji="1" lang="en-US" altLang="ja-JP" dirty="0" smtClean="0"/>
              <a:t>Auto tariff Abolition</a:t>
            </a:r>
          </a:p>
          <a:p>
            <a:r>
              <a:rPr kumimoji="1" lang="en-US" altLang="ja-JP" dirty="0" smtClean="0">
                <a:sym typeface="Wingdings" panose="05000000000000000000" pitchFamily="2" charset="2"/>
              </a:rPr>
              <a:t>Direct exports</a:t>
            </a:r>
            <a:endParaRPr kumimoji="1" lang="en-US" altLang="ja-JP" dirty="0"/>
          </a:p>
          <a:p>
            <a:r>
              <a:rPr lang="en-US" altLang="ja-JP" dirty="0" smtClean="0">
                <a:sym typeface="Wingdings" panose="05000000000000000000" pitchFamily="2" charset="2"/>
              </a:rPr>
              <a:t>FDI?</a:t>
            </a:r>
            <a:endParaRPr lang="en-US" altLang="ja-JP" dirty="0" smtClean="0"/>
          </a:p>
          <a:p>
            <a:r>
              <a:rPr lang="en-US" altLang="ja-JP" dirty="0" smtClean="0"/>
              <a:t>H-FDI: decrease</a:t>
            </a:r>
          </a:p>
          <a:p>
            <a:r>
              <a:rPr kumimoji="1" lang="en-US" altLang="ja-JP" dirty="0" smtClean="0"/>
              <a:t>V-FDI: increase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705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9</a:t>
            </a:r>
            <a:r>
              <a:rPr kumimoji="1" lang="en-US" altLang="ja-JP" dirty="0" smtClean="0"/>
              <a:t>.	Welfare in EV</a:t>
            </a:r>
            <a:r>
              <a:rPr lang="en-US" altLang="ja-JP" sz="1600" dirty="0" smtClean="0"/>
              <a:t> </a:t>
            </a:r>
            <a:r>
              <a:rPr lang="en-US" altLang="ja-JP" sz="1600" dirty="0"/>
              <a:t>[deviations </a:t>
            </a:r>
            <a:r>
              <a:rPr lang="en-US" altLang="ja-JP" sz="1600" dirty="0" smtClean="0"/>
              <a:t>from the </a:t>
            </a:r>
            <a:r>
              <a:rPr lang="en-US" altLang="ja-JP" sz="1600" dirty="0"/>
              <a:t>BAU, </a:t>
            </a:r>
            <a:r>
              <a:rPr lang="en-US" altLang="ja-JP" sz="1600" dirty="0" smtClean="0"/>
              <a:t>% of BAU GDP]</a:t>
            </a:r>
            <a:endParaRPr kumimoji="1" lang="ja-JP" altLang="en-US" sz="1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/>
              <a:t>1: Steel &amp; Aluminum,   2: +Mexico Tariff, </a:t>
            </a:r>
            <a:r>
              <a:rPr lang="en-US" altLang="ja-JP" dirty="0" smtClean="0"/>
              <a:t>    3</a:t>
            </a:r>
            <a:r>
              <a:rPr lang="en-US" altLang="ja-JP" dirty="0"/>
              <a:t>: +Canada Tariff, </a:t>
            </a:r>
            <a:r>
              <a:rPr lang="en-US" altLang="ja-JP" dirty="0" smtClean="0"/>
              <a:t>   4</a:t>
            </a:r>
            <a:r>
              <a:rPr lang="en-US" altLang="ja-JP" dirty="0"/>
              <a:t>: +</a:t>
            </a:r>
            <a:r>
              <a:rPr lang="en-US" altLang="ja-JP" dirty="0" err="1"/>
              <a:t>Jpn</a:t>
            </a:r>
            <a:r>
              <a:rPr lang="en-US" altLang="ja-JP" dirty="0"/>
              <a:t> Auto Tariff</a:t>
            </a:r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AE78E-EDF4-4F0E-BB61-7730D15B0139}" type="slidenum">
              <a:rPr lang="en-US" altLang="ja-JP" smtClean="0"/>
              <a:pPr/>
              <a:t>11</a:t>
            </a:fld>
            <a:endParaRPr lang="en-US" altLang="ja-JP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2" y="1581145"/>
            <a:ext cx="9906000" cy="4962530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488504" y="1700808"/>
            <a:ext cx="24482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r>
              <a:rPr lang="en-US" altLang="ja-JP" dirty="0" smtClean="0"/>
              <a:t>CAN/MEX:</a:t>
            </a:r>
          </a:p>
          <a:p>
            <a:r>
              <a:rPr lang="en-US" altLang="ja-JP" dirty="0" smtClean="0"/>
              <a:t>  Windfall gains</a:t>
            </a: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64768" y="551723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Tariff harms MEX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169024" y="4005064"/>
            <a:ext cx="2268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Tariff halves CAN gains,</a:t>
            </a:r>
            <a:br>
              <a:rPr kumimoji="1" lang="en-US" altLang="ja-JP" dirty="0" smtClean="0"/>
            </a:br>
            <a:r>
              <a:rPr kumimoji="1" lang="en-US" altLang="ja-JP" i="1" dirty="0" smtClean="0"/>
              <a:t>not</a:t>
            </a:r>
            <a:r>
              <a:rPr kumimoji="1" lang="en-US" altLang="ja-JP" dirty="0" smtClean="0"/>
              <a:t> below BAU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556214" y="1844824"/>
            <a:ext cx="22680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Japan can neutralize the collateral damage from NA de-integration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252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10.	Conclusion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Steel and Aluminum Tariffs</a:t>
            </a:r>
          </a:p>
          <a:p>
            <a:pPr lvl="1"/>
            <a:r>
              <a:rPr lang="en-US" altLang="ja-JP" dirty="0" smtClean="0"/>
              <a:t>Auto Production: Negative for US; Positive for Canada and Mexico</a:t>
            </a:r>
          </a:p>
          <a:p>
            <a:pPr lvl="1"/>
            <a:r>
              <a:rPr lang="en-US" altLang="ja-JP" dirty="0" smtClean="0"/>
              <a:t>Japanese FDI: Negative for the US; neutral for others</a:t>
            </a:r>
          </a:p>
          <a:p>
            <a:r>
              <a:rPr lang="en-US" altLang="ja-JP" dirty="0" smtClean="0"/>
              <a:t>Auto Tariffs--- “Make America Great </a:t>
            </a:r>
            <a:r>
              <a:rPr lang="en-US" altLang="ja-JP" i="1" dirty="0" smtClean="0"/>
              <a:t>Slightly”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Production: Negative for Canada and Mexico</a:t>
            </a:r>
            <a:br>
              <a:rPr lang="en-US" altLang="ja-JP" dirty="0" smtClean="0"/>
            </a:br>
            <a:r>
              <a:rPr lang="en-US" altLang="ja-JP" dirty="0" smtClean="0"/>
              <a:t>		Slightly Positive for the US</a:t>
            </a:r>
          </a:p>
          <a:p>
            <a:pPr lvl="1"/>
            <a:r>
              <a:rPr kumimoji="1" lang="en-US" altLang="ja-JP" dirty="0" smtClean="0"/>
              <a:t>FDI: Canada would gain when Mexico were Tariffed.</a:t>
            </a:r>
            <a:br>
              <a:rPr kumimoji="1" lang="en-US" altLang="ja-JP" dirty="0" smtClean="0"/>
            </a:br>
            <a:r>
              <a:rPr kumimoji="1" lang="en-US" altLang="ja-JP" dirty="0" smtClean="0"/>
              <a:t>	     	</a:t>
            </a:r>
            <a:r>
              <a:rPr lang="en-US" altLang="ja-JP" dirty="0" smtClean="0"/>
              <a:t>Both tariffed, </a:t>
            </a:r>
            <a:r>
              <a:rPr kumimoji="1" lang="en-US" altLang="ja-JP" dirty="0" smtClean="0"/>
              <a:t>Canada and Mexico would lose.</a:t>
            </a:r>
            <a:br>
              <a:rPr kumimoji="1" lang="en-US" altLang="ja-JP" dirty="0" smtClean="0"/>
            </a:br>
            <a:r>
              <a:rPr kumimoji="1" lang="en-US" altLang="ja-JP" dirty="0" smtClean="0"/>
              <a:t>		And, the US would also lose.</a:t>
            </a:r>
          </a:p>
          <a:p>
            <a:r>
              <a:rPr lang="en-US" altLang="ja-JP" dirty="0" smtClean="0"/>
              <a:t>US-Japan Auto Tariff Abolition</a:t>
            </a:r>
          </a:p>
          <a:p>
            <a:pPr lvl="1"/>
            <a:r>
              <a:rPr kumimoji="1" lang="en-US" altLang="ja-JP" dirty="0" smtClean="0"/>
              <a:t>Japan could recover from the welfare loss resulting from the </a:t>
            </a:r>
            <a:r>
              <a:rPr kumimoji="1" lang="en-US" altLang="ja-JP" dirty="0" smtClean="0"/>
              <a:t>NA </a:t>
            </a:r>
            <a:r>
              <a:rPr kumimoji="1" lang="en-US" altLang="ja-JP" dirty="0" smtClean="0"/>
              <a:t>de-integration</a:t>
            </a:r>
          </a:p>
          <a:p>
            <a:pPr lvl="1"/>
            <a:endParaRPr lang="en-US" altLang="ja-JP" dirty="0"/>
          </a:p>
          <a:p>
            <a:pPr marL="0" indent="0">
              <a:buNone/>
            </a:pPr>
            <a:r>
              <a:rPr kumimoji="1" lang="en-US" altLang="ja-JP" dirty="0" smtClean="0"/>
              <a:t>See Appendix for </a:t>
            </a:r>
            <a:r>
              <a:rPr kumimoji="1" lang="en-US" altLang="ja-JP" dirty="0" smtClean="0"/>
              <a:t>Sensitivity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AE78E-EDF4-4F0E-BB61-7730D15B0139}" type="slidenum">
              <a:rPr lang="en-US" altLang="ja-JP" smtClean="0"/>
              <a:pPr/>
              <a:t>12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7010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D4BC64-A81B-4814-B609-BA700324C198}" type="slidenum">
              <a:rPr lang="en-US" altLang="ja-JP"/>
              <a:pPr/>
              <a:t>2</a:t>
            </a:fld>
            <a:endParaRPr lang="en-US" altLang="ja-JP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1.	North American Economic De-integration and Auto Industry</a:t>
            </a:r>
            <a:endParaRPr lang="ja-JP" altLang="ja-JP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smtClean="0"/>
              <a:t>Integration and De-integration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Steel </a:t>
            </a:r>
            <a:r>
              <a:rPr lang="en-US" altLang="ja-JP" dirty="0" smtClean="0"/>
              <a:t>(25%) and </a:t>
            </a:r>
            <a:r>
              <a:rPr lang="en-US" altLang="ja-JP" dirty="0" smtClean="0">
                <a:solidFill>
                  <a:srgbClr val="FF0000"/>
                </a:solidFill>
              </a:rPr>
              <a:t>Aluminum </a:t>
            </a:r>
            <a:r>
              <a:rPr lang="en-US" altLang="ja-JP" dirty="0" smtClean="0"/>
              <a:t>(10%) </a:t>
            </a:r>
            <a:r>
              <a:rPr lang="en-US" altLang="ja-JP" dirty="0" smtClean="0">
                <a:solidFill>
                  <a:srgbClr val="FF0000"/>
                </a:solidFill>
              </a:rPr>
              <a:t>Tariffs</a:t>
            </a:r>
            <a:r>
              <a:rPr lang="en-US" altLang="ja-JP" dirty="0" smtClean="0"/>
              <a:t> (2018-)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USMCA</a:t>
            </a:r>
            <a:r>
              <a:rPr lang="en-US" altLang="ja-JP" dirty="0" smtClean="0"/>
              <a:t>: Stricter Rules of Origin (</a:t>
            </a:r>
            <a:r>
              <a:rPr lang="en-US" altLang="ja-JP" dirty="0" smtClean="0">
                <a:solidFill>
                  <a:srgbClr val="FF0000"/>
                </a:solidFill>
              </a:rPr>
              <a:t>ROOs</a:t>
            </a:r>
            <a:r>
              <a:rPr lang="en-US" altLang="ja-JP" dirty="0" smtClean="0"/>
              <a:t>) for Auto (2020?)</a:t>
            </a:r>
          </a:p>
          <a:p>
            <a:pPr lvl="2"/>
            <a:r>
              <a:rPr lang="en-US" altLang="ja-JP" dirty="0" smtClean="0"/>
              <a:t>Reg. value content; min. wage</a:t>
            </a:r>
          </a:p>
          <a:p>
            <a:pPr lvl="1"/>
            <a:r>
              <a:rPr lang="en-US" altLang="ja-JP" dirty="0">
                <a:solidFill>
                  <a:srgbClr val="FF0000"/>
                </a:solidFill>
              </a:rPr>
              <a:t>US-Japan</a:t>
            </a:r>
            <a:r>
              <a:rPr lang="en-US" altLang="ja-JP" dirty="0"/>
              <a:t> Trade Agreement on </a:t>
            </a:r>
            <a:r>
              <a:rPr lang="en-US" altLang="ja-JP" dirty="0" smtClean="0"/>
              <a:t>Goods (TAG) (2020)</a:t>
            </a:r>
          </a:p>
          <a:p>
            <a:pPr lvl="2"/>
            <a:r>
              <a:rPr lang="en-US" altLang="ja-JP" dirty="0" smtClean="0"/>
              <a:t>No change in </a:t>
            </a:r>
            <a:r>
              <a:rPr lang="en-US" altLang="ja-JP" dirty="0" smtClean="0">
                <a:solidFill>
                  <a:srgbClr val="FF0000"/>
                </a:solidFill>
              </a:rPr>
              <a:t>auto tariff</a:t>
            </a:r>
            <a:r>
              <a:rPr lang="en-US" altLang="ja-JP" dirty="0" smtClean="0"/>
              <a:t> (no imposition; no abolition)</a:t>
            </a:r>
          </a:p>
          <a:p>
            <a:r>
              <a:rPr lang="en-US" altLang="ja-JP" dirty="0" smtClean="0"/>
              <a:t>Impacts on</a:t>
            </a:r>
          </a:p>
          <a:p>
            <a:pPr lvl="1"/>
            <a:r>
              <a:rPr lang="en-US" altLang="ja-JP" dirty="0" smtClean="0"/>
              <a:t>Auto industry in US, Canada, Mexico, and Japan</a:t>
            </a:r>
          </a:p>
          <a:p>
            <a:pPr lvl="1"/>
            <a:r>
              <a:rPr lang="en-US" altLang="ja-JP" dirty="0" smtClean="0"/>
              <a:t>FDI from Japan</a:t>
            </a:r>
          </a:p>
          <a:p>
            <a:pPr lvl="2"/>
            <a:r>
              <a:rPr lang="en-US" altLang="ja-JP" dirty="0" smtClean="0"/>
              <a:t>N. America: ¼ of FDI Outflow, following Asia</a:t>
            </a:r>
          </a:p>
          <a:p>
            <a:pPr lvl="2"/>
            <a:endParaRPr lang="en-US" altLang="ja-JP" dirty="0" smtClean="0"/>
          </a:p>
          <a:p>
            <a:pPr lvl="1"/>
            <a:endParaRPr lang="en-US" altLang="ja-JP" dirty="0" smtClean="0"/>
          </a:p>
          <a:p>
            <a:pPr lvl="1"/>
            <a:endParaRPr lang="ja-JP" altLang="ja-JP" dirty="0"/>
          </a:p>
        </p:txBody>
      </p:sp>
      <p:pic>
        <p:nvPicPr>
          <p:cNvPr id="5" name="図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523" y="4221088"/>
            <a:ext cx="4000207" cy="2635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kumimoji="1" lang="en-US" altLang="ja-JP" dirty="0" smtClean="0"/>
              <a:t>2.	</a:t>
            </a:r>
            <a:r>
              <a:rPr lang="en-US" altLang="ja-JP" dirty="0"/>
              <a:t>NAFTA/USMCA </a:t>
            </a:r>
            <a:r>
              <a:rPr lang="en-US" altLang="ja-JP" dirty="0" smtClean="0"/>
              <a:t>Studies</a:t>
            </a:r>
            <a:endParaRPr lang="en-US" altLang="ja-JP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3050" y="872997"/>
            <a:ext cx="9432925" cy="518477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ja-JP" dirty="0" smtClean="0"/>
              <a:t>NAFTA</a:t>
            </a:r>
            <a:endParaRPr lang="en-US" altLang="ja-JP" dirty="0"/>
          </a:p>
          <a:p>
            <a:pPr lvl="1">
              <a:lnSpc>
                <a:spcPct val="100000"/>
              </a:lnSpc>
            </a:pPr>
            <a:r>
              <a:rPr lang="da-DK" altLang="ja-JP" dirty="0"/>
              <a:t>Burfisher et al</a:t>
            </a:r>
            <a:r>
              <a:rPr lang="da-DK" altLang="ja-JP" dirty="0" smtClean="0"/>
              <a:t>. (2001), </a:t>
            </a:r>
            <a:r>
              <a:rPr lang="da-DK" altLang="ja-JP" dirty="0"/>
              <a:t>Francois &amp; </a:t>
            </a:r>
            <a:r>
              <a:rPr lang="da-DK" altLang="ja-JP" dirty="0" smtClean="0"/>
              <a:t>Shiells (1994); </a:t>
            </a:r>
            <a:r>
              <a:rPr lang="da-DK" altLang="ja-JP" dirty="0"/>
              <a:t>Kehoe &amp; </a:t>
            </a:r>
            <a:r>
              <a:rPr lang="da-DK" altLang="ja-JP" dirty="0" smtClean="0"/>
              <a:t>Kehoe (1995)</a:t>
            </a:r>
            <a:endParaRPr lang="da-DK" altLang="ja-JP" dirty="0"/>
          </a:p>
          <a:p>
            <a:pPr lvl="1">
              <a:lnSpc>
                <a:spcPct val="100000"/>
              </a:lnSpc>
            </a:pPr>
            <a:r>
              <a:rPr lang="en-US" altLang="ja-JP" dirty="0" err="1" smtClean="0"/>
              <a:t>Baier</a:t>
            </a:r>
            <a:r>
              <a:rPr lang="en-US" altLang="ja-JP" dirty="0" smtClean="0"/>
              <a:t> et al. </a:t>
            </a:r>
            <a:r>
              <a:rPr lang="en-US" altLang="ja-JP" dirty="0"/>
              <a:t>(2019</a:t>
            </a:r>
            <a:r>
              <a:rPr lang="en-US" altLang="ja-JP" dirty="0" smtClean="0"/>
              <a:t>)</a:t>
            </a:r>
            <a:endParaRPr lang="en-US" altLang="ja-JP" dirty="0"/>
          </a:p>
          <a:p>
            <a:pPr>
              <a:lnSpc>
                <a:spcPct val="100000"/>
              </a:lnSpc>
            </a:pPr>
            <a:r>
              <a:rPr lang="en-US" altLang="ja-JP" dirty="0" smtClean="0"/>
              <a:t>USMCA</a:t>
            </a:r>
          </a:p>
          <a:p>
            <a:pPr lvl="1">
              <a:lnSpc>
                <a:spcPct val="100000"/>
              </a:lnSpc>
            </a:pPr>
            <a:r>
              <a:rPr lang="en-US" altLang="ja-JP" dirty="0"/>
              <a:t>USITC (2019)</a:t>
            </a:r>
          </a:p>
          <a:p>
            <a:pPr lvl="1">
              <a:lnSpc>
                <a:spcPct val="100000"/>
              </a:lnSpc>
            </a:pPr>
            <a:r>
              <a:rPr lang="en-US" altLang="ja-JP" dirty="0" smtClean="0"/>
              <a:t>Burfisher </a:t>
            </a:r>
            <a:r>
              <a:rPr lang="en-US" altLang="ja-JP" dirty="0"/>
              <a:t>et al. (2019</a:t>
            </a:r>
            <a:r>
              <a:rPr lang="en-US" altLang="ja-JP" dirty="0" smtClean="0"/>
              <a:t>)</a:t>
            </a:r>
          </a:p>
          <a:p>
            <a:pPr lvl="1">
              <a:lnSpc>
                <a:spcPct val="100000"/>
              </a:lnSpc>
            </a:pPr>
            <a:r>
              <a:rPr lang="en-US" altLang="ja-JP" dirty="0" smtClean="0"/>
              <a:t>Lu </a:t>
            </a:r>
            <a:r>
              <a:rPr lang="en-US" altLang="ja-JP" dirty="0"/>
              <a:t>(2018</a:t>
            </a:r>
            <a:r>
              <a:rPr lang="en-US" altLang="ja-JP" dirty="0" smtClean="0"/>
              <a:t>):	 </a:t>
            </a:r>
            <a:r>
              <a:rPr lang="en-US" altLang="ja-JP" sz="1400" dirty="0" smtClean="0"/>
              <a:t>on textiles </a:t>
            </a:r>
            <a:r>
              <a:rPr lang="en-US" altLang="ja-JP" sz="1400" dirty="0"/>
              <a:t>and </a:t>
            </a:r>
            <a:r>
              <a:rPr lang="en-US" altLang="ja-JP" sz="1400" dirty="0" smtClean="0"/>
              <a:t>apparel</a:t>
            </a:r>
            <a:endParaRPr lang="en-US" altLang="ja-JP" dirty="0" smtClean="0"/>
          </a:p>
          <a:p>
            <a:pPr lvl="1">
              <a:lnSpc>
                <a:spcPct val="100000"/>
              </a:lnSpc>
            </a:pPr>
            <a:endParaRPr lang="en-US" altLang="ja-JP" dirty="0"/>
          </a:p>
          <a:p>
            <a:pPr>
              <a:lnSpc>
                <a:spcPct val="100000"/>
              </a:lnSpc>
            </a:pPr>
            <a:r>
              <a:rPr lang="en-US" altLang="ja-JP" dirty="0"/>
              <a:t>US Steel and Aluminum Tariffs</a:t>
            </a:r>
          </a:p>
          <a:p>
            <a:pPr lvl="1">
              <a:lnSpc>
                <a:spcPct val="100000"/>
              </a:lnSpc>
            </a:pPr>
            <a:r>
              <a:rPr lang="en-US" altLang="ja-JP" dirty="0"/>
              <a:t>Kawasaki (2019)</a:t>
            </a:r>
          </a:p>
          <a:p>
            <a:pPr>
              <a:lnSpc>
                <a:spcPct val="100000"/>
              </a:lnSpc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AE78E-EDF4-4F0E-BB61-7730D15B0139}" type="slidenum">
              <a:rPr lang="en-US" altLang="ja-JP" smtClean="0"/>
              <a:pPr/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4253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3.	</a:t>
            </a:r>
            <a:r>
              <a:rPr lang="en-US" altLang="ja-JP" dirty="0" smtClean="0"/>
              <a:t>NAFTA/USMCA on Auto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ja-JP" dirty="0" smtClean="0"/>
              <a:t>NAFTA</a:t>
            </a:r>
          </a:p>
          <a:p>
            <a:pPr lvl="1">
              <a:lnSpc>
                <a:spcPct val="100000"/>
              </a:lnSpc>
            </a:pPr>
            <a:r>
              <a:rPr lang="da-DK" altLang="ja-JP" dirty="0" smtClean="0"/>
              <a:t>López-de-Silanes </a:t>
            </a:r>
            <a:r>
              <a:rPr lang="da-DK" altLang="ja-JP" dirty="0"/>
              <a:t>et al</a:t>
            </a:r>
            <a:r>
              <a:rPr lang="da-DK" altLang="ja-JP" dirty="0" smtClean="0"/>
              <a:t>. (1994); </a:t>
            </a:r>
            <a:r>
              <a:rPr lang="da-DK" altLang="ja-JP" dirty="0"/>
              <a:t>Markusen et al</a:t>
            </a:r>
            <a:r>
              <a:rPr lang="da-DK" altLang="ja-JP" dirty="0" smtClean="0"/>
              <a:t>. (1995)</a:t>
            </a:r>
          </a:p>
          <a:p>
            <a:pPr>
              <a:lnSpc>
                <a:spcPct val="100000"/>
              </a:lnSpc>
            </a:pPr>
            <a:r>
              <a:rPr lang="en-US" altLang="ja-JP" dirty="0" smtClean="0"/>
              <a:t>USMCA</a:t>
            </a:r>
          </a:p>
          <a:p>
            <a:pPr lvl="1">
              <a:lnSpc>
                <a:spcPct val="100000"/>
              </a:lnSpc>
            </a:pPr>
            <a:r>
              <a:rPr lang="en-US" altLang="ja-JP" dirty="0" smtClean="0"/>
              <a:t>USITC </a:t>
            </a:r>
            <a:r>
              <a:rPr lang="en-US" altLang="ja-JP" dirty="0"/>
              <a:t>(2019)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</a:pPr>
            <a:r>
              <a:rPr lang="en-US" altLang="ja-JP" dirty="0"/>
              <a:t>Partial </a:t>
            </a:r>
            <a:r>
              <a:rPr lang="en-US" altLang="ja-JP" dirty="0" smtClean="0"/>
              <a:t>Eq.: </a:t>
            </a:r>
            <a:r>
              <a:rPr lang="en-US" altLang="ja-JP" dirty="0"/>
              <a:t>Estimate </a:t>
            </a:r>
            <a:r>
              <a:rPr lang="en-US" altLang="ja-JP" dirty="0">
                <a:solidFill>
                  <a:srgbClr val="FF0000"/>
                </a:solidFill>
              </a:rPr>
              <a:t>MNE</a:t>
            </a:r>
            <a:r>
              <a:rPr lang="en-US" altLang="ja-JP" dirty="0"/>
              <a:t> </a:t>
            </a:r>
            <a:r>
              <a:rPr lang="en-US" altLang="ja-JP" dirty="0" smtClean="0"/>
              <a:t>Output Change/</a:t>
            </a:r>
            <a:r>
              <a:rPr lang="en-US" altLang="ja-JP" dirty="0" smtClean="0">
                <a:solidFill>
                  <a:srgbClr val="FF0000"/>
                </a:solidFill>
              </a:rPr>
              <a:t>Auto </a:t>
            </a:r>
            <a:r>
              <a:rPr lang="en-US" altLang="ja-JP" dirty="0">
                <a:solidFill>
                  <a:srgbClr val="FF0000"/>
                </a:solidFill>
              </a:rPr>
              <a:t>Input Costs</a:t>
            </a:r>
            <a:r>
              <a:rPr lang="en-US" altLang="ja-JP" dirty="0"/>
              <a:t> in the </a:t>
            </a:r>
            <a:r>
              <a:rPr lang="en-US" altLang="ja-JP" dirty="0" smtClean="0"/>
              <a:t>US</a:t>
            </a:r>
          </a:p>
          <a:p>
            <a:pPr lvl="3">
              <a:lnSpc>
                <a:spcPct val="100000"/>
              </a:lnSpc>
            </a:pPr>
            <a:r>
              <a:rPr lang="en-US" altLang="ja-JP" dirty="0" smtClean="0"/>
              <a:t>Imperfect competition</a:t>
            </a:r>
          </a:p>
          <a:p>
            <a:pPr marL="1257300" lvl="2" indent="-342900">
              <a:lnSpc>
                <a:spcPct val="100000"/>
              </a:lnSpc>
              <a:buFont typeface="+mj-lt"/>
              <a:buAutoNum type="arabicPeriod"/>
            </a:pPr>
            <a:r>
              <a:rPr lang="en-US" altLang="ja-JP" dirty="0" smtClean="0"/>
              <a:t>CGE</a:t>
            </a:r>
            <a:r>
              <a:rPr lang="en-US" altLang="ja-JP" dirty="0"/>
              <a:t>: Macro </a:t>
            </a:r>
            <a:r>
              <a:rPr lang="en-US" altLang="ja-JP" dirty="0" smtClean="0"/>
              <a:t>Impact</a:t>
            </a:r>
          </a:p>
          <a:p>
            <a:pPr>
              <a:lnSpc>
                <a:spcPct val="100000"/>
              </a:lnSpc>
            </a:pPr>
            <a:r>
              <a:rPr lang="en-US" altLang="ja-JP" dirty="0" smtClean="0"/>
              <a:t>Impact on </a:t>
            </a:r>
            <a:r>
              <a:rPr lang="en-US" altLang="ja-JP" dirty="0"/>
              <a:t>Japanese Economy and FDI?</a:t>
            </a:r>
          </a:p>
          <a:p>
            <a:pPr lvl="1">
              <a:lnSpc>
                <a:spcPct val="100000"/>
              </a:lnSpc>
            </a:pPr>
            <a:r>
              <a:rPr lang="en-US" altLang="ja-JP" dirty="0" smtClean="0"/>
              <a:t>Mostly Auto FDI</a:t>
            </a:r>
            <a:endParaRPr lang="en-US" altLang="ja-JP" dirty="0"/>
          </a:p>
          <a:p>
            <a:pPr>
              <a:lnSpc>
                <a:spcPct val="100000"/>
              </a:lnSpc>
            </a:pPr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AE78E-EDF4-4F0E-BB61-7730D15B0139}" type="slidenum">
              <a:rPr lang="en-US" altLang="ja-JP" smtClean="0"/>
              <a:pPr/>
              <a:t>4</a:t>
            </a:fld>
            <a:endParaRPr lang="en-US" altLang="ja-JP"/>
          </a:p>
        </p:txBody>
      </p:sp>
      <p:grpSp>
        <p:nvGrpSpPr>
          <p:cNvPr id="5" name="グループ化 4"/>
          <p:cNvGrpSpPr/>
          <p:nvPr/>
        </p:nvGrpSpPr>
        <p:grpSpPr>
          <a:xfrm>
            <a:off x="56456" y="4217153"/>
            <a:ext cx="9649519" cy="2380199"/>
            <a:chOff x="750027" y="4597776"/>
            <a:chExt cx="7968689" cy="1965597"/>
          </a:xfrm>
        </p:grpSpPr>
        <p:pic>
          <p:nvPicPr>
            <p:cNvPr id="6" name="図 5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027" y="4605033"/>
              <a:ext cx="2663825" cy="1958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図 6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7399" y="4605033"/>
              <a:ext cx="2663825" cy="19583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図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4891" y="4597776"/>
              <a:ext cx="2663825" cy="19583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テキスト ボックス 9"/>
          <p:cNvSpPr txBox="1"/>
          <p:nvPr/>
        </p:nvSpPr>
        <p:spPr>
          <a:xfrm>
            <a:off x="632520" y="450912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to US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541861" y="4496897"/>
            <a:ext cx="1352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to Canada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759896" y="4496897"/>
            <a:ext cx="1277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to Mexico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1713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4.	Model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World Trade CGE Model</a:t>
            </a:r>
          </a:p>
          <a:p>
            <a:pPr lvl="1"/>
            <a:r>
              <a:rPr lang="en-US" altLang="ja-JP" dirty="0" smtClean="0"/>
              <a:t>Standard nested-CES/CET</a:t>
            </a:r>
          </a:p>
          <a:p>
            <a:pPr lvl="1"/>
            <a:r>
              <a:rPr lang="en-US" altLang="ja-JP" dirty="0" smtClean="0"/>
              <a:t>GTAP10 (20 sec./12 MNE sec.)</a:t>
            </a:r>
            <a:endParaRPr kumimoji="1" lang="en-US" altLang="ja-JP" dirty="0" smtClean="0"/>
          </a:p>
          <a:p>
            <a:r>
              <a:rPr kumimoji="1" lang="en-US" altLang="ja-JP" dirty="0" smtClean="0">
                <a:solidFill>
                  <a:srgbClr val="FF0000"/>
                </a:solidFill>
              </a:rPr>
              <a:t>FDI</a:t>
            </a:r>
            <a:r>
              <a:rPr kumimoji="1" lang="en-US" altLang="ja-JP" dirty="0" smtClean="0"/>
              <a:t> from Japan (to the world)</a:t>
            </a:r>
          </a:p>
          <a:p>
            <a:pPr lvl="1"/>
            <a:r>
              <a:rPr lang="en-US" altLang="ja-JP" dirty="0" smtClean="0"/>
              <a:t>Allocate Investment according to</a:t>
            </a:r>
            <a:br>
              <a:rPr lang="en-US" altLang="ja-JP" dirty="0" smtClean="0"/>
            </a:br>
            <a:r>
              <a:rPr lang="en-US" altLang="ja-JP" dirty="0" smtClean="0"/>
              <a:t>sectoral </a:t>
            </a:r>
            <a:r>
              <a:rPr lang="en-US" altLang="ja-JP" dirty="0" err="1" smtClean="0"/>
              <a:t>RoRs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Manufacturing</a:t>
            </a:r>
          </a:p>
          <a:p>
            <a:pPr lvl="2"/>
            <a:r>
              <a:rPr lang="en-US" altLang="ja-JP" dirty="0" smtClean="0"/>
              <a:t>Local-firm subsector</a:t>
            </a:r>
          </a:p>
          <a:p>
            <a:pPr lvl="2"/>
            <a:r>
              <a:rPr lang="en-US" altLang="ja-JP" dirty="0" smtClean="0">
                <a:solidFill>
                  <a:srgbClr val="FF0000"/>
                </a:solidFill>
              </a:rPr>
              <a:t>Japanese-MNE subsector</a:t>
            </a:r>
          </a:p>
          <a:p>
            <a:r>
              <a:rPr lang="en-US" altLang="ja-JP" dirty="0" smtClean="0"/>
              <a:t>Recursive Dynamics for 20 </a:t>
            </a:r>
            <a:r>
              <a:rPr lang="en-US" altLang="ja-JP" dirty="0" err="1" smtClean="0"/>
              <a:t>yrs</a:t>
            </a:r>
            <a:endParaRPr lang="en-US" altLang="ja-JP" dirty="0" smtClean="0"/>
          </a:p>
          <a:p>
            <a:endParaRPr lang="en-US" altLang="ja-JP" dirty="0" smtClean="0"/>
          </a:p>
          <a:p>
            <a:pPr lvl="1"/>
            <a:endParaRPr lang="en-US" altLang="ja-JP" dirty="0" smtClean="0"/>
          </a:p>
          <a:p>
            <a:pPr lvl="1"/>
            <a:r>
              <a:rPr lang="en-US" altLang="ja-JP" dirty="0" smtClean="0"/>
              <a:t>For details, see Hosoe (2014, </a:t>
            </a:r>
            <a:r>
              <a:rPr lang="en-US" altLang="ja-JP" i="1" dirty="0" smtClean="0"/>
              <a:t>Applied Econ.</a:t>
            </a:r>
            <a:r>
              <a:rPr lang="en-US" altLang="ja-JP" dirty="0" smtClean="0"/>
              <a:t>)</a:t>
            </a:r>
          </a:p>
          <a:p>
            <a:pPr lvl="1"/>
            <a:endParaRPr lang="en-US" altLang="ja-JP" dirty="0" smtClean="0"/>
          </a:p>
          <a:p>
            <a:pPr lvl="1"/>
            <a:endParaRPr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AE78E-EDF4-4F0E-BB61-7730D15B0139}" type="slidenum">
              <a:rPr lang="en-US" altLang="ja-JP" smtClean="0"/>
              <a:pPr/>
              <a:t>5</a:t>
            </a:fld>
            <a:endParaRPr lang="en-US" altLang="ja-JP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1" r="41702" b="7956"/>
          <a:stretch/>
        </p:blipFill>
        <p:spPr>
          <a:xfrm>
            <a:off x="4953000" y="549274"/>
            <a:ext cx="4896543" cy="5222981"/>
          </a:xfrm>
          <a:prstGeom prst="rect">
            <a:avLst/>
          </a:prstGeom>
        </p:spPr>
      </p:pic>
      <p:sp>
        <p:nvSpPr>
          <p:cNvPr id="8" name="星 5 7"/>
          <p:cNvSpPr/>
          <p:nvPr/>
        </p:nvSpPr>
        <p:spPr>
          <a:xfrm>
            <a:off x="7329486" y="3933056"/>
            <a:ext cx="288033" cy="288033"/>
          </a:xfrm>
          <a:prstGeom prst="star5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27989" r="28030" b="14972"/>
          <a:stretch/>
        </p:blipFill>
        <p:spPr>
          <a:xfrm>
            <a:off x="2577751" y="3123666"/>
            <a:ext cx="2376264" cy="6168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grpSp>
        <p:nvGrpSpPr>
          <p:cNvPr id="11" name="グループ化 10"/>
          <p:cNvGrpSpPr/>
          <p:nvPr/>
        </p:nvGrpSpPr>
        <p:grpSpPr>
          <a:xfrm>
            <a:off x="2640929" y="1864535"/>
            <a:ext cx="2888135" cy="2808312"/>
            <a:chOff x="2640929" y="1864535"/>
            <a:chExt cx="2888135" cy="2808312"/>
          </a:xfrm>
        </p:grpSpPr>
        <p:sp>
          <p:nvSpPr>
            <p:cNvPr id="7" name="左中かっこ 6"/>
            <p:cNvSpPr/>
            <p:nvPr/>
          </p:nvSpPr>
          <p:spPr>
            <a:xfrm>
              <a:off x="4808984" y="1864535"/>
              <a:ext cx="720080" cy="2808312"/>
            </a:xfrm>
            <a:prstGeom prst="leftBrace">
              <a:avLst>
                <a:gd name="adj1" fmla="val 6029"/>
                <a:gd name="adj2" fmla="val 68089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0" name="直線コネクタ 9"/>
            <p:cNvCxnSpPr/>
            <p:nvPr/>
          </p:nvCxnSpPr>
          <p:spPr>
            <a:xfrm flipH="1">
              <a:off x="2640929" y="3781225"/>
              <a:ext cx="2016224" cy="0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269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5.	Japanese MNE </a:t>
            </a:r>
            <a:r>
              <a:rPr kumimoji="1" lang="en-US" altLang="ja-JP" smtClean="0"/>
              <a:t>Sourcing Patterns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Input (top)</a:t>
            </a:r>
          </a:p>
          <a:p>
            <a:pPr lvl="1"/>
            <a:r>
              <a:rPr lang="en-US" altLang="ja-JP" dirty="0" smtClean="0"/>
              <a:t>Mostly </a:t>
            </a:r>
            <a:r>
              <a:rPr lang="en-US" altLang="ja-JP" dirty="0" smtClean="0">
                <a:solidFill>
                  <a:srgbClr val="FF0000"/>
                </a:solidFill>
              </a:rPr>
              <a:t>Locally Sourced</a:t>
            </a:r>
          </a:p>
          <a:p>
            <a:pPr lvl="1"/>
            <a:r>
              <a:rPr kumimoji="1" lang="en-US" altLang="ja-JP" dirty="0" smtClean="0"/>
              <a:t>Some from the US or Japan</a:t>
            </a:r>
          </a:p>
          <a:p>
            <a:endParaRPr lang="en-US" altLang="ja-JP" dirty="0" smtClean="0"/>
          </a:p>
          <a:p>
            <a:endParaRPr lang="en-US" altLang="ja-JP" dirty="0"/>
          </a:p>
          <a:p>
            <a:endParaRPr lang="en-US" altLang="ja-JP" dirty="0" smtClean="0"/>
          </a:p>
          <a:p>
            <a:r>
              <a:rPr lang="en-US" altLang="ja-JP" dirty="0" smtClean="0"/>
              <a:t>Sales (bottom)</a:t>
            </a:r>
          </a:p>
          <a:p>
            <a:pPr lvl="1"/>
            <a:r>
              <a:rPr lang="en-US" altLang="ja-JP" dirty="0" smtClean="0"/>
              <a:t>US and Canada: Local and Exp.</a:t>
            </a:r>
          </a:p>
          <a:p>
            <a:pPr lvl="1"/>
            <a:r>
              <a:rPr kumimoji="1" lang="en-US" altLang="ja-JP" dirty="0" smtClean="0"/>
              <a:t>Mexico: Local, Exp. to the US</a:t>
            </a:r>
          </a:p>
          <a:p>
            <a:pPr lvl="1"/>
            <a:endParaRPr lang="en-US" altLang="ja-JP" dirty="0"/>
          </a:p>
          <a:p>
            <a:pPr marL="0" indent="0">
              <a:buNone/>
            </a:pPr>
            <a:r>
              <a:rPr kumimoji="1" lang="en-US" altLang="ja-JP" sz="1400" dirty="0" smtClean="0"/>
              <a:t>Source:</a:t>
            </a:r>
          </a:p>
          <a:p>
            <a:pPr marL="0" indent="0">
              <a:buNone/>
            </a:pPr>
            <a:r>
              <a:rPr kumimoji="1" lang="en-US" altLang="ja-JP" sz="1400" dirty="0" smtClean="0"/>
              <a:t>METI’s </a:t>
            </a:r>
            <a:r>
              <a:rPr kumimoji="1" lang="en-US" altLang="ja-JP" sz="1400" i="1" dirty="0" smtClean="0"/>
              <a:t>the </a:t>
            </a:r>
            <a:r>
              <a:rPr lang="en-US" altLang="ja-JP" sz="1400" i="1" dirty="0" smtClean="0"/>
              <a:t>Survey </a:t>
            </a:r>
            <a:r>
              <a:rPr lang="en-US" altLang="ja-JP" sz="1400" i="1" dirty="0"/>
              <a:t>on Overseas </a:t>
            </a:r>
            <a:r>
              <a:rPr lang="en-US" altLang="ja-JP" sz="1400" i="1" dirty="0" smtClean="0"/>
              <a:t>Business Activities,</a:t>
            </a:r>
          </a:p>
          <a:p>
            <a:pPr marL="0" indent="0">
              <a:buNone/>
            </a:pPr>
            <a:r>
              <a:rPr lang="en-US" altLang="ja-JP" sz="1400" dirty="0" smtClean="0"/>
              <a:t>GTAP10.</a:t>
            </a:r>
            <a:endParaRPr kumimoji="1" lang="ja-JP" altLang="en-US" sz="1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AE78E-EDF4-4F0E-BB61-7730D15B0139}" type="slidenum">
              <a:rPr lang="en-US" altLang="ja-JP" smtClean="0"/>
              <a:pPr/>
              <a:t>6</a:t>
            </a:fld>
            <a:endParaRPr lang="en-US" altLang="ja-JP"/>
          </a:p>
        </p:txBody>
      </p:sp>
      <p:pic>
        <p:nvPicPr>
          <p:cNvPr id="6" name="図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77"/>
          <a:stretch/>
        </p:blipFill>
        <p:spPr bwMode="auto">
          <a:xfrm>
            <a:off x="4592960" y="1196975"/>
            <a:ext cx="4577080" cy="2265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図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715" y="3462655"/>
            <a:ext cx="4580255" cy="2751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529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5.	Simulation Scenarios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3050" y="1124744"/>
            <a:ext cx="9432925" cy="541893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ja-JP" dirty="0"/>
              <a:t>Comparative </a:t>
            </a:r>
            <a:r>
              <a:rPr lang="en-US" altLang="ja-JP" dirty="0" smtClean="0"/>
              <a:t>Dynamics</a:t>
            </a:r>
          </a:p>
          <a:p>
            <a:pPr lvl="1">
              <a:lnSpc>
                <a:spcPct val="100000"/>
              </a:lnSpc>
            </a:pPr>
            <a:r>
              <a:rPr lang="en-US" altLang="ja-JP" dirty="0" smtClean="0"/>
              <a:t>BAU: </a:t>
            </a:r>
            <a:r>
              <a:rPr lang="en-US" altLang="ja-JP" dirty="0"/>
              <a:t>Balanced Growth </a:t>
            </a:r>
            <a:r>
              <a:rPr lang="en-US" altLang="ja-JP" dirty="0" smtClean="0"/>
              <a:t>w/ Population growth=2 %</a:t>
            </a:r>
          </a:p>
          <a:p>
            <a:pPr lvl="1">
              <a:lnSpc>
                <a:spcPct val="100000"/>
              </a:lnSpc>
            </a:pPr>
            <a:r>
              <a:rPr lang="en-US" altLang="ja-JP" dirty="0" smtClean="0"/>
              <a:t>Permanent Shock Starting in Period 1</a:t>
            </a:r>
            <a:endParaRPr lang="en-US" altLang="ja-JP" dirty="0"/>
          </a:p>
          <a:p>
            <a:pPr lvl="1">
              <a:lnSpc>
                <a:spcPct val="100000"/>
              </a:lnSpc>
            </a:pPr>
            <a:endParaRPr lang="en-US" altLang="ja-JP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en-US" altLang="ja-JP" dirty="0" smtClean="0"/>
              <a:t>Scenario 1</a:t>
            </a:r>
            <a:endParaRPr lang="en-US" altLang="ja-JP" dirty="0"/>
          </a:p>
          <a:p>
            <a:pPr lvl="1">
              <a:lnSpc>
                <a:spcPct val="100000"/>
              </a:lnSpc>
            </a:pPr>
            <a:r>
              <a:rPr lang="en-US" altLang="ja-JP" dirty="0" smtClean="0">
                <a:solidFill>
                  <a:srgbClr val="FF0000"/>
                </a:solidFill>
              </a:rPr>
              <a:t>Steel </a:t>
            </a:r>
            <a:r>
              <a:rPr lang="en-US" altLang="ja-JP" dirty="0">
                <a:solidFill>
                  <a:srgbClr val="FF0000"/>
                </a:solidFill>
              </a:rPr>
              <a:t>and Aluminum Tariffs </a:t>
            </a:r>
            <a:r>
              <a:rPr lang="en-US" altLang="ja-JP" dirty="0"/>
              <a:t>on US Imports (</a:t>
            </a:r>
            <a:r>
              <a:rPr lang="en-US" altLang="ja-JP" dirty="0">
                <a:solidFill>
                  <a:srgbClr val="FF0000"/>
                </a:solidFill>
              </a:rPr>
              <a:t>+25</a:t>
            </a:r>
            <a:r>
              <a:rPr lang="en-US" altLang="ja-JP" dirty="0"/>
              <a:t>/</a:t>
            </a:r>
            <a:r>
              <a:rPr lang="en-US" altLang="ja-JP" dirty="0">
                <a:solidFill>
                  <a:srgbClr val="FF0000"/>
                </a:solidFill>
              </a:rPr>
              <a:t>+10 </a:t>
            </a:r>
            <a:r>
              <a:rPr lang="en-US" altLang="ja-JP" dirty="0" smtClean="0"/>
              <a:t>%)</a:t>
            </a:r>
          </a:p>
          <a:p>
            <a:pPr>
              <a:lnSpc>
                <a:spcPct val="100000"/>
              </a:lnSpc>
            </a:pPr>
            <a:r>
              <a:rPr lang="en-US" altLang="ja-JP" dirty="0" smtClean="0"/>
              <a:t>Scenario 2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ja-JP" b="1" dirty="0" smtClean="0"/>
              <a:t>Scenario 1 + </a:t>
            </a:r>
            <a:endParaRPr lang="en-US" altLang="ja-JP" b="1" dirty="0"/>
          </a:p>
          <a:p>
            <a:pPr lvl="1">
              <a:lnSpc>
                <a:spcPct val="100000"/>
              </a:lnSpc>
            </a:pPr>
            <a:r>
              <a:rPr lang="en-US" altLang="ja-JP" dirty="0" smtClean="0">
                <a:solidFill>
                  <a:srgbClr val="FF0000"/>
                </a:solidFill>
              </a:rPr>
              <a:t>Auto </a:t>
            </a:r>
            <a:r>
              <a:rPr lang="en-US" altLang="ja-JP" dirty="0">
                <a:solidFill>
                  <a:srgbClr val="FF0000"/>
                </a:solidFill>
              </a:rPr>
              <a:t>Tariffs</a:t>
            </a:r>
            <a:r>
              <a:rPr lang="en-US" altLang="ja-JP" dirty="0"/>
              <a:t> on </a:t>
            </a:r>
            <a:r>
              <a:rPr lang="en-US" altLang="ja-JP" dirty="0" smtClean="0">
                <a:solidFill>
                  <a:srgbClr val="FF0000"/>
                </a:solidFill>
              </a:rPr>
              <a:t>Mexican</a:t>
            </a:r>
            <a:r>
              <a:rPr lang="en-US" altLang="ja-JP" dirty="0" smtClean="0"/>
              <a:t> Exports </a:t>
            </a:r>
            <a:r>
              <a:rPr lang="en-US" altLang="ja-JP" dirty="0"/>
              <a:t>to the US (</a:t>
            </a:r>
            <a:r>
              <a:rPr lang="en-US" altLang="ja-JP" dirty="0">
                <a:solidFill>
                  <a:srgbClr val="FF0000"/>
                </a:solidFill>
              </a:rPr>
              <a:t>+2.5 </a:t>
            </a:r>
            <a:r>
              <a:rPr lang="en-US" altLang="ja-JP" dirty="0"/>
              <a:t>%)</a:t>
            </a:r>
          </a:p>
          <a:p>
            <a:pPr lvl="2">
              <a:lnSpc>
                <a:spcPct val="100000"/>
              </a:lnSpc>
            </a:pPr>
            <a:r>
              <a:rPr lang="en-US" altLang="ja-JP" dirty="0"/>
              <a:t>Assuming </a:t>
            </a:r>
            <a:r>
              <a:rPr lang="en-US" altLang="ja-JP" smtClean="0"/>
              <a:t>Too Large </a:t>
            </a:r>
            <a:r>
              <a:rPr lang="en-US" altLang="ja-JP" dirty="0" smtClean="0"/>
              <a:t>ROO-compliance Costs (</a:t>
            </a:r>
            <a:r>
              <a:rPr lang="en-US" altLang="ja-JP" dirty="0"/>
              <a:t>esp. for Mexico</a:t>
            </a:r>
            <a:r>
              <a:rPr lang="en-US" altLang="ja-JP" dirty="0" smtClean="0"/>
              <a:t>)</a:t>
            </a:r>
          </a:p>
          <a:p>
            <a:pPr>
              <a:lnSpc>
                <a:spcPct val="100000"/>
              </a:lnSpc>
            </a:pPr>
            <a:r>
              <a:rPr lang="en-US" altLang="ja-JP" dirty="0" smtClean="0"/>
              <a:t>Scenario 3</a:t>
            </a:r>
            <a:endParaRPr lang="en-US" altLang="ja-JP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ja-JP" b="1" dirty="0"/>
              <a:t>Scenario </a:t>
            </a:r>
            <a:r>
              <a:rPr lang="en-US" altLang="ja-JP" b="1" dirty="0" smtClean="0"/>
              <a:t>2 </a:t>
            </a:r>
            <a:r>
              <a:rPr lang="en-US" altLang="ja-JP" b="1" dirty="0"/>
              <a:t>+</a:t>
            </a:r>
            <a:r>
              <a:rPr lang="en-US" altLang="ja-JP" dirty="0"/>
              <a:t> </a:t>
            </a:r>
          </a:p>
          <a:p>
            <a:pPr lvl="1">
              <a:lnSpc>
                <a:spcPct val="100000"/>
              </a:lnSpc>
            </a:pPr>
            <a:r>
              <a:rPr lang="en-US" altLang="ja-JP" dirty="0">
                <a:solidFill>
                  <a:srgbClr val="FF0000"/>
                </a:solidFill>
              </a:rPr>
              <a:t>Auto Tariffs</a:t>
            </a:r>
            <a:r>
              <a:rPr lang="en-US" altLang="ja-JP" dirty="0"/>
              <a:t> on </a:t>
            </a:r>
            <a:r>
              <a:rPr lang="en-US" altLang="ja-JP" dirty="0" smtClean="0">
                <a:solidFill>
                  <a:srgbClr val="FF0000"/>
                </a:solidFill>
              </a:rPr>
              <a:t>Canadian</a:t>
            </a:r>
            <a:r>
              <a:rPr lang="en-US" altLang="ja-JP" dirty="0" smtClean="0"/>
              <a:t> </a:t>
            </a:r>
            <a:r>
              <a:rPr lang="en-US" altLang="ja-JP" dirty="0"/>
              <a:t>Exports to the US (</a:t>
            </a:r>
            <a:r>
              <a:rPr lang="en-US" altLang="ja-JP" dirty="0">
                <a:solidFill>
                  <a:srgbClr val="FF0000"/>
                </a:solidFill>
              </a:rPr>
              <a:t>+2.5 </a:t>
            </a:r>
            <a:r>
              <a:rPr lang="en-US" altLang="ja-JP" dirty="0"/>
              <a:t>%)</a:t>
            </a:r>
          </a:p>
          <a:p>
            <a:pPr>
              <a:lnSpc>
                <a:spcPct val="100000"/>
              </a:lnSpc>
            </a:pPr>
            <a:r>
              <a:rPr lang="en-US" altLang="ja-JP" dirty="0" smtClean="0"/>
              <a:t>Scenario 4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altLang="ja-JP" b="1" dirty="0" smtClean="0"/>
              <a:t>Scenario 3 +</a:t>
            </a:r>
            <a:endParaRPr lang="en-US" altLang="ja-JP" b="1" dirty="0"/>
          </a:p>
          <a:p>
            <a:pPr lvl="1">
              <a:lnSpc>
                <a:spcPct val="100000"/>
              </a:lnSpc>
            </a:pPr>
            <a:r>
              <a:rPr lang="en-US" altLang="ja-JP" dirty="0">
                <a:solidFill>
                  <a:srgbClr val="FF0000"/>
                </a:solidFill>
              </a:rPr>
              <a:t>US-Japan Auto Tariff Abolition </a:t>
            </a:r>
            <a:r>
              <a:rPr lang="en-US" altLang="ja-JP" dirty="0"/>
              <a:t>(</a:t>
            </a:r>
            <a:r>
              <a:rPr lang="en-US" altLang="ja-JP" dirty="0">
                <a:solidFill>
                  <a:srgbClr val="FF0000"/>
                </a:solidFill>
              </a:rPr>
              <a:t>-1 </a:t>
            </a:r>
            <a:r>
              <a:rPr lang="en-US" altLang="ja-JP" dirty="0"/>
              <a:t>%)</a:t>
            </a:r>
          </a:p>
          <a:p>
            <a:pPr>
              <a:lnSpc>
                <a:spcPct val="100000"/>
              </a:lnSpc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AE78E-EDF4-4F0E-BB61-7730D15B0139}" type="slidenum">
              <a:rPr lang="en-US" altLang="ja-JP" smtClean="0"/>
              <a:pPr/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4478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6.	Auto Production</a:t>
            </a:r>
            <a:r>
              <a:rPr kumimoji="1" lang="en-US" altLang="ja-JP" sz="1800" dirty="0" smtClean="0"/>
              <a:t> [deviations from the BAU, </a:t>
            </a:r>
            <a:r>
              <a:rPr kumimoji="1" lang="en-US" altLang="ja-JP" sz="1800" dirty="0" err="1" smtClean="0"/>
              <a:t>bil</a:t>
            </a:r>
            <a:r>
              <a:rPr kumimoji="1" lang="en-US" altLang="ja-JP" sz="1800" dirty="0" smtClean="0"/>
              <a:t>. USD]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 smtClean="0"/>
              <a:t>1: Steel &amp; Aluminum,   2: +Mexico Tariff,     3: +Canada Tariff,   4: +</a:t>
            </a:r>
            <a:r>
              <a:rPr lang="en-US" altLang="ja-JP" dirty="0" err="1" smtClean="0"/>
              <a:t>Jpn</a:t>
            </a:r>
            <a:r>
              <a:rPr lang="en-US" altLang="ja-JP" dirty="0" smtClean="0"/>
              <a:t> Auto Tariff Ab.  	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AE78E-EDF4-4F0E-BB61-7730D15B0139}" type="slidenum">
              <a:rPr lang="en-US" altLang="ja-JP" smtClean="0"/>
              <a:pPr/>
              <a:t>8</a:t>
            </a:fld>
            <a:endParaRPr lang="en-US" altLang="ja-JP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72" y="1560279"/>
            <a:ext cx="9643448" cy="5015970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128464" y="1628800"/>
            <a:ext cx="28803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r>
              <a:rPr kumimoji="1" lang="en-US" altLang="ja-JP" dirty="0" smtClean="0"/>
              <a:t>	Other (+)</a:t>
            </a:r>
          </a:p>
          <a:p>
            <a:endParaRPr lang="en-US" altLang="ja-JP" dirty="0"/>
          </a:p>
          <a:p>
            <a:r>
              <a:rPr lang="en-US" altLang="ja-JP" dirty="0"/>
              <a:t>	</a:t>
            </a:r>
            <a:r>
              <a:rPr lang="en-US" altLang="ja-JP" dirty="0" smtClean="0"/>
              <a:t>Japan (+)</a:t>
            </a:r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 smtClean="0"/>
          </a:p>
          <a:p>
            <a:r>
              <a:rPr lang="en-US" altLang="ja-JP" dirty="0"/>
              <a:t>	</a:t>
            </a:r>
            <a:r>
              <a:rPr lang="en-US" altLang="ja-JP" dirty="0" smtClean="0"/>
              <a:t>Canada</a:t>
            </a:r>
          </a:p>
          <a:p>
            <a:r>
              <a:rPr lang="en-US" altLang="ja-JP" dirty="0"/>
              <a:t>	</a:t>
            </a:r>
            <a:r>
              <a:rPr lang="en-US" altLang="ja-JP" dirty="0" smtClean="0"/>
              <a:t>/Mexico (0)</a:t>
            </a:r>
            <a:endParaRPr lang="en-US" altLang="ja-JP" dirty="0"/>
          </a:p>
          <a:p>
            <a:endParaRPr kumimoji="1" lang="en-US" altLang="ja-JP" dirty="0" smtClean="0"/>
          </a:p>
          <a:p>
            <a:endParaRPr lang="en-US" altLang="ja-JP" dirty="0"/>
          </a:p>
          <a:p>
            <a:endParaRPr kumimoji="1" lang="en-US" altLang="ja-JP" dirty="0" smtClean="0"/>
          </a:p>
          <a:p>
            <a:r>
              <a:rPr lang="en-US" altLang="ja-JP" dirty="0" smtClean="0"/>
              <a:t>	US (-)</a:t>
            </a:r>
            <a:endParaRPr lang="en-US" altLang="ja-JP" dirty="0"/>
          </a:p>
          <a:p>
            <a:endParaRPr kumimoji="1" lang="ja-JP" altLang="en-US" dirty="0"/>
          </a:p>
        </p:txBody>
      </p:sp>
      <p:grpSp>
        <p:nvGrpSpPr>
          <p:cNvPr id="7" name="グループ化 6"/>
          <p:cNvGrpSpPr/>
          <p:nvPr/>
        </p:nvGrpSpPr>
        <p:grpSpPr>
          <a:xfrm>
            <a:off x="2538843" y="3142701"/>
            <a:ext cx="4246772" cy="2827149"/>
            <a:chOff x="2538843" y="3142701"/>
            <a:chExt cx="4246772" cy="2827149"/>
          </a:xfrm>
        </p:grpSpPr>
        <p:sp>
          <p:nvSpPr>
            <p:cNvPr id="6" name="右矢印 5"/>
            <p:cNvSpPr/>
            <p:nvPr/>
          </p:nvSpPr>
          <p:spPr>
            <a:xfrm rot="21164404">
              <a:off x="2538843" y="3142701"/>
              <a:ext cx="4246772" cy="34279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Japan/Other</a:t>
              </a:r>
              <a:endParaRPr kumimoji="1" lang="ja-JP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右矢印 7"/>
            <p:cNvSpPr/>
            <p:nvPr/>
          </p:nvSpPr>
          <p:spPr>
            <a:xfrm rot="21123142">
              <a:off x="2743188" y="5643419"/>
              <a:ext cx="3494855" cy="326431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</a:t>
              </a:r>
              <a:endParaRPr kumimoji="1" lang="ja-JP" altLang="en-US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右矢印 8"/>
          <p:cNvSpPr/>
          <p:nvPr/>
        </p:nvSpPr>
        <p:spPr>
          <a:xfrm rot="846229">
            <a:off x="2484199" y="4550273"/>
            <a:ext cx="136815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/>
                </a:solidFill>
              </a:rPr>
              <a:t>Mexico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1" name="右矢印 10"/>
          <p:cNvSpPr/>
          <p:nvPr/>
        </p:nvSpPr>
        <p:spPr>
          <a:xfrm rot="1252600">
            <a:off x="4434669" y="4617126"/>
            <a:ext cx="136815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Canada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右矢印 11"/>
          <p:cNvSpPr/>
          <p:nvPr/>
        </p:nvSpPr>
        <p:spPr>
          <a:xfrm rot="20121262">
            <a:off x="7243043" y="3327986"/>
            <a:ext cx="136815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Japan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右矢印 12"/>
          <p:cNvSpPr/>
          <p:nvPr/>
        </p:nvSpPr>
        <p:spPr>
          <a:xfrm rot="551287">
            <a:off x="7278526" y="2284300"/>
            <a:ext cx="1368152" cy="3714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Other</a:t>
            </a:r>
            <a:endParaRPr kumimoji="1" lang="ja-JP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右矢印 13"/>
          <p:cNvSpPr/>
          <p:nvPr/>
        </p:nvSpPr>
        <p:spPr>
          <a:xfrm rot="264077">
            <a:off x="7266848" y="5846497"/>
            <a:ext cx="1865014" cy="3216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US</a:t>
            </a:r>
            <a:endParaRPr kumimoji="1" lang="ja-JP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14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40" y="1340768"/>
            <a:ext cx="8412023" cy="545745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7.	Bilateral Trade </a:t>
            </a:r>
            <a:r>
              <a:rPr kumimoji="1" lang="en-US" altLang="ja-JP" sz="1800" dirty="0" smtClean="0"/>
              <a:t>(not only Auto but all)</a:t>
            </a:r>
            <a:r>
              <a:rPr kumimoji="1" lang="en-US" altLang="ja-JP" sz="1200" dirty="0" smtClean="0"/>
              <a:t> </a:t>
            </a:r>
            <a:r>
              <a:rPr lang="en-US" altLang="ja-JP" sz="1600" dirty="0"/>
              <a:t>[deviations </a:t>
            </a:r>
            <a:r>
              <a:rPr lang="en-US" altLang="ja-JP" sz="1600" dirty="0" smtClean="0"/>
              <a:t>from the </a:t>
            </a:r>
            <a:r>
              <a:rPr lang="en-US" altLang="ja-JP" sz="1600" dirty="0"/>
              <a:t>BAU, </a:t>
            </a:r>
            <a:r>
              <a:rPr lang="en-US" altLang="ja-JP" sz="1600" dirty="0" err="1"/>
              <a:t>bil</a:t>
            </a:r>
            <a:r>
              <a:rPr lang="en-US" altLang="ja-JP" sz="1600" dirty="0"/>
              <a:t>. USD]</a:t>
            </a:r>
            <a:endParaRPr kumimoji="1" lang="ja-JP" altLang="en-US" sz="1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73050" y="980728"/>
            <a:ext cx="9432925" cy="5184775"/>
          </a:xfrm>
        </p:spPr>
        <p:txBody>
          <a:bodyPr/>
          <a:lstStyle/>
          <a:p>
            <a:pPr marL="0" indent="0">
              <a:buNone/>
            </a:pPr>
            <a:r>
              <a:rPr lang="en-US" altLang="ja-JP" dirty="0"/>
              <a:t>1: Steel &amp; Aluminum,   2: +</a:t>
            </a:r>
            <a:r>
              <a:rPr lang="en-US" altLang="ja-JP" dirty="0" smtClean="0"/>
              <a:t>Mexico </a:t>
            </a:r>
            <a:r>
              <a:rPr lang="en-US" altLang="ja-JP" dirty="0"/>
              <a:t>Tariff, </a:t>
            </a:r>
            <a:r>
              <a:rPr lang="en-US" altLang="ja-JP" dirty="0" smtClean="0"/>
              <a:t>3</a:t>
            </a:r>
            <a:r>
              <a:rPr lang="en-US" altLang="ja-JP" dirty="0"/>
              <a:t>: +Canada Tariff, </a:t>
            </a:r>
            <a:r>
              <a:rPr lang="en-US" altLang="ja-JP" dirty="0" smtClean="0"/>
              <a:t>4</a:t>
            </a:r>
            <a:r>
              <a:rPr lang="en-US" altLang="ja-JP" dirty="0"/>
              <a:t>: +</a:t>
            </a:r>
            <a:r>
              <a:rPr lang="en-US" altLang="ja-JP" dirty="0" err="1"/>
              <a:t>Jpn</a:t>
            </a:r>
            <a:r>
              <a:rPr lang="en-US" altLang="ja-JP" dirty="0"/>
              <a:t> Auto Tariff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AAE78E-EDF4-4F0E-BB61-7730D15B0139}" type="slidenum">
              <a:rPr lang="en-US" altLang="ja-JP" smtClean="0"/>
              <a:pPr/>
              <a:t>9</a:t>
            </a:fld>
            <a:endParaRPr lang="en-US" altLang="ja-JP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208585" y="1412776"/>
            <a:ext cx="1872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i="1" dirty="0" smtClean="0"/>
              <a:t>Alternative production base in NA</a:t>
            </a:r>
            <a:endParaRPr kumimoji="1" lang="en-US" altLang="ja-JP" i="1" dirty="0" smtClean="0"/>
          </a:p>
          <a:p>
            <a:endParaRPr lang="en-US" altLang="ja-JP" dirty="0" smtClean="0"/>
          </a:p>
          <a:p>
            <a:r>
              <a:rPr lang="en-US" altLang="ja-JP" dirty="0" smtClean="0"/>
              <a:t>Canada/Mexico </a:t>
            </a:r>
            <a:r>
              <a:rPr lang="en-US" altLang="ja-JP" dirty="0" smtClean="0">
                <a:sym typeface="Wingdings" panose="05000000000000000000" pitchFamily="2" charset="2"/>
              </a:rPr>
              <a:t>US (+)</a:t>
            </a:r>
            <a:endParaRPr kumimoji="1" lang="ja-JP" altLang="en-US" dirty="0"/>
          </a:p>
        </p:txBody>
      </p:sp>
      <p:sp>
        <p:nvSpPr>
          <p:cNvPr id="6" name="右矢印 5"/>
          <p:cNvSpPr/>
          <p:nvPr/>
        </p:nvSpPr>
        <p:spPr>
          <a:xfrm rot="910833">
            <a:off x="2923263" y="3023464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 smtClean="0">
                <a:solidFill>
                  <a:schemeClr val="tx1"/>
                </a:solidFill>
              </a:rPr>
              <a:t>Mexico</a:t>
            </a:r>
            <a:r>
              <a:rPr kumimoji="1" lang="en-US" altLang="ja-JP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US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右矢印 7"/>
          <p:cNvSpPr/>
          <p:nvPr/>
        </p:nvSpPr>
        <p:spPr>
          <a:xfrm rot="2637281">
            <a:off x="4775938" y="2500396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err="1" smtClean="0">
                <a:solidFill>
                  <a:schemeClr val="tx1"/>
                </a:solidFill>
              </a:rPr>
              <a:t>Canada</a:t>
            </a:r>
            <a:r>
              <a:rPr kumimoji="1" lang="en-US" altLang="ja-JP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US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右矢印 8"/>
          <p:cNvSpPr/>
          <p:nvPr/>
        </p:nvSpPr>
        <p:spPr>
          <a:xfrm rot="910833">
            <a:off x="2691503" y="4528175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US</a:t>
            </a:r>
            <a:r>
              <a:rPr lang="en-US" altLang="ja-JP" dirty="0" err="1" smtClean="0">
                <a:solidFill>
                  <a:schemeClr val="tx1"/>
                </a:solidFill>
              </a:rPr>
              <a:t>Mexico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右矢印 9"/>
          <p:cNvSpPr/>
          <p:nvPr/>
        </p:nvSpPr>
        <p:spPr>
          <a:xfrm rot="910833">
            <a:off x="4953148" y="4603553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USCanada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1" name="右矢印 10"/>
          <p:cNvSpPr/>
          <p:nvPr/>
        </p:nvSpPr>
        <p:spPr>
          <a:xfrm rot="20889341">
            <a:off x="6720381" y="2755143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err="1" smtClean="0">
                <a:solidFill>
                  <a:schemeClr val="tx1"/>
                </a:solidFill>
              </a:rPr>
              <a:t>Japan</a:t>
            </a:r>
            <a:r>
              <a:rPr kumimoji="1" lang="en-US" altLang="ja-JP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US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39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IPS_PPT_v1.2.pptx" id="{78EC2BD4-F5C2-43BA-9776-870A62F32FCF}" vid="{378A95A0-3DE9-4DA0-8133-F1A5D5FDCC0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GRIPS_PPT_v1.2</Template>
  <TotalTime>699</TotalTime>
  <Words>612</Words>
  <Application>Microsoft Office PowerPoint</Application>
  <PresentationFormat>A4 210 x 297 mm</PresentationFormat>
  <Paragraphs>175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Arial Unicode MS</vt:lpstr>
      <vt:lpstr>ＭＳ Ｐゴシック</vt:lpstr>
      <vt:lpstr>ＭＳ Ｐ明朝</vt:lpstr>
      <vt:lpstr>Arial</vt:lpstr>
      <vt:lpstr>Wingdings</vt:lpstr>
      <vt:lpstr>標準デザイン</vt:lpstr>
      <vt:lpstr>The 23rd Annual Conference on Global Economic Analysis Global Value Chains and Directions of Japanese FDI in the Automobile Industry under the USMCA  Nobuhiro Hosoe (GRIPS) ver. 1.0 (w/ animation)</vt:lpstr>
      <vt:lpstr>1. North American Economic De-integration and Auto Industry</vt:lpstr>
      <vt:lpstr>2. NAFTA/USMCA Studies</vt:lpstr>
      <vt:lpstr>3. NAFTA/USMCA on Auto</vt:lpstr>
      <vt:lpstr>4. Model</vt:lpstr>
      <vt:lpstr>5. Japanese MNE Sourcing Patterns</vt:lpstr>
      <vt:lpstr>5. Simulation Scenarios</vt:lpstr>
      <vt:lpstr>6. Auto Production [deviations from the BAU, bil. USD]</vt:lpstr>
      <vt:lpstr>7. Bilateral Trade (not only Auto but all) [deviations from the BAU, bil. USD]</vt:lpstr>
      <vt:lpstr>8. Japanese FDI [deviations from the BAU, bil. USD]</vt:lpstr>
      <vt:lpstr>9. Welfare in EV [deviations from the BAU, % of BAU GDP]</vt:lpstr>
      <vt:lpstr>10. 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23rd Annual Conference on Global Economic Analysis Global Value Chains and Directions of Japanese FDI in the Automobile Industry under the USMCA Nobuhiro Hosoe (GRIPS)</dc:title>
  <dc:creator>Hosoe Nobuhiro</dc:creator>
  <cp:lastModifiedBy>Hosoe Nobuhiro</cp:lastModifiedBy>
  <cp:revision>137</cp:revision>
  <dcterms:created xsi:type="dcterms:W3CDTF">2020-05-12T00:57:35Z</dcterms:created>
  <dcterms:modified xsi:type="dcterms:W3CDTF">2020-06-01T04:48:08Z</dcterms:modified>
</cp:coreProperties>
</file>