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95" r:id="rId5"/>
    <p:sldId id="398" r:id="rId6"/>
    <p:sldId id="424" r:id="rId7"/>
    <p:sldId id="720" r:id="rId8"/>
    <p:sldId id="401" r:id="rId9"/>
    <p:sldId id="709" r:id="rId10"/>
    <p:sldId id="430" r:id="rId11"/>
    <p:sldId id="717" r:id="rId12"/>
    <p:sldId id="719" r:id="rId13"/>
    <p:sldId id="718" r:id="rId14"/>
    <p:sldId id="722" r:id="rId15"/>
    <p:sldId id="291" r:id="rId16"/>
    <p:sldId id="258" r:id="rId17"/>
    <p:sldId id="708" r:id="rId18"/>
    <p:sldId id="723" r:id="rId19"/>
    <p:sldId id="724" r:id="rId20"/>
    <p:sldId id="725" r:id="rId21"/>
    <p:sldId id="726" r:id="rId22"/>
    <p:sldId id="727" r:id="rId23"/>
    <p:sldId id="728" r:id="rId24"/>
    <p:sldId id="729" r:id="rId25"/>
    <p:sldId id="730" r:id="rId26"/>
    <p:sldId id="731" r:id="rId27"/>
    <p:sldId id="732" r:id="rId28"/>
    <p:sldId id="714" r:id="rId29"/>
  </p:sldIdLst>
  <p:sldSz cx="9144000" cy="6858000" type="screen4x3"/>
  <p:notesSz cx="7099300" cy="10234613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orient="horz" pos="2614">
          <p15:clr>
            <a:srgbClr val="A4A3A4"/>
          </p15:clr>
        </p15:guide>
        <p15:guide id="3" pos="34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8E6"/>
    <a:srgbClr val="85B2DC"/>
    <a:srgbClr val="C0BFC1"/>
    <a:srgbClr val="A6A6A8"/>
    <a:srgbClr val="CAE7B4"/>
    <a:srgbClr val="A3D47B"/>
    <a:srgbClr val="B19ACA"/>
    <a:srgbClr val="E20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7467" autoAdjust="0"/>
    <p:restoredTop sz="94600"/>
  </p:normalViewPr>
  <p:slideViewPr>
    <p:cSldViewPr showGuides="1">
      <p:cViewPr varScale="1">
        <p:scale>
          <a:sx n="83" d="100"/>
          <a:sy n="83" d="100"/>
        </p:scale>
        <p:origin x="862" y="34"/>
      </p:cViewPr>
      <p:guideLst>
        <p:guide orient="horz" pos="4020"/>
        <p:guide orient="horz" pos="2614"/>
        <p:guide pos="34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askentataulukko%20tiedostossa%20Honkatukia_Projections_20200727_rv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3"/>
          <c:order val="3"/>
          <c:tx>
            <c:strRef>
              <c:f>'Taul2 (3)'!$E$3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'Taul2 (3)'!$A$4:$A$10</c:f>
              <c:strCache>
                <c:ptCount val="1"/>
                <c:pt idx="0">
                  <c:v>Suomi*</c:v>
                </c:pt>
              </c:strCache>
              <c:extLst/>
            </c:strRef>
          </c:cat>
          <c:val>
            <c:numRef>
              <c:f>'Taul2 (3)'!$E$4:$E$10</c:f>
              <c:numCache>
                <c:formatCode>0</c:formatCode>
                <c:ptCount val="1"/>
                <c:pt idx="0">
                  <c:v>34.062309212020594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A65-44D0-8B7F-A7ADAC544B02}"/>
            </c:ext>
          </c:extLst>
        </c:ser>
        <c:ser>
          <c:idx val="4"/>
          <c:order val="4"/>
          <c:tx>
            <c:strRef>
              <c:f>'Taul2 (3)'!$F$3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E8E5E5B-BDA3-48C7-8C1F-EA5B11FEC341}" type="VALUE">
                      <a:rPr lang="en-US" sz="1600" baseline="0"/>
                      <a:pPr>
                        <a:defRPr/>
                      </a:pPr>
                      <a:t>[VALUE]</a:t>
                    </a:fld>
                    <a:endParaRPr lang="en-FI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314497042416166E-2"/>
                      <c:h val="5.687895843488637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A65-44D0-8B7F-A7ADAC544B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'Taul2 (3)'!$A$4:$A$10</c:f>
              <c:strCache>
                <c:ptCount val="1"/>
                <c:pt idx="0">
                  <c:v>Suomi*</c:v>
                </c:pt>
              </c:strCache>
              <c:extLst/>
            </c:strRef>
          </c:cat>
          <c:val>
            <c:numRef>
              <c:f>'Taul2 (3)'!$F$4:$F$10</c:f>
              <c:numCache>
                <c:formatCode>0</c:formatCode>
                <c:ptCount val="1"/>
                <c:pt idx="0">
                  <c:v>43.217847435781977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2A65-44D0-8B7F-A7ADAC544B02}"/>
            </c:ext>
          </c:extLst>
        </c:ser>
        <c:ser>
          <c:idx val="5"/>
          <c:order val="5"/>
          <c:tx>
            <c:strRef>
              <c:f>'Taul2 (3)'!$G$3</c:f>
              <c:strCache>
                <c:ptCount val="1"/>
                <c:pt idx="0">
                  <c:v>2040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A65-44D0-8B7F-A7ADAC544B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'Taul2 (3)'!$A$4:$A$10</c:f>
              <c:strCache>
                <c:ptCount val="1"/>
                <c:pt idx="0">
                  <c:v>Suomi*</c:v>
                </c:pt>
              </c:strCache>
              <c:extLst/>
            </c:strRef>
          </c:cat>
          <c:val>
            <c:numRef>
              <c:f>'Taul2 (3)'!$G$4:$G$10</c:f>
              <c:numCache>
                <c:formatCode>0</c:formatCode>
                <c:ptCount val="1"/>
                <c:pt idx="0">
                  <c:v>47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2A65-44D0-8B7F-A7ADAC544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7482384"/>
        <c:axId val="3228648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'Taul2 (3)'!$B$3</c15:sqref>
                        </c15:formulaRef>
                      </c:ext>
                    </c:extLst>
                    <c:strCache>
                      <c:ptCount val="1"/>
                      <c:pt idx="0">
                        <c:v>1990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FI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'Taul2 (3)'!$A$4:$A$10</c15:sqref>
                        </c15:formulaRef>
                      </c:ext>
                    </c:extLst>
                    <c:strCache>
                      <c:ptCount val="1"/>
                      <c:pt idx="0">
                        <c:v>Suomi*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'Taul2 (3)'!$B$4:$B$10</c15:sqref>
                        </c15:formulaRef>
                      </c:ext>
                    </c:extLst>
                    <c:numCache>
                      <c:formatCode>0</c:formatCode>
                      <c:ptCount val="1"/>
                      <c:pt idx="0">
                        <c:v>19.975937087655542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2A65-44D0-8B7F-A7ADAC544B02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(3)'!$C$3</c15:sqref>
                        </c15:formulaRef>
                      </c:ext>
                    </c:extLst>
                    <c:strCache>
                      <c:ptCount val="1"/>
                      <c:pt idx="0">
                        <c:v>2000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FI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(3)'!$A$4:$A$10</c15:sqref>
                        </c15:formulaRef>
                      </c:ext>
                    </c:extLst>
                    <c:strCache>
                      <c:ptCount val="1"/>
                      <c:pt idx="0">
                        <c:v>Suomi*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(3)'!$C$4:$C$10</c15:sqref>
                        </c15:formulaRef>
                      </c:ext>
                    </c:extLst>
                    <c:numCache>
                      <c:formatCode>0</c:formatCode>
                      <c:ptCount val="1"/>
                      <c:pt idx="0">
                        <c:v>22.422461029098717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A65-44D0-8B7F-A7ADAC544B02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(3)'!$D$3</c15:sqref>
                        </c15:formulaRef>
                      </c:ext>
                    </c:extLst>
                    <c:strCache>
                      <c:ptCount val="1"/>
                      <c:pt idx="0">
                        <c:v>2010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FI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(3)'!$A$4:$A$10</c15:sqref>
                        </c15:formulaRef>
                      </c:ext>
                    </c:extLst>
                    <c:strCache>
                      <c:ptCount val="1"/>
                      <c:pt idx="0">
                        <c:v>Suomi*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(3)'!$D$4:$D$10</c15:sqref>
                        </c15:formulaRef>
                      </c:ext>
                    </c:extLst>
                    <c:numCache>
                      <c:formatCode>0</c:formatCode>
                      <c:ptCount val="1"/>
                      <c:pt idx="0">
                        <c:v>26.007739017051996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A65-44D0-8B7F-A7ADAC544B02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(3)'!$H$3</c15:sqref>
                        </c15:formulaRef>
                      </c:ext>
                    </c:extLst>
                    <c:strCache>
                      <c:ptCount val="1"/>
                      <c:pt idx="0">
                        <c:v>2050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FI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(3)'!$A$4:$A$10</c15:sqref>
                        </c15:formulaRef>
                      </c:ext>
                    </c:extLst>
                    <c:strCache>
                      <c:ptCount val="1"/>
                      <c:pt idx="0">
                        <c:v>Suomi*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'Taul2 (3)'!$H$4:$H$10</c15:sqref>
                        </c15:formulaRef>
                      </c:ext>
                    </c:extLst>
                    <c:numCache>
                      <c:formatCode>0</c:formatCode>
                      <c:ptCount val="1"/>
                      <c:pt idx="0">
                        <c:v>50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A65-44D0-8B7F-A7ADAC544B02}"/>
                  </c:ext>
                </c:extLst>
              </c15:ser>
            </c15:filteredBarSeries>
          </c:ext>
        </c:extLst>
      </c:barChart>
      <c:catAx>
        <c:axId val="1437482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2864896"/>
        <c:crosses val="autoZero"/>
        <c:auto val="1"/>
        <c:lblAlgn val="ctr"/>
        <c:lblOffset val="100"/>
        <c:noMultiLvlLbl val="0"/>
      </c:catAx>
      <c:valAx>
        <c:axId val="32286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baseline="0" dirty="0"/>
                  <a:t>Per </a:t>
                </a:r>
                <a:r>
                  <a:rPr lang="fi-FI" sz="1600" baseline="0" dirty="0" err="1"/>
                  <a:t>cent</a:t>
                </a:r>
                <a:endParaRPr lang="fi-FI" sz="1600" baseline="0" dirty="0"/>
              </a:p>
              <a:p>
                <a:pPr>
                  <a:defRPr/>
                </a:pPr>
                <a:endParaRPr lang="fi-FI" sz="1600" baseline="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143748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980617754031817"/>
          <c:y val="0.93799807237719945"/>
          <c:w val="0.28549647682244056"/>
          <c:h val="4.57392109039594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8343773209865"/>
          <c:y val="2.5305444687579969E-2"/>
          <c:w val="0.87173273234687454"/>
          <c:h val="0.76028590733713786"/>
        </c:manualLayout>
      </c:layout>
      <c:lineChart>
        <c:grouping val="standard"/>
        <c:varyColors val="0"/>
        <c:ser>
          <c:idx val="0"/>
          <c:order val="0"/>
          <c:tx>
            <c:strRef>
              <c:f>'[Laskentataulukko tiedostossa Honkatukia_Projections_20200727_rv]profile of unit costs '!$L$1</c:f>
              <c:strCache>
                <c:ptCount val="1"/>
                <c:pt idx="0">
                  <c:v>1 Male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'[Laskentataulukko tiedostossa Honkatukia_Projections_20200727_rv]profile of unit costs '!$K$2:$K$96</c:f>
              <c:strCache>
                <c:ptCount val="95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5">
                  <c:v>A5</c:v>
                </c:pt>
                <c:pt idx="6">
                  <c:v>A6</c:v>
                </c:pt>
                <c:pt idx="7">
                  <c:v>A7</c:v>
                </c:pt>
                <c:pt idx="8">
                  <c:v>A8</c:v>
                </c:pt>
                <c:pt idx="9">
                  <c:v>A9</c:v>
                </c:pt>
                <c:pt idx="10">
                  <c:v>A10</c:v>
                </c:pt>
                <c:pt idx="11">
                  <c:v>A11</c:v>
                </c:pt>
                <c:pt idx="12">
                  <c:v>A12</c:v>
                </c:pt>
                <c:pt idx="13">
                  <c:v>A13</c:v>
                </c:pt>
                <c:pt idx="14">
                  <c:v>A14</c:v>
                </c:pt>
                <c:pt idx="15">
                  <c:v>A15</c:v>
                </c:pt>
                <c:pt idx="16">
                  <c:v>A16</c:v>
                </c:pt>
                <c:pt idx="17">
                  <c:v>A17</c:v>
                </c:pt>
                <c:pt idx="18">
                  <c:v>A18</c:v>
                </c:pt>
                <c:pt idx="19">
                  <c:v>A19</c:v>
                </c:pt>
                <c:pt idx="20">
                  <c:v>A20</c:v>
                </c:pt>
                <c:pt idx="21">
                  <c:v>A21</c:v>
                </c:pt>
                <c:pt idx="22">
                  <c:v>A22</c:v>
                </c:pt>
                <c:pt idx="23">
                  <c:v>A23</c:v>
                </c:pt>
                <c:pt idx="24">
                  <c:v>A24</c:v>
                </c:pt>
                <c:pt idx="25">
                  <c:v>A25</c:v>
                </c:pt>
                <c:pt idx="26">
                  <c:v>A26</c:v>
                </c:pt>
                <c:pt idx="27">
                  <c:v>A27</c:v>
                </c:pt>
                <c:pt idx="28">
                  <c:v>A28</c:v>
                </c:pt>
                <c:pt idx="29">
                  <c:v>A29</c:v>
                </c:pt>
                <c:pt idx="30">
                  <c:v>A30</c:v>
                </c:pt>
                <c:pt idx="31">
                  <c:v>A31</c:v>
                </c:pt>
                <c:pt idx="32">
                  <c:v>A32</c:v>
                </c:pt>
                <c:pt idx="33">
                  <c:v>A33</c:v>
                </c:pt>
                <c:pt idx="34">
                  <c:v>A34</c:v>
                </c:pt>
                <c:pt idx="35">
                  <c:v>A35</c:v>
                </c:pt>
                <c:pt idx="36">
                  <c:v>A36</c:v>
                </c:pt>
                <c:pt idx="37">
                  <c:v>A37</c:v>
                </c:pt>
                <c:pt idx="38">
                  <c:v>A38</c:v>
                </c:pt>
                <c:pt idx="39">
                  <c:v>A39</c:v>
                </c:pt>
                <c:pt idx="40">
                  <c:v>A40</c:v>
                </c:pt>
                <c:pt idx="41">
                  <c:v>A41</c:v>
                </c:pt>
                <c:pt idx="42">
                  <c:v>A42</c:v>
                </c:pt>
                <c:pt idx="43">
                  <c:v>A43</c:v>
                </c:pt>
                <c:pt idx="44">
                  <c:v>A44</c:v>
                </c:pt>
                <c:pt idx="45">
                  <c:v>A45</c:v>
                </c:pt>
                <c:pt idx="46">
                  <c:v>A46</c:v>
                </c:pt>
                <c:pt idx="47">
                  <c:v>A47</c:v>
                </c:pt>
                <c:pt idx="48">
                  <c:v>A48</c:v>
                </c:pt>
                <c:pt idx="49">
                  <c:v>A49</c:v>
                </c:pt>
                <c:pt idx="50">
                  <c:v>A50</c:v>
                </c:pt>
                <c:pt idx="51">
                  <c:v>A51</c:v>
                </c:pt>
                <c:pt idx="52">
                  <c:v>A52</c:v>
                </c:pt>
                <c:pt idx="53">
                  <c:v>A53</c:v>
                </c:pt>
                <c:pt idx="54">
                  <c:v>A54</c:v>
                </c:pt>
                <c:pt idx="55">
                  <c:v>A55</c:v>
                </c:pt>
                <c:pt idx="56">
                  <c:v>A56</c:v>
                </c:pt>
                <c:pt idx="57">
                  <c:v>A57</c:v>
                </c:pt>
                <c:pt idx="58">
                  <c:v>A58</c:v>
                </c:pt>
                <c:pt idx="59">
                  <c:v>A59</c:v>
                </c:pt>
                <c:pt idx="60">
                  <c:v>A60</c:v>
                </c:pt>
                <c:pt idx="61">
                  <c:v>A61</c:v>
                </c:pt>
                <c:pt idx="62">
                  <c:v>A62</c:v>
                </c:pt>
                <c:pt idx="63">
                  <c:v>A63</c:v>
                </c:pt>
                <c:pt idx="64">
                  <c:v>A64</c:v>
                </c:pt>
                <c:pt idx="65">
                  <c:v>A65</c:v>
                </c:pt>
                <c:pt idx="66">
                  <c:v>A66</c:v>
                </c:pt>
                <c:pt idx="67">
                  <c:v>A67</c:v>
                </c:pt>
                <c:pt idx="68">
                  <c:v>A68</c:v>
                </c:pt>
                <c:pt idx="69">
                  <c:v>A69</c:v>
                </c:pt>
                <c:pt idx="70">
                  <c:v>A70</c:v>
                </c:pt>
                <c:pt idx="71">
                  <c:v>A71</c:v>
                </c:pt>
                <c:pt idx="72">
                  <c:v>A72</c:v>
                </c:pt>
                <c:pt idx="73">
                  <c:v>A73</c:v>
                </c:pt>
                <c:pt idx="74">
                  <c:v>A74</c:v>
                </c:pt>
                <c:pt idx="75">
                  <c:v>A75</c:v>
                </c:pt>
                <c:pt idx="76">
                  <c:v>A76</c:v>
                </c:pt>
                <c:pt idx="77">
                  <c:v>A77</c:v>
                </c:pt>
                <c:pt idx="78">
                  <c:v>A78</c:v>
                </c:pt>
                <c:pt idx="79">
                  <c:v>A79</c:v>
                </c:pt>
                <c:pt idx="80">
                  <c:v>A80</c:v>
                </c:pt>
                <c:pt idx="81">
                  <c:v>A81</c:v>
                </c:pt>
                <c:pt idx="82">
                  <c:v>A82</c:v>
                </c:pt>
                <c:pt idx="83">
                  <c:v>A83</c:v>
                </c:pt>
                <c:pt idx="84">
                  <c:v>A84</c:v>
                </c:pt>
                <c:pt idx="85">
                  <c:v>A85</c:v>
                </c:pt>
                <c:pt idx="86">
                  <c:v>A86</c:v>
                </c:pt>
                <c:pt idx="87">
                  <c:v>A87</c:v>
                </c:pt>
                <c:pt idx="88">
                  <c:v>A88</c:v>
                </c:pt>
                <c:pt idx="89">
                  <c:v>A89</c:v>
                </c:pt>
                <c:pt idx="90">
                  <c:v>A90</c:v>
                </c:pt>
                <c:pt idx="91">
                  <c:v>A91</c:v>
                </c:pt>
                <c:pt idx="92">
                  <c:v>A92</c:v>
                </c:pt>
                <c:pt idx="93">
                  <c:v>A93</c:v>
                </c:pt>
                <c:pt idx="94">
                  <c:v>A94+</c:v>
                </c:pt>
              </c:strCache>
            </c:strRef>
          </c:cat>
          <c:val>
            <c:numRef>
              <c:f>'[Laskentataulukko tiedostossa Honkatukia_Projections_20200727_rv]profile of unit costs '!$L$2:$L$96</c:f>
              <c:numCache>
                <c:formatCode>General</c:formatCode>
                <c:ptCount val="95"/>
                <c:pt idx="0">
                  <c:v>1896.5791375484182</c:v>
                </c:pt>
                <c:pt idx="1">
                  <c:v>1169.0406374296404</c:v>
                </c:pt>
                <c:pt idx="2">
                  <c:v>939.0132686404595</c:v>
                </c:pt>
                <c:pt idx="3">
                  <c:v>1069.2944577831638</c:v>
                </c:pt>
                <c:pt idx="4">
                  <c:v>1038.2505734039139</c:v>
                </c:pt>
                <c:pt idx="5">
                  <c:v>971.73358428513438</c:v>
                </c:pt>
                <c:pt idx="6">
                  <c:v>979.97533118866556</c:v>
                </c:pt>
                <c:pt idx="7">
                  <c:v>998.42574287717514</c:v>
                </c:pt>
                <c:pt idx="8">
                  <c:v>931.29804651020936</c:v>
                </c:pt>
                <c:pt idx="9">
                  <c:v>993.45249167896327</c:v>
                </c:pt>
                <c:pt idx="10">
                  <c:v>1159.4557932520593</c:v>
                </c:pt>
                <c:pt idx="11">
                  <c:v>1091.2026447013614</c:v>
                </c:pt>
                <c:pt idx="12">
                  <c:v>955.52912242517675</c:v>
                </c:pt>
                <c:pt idx="13">
                  <c:v>1028.8248845417654</c:v>
                </c:pt>
                <c:pt idx="14">
                  <c:v>1130.3292424105334</c:v>
                </c:pt>
                <c:pt idx="15">
                  <c:v>1018.2367861921779</c:v>
                </c:pt>
                <c:pt idx="16">
                  <c:v>971.5402192888215</c:v>
                </c:pt>
                <c:pt idx="17">
                  <c:v>1105.5839578518173</c:v>
                </c:pt>
                <c:pt idx="18">
                  <c:v>921.26288999839198</c:v>
                </c:pt>
                <c:pt idx="19">
                  <c:v>941.60887679972711</c:v>
                </c:pt>
                <c:pt idx="20">
                  <c:v>969.70174742490553</c:v>
                </c:pt>
                <c:pt idx="21">
                  <c:v>978.93176676580367</c:v>
                </c:pt>
                <c:pt idx="22">
                  <c:v>1059.1270777117559</c:v>
                </c:pt>
                <c:pt idx="23">
                  <c:v>1001.6606423653153</c:v>
                </c:pt>
                <c:pt idx="24">
                  <c:v>1020.3424216962748</c:v>
                </c:pt>
                <c:pt idx="25">
                  <c:v>986.91736196053398</c:v>
                </c:pt>
                <c:pt idx="26">
                  <c:v>1015.8440763983087</c:v>
                </c:pt>
                <c:pt idx="27">
                  <c:v>926.36884592678064</c:v>
                </c:pt>
                <c:pt idx="28">
                  <c:v>1077.2891606197547</c:v>
                </c:pt>
                <c:pt idx="29">
                  <c:v>1025.3195775926192</c:v>
                </c:pt>
                <c:pt idx="30">
                  <c:v>1069.6558880441773</c:v>
                </c:pt>
                <c:pt idx="31">
                  <c:v>1030.4583345219721</c:v>
                </c:pt>
                <c:pt idx="32">
                  <c:v>1012.889653736994</c:v>
                </c:pt>
                <c:pt idx="33">
                  <c:v>988.90500872059067</c:v>
                </c:pt>
                <c:pt idx="34">
                  <c:v>1049.3582595279988</c:v>
                </c:pt>
                <c:pt idx="35">
                  <c:v>1041.6357360555089</c:v>
                </c:pt>
                <c:pt idx="36">
                  <c:v>1095.9160954598503</c:v>
                </c:pt>
                <c:pt idx="37">
                  <c:v>1101.4256178293917</c:v>
                </c:pt>
                <c:pt idx="38">
                  <c:v>1050.2013406637491</c:v>
                </c:pt>
                <c:pt idx="39">
                  <c:v>1087.6345301932568</c:v>
                </c:pt>
                <c:pt idx="40">
                  <c:v>1058.8268075784638</c:v>
                </c:pt>
                <c:pt idx="41">
                  <c:v>1128.8606312141333</c:v>
                </c:pt>
                <c:pt idx="42">
                  <c:v>1270.188388735294</c:v>
                </c:pt>
                <c:pt idx="43">
                  <c:v>1228.3317962522967</c:v>
                </c:pt>
                <c:pt idx="44">
                  <c:v>1290.288141097895</c:v>
                </c:pt>
                <c:pt idx="45">
                  <c:v>1295.7951422280576</c:v>
                </c:pt>
                <c:pt idx="46">
                  <c:v>1382.0408753157662</c:v>
                </c:pt>
                <c:pt idx="47">
                  <c:v>1338.3704512072072</c:v>
                </c:pt>
                <c:pt idx="48">
                  <c:v>1427.375300886175</c:v>
                </c:pt>
                <c:pt idx="49">
                  <c:v>1514.5662825147347</c:v>
                </c:pt>
                <c:pt idx="50">
                  <c:v>1603.4525421630347</c:v>
                </c:pt>
                <c:pt idx="51">
                  <c:v>1586.7956603313198</c:v>
                </c:pt>
                <c:pt idx="52">
                  <c:v>1632.4773999921379</c:v>
                </c:pt>
                <c:pt idx="53">
                  <c:v>1662.3253510691356</c:v>
                </c:pt>
                <c:pt idx="54">
                  <c:v>1777.4727323485092</c:v>
                </c:pt>
                <c:pt idx="55">
                  <c:v>1887.3071569086649</c:v>
                </c:pt>
                <c:pt idx="56">
                  <c:v>1847.0282005970639</c:v>
                </c:pt>
                <c:pt idx="57">
                  <c:v>2154.666105203858</c:v>
                </c:pt>
                <c:pt idx="58">
                  <c:v>2240.2935759690768</c:v>
                </c:pt>
                <c:pt idx="59">
                  <c:v>2341.3159665561939</c:v>
                </c:pt>
                <c:pt idx="60">
                  <c:v>2339.2958003966851</c:v>
                </c:pt>
                <c:pt idx="61">
                  <c:v>2421.7737942712652</c:v>
                </c:pt>
                <c:pt idx="62">
                  <c:v>2642.1468931972599</c:v>
                </c:pt>
                <c:pt idx="63">
                  <c:v>2555.6780114038165</c:v>
                </c:pt>
                <c:pt idx="64">
                  <c:v>2906.6818346617133</c:v>
                </c:pt>
                <c:pt idx="65">
                  <c:v>3161.5762017886445</c:v>
                </c:pt>
                <c:pt idx="66">
                  <c:v>3146.1164696971323</c:v>
                </c:pt>
                <c:pt idx="67">
                  <c:v>3187.1876423400108</c:v>
                </c:pt>
                <c:pt idx="68">
                  <c:v>3366.260780905603</c:v>
                </c:pt>
                <c:pt idx="69">
                  <c:v>3339.0140946284746</c:v>
                </c:pt>
                <c:pt idx="70">
                  <c:v>3114.4897132118449</c:v>
                </c:pt>
                <c:pt idx="71">
                  <c:v>3978.145986210166</c:v>
                </c:pt>
                <c:pt idx="72">
                  <c:v>3396.3831893560987</c:v>
                </c:pt>
                <c:pt idx="73">
                  <c:v>6822.568826874578</c:v>
                </c:pt>
                <c:pt idx="74">
                  <c:v>3387.2717804111053</c:v>
                </c:pt>
                <c:pt idx="75">
                  <c:v>5865.7977187133483</c:v>
                </c:pt>
                <c:pt idx="76">
                  <c:v>5498.1036463807532</c:v>
                </c:pt>
                <c:pt idx="77">
                  <c:v>5402.9232267743891</c:v>
                </c:pt>
                <c:pt idx="78">
                  <c:v>5944.147530706945</c:v>
                </c:pt>
                <c:pt idx="79">
                  <c:v>6600.7240624646965</c:v>
                </c:pt>
                <c:pt idx="80">
                  <c:v>6431.9664705511241</c:v>
                </c:pt>
                <c:pt idx="81">
                  <c:v>6888.595499801866</c:v>
                </c:pt>
                <c:pt idx="82">
                  <c:v>8175.5862839223773</c:v>
                </c:pt>
                <c:pt idx="83">
                  <c:v>8820.427535282497</c:v>
                </c:pt>
                <c:pt idx="84">
                  <c:v>8362.0139704712037</c:v>
                </c:pt>
                <c:pt idx="85">
                  <c:v>8883.3201165391056</c:v>
                </c:pt>
                <c:pt idx="86">
                  <c:v>9699.9201000141838</c:v>
                </c:pt>
                <c:pt idx="87">
                  <c:v>9574.8905162737392</c:v>
                </c:pt>
                <c:pt idx="88">
                  <c:v>10539.40031718263</c:v>
                </c:pt>
                <c:pt idx="89">
                  <c:v>10943.988230506748</c:v>
                </c:pt>
                <c:pt idx="90">
                  <c:v>11174.68933539596</c:v>
                </c:pt>
                <c:pt idx="91">
                  <c:v>12369.58860309191</c:v>
                </c:pt>
                <c:pt idx="92">
                  <c:v>11762.980912237552</c:v>
                </c:pt>
                <c:pt idx="93">
                  <c:v>14229.903647975882</c:v>
                </c:pt>
                <c:pt idx="94">
                  <c:v>12645.354139460154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C-4DE5-976D-490DD0B55544}"/>
            </c:ext>
          </c:extLst>
        </c:ser>
        <c:ser>
          <c:idx val="1"/>
          <c:order val="1"/>
          <c:tx>
            <c:strRef>
              <c:f>'[Laskentataulukko tiedostossa Honkatukia_Projections_20200727_rv]profile of unit costs '!$M$1</c:f>
              <c:strCache>
                <c:ptCount val="1"/>
                <c:pt idx="0">
                  <c:v>2 Female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'[Laskentataulukko tiedostossa Honkatukia_Projections_20200727_rv]profile of unit costs '!$K$2:$K$96</c:f>
              <c:strCache>
                <c:ptCount val="95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5">
                  <c:v>A5</c:v>
                </c:pt>
                <c:pt idx="6">
                  <c:v>A6</c:v>
                </c:pt>
                <c:pt idx="7">
                  <c:v>A7</c:v>
                </c:pt>
                <c:pt idx="8">
                  <c:v>A8</c:v>
                </c:pt>
                <c:pt idx="9">
                  <c:v>A9</c:v>
                </c:pt>
                <c:pt idx="10">
                  <c:v>A10</c:v>
                </c:pt>
                <c:pt idx="11">
                  <c:v>A11</c:v>
                </c:pt>
                <c:pt idx="12">
                  <c:v>A12</c:v>
                </c:pt>
                <c:pt idx="13">
                  <c:v>A13</c:v>
                </c:pt>
                <c:pt idx="14">
                  <c:v>A14</c:v>
                </c:pt>
                <c:pt idx="15">
                  <c:v>A15</c:v>
                </c:pt>
                <c:pt idx="16">
                  <c:v>A16</c:v>
                </c:pt>
                <c:pt idx="17">
                  <c:v>A17</c:v>
                </c:pt>
                <c:pt idx="18">
                  <c:v>A18</c:v>
                </c:pt>
                <c:pt idx="19">
                  <c:v>A19</c:v>
                </c:pt>
                <c:pt idx="20">
                  <c:v>A20</c:v>
                </c:pt>
                <c:pt idx="21">
                  <c:v>A21</c:v>
                </c:pt>
                <c:pt idx="22">
                  <c:v>A22</c:v>
                </c:pt>
                <c:pt idx="23">
                  <c:v>A23</c:v>
                </c:pt>
                <c:pt idx="24">
                  <c:v>A24</c:v>
                </c:pt>
                <c:pt idx="25">
                  <c:v>A25</c:v>
                </c:pt>
                <c:pt idx="26">
                  <c:v>A26</c:v>
                </c:pt>
                <c:pt idx="27">
                  <c:v>A27</c:v>
                </c:pt>
                <c:pt idx="28">
                  <c:v>A28</c:v>
                </c:pt>
                <c:pt idx="29">
                  <c:v>A29</c:v>
                </c:pt>
                <c:pt idx="30">
                  <c:v>A30</c:v>
                </c:pt>
                <c:pt idx="31">
                  <c:v>A31</c:v>
                </c:pt>
                <c:pt idx="32">
                  <c:v>A32</c:v>
                </c:pt>
                <c:pt idx="33">
                  <c:v>A33</c:v>
                </c:pt>
                <c:pt idx="34">
                  <c:v>A34</c:v>
                </c:pt>
                <c:pt idx="35">
                  <c:v>A35</c:v>
                </c:pt>
                <c:pt idx="36">
                  <c:v>A36</c:v>
                </c:pt>
                <c:pt idx="37">
                  <c:v>A37</c:v>
                </c:pt>
                <c:pt idx="38">
                  <c:v>A38</c:v>
                </c:pt>
                <c:pt idx="39">
                  <c:v>A39</c:v>
                </c:pt>
                <c:pt idx="40">
                  <c:v>A40</c:v>
                </c:pt>
                <c:pt idx="41">
                  <c:v>A41</c:v>
                </c:pt>
                <c:pt idx="42">
                  <c:v>A42</c:v>
                </c:pt>
                <c:pt idx="43">
                  <c:v>A43</c:v>
                </c:pt>
                <c:pt idx="44">
                  <c:v>A44</c:v>
                </c:pt>
                <c:pt idx="45">
                  <c:v>A45</c:v>
                </c:pt>
                <c:pt idx="46">
                  <c:v>A46</c:v>
                </c:pt>
                <c:pt idx="47">
                  <c:v>A47</c:v>
                </c:pt>
                <c:pt idx="48">
                  <c:v>A48</c:v>
                </c:pt>
                <c:pt idx="49">
                  <c:v>A49</c:v>
                </c:pt>
                <c:pt idx="50">
                  <c:v>A50</c:v>
                </c:pt>
                <c:pt idx="51">
                  <c:v>A51</c:v>
                </c:pt>
                <c:pt idx="52">
                  <c:v>A52</c:v>
                </c:pt>
                <c:pt idx="53">
                  <c:v>A53</c:v>
                </c:pt>
                <c:pt idx="54">
                  <c:v>A54</c:v>
                </c:pt>
                <c:pt idx="55">
                  <c:v>A55</c:v>
                </c:pt>
                <c:pt idx="56">
                  <c:v>A56</c:v>
                </c:pt>
                <c:pt idx="57">
                  <c:v>A57</c:v>
                </c:pt>
                <c:pt idx="58">
                  <c:v>A58</c:v>
                </c:pt>
                <c:pt idx="59">
                  <c:v>A59</c:v>
                </c:pt>
                <c:pt idx="60">
                  <c:v>A60</c:v>
                </c:pt>
                <c:pt idx="61">
                  <c:v>A61</c:v>
                </c:pt>
                <c:pt idx="62">
                  <c:v>A62</c:v>
                </c:pt>
                <c:pt idx="63">
                  <c:v>A63</c:v>
                </c:pt>
                <c:pt idx="64">
                  <c:v>A64</c:v>
                </c:pt>
                <c:pt idx="65">
                  <c:v>A65</c:v>
                </c:pt>
                <c:pt idx="66">
                  <c:v>A66</c:v>
                </c:pt>
                <c:pt idx="67">
                  <c:v>A67</c:v>
                </c:pt>
                <c:pt idx="68">
                  <c:v>A68</c:v>
                </c:pt>
                <c:pt idx="69">
                  <c:v>A69</c:v>
                </c:pt>
                <c:pt idx="70">
                  <c:v>A70</c:v>
                </c:pt>
                <c:pt idx="71">
                  <c:v>A71</c:v>
                </c:pt>
                <c:pt idx="72">
                  <c:v>A72</c:v>
                </c:pt>
                <c:pt idx="73">
                  <c:v>A73</c:v>
                </c:pt>
                <c:pt idx="74">
                  <c:v>A74</c:v>
                </c:pt>
                <c:pt idx="75">
                  <c:v>A75</c:v>
                </c:pt>
                <c:pt idx="76">
                  <c:v>A76</c:v>
                </c:pt>
                <c:pt idx="77">
                  <c:v>A77</c:v>
                </c:pt>
                <c:pt idx="78">
                  <c:v>A78</c:v>
                </c:pt>
                <c:pt idx="79">
                  <c:v>A79</c:v>
                </c:pt>
                <c:pt idx="80">
                  <c:v>A80</c:v>
                </c:pt>
                <c:pt idx="81">
                  <c:v>A81</c:v>
                </c:pt>
                <c:pt idx="82">
                  <c:v>A82</c:v>
                </c:pt>
                <c:pt idx="83">
                  <c:v>A83</c:v>
                </c:pt>
                <c:pt idx="84">
                  <c:v>A84</c:v>
                </c:pt>
                <c:pt idx="85">
                  <c:v>A85</c:v>
                </c:pt>
                <c:pt idx="86">
                  <c:v>A86</c:v>
                </c:pt>
                <c:pt idx="87">
                  <c:v>A87</c:v>
                </c:pt>
                <c:pt idx="88">
                  <c:v>A88</c:v>
                </c:pt>
                <c:pt idx="89">
                  <c:v>A89</c:v>
                </c:pt>
                <c:pt idx="90">
                  <c:v>A90</c:v>
                </c:pt>
                <c:pt idx="91">
                  <c:v>A91</c:v>
                </c:pt>
                <c:pt idx="92">
                  <c:v>A92</c:v>
                </c:pt>
                <c:pt idx="93">
                  <c:v>A93</c:v>
                </c:pt>
                <c:pt idx="94">
                  <c:v>A94+</c:v>
                </c:pt>
              </c:strCache>
            </c:strRef>
          </c:cat>
          <c:val>
            <c:numRef>
              <c:f>'[Laskentataulukko tiedostossa Honkatukia_Projections_20200727_rv]profile of unit costs '!$M$2:$M$96</c:f>
              <c:numCache>
                <c:formatCode>General</c:formatCode>
                <c:ptCount val="95"/>
                <c:pt idx="0">
                  <c:v>1550.4482403702907</c:v>
                </c:pt>
                <c:pt idx="1">
                  <c:v>1007.3321890002824</c:v>
                </c:pt>
                <c:pt idx="2">
                  <c:v>779.84626430359504</c:v>
                </c:pt>
                <c:pt idx="3">
                  <c:v>833.34946241583623</c:v>
                </c:pt>
                <c:pt idx="4">
                  <c:v>742.82775957326226</c:v>
                </c:pt>
                <c:pt idx="5">
                  <c:v>770.48338569691384</c:v>
                </c:pt>
                <c:pt idx="6">
                  <c:v>711.16505837583486</c:v>
                </c:pt>
                <c:pt idx="7">
                  <c:v>737.11143429863353</c:v>
                </c:pt>
                <c:pt idx="8">
                  <c:v>674.59983752195058</c:v>
                </c:pt>
                <c:pt idx="9">
                  <c:v>687.61778063468694</c:v>
                </c:pt>
                <c:pt idx="10">
                  <c:v>836.04713429223898</c:v>
                </c:pt>
                <c:pt idx="11">
                  <c:v>916.09217256725231</c:v>
                </c:pt>
                <c:pt idx="12">
                  <c:v>962.6941606583506</c:v>
                </c:pt>
                <c:pt idx="13">
                  <c:v>1287.6611260310563</c:v>
                </c:pt>
                <c:pt idx="14">
                  <c:v>1653.2115850390378</c:v>
                </c:pt>
                <c:pt idx="15">
                  <c:v>1790.2997669796778</c:v>
                </c:pt>
                <c:pt idx="16">
                  <c:v>1699.3496719065613</c:v>
                </c:pt>
                <c:pt idx="17">
                  <c:v>1616.3287849991316</c:v>
                </c:pt>
                <c:pt idx="18">
                  <c:v>1401.6143674084162</c:v>
                </c:pt>
                <c:pt idx="19">
                  <c:v>1543.3599896515657</c:v>
                </c:pt>
                <c:pt idx="20">
                  <c:v>1490.2661190597244</c:v>
                </c:pt>
                <c:pt idx="21">
                  <c:v>1516.2420739584595</c:v>
                </c:pt>
                <c:pt idx="22">
                  <c:v>1585.6560329799158</c:v>
                </c:pt>
                <c:pt idx="23">
                  <c:v>1593.7533822408536</c:v>
                </c:pt>
                <c:pt idx="24">
                  <c:v>1632.9969252826522</c:v>
                </c:pt>
                <c:pt idx="25">
                  <c:v>1648.7690644186453</c:v>
                </c:pt>
                <c:pt idx="26">
                  <c:v>1721.191245633376</c:v>
                </c:pt>
                <c:pt idx="27">
                  <c:v>1714.8959373210394</c:v>
                </c:pt>
                <c:pt idx="28">
                  <c:v>1827.9776918583798</c:v>
                </c:pt>
                <c:pt idx="29">
                  <c:v>1924.4125170081529</c:v>
                </c:pt>
                <c:pt idx="30">
                  <c:v>1963.7374853660699</c:v>
                </c:pt>
                <c:pt idx="31">
                  <c:v>1907.7509232362052</c:v>
                </c:pt>
                <c:pt idx="32">
                  <c:v>1808.6445578749333</c:v>
                </c:pt>
                <c:pt idx="33">
                  <c:v>1711.1029496273025</c:v>
                </c:pt>
                <c:pt idx="34">
                  <c:v>1737.5744084058913</c:v>
                </c:pt>
                <c:pt idx="35">
                  <c:v>1735.0771023720497</c:v>
                </c:pt>
                <c:pt idx="36">
                  <c:v>1565.5651474509571</c:v>
                </c:pt>
                <c:pt idx="37">
                  <c:v>1524.4979974799749</c:v>
                </c:pt>
                <c:pt idx="38">
                  <c:v>1489.7917822545862</c:v>
                </c:pt>
                <c:pt idx="39">
                  <c:v>1396.8387918488361</c:v>
                </c:pt>
                <c:pt idx="40">
                  <c:v>1356.3860317788926</c:v>
                </c:pt>
                <c:pt idx="41">
                  <c:v>1245.3764830810135</c:v>
                </c:pt>
                <c:pt idx="42">
                  <c:v>1359.5285340285704</c:v>
                </c:pt>
                <c:pt idx="43">
                  <c:v>1439.1341087451074</c:v>
                </c:pt>
                <c:pt idx="44">
                  <c:v>1416.3204261206897</c:v>
                </c:pt>
                <c:pt idx="45">
                  <c:v>1422.7796708699689</c:v>
                </c:pt>
                <c:pt idx="46">
                  <c:v>1477.1946398342272</c:v>
                </c:pt>
                <c:pt idx="47">
                  <c:v>1510.237877864517</c:v>
                </c:pt>
                <c:pt idx="48">
                  <c:v>1538.1020105425844</c:v>
                </c:pt>
                <c:pt idx="49">
                  <c:v>1526.5722779182402</c:v>
                </c:pt>
                <c:pt idx="50">
                  <c:v>1564.2810129845382</c:v>
                </c:pt>
                <c:pt idx="51">
                  <c:v>1618.5447327882016</c:v>
                </c:pt>
                <c:pt idx="52">
                  <c:v>1621.1842177844883</c:v>
                </c:pt>
                <c:pt idx="53">
                  <c:v>1710.3976732482026</c:v>
                </c:pt>
                <c:pt idx="54">
                  <c:v>1776.8674951005094</c:v>
                </c:pt>
                <c:pt idx="55">
                  <c:v>1777.9441218037846</c:v>
                </c:pt>
                <c:pt idx="56">
                  <c:v>1738.6363291185148</c:v>
                </c:pt>
                <c:pt idx="57">
                  <c:v>1966.2756503236246</c:v>
                </c:pt>
                <c:pt idx="58">
                  <c:v>1980.597676438613</c:v>
                </c:pt>
                <c:pt idx="59">
                  <c:v>2031.0679871854443</c:v>
                </c:pt>
                <c:pt idx="60">
                  <c:v>2044.9291148517195</c:v>
                </c:pt>
                <c:pt idx="61">
                  <c:v>2073.7456292772804</c:v>
                </c:pt>
                <c:pt idx="62">
                  <c:v>2213.4054157552255</c:v>
                </c:pt>
                <c:pt idx="63">
                  <c:v>2170.6611431701463</c:v>
                </c:pt>
                <c:pt idx="64">
                  <c:v>2513.1914816235194</c:v>
                </c:pt>
                <c:pt idx="65">
                  <c:v>2557.9454367539047</c:v>
                </c:pt>
                <c:pt idx="66">
                  <c:v>2598.2062437835252</c:v>
                </c:pt>
                <c:pt idx="67">
                  <c:v>2723.5302392503954</c:v>
                </c:pt>
                <c:pt idx="68">
                  <c:v>2913.384567467961</c:v>
                </c:pt>
                <c:pt idx="69">
                  <c:v>2768.2641340892819</c:v>
                </c:pt>
                <c:pt idx="70">
                  <c:v>2822.0427488550063</c:v>
                </c:pt>
                <c:pt idx="71">
                  <c:v>3478.8775625883536</c:v>
                </c:pt>
                <c:pt idx="72">
                  <c:v>3010.4552345349457</c:v>
                </c:pt>
                <c:pt idx="73">
                  <c:v>6035.4250911140643</c:v>
                </c:pt>
                <c:pt idx="74">
                  <c:v>3330.7640729173527</c:v>
                </c:pt>
                <c:pt idx="75">
                  <c:v>5684.4064716475987</c:v>
                </c:pt>
                <c:pt idx="76">
                  <c:v>4965.7976741612074</c:v>
                </c:pt>
                <c:pt idx="77">
                  <c:v>5232.0700258868565</c:v>
                </c:pt>
                <c:pt idx="78">
                  <c:v>5973.2564383860508</c:v>
                </c:pt>
                <c:pt idx="79">
                  <c:v>6974.336912379872</c:v>
                </c:pt>
                <c:pt idx="80">
                  <c:v>6954.4490171367906</c:v>
                </c:pt>
                <c:pt idx="81">
                  <c:v>7536.4291897283756</c:v>
                </c:pt>
                <c:pt idx="82">
                  <c:v>9153.0454942586584</c:v>
                </c:pt>
                <c:pt idx="83">
                  <c:v>9272.4557326899303</c:v>
                </c:pt>
                <c:pt idx="84">
                  <c:v>10598.800763365296</c:v>
                </c:pt>
                <c:pt idx="85">
                  <c:v>10672.598425061347</c:v>
                </c:pt>
                <c:pt idx="86">
                  <c:v>11525.895918753027</c:v>
                </c:pt>
                <c:pt idx="87">
                  <c:v>12096.724877156847</c:v>
                </c:pt>
                <c:pt idx="88">
                  <c:v>13244.666661417179</c:v>
                </c:pt>
                <c:pt idx="89">
                  <c:v>13615.065563374052</c:v>
                </c:pt>
                <c:pt idx="90">
                  <c:v>13516.723021083473</c:v>
                </c:pt>
                <c:pt idx="91">
                  <c:v>15810.441574045453</c:v>
                </c:pt>
                <c:pt idx="92">
                  <c:v>14925.948628780314</c:v>
                </c:pt>
                <c:pt idx="93">
                  <c:v>16400.773697311321</c:v>
                </c:pt>
                <c:pt idx="94">
                  <c:v>15827.265658181634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C-4DE5-976D-490DD0B555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73039816"/>
        <c:axId val="773040472"/>
      </c:lineChart>
      <c:catAx>
        <c:axId val="7730398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fi-FI" sz="1600" baseline="0" dirty="0" err="1"/>
                  <a:t>Age</a:t>
                </a:r>
                <a:endParaRPr lang="fi-FI" sz="1600" baseline="0" dirty="0"/>
              </a:p>
            </c:rich>
          </c:tx>
          <c:layout>
            <c:manualLayout>
              <c:xMode val="edge"/>
              <c:yMode val="edge"/>
              <c:x val="0.93393310302332988"/>
              <c:y val="0.901028135423752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FI"/>
          </a:p>
        </c:txPr>
        <c:crossAx val="773040472"/>
        <c:crosses val="autoZero"/>
        <c:auto val="1"/>
        <c:lblAlgn val="ctr"/>
        <c:lblOffset val="100"/>
        <c:noMultiLvlLbl val="0"/>
      </c:catAx>
      <c:valAx>
        <c:axId val="7730404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fi-FI" sz="1600" baseline="0" dirty="0"/>
                  <a:t>Euro per person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FI"/>
          </a:p>
        </c:txPr>
        <c:crossAx val="773039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FI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Sarake1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Taul1!$A$2:$A$7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</c:numCache>
            </c:numRef>
          </c:cat>
          <c:val>
            <c:numRef>
              <c:f>Taul1!$B$2:$B$7</c:f>
              <c:numCache>
                <c:formatCode>General</c:formatCode>
                <c:ptCount val="6"/>
                <c:pt idx="0">
                  <c:v>12.464434149299999</c:v>
                </c:pt>
                <c:pt idx="1">
                  <c:v>13.315322160299999</c:v>
                </c:pt>
                <c:pt idx="2">
                  <c:v>14.2022901958</c:v>
                </c:pt>
                <c:pt idx="3">
                  <c:v>15.171673889299999</c:v>
                </c:pt>
                <c:pt idx="4">
                  <c:v>16.042071433</c:v>
                </c:pt>
                <c:pt idx="5">
                  <c:v>16.640151041599999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C5-4970-90F4-EAEC04687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5476208"/>
        <c:axId val="1998643104"/>
      </c:barChart>
      <c:catAx>
        <c:axId val="199547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1998643104"/>
        <c:crosses val="autoZero"/>
        <c:auto val="1"/>
        <c:lblAlgn val="ctr"/>
        <c:lblOffset val="100"/>
        <c:noMultiLvlLbl val="0"/>
      </c:catAx>
      <c:valAx>
        <c:axId val="199864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199547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0.92543</cdr:x>
      <cdr:y>0.31206</cdr:y>
    </cdr:from>
    <cdr:to>
      <cdr:x>1</cdr:x>
      <cdr:y>0.46385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605913" y="1879918"/>
          <a:ext cx="693495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A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Males</a:t>
          </a:r>
        </a:p>
      </cdr:txBody>
    </cdr:sp>
  </cdr:relSizeAnchor>
  <cdr:relSizeAnchor xmlns:cdr="http://schemas.openxmlformats.org/drawingml/2006/chartDrawing">
    <cdr:from>
      <cdr:x>0.83385</cdr:x>
      <cdr:y>0.13188</cdr:y>
    </cdr:from>
    <cdr:to>
      <cdr:x>0.93218</cdr:x>
      <cdr:y>0.28367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754357" y="794437"/>
          <a:ext cx="914411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Females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endParaRPr lang="fi-FI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fld id="{951D0073-4171-4740-BF3A-D7E7C2B1D699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6839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endParaRPr lang="fi-FI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fld id="{FA5FCF88-723A-4626-AEF2-9A2369E914CF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8961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6C280-49E3-458C-8028-4D37337BBF82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09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6C280-49E3-458C-8028-4D37337BBF82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830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6C280-49E3-458C-8028-4D37337BBF82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371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6C280-49E3-458C-8028-4D37337BBF82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671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6561138"/>
            <a:ext cx="9144000" cy="296862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EABBFBB-DF1A-4B2B-8BEE-F79AD5DC725E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3108" name="Group 36"/>
          <p:cNvGrpSpPr>
            <a:grpSpLocks/>
          </p:cNvGrpSpPr>
          <p:nvPr userDrawn="1"/>
        </p:nvGrpSpPr>
        <p:grpSpPr bwMode="auto">
          <a:xfrm>
            <a:off x="2897189" y="5270714"/>
            <a:ext cx="3275011" cy="122886"/>
            <a:chOff x="1201" y="2205"/>
            <a:chExt cx="3358" cy="126"/>
          </a:xfrm>
        </p:grpSpPr>
        <p:sp>
          <p:nvSpPr>
            <p:cNvPr id="3106" name="Freeform 34"/>
            <p:cNvSpPr>
              <a:spLocks noEditPoints="1"/>
            </p:cNvSpPr>
            <p:nvPr userDrawn="1"/>
          </p:nvSpPr>
          <p:spPr bwMode="auto">
            <a:xfrm>
              <a:off x="2547" y="2205"/>
              <a:ext cx="2012" cy="126"/>
            </a:xfrm>
            <a:custGeom>
              <a:avLst/>
              <a:gdLst/>
              <a:ahLst/>
              <a:cxnLst>
                <a:cxn ang="0">
                  <a:pos x="0" y="745"/>
                </a:cxn>
                <a:cxn ang="0">
                  <a:pos x="1036" y="342"/>
                </a:cxn>
                <a:cxn ang="0">
                  <a:pos x="2133" y="16"/>
                </a:cxn>
                <a:cxn ang="0">
                  <a:pos x="2416" y="745"/>
                </a:cxn>
                <a:cxn ang="0">
                  <a:pos x="3143" y="598"/>
                </a:cxn>
                <a:cxn ang="0">
                  <a:pos x="3111" y="745"/>
                </a:cxn>
                <a:cxn ang="0">
                  <a:pos x="3806" y="745"/>
                </a:cxn>
                <a:cxn ang="0">
                  <a:pos x="4817" y="167"/>
                </a:cxn>
                <a:cxn ang="0">
                  <a:pos x="4595" y="9"/>
                </a:cxn>
                <a:cxn ang="0">
                  <a:pos x="4305" y="64"/>
                </a:cxn>
                <a:cxn ang="0">
                  <a:pos x="4170" y="301"/>
                </a:cxn>
                <a:cxn ang="0">
                  <a:pos x="4214" y="592"/>
                </a:cxn>
                <a:cxn ang="0">
                  <a:pos x="4437" y="751"/>
                </a:cxn>
                <a:cxn ang="0">
                  <a:pos x="4726" y="696"/>
                </a:cxn>
                <a:cxn ang="0">
                  <a:pos x="4863" y="459"/>
                </a:cxn>
                <a:cxn ang="0">
                  <a:pos x="4734" y="517"/>
                </a:cxn>
                <a:cxn ang="0">
                  <a:pos x="4594" y="653"/>
                </a:cxn>
                <a:cxn ang="0">
                  <a:pos x="4393" y="633"/>
                </a:cxn>
                <a:cxn ang="0">
                  <a:pos x="4282" y="467"/>
                </a:cxn>
                <a:cxn ang="0">
                  <a:pos x="4298" y="243"/>
                </a:cxn>
                <a:cxn ang="0">
                  <a:pos x="4439" y="107"/>
                </a:cxn>
                <a:cxn ang="0">
                  <a:pos x="4637" y="127"/>
                </a:cxn>
                <a:cxn ang="0">
                  <a:pos x="4748" y="293"/>
                </a:cxn>
                <a:cxn ang="0">
                  <a:pos x="5179" y="745"/>
                </a:cxn>
                <a:cxn ang="0">
                  <a:pos x="5441" y="745"/>
                </a:cxn>
                <a:cxn ang="0">
                  <a:pos x="6704" y="16"/>
                </a:cxn>
                <a:cxn ang="0">
                  <a:pos x="6351" y="160"/>
                </a:cxn>
                <a:cxn ang="0">
                  <a:pos x="7959" y="745"/>
                </a:cxn>
                <a:cxn ang="0">
                  <a:pos x="7495" y="745"/>
                </a:cxn>
                <a:cxn ang="0">
                  <a:pos x="8629" y="16"/>
                </a:cxn>
                <a:cxn ang="0">
                  <a:pos x="9151" y="745"/>
                </a:cxn>
                <a:cxn ang="0">
                  <a:pos x="9554" y="475"/>
                </a:cxn>
                <a:cxn ang="0">
                  <a:pos x="10170" y="16"/>
                </a:cxn>
                <a:cxn ang="0">
                  <a:pos x="11503" y="340"/>
                </a:cxn>
                <a:cxn ang="0">
                  <a:pos x="11390" y="86"/>
                </a:cxn>
                <a:cxn ang="0">
                  <a:pos x="11111" y="3"/>
                </a:cxn>
                <a:cxn ang="0">
                  <a:pos x="10869" y="138"/>
                </a:cxn>
                <a:cxn ang="0">
                  <a:pos x="10802" y="421"/>
                </a:cxn>
                <a:cxn ang="0">
                  <a:pos x="10914" y="674"/>
                </a:cxn>
                <a:cxn ang="0">
                  <a:pos x="11193" y="756"/>
                </a:cxn>
                <a:cxn ang="0">
                  <a:pos x="11437" y="620"/>
                </a:cxn>
                <a:cxn ang="0">
                  <a:pos x="11395" y="380"/>
                </a:cxn>
                <a:cxn ang="0">
                  <a:pos x="11331" y="584"/>
                </a:cxn>
                <a:cxn ang="0">
                  <a:pos x="11152" y="665"/>
                </a:cxn>
                <a:cxn ang="0">
                  <a:pos x="10974" y="584"/>
                </a:cxn>
                <a:cxn ang="0">
                  <a:pos x="10909" y="380"/>
                </a:cxn>
                <a:cxn ang="0">
                  <a:pos x="10974" y="178"/>
                </a:cxn>
                <a:cxn ang="0">
                  <a:pos x="11152" y="95"/>
                </a:cxn>
                <a:cxn ang="0">
                  <a:pos x="11331" y="178"/>
                </a:cxn>
                <a:cxn ang="0">
                  <a:pos x="11395" y="380"/>
                </a:cxn>
                <a:cxn ang="0">
                  <a:pos x="12012" y="392"/>
                </a:cxn>
                <a:cxn ang="0">
                  <a:pos x="11778" y="241"/>
                </a:cxn>
                <a:cxn ang="0">
                  <a:pos x="11777" y="142"/>
                </a:cxn>
                <a:cxn ang="0">
                  <a:pos x="11908" y="95"/>
                </a:cxn>
                <a:cxn ang="0">
                  <a:pos x="11862" y="1"/>
                </a:cxn>
                <a:cxn ang="0">
                  <a:pos x="11691" y="77"/>
                </a:cxn>
                <a:cxn ang="0">
                  <a:pos x="11652" y="236"/>
                </a:cxn>
                <a:cxn ang="0">
                  <a:pos x="11824" y="399"/>
                </a:cxn>
                <a:cxn ang="0">
                  <a:pos x="11964" y="526"/>
                </a:cxn>
                <a:cxn ang="0">
                  <a:pos x="11871" y="657"/>
                </a:cxn>
                <a:cxn ang="0">
                  <a:pos x="11670" y="629"/>
                </a:cxn>
                <a:cxn ang="0">
                  <a:pos x="11858" y="755"/>
                </a:cxn>
                <a:cxn ang="0">
                  <a:pos x="12025" y="680"/>
                </a:cxn>
              </a:cxnLst>
              <a:rect l="0" t="0" r="r" b="b"/>
              <a:pathLst>
                <a:path w="12075" h="758">
                  <a:moveTo>
                    <a:pt x="571" y="745"/>
                  </a:moveTo>
                  <a:lnTo>
                    <a:pt x="571" y="16"/>
                  </a:lnTo>
                  <a:lnTo>
                    <a:pt x="462" y="16"/>
                  </a:lnTo>
                  <a:lnTo>
                    <a:pt x="462" y="314"/>
                  </a:lnTo>
                  <a:lnTo>
                    <a:pt x="106" y="314"/>
                  </a:lnTo>
                  <a:lnTo>
                    <a:pt x="106" y="16"/>
                  </a:lnTo>
                  <a:lnTo>
                    <a:pt x="0" y="16"/>
                  </a:lnTo>
                  <a:lnTo>
                    <a:pt x="0" y="745"/>
                  </a:lnTo>
                  <a:lnTo>
                    <a:pt x="106" y="745"/>
                  </a:lnTo>
                  <a:lnTo>
                    <a:pt x="106" y="407"/>
                  </a:lnTo>
                  <a:lnTo>
                    <a:pt x="462" y="407"/>
                  </a:lnTo>
                  <a:lnTo>
                    <a:pt x="462" y="745"/>
                  </a:lnTo>
                  <a:lnTo>
                    <a:pt x="571" y="745"/>
                  </a:lnTo>
                  <a:close/>
                  <a:moveTo>
                    <a:pt x="1379" y="16"/>
                  </a:moveTo>
                  <a:lnTo>
                    <a:pt x="1257" y="16"/>
                  </a:lnTo>
                  <a:lnTo>
                    <a:pt x="1036" y="342"/>
                  </a:lnTo>
                  <a:lnTo>
                    <a:pt x="816" y="16"/>
                  </a:lnTo>
                  <a:lnTo>
                    <a:pt x="692" y="16"/>
                  </a:lnTo>
                  <a:lnTo>
                    <a:pt x="981" y="444"/>
                  </a:lnTo>
                  <a:lnTo>
                    <a:pt x="981" y="745"/>
                  </a:lnTo>
                  <a:lnTo>
                    <a:pt x="1089" y="745"/>
                  </a:lnTo>
                  <a:lnTo>
                    <a:pt x="1089" y="444"/>
                  </a:lnTo>
                  <a:lnTo>
                    <a:pt x="1379" y="16"/>
                  </a:lnTo>
                  <a:close/>
                  <a:moveTo>
                    <a:pt x="2133" y="16"/>
                  </a:moveTo>
                  <a:lnTo>
                    <a:pt x="2019" y="16"/>
                  </a:lnTo>
                  <a:lnTo>
                    <a:pt x="1793" y="635"/>
                  </a:lnTo>
                  <a:lnTo>
                    <a:pt x="1568" y="16"/>
                  </a:lnTo>
                  <a:lnTo>
                    <a:pt x="1451" y="16"/>
                  </a:lnTo>
                  <a:lnTo>
                    <a:pt x="1722" y="745"/>
                  </a:lnTo>
                  <a:lnTo>
                    <a:pt x="1866" y="745"/>
                  </a:lnTo>
                  <a:lnTo>
                    <a:pt x="2133" y="16"/>
                  </a:lnTo>
                  <a:close/>
                  <a:moveTo>
                    <a:pt x="2416" y="745"/>
                  </a:moveTo>
                  <a:lnTo>
                    <a:pt x="2416" y="16"/>
                  </a:lnTo>
                  <a:lnTo>
                    <a:pt x="2310" y="16"/>
                  </a:lnTo>
                  <a:lnTo>
                    <a:pt x="2310" y="745"/>
                  </a:lnTo>
                  <a:lnTo>
                    <a:pt x="2416" y="745"/>
                  </a:lnTo>
                  <a:close/>
                  <a:moveTo>
                    <a:pt x="3251" y="745"/>
                  </a:moveTo>
                  <a:lnTo>
                    <a:pt x="3251" y="16"/>
                  </a:lnTo>
                  <a:lnTo>
                    <a:pt x="3143" y="16"/>
                  </a:lnTo>
                  <a:lnTo>
                    <a:pt x="3143" y="598"/>
                  </a:lnTo>
                  <a:lnTo>
                    <a:pt x="3139" y="598"/>
                  </a:lnTo>
                  <a:lnTo>
                    <a:pt x="2819" y="16"/>
                  </a:lnTo>
                  <a:lnTo>
                    <a:pt x="2679" y="16"/>
                  </a:lnTo>
                  <a:lnTo>
                    <a:pt x="2679" y="745"/>
                  </a:lnTo>
                  <a:lnTo>
                    <a:pt x="2787" y="745"/>
                  </a:lnTo>
                  <a:lnTo>
                    <a:pt x="2787" y="160"/>
                  </a:lnTo>
                  <a:lnTo>
                    <a:pt x="2791" y="160"/>
                  </a:lnTo>
                  <a:lnTo>
                    <a:pt x="3111" y="745"/>
                  </a:lnTo>
                  <a:lnTo>
                    <a:pt x="3251" y="745"/>
                  </a:lnTo>
                  <a:close/>
                  <a:moveTo>
                    <a:pt x="4075" y="16"/>
                  </a:moveTo>
                  <a:lnTo>
                    <a:pt x="3959" y="16"/>
                  </a:lnTo>
                  <a:lnTo>
                    <a:pt x="3735" y="635"/>
                  </a:lnTo>
                  <a:lnTo>
                    <a:pt x="3510" y="16"/>
                  </a:lnTo>
                  <a:lnTo>
                    <a:pt x="3391" y="16"/>
                  </a:lnTo>
                  <a:lnTo>
                    <a:pt x="3663" y="745"/>
                  </a:lnTo>
                  <a:lnTo>
                    <a:pt x="3806" y="745"/>
                  </a:lnTo>
                  <a:lnTo>
                    <a:pt x="4075" y="16"/>
                  </a:lnTo>
                  <a:close/>
                  <a:moveTo>
                    <a:pt x="4868" y="380"/>
                  </a:moveTo>
                  <a:lnTo>
                    <a:pt x="4867" y="340"/>
                  </a:lnTo>
                  <a:lnTo>
                    <a:pt x="4863" y="302"/>
                  </a:lnTo>
                  <a:lnTo>
                    <a:pt x="4856" y="265"/>
                  </a:lnTo>
                  <a:lnTo>
                    <a:pt x="4846" y="232"/>
                  </a:lnTo>
                  <a:lnTo>
                    <a:pt x="4833" y="199"/>
                  </a:lnTo>
                  <a:lnTo>
                    <a:pt x="4817" y="167"/>
                  </a:lnTo>
                  <a:lnTo>
                    <a:pt x="4799" y="139"/>
                  </a:lnTo>
                  <a:lnTo>
                    <a:pt x="4779" y="112"/>
                  </a:lnTo>
                  <a:lnTo>
                    <a:pt x="4754" y="86"/>
                  </a:lnTo>
                  <a:lnTo>
                    <a:pt x="4726" y="64"/>
                  </a:lnTo>
                  <a:lnTo>
                    <a:pt x="4696" y="45"/>
                  </a:lnTo>
                  <a:lnTo>
                    <a:pt x="4664" y="29"/>
                  </a:lnTo>
                  <a:lnTo>
                    <a:pt x="4630" y="18"/>
                  </a:lnTo>
                  <a:lnTo>
                    <a:pt x="4595" y="9"/>
                  </a:lnTo>
                  <a:lnTo>
                    <a:pt x="4557" y="3"/>
                  </a:lnTo>
                  <a:lnTo>
                    <a:pt x="4516" y="2"/>
                  </a:lnTo>
                  <a:lnTo>
                    <a:pt x="4475" y="3"/>
                  </a:lnTo>
                  <a:lnTo>
                    <a:pt x="4437" y="9"/>
                  </a:lnTo>
                  <a:lnTo>
                    <a:pt x="4400" y="18"/>
                  </a:lnTo>
                  <a:lnTo>
                    <a:pt x="4366" y="29"/>
                  </a:lnTo>
                  <a:lnTo>
                    <a:pt x="4335" y="45"/>
                  </a:lnTo>
                  <a:lnTo>
                    <a:pt x="4305" y="64"/>
                  </a:lnTo>
                  <a:lnTo>
                    <a:pt x="4278" y="86"/>
                  </a:lnTo>
                  <a:lnTo>
                    <a:pt x="4253" y="112"/>
                  </a:lnTo>
                  <a:lnTo>
                    <a:pt x="4232" y="138"/>
                  </a:lnTo>
                  <a:lnTo>
                    <a:pt x="4214" y="167"/>
                  </a:lnTo>
                  <a:lnTo>
                    <a:pt x="4198" y="198"/>
                  </a:lnTo>
                  <a:lnTo>
                    <a:pt x="4186" y="230"/>
                  </a:lnTo>
                  <a:lnTo>
                    <a:pt x="4177" y="265"/>
                  </a:lnTo>
                  <a:lnTo>
                    <a:pt x="4170" y="301"/>
                  </a:lnTo>
                  <a:lnTo>
                    <a:pt x="4166" y="340"/>
                  </a:lnTo>
                  <a:lnTo>
                    <a:pt x="4164" y="380"/>
                  </a:lnTo>
                  <a:lnTo>
                    <a:pt x="4166" y="421"/>
                  </a:lnTo>
                  <a:lnTo>
                    <a:pt x="4170" y="459"/>
                  </a:lnTo>
                  <a:lnTo>
                    <a:pt x="4177" y="495"/>
                  </a:lnTo>
                  <a:lnTo>
                    <a:pt x="4187" y="530"/>
                  </a:lnTo>
                  <a:lnTo>
                    <a:pt x="4200" y="561"/>
                  </a:lnTo>
                  <a:lnTo>
                    <a:pt x="4214" y="592"/>
                  </a:lnTo>
                  <a:lnTo>
                    <a:pt x="4232" y="621"/>
                  </a:lnTo>
                  <a:lnTo>
                    <a:pt x="4253" y="647"/>
                  </a:lnTo>
                  <a:lnTo>
                    <a:pt x="4278" y="674"/>
                  </a:lnTo>
                  <a:lnTo>
                    <a:pt x="4305" y="696"/>
                  </a:lnTo>
                  <a:lnTo>
                    <a:pt x="4335" y="715"/>
                  </a:lnTo>
                  <a:lnTo>
                    <a:pt x="4366" y="730"/>
                  </a:lnTo>
                  <a:lnTo>
                    <a:pt x="4400" y="742"/>
                  </a:lnTo>
                  <a:lnTo>
                    <a:pt x="4437" y="751"/>
                  </a:lnTo>
                  <a:lnTo>
                    <a:pt x="4475" y="756"/>
                  </a:lnTo>
                  <a:lnTo>
                    <a:pt x="4516" y="758"/>
                  </a:lnTo>
                  <a:lnTo>
                    <a:pt x="4557" y="756"/>
                  </a:lnTo>
                  <a:lnTo>
                    <a:pt x="4595" y="751"/>
                  </a:lnTo>
                  <a:lnTo>
                    <a:pt x="4630" y="742"/>
                  </a:lnTo>
                  <a:lnTo>
                    <a:pt x="4664" y="730"/>
                  </a:lnTo>
                  <a:lnTo>
                    <a:pt x="4696" y="715"/>
                  </a:lnTo>
                  <a:lnTo>
                    <a:pt x="4726" y="696"/>
                  </a:lnTo>
                  <a:lnTo>
                    <a:pt x="4754" y="674"/>
                  </a:lnTo>
                  <a:lnTo>
                    <a:pt x="4779" y="647"/>
                  </a:lnTo>
                  <a:lnTo>
                    <a:pt x="4799" y="620"/>
                  </a:lnTo>
                  <a:lnTo>
                    <a:pt x="4817" y="592"/>
                  </a:lnTo>
                  <a:lnTo>
                    <a:pt x="4833" y="561"/>
                  </a:lnTo>
                  <a:lnTo>
                    <a:pt x="4846" y="529"/>
                  </a:lnTo>
                  <a:lnTo>
                    <a:pt x="4856" y="495"/>
                  </a:lnTo>
                  <a:lnTo>
                    <a:pt x="4863" y="459"/>
                  </a:lnTo>
                  <a:lnTo>
                    <a:pt x="4867" y="421"/>
                  </a:lnTo>
                  <a:lnTo>
                    <a:pt x="4868" y="380"/>
                  </a:lnTo>
                  <a:close/>
                  <a:moveTo>
                    <a:pt x="4757" y="380"/>
                  </a:moveTo>
                  <a:lnTo>
                    <a:pt x="4756" y="410"/>
                  </a:lnTo>
                  <a:lnTo>
                    <a:pt x="4754" y="440"/>
                  </a:lnTo>
                  <a:lnTo>
                    <a:pt x="4748" y="467"/>
                  </a:lnTo>
                  <a:lnTo>
                    <a:pt x="4741" y="493"/>
                  </a:lnTo>
                  <a:lnTo>
                    <a:pt x="4734" y="517"/>
                  </a:lnTo>
                  <a:lnTo>
                    <a:pt x="4722" y="541"/>
                  </a:lnTo>
                  <a:lnTo>
                    <a:pt x="4710" y="562"/>
                  </a:lnTo>
                  <a:lnTo>
                    <a:pt x="4694" y="584"/>
                  </a:lnTo>
                  <a:lnTo>
                    <a:pt x="4677" y="603"/>
                  </a:lnTo>
                  <a:lnTo>
                    <a:pt x="4659" y="619"/>
                  </a:lnTo>
                  <a:lnTo>
                    <a:pt x="4638" y="633"/>
                  </a:lnTo>
                  <a:lnTo>
                    <a:pt x="4617" y="644"/>
                  </a:lnTo>
                  <a:lnTo>
                    <a:pt x="4594" y="653"/>
                  </a:lnTo>
                  <a:lnTo>
                    <a:pt x="4569" y="660"/>
                  </a:lnTo>
                  <a:lnTo>
                    <a:pt x="4543" y="664"/>
                  </a:lnTo>
                  <a:lnTo>
                    <a:pt x="4516" y="665"/>
                  </a:lnTo>
                  <a:lnTo>
                    <a:pt x="4489" y="664"/>
                  </a:lnTo>
                  <a:lnTo>
                    <a:pt x="4463" y="660"/>
                  </a:lnTo>
                  <a:lnTo>
                    <a:pt x="4438" y="653"/>
                  </a:lnTo>
                  <a:lnTo>
                    <a:pt x="4415" y="644"/>
                  </a:lnTo>
                  <a:lnTo>
                    <a:pt x="4393" y="633"/>
                  </a:lnTo>
                  <a:lnTo>
                    <a:pt x="4373" y="619"/>
                  </a:lnTo>
                  <a:lnTo>
                    <a:pt x="4355" y="603"/>
                  </a:lnTo>
                  <a:lnTo>
                    <a:pt x="4338" y="584"/>
                  </a:lnTo>
                  <a:lnTo>
                    <a:pt x="4322" y="562"/>
                  </a:lnTo>
                  <a:lnTo>
                    <a:pt x="4310" y="541"/>
                  </a:lnTo>
                  <a:lnTo>
                    <a:pt x="4298" y="517"/>
                  </a:lnTo>
                  <a:lnTo>
                    <a:pt x="4289" y="493"/>
                  </a:lnTo>
                  <a:lnTo>
                    <a:pt x="4282" y="467"/>
                  </a:lnTo>
                  <a:lnTo>
                    <a:pt x="4277" y="440"/>
                  </a:lnTo>
                  <a:lnTo>
                    <a:pt x="4274" y="410"/>
                  </a:lnTo>
                  <a:lnTo>
                    <a:pt x="4273" y="380"/>
                  </a:lnTo>
                  <a:lnTo>
                    <a:pt x="4274" y="350"/>
                  </a:lnTo>
                  <a:lnTo>
                    <a:pt x="4277" y="322"/>
                  </a:lnTo>
                  <a:lnTo>
                    <a:pt x="4282" y="293"/>
                  </a:lnTo>
                  <a:lnTo>
                    <a:pt x="4289" y="268"/>
                  </a:lnTo>
                  <a:lnTo>
                    <a:pt x="4298" y="243"/>
                  </a:lnTo>
                  <a:lnTo>
                    <a:pt x="4310" y="220"/>
                  </a:lnTo>
                  <a:lnTo>
                    <a:pt x="4322" y="198"/>
                  </a:lnTo>
                  <a:lnTo>
                    <a:pt x="4338" y="178"/>
                  </a:lnTo>
                  <a:lnTo>
                    <a:pt x="4355" y="158"/>
                  </a:lnTo>
                  <a:lnTo>
                    <a:pt x="4374" y="142"/>
                  </a:lnTo>
                  <a:lnTo>
                    <a:pt x="4393" y="127"/>
                  </a:lnTo>
                  <a:lnTo>
                    <a:pt x="4415" y="116"/>
                  </a:lnTo>
                  <a:lnTo>
                    <a:pt x="4439" y="107"/>
                  </a:lnTo>
                  <a:lnTo>
                    <a:pt x="4463" y="100"/>
                  </a:lnTo>
                  <a:lnTo>
                    <a:pt x="4489" y="97"/>
                  </a:lnTo>
                  <a:lnTo>
                    <a:pt x="4516" y="95"/>
                  </a:lnTo>
                  <a:lnTo>
                    <a:pt x="4543" y="97"/>
                  </a:lnTo>
                  <a:lnTo>
                    <a:pt x="4569" y="100"/>
                  </a:lnTo>
                  <a:lnTo>
                    <a:pt x="4593" y="107"/>
                  </a:lnTo>
                  <a:lnTo>
                    <a:pt x="4616" y="116"/>
                  </a:lnTo>
                  <a:lnTo>
                    <a:pt x="4637" y="127"/>
                  </a:lnTo>
                  <a:lnTo>
                    <a:pt x="4658" y="142"/>
                  </a:lnTo>
                  <a:lnTo>
                    <a:pt x="4677" y="158"/>
                  </a:lnTo>
                  <a:lnTo>
                    <a:pt x="4694" y="178"/>
                  </a:lnTo>
                  <a:lnTo>
                    <a:pt x="4710" y="198"/>
                  </a:lnTo>
                  <a:lnTo>
                    <a:pt x="4722" y="220"/>
                  </a:lnTo>
                  <a:lnTo>
                    <a:pt x="4734" y="243"/>
                  </a:lnTo>
                  <a:lnTo>
                    <a:pt x="4741" y="268"/>
                  </a:lnTo>
                  <a:lnTo>
                    <a:pt x="4748" y="293"/>
                  </a:lnTo>
                  <a:lnTo>
                    <a:pt x="4754" y="322"/>
                  </a:lnTo>
                  <a:lnTo>
                    <a:pt x="4756" y="350"/>
                  </a:lnTo>
                  <a:lnTo>
                    <a:pt x="4757" y="380"/>
                  </a:lnTo>
                  <a:close/>
                  <a:moveTo>
                    <a:pt x="5179" y="745"/>
                  </a:moveTo>
                  <a:lnTo>
                    <a:pt x="5179" y="16"/>
                  </a:lnTo>
                  <a:lnTo>
                    <a:pt x="5072" y="16"/>
                  </a:lnTo>
                  <a:lnTo>
                    <a:pt x="5072" y="745"/>
                  </a:lnTo>
                  <a:lnTo>
                    <a:pt x="5179" y="745"/>
                  </a:lnTo>
                  <a:close/>
                  <a:moveTo>
                    <a:pt x="6012" y="745"/>
                  </a:moveTo>
                  <a:lnTo>
                    <a:pt x="6012" y="16"/>
                  </a:lnTo>
                  <a:lnTo>
                    <a:pt x="5905" y="16"/>
                  </a:lnTo>
                  <a:lnTo>
                    <a:pt x="5905" y="598"/>
                  </a:lnTo>
                  <a:lnTo>
                    <a:pt x="5900" y="598"/>
                  </a:lnTo>
                  <a:lnTo>
                    <a:pt x="5580" y="16"/>
                  </a:lnTo>
                  <a:lnTo>
                    <a:pt x="5441" y="16"/>
                  </a:lnTo>
                  <a:lnTo>
                    <a:pt x="5441" y="745"/>
                  </a:lnTo>
                  <a:lnTo>
                    <a:pt x="5549" y="745"/>
                  </a:lnTo>
                  <a:lnTo>
                    <a:pt x="5549" y="160"/>
                  </a:lnTo>
                  <a:lnTo>
                    <a:pt x="5552" y="160"/>
                  </a:lnTo>
                  <a:lnTo>
                    <a:pt x="5873" y="745"/>
                  </a:lnTo>
                  <a:lnTo>
                    <a:pt x="6012" y="745"/>
                  </a:lnTo>
                  <a:close/>
                  <a:moveTo>
                    <a:pt x="6811" y="745"/>
                  </a:moveTo>
                  <a:lnTo>
                    <a:pt x="6811" y="16"/>
                  </a:lnTo>
                  <a:lnTo>
                    <a:pt x="6704" y="16"/>
                  </a:lnTo>
                  <a:lnTo>
                    <a:pt x="6704" y="598"/>
                  </a:lnTo>
                  <a:lnTo>
                    <a:pt x="6700" y="598"/>
                  </a:lnTo>
                  <a:lnTo>
                    <a:pt x="6381" y="16"/>
                  </a:lnTo>
                  <a:lnTo>
                    <a:pt x="6241" y="16"/>
                  </a:lnTo>
                  <a:lnTo>
                    <a:pt x="6241" y="745"/>
                  </a:lnTo>
                  <a:lnTo>
                    <a:pt x="6349" y="745"/>
                  </a:lnTo>
                  <a:lnTo>
                    <a:pt x="6349" y="160"/>
                  </a:lnTo>
                  <a:lnTo>
                    <a:pt x="6351" y="160"/>
                  </a:lnTo>
                  <a:lnTo>
                    <a:pt x="6672" y="745"/>
                  </a:lnTo>
                  <a:lnTo>
                    <a:pt x="6811" y="745"/>
                  </a:lnTo>
                  <a:close/>
                  <a:moveTo>
                    <a:pt x="7161" y="745"/>
                  </a:moveTo>
                  <a:lnTo>
                    <a:pt x="7161" y="16"/>
                  </a:lnTo>
                  <a:lnTo>
                    <a:pt x="7054" y="16"/>
                  </a:lnTo>
                  <a:lnTo>
                    <a:pt x="7054" y="745"/>
                  </a:lnTo>
                  <a:lnTo>
                    <a:pt x="7161" y="745"/>
                  </a:lnTo>
                  <a:close/>
                  <a:moveTo>
                    <a:pt x="7959" y="745"/>
                  </a:moveTo>
                  <a:lnTo>
                    <a:pt x="7959" y="16"/>
                  </a:lnTo>
                  <a:lnTo>
                    <a:pt x="7851" y="16"/>
                  </a:lnTo>
                  <a:lnTo>
                    <a:pt x="7851" y="598"/>
                  </a:lnTo>
                  <a:lnTo>
                    <a:pt x="7846" y="598"/>
                  </a:lnTo>
                  <a:lnTo>
                    <a:pt x="7527" y="16"/>
                  </a:lnTo>
                  <a:lnTo>
                    <a:pt x="7387" y="16"/>
                  </a:lnTo>
                  <a:lnTo>
                    <a:pt x="7387" y="745"/>
                  </a:lnTo>
                  <a:lnTo>
                    <a:pt x="7495" y="745"/>
                  </a:lnTo>
                  <a:lnTo>
                    <a:pt x="7495" y="160"/>
                  </a:lnTo>
                  <a:lnTo>
                    <a:pt x="7498" y="160"/>
                  </a:lnTo>
                  <a:lnTo>
                    <a:pt x="7819" y="745"/>
                  </a:lnTo>
                  <a:lnTo>
                    <a:pt x="7959" y="745"/>
                  </a:lnTo>
                  <a:close/>
                  <a:moveTo>
                    <a:pt x="8930" y="745"/>
                  </a:moveTo>
                  <a:lnTo>
                    <a:pt x="8930" y="651"/>
                  </a:lnTo>
                  <a:lnTo>
                    <a:pt x="8629" y="651"/>
                  </a:lnTo>
                  <a:lnTo>
                    <a:pt x="8629" y="16"/>
                  </a:lnTo>
                  <a:lnTo>
                    <a:pt x="8522" y="16"/>
                  </a:lnTo>
                  <a:lnTo>
                    <a:pt x="8522" y="745"/>
                  </a:lnTo>
                  <a:lnTo>
                    <a:pt x="8930" y="745"/>
                  </a:lnTo>
                  <a:close/>
                  <a:moveTo>
                    <a:pt x="9779" y="745"/>
                  </a:moveTo>
                  <a:lnTo>
                    <a:pt x="9458" y="16"/>
                  </a:lnTo>
                  <a:lnTo>
                    <a:pt x="9356" y="16"/>
                  </a:lnTo>
                  <a:lnTo>
                    <a:pt x="9036" y="745"/>
                  </a:lnTo>
                  <a:lnTo>
                    <a:pt x="9151" y="745"/>
                  </a:lnTo>
                  <a:lnTo>
                    <a:pt x="9227" y="558"/>
                  </a:lnTo>
                  <a:lnTo>
                    <a:pt x="9587" y="558"/>
                  </a:lnTo>
                  <a:lnTo>
                    <a:pt x="9665" y="745"/>
                  </a:lnTo>
                  <a:lnTo>
                    <a:pt x="9779" y="745"/>
                  </a:lnTo>
                  <a:close/>
                  <a:moveTo>
                    <a:pt x="9554" y="475"/>
                  </a:moveTo>
                  <a:lnTo>
                    <a:pt x="9262" y="475"/>
                  </a:lnTo>
                  <a:lnTo>
                    <a:pt x="9407" y="116"/>
                  </a:lnTo>
                  <a:lnTo>
                    <a:pt x="9554" y="475"/>
                  </a:lnTo>
                  <a:close/>
                  <a:moveTo>
                    <a:pt x="10024" y="745"/>
                  </a:moveTo>
                  <a:lnTo>
                    <a:pt x="10024" y="16"/>
                  </a:lnTo>
                  <a:lnTo>
                    <a:pt x="9918" y="16"/>
                  </a:lnTo>
                  <a:lnTo>
                    <a:pt x="9918" y="745"/>
                  </a:lnTo>
                  <a:lnTo>
                    <a:pt x="10024" y="745"/>
                  </a:lnTo>
                  <a:close/>
                  <a:moveTo>
                    <a:pt x="10726" y="107"/>
                  </a:moveTo>
                  <a:lnTo>
                    <a:pt x="10726" y="16"/>
                  </a:lnTo>
                  <a:lnTo>
                    <a:pt x="10170" y="16"/>
                  </a:lnTo>
                  <a:lnTo>
                    <a:pt x="10170" y="107"/>
                  </a:lnTo>
                  <a:lnTo>
                    <a:pt x="10395" y="107"/>
                  </a:lnTo>
                  <a:lnTo>
                    <a:pt x="10395" y="745"/>
                  </a:lnTo>
                  <a:lnTo>
                    <a:pt x="10502" y="745"/>
                  </a:lnTo>
                  <a:lnTo>
                    <a:pt x="10502" y="107"/>
                  </a:lnTo>
                  <a:lnTo>
                    <a:pt x="10726" y="107"/>
                  </a:lnTo>
                  <a:close/>
                  <a:moveTo>
                    <a:pt x="11505" y="380"/>
                  </a:moveTo>
                  <a:lnTo>
                    <a:pt x="11503" y="340"/>
                  </a:lnTo>
                  <a:lnTo>
                    <a:pt x="11499" y="302"/>
                  </a:lnTo>
                  <a:lnTo>
                    <a:pt x="11492" y="265"/>
                  </a:lnTo>
                  <a:lnTo>
                    <a:pt x="11482" y="232"/>
                  </a:lnTo>
                  <a:lnTo>
                    <a:pt x="11469" y="199"/>
                  </a:lnTo>
                  <a:lnTo>
                    <a:pt x="11454" y="167"/>
                  </a:lnTo>
                  <a:lnTo>
                    <a:pt x="11437" y="139"/>
                  </a:lnTo>
                  <a:lnTo>
                    <a:pt x="11415" y="112"/>
                  </a:lnTo>
                  <a:lnTo>
                    <a:pt x="11390" y="86"/>
                  </a:lnTo>
                  <a:lnTo>
                    <a:pt x="11363" y="64"/>
                  </a:lnTo>
                  <a:lnTo>
                    <a:pt x="11333" y="45"/>
                  </a:lnTo>
                  <a:lnTo>
                    <a:pt x="11302" y="29"/>
                  </a:lnTo>
                  <a:lnTo>
                    <a:pt x="11268" y="18"/>
                  </a:lnTo>
                  <a:lnTo>
                    <a:pt x="11231" y="9"/>
                  </a:lnTo>
                  <a:lnTo>
                    <a:pt x="11193" y="3"/>
                  </a:lnTo>
                  <a:lnTo>
                    <a:pt x="11152" y="2"/>
                  </a:lnTo>
                  <a:lnTo>
                    <a:pt x="11111" y="3"/>
                  </a:lnTo>
                  <a:lnTo>
                    <a:pt x="11073" y="9"/>
                  </a:lnTo>
                  <a:lnTo>
                    <a:pt x="11036" y="18"/>
                  </a:lnTo>
                  <a:lnTo>
                    <a:pt x="11002" y="29"/>
                  </a:lnTo>
                  <a:lnTo>
                    <a:pt x="10971" y="45"/>
                  </a:lnTo>
                  <a:lnTo>
                    <a:pt x="10941" y="64"/>
                  </a:lnTo>
                  <a:lnTo>
                    <a:pt x="10914" y="86"/>
                  </a:lnTo>
                  <a:lnTo>
                    <a:pt x="10889" y="112"/>
                  </a:lnTo>
                  <a:lnTo>
                    <a:pt x="10869" y="138"/>
                  </a:lnTo>
                  <a:lnTo>
                    <a:pt x="10851" y="167"/>
                  </a:lnTo>
                  <a:lnTo>
                    <a:pt x="10835" y="198"/>
                  </a:lnTo>
                  <a:lnTo>
                    <a:pt x="10822" y="230"/>
                  </a:lnTo>
                  <a:lnTo>
                    <a:pt x="10813" y="265"/>
                  </a:lnTo>
                  <a:lnTo>
                    <a:pt x="10806" y="301"/>
                  </a:lnTo>
                  <a:lnTo>
                    <a:pt x="10802" y="340"/>
                  </a:lnTo>
                  <a:lnTo>
                    <a:pt x="10801" y="380"/>
                  </a:lnTo>
                  <a:lnTo>
                    <a:pt x="10802" y="421"/>
                  </a:lnTo>
                  <a:lnTo>
                    <a:pt x="10806" y="459"/>
                  </a:lnTo>
                  <a:lnTo>
                    <a:pt x="10813" y="495"/>
                  </a:lnTo>
                  <a:lnTo>
                    <a:pt x="10823" y="530"/>
                  </a:lnTo>
                  <a:lnTo>
                    <a:pt x="10836" y="561"/>
                  </a:lnTo>
                  <a:lnTo>
                    <a:pt x="10851" y="592"/>
                  </a:lnTo>
                  <a:lnTo>
                    <a:pt x="10869" y="621"/>
                  </a:lnTo>
                  <a:lnTo>
                    <a:pt x="10889" y="647"/>
                  </a:lnTo>
                  <a:lnTo>
                    <a:pt x="10914" y="674"/>
                  </a:lnTo>
                  <a:lnTo>
                    <a:pt x="10941" y="696"/>
                  </a:lnTo>
                  <a:lnTo>
                    <a:pt x="10971" y="715"/>
                  </a:lnTo>
                  <a:lnTo>
                    <a:pt x="11002" y="730"/>
                  </a:lnTo>
                  <a:lnTo>
                    <a:pt x="11036" y="742"/>
                  </a:lnTo>
                  <a:lnTo>
                    <a:pt x="11073" y="751"/>
                  </a:lnTo>
                  <a:lnTo>
                    <a:pt x="11111" y="756"/>
                  </a:lnTo>
                  <a:lnTo>
                    <a:pt x="11152" y="758"/>
                  </a:lnTo>
                  <a:lnTo>
                    <a:pt x="11193" y="756"/>
                  </a:lnTo>
                  <a:lnTo>
                    <a:pt x="11231" y="751"/>
                  </a:lnTo>
                  <a:lnTo>
                    <a:pt x="11268" y="742"/>
                  </a:lnTo>
                  <a:lnTo>
                    <a:pt x="11302" y="730"/>
                  </a:lnTo>
                  <a:lnTo>
                    <a:pt x="11333" y="715"/>
                  </a:lnTo>
                  <a:lnTo>
                    <a:pt x="11363" y="696"/>
                  </a:lnTo>
                  <a:lnTo>
                    <a:pt x="11390" y="674"/>
                  </a:lnTo>
                  <a:lnTo>
                    <a:pt x="11415" y="647"/>
                  </a:lnTo>
                  <a:lnTo>
                    <a:pt x="11437" y="620"/>
                  </a:lnTo>
                  <a:lnTo>
                    <a:pt x="11454" y="592"/>
                  </a:lnTo>
                  <a:lnTo>
                    <a:pt x="11469" y="561"/>
                  </a:lnTo>
                  <a:lnTo>
                    <a:pt x="11482" y="529"/>
                  </a:lnTo>
                  <a:lnTo>
                    <a:pt x="11492" y="495"/>
                  </a:lnTo>
                  <a:lnTo>
                    <a:pt x="11499" y="459"/>
                  </a:lnTo>
                  <a:lnTo>
                    <a:pt x="11503" y="421"/>
                  </a:lnTo>
                  <a:lnTo>
                    <a:pt x="11505" y="380"/>
                  </a:lnTo>
                  <a:close/>
                  <a:moveTo>
                    <a:pt x="11395" y="380"/>
                  </a:moveTo>
                  <a:lnTo>
                    <a:pt x="11394" y="410"/>
                  </a:lnTo>
                  <a:lnTo>
                    <a:pt x="11390" y="440"/>
                  </a:lnTo>
                  <a:lnTo>
                    <a:pt x="11386" y="467"/>
                  </a:lnTo>
                  <a:lnTo>
                    <a:pt x="11379" y="493"/>
                  </a:lnTo>
                  <a:lnTo>
                    <a:pt x="11370" y="517"/>
                  </a:lnTo>
                  <a:lnTo>
                    <a:pt x="11358" y="541"/>
                  </a:lnTo>
                  <a:lnTo>
                    <a:pt x="11346" y="562"/>
                  </a:lnTo>
                  <a:lnTo>
                    <a:pt x="11331" y="584"/>
                  </a:lnTo>
                  <a:lnTo>
                    <a:pt x="11313" y="603"/>
                  </a:lnTo>
                  <a:lnTo>
                    <a:pt x="11295" y="619"/>
                  </a:lnTo>
                  <a:lnTo>
                    <a:pt x="11274" y="633"/>
                  </a:lnTo>
                  <a:lnTo>
                    <a:pt x="11253" y="644"/>
                  </a:lnTo>
                  <a:lnTo>
                    <a:pt x="11230" y="653"/>
                  </a:lnTo>
                  <a:lnTo>
                    <a:pt x="11205" y="660"/>
                  </a:lnTo>
                  <a:lnTo>
                    <a:pt x="11179" y="664"/>
                  </a:lnTo>
                  <a:lnTo>
                    <a:pt x="11152" y="665"/>
                  </a:lnTo>
                  <a:lnTo>
                    <a:pt x="11125" y="664"/>
                  </a:lnTo>
                  <a:lnTo>
                    <a:pt x="11099" y="660"/>
                  </a:lnTo>
                  <a:lnTo>
                    <a:pt x="11075" y="653"/>
                  </a:lnTo>
                  <a:lnTo>
                    <a:pt x="11051" y="644"/>
                  </a:lnTo>
                  <a:lnTo>
                    <a:pt x="11030" y="633"/>
                  </a:lnTo>
                  <a:lnTo>
                    <a:pt x="11009" y="619"/>
                  </a:lnTo>
                  <a:lnTo>
                    <a:pt x="10991" y="603"/>
                  </a:lnTo>
                  <a:lnTo>
                    <a:pt x="10974" y="584"/>
                  </a:lnTo>
                  <a:lnTo>
                    <a:pt x="10959" y="562"/>
                  </a:lnTo>
                  <a:lnTo>
                    <a:pt x="10946" y="541"/>
                  </a:lnTo>
                  <a:lnTo>
                    <a:pt x="10934" y="517"/>
                  </a:lnTo>
                  <a:lnTo>
                    <a:pt x="10925" y="493"/>
                  </a:lnTo>
                  <a:lnTo>
                    <a:pt x="10919" y="467"/>
                  </a:lnTo>
                  <a:lnTo>
                    <a:pt x="10914" y="440"/>
                  </a:lnTo>
                  <a:lnTo>
                    <a:pt x="10911" y="410"/>
                  </a:lnTo>
                  <a:lnTo>
                    <a:pt x="10909" y="380"/>
                  </a:lnTo>
                  <a:lnTo>
                    <a:pt x="10911" y="350"/>
                  </a:lnTo>
                  <a:lnTo>
                    <a:pt x="10914" y="322"/>
                  </a:lnTo>
                  <a:lnTo>
                    <a:pt x="10919" y="293"/>
                  </a:lnTo>
                  <a:lnTo>
                    <a:pt x="10925" y="268"/>
                  </a:lnTo>
                  <a:lnTo>
                    <a:pt x="10934" y="243"/>
                  </a:lnTo>
                  <a:lnTo>
                    <a:pt x="10946" y="220"/>
                  </a:lnTo>
                  <a:lnTo>
                    <a:pt x="10959" y="198"/>
                  </a:lnTo>
                  <a:lnTo>
                    <a:pt x="10974" y="178"/>
                  </a:lnTo>
                  <a:lnTo>
                    <a:pt x="10991" y="158"/>
                  </a:lnTo>
                  <a:lnTo>
                    <a:pt x="11010" y="142"/>
                  </a:lnTo>
                  <a:lnTo>
                    <a:pt x="11030" y="127"/>
                  </a:lnTo>
                  <a:lnTo>
                    <a:pt x="11051" y="116"/>
                  </a:lnTo>
                  <a:lnTo>
                    <a:pt x="11075" y="107"/>
                  </a:lnTo>
                  <a:lnTo>
                    <a:pt x="11099" y="100"/>
                  </a:lnTo>
                  <a:lnTo>
                    <a:pt x="11125" y="97"/>
                  </a:lnTo>
                  <a:lnTo>
                    <a:pt x="11152" y="95"/>
                  </a:lnTo>
                  <a:lnTo>
                    <a:pt x="11179" y="97"/>
                  </a:lnTo>
                  <a:lnTo>
                    <a:pt x="11205" y="100"/>
                  </a:lnTo>
                  <a:lnTo>
                    <a:pt x="11229" y="107"/>
                  </a:lnTo>
                  <a:lnTo>
                    <a:pt x="11252" y="116"/>
                  </a:lnTo>
                  <a:lnTo>
                    <a:pt x="11273" y="127"/>
                  </a:lnTo>
                  <a:lnTo>
                    <a:pt x="11294" y="142"/>
                  </a:lnTo>
                  <a:lnTo>
                    <a:pt x="11313" y="158"/>
                  </a:lnTo>
                  <a:lnTo>
                    <a:pt x="11331" y="178"/>
                  </a:lnTo>
                  <a:lnTo>
                    <a:pt x="11346" y="198"/>
                  </a:lnTo>
                  <a:lnTo>
                    <a:pt x="11358" y="220"/>
                  </a:lnTo>
                  <a:lnTo>
                    <a:pt x="11370" y="243"/>
                  </a:lnTo>
                  <a:lnTo>
                    <a:pt x="11379" y="268"/>
                  </a:lnTo>
                  <a:lnTo>
                    <a:pt x="11386" y="293"/>
                  </a:lnTo>
                  <a:lnTo>
                    <a:pt x="11390" y="322"/>
                  </a:lnTo>
                  <a:lnTo>
                    <a:pt x="11394" y="350"/>
                  </a:lnTo>
                  <a:lnTo>
                    <a:pt x="11395" y="380"/>
                  </a:lnTo>
                  <a:close/>
                  <a:moveTo>
                    <a:pt x="12075" y="548"/>
                  </a:moveTo>
                  <a:lnTo>
                    <a:pt x="12074" y="522"/>
                  </a:lnTo>
                  <a:lnTo>
                    <a:pt x="12070" y="498"/>
                  </a:lnTo>
                  <a:lnTo>
                    <a:pt x="12063" y="475"/>
                  </a:lnTo>
                  <a:lnTo>
                    <a:pt x="12054" y="452"/>
                  </a:lnTo>
                  <a:lnTo>
                    <a:pt x="12043" y="432"/>
                  </a:lnTo>
                  <a:lnTo>
                    <a:pt x="12029" y="412"/>
                  </a:lnTo>
                  <a:lnTo>
                    <a:pt x="12012" y="392"/>
                  </a:lnTo>
                  <a:lnTo>
                    <a:pt x="11993" y="374"/>
                  </a:lnTo>
                  <a:lnTo>
                    <a:pt x="11973" y="361"/>
                  </a:lnTo>
                  <a:lnTo>
                    <a:pt x="11941" y="342"/>
                  </a:lnTo>
                  <a:lnTo>
                    <a:pt x="11840" y="286"/>
                  </a:lnTo>
                  <a:lnTo>
                    <a:pt x="11821" y="274"/>
                  </a:lnTo>
                  <a:lnTo>
                    <a:pt x="11804" y="263"/>
                  </a:lnTo>
                  <a:lnTo>
                    <a:pt x="11789" y="252"/>
                  </a:lnTo>
                  <a:lnTo>
                    <a:pt x="11778" y="241"/>
                  </a:lnTo>
                  <a:lnTo>
                    <a:pt x="11769" y="230"/>
                  </a:lnTo>
                  <a:lnTo>
                    <a:pt x="11762" y="219"/>
                  </a:lnTo>
                  <a:lnTo>
                    <a:pt x="11760" y="214"/>
                  </a:lnTo>
                  <a:lnTo>
                    <a:pt x="11757" y="208"/>
                  </a:lnTo>
                  <a:lnTo>
                    <a:pt x="11756" y="198"/>
                  </a:lnTo>
                  <a:lnTo>
                    <a:pt x="11759" y="178"/>
                  </a:lnTo>
                  <a:lnTo>
                    <a:pt x="11765" y="160"/>
                  </a:lnTo>
                  <a:lnTo>
                    <a:pt x="11777" y="142"/>
                  </a:lnTo>
                  <a:lnTo>
                    <a:pt x="11785" y="134"/>
                  </a:lnTo>
                  <a:lnTo>
                    <a:pt x="11793" y="126"/>
                  </a:lnTo>
                  <a:lnTo>
                    <a:pt x="11812" y="111"/>
                  </a:lnTo>
                  <a:lnTo>
                    <a:pt x="11822" y="106"/>
                  </a:lnTo>
                  <a:lnTo>
                    <a:pt x="11833" y="101"/>
                  </a:lnTo>
                  <a:lnTo>
                    <a:pt x="11857" y="95"/>
                  </a:lnTo>
                  <a:lnTo>
                    <a:pt x="11884" y="93"/>
                  </a:lnTo>
                  <a:lnTo>
                    <a:pt x="11908" y="95"/>
                  </a:lnTo>
                  <a:lnTo>
                    <a:pt x="11940" y="101"/>
                  </a:lnTo>
                  <a:lnTo>
                    <a:pt x="12029" y="127"/>
                  </a:lnTo>
                  <a:lnTo>
                    <a:pt x="12048" y="26"/>
                  </a:lnTo>
                  <a:lnTo>
                    <a:pt x="12007" y="14"/>
                  </a:lnTo>
                  <a:lnTo>
                    <a:pt x="11966" y="7"/>
                  </a:lnTo>
                  <a:lnTo>
                    <a:pt x="11925" y="1"/>
                  </a:lnTo>
                  <a:lnTo>
                    <a:pt x="11884" y="0"/>
                  </a:lnTo>
                  <a:lnTo>
                    <a:pt x="11862" y="1"/>
                  </a:lnTo>
                  <a:lnTo>
                    <a:pt x="11840" y="3"/>
                  </a:lnTo>
                  <a:lnTo>
                    <a:pt x="11819" y="7"/>
                  </a:lnTo>
                  <a:lnTo>
                    <a:pt x="11798" y="11"/>
                  </a:lnTo>
                  <a:lnTo>
                    <a:pt x="11760" y="27"/>
                  </a:lnTo>
                  <a:lnTo>
                    <a:pt x="11742" y="37"/>
                  </a:lnTo>
                  <a:lnTo>
                    <a:pt x="11723" y="48"/>
                  </a:lnTo>
                  <a:lnTo>
                    <a:pt x="11705" y="63"/>
                  </a:lnTo>
                  <a:lnTo>
                    <a:pt x="11691" y="77"/>
                  </a:lnTo>
                  <a:lnTo>
                    <a:pt x="11677" y="94"/>
                  </a:lnTo>
                  <a:lnTo>
                    <a:pt x="11666" y="113"/>
                  </a:lnTo>
                  <a:lnTo>
                    <a:pt x="11658" y="133"/>
                  </a:lnTo>
                  <a:lnTo>
                    <a:pt x="11652" y="153"/>
                  </a:lnTo>
                  <a:lnTo>
                    <a:pt x="11647" y="174"/>
                  </a:lnTo>
                  <a:lnTo>
                    <a:pt x="11646" y="198"/>
                  </a:lnTo>
                  <a:lnTo>
                    <a:pt x="11649" y="224"/>
                  </a:lnTo>
                  <a:lnTo>
                    <a:pt x="11652" y="236"/>
                  </a:lnTo>
                  <a:lnTo>
                    <a:pt x="11655" y="248"/>
                  </a:lnTo>
                  <a:lnTo>
                    <a:pt x="11667" y="273"/>
                  </a:lnTo>
                  <a:lnTo>
                    <a:pt x="11681" y="296"/>
                  </a:lnTo>
                  <a:lnTo>
                    <a:pt x="11701" y="318"/>
                  </a:lnTo>
                  <a:lnTo>
                    <a:pt x="11726" y="340"/>
                  </a:lnTo>
                  <a:lnTo>
                    <a:pt x="11754" y="360"/>
                  </a:lnTo>
                  <a:lnTo>
                    <a:pt x="11786" y="379"/>
                  </a:lnTo>
                  <a:lnTo>
                    <a:pt x="11824" y="399"/>
                  </a:lnTo>
                  <a:lnTo>
                    <a:pt x="11863" y="418"/>
                  </a:lnTo>
                  <a:lnTo>
                    <a:pt x="11905" y="445"/>
                  </a:lnTo>
                  <a:lnTo>
                    <a:pt x="11922" y="458"/>
                  </a:lnTo>
                  <a:lnTo>
                    <a:pt x="11934" y="470"/>
                  </a:lnTo>
                  <a:lnTo>
                    <a:pt x="11941" y="479"/>
                  </a:lnTo>
                  <a:lnTo>
                    <a:pt x="11948" y="488"/>
                  </a:lnTo>
                  <a:lnTo>
                    <a:pt x="11958" y="506"/>
                  </a:lnTo>
                  <a:lnTo>
                    <a:pt x="11964" y="526"/>
                  </a:lnTo>
                  <a:lnTo>
                    <a:pt x="11966" y="548"/>
                  </a:lnTo>
                  <a:lnTo>
                    <a:pt x="11963" y="571"/>
                  </a:lnTo>
                  <a:lnTo>
                    <a:pt x="11955" y="594"/>
                  </a:lnTo>
                  <a:lnTo>
                    <a:pt x="11941" y="614"/>
                  </a:lnTo>
                  <a:lnTo>
                    <a:pt x="11922" y="631"/>
                  </a:lnTo>
                  <a:lnTo>
                    <a:pt x="11898" y="646"/>
                  </a:lnTo>
                  <a:lnTo>
                    <a:pt x="11884" y="651"/>
                  </a:lnTo>
                  <a:lnTo>
                    <a:pt x="11871" y="657"/>
                  </a:lnTo>
                  <a:lnTo>
                    <a:pt x="11856" y="660"/>
                  </a:lnTo>
                  <a:lnTo>
                    <a:pt x="11840" y="662"/>
                  </a:lnTo>
                  <a:lnTo>
                    <a:pt x="11807" y="665"/>
                  </a:lnTo>
                  <a:lnTo>
                    <a:pt x="11770" y="662"/>
                  </a:lnTo>
                  <a:lnTo>
                    <a:pt x="11753" y="659"/>
                  </a:lnTo>
                  <a:lnTo>
                    <a:pt x="11735" y="656"/>
                  </a:lnTo>
                  <a:lnTo>
                    <a:pt x="11702" y="644"/>
                  </a:lnTo>
                  <a:lnTo>
                    <a:pt x="11670" y="629"/>
                  </a:lnTo>
                  <a:lnTo>
                    <a:pt x="11655" y="729"/>
                  </a:lnTo>
                  <a:lnTo>
                    <a:pt x="11703" y="745"/>
                  </a:lnTo>
                  <a:lnTo>
                    <a:pt x="11734" y="752"/>
                  </a:lnTo>
                  <a:lnTo>
                    <a:pt x="11747" y="755"/>
                  </a:lnTo>
                  <a:lnTo>
                    <a:pt x="11765" y="757"/>
                  </a:lnTo>
                  <a:lnTo>
                    <a:pt x="11807" y="758"/>
                  </a:lnTo>
                  <a:lnTo>
                    <a:pt x="11833" y="757"/>
                  </a:lnTo>
                  <a:lnTo>
                    <a:pt x="11858" y="755"/>
                  </a:lnTo>
                  <a:lnTo>
                    <a:pt x="11882" y="751"/>
                  </a:lnTo>
                  <a:lnTo>
                    <a:pt x="11905" y="747"/>
                  </a:lnTo>
                  <a:lnTo>
                    <a:pt x="11926" y="740"/>
                  </a:lnTo>
                  <a:lnTo>
                    <a:pt x="11947" y="732"/>
                  </a:lnTo>
                  <a:lnTo>
                    <a:pt x="11967" y="723"/>
                  </a:lnTo>
                  <a:lnTo>
                    <a:pt x="11985" y="712"/>
                  </a:lnTo>
                  <a:lnTo>
                    <a:pt x="12007" y="696"/>
                  </a:lnTo>
                  <a:lnTo>
                    <a:pt x="12025" y="680"/>
                  </a:lnTo>
                  <a:lnTo>
                    <a:pt x="12041" y="661"/>
                  </a:lnTo>
                  <a:lnTo>
                    <a:pt x="12053" y="642"/>
                  </a:lnTo>
                  <a:lnTo>
                    <a:pt x="12062" y="621"/>
                  </a:lnTo>
                  <a:lnTo>
                    <a:pt x="12070" y="598"/>
                  </a:lnTo>
                  <a:lnTo>
                    <a:pt x="12074" y="574"/>
                  </a:lnTo>
                  <a:lnTo>
                    <a:pt x="12075" y="548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107" name="Freeform 35"/>
            <p:cNvSpPr>
              <a:spLocks noEditPoints="1"/>
            </p:cNvSpPr>
            <p:nvPr userDrawn="1"/>
          </p:nvSpPr>
          <p:spPr bwMode="auto">
            <a:xfrm>
              <a:off x="1201" y="2206"/>
              <a:ext cx="1271" cy="124"/>
            </a:xfrm>
            <a:custGeom>
              <a:avLst/>
              <a:gdLst/>
              <a:ahLst/>
              <a:cxnLst>
                <a:cxn ang="0">
                  <a:pos x="331" y="91"/>
                </a:cxn>
                <a:cxn ang="0">
                  <a:pos x="814" y="635"/>
                </a:cxn>
                <a:cxn ang="0">
                  <a:pos x="1849" y="635"/>
                </a:cxn>
                <a:cxn ang="0">
                  <a:pos x="1793" y="617"/>
                </a:cxn>
                <a:cxn ang="0">
                  <a:pos x="1715" y="480"/>
                </a:cxn>
                <a:cxn ang="0">
                  <a:pos x="1678" y="354"/>
                </a:cxn>
                <a:cxn ang="0">
                  <a:pos x="1757" y="288"/>
                </a:cxn>
                <a:cxn ang="0">
                  <a:pos x="1789" y="203"/>
                </a:cxn>
                <a:cxn ang="0">
                  <a:pos x="1778" y="120"/>
                </a:cxn>
                <a:cxn ang="0">
                  <a:pos x="1732" y="57"/>
                </a:cxn>
                <a:cxn ang="0">
                  <a:pos x="1653" y="12"/>
                </a:cxn>
                <a:cxn ang="0">
                  <a:pos x="1318" y="0"/>
                </a:cxn>
                <a:cxn ang="0">
                  <a:pos x="1535" y="411"/>
                </a:cxn>
                <a:cxn ang="0">
                  <a:pos x="1581" y="450"/>
                </a:cxn>
                <a:cxn ang="0">
                  <a:pos x="1697" y="665"/>
                </a:cxn>
                <a:cxn ang="0">
                  <a:pos x="1765" y="717"/>
                </a:cxn>
                <a:cxn ang="0">
                  <a:pos x="1677" y="190"/>
                </a:cxn>
                <a:cxn ang="0">
                  <a:pos x="1646" y="266"/>
                </a:cxn>
                <a:cxn ang="0">
                  <a:pos x="1584" y="309"/>
                </a:cxn>
                <a:cxn ang="0">
                  <a:pos x="1559" y="91"/>
                </a:cxn>
                <a:cxn ang="0">
                  <a:pos x="1645" y="123"/>
                </a:cxn>
                <a:cxn ang="0">
                  <a:pos x="1673" y="167"/>
                </a:cxn>
                <a:cxn ang="0">
                  <a:pos x="1902" y="0"/>
                </a:cxn>
                <a:cxn ang="0">
                  <a:pos x="3146" y="729"/>
                </a:cxn>
                <a:cxn ang="0">
                  <a:pos x="3148" y="91"/>
                </a:cxn>
                <a:cxn ang="0">
                  <a:pos x="3646" y="729"/>
                </a:cxn>
                <a:cxn ang="0">
                  <a:pos x="4650" y="276"/>
                </a:cxn>
                <a:cxn ang="0">
                  <a:pos x="4596" y="150"/>
                </a:cxn>
                <a:cxn ang="0">
                  <a:pos x="4510" y="62"/>
                </a:cxn>
                <a:cxn ang="0">
                  <a:pos x="4381" y="6"/>
                </a:cxn>
                <a:cxn ang="0">
                  <a:pos x="4326" y="729"/>
                </a:cxn>
                <a:cxn ang="0">
                  <a:pos x="4465" y="695"/>
                </a:cxn>
                <a:cxn ang="0">
                  <a:pos x="4575" y="609"/>
                </a:cxn>
                <a:cxn ang="0">
                  <a:pos x="4635" y="507"/>
                </a:cxn>
                <a:cxn ang="0">
                  <a:pos x="4659" y="368"/>
                </a:cxn>
                <a:cxn ang="0">
                  <a:pos x="4539" y="459"/>
                </a:cxn>
                <a:cxn ang="0">
                  <a:pos x="4494" y="546"/>
                </a:cxn>
                <a:cxn ang="0">
                  <a:pos x="4417" y="611"/>
                </a:cxn>
                <a:cxn ang="0">
                  <a:pos x="4320" y="635"/>
                </a:cxn>
                <a:cxn ang="0">
                  <a:pos x="4359" y="98"/>
                </a:cxn>
                <a:cxn ang="0">
                  <a:pos x="4443" y="136"/>
                </a:cxn>
                <a:cxn ang="0">
                  <a:pos x="4507" y="208"/>
                </a:cxn>
                <a:cxn ang="0">
                  <a:pos x="4546" y="301"/>
                </a:cxn>
                <a:cxn ang="0">
                  <a:pos x="4825" y="0"/>
                </a:cxn>
                <a:cxn ang="0">
                  <a:pos x="4931" y="302"/>
                </a:cxn>
                <a:cxn ang="0">
                  <a:pos x="5583" y="0"/>
                </a:cxn>
                <a:cxn ang="0">
                  <a:pos x="6765" y="527"/>
                </a:cxn>
                <a:cxn ang="0">
                  <a:pos x="6652" y="571"/>
                </a:cxn>
                <a:cxn ang="0">
                  <a:pos x="6604" y="632"/>
                </a:cxn>
                <a:cxn ang="0">
                  <a:pos x="6507" y="649"/>
                </a:cxn>
                <a:cxn ang="0">
                  <a:pos x="6487" y="731"/>
                </a:cxn>
                <a:cxn ang="0">
                  <a:pos x="6590" y="741"/>
                </a:cxn>
                <a:cxn ang="0">
                  <a:pos x="6676" y="713"/>
                </a:cxn>
                <a:cxn ang="0">
                  <a:pos x="6731" y="658"/>
                </a:cxn>
                <a:cxn ang="0">
                  <a:pos x="6762" y="572"/>
                </a:cxn>
                <a:cxn ang="0">
                  <a:pos x="6884" y="729"/>
                </a:cxn>
                <a:cxn ang="0">
                  <a:pos x="7256" y="100"/>
                </a:cxn>
              </a:cxnLst>
              <a:rect l="0" t="0" r="r" b="b"/>
              <a:pathLst>
                <a:path w="7628" h="742">
                  <a:moveTo>
                    <a:pt x="555" y="91"/>
                  </a:moveTo>
                  <a:lnTo>
                    <a:pt x="555" y="0"/>
                  </a:lnTo>
                  <a:lnTo>
                    <a:pt x="0" y="0"/>
                  </a:lnTo>
                  <a:lnTo>
                    <a:pt x="0" y="91"/>
                  </a:lnTo>
                  <a:lnTo>
                    <a:pt x="224" y="91"/>
                  </a:lnTo>
                  <a:lnTo>
                    <a:pt x="224" y="729"/>
                  </a:lnTo>
                  <a:lnTo>
                    <a:pt x="331" y="729"/>
                  </a:lnTo>
                  <a:lnTo>
                    <a:pt x="331" y="91"/>
                  </a:lnTo>
                  <a:lnTo>
                    <a:pt x="555" y="91"/>
                  </a:lnTo>
                  <a:close/>
                  <a:moveTo>
                    <a:pt x="1121" y="91"/>
                  </a:moveTo>
                  <a:lnTo>
                    <a:pt x="1121" y="0"/>
                  </a:lnTo>
                  <a:lnTo>
                    <a:pt x="707" y="0"/>
                  </a:lnTo>
                  <a:lnTo>
                    <a:pt x="707" y="729"/>
                  </a:lnTo>
                  <a:lnTo>
                    <a:pt x="1120" y="729"/>
                  </a:lnTo>
                  <a:lnTo>
                    <a:pt x="1120" y="635"/>
                  </a:lnTo>
                  <a:lnTo>
                    <a:pt x="814" y="635"/>
                  </a:lnTo>
                  <a:lnTo>
                    <a:pt x="814" y="396"/>
                  </a:lnTo>
                  <a:lnTo>
                    <a:pt x="1094" y="396"/>
                  </a:lnTo>
                  <a:lnTo>
                    <a:pt x="1094" y="302"/>
                  </a:lnTo>
                  <a:lnTo>
                    <a:pt x="814" y="302"/>
                  </a:lnTo>
                  <a:lnTo>
                    <a:pt x="814" y="91"/>
                  </a:lnTo>
                  <a:lnTo>
                    <a:pt x="1121" y="91"/>
                  </a:lnTo>
                  <a:close/>
                  <a:moveTo>
                    <a:pt x="1849" y="729"/>
                  </a:moveTo>
                  <a:lnTo>
                    <a:pt x="1849" y="635"/>
                  </a:lnTo>
                  <a:lnTo>
                    <a:pt x="1827" y="635"/>
                  </a:lnTo>
                  <a:lnTo>
                    <a:pt x="1823" y="635"/>
                  </a:lnTo>
                  <a:lnTo>
                    <a:pt x="1818" y="634"/>
                  </a:lnTo>
                  <a:lnTo>
                    <a:pt x="1813" y="632"/>
                  </a:lnTo>
                  <a:lnTo>
                    <a:pt x="1808" y="630"/>
                  </a:lnTo>
                  <a:lnTo>
                    <a:pt x="1804" y="626"/>
                  </a:lnTo>
                  <a:lnTo>
                    <a:pt x="1798" y="622"/>
                  </a:lnTo>
                  <a:lnTo>
                    <a:pt x="1793" y="617"/>
                  </a:lnTo>
                  <a:lnTo>
                    <a:pt x="1788" y="611"/>
                  </a:lnTo>
                  <a:lnTo>
                    <a:pt x="1783" y="605"/>
                  </a:lnTo>
                  <a:lnTo>
                    <a:pt x="1778" y="597"/>
                  </a:lnTo>
                  <a:lnTo>
                    <a:pt x="1767" y="580"/>
                  </a:lnTo>
                  <a:lnTo>
                    <a:pt x="1756" y="560"/>
                  </a:lnTo>
                  <a:lnTo>
                    <a:pt x="1743" y="537"/>
                  </a:lnTo>
                  <a:lnTo>
                    <a:pt x="1730" y="507"/>
                  </a:lnTo>
                  <a:lnTo>
                    <a:pt x="1715" y="480"/>
                  </a:lnTo>
                  <a:lnTo>
                    <a:pt x="1703" y="454"/>
                  </a:lnTo>
                  <a:lnTo>
                    <a:pt x="1689" y="433"/>
                  </a:lnTo>
                  <a:lnTo>
                    <a:pt x="1677" y="413"/>
                  </a:lnTo>
                  <a:lnTo>
                    <a:pt x="1665" y="396"/>
                  </a:lnTo>
                  <a:lnTo>
                    <a:pt x="1654" y="382"/>
                  </a:lnTo>
                  <a:lnTo>
                    <a:pt x="1644" y="371"/>
                  </a:lnTo>
                  <a:lnTo>
                    <a:pt x="1661" y="362"/>
                  </a:lnTo>
                  <a:lnTo>
                    <a:pt x="1678" y="354"/>
                  </a:lnTo>
                  <a:lnTo>
                    <a:pt x="1692" y="344"/>
                  </a:lnTo>
                  <a:lnTo>
                    <a:pt x="1707" y="335"/>
                  </a:lnTo>
                  <a:lnTo>
                    <a:pt x="1721" y="325"/>
                  </a:lnTo>
                  <a:lnTo>
                    <a:pt x="1726" y="320"/>
                  </a:lnTo>
                  <a:lnTo>
                    <a:pt x="1732" y="315"/>
                  </a:lnTo>
                  <a:lnTo>
                    <a:pt x="1743" y="305"/>
                  </a:lnTo>
                  <a:lnTo>
                    <a:pt x="1753" y="293"/>
                  </a:lnTo>
                  <a:lnTo>
                    <a:pt x="1757" y="288"/>
                  </a:lnTo>
                  <a:lnTo>
                    <a:pt x="1762" y="281"/>
                  </a:lnTo>
                  <a:lnTo>
                    <a:pt x="1768" y="270"/>
                  </a:lnTo>
                  <a:lnTo>
                    <a:pt x="1775" y="257"/>
                  </a:lnTo>
                  <a:lnTo>
                    <a:pt x="1780" y="244"/>
                  </a:lnTo>
                  <a:lnTo>
                    <a:pt x="1784" y="231"/>
                  </a:lnTo>
                  <a:lnTo>
                    <a:pt x="1787" y="218"/>
                  </a:lnTo>
                  <a:lnTo>
                    <a:pt x="1788" y="211"/>
                  </a:lnTo>
                  <a:lnTo>
                    <a:pt x="1789" y="203"/>
                  </a:lnTo>
                  <a:lnTo>
                    <a:pt x="1789" y="190"/>
                  </a:lnTo>
                  <a:lnTo>
                    <a:pt x="1789" y="179"/>
                  </a:lnTo>
                  <a:lnTo>
                    <a:pt x="1788" y="168"/>
                  </a:lnTo>
                  <a:lnTo>
                    <a:pt x="1787" y="157"/>
                  </a:lnTo>
                  <a:lnTo>
                    <a:pt x="1785" y="148"/>
                  </a:lnTo>
                  <a:lnTo>
                    <a:pt x="1783" y="138"/>
                  </a:lnTo>
                  <a:lnTo>
                    <a:pt x="1780" y="129"/>
                  </a:lnTo>
                  <a:lnTo>
                    <a:pt x="1778" y="120"/>
                  </a:lnTo>
                  <a:lnTo>
                    <a:pt x="1773" y="111"/>
                  </a:lnTo>
                  <a:lnTo>
                    <a:pt x="1768" y="102"/>
                  </a:lnTo>
                  <a:lnTo>
                    <a:pt x="1764" y="94"/>
                  </a:lnTo>
                  <a:lnTo>
                    <a:pt x="1759" y="86"/>
                  </a:lnTo>
                  <a:lnTo>
                    <a:pt x="1753" y="78"/>
                  </a:lnTo>
                  <a:lnTo>
                    <a:pt x="1747" y="72"/>
                  </a:lnTo>
                  <a:lnTo>
                    <a:pt x="1740" y="64"/>
                  </a:lnTo>
                  <a:lnTo>
                    <a:pt x="1732" y="57"/>
                  </a:lnTo>
                  <a:lnTo>
                    <a:pt x="1724" y="51"/>
                  </a:lnTo>
                  <a:lnTo>
                    <a:pt x="1716" y="45"/>
                  </a:lnTo>
                  <a:lnTo>
                    <a:pt x="1708" y="39"/>
                  </a:lnTo>
                  <a:lnTo>
                    <a:pt x="1699" y="33"/>
                  </a:lnTo>
                  <a:lnTo>
                    <a:pt x="1691" y="29"/>
                  </a:lnTo>
                  <a:lnTo>
                    <a:pt x="1682" y="23"/>
                  </a:lnTo>
                  <a:lnTo>
                    <a:pt x="1672" y="20"/>
                  </a:lnTo>
                  <a:lnTo>
                    <a:pt x="1653" y="12"/>
                  </a:lnTo>
                  <a:lnTo>
                    <a:pt x="1643" y="10"/>
                  </a:lnTo>
                  <a:lnTo>
                    <a:pt x="1632" y="6"/>
                  </a:lnTo>
                  <a:lnTo>
                    <a:pt x="1621" y="4"/>
                  </a:lnTo>
                  <a:lnTo>
                    <a:pt x="1610" y="3"/>
                  </a:lnTo>
                  <a:lnTo>
                    <a:pt x="1598" y="2"/>
                  </a:lnTo>
                  <a:lnTo>
                    <a:pt x="1587" y="1"/>
                  </a:lnTo>
                  <a:lnTo>
                    <a:pt x="1563" y="0"/>
                  </a:lnTo>
                  <a:lnTo>
                    <a:pt x="1318" y="0"/>
                  </a:lnTo>
                  <a:lnTo>
                    <a:pt x="1318" y="729"/>
                  </a:lnTo>
                  <a:lnTo>
                    <a:pt x="1426" y="729"/>
                  </a:lnTo>
                  <a:lnTo>
                    <a:pt x="1426" y="406"/>
                  </a:lnTo>
                  <a:lnTo>
                    <a:pt x="1508" y="406"/>
                  </a:lnTo>
                  <a:lnTo>
                    <a:pt x="1515" y="407"/>
                  </a:lnTo>
                  <a:lnTo>
                    <a:pt x="1521" y="407"/>
                  </a:lnTo>
                  <a:lnTo>
                    <a:pt x="1528" y="409"/>
                  </a:lnTo>
                  <a:lnTo>
                    <a:pt x="1535" y="411"/>
                  </a:lnTo>
                  <a:lnTo>
                    <a:pt x="1542" y="415"/>
                  </a:lnTo>
                  <a:lnTo>
                    <a:pt x="1549" y="418"/>
                  </a:lnTo>
                  <a:lnTo>
                    <a:pt x="1554" y="423"/>
                  </a:lnTo>
                  <a:lnTo>
                    <a:pt x="1561" y="427"/>
                  </a:lnTo>
                  <a:lnTo>
                    <a:pt x="1567" y="433"/>
                  </a:lnTo>
                  <a:lnTo>
                    <a:pt x="1573" y="440"/>
                  </a:lnTo>
                  <a:lnTo>
                    <a:pt x="1579" y="446"/>
                  </a:lnTo>
                  <a:lnTo>
                    <a:pt x="1581" y="450"/>
                  </a:lnTo>
                  <a:lnTo>
                    <a:pt x="1585" y="453"/>
                  </a:lnTo>
                  <a:lnTo>
                    <a:pt x="1590" y="462"/>
                  </a:lnTo>
                  <a:lnTo>
                    <a:pt x="1596" y="470"/>
                  </a:lnTo>
                  <a:lnTo>
                    <a:pt x="1606" y="490"/>
                  </a:lnTo>
                  <a:lnTo>
                    <a:pt x="1645" y="568"/>
                  </a:lnTo>
                  <a:lnTo>
                    <a:pt x="1682" y="645"/>
                  </a:lnTo>
                  <a:lnTo>
                    <a:pt x="1689" y="656"/>
                  </a:lnTo>
                  <a:lnTo>
                    <a:pt x="1697" y="665"/>
                  </a:lnTo>
                  <a:lnTo>
                    <a:pt x="1705" y="674"/>
                  </a:lnTo>
                  <a:lnTo>
                    <a:pt x="1713" y="681"/>
                  </a:lnTo>
                  <a:lnTo>
                    <a:pt x="1721" y="689"/>
                  </a:lnTo>
                  <a:lnTo>
                    <a:pt x="1729" y="696"/>
                  </a:lnTo>
                  <a:lnTo>
                    <a:pt x="1738" y="702"/>
                  </a:lnTo>
                  <a:lnTo>
                    <a:pt x="1747" y="707"/>
                  </a:lnTo>
                  <a:lnTo>
                    <a:pt x="1756" y="713"/>
                  </a:lnTo>
                  <a:lnTo>
                    <a:pt x="1765" y="717"/>
                  </a:lnTo>
                  <a:lnTo>
                    <a:pt x="1775" y="721"/>
                  </a:lnTo>
                  <a:lnTo>
                    <a:pt x="1784" y="723"/>
                  </a:lnTo>
                  <a:lnTo>
                    <a:pt x="1795" y="725"/>
                  </a:lnTo>
                  <a:lnTo>
                    <a:pt x="1806" y="728"/>
                  </a:lnTo>
                  <a:lnTo>
                    <a:pt x="1816" y="729"/>
                  </a:lnTo>
                  <a:lnTo>
                    <a:pt x="1827" y="729"/>
                  </a:lnTo>
                  <a:lnTo>
                    <a:pt x="1849" y="729"/>
                  </a:lnTo>
                  <a:close/>
                  <a:moveTo>
                    <a:pt x="1677" y="190"/>
                  </a:moveTo>
                  <a:lnTo>
                    <a:pt x="1675" y="201"/>
                  </a:lnTo>
                  <a:lnTo>
                    <a:pt x="1674" y="213"/>
                  </a:lnTo>
                  <a:lnTo>
                    <a:pt x="1672" y="219"/>
                  </a:lnTo>
                  <a:lnTo>
                    <a:pt x="1671" y="225"/>
                  </a:lnTo>
                  <a:lnTo>
                    <a:pt x="1666" y="236"/>
                  </a:lnTo>
                  <a:lnTo>
                    <a:pt x="1661" y="246"/>
                  </a:lnTo>
                  <a:lnTo>
                    <a:pt x="1654" y="257"/>
                  </a:lnTo>
                  <a:lnTo>
                    <a:pt x="1646" y="266"/>
                  </a:lnTo>
                  <a:lnTo>
                    <a:pt x="1641" y="272"/>
                  </a:lnTo>
                  <a:lnTo>
                    <a:pt x="1637" y="276"/>
                  </a:lnTo>
                  <a:lnTo>
                    <a:pt x="1628" y="285"/>
                  </a:lnTo>
                  <a:lnTo>
                    <a:pt x="1618" y="292"/>
                  </a:lnTo>
                  <a:lnTo>
                    <a:pt x="1606" y="299"/>
                  </a:lnTo>
                  <a:lnTo>
                    <a:pt x="1595" y="305"/>
                  </a:lnTo>
                  <a:lnTo>
                    <a:pt x="1589" y="307"/>
                  </a:lnTo>
                  <a:lnTo>
                    <a:pt x="1584" y="309"/>
                  </a:lnTo>
                  <a:lnTo>
                    <a:pt x="1578" y="310"/>
                  </a:lnTo>
                  <a:lnTo>
                    <a:pt x="1571" y="311"/>
                  </a:lnTo>
                  <a:lnTo>
                    <a:pt x="1559" y="314"/>
                  </a:lnTo>
                  <a:lnTo>
                    <a:pt x="1545" y="314"/>
                  </a:lnTo>
                  <a:lnTo>
                    <a:pt x="1426" y="314"/>
                  </a:lnTo>
                  <a:lnTo>
                    <a:pt x="1426" y="91"/>
                  </a:lnTo>
                  <a:lnTo>
                    <a:pt x="1545" y="91"/>
                  </a:lnTo>
                  <a:lnTo>
                    <a:pt x="1559" y="91"/>
                  </a:lnTo>
                  <a:lnTo>
                    <a:pt x="1570" y="92"/>
                  </a:lnTo>
                  <a:lnTo>
                    <a:pt x="1583" y="94"/>
                  </a:lnTo>
                  <a:lnTo>
                    <a:pt x="1594" y="98"/>
                  </a:lnTo>
                  <a:lnTo>
                    <a:pt x="1605" y="101"/>
                  </a:lnTo>
                  <a:lnTo>
                    <a:pt x="1615" y="105"/>
                  </a:lnTo>
                  <a:lnTo>
                    <a:pt x="1626" y="110"/>
                  </a:lnTo>
                  <a:lnTo>
                    <a:pt x="1635" y="116"/>
                  </a:lnTo>
                  <a:lnTo>
                    <a:pt x="1645" y="123"/>
                  </a:lnTo>
                  <a:lnTo>
                    <a:pt x="1649" y="127"/>
                  </a:lnTo>
                  <a:lnTo>
                    <a:pt x="1653" y="131"/>
                  </a:lnTo>
                  <a:lnTo>
                    <a:pt x="1660" y="139"/>
                  </a:lnTo>
                  <a:lnTo>
                    <a:pt x="1663" y="144"/>
                  </a:lnTo>
                  <a:lnTo>
                    <a:pt x="1666" y="148"/>
                  </a:lnTo>
                  <a:lnTo>
                    <a:pt x="1671" y="157"/>
                  </a:lnTo>
                  <a:lnTo>
                    <a:pt x="1672" y="163"/>
                  </a:lnTo>
                  <a:lnTo>
                    <a:pt x="1673" y="167"/>
                  </a:lnTo>
                  <a:lnTo>
                    <a:pt x="1675" y="179"/>
                  </a:lnTo>
                  <a:lnTo>
                    <a:pt x="1677" y="184"/>
                  </a:lnTo>
                  <a:lnTo>
                    <a:pt x="1677" y="190"/>
                  </a:lnTo>
                  <a:close/>
                  <a:moveTo>
                    <a:pt x="2586" y="0"/>
                  </a:moveTo>
                  <a:lnTo>
                    <a:pt x="2470" y="0"/>
                  </a:lnTo>
                  <a:lnTo>
                    <a:pt x="2246" y="620"/>
                  </a:lnTo>
                  <a:lnTo>
                    <a:pt x="2020" y="0"/>
                  </a:lnTo>
                  <a:lnTo>
                    <a:pt x="1902" y="0"/>
                  </a:lnTo>
                  <a:lnTo>
                    <a:pt x="2173" y="729"/>
                  </a:lnTo>
                  <a:lnTo>
                    <a:pt x="2317" y="729"/>
                  </a:lnTo>
                  <a:lnTo>
                    <a:pt x="2586" y="0"/>
                  </a:lnTo>
                  <a:close/>
                  <a:moveTo>
                    <a:pt x="3148" y="91"/>
                  </a:moveTo>
                  <a:lnTo>
                    <a:pt x="3148" y="0"/>
                  </a:lnTo>
                  <a:lnTo>
                    <a:pt x="2734" y="0"/>
                  </a:lnTo>
                  <a:lnTo>
                    <a:pt x="2734" y="729"/>
                  </a:lnTo>
                  <a:lnTo>
                    <a:pt x="3146" y="729"/>
                  </a:lnTo>
                  <a:lnTo>
                    <a:pt x="3146" y="635"/>
                  </a:lnTo>
                  <a:lnTo>
                    <a:pt x="2841" y="635"/>
                  </a:lnTo>
                  <a:lnTo>
                    <a:pt x="2841" y="396"/>
                  </a:lnTo>
                  <a:lnTo>
                    <a:pt x="3121" y="396"/>
                  </a:lnTo>
                  <a:lnTo>
                    <a:pt x="3121" y="302"/>
                  </a:lnTo>
                  <a:lnTo>
                    <a:pt x="2841" y="302"/>
                  </a:lnTo>
                  <a:lnTo>
                    <a:pt x="2841" y="91"/>
                  </a:lnTo>
                  <a:lnTo>
                    <a:pt x="3148" y="91"/>
                  </a:lnTo>
                  <a:close/>
                  <a:moveTo>
                    <a:pt x="3935" y="0"/>
                  </a:moveTo>
                  <a:lnTo>
                    <a:pt x="3812" y="0"/>
                  </a:lnTo>
                  <a:lnTo>
                    <a:pt x="3592" y="327"/>
                  </a:lnTo>
                  <a:lnTo>
                    <a:pt x="3372" y="0"/>
                  </a:lnTo>
                  <a:lnTo>
                    <a:pt x="3249" y="0"/>
                  </a:lnTo>
                  <a:lnTo>
                    <a:pt x="3538" y="428"/>
                  </a:lnTo>
                  <a:lnTo>
                    <a:pt x="3538" y="729"/>
                  </a:lnTo>
                  <a:lnTo>
                    <a:pt x="3646" y="729"/>
                  </a:lnTo>
                  <a:lnTo>
                    <a:pt x="3646" y="428"/>
                  </a:lnTo>
                  <a:lnTo>
                    <a:pt x="3935" y="0"/>
                  </a:lnTo>
                  <a:close/>
                  <a:moveTo>
                    <a:pt x="4659" y="368"/>
                  </a:moveTo>
                  <a:lnTo>
                    <a:pt x="4659" y="348"/>
                  </a:lnTo>
                  <a:lnTo>
                    <a:pt x="4658" y="330"/>
                  </a:lnTo>
                  <a:lnTo>
                    <a:pt x="4656" y="311"/>
                  </a:lnTo>
                  <a:lnTo>
                    <a:pt x="4653" y="294"/>
                  </a:lnTo>
                  <a:lnTo>
                    <a:pt x="4650" y="276"/>
                  </a:lnTo>
                  <a:lnTo>
                    <a:pt x="4646" y="260"/>
                  </a:lnTo>
                  <a:lnTo>
                    <a:pt x="4641" y="243"/>
                  </a:lnTo>
                  <a:lnTo>
                    <a:pt x="4635" y="227"/>
                  </a:lnTo>
                  <a:lnTo>
                    <a:pt x="4629" y="211"/>
                  </a:lnTo>
                  <a:lnTo>
                    <a:pt x="4622" y="195"/>
                  </a:lnTo>
                  <a:lnTo>
                    <a:pt x="4614" y="180"/>
                  </a:lnTo>
                  <a:lnTo>
                    <a:pt x="4606" y="165"/>
                  </a:lnTo>
                  <a:lnTo>
                    <a:pt x="4596" y="150"/>
                  </a:lnTo>
                  <a:lnTo>
                    <a:pt x="4591" y="144"/>
                  </a:lnTo>
                  <a:lnTo>
                    <a:pt x="4585" y="137"/>
                  </a:lnTo>
                  <a:lnTo>
                    <a:pt x="4575" y="123"/>
                  </a:lnTo>
                  <a:lnTo>
                    <a:pt x="4563" y="110"/>
                  </a:lnTo>
                  <a:lnTo>
                    <a:pt x="4550" y="96"/>
                  </a:lnTo>
                  <a:lnTo>
                    <a:pt x="4538" y="84"/>
                  </a:lnTo>
                  <a:lnTo>
                    <a:pt x="4524" y="73"/>
                  </a:lnTo>
                  <a:lnTo>
                    <a:pt x="4510" y="62"/>
                  </a:lnTo>
                  <a:lnTo>
                    <a:pt x="4495" y="51"/>
                  </a:lnTo>
                  <a:lnTo>
                    <a:pt x="4480" y="42"/>
                  </a:lnTo>
                  <a:lnTo>
                    <a:pt x="4465" y="35"/>
                  </a:lnTo>
                  <a:lnTo>
                    <a:pt x="4449" y="27"/>
                  </a:lnTo>
                  <a:lnTo>
                    <a:pt x="4432" y="21"/>
                  </a:lnTo>
                  <a:lnTo>
                    <a:pt x="4417" y="15"/>
                  </a:lnTo>
                  <a:lnTo>
                    <a:pt x="4400" y="11"/>
                  </a:lnTo>
                  <a:lnTo>
                    <a:pt x="4381" y="6"/>
                  </a:lnTo>
                  <a:lnTo>
                    <a:pt x="4363" y="3"/>
                  </a:lnTo>
                  <a:lnTo>
                    <a:pt x="4345" y="2"/>
                  </a:lnTo>
                  <a:lnTo>
                    <a:pt x="4326" y="0"/>
                  </a:lnTo>
                  <a:lnTo>
                    <a:pt x="4307" y="0"/>
                  </a:lnTo>
                  <a:lnTo>
                    <a:pt x="4047" y="0"/>
                  </a:lnTo>
                  <a:lnTo>
                    <a:pt x="4047" y="729"/>
                  </a:lnTo>
                  <a:lnTo>
                    <a:pt x="4307" y="729"/>
                  </a:lnTo>
                  <a:lnTo>
                    <a:pt x="4326" y="729"/>
                  </a:lnTo>
                  <a:lnTo>
                    <a:pt x="4345" y="728"/>
                  </a:lnTo>
                  <a:lnTo>
                    <a:pt x="4363" y="725"/>
                  </a:lnTo>
                  <a:lnTo>
                    <a:pt x="4381" y="722"/>
                  </a:lnTo>
                  <a:lnTo>
                    <a:pt x="4400" y="719"/>
                  </a:lnTo>
                  <a:lnTo>
                    <a:pt x="4417" y="714"/>
                  </a:lnTo>
                  <a:lnTo>
                    <a:pt x="4432" y="708"/>
                  </a:lnTo>
                  <a:lnTo>
                    <a:pt x="4449" y="702"/>
                  </a:lnTo>
                  <a:lnTo>
                    <a:pt x="4465" y="695"/>
                  </a:lnTo>
                  <a:lnTo>
                    <a:pt x="4480" y="687"/>
                  </a:lnTo>
                  <a:lnTo>
                    <a:pt x="4495" y="678"/>
                  </a:lnTo>
                  <a:lnTo>
                    <a:pt x="4510" y="669"/>
                  </a:lnTo>
                  <a:lnTo>
                    <a:pt x="4524" y="658"/>
                  </a:lnTo>
                  <a:lnTo>
                    <a:pt x="4538" y="647"/>
                  </a:lnTo>
                  <a:lnTo>
                    <a:pt x="4550" y="635"/>
                  </a:lnTo>
                  <a:lnTo>
                    <a:pt x="4563" y="622"/>
                  </a:lnTo>
                  <a:lnTo>
                    <a:pt x="4575" y="609"/>
                  </a:lnTo>
                  <a:lnTo>
                    <a:pt x="4585" y="596"/>
                  </a:lnTo>
                  <a:lnTo>
                    <a:pt x="4596" y="581"/>
                  </a:lnTo>
                  <a:lnTo>
                    <a:pt x="4606" y="568"/>
                  </a:lnTo>
                  <a:lnTo>
                    <a:pt x="4609" y="560"/>
                  </a:lnTo>
                  <a:lnTo>
                    <a:pt x="4614" y="553"/>
                  </a:lnTo>
                  <a:lnTo>
                    <a:pt x="4622" y="539"/>
                  </a:lnTo>
                  <a:lnTo>
                    <a:pt x="4629" y="523"/>
                  </a:lnTo>
                  <a:lnTo>
                    <a:pt x="4635" y="507"/>
                  </a:lnTo>
                  <a:lnTo>
                    <a:pt x="4641" y="491"/>
                  </a:lnTo>
                  <a:lnTo>
                    <a:pt x="4646" y="474"/>
                  </a:lnTo>
                  <a:lnTo>
                    <a:pt x="4650" y="458"/>
                  </a:lnTo>
                  <a:lnTo>
                    <a:pt x="4653" y="441"/>
                  </a:lnTo>
                  <a:lnTo>
                    <a:pt x="4656" y="423"/>
                  </a:lnTo>
                  <a:lnTo>
                    <a:pt x="4658" y="405"/>
                  </a:lnTo>
                  <a:lnTo>
                    <a:pt x="4659" y="387"/>
                  </a:lnTo>
                  <a:lnTo>
                    <a:pt x="4659" y="368"/>
                  </a:lnTo>
                  <a:close/>
                  <a:moveTo>
                    <a:pt x="4553" y="368"/>
                  </a:moveTo>
                  <a:lnTo>
                    <a:pt x="4553" y="381"/>
                  </a:lnTo>
                  <a:lnTo>
                    <a:pt x="4551" y="395"/>
                  </a:lnTo>
                  <a:lnTo>
                    <a:pt x="4550" y="408"/>
                  </a:lnTo>
                  <a:lnTo>
                    <a:pt x="4548" y="420"/>
                  </a:lnTo>
                  <a:lnTo>
                    <a:pt x="4546" y="434"/>
                  </a:lnTo>
                  <a:lnTo>
                    <a:pt x="4544" y="446"/>
                  </a:lnTo>
                  <a:lnTo>
                    <a:pt x="4539" y="459"/>
                  </a:lnTo>
                  <a:lnTo>
                    <a:pt x="4536" y="470"/>
                  </a:lnTo>
                  <a:lnTo>
                    <a:pt x="4531" y="482"/>
                  </a:lnTo>
                  <a:lnTo>
                    <a:pt x="4527" y="494"/>
                  </a:lnTo>
                  <a:lnTo>
                    <a:pt x="4521" y="505"/>
                  </a:lnTo>
                  <a:lnTo>
                    <a:pt x="4514" y="515"/>
                  </a:lnTo>
                  <a:lnTo>
                    <a:pt x="4507" y="526"/>
                  </a:lnTo>
                  <a:lnTo>
                    <a:pt x="4500" y="536"/>
                  </a:lnTo>
                  <a:lnTo>
                    <a:pt x="4494" y="546"/>
                  </a:lnTo>
                  <a:lnTo>
                    <a:pt x="4485" y="555"/>
                  </a:lnTo>
                  <a:lnTo>
                    <a:pt x="4477" y="566"/>
                  </a:lnTo>
                  <a:lnTo>
                    <a:pt x="4468" y="575"/>
                  </a:lnTo>
                  <a:lnTo>
                    <a:pt x="4457" y="584"/>
                  </a:lnTo>
                  <a:lnTo>
                    <a:pt x="4448" y="591"/>
                  </a:lnTo>
                  <a:lnTo>
                    <a:pt x="4438" y="598"/>
                  </a:lnTo>
                  <a:lnTo>
                    <a:pt x="4428" y="605"/>
                  </a:lnTo>
                  <a:lnTo>
                    <a:pt x="4417" y="611"/>
                  </a:lnTo>
                  <a:lnTo>
                    <a:pt x="4406" y="616"/>
                  </a:lnTo>
                  <a:lnTo>
                    <a:pt x="4395" y="621"/>
                  </a:lnTo>
                  <a:lnTo>
                    <a:pt x="4383" y="624"/>
                  </a:lnTo>
                  <a:lnTo>
                    <a:pt x="4371" y="627"/>
                  </a:lnTo>
                  <a:lnTo>
                    <a:pt x="4359" y="631"/>
                  </a:lnTo>
                  <a:lnTo>
                    <a:pt x="4346" y="633"/>
                  </a:lnTo>
                  <a:lnTo>
                    <a:pt x="4334" y="634"/>
                  </a:lnTo>
                  <a:lnTo>
                    <a:pt x="4320" y="635"/>
                  </a:lnTo>
                  <a:lnTo>
                    <a:pt x="4307" y="635"/>
                  </a:lnTo>
                  <a:lnTo>
                    <a:pt x="4156" y="635"/>
                  </a:lnTo>
                  <a:lnTo>
                    <a:pt x="4156" y="93"/>
                  </a:lnTo>
                  <a:lnTo>
                    <a:pt x="4307" y="93"/>
                  </a:lnTo>
                  <a:lnTo>
                    <a:pt x="4320" y="93"/>
                  </a:lnTo>
                  <a:lnTo>
                    <a:pt x="4334" y="94"/>
                  </a:lnTo>
                  <a:lnTo>
                    <a:pt x="4346" y="95"/>
                  </a:lnTo>
                  <a:lnTo>
                    <a:pt x="4359" y="98"/>
                  </a:lnTo>
                  <a:lnTo>
                    <a:pt x="4371" y="101"/>
                  </a:lnTo>
                  <a:lnTo>
                    <a:pt x="4383" y="104"/>
                  </a:lnTo>
                  <a:lnTo>
                    <a:pt x="4395" y="109"/>
                  </a:lnTo>
                  <a:lnTo>
                    <a:pt x="4406" y="113"/>
                  </a:lnTo>
                  <a:lnTo>
                    <a:pt x="4417" y="119"/>
                  </a:lnTo>
                  <a:lnTo>
                    <a:pt x="4428" y="126"/>
                  </a:lnTo>
                  <a:lnTo>
                    <a:pt x="4438" y="132"/>
                  </a:lnTo>
                  <a:lnTo>
                    <a:pt x="4443" y="136"/>
                  </a:lnTo>
                  <a:lnTo>
                    <a:pt x="4448" y="140"/>
                  </a:lnTo>
                  <a:lnTo>
                    <a:pt x="4457" y="148"/>
                  </a:lnTo>
                  <a:lnTo>
                    <a:pt x="4468" y="157"/>
                  </a:lnTo>
                  <a:lnTo>
                    <a:pt x="4477" y="166"/>
                  </a:lnTo>
                  <a:lnTo>
                    <a:pt x="4485" y="176"/>
                  </a:lnTo>
                  <a:lnTo>
                    <a:pt x="4494" y="186"/>
                  </a:lnTo>
                  <a:lnTo>
                    <a:pt x="4500" y="197"/>
                  </a:lnTo>
                  <a:lnTo>
                    <a:pt x="4507" y="208"/>
                  </a:lnTo>
                  <a:lnTo>
                    <a:pt x="4514" y="218"/>
                  </a:lnTo>
                  <a:lnTo>
                    <a:pt x="4521" y="229"/>
                  </a:lnTo>
                  <a:lnTo>
                    <a:pt x="4527" y="240"/>
                  </a:lnTo>
                  <a:lnTo>
                    <a:pt x="4531" y="252"/>
                  </a:lnTo>
                  <a:lnTo>
                    <a:pt x="4536" y="264"/>
                  </a:lnTo>
                  <a:lnTo>
                    <a:pt x="4539" y="275"/>
                  </a:lnTo>
                  <a:lnTo>
                    <a:pt x="4544" y="288"/>
                  </a:lnTo>
                  <a:lnTo>
                    <a:pt x="4546" y="301"/>
                  </a:lnTo>
                  <a:lnTo>
                    <a:pt x="4548" y="314"/>
                  </a:lnTo>
                  <a:lnTo>
                    <a:pt x="4550" y="327"/>
                  </a:lnTo>
                  <a:lnTo>
                    <a:pt x="4551" y="339"/>
                  </a:lnTo>
                  <a:lnTo>
                    <a:pt x="4553" y="354"/>
                  </a:lnTo>
                  <a:lnTo>
                    <a:pt x="4553" y="368"/>
                  </a:lnTo>
                  <a:close/>
                  <a:moveTo>
                    <a:pt x="5238" y="91"/>
                  </a:moveTo>
                  <a:lnTo>
                    <a:pt x="5238" y="0"/>
                  </a:lnTo>
                  <a:lnTo>
                    <a:pt x="4825" y="0"/>
                  </a:lnTo>
                  <a:lnTo>
                    <a:pt x="4825" y="729"/>
                  </a:lnTo>
                  <a:lnTo>
                    <a:pt x="5236" y="729"/>
                  </a:lnTo>
                  <a:lnTo>
                    <a:pt x="5236" y="635"/>
                  </a:lnTo>
                  <a:lnTo>
                    <a:pt x="4931" y="635"/>
                  </a:lnTo>
                  <a:lnTo>
                    <a:pt x="4931" y="396"/>
                  </a:lnTo>
                  <a:lnTo>
                    <a:pt x="5211" y="396"/>
                  </a:lnTo>
                  <a:lnTo>
                    <a:pt x="5211" y="302"/>
                  </a:lnTo>
                  <a:lnTo>
                    <a:pt x="4931" y="302"/>
                  </a:lnTo>
                  <a:lnTo>
                    <a:pt x="4931" y="91"/>
                  </a:lnTo>
                  <a:lnTo>
                    <a:pt x="5238" y="91"/>
                  </a:lnTo>
                  <a:close/>
                  <a:moveTo>
                    <a:pt x="6015" y="729"/>
                  </a:moveTo>
                  <a:lnTo>
                    <a:pt x="6015" y="0"/>
                  </a:lnTo>
                  <a:lnTo>
                    <a:pt x="5907" y="0"/>
                  </a:lnTo>
                  <a:lnTo>
                    <a:pt x="5907" y="584"/>
                  </a:lnTo>
                  <a:lnTo>
                    <a:pt x="5903" y="584"/>
                  </a:lnTo>
                  <a:lnTo>
                    <a:pt x="5583" y="0"/>
                  </a:lnTo>
                  <a:lnTo>
                    <a:pt x="5444" y="0"/>
                  </a:lnTo>
                  <a:lnTo>
                    <a:pt x="5444" y="729"/>
                  </a:lnTo>
                  <a:lnTo>
                    <a:pt x="5551" y="729"/>
                  </a:lnTo>
                  <a:lnTo>
                    <a:pt x="5551" y="144"/>
                  </a:lnTo>
                  <a:lnTo>
                    <a:pt x="5555" y="144"/>
                  </a:lnTo>
                  <a:lnTo>
                    <a:pt x="5876" y="729"/>
                  </a:lnTo>
                  <a:lnTo>
                    <a:pt x="6015" y="729"/>
                  </a:lnTo>
                  <a:close/>
                  <a:moveTo>
                    <a:pt x="6765" y="527"/>
                  </a:moveTo>
                  <a:lnTo>
                    <a:pt x="6765" y="0"/>
                  </a:lnTo>
                  <a:lnTo>
                    <a:pt x="6658" y="0"/>
                  </a:lnTo>
                  <a:lnTo>
                    <a:pt x="6658" y="527"/>
                  </a:lnTo>
                  <a:lnTo>
                    <a:pt x="6658" y="541"/>
                  </a:lnTo>
                  <a:lnTo>
                    <a:pt x="6655" y="554"/>
                  </a:lnTo>
                  <a:lnTo>
                    <a:pt x="6654" y="560"/>
                  </a:lnTo>
                  <a:lnTo>
                    <a:pt x="6653" y="566"/>
                  </a:lnTo>
                  <a:lnTo>
                    <a:pt x="6652" y="571"/>
                  </a:lnTo>
                  <a:lnTo>
                    <a:pt x="6650" y="577"/>
                  </a:lnTo>
                  <a:lnTo>
                    <a:pt x="6645" y="588"/>
                  </a:lnTo>
                  <a:lnTo>
                    <a:pt x="6640" y="598"/>
                  </a:lnTo>
                  <a:lnTo>
                    <a:pt x="6634" y="607"/>
                  </a:lnTo>
                  <a:lnTo>
                    <a:pt x="6626" y="615"/>
                  </a:lnTo>
                  <a:lnTo>
                    <a:pt x="6618" y="623"/>
                  </a:lnTo>
                  <a:lnTo>
                    <a:pt x="6609" y="630"/>
                  </a:lnTo>
                  <a:lnTo>
                    <a:pt x="6604" y="632"/>
                  </a:lnTo>
                  <a:lnTo>
                    <a:pt x="6600" y="635"/>
                  </a:lnTo>
                  <a:lnTo>
                    <a:pt x="6590" y="640"/>
                  </a:lnTo>
                  <a:lnTo>
                    <a:pt x="6578" y="643"/>
                  </a:lnTo>
                  <a:lnTo>
                    <a:pt x="6566" y="645"/>
                  </a:lnTo>
                  <a:lnTo>
                    <a:pt x="6553" y="648"/>
                  </a:lnTo>
                  <a:lnTo>
                    <a:pt x="6540" y="649"/>
                  </a:lnTo>
                  <a:lnTo>
                    <a:pt x="6517" y="649"/>
                  </a:lnTo>
                  <a:lnTo>
                    <a:pt x="6507" y="649"/>
                  </a:lnTo>
                  <a:lnTo>
                    <a:pt x="6498" y="648"/>
                  </a:lnTo>
                  <a:lnTo>
                    <a:pt x="6489" y="645"/>
                  </a:lnTo>
                  <a:lnTo>
                    <a:pt x="6482" y="643"/>
                  </a:lnTo>
                  <a:lnTo>
                    <a:pt x="6475" y="641"/>
                  </a:lnTo>
                  <a:lnTo>
                    <a:pt x="6468" y="638"/>
                  </a:lnTo>
                  <a:lnTo>
                    <a:pt x="6468" y="722"/>
                  </a:lnTo>
                  <a:lnTo>
                    <a:pt x="6477" y="728"/>
                  </a:lnTo>
                  <a:lnTo>
                    <a:pt x="6487" y="731"/>
                  </a:lnTo>
                  <a:lnTo>
                    <a:pt x="6498" y="734"/>
                  </a:lnTo>
                  <a:lnTo>
                    <a:pt x="6509" y="738"/>
                  </a:lnTo>
                  <a:lnTo>
                    <a:pt x="6523" y="740"/>
                  </a:lnTo>
                  <a:lnTo>
                    <a:pt x="6536" y="741"/>
                  </a:lnTo>
                  <a:lnTo>
                    <a:pt x="6551" y="742"/>
                  </a:lnTo>
                  <a:lnTo>
                    <a:pt x="6567" y="742"/>
                  </a:lnTo>
                  <a:lnTo>
                    <a:pt x="6578" y="742"/>
                  </a:lnTo>
                  <a:lnTo>
                    <a:pt x="6590" y="741"/>
                  </a:lnTo>
                  <a:lnTo>
                    <a:pt x="6600" y="740"/>
                  </a:lnTo>
                  <a:lnTo>
                    <a:pt x="6610" y="738"/>
                  </a:lnTo>
                  <a:lnTo>
                    <a:pt x="6630" y="733"/>
                  </a:lnTo>
                  <a:lnTo>
                    <a:pt x="6641" y="730"/>
                  </a:lnTo>
                  <a:lnTo>
                    <a:pt x="6650" y="726"/>
                  </a:lnTo>
                  <a:lnTo>
                    <a:pt x="6659" y="722"/>
                  </a:lnTo>
                  <a:lnTo>
                    <a:pt x="6667" y="717"/>
                  </a:lnTo>
                  <a:lnTo>
                    <a:pt x="6676" y="713"/>
                  </a:lnTo>
                  <a:lnTo>
                    <a:pt x="6684" y="707"/>
                  </a:lnTo>
                  <a:lnTo>
                    <a:pt x="6692" y="702"/>
                  </a:lnTo>
                  <a:lnTo>
                    <a:pt x="6700" y="695"/>
                  </a:lnTo>
                  <a:lnTo>
                    <a:pt x="6706" y="688"/>
                  </a:lnTo>
                  <a:lnTo>
                    <a:pt x="6713" y="680"/>
                  </a:lnTo>
                  <a:lnTo>
                    <a:pt x="6720" y="674"/>
                  </a:lnTo>
                  <a:lnTo>
                    <a:pt x="6726" y="666"/>
                  </a:lnTo>
                  <a:lnTo>
                    <a:pt x="6731" y="658"/>
                  </a:lnTo>
                  <a:lnTo>
                    <a:pt x="6737" y="649"/>
                  </a:lnTo>
                  <a:lnTo>
                    <a:pt x="6742" y="641"/>
                  </a:lnTo>
                  <a:lnTo>
                    <a:pt x="6745" y="632"/>
                  </a:lnTo>
                  <a:lnTo>
                    <a:pt x="6753" y="613"/>
                  </a:lnTo>
                  <a:lnTo>
                    <a:pt x="6755" y="604"/>
                  </a:lnTo>
                  <a:lnTo>
                    <a:pt x="6759" y="594"/>
                  </a:lnTo>
                  <a:lnTo>
                    <a:pt x="6761" y="584"/>
                  </a:lnTo>
                  <a:lnTo>
                    <a:pt x="6762" y="572"/>
                  </a:lnTo>
                  <a:lnTo>
                    <a:pt x="6763" y="562"/>
                  </a:lnTo>
                  <a:lnTo>
                    <a:pt x="6764" y="551"/>
                  </a:lnTo>
                  <a:lnTo>
                    <a:pt x="6765" y="540"/>
                  </a:lnTo>
                  <a:lnTo>
                    <a:pt x="6765" y="527"/>
                  </a:lnTo>
                  <a:close/>
                  <a:moveTo>
                    <a:pt x="7628" y="729"/>
                  </a:moveTo>
                  <a:lnTo>
                    <a:pt x="7307" y="0"/>
                  </a:lnTo>
                  <a:lnTo>
                    <a:pt x="7205" y="0"/>
                  </a:lnTo>
                  <a:lnTo>
                    <a:pt x="6884" y="729"/>
                  </a:lnTo>
                  <a:lnTo>
                    <a:pt x="7000" y="729"/>
                  </a:lnTo>
                  <a:lnTo>
                    <a:pt x="7076" y="542"/>
                  </a:lnTo>
                  <a:lnTo>
                    <a:pt x="7436" y="542"/>
                  </a:lnTo>
                  <a:lnTo>
                    <a:pt x="7512" y="729"/>
                  </a:lnTo>
                  <a:lnTo>
                    <a:pt x="7628" y="729"/>
                  </a:lnTo>
                  <a:close/>
                  <a:moveTo>
                    <a:pt x="7402" y="459"/>
                  </a:moveTo>
                  <a:lnTo>
                    <a:pt x="7111" y="459"/>
                  </a:lnTo>
                  <a:lnTo>
                    <a:pt x="7256" y="100"/>
                  </a:lnTo>
                  <a:lnTo>
                    <a:pt x="7402" y="459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</p:grpSp>
      <p:pic>
        <p:nvPicPr>
          <p:cNvPr id="12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124200" y="4038600"/>
            <a:ext cx="2603500" cy="1064086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38100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latin typeface="Arial" charset="0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43000"/>
            <a:ext cx="8207375" cy="129540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632075"/>
            <a:ext cx="8207375" cy="949325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97650"/>
            <a:ext cx="6048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Juha Honkatukia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48DE38-50E3-425B-ACDF-4AC9E2443813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483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2B6BC-04DE-4967-975B-F51AD218A551}" type="datetimeFigureOut">
              <a:rPr lang="fi-FI" smtClean="0"/>
              <a:pPr/>
              <a:t>22.6.2021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97650"/>
            <a:ext cx="6048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nimi / Tekijä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135896-443F-4544-B6F1-7517F77824BF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251520" y="1484784"/>
            <a:ext cx="8640960" cy="439248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0000"/>
            <a:ext cx="8218488" cy="4068000"/>
          </a:xfrm>
        </p:spPr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135896-443F-4544-B6F1-7517F77824BF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2250" cy="4392612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484313"/>
            <a:ext cx="4033838" cy="43926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10C5BB-0625-4D6C-B50B-E59D43538913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251520" y="1484784"/>
            <a:ext cx="8640960" cy="439248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0000"/>
            <a:ext cx="4032250" cy="4068000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20000"/>
            <a:ext cx="4033838" cy="4068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10C5BB-0625-4D6C-B50B-E59D43538913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20F32F-4D5B-4D47-9A01-B27431B02251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1752E5-19AD-4F6D-B50A-9D98F21736A0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1752E5-19AD-4F6D-B50A-9D98F21736A0}" type="datetime1">
              <a:rPr lang="fi-FI"/>
              <a:pPr/>
              <a:t>22.6.2021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Esityksen nimi / Tekijä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/>
              <a:pPr/>
              <a:t>‹#›</a:t>
            </a:fld>
            <a:endParaRPr lang="fi-FI"/>
          </a:p>
        </p:txBody>
      </p:sp>
      <p:sp>
        <p:nvSpPr>
          <p:cNvPr id="6" name="Suorakulmio 5"/>
          <p:cNvSpPr/>
          <p:nvPr userDrawn="1"/>
        </p:nvSpPr>
        <p:spPr>
          <a:xfrm>
            <a:off x="251520" y="1484784"/>
            <a:ext cx="8640960" cy="439248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561138"/>
            <a:ext cx="9144000" cy="296862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2073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18488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89713"/>
            <a:ext cx="109061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F8883D5A-7385-4269-9D87-04BF44B6FBC3}" type="datetime1">
              <a:rPr lang="fi-FI" smtClean="0"/>
              <a:pPr/>
              <a:t>22.6.2021</a:t>
            </a:fld>
            <a:endParaRPr lang="fi-FI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97650"/>
            <a:ext cx="6048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nimi / Tekijä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597650"/>
            <a:ext cx="10795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grpSp>
        <p:nvGrpSpPr>
          <p:cNvPr id="1053" name="Group 29"/>
          <p:cNvGrpSpPr>
            <a:grpSpLocks/>
          </p:cNvGrpSpPr>
          <p:nvPr/>
        </p:nvGrpSpPr>
        <p:grpSpPr bwMode="auto">
          <a:xfrm>
            <a:off x="5867400" y="6324600"/>
            <a:ext cx="2773363" cy="104775"/>
            <a:chOff x="340" y="3906"/>
            <a:chExt cx="1747" cy="66"/>
          </a:xfrm>
        </p:grpSpPr>
        <p:sp>
          <p:nvSpPr>
            <p:cNvPr id="1051" name="Freeform 27"/>
            <p:cNvSpPr>
              <a:spLocks noEditPoints="1"/>
            </p:cNvSpPr>
            <p:nvPr userDrawn="1"/>
          </p:nvSpPr>
          <p:spPr bwMode="auto">
            <a:xfrm>
              <a:off x="1040" y="3906"/>
              <a:ext cx="1047" cy="66"/>
            </a:xfrm>
            <a:custGeom>
              <a:avLst/>
              <a:gdLst/>
              <a:ahLst/>
              <a:cxnLst>
                <a:cxn ang="0">
                  <a:pos x="0" y="715"/>
                </a:cxn>
                <a:cxn ang="0">
                  <a:pos x="988" y="328"/>
                </a:cxn>
                <a:cxn ang="0">
                  <a:pos x="2035" y="15"/>
                </a:cxn>
                <a:cxn ang="0">
                  <a:pos x="2305" y="715"/>
                </a:cxn>
                <a:cxn ang="0">
                  <a:pos x="2998" y="575"/>
                </a:cxn>
                <a:cxn ang="0">
                  <a:pos x="2968" y="715"/>
                </a:cxn>
                <a:cxn ang="0">
                  <a:pos x="3630" y="715"/>
                </a:cxn>
                <a:cxn ang="0">
                  <a:pos x="4594" y="161"/>
                </a:cxn>
                <a:cxn ang="0">
                  <a:pos x="4382" y="8"/>
                </a:cxn>
                <a:cxn ang="0">
                  <a:pos x="4106" y="61"/>
                </a:cxn>
                <a:cxn ang="0">
                  <a:pos x="3977" y="289"/>
                </a:cxn>
                <a:cxn ang="0">
                  <a:pos x="4019" y="568"/>
                </a:cxn>
                <a:cxn ang="0">
                  <a:pos x="4231" y="722"/>
                </a:cxn>
                <a:cxn ang="0">
                  <a:pos x="4507" y="669"/>
                </a:cxn>
                <a:cxn ang="0">
                  <a:pos x="4638" y="441"/>
                </a:cxn>
                <a:cxn ang="0">
                  <a:pos x="4514" y="497"/>
                </a:cxn>
                <a:cxn ang="0">
                  <a:pos x="4381" y="628"/>
                </a:cxn>
                <a:cxn ang="0">
                  <a:pos x="4190" y="608"/>
                </a:cxn>
                <a:cxn ang="0">
                  <a:pos x="4084" y="448"/>
                </a:cxn>
                <a:cxn ang="0">
                  <a:pos x="4099" y="233"/>
                </a:cxn>
                <a:cxn ang="0">
                  <a:pos x="4233" y="102"/>
                </a:cxn>
                <a:cxn ang="0">
                  <a:pos x="4422" y="122"/>
                </a:cxn>
                <a:cxn ang="0">
                  <a:pos x="4528" y="282"/>
                </a:cxn>
                <a:cxn ang="0">
                  <a:pos x="4939" y="715"/>
                </a:cxn>
                <a:cxn ang="0">
                  <a:pos x="5189" y="715"/>
                </a:cxn>
                <a:cxn ang="0">
                  <a:pos x="6393" y="15"/>
                </a:cxn>
                <a:cxn ang="0">
                  <a:pos x="6057" y="153"/>
                </a:cxn>
                <a:cxn ang="0">
                  <a:pos x="7590" y="715"/>
                </a:cxn>
                <a:cxn ang="0">
                  <a:pos x="7148" y="715"/>
                </a:cxn>
                <a:cxn ang="0">
                  <a:pos x="8228" y="15"/>
                </a:cxn>
                <a:cxn ang="0">
                  <a:pos x="8727" y="715"/>
                </a:cxn>
                <a:cxn ang="0">
                  <a:pos x="9110" y="456"/>
                </a:cxn>
                <a:cxn ang="0">
                  <a:pos x="9699" y="15"/>
                </a:cxn>
                <a:cxn ang="0">
                  <a:pos x="10970" y="326"/>
                </a:cxn>
                <a:cxn ang="0">
                  <a:pos x="10862" y="83"/>
                </a:cxn>
                <a:cxn ang="0">
                  <a:pos x="10596" y="3"/>
                </a:cxn>
                <a:cxn ang="0">
                  <a:pos x="10364" y="133"/>
                </a:cxn>
                <a:cxn ang="0">
                  <a:pos x="10301" y="404"/>
                </a:cxn>
                <a:cxn ang="0">
                  <a:pos x="10408" y="647"/>
                </a:cxn>
                <a:cxn ang="0">
                  <a:pos x="10674" y="726"/>
                </a:cxn>
                <a:cxn ang="0">
                  <a:pos x="10906" y="595"/>
                </a:cxn>
                <a:cxn ang="0">
                  <a:pos x="10866" y="365"/>
                </a:cxn>
                <a:cxn ang="0">
                  <a:pos x="10805" y="561"/>
                </a:cxn>
                <a:cxn ang="0">
                  <a:pos x="10635" y="638"/>
                </a:cxn>
                <a:cxn ang="0">
                  <a:pos x="10465" y="561"/>
                </a:cxn>
                <a:cxn ang="0">
                  <a:pos x="10403" y="365"/>
                </a:cxn>
                <a:cxn ang="0">
                  <a:pos x="10465" y="171"/>
                </a:cxn>
                <a:cxn ang="0">
                  <a:pos x="10635" y="92"/>
                </a:cxn>
                <a:cxn ang="0">
                  <a:pos x="10805" y="171"/>
                </a:cxn>
                <a:cxn ang="0">
                  <a:pos x="10866" y="365"/>
                </a:cxn>
                <a:cxn ang="0">
                  <a:pos x="11455" y="377"/>
                </a:cxn>
                <a:cxn ang="0">
                  <a:pos x="11231" y="231"/>
                </a:cxn>
                <a:cxn ang="0">
                  <a:pos x="11230" y="136"/>
                </a:cxn>
                <a:cxn ang="0">
                  <a:pos x="11356" y="92"/>
                </a:cxn>
                <a:cxn ang="0">
                  <a:pos x="11311" y="1"/>
                </a:cxn>
                <a:cxn ang="0">
                  <a:pos x="11148" y="74"/>
                </a:cxn>
                <a:cxn ang="0">
                  <a:pos x="11111" y="227"/>
                </a:cxn>
                <a:cxn ang="0">
                  <a:pos x="11276" y="383"/>
                </a:cxn>
                <a:cxn ang="0">
                  <a:pos x="11409" y="505"/>
                </a:cxn>
                <a:cxn ang="0">
                  <a:pos x="11320" y="631"/>
                </a:cxn>
                <a:cxn ang="0">
                  <a:pos x="11129" y="604"/>
                </a:cxn>
                <a:cxn ang="0">
                  <a:pos x="11308" y="725"/>
                </a:cxn>
                <a:cxn ang="0">
                  <a:pos x="11467" y="653"/>
                </a:cxn>
              </a:cxnLst>
              <a:rect l="0" t="0" r="r" b="b"/>
              <a:pathLst>
                <a:path w="11514" h="728">
                  <a:moveTo>
                    <a:pt x="545" y="715"/>
                  </a:moveTo>
                  <a:lnTo>
                    <a:pt x="545" y="15"/>
                  </a:lnTo>
                  <a:lnTo>
                    <a:pt x="441" y="15"/>
                  </a:lnTo>
                  <a:lnTo>
                    <a:pt x="441" y="301"/>
                  </a:lnTo>
                  <a:lnTo>
                    <a:pt x="102" y="301"/>
                  </a:lnTo>
                  <a:lnTo>
                    <a:pt x="102" y="15"/>
                  </a:lnTo>
                  <a:lnTo>
                    <a:pt x="0" y="15"/>
                  </a:lnTo>
                  <a:lnTo>
                    <a:pt x="0" y="715"/>
                  </a:lnTo>
                  <a:lnTo>
                    <a:pt x="102" y="715"/>
                  </a:lnTo>
                  <a:lnTo>
                    <a:pt x="102" y="391"/>
                  </a:lnTo>
                  <a:lnTo>
                    <a:pt x="441" y="391"/>
                  </a:lnTo>
                  <a:lnTo>
                    <a:pt x="441" y="715"/>
                  </a:lnTo>
                  <a:lnTo>
                    <a:pt x="545" y="715"/>
                  </a:lnTo>
                  <a:close/>
                  <a:moveTo>
                    <a:pt x="1316" y="15"/>
                  </a:moveTo>
                  <a:lnTo>
                    <a:pt x="1199" y="15"/>
                  </a:lnTo>
                  <a:lnTo>
                    <a:pt x="988" y="328"/>
                  </a:lnTo>
                  <a:lnTo>
                    <a:pt x="779" y="15"/>
                  </a:lnTo>
                  <a:lnTo>
                    <a:pt x="661" y="15"/>
                  </a:lnTo>
                  <a:lnTo>
                    <a:pt x="936" y="427"/>
                  </a:lnTo>
                  <a:lnTo>
                    <a:pt x="936" y="715"/>
                  </a:lnTo>
                  <a:lnTo>
                    <a:pt x="1039" y="715"/>
                  </a:lnTo>
                  <a:lnTo>
                    <a:pt x="1039" y="427"/>
                  </a:lnTo>
                  <a:lnTo>
                    <a:pt x="1316" y="15"/>
                  </a:lnTo>
                  <a:close/>
                  <a:moveTo>
                    <a:pt x="2035" y="15"/>
                  </a:moveTo>
                  <a:lnTo>
                    <a:pt x="1926" y="15"/>
                  </a:lnTo>
                  <a:lnTo>
                    <a:pt x="1710" y="610"/>
                  </a:lnTo>
                  <a:lnTo>
                    <a:pt x="1496" y="15"/>
                  </a:lnTo>
                  <a:lnTo>
                    <a:pt x="1384" y="15"/>
                  </a:lnTo>
                  <a:lnTo>
                    <a:pt x="1642" y="715"/>
                  </a:lnTo>
                  <a:lnTo>
                    <a:pt x="1780" y="715"/>
                  </a:lnTo>
                  <a:lnTo>
                    <a:pt x="2035" y="15"/>
                  </a:lnTo>
                  <a:close/>
                  <a:moveTo>
                    <a:pt x="2305" y="715"/>
                  </a:moveTo>
                  <a:lnTo>
                    <a:pt x="2305" y="15"/>
                  </a:lnTo>
                  <a:lnTo>
                    <a:pt x="2203" y="15"/>
                  </a:lnTo>
                  <a:lnTo>
                    <a:pt x="2203" y="715"/>
                  </a:lnTo>
                  <a:lnTo>
                    <a:pt x="2305" y="715"/>
                  </a:lnTo>
                  <a:close/>
                  <a:moveTo>
                    <a:pt x="3101" y="715"/>
                  </a:moveTo>
                  <a:lnTo>
                    <a:pt x="3101" y="15"/>
                  </a:lnTo>
                  <a:lnTo>
                    <a:pt x="2998" y="15"/>
                  </a:lnTo>
                  <a:lnTo>
                    <a:pt x="2998" y="575"/>
                  </a:lnTo>
                  <a:lnTo>
                    <a:pt x="2993" y="575"/>
                  </a:lnTo>
                  <a:lnTo>
                    <a:pt x="2689" y="15"/>
                  </a:lnTo>
                  <a:lnTo>
                    <a:pt x="2556" y="15"/>
                  </a:lnTo>
                  <a:lnTo>
                    <a:pt x="2556" y="715"/>
                  </a:lnTo>
                  <a:lnTo>
                    <a:pt x="2658" y="715"/>
                  </a:lnTo>
                  <a:lnTo>
                    <a:pt x="2658" y="153"/>
                  </a:lnTo>
                  <a:lnTo>
                    <a:pt x="2662" y="153"/>
                  </a:lnTo>
                  <a:lnTo>
                    <a:pt x="2968" y="715"/>
                  </a:lnTo>
                  <a:lnTo>
                    <a:pt x="3101" y="715"/>
                  </a:lnTo>
                  <a:close/>
                  <a:moveTo>
                    <a:pt x="3886" y="15"/>
                  </a:moveTo>
                  <a:lnTo>
                    <a:pt x="3776" y="15"/>
                  </a:lnTo>
                  <a:lnTo>
                    <a:pt x="3562" y="610"/>
                  </a:lnTo>
                  <a:lnTo>
                    <a:pt x="3348" y="15"/>
                  </a:lnTo>
                  <a:lnTo>
                    <a:pt x="3235" y="15"/>
                  </a:lnTo>
                  <a:lnTo>
                    <a:pt x="3494" y="715"/>
                  </a:lnTo>
                  <a:lnTo>
                    <a:pt x="3630" y="715"/>
                  </a:lnTo>
                  <a:lnTo>
                    <a:pt x="3886" y="15"/>
                  </a:lnTo>
                  <a:close/>
                  <a:moveTo>
                    <a:pt x="4643" y="365"/>
                  </a:moveTo>
                  <a:lnTo>
                    <a:pt x="4642" y="326"/>
                  </a:lnTo>
                  <a:lnTo>
                    <a:pt x="4638" y="290"/>
                  </a:lnTo>
                  <a:lnTo>
                    <a:pt x="4631" y="255"/>
                  </a:lnTo>
                  <a:lnTo>
                    <a:pt x="4621" y="222"/>
                  </a:lnTo>
                  <a:lnTo>
                    <a:pt x="4609" y="191"/>
                  </a:lnTo>
                  <a:lnTo>
                    <a:pt x="4594" y="161"/>
                  </a:lnTo>
                  <a:lnTo>
                    <a:pt x="4577" y="134"/>
                  </a:lnTo>
                  <a:lnTo>
                    <a:pt x="4558" y="108"/>
                  </a:lnTo>
                  <a:lnTo>
                    <a:pt x="4534" y="83"/>
                  </a:lnTo>
                  <a:lnTo>
                    <a:pt x="4507" y="61"/>
                  </a:lnTo>
                  <a:lnTo>
                    <a:pt x="4479" y="43"/>
                  </a:lnTo>
                  <a:lnTo>
                    <a:pt x="4448" y="28"/>
                  </a:lnTo>
                  <a:lnTo>
                    <a:pt x="4416" y="17"/>
                  </a:lnTo>
                  <a:lnTo>
                    <a:pt x="4382" y="8"/>
                  </a:lnTo>
                  <a:lnTo>
                    <a:pt x="4346" y="3"/>
                  </a:lnTo>
                  <a:lnTo>
                    <a:pt x="4307" y="2"/>
                  </a:lnTo>
                  <a:lnTo>
                    <a:pt x="4268" y="3"/>
                  </a:lnTo>
                  <a:lnTo>
                    <a:pt x="4231" y="8"/>
                  </a:lnTo>
                  <a:lnTo>
                    <a:pt x="4197" y="17"/>
                  </a:lnTo>
                  <a:lnTo>
                    <a:pt x="4164" y="28"/>
                  </a:lnTo>
                  <a:lnTo>
                    <a:pt x="4134" y="43"/>
                  </a:lnTo>
                  <a:lnTo>
                    <a:pt x="4106" y="61"/>
                  </a:lnTo>
                  <a:lnTo>
                    <a:pt x="4080" y="83"/>
                  </a:lnTo>
                  <a:lnTo>
                    <a:pt x="4056" y="108"/>
                  </a:lnTo>
                  <a:lnTo>
                    <a:pt x="4037" y="133"/>
                  </a:lnTo>
                  <a:lnTo>
                    <a:pt x="4019" y="161"/>
                  </a:lnTo>
                  <a:lnTo>
                    <a:pt x="4004" y="190"/>
                  </a:lnTo>
                  <a:lnTo>
                    <a:pt x="3992" y="221"/>
                  </a:lnTo>
                  <a:lnTo>
                    <a:pt x="3984" y="255"/>
                  </a:lnTo>
                  <a:lnTo>
                    <a:pt x="3977" y="289"/>
                  </a:lnTo>
                  <a:lnTo>
                    <a:pt x="3973" y="326"/>
                  </a:lnTo>
                  <a:lnTo>
                    <a:pt x="3972" y="365"/>
                  </a:lnTo>
                  <a:lnTo>
                    <a:pt x="3973" y="404"/>
                  </a:lnTo>
                  <a:lnTo>
                    <a:pt x="3977" y="441"/>
                  </a:lnTo>
                  <a:lnTo>
                    <a:pt x="3984" y="475"/>
                  </a:lnTo>
                  <a:lnTo>
                    <a:pt x="3993" y="509"/>
                  </a:lnTo>
                  <a:lnTo>
                    <a:pt x="4005" y="539"/>
                  </a:lnTo>
                  <a:lnTo>
                    <a:pt x="4019" y="568"/>
                  </a:lnTo>
                  <a:lnTo>
                    <a:pt x="4037" y="596"/>
                  </a:lnTo>
                  <a:lnTo>
                    <a:pt x="4056" y="621"/>
                  </a:lnTo>
                  <a:lnTo>
                    <a:pt x="4080" y="647"/>
                  </a:lnTo>
                  <a:lnTo>
                    <a:pt x="4106" y="669"/>
                  </a:lnTo>
                  <a:lnTo>
                    <a:pt x="4134" y="687"/>
                  </a:lnTo>
                  <a:lnTo>
                    <a:pt x="4164" y="701"/>
                  </a:lnTo>
                  <a:lnTo>
                    <a:pt x="4197" y="713"/>
                  </a:lnTo>
                  <a:lnTo>
                    <a:pt x="4231" y="722"/>
                  </a:lnTo>
                  <a:lnTo>
                    <a:pt x="4268" y="726"/>
                  </a:lnTo>
                  <a:lnTo>
                    <a:pt x="4307" y="728"/>
                  </a:lnTo>
                  <a:lnTo>
                    <a:pt x="4346" y="726"/>
                  </a:lnTo>
                  <a:lnTo>
                    <a:pt x="4382" y="722"/>
                  </a:lnTo>
                  <a:lnTo>
                    <a:pt x="4416" y="713"/>
                  </a:lnTo>
                  <a:lnTo>
                    <a:pt x="4448" y="701"/>
                  </a:lnTo>
                  <a:lnTo>
                    <a:pt x="4479" y="687"/>
                  </a:lnTo>
                  <a:lnTo>
                    <a:pt x="4507" y="669"/>
                  </a:lnTo>
                  <a:lnTo>
                    <a:pt x="4534" y="647"/>
                  </a:lnTo>
                  <a:lnTo>
                    <a:pt x="4558" y="621"/>
                  </a:lnTo>
                  <a:lnTo>
                    <a:pt x="4577" y="595"/>
                  </a:lnTo>
                  <a:lnTo>
                    <a:pt x="4594" y="568"/>
                  </a:lnTo>
                  <a:lnTo>
                    <a:pt x="4609" y="539"/>
                  </a:lnTo>
                  <a:lnTo>
                    <a:pt x="4621" y="508"/>
                  </a:lnTo>
                  <a:lnTo>
                    <a:pt x="4631" y="475"/>
                  </a:lnTo>
                  <a:lnTo>
                    <a:pt x="4638" y="441"/>
                  </a:lnTo>
                  <a:lnTo>
                    <a:pt x="4642" y="404"/>
                  </a:lnTo>
                  <a:lnTo>
                    <a:pt x="4643" y="365"/>
                  </a:lnTo>
                  <a:close/>
                  <a:moveTo>
                    <a:pt x="4537" y="365"/>
                  </a:moveTo>
                  <a:lnTo>
                    <a:pt x="4536" y="394"/>
                  </a:lnTo>
                  <a:lnTo>
                    <a:pt x="4534" y="422"/>
                  </a:lnTo>
                  <a:lnTo>
                    <a:pt x="4528" y="448"/>
                  </a:lnTo>
                  <a:lnTo>
                    <a:pt x="4522" y="473"/>
                  </a:lnTo>
                  <a:lnTo>
                    <a:pt x="4514" y="497"/>
                  </a:lnTo>
                  <a:lnTo>
                    <a:pt x="4504" y="519"/>
                  </a:lnTo>
                  <a:lnTo>
                    <a:pt x="4492" y="540"/>
                  </a:lnTo>
                  <a:lnTo>
                    <a:pt x="4477" y="561"/>
                  </a:lnTo>
                  <a:lnTo>
                    <a:pt x="4460" y="579"/>
                  </a:lnTo>
                  <a:lnTo>
                    <a:pt x="4443" y="594"/>
                  </a:lnTo>
                  <a:lnTo>
                    <a:pt x="4424" y="608"/>
                  </a:lnTo>
                  <a:lnTo>
                    <a:pt x="4403" y="619"/>
                  </a:lnTo>
                  <a:lnTo>
                    <a:pt x="4381" y="628"/>
                  </a:lnTo>
                  <a:lnTo>
                    <a:pt x="4358" y="634"/>
                  </a:lnTo>
                  <a:lnTo>
                    <a:pt x="4333" y="637"/>
                  </a:lnTo>
                  <a:lnTo>
                    <a:pt x="4307" y="638"/>
                  </a:lnTo>
                  <a:lnTo>
                    <a:pt x="4281" y="637"/>
                  </a:lnTo>
                  <a:lnTo>
                    <a:pt x="4256" y="634"/>
                  </a:lnTo>
                  <a:lnTo>
                    <a:pt x="4232" y="628"/>
                  </a:lnTo>
                  <a:lnTo>
                    <a:pt x="4211" y="619"/>
                  </a:lnTo>
                  <a:lnTo>
                    <a:pt x="4190" y="608"/>
                  </a:lnTo>
                  <a:lnTo>
                    <a:pt x="4171" y="594"/>
                  </a:lnTo>
                  <a:lnTo>
                    <a:pt x="4153" y="579"/>
                  </a:lnTo>
                  <a:lnTo>
                    <a:pt x="4137" y="561"/>
                  </a:lnTo>
                  <a:lnTo>
                    <a:pt x="4122" y="540"/>
                  </a:lnTo>
                  <a:lnTo>
                    <a:pt x="4110" y="519"/>
                  </a:lnTo>
                  <a:lnTo>
                    <a:pt x="4099" y="497"/>
                  </a:lnTo>
                  <a:lnTo>
                    <a:pt x="4091" y="473"/>
                  </a:lnTo>
                  <a:lnTo>
                    <a:pt x="4084" y="448"/>
                  </a:lnTo>
                  <a:lnTo>
                    <a:pt x="4079" y="422"/>
                  </a:lnTo>
                  <a:lnTo>
                    <a:pt x="4077" y="394"/>
                  </a:lnTo>
                  <a:lnTo>
                    <a:pt x="4076" y="365"/>
                  </a:lnTo>
                  <a:lnTo>
                    <a:pt x="4077" y="336"/>
                  </a:lnTo>
                  <a:lnTo>
                    <a:pt x="4079" y="309"/>
                  </a:lnTo>
                  <a:lnTo>
                    <a:pt x="4084" y="282"/>
                  </a:lnTo>
                  <a:lnTo>
                    <a:pt x="4091" y="257"/>
                  </a:lnTo>
                  <a:lnTo>
                    <a:pt x="4099" y="233"/>
                  </a:lnTo>
                  <a:lnTo>
                    <a:pt x="4110" y="212"/>
                  </a:lnTo>
                  <a:lnTo>
                    <a:pt x="4122" y="190"/>
                  </a:lnTo>
                  <a:lnTo>
                    <a:pt x="4137" y="171"/>
                  </a:lnTo>
                  <a:lnTo>
                    <a:pt x="4153" y="152"/>
                  </a:lnTo>
                  <a:lnTo>
                    <a:pt x="4172" y="136"/>
                  </a:lnTo>
                  <a:lnTo>
                    <a:pt x="4190" y="122"/>
                  </a:lnTo>
                  <a:lnTo>
                    <a:pt x="4211" y="111"/>
                  </a:lnTo>
                  <a:lnTo>
                    <a:pt x="4233" y="102"/>
                  </a:lnTo>
                  <a:lnTo>
                    <a:pt x="4256" y="96"/>
                  </a:lnTo>
                  <a:lnTo>
                    <a:pt x="4281" y="93"/>
                  </a:lnTo>
                  <a:lnTo>
                    <a:pt x="4307" y="92"/>
                  </a:lnTo>
                  <a:lnTo>
                    <a:pt x="4333" y="93"/>
                  </a:lnTo>
                  <a:lnTo>
                    <a:pt x="4358" y="96"/>
                  </a:lnTo>
                  <a:lnTo>
                    <a:pt x="4380" y="102"/>
                  </a:lnTo>
                  <a:lnTo>
                    <a:pt x="4402" y="111"/>
                  </a:lnTo>
                  <a:lnTo>
                    <a:pt x="4422" y="122"/>
                  </a:lnTo>
                  <a:lnTo>
                    <a:pt x="4442" y="136"/>
                  </a:lnTo>
                  <a:lnTo>
                    <a:pt x="4460" y="152"/>
                  </a:lnTo>
                  <a:lnTo>
                    <a:pt x="4477" y="171"/>
                  </a:lnTo>
                  <a:lnTo>
                    <a:pt x="4492" y="190"/>
                  </a:lnTo>
                  <a:lnTo>
                    <a:pt x="4504" y="212"/>
                  </a:lnTo>
                  <a:lnTo>
                    <a:pt x="4514" y="233"/>
                  </a:lnTo>
                  <a:lnTo>
                    <a:pt x="4522" y="257"/>
                  </a:lnTo>
                  <a:lnTo>
                    <a:pt x="4528" y="282"/>
                  </a:lnTo>
                  <a:lnTo>
                    <a:pt x="4534" y="309"/>
                  </a:lnTo>
                  <a:lnTo>
                    <a:pt x="4536" y="336"/>
                  </a:lnTo>
                  <a:lnTo>
                    <a:pt x="4537" y="365"/>
                  </a:lnTo>
                  <a:close/>
                  <a:moveTo>
                    <a:pt x="4939" y="715"/>
                  </a:moveTo>
                  <a:lnTo>
                    <a:pt x="4939" y="15"/>
                  </a:lnTo>
                  <a:lnTo>
                    <a:pt x="4838" y="15"/>
                  </a:lnTo>
                  <a:lnTo>
                    <a:pt x="4838" y="715"/>
                  </a:lnTo>
                  <a:lnTo>
                    <a:pt x="4939" y="715"/>
                  </a:lnTo>
                  <a:close/>
                  <a:moveTo>
                    <a:pt x="5734" y="715"/>
                  </a:moveTo>
                  <a:lnTo>
                    <a:pt x="5734" y="15"/>
                  </a:lnTo>
                  <a:lnTo>
                    <a:pt x="5631" y="15"/>
                  </a:lnTo>
                  <a:lnTo>
                    <a:pt x="5631" y="575"/>
                  </a:lnTo>
                  <a:lnTo>
                    <a:pt x="5627" y="575"/>
                  </a:lnTo>
                  <a:lnTo>
                    <a:pt x="5322" y="15"/>
                  </a:lnTo>
                  <a:lnTo>
                    <a:pt x="5189" y="15"/>
                  </a:lnTo>
                  <a:lnTo>
                    <a:pt x="5189" y="715"/>
                  </a:lnTo>
                  <a:lnTo>
                    <a:pt x="5292" y="715"/>
                  </a:lnTo>
                  <a:lnTo>
                    <a:pt x="5292" y="153"/>
                  </a:lnTo>
                  <a:lnTo>
                    <a:pt x="5295" y="153"/>
                  </a:lnTo>
                  <a:lnTo>
                    <a:pt x="5601" y="715"/>
                  </a:lnTo>
                  <a:lnTo>
                    <a:pt x="5734" y="715"/>
                  </a:lnTo>
                  <a:close/>
                  <a:moveTo>
                    <a:pt x="6496" y="715"/>
                  </a:moveTo>
                  <a:lnTo>
                    <a:pt x="6496" y="15"/>
                  </a:lnTo>
                  <a:lnTo>
                    <a:pt x="6393" y="15"/>
                  </a:lnTo>
                  <a:lnTo>
                    <a:pt x="6393" y="575"/>
                  </a:lnTo>
                  <a:lnTo>
                    <a:pt x="6390" y="575"/>
                  </a:lnTo>
                  <a:lnTo>
                    <a:pt x="6085" y="15"/>
                  </a:lnTo>
                  <a:lnTo>
                    <a:pt x="5952" y="15"/>
                  </a:lnTo>
                  <a:lnTo>
                    <a:pt x="5952" y="715"/>
                  </a:lnTo>
                  <a:lnTo>
                    <a:pt x="6055" y="715"/>
                  </a:lnTo>
                  <a:lnTo>
                    <a:pt x="6055" y="153"/>
                  </a:lnTo>
                  <a:lnTo>
                    <a:pt x="6057" y="153"/>
                  </a:lnTo>
                  <a:lnTo>
                    <a:pt x="6363" y="715"/>
                  </a:lnTo>
                  <a:lnTo>
                    <a:pt x="6496" y="715"/>
                  </a:lnTo>
                  <a:close/>
                  <a:moveTo>
                    <a:pt x="6829" y="715"/>
                  </a:moveTo>
                  <a:lnTo>
                    <a:pt x="6829" y="15"/>
                  </a:lnTo>
                  <a:lnTo>
                    <a:pt x="6727" y="15"/>
                  </a:lnTo>
                  <a:lnTo>
                    <a:pt x="6727" y="715"/>
                  </a:lnTo>
                  <a:lnTo>
                    <a:pt x="6829" y="715"/>
                  </a:lnTo>
                  <a:close/>
                  <a:moveTo>
                    <a:pt x="7590" y="715"/>
                  </a:moveTo>
                  <a:lnTo>
                    <a:pt x="7590" y="15"/>
                  </a:lnTo>
                  <a:lnTo>
                    <a:pt x="7487" y="15"/>
                  </a:lnTo>
                  <a:lnTo>
                    <a:pt x="7487" y="575"/>
                  </a:lnTo>
                  <a:lnTo>
                    <a:pt x="7483" y="575"/>
                  </a:lnTo>
                  <a:lnTo>
                    <a:pt x="7178" y="15"/>
                  </a:lnTo>
                  <a:lnTo>
                    <a:pt x="7045" y="15"/>
                  </a:lnTo>
                  <a:lnTo>
                    <a:pt x="7045" y="715"/>
                  </a:lnTo>
                  <a:lnTo>
                    <a:pt x="7148" y="715"/>
                  </a:lnTo>
                  <a:lnTo>
                    <a:pt x="7148" y="153"/>
                  </a:lnTo>
                  <a:lnTo>
                    <a:pt x="7151" y="153"/>
                  </a:lnTo>
                  <a:lnTo>
                    <a:pt x="7457" y="715"/>
                  </a:lnTo>
                  <a:lnTo>
                    <a:pt x="7590" y="715"/>
                  </a:lnTo>
                  <a:close/>
                  <a:moveTo>
                    <a:pt x="8516" y="715"/>
                  </a:moveTo>
                  <a:lnTo>
                    <a:pt x="8516" y="625"/>
                  </a:lnTo>
                  <a:lnTo>
                    <a:pt x="8228" y="625"/>
                  </a:lnTo>
                  <a:lnTo>
                    <a:pt x="8228" y="15"/>
                  </a:lnTo>
                  <a:lnTo>
                    <a:pt x="8127" y="15"/>
                  </a:lnTo>
                  <a:lnTo>
                    <a:pt x="8127" y="715"/>
                  </a:lnTo>
                  <a:lnTo>
                    <a:pt x="8516" y="715"/>
                  </a:lnTo>
                  <a:close/>
                  <a:moveTo>
                    <a:pt x="9326" y="715"/>
                  </a:moveTo>
                  <a:lnTo>
                    <a:pt x="9020" y="15"/>
                  </a:lnTo>
                  <a:lnTo>
                    <a:pt x="8922" y="15"/>
                  </a:lnTo>
                  <a:lnTo>
                    <a:pt x="8617" y="715"/>
                  </a:lnTo>
                  <a:lnTo>
                    <a:pt x="8727" y="715"/>
                  </a:lnTo>
                  <a:lnTo>
                    <a:pt x="8799" y="536"/>
                  </a:lnTo>
                  <a:lnTo>
                    <a:pt x="9142" y="536"/>
                  </a:lnTo>
                  <a:lnTo>
                    <a:pt x="9216" y="715"/>
                  </a:lnTo>
                  <a:lnTo>
                    <a:pt x="9326" y="715"/>
                  </a:lnTo>
                  <a:close/>
                  <a:moveTo>
                    <a:pt x="9110" y="456"/>
                  </a:moveTo>
                  <a:lnTo>
                    <a:pt x="8833" y="456"/>
                  </a:lnTo>
                  <a:lnTo>
                    <a:pt x="8971" y="111"/>
                  </a:lnTo>
                  <a:lnTo>
                    <a:pt x="9110" y="456"/>
                  </a:lnTo>
                  <a:close/>
                  <a:moveTo>
                    <a:pt x="9559" y="715"/>
                  </a:moveTo>
                  <a:lnTo>
                    <a:pt x="9559" y="15"/>
                  </a:lnTo>
                  <a:lnTo>
                    <a:pt x="9457" y="15"/>
                  </a:lnTo>
                  <a:lnTo>
                    <a:pt x="9457" y="715"/>
                  </a:lnTo>
                  <a:lnTo>
                    <a:pt x="9559" y="715"/>
                  </a:lnTo>
                  <a:close/>
                  <a:moveTo>
                    <a:pt x="10228" y="102"/>
                  </a:moveTo>
                  <a:lnTo>
                    <a:pt x="10228" y="15"/>
                  </a:lnTo>
                  <a:lnTo>
                    <a:pt x="9699" y="15"/>
                  </a:lnTo>
                  <a:lnTo>
                    <a:pt x="9699" y="102"/>
                  </a:lnTo>
                  <a:lnTo>
                    <a:pt x="9913" y="102"/>
                  </a:lnTo>
                  <a:lnTo>
                    <a:pt x="9913" y="715"/>
                  </a:lnTo>
                  <a:lnTo>
                    <a:pt x="10015" y="715"/>
                  </a:lnTo>
                  <a:lnTo>
                    <a:pt x="10015" y="102"/>
                  </a:lnTo>
                  <a:lnTo>
                    <a:pt x="10228" y="102"/>
                  </a:lnTo>
                  <a:close/>
                  <a:moveTo>
                    <a:pt x="10971" y="365"/>
                  </a:moveTo>
                  <a:lnTo>
                    <a:pt x="10970" y="326"/>
                  </a:lnTo>
                  <a:lnTo>
                    <a:pt x="10965" y="290"/>
                  </a:lnTo>
                  <a:lnTo>
                    <a:pt x="10959" y="255"/>
                  </a:lnTo>
                  <a:lnTo>
                    <a:pt x="10949" y="222"/>
                  </a:lnTo>
                  <a:lnTo>
                    <a:pt x="10937" y="191"/>
                  </a:lnTo>
                  <a:lnTo>
                    <a:pt x="10922" y="161"/>
                  </a:lnTo>
                  <a:lnTo>
                    <a:pt x="10906" y="134"/>
                  </a:lnTo>
                  <a:lnTo>
                    <a:pt x="10885" y="108"/>
                  </a:lnTo>
                  <a:lnTo>
                    <a:pt x="10862" y="83"/>
                  </a:lnTo>
                  <a:lnTo>
                    <a:pt x="10836" y="61"/>
                  </a:lnTo>
                  <a:lnTo>
                    <a:pt x="10808" y="43"/>
                  </a:lnTo>
                  <a:lnTo>
                    <a:pt x="10777" y="28"/>
                  </a:lnTo>
                  <a:lnTo>
                    <a:pt x="10745" y="17"/>
                  </a:lnTo>
                  <a:lnTo>
                    <a:pt x="10710" y="8"/>
                  </a:lnTo>
                  <a:lnTo>
                    <a:pt x="10674" y="3"/>
                  </a:lnTo>
                  <a:lnTo>
                    <a:pt x="10635" y="2"/>
                  </a:lnTo>
                  <a:lnTo>
                    <a:pt x="10596" y="3"/>
                  </a:lnTo>
                  <a:lnTo>
                    <a:pt x="10559" y="8"/>
                  </a:lnTo>
                  <a:lnTo>
                    <a:pt x="10524" y="17"/>
                  </a:lnTo>
                  <a:lnTo>
                    <a:pt x="10492" y="28"/>
                  </a:lnTo>
                  <a:lnTo>
                    <a:pt x="10462" y="43"/>
                  </a:lnTo>
                  <a:lnTo>
                    <a:pt x="10434" y="61"/>
                  </a:lnTo>
                  <a:lnTo>
                    <a:pt x="10408" y="83"/>
                  </a:lnTo>
                  <a:lnTo>
                    <a:pt x="10384" y="108"/>
                  </a:lnTo>
                  <a:lnTo>
                    <a:pt x="10364" y="133"/>
                  </a:lnTo>
                  <a:lnTo>
                    <a:pt x="10347" y="161"/>
                  </a:lnTo>
                  <a:lnTo>
                    <a:pt x="10332" y="190"/>
                  </a:lnTo>
                  <a:lnTo>
                    <a:pt x="10320" y="221"/>
                  </a:lnTo>
                  <a:lnTo>
                    <a:pt x="10311" y="255"/>
                  </a:lnTo>
                  <a:lnTo>
                    <a:pt x="10305" y="289"/>
                  </a:lnTo>
                  <a:lnTo>
                    <a:pt x="10301" y="326"/>
                  </a:lnTo>
                  <a:lnTo>
                    <a:pt x="10300" y="365"/>
                  </a:lnTo>
                  <a:lnTo>
                    <a:pt x="10301" y="404"/>
                  </a:lnTo>
                  <a:lnTo>
                    <a:pt x="10305" y="441"/>
                  </a:lnTo>
                  <a:lnTo>
                    <a:pt x="10311" y="475"/>
                  </a:lnTo>
                  <a:lnTo>
                    <a:pt x="10321" y="509"/>
                  </a:lnTo>
                  <a:lnTo>
                    <a:pt x="10333" y="539"/>
                  </a:lnTo>
                  <a:lnTo>
                    <a:pt x="10347" y="568"/>
                  </a:lnTo>
                  <a:lnTo>
                    <a:pt x="10364" y="596"/>
                  </a:lnTo>
                  <a:lnTo>
                    <a:pt x="10384" y="621"/>
                  </a:lnTo>
                  <a:lnTo>
                    <a:pt x="10408" y="647"/>
                  </a:lnTo>
                  <a:lnTo>
                    <a:pt x="10434" y="669"/>
                  </a:lnTo>
                  <a:lnTo>
                    <a:pt x="10462" y="687"/>
                  </a:lnTo>
                  <a:lnTo>
                    <a:pt x="10492" y="701"/>
                  </a:lnTo>
                  <a:lnTo>
                    <a:pt x="10524" y="713"/>
                  </a:lnTo>
                  <a:lnTo>
                    <a:pt x="10559" y="722"/>
                  </a:lnTo>
                  <a:lnTo>
                    <a:pt x="10596" y="726"/>
                  </a:lnTo>
                  <a:lnTo>
                    <a:pt x="10635" y="728"/>
                  </a:lnTo>
                  <a:lnTo>
                    <a:pt x="10674" y="726"/>
                  </a:lnTo>
                  <a:lnTo>
                    <a:pt x="10710" y="722"/>
                  </a:lnTo>
                  <a:lnTo>
                    <a:pt x="10745" y="713"/>
                  </a:lnTo>
                  <a:lnTo>
                    <a:pt x="10777" y="701"/>
                  </a:lnTo>
                  <a:lnTo>
                    <a:pt x="10808" y="687"/>
                  </a:lnTo>
                  <a:lnTo>
                    <a:pt x="10836" y="669"/>
                  </a:lnTo>
                  <a:lnTo>
                    <a:pt x="10862" y="647"/>
                  </a:lnTo>
                  <a:lnTo>
                    <a:pt x="10885" y="621"/>
                  </a:lnTo>
                  <a:lnTo>
                    <a:pt x="10906" y="595"/>
                  </a:lnTo>
                  <a:lnTo>
                    <a:pt x="10922" y="568"/>
                  </a:lnTo>
                  <a:lnTo>
                    <a:pt x="10937" y="539"/>
                  </a:lnTo>
                  <a:lnTo>
                    <a:pt x="10949" y="508"/>
                  </a:lnTo>
                  <a:lnTo>
                    <a:pt x="10959" y="475"/>
                  </a:lnTo>
                  <a:lnTo>
                    <a:pt x="10965" y="441"/>
                  </a:lnTo>
                  <a:lnTo>
                    <a:pt x="10970" y="404"/>
                  </a:lnTo>
                  <a:lnTo>
                    <a:pt x="10971" y="365"/>
                  </a:lnTo>
                  <a:close/>
                  <a:moveTo>
                    <a:pt x="10866" y="365"/>
                  </a:moveTo>
                  <a:lnTo>
                    <a:pt x="10865" y="394"/>
                  </a:lnTo>
                  <a:lnTo>
                    <a:pt x="10862" y="422"/>
                  </a:lnTo>
                  <a:lnTo>
                    <a:pt x="10857" y="448"/>
                  </a:lnTo>
                  <a:lnTo>
                    <a:pt x="10851" y="473"/>
                  </a:lnTo>
                  <a:lnTo>
                    <a:pt x="10842" y="497"/>
                  </a:lnTo>
                  <a:lnTo>
                    <a:pt x="10831" y="519"/>
                  </a:lnTo>
                  <a:lnTo>
                    <a:pt x="10819" y="540"/>
                  </a:lnTo>
                  <a:lnTo>
                    <a:pt x="10805" y="561"/>
                  </a:lnTo>
                  <a:lnTo>
                    <a:pt x="10788" y="579"/>
                  </a:lnTo>
                  <a:lnTo>
                    <a:pt x="10771" y="594"/>
                  </a:lnTo>
                  <a:lnTo>
                    <a:pt x="10751" y="608"/>
                  </a:lnTo>
                  <a:lnTo>
                    <a:pt x="10731" y="619"/>
                  </a:lnTo>
                  <a:lnTo>
                    <a:pt x="10709" y="628"/>
                  </a:lnTo>
                  <a:lnTo>
                    <a:pt x="10685" y="634"/>
                  </a:lnTo>
                  <a:lnTo>
                    <a:pt x="10661" y="637"/>
                  </a:lnTo>
                  <a:lnTo>
                    <a:pt x="10635" y="638"/>
                  </a:lnTo>
                  <a:lnTo>
                    <a:pt x="10609" y="637"/>
                  </a:lnTo>
                  <a:lnTo>
                    <a:pt x="10584" y="634"/>
                  </a:lnTo>
                  <a:lnTo>
                    <a:pt x="10561" y="628"/>
                  </a:lnTo>
                  <a:lnTo>
                    <a:pt x="10538" y="619"/>
                  </a:lnTo>
                  <a:lnTo>
                    <a:pt x="10518" y="608"/>
                  </a:lnTo>
                  <a:lnTo>
                    <a:pt x="10498" y="594"/>
                  </a:lnTo>
                  <a:lnTo>
                    <a:pt x="10481" y="579"/>
                  </a:lnTo>
                  <a:lnTo>
                    <a:pt x="10465" y="561"/>
                  </a:lnTo>
                  <a:lnTo>
                    <a:pt x="10451" y="540"/>
                  </a:lnTo>
                  <a:lnTo>
                    <a:pt x="10438" y="519"/>
                  </a:lnTo>
                  <a:lnTo>
                    <a:pt x="10427" y="497"/>
                  </a:lnTo>
                  <a:lnTo>
                    <a:pt x="10418" y="473"/>
                  </a:lnTo>
                  <a:lnTo>
                    <a:pt x="10412" y="448"/>
                  </a:lnTo>
                  <a:lnTo>
                    <a:pt x="10408" y="422"/>
                  </a:lnTo>
                  <a:lnTo>
                    <a:pt x="10404" y="394"/>
                  </a:lnTo>
                  <a:lnTo>
                    <a:pt x="10403" y="365"/>
                  </a:lnTo>
                  <a:lnTo>
                    <a:pt x="10404" y="336"/>
                  </a:lnTo>
                  <a:lnTo>
                    <a:pt x="10408" y="309"/>
                  </a:lnTo>
                  <a:lnTo>
                    <a:pt x="10412" y="282"/>
                  </a:lnTo>
                  <a:lnTo>
                    <a:pt x="10418" y="257"/>
                  </a:lnTo>
                  <a:lnTo>
                    <a:pt x="10427" y="233"/>
                  </a:lnTo>
                  <a:lnTo>
                    <a:pt x="10438" y="212"/>
                  </a:lnTo>
                  <a:lnTo>
                    <a:pt x="10451" y="190"/>
                  </a:lnTo>
                  <a:lnTo>
                    <a:pt x="10465" y="171"/>
                  </a:lnTo>
                  <a:lnTo>
                    <a:pt x="10481" y="152"/>
                  </a:lnTo>
                  <a:lnTo>
                    <a:pt x="10499" y="136"/>
                  </a:lnTo>
                  <a:lnTo>
                    <a:pt x="10518" y="122"/>
                  </a:lnTo>
                  <a:lnTo>
                    <a:pt x="10538" y="111"/>
                  </a:lnTo>
                  <a:lnTo>
                    <a:pt x="10561" y="102"/>
                  </a:lnTo>
                  <a:lnTo>
                    <a:pt x="10584" y="96"/>
                  </a:lnTo>
                  <a:lnTo>
                    <a:pt x="10609" y="93"/>
                  </a:lnTo>
                  <a:lnTo>
                    <a:pt x="10635" y="92"/>
                  </a:lnTo>
                  <a:lnTo>
                    <a:pt x="10661" y="93"/>
                  </a:lnTo>
                  <a:lnTo>
                    <a:pt x="10685" y="96"/>
                  </a:lnTo>
                  <a:lnTo>
                    <a:pt x="10708" y="102"/>
                  </a:lnTo>
                  <a:lnTo>
                    <a:pt x="10730" y="111"/>
                  </a:lnTo>
                  <a:lnTo>
                    <a:pt x="10750" y="122"/>
                  </a:lnTo>
                  <a:lnTo>
                    <a:pt x="10770" y="136"/>
                  </a:lnTo>
                  <a:lnTo>
                    <a:pt x="10788" y="152"/>
                  </a:lnTo>
                  <a:lnTo>
                    <a:pt x="10805" y="171"/>
                  </a:lnTo>
                  <a:lnTo>
                    <a:pt x="10819" y="190"/>
                  </a:lnTo>
                  <a:lnTo>
                    <a:pt x="10831" y="212"/>
                  </a:lnTo>
                  <a:lnTo>
                    <a:pt x="10842" y="233"/>
                  </a:lnTo>
                  <a:lnTo>
                    <a:pt x="10851" y="257"/>
                  </a:lnTo>
                  <a:lnTo>
                    <a:pt x="10857" y="282"/>
                  </a:lnTo>
                  <a:lnTo>
                    <a:pt x="10862" y="309"/>
                  </a:lnTo>
                  <a:lnTo>
                    <a:pt x="10865" y="336"/>
                  </a:lnTo>
                  <a:lnTo>
                    <a:pt x="10866" y="365"/>
                  </a:lnTo>
                  <a:close/>
                  <a:moveTo>
                    <a:pt x="11514" y="526"/>
                  </a:moveTo>
                  <a:lnTo>
                    <a:pt x="11513" y="501"/>
                  </a:lnTo>
                  <a:lnTo>
                    <a:pt x="11510" y="478"/>
                  </a:lnTo>
                  <a:lnTo>
                    <a:pt x="11504" y="456"/>
                  </a:lnTo>
                  <a:lnTo>
                    <a:pt x="11495" y="434"/>
                  </a:lnTo>
                  <a:lnTo>
                    <a:pt x="11484" y="415"/>
                  </a:lnTo>
                  <a:lnTo>
                    <a:pt x="11471" y="395"/>
                  </a:lnTo>
                  <a:lnTo>
                    <a:pt x="11455" y="377"/>
                  </a:lnTo>
                  <a:lnTo>
                    <a:pt x="11437" y="360"/>
                  </a:lnTo>
                  <a:lnTo>
                    <a:pt x="11417" y="347"/>
                  </a:lnTo>
                  <a:lnTo>
                    <a:pt x="11387" y="328"/>
                  </a:lnTo>
                  <a:lnTo>
                    <a:pt x="11291" y="274"/>
                  </a:lnTo>
                  <a:lnTo>
                    <a:pt x="11272" y="263"/>
                  </a:lnTo>
                  <a:lnTo>
                    <a:pt x="11256" y="253"/>
                  </a:lnTo>
                  <a:lnTo>
                    <a:pt x="11242" y="242"/>
                  </a:lnTo>
                  <a:lnTo>
                    <a:pt x="11231" y="231"/>
                  </a:lnTo>
                  <a:lnTo>
                    <a:pt x="11223" y="221"/>
                  </a:lnTo>
                  <a:lnTo>
                    <a:pt x="11216" y="211"/>
                  </a:lnTo>
                  <a:lnTo>
                    <a:pt x="11214" y="205"/>
                  </a:lnTo>
                  <a:lnTo>
                    <a:pt x="11212" y="200"/>
                  </a:lnTo>
                  <a:lnTo>
                    <a:pt x="11211" y="190"/>
                  </a:lnTo>
                  <a:lnTo>
                    <a:pt x="11213" y="171"/>
                  </a:lnTo>
                  <a:lnTo>
                    <a:pt x="11219" y="153"/>
                  </a:lnTo>
                  <a:lnTo>
                    <a:pt x="11230" y="136"/>
                  </a:lnTo>
                  <a:lnTo>
                    <a:pt x="11238" y="128"/>
                  </a:lnTo>
                  <a:lnTo>
                    <a:pt x="11245" y="121"/>
                  </a:lnTo>
                  <a:lnTo>
                    <a:pt x="11264" y="107"/>
                  </a:lnTo>
                  <a:lnTo>
                    <a:pt x="11273" y="101"/>
                  </a:lnTo>
                  <a:lnTo>
                    <a:pt x="11284" y="97"/>
                  </a:lnTo>
                  <a:lnTo>
                    <a:pt x="11307" y="92"/>
                  </a:lnTo>
                  <a:lnTo>
                    <a:pt x="11333" y="90"/>
                  </a:lnTo>
                  <a:lnTo>
                    <a:pt x="11356" y="92"/>
                  </a:lnTo>
                  <a:lnTo>
                    <a:pt x="11386" y="97"/>
                  </a:lnTo>
                  <a:lnTo>
                    <a:pt x="11471" y="122"/>
                  </a:lnTo>
                  <a:lnTo>
                    <a:pt x="11489" y="25"/>
                  </a:lnTo>
                  <a:lnTo>
                    <a:pt x="11450" y="14"/>
                  </a:lnTo>
                  <a:lnTo>
                    <a:pt x="11411" y="6"/>
                  </a:lnTo>
                  <a:lnTo>
                    <a:pt x="11372" y="1"/>
                  </a:lnTo>
                  <a:lnTo>
                    <a:pt x="11333" y="0"/>
                  </a:lnTo>
                  <a:lnTo>
                    <a:pt x="11311" y="1"/>
                  </a:lnTo>
                  <a:lnTo>
                    <a:pt x="11291" y="3"/>
                  </a:lnTo>
                  <a:lnTo>
                    <a:pt x="11270" y="6"/>
                  </a:lnTo>
                  <a:lnTo>
                    <a:pt x="11251" y="11"/>
                  </a:lnTo>
                  <a:lnTo>
                    <a:pt x="11214" y="26"/>
                  </a:lnTo>
                  <a:lnTo>
                    <a:pt x="11197" y="35"/>
                  </a:lnTo>
                  <a:lnTo>
                    <a:pt x="11179" y="46"/>
                  </a:lnTo>
                  <a:lnTo>
                    <a:pt x="11162" y="60"/>
                  </a:lnTo>
                  <a:lnTo>
                    <a:pt x="11148" y="74"/>
                  </a:lnTo>
                  <a:lnTo>
                    <a:pt x="11135" y="91"/>
                  </a:lnTo>
                  <a:lnTo>
                    <a:pt x="11124" y="109"/>
                  </a:lnTo>
                  <a:lnTo>
                    <a:pt x="11117" y="127"/>
                  </a:lnTo>
                  <a:lnTo>
                    <a:pt x="11111" y="147"/>
                  </a:lnTo>
                  <a:lnTo>
                    <a:pt x="11107" y="167"/>
                  </a:lnTo>
                  <a:lnTo>
                    <a:pt x="11106" y="190"/>
                  </a:lnTo>
                  <a:lnTo>
                    <a:pt x="11108" y="215"/>
                  </a:lnTo>
                  <a:lnTo>
                    <a:pt x="11111" y="227"/>
                  </a:lnTo>
                  <a:lnTo>
                    <a:pt x="11115" y="239"/>
                  </a:lnTo>
                  <a:lnTo>
                    <a:pt x="11125" y="262"/>
                  </a:lnTo>
                  <a:lnTo>
                    <a:pt x="11139" y="284"/>
                  </a:lnTo>
                  <a:lnTo>
                    <a:pt x="11158" y="306"/>
                  </a:lnTo>
                  <a:lnTo>
                    <a:pt x="11182" y="326"/>
                  </a:lnTo>
                  <a:lnTo>
                    <a:pt x="11209" y="346"/>
                  </a:lnTo>
                  <a:lnTo>
                    <a:pt x="11239" y="364"/>
                  </a:lnTo>
                  <a:lnTo>
                    <a:pt x="11276" y="383"/>
                  </a:lnTo>
                  <a:lnTo>
                    <a:pt x="11312" y="402"/>
                  </a:lnTo>
                  <a:lnTo>
                    <a:pt x="11352" y="428"/>
                  </a:lnTo>
                  <a:lnTo>
                    <a:pt x="11369" y="440"/>
                  </a:lnTo>
                  <a:lnTo>
                    <a:pt x="11380" y="451"/>
                  </a:lnTo>
                  <a:lnTo>
                    <a:pt x="11387" y="460"/>
                  </a:lnTo>
                  <a:lnTo>
                    <a:pt x="11393" y="469"/>
                  </a:lnTo>
                  <a:lnTo>
                    <a:pt x="11403" y="486"/>
                  </a:lnTo>
                  <a:lnTo>
                    <a:pt x="11409" y="505"/>
                  </a:lnTo>
                  <a:lnTo>
                    <a:pt x="11411" y="526"/>
                  </a:lnTo>
                  <a:lnTo>
                    <a:pt x="11407" y="549"/>
                  </a:lnTo>
                  <a:lnTo>
                    <a:pt x="11400" y="570"/>
                  </a:lnTo>
                  <a:lnTo>
                    <a:pt x="11387" y="590"/>
                  </a:lnTo>
                  <a:lnTo>
                    <a:pt x="11369" y="606"/>
                  </a:lnTo>
                  <a:lnTo>
                    <a:pt x="11346" y="620"/>
                  </a:lnTo>
                  <a:lnTo>
                    <a:pt x="11333" y="625"/>
                  </a:lnTo>
                  <a:lnTo>
                    <a:pt x="11320" y="631"/>
                  </a:lnTo>
                  <a:lnTo>
                    <a:pt x="11306" y="634"/>
                  </a:lnTo>
                  <a:lnTo>
                    <a:pt x="11291" y="636"/>
                  </a:lnTo>
                  <a:lnTo>
                    <a:pt x="11259" y="638"/>
                  </a:lnTo>
                  <a:lnTo>
                    <a:pt x="11224" y="636"/>
                  </a:lnTo>
                  <a:lnTo>
                    <a:pt x="11208" y="633"/>
                  </a:lnTo>
                  <a:lnTo>
                    <a:pt x="11190" y="630"/>
                  </a:lnTo>
                  <a:lnTo>
                    <a:pt x="11159" y="619"/>
                  </a:lnTo>
                  <a:lnTo>
                    <a:pt x="11129" y="604"/>
                  </a:lnTo>
                  <a:lnTo>
                    <a:pt x="11115" y="700"/>
                  </a:lnTo>
                  <a:lnTo>
                    <a:pt x="11160" y="715"/>
                  </a:lnTo>
                  <a:lnTo>
                    <a:pt x="11189" y="723"/>
                  </a:lnTo>
                  <a:lnTo>
                    <a:pt x="11202" y="725"/>
                  </a:lnTo>
                  <a:lnTo>
                    <a:pt x="11219" y="727"/>
                  </a:lnTo>
                  <a:lnTo>
                    <a:pt x="11259" y="728"/>
                  </a:lnTo>
                  <a:lnTo>
                    <a:pt x="11284" y="727"/>
                  </a:lnTo>
                  <a:lnTo>
                    <a:pt x="11308" y="725"/>
                  </a:lnTo>
                  <a:lnTo>
                    <a:pt x="11331" y="722"/>
                  </a:lnTo>
                  <a:lnTo>
                    <a:pt x="11352" y="717"/>
                  </a:lnTo>
                  <a:lnTo>
                    <a:pt x="11373" y="711"/>
                  </a:lnTo>
                  <a:lnTo>
                    <a:pt x="11392" y="703"/>
                  </a:lnTo>
                  <a:lnTo>
                    <a:pt x="11412" y="695"/>
                  </a:lnTo>
                  <a:lnTo>
                    <a:pt x="11429" y="684"/>
                  </a:lnTo>
                  <a:lnTo>
                    <a:pt x="11450" y="669"/>
                  </a:lnTo>
                  <a:lnTo>
                    <a:pt x="11467" y="653"/>
                  </a:lnTo>
                  <a:lnTo>
                    <a:pt x="11482" y="635"/>
                  </a:lnTo>
                  <a:lnTo>
                    <a:pt x="11494" y="617"/>
                  </a:lnTo>
                  <a:lnTo>
                    <a:pt x="11503" y="596"/>
                  </a:lnTo>
                  <a:lnTo>
                    <a:pt x="11510" y="575"/>
                  </a:lnTo>
                  <a:lnTo>
                    <a:pt x="11513" y="551"/>
                  </a:lnTo>
                  <a:lnTo>
                    <a:pt x="11514" y="526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052" name="Freeform 28"/>
            <p:cNvSpPr>
              <a:spLocks noEditPoints="1"/>
            </p:cNvSpPr>
            <p:nvPr userDrawn="1"/>
          </p:nvSpPr>
          <p:spPr bwMode="auto">
            <a:xfrm>
              <a:off x="340" y="3906"/>
              <a:ext cx="661" cy="65"/>
            </a:xfrm>
            <a:custGeom>
              <a:avLst/>
              <a:gdLst/>
              <a:ahLst/>
              <a:cxnLst>
                <a:cxn ang="0">
                  <a:pos x="316" y="88"/>
                </a:cxn>
                <a:cxn ang="0">
                  <a:pos x="776" y="611"/>
                </a:cxn>
                <a:cxn ang="0">
                  <a:pos x="1763" y="611"/>
                </a:cxn>
                <a:cxn ang="0">
                  <a:pos x="1710" y="594"/>
                </a:cxn>
                <a:cxn ang="0">
                  <a:pos x="1635" y="462"/>
                </a:cxn>
                <a:cxn ang="0">
                  <a:pos x="1600" y="341"/>
                </a:cxn>
                <a:cxn ang="0">
                  <a:pos x="1675" y="277"/>
                </a:cxn>
                <a:cxn ang="0">
                  <a:pos x="1706" y="196"/>
                </a:cxn>
                <a:cxn ang="0">
                  <a:pos x="1695" y="116"/>
                </a:cxn>
                <a:cxn ang="0">
                  <a:pos x="1652" y="56"/>
                </a:cxn>
                <a:cxn ang="0">
                  <a:pos x="1576" y="12"/>
                </a:cxn>
                <a:cxn ang="0">
                  <a:pos x="1257" y="0"/>
                </a:cxn>
                <a:cxn ang="0">
                  <a:pos x="1464" y="396"/>
                </a:cxn>
                <a:cxn ang="0">
                  <a:pos x="1508" y="433"/>
                </a:cxn>
                <a:cxn ang="0">
                  <a:pos x="1618" y="639"/>
                </a:cxn>
                <a:cxn ang="0">
                  <a:pos x="1683" y="690"/>
                </a:cxn>
                <a:cxn ang="0">
                  <a:pos x="1599" y="183"/>
                </a:cxn>
                <a:cxn ang="0">
                  <a:pos x="1570" y="256"/>
                </a:cxn>
                <a:cxn ang="0">
                  <a:pos x="1510" y="298"/>
                </a:cxn>
                <a:cxn ang="0">
                  <a:pos x="1486" y="88"/>
                </a:cxn>
                <a:cxn ang="0">
                  <a:pos x="1568" y="119"/>
                </a:cxn>
                <a:cxn ang="0">
                  <a:pos x="1595" y="161"/>
                </a:cxn>
                <a:cxn ang="0">
                  <a:pos x="1814" y="0"/>
                </a:cxn>
                <a:cxn ang="0">
                  <a:pos x="3000" y="700"/>
                </a:cxn>
                <a:cxn ang="0">
                  <a:pos x="3002" y="88"/>
                </a:cxn>
                <a:cxn ang="0">
                  <a:pos x="3476" y="700"/>
                </a:cxn>
                <a:cxn ang="0">
                  <a:pos x="4434" y="266"/>
                </a:cxn>
                <a:cxn ang="0">
                  <a:pos x="4382" y="145"/>
                </a:cxn>
                <a:cxn ang="0">
                  <a:pos x="4300" y="60"/>
                </a:cxn>
                <a:cxn ang="0">
                  <a:pos x="4178" y="7"/>
                </a:cxn>
                <a:cxn ang="0">
                  <a:pos x="4125" y="700"/>
                </a:cxn>
                <a:cxn ang="0">
                  <a:pos x="4258" y="668"/>
                </a:cxn>
                <a:cxn ang="0">
                  <a:pos x="4363" y="586"/>
                </a:cxn>
                <a:cxn ang="0">
                  <a:pos x="4420" y="488"/>
                </a:cxn>
                <a:cxn ang="0">
                  <a:pos x="4443" y="354"/>
                </a:cxn>
                <a:cxn ang="0">
                  <a:pos x="4328" y="441"/>
                </a:cxn>
                <a:cxn ang="0">
                  <a:pos x="4285" y="525"/>
                </a:cxn>
                <a:cxn ang="0">
                  <a:pos x="4211" y="587"/>
                </a:cxn>
                <a:cxn ang="0">
                  <a:pos x="4119" y="611"/>
                </a:cxn>
                <a:cxn ang="0">
                  <a:pos x="4156" y="94"/>
                </a:cxn>
                <a:cxn ang="0">
                  <a:pos x="4236" y="131"/>
                </a:cxn>
                <a:cxn ang="0">
                  <a:pos x="4298" y="200"/>
                </a:cxn>
                <a:cxn ang="0">
                  <a:pos x="4335" y="290"/>
                </a:cxn>
                <a:cxn ang="0">
                  <a:pos x="4600" y="0"/>
                </a:cxn>
                <a:cxn ang="0">
                  <a:pos x="4702" y="291"/>
                </a:cxn>
                <a:cxn ang="0">
                  <a:pos x="5324" y="0"/>
                </a:cxn>
                <a:cxn ang="0">
                  <a:pos x="6451" y="507"/>
                </a:cxn>
                <a:cxn ang="0">
                  <a:pos x="6343" y="549"/>
                </a:cxn>
                <a:cxn ang="0">
                  <a:pos x="6298" y="608"/>
                </a:cxn>
                <a:cxn ang="0">
                  <a:pos x="6205" y="624"/>
                </a:cxn>
                <a:cxn ang="0">
                  <a:pos x="6185" y="703"/>
                </a:cxn>
                <a:cxn ang="0">
                  <a:pos x="6283" y="712"/>
                </a:cxn>
                <a:cxn ang="0">
                  <a:pos x="6366" y="685"/>
                </a:cxn>
                <a:cxn ang="0">
                  <a:pos x="6419" y="632"/>
                </a:cxn>
                <a:cxn ang="0">
                  <a:pos x="6448" y="550"/>
                </a:cxn>
                <a:cxn ang="0">
                  <a:pos x="6565" y="700"/>
                </a:cxn>
                <a:cxn ang="0">
                  <a:pos x="6919" y="97"/>
                </a:cxn>
              </a:cxnLst>
              <a:rect l="0" t="0" r="r" b="b"/>
              <a:pathLst>
                <a:path w="7274" h="713">
                  <a:moveTo>
                    <a:pt x="530" y="88"/>
                  </a:moveTo>
                  <a:lnTo>
                    <a:pt x="53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214" y="88"/>
                  </a:lnTo>
                  <a:lnTo>
                    <a:pt x="214" y="700"/>
                  </a:lnTo>
                  <a:lnTo>
                    <a:pt x="316" y="700"/>
                  </a:lnTo>
                  <a:lnTo>
                    <a:pt x="316" y="88"/>
                  </a:lnTo>
                  <a:lnTo>
                    <a:pt x="530" y="88"/>
                  </a:lnTo>
                  <a:close/>
                  <a:moveTo>
                    <a:pt x="1069" y="88"/>
                  </a:moveTo>
                  <a:lnTo>
                    <a:pt x="1069" y="0"/>
                  </a:lnTo>
                  <a:lnTo>
                    <a:pt x="675" y="0"/>
                  </a:lnTo>
                  <a:lnTo>
                    <a:pt x="675" y="700"/>
                  </a:lnTo>
                  <a:lnTo>
                    <a:pt x="1068" y="700"/>
                  </a:lnTo>
                  <a:lnTo>
                    <a:pt x="1068" y="611"/>
                  </a:lnTo>
                  <a:lnTo>
                    <a:pt x="776" y="611"/>
                  </a:lnTo>
                  <a:lnTo>
                    <a:pt x="776" y="381"/>
                  </a:lnTo>
                  <a:lnTo>
                    <a:pt x="1043" y="381"/>
                  </a:lnTo>
                  <a:lnTo>
                    <a:pt x="1043" y="291"/>
                  </a:lnTo>
                  <a:lnTo>
                    <a:pt x="776" y="291"/>
                  </a:lnTo>
                  <a:lnTo>
                    <a:pt x="776" y="88"/>
                  </a:lnTo>
                  <a:lnTo>
                    <a:pt x="1069" y="88"/>
                  </a:lnTo>
                  <a:close/>
                  <a:moveTo>
                    <a:pt x="1763" y="700"/>
                  </a:moveTo>
                  <a:lnTo>
                    <a:pt x="1763" y="611"/>
                  </a:lnTo>
                  <a:lnTo>
                    <a:pt x="1742" y="611"/>
                  </a:lnTo>
                  <a:lnTo>
                    <a:pt x="1738" y="611"/>
                  </a:lnTo>
                  <a:lnTo>
                    <a:pt x="1734" y="610"/>
                  </a:lnTo>
                  <a:lnTo>
                    <a:pt x="1728" y="608"/>
                  </a:lnTo>
                  <a:lnTo>
                    <a:pt x="1724" y="605"/>
                  </a:lnTo>
                  <a:lnTo>
                    <a:pt x="1720" y="602"/>
                  </a:lnTo>
                  <a:lnTo>
                    <a:pt x="1714" y="598"/>
                  </a:lnTo>
                  <a:lnTo>
                    <a:pt x="1710" y="594"/>
                  </a:lnTo>
                  <a:lnTo>
                    <a:pt x="1705" y="587"/>
                  </a:lnTo>
                  <a:lnTo>
                    <a:pt x="1700" y="582"/>
                  </a:lnTo>
                  <a:lnTo>
                    <a:pt x="1695" y="574"/>
                  </a:lnTo>
                  <a:lnTo>
                    <a:pt x="1685" y="558"/>
                  </a:lnTo>
                  <a:lnTo>
                    <a:pt x="1674" y="538"/>
                  </a:lnTo>
                  <a:lnTo>
                    <a:pt x="1662" y="517"/>
                  </a:lnTo>
                  <a:lnTo>
                    <a:pt x="1650" y="488"/>
                  </a:lnTo>
                  <a:lnTo>
                    <a:pt x="1635" y="462"/>
                  </a:lnTo>
                  <a:lnTo>
                    <a:pt x="1624" y="437"/>
                  </a:lnTo>
                  <a:lnTo>
                    <a:pt x="1611" y="416"/>
                  </a:lnTo>
                  <a:lnTo>
                    <a:pt x="1599" y="397"/>
                  </a:lnTo>
                  <a:lnTo>
                    <a:pt x="1588" y="381"/>
                  </a:lnTo>
                  <a:lnTo>
                    <a:pt x="1577" y="368"/>
                  </a:lnTo>
                  <a:lnTo>
                    <a:pt x="1567" y="357"/>
                  </a:lnTo>
                  <a:lnTo>
                    <a:pt x="1584" y="348"/>
                  </a:lnTo>
                  <a:lnTo>
                    <a:pt x="1600" y="341"/>
                  </a:lnTo>
                  <a:lnTo>
                    <a:pt x="1614" y="331"/>
                  </a:lnTo>
                  <a:lnTo>
                    <a:pt x="1628" y="322"/>
                  </a:lnTo>
                  <a:lnTo>
                    <a:pt x="1641" y="313"/>
                  </a:lnTo>
                  <a:lnTo>
                    <a:pt x="1646" y="308"/>
                  </a:lnTo>
                  <a:lnTo>
                    <a:pt x="1652" y="303"/>
                  </a:lnTo>
                  <a:lnTo>
                    <a:pt x="1662" y="293"/>
                  </a:lnTo>
                  <a:lnTo>
                    <a:pt x="1671" y="282"/>
                  </a:lnTo>
                  <a:lnTo>
                    <a:pt x="1675" y="277"/>
                  </a:lnTo>
                  <a:lnTo>
                    <a:pt x="1680" y="270"/>
                  </a:lnTo>
                  <a:lnTo>
                    <a:pt x="1686" y="260"/>
                  </a:lnTo>
                  <a:lnTo>
                    <a:pt x="1693" y="248"/>
                  </a:lnTo>
                  <a:lnTo>
                    <a:pt x="1697" y="235"/>
                  </a:lnTo>
                  <a:lnTo>
                    <a:pt x="1701" y="223"/>
                  </a:lnTo>
                  <a:lnTo>
                    <a:pt x="1704" y="210"/>
                  </a:lnTo>
                  <a:lnTo>
                    <a:pt x="1705" y="204"/>
                  </a:lnTo>
                  <a:lnTo>
                    <a:pt x="1706" y="196"/>
                  </a:lnTo>
                  <a:lnTo>
                    <a:pt x="1706" y="183"/>
                  </a:lnTo>
                  <a:lnTo>
                    <a:pt x="1706" y="172"/>
                  </a:lnTo>
                  <a:lnTo>
                    <a:pt x="1705" y="162"/>
                  </a:lnTo>
                  <a:lnTo>
                    <a:pt x="1704" y="152"/>
                  </a:lnTo>
                  <a:lnTo>
                    <a:pt x="1702" y="143"/>
                  </a:lnTo>
                  <a:lnTo>
                    <a:pt x="1700" y="133"/>
                  </a:lnTo>
                  <a:lnTo>
                    <a:pt x="1697" y="125"/>
                  </a:lnTo>
                  <a:lnTo>
                    <a:pt x="1695" y="116"/>
                  </a:lnTo>
                  <a:lnTo>
                    <a:pt x="1691" y="107"/>
                  </a:lnTo>
                  <a:lnTo>
                    <a:pt x="1686" y="99"/>
                  </a:lnTo>
                  <a:lnTo>
                    <a:pt x="1682" y="91"/>
                  </a:lnTo>
                  <a:lnTo>
                    <a:pt x="1678" y="84"/>
                  </a:lnTo>
                  <a:lnTo>
                    <a:pt x="1671" y="76"/>
                  </a:lnTo>
                  <a:lnTo>
                    <a:pt x="1666" y="70"/>
                  </a:lnTo>
                  <a:lnTo>
                    <a:pt x="1659" y="62"/>
                  </a:lnTo>
                  <a:lnTo>
                    <a:pt x="1652" y="56"/>
                  </a:lnTo>
                  <a:lnTo>
                    <a:pt x="1644" y="50"/>
                  </a:lnTo>
                  <a:lnTo>
                    <a:pt x="1637" y="44"/>
                  </a:lnTo>
                  <a:lnTo>
                    <a:pt x="1629" y="38"/>
                  </a:lnTo>
                  <a:lnTo>
                    <a:pt x="1620" y="33"/>
                  </a:lnTo>
                  <a:lnTo>
                    <a:pt x="1613" y="28"/>
                  </a:lnTo>
                  <a:lnTo>
                    <a:pt x="1604" y="23"/>
                  </a:lnTo>
                  <a:lnTo>
                    <a:pt x="1594" y="20"/>
                  </a:lnTo>
                  <a:lnTo>
                    <a:pt x="1576" y="12"/>
                  </a:lnTo>
                  <a:lnTo>
                    <a:pt x="1566" y="10"/>
                  </a:lnTo>
                  <a:lnTo>
                    <a:pt x="1557" y="7"/>
                  </a:lnTo>
                  <a:lnTo>
                    <a:pt x="1546" y="5"/>
                  </a:lnTo>
                  <a:lnTo>
                    <a:pt x="1535" y="4"/>
                  </a:lnTo>
                  <a:lnTo>
                    <a:pt x="1524" y="3"/>
                  </a:lnTo>
                  <a:lnTo>
                    <a:pt x="1513" y="1"/>
                  </a:lnTo>
                  <a:lnTo>
                    <a:pt x="1491" y="0"/>
                  </a:lnTo>
                  <a:lnTo>
                    <a:pt x="1257" y="0"/>
                  </a:lnTo>
                  <a:lnTo>
                    <a:pt x="1257" y="700"/>
                  </a:lnTo>
                  <a:lnTo>
                    <a:pt x="1360" y="700"/>
                  </a:lnTo>
                  <a:lnTo>
                    <a:pt x="1360" y="390"/>
                  </a:lnTo>
                  <a:lnTo>
                    <a:pt x="1438" y="390"/>
                  </a:lnTo>
                  <a:lnTo>
                    <a:pt x="1444" y="391"/>
                  </a:lnTo>
                  <a:lnTo>
                    <a:pt x="1451" y="391"/>
                  </a:lnTo>
                  <a:lnTo>
                    <a:pt x="1457" y="394"/>
                  </a:lnTo>
                  <a:lnTo>
                    <a:pt x="1464" y="396"/>
                  </a:lnTo>
                  <a:lnTo>
                    <a:pt x="1470" y="399"/>
                  </a:lnTo>
                  <a:lnTo>
                    <a:pt x="1477" y="402"/>
                  </a:lnTo>
                  <a:lnTo>
                    <a:pt x="1482" y="407"/>
                  </a:lnTo>
                  <a:lnTo>
                    <a:pt x="1488" y="411"/>
                  </a:lnTo>
                  <a:lnTo>
                    <a:pt x="1494" y="416"/>
                  </a:lnTo>
                  <a:lnTo>
                    <a:pt x="1500" y="423"/>
                  </a:lnTo>
                  <a:lnTo>
                    <a:pt x="1506" y="429"/>
                  </a:lnTo>
                  <a:lnTo>
                    <a:pt x="1508" y="433"/>
                  </a:lnTo>
                  <a:lnTo>
                    <a:pt x="1511" y="436"/>
                  </a:lnTo>
                  <a:lnTo>
                    <a:pt x="1517" y="444"/>
                  </a:lnTo>
                  <a:lnTo>
                    <a:pt x="1522" y="452"/>
                  </a:lnTo>
                  <a:lnTo>
                    <a:pt x="1532" y="471"/>
                  </a:lnTo>
                  <a:lnTo>
                    <a:pt x="1568" y="546"/>
                  </a:lnTo>
                  <a:lnTo>
                    <a:pt x="1604" y="621"/>
                  </a:lnTo>
                  <a:lnTo>
                    <a:pt x="1611" y="630"/>
                  </a:lnTo>
                  <a:lnTo>
                    <a:pt x="1618" y="639"/>
                  </a:lnTo>
                  <a:lnTo>
                    <a:pt x="1626" y="648"/>
                  </a:lnTo>
                  <a:lnTo>
                    <a:pt x="1633" y="655"/>
                  </a:lnTo>
                  <a:lnTo>
                    <a:pt x="1641" y="663"/>
                  </a:lnTo>
                  <a:lnTo>
                    <a:pt x="1648" y="669"/>
                  </a:lnTo>
                  <a:lnTo>
                    <a:pt x="1657" y="675"/>
                  </a:lnTo>
                  <a:lnTo>
                    <a:pt x="1666" y="680"/>
                  </a:lnTo>
                  <a:lnTo>
                    <a:pt x="1674" y="685"/>
                  </a:lnTo>
                  <a:lnTo>
                    <a:pt x="1683" y="690"/>
                  </a:lnTo>
                  <a:lnTo>
                    <a:pt x="1693" y="693"/>
                  </a:lnTo>
                  <a:lnTo>
                    <a:pt x="1701" y="695"/>
                  </a:lnTo>
                  <a:lnTo>
                    <a:pt x="1711" y="697"/>
                  </a:lnTo>
                  <a:lnTo>
                    <a:pt x="1722" y="699"/>
                  </a:lnTo>
                  <a:lnTo>
                    <a:pt x="1732" y="700"/>
                  </a:lnTo>
                  <a:lnTo>
                    <a:pt x="1742" y="700"/>
                  </a:lnTo>
                  <a:lnTo>
                    <a:pt x="1763" y="700"/>
                  </a:lnTo>
                  <a:close/>
                  <a:moveTo>
                    <a:pt x="1599" y="183"/>
                  </a:moveTo>
                  <a:lnTo>
                    <a:pt x="1598" y="194"/>
                  </a:lnTo>
                  <a:lnTo>
                    <a:pt x="1597" y="206"/>
                  </a:lnTo>
                  <a:lnTo>
                    <a:pt x="1594" y="211"/>
                  </a:lnTo>
                  <a:lnTo>
                    <a:pt x="1593" y="216"/>
                  </a:lnTo>
                  <a:lnTo>
                    <a:pt x="1589" y="227"/>
                  </a:lnTo>
                  <a:lnTo>
                    <a:pt x="1584" y="237"/>
                  </a:lnTo>
                  <a:lnTo>
                    <a:pt x="1577" y="248"/>
                  </a:lnTo>
                  <a:lnTo>
                    <a:pt x="1570" y="256"/>
                  </a:lnTo>
                  <a:lnTo>
                    <a:pt x="1565" y="262"/>
                  </a:lnTo>
                  <a:lnTo>
                    <a:pt x="1561" y="266"/>
                  </a:lnTo>
                  <a:lnTo>
                    <a:pt x="1552" y="275"/>
                  </a:lnTo>
                  <a:lnTo>
                    <a:pt x="1542" y="281"/>
                  </a:lnTo>
                  <a:lnTo>
                    <a:pt x="1532" y="288"/>
                  </a:lnTo>
                  <a:lnTo>
                    <a:pt x="1521" y="293"/>
                  </a:lnTo>
                  <a:lnTo>
                    <a:pt x="1515" y="295"/>
                  </a:lnTo>
                  <a:lnTo>
                    <a:pt x="1510" y="298"/>
                  </a:lnTo>
                  <a:lnTo>
                    <a:pt x="1505" y="299"/>
                  </a:lnTo>
                  <a:lnTo>
                    <a:pt x="1498" y="300"/>
                  </a:lnTo>
                  <a:lnTo>
                    <a:pt x="1486" y="302"/>
                  </a:lnTo>
                  <a:lnTo>
                    <a:pt x="1473" y="302"/>
                  </a:lnTo>
                  <a:lnTo>
                    <a:pt x="1360" y="302"/>
                  </a:lnTo>
                  <a:lnTo>
                    <a:pt x="1360" y="88"/>
                  </a:lnTo>
                  <a:lnTo>
                    <a:pt x="1473" y="88"/>
                  </a:lnTo>
                  <a:lnTo>
                    <a:pt x="1486" y="88"/>
                  </a:lnTo>
                  <a:lnTo>
                    <a:pt x="1497" y="89"/>
                  </a:lnTo>
                  <a:lnTo>
                    <a:pt x="1509" y="91"/>
                  </a:lnTo>
                  <a:lnTo>
                    <a:pt x="1520" y="94"/>
                  </a:lnTo>
                  <a:lnTo>
                    <a:pt x="1531" y="98"/>
                  </a:lnTo>
                  <a:lnTo>
                    <a:pt x="1540" y="102"/>
                  </a:lnTo>
                  <a:lnTo>
                    <a:pt x="1550" y="106"/>
                  </a:lnTo>
                  <a:lnTo>
                    <a:pt x="1559" y="112"/>
                  </a:lnTo>
                  <a:lnTo>
                    <a:pt x="1568" y="119"/>
                  </a:lnTo>
                  <a:lnTo>
                    <a:pt x="1573" y="122"/>
                  </a:lnTo>
                  <a:lnTo>
                    <a:pt x="1576" y="127"/>
                  </a:lnTo>
                  <a:lnTo>
                    <a:pt x="1582" y="134"/>
                  </a:lnTo>
                  <a:lnTo>
                    <a:pt x="1586" y="139"/>
                  </a:lnTo>
                  <a:lnTo>
                    <a:pt x="1589" y="143"/>
                  </a:lnTo>
                  <a:lnTo>
                    <a:pt x="1593" y="152"/>
                  </a:lnTo>
                  <a:lnTo>
                    <a:pt x="1594" y="157"/>
                  </a:lnTo>
                  <a:lnTo>
                    <a:pt x="1595" y="161"/>
                  </a:lnTo>
                  <a:lnTo>
                    <a:pt x="1598" y="172"/>
                  </a:lnTo>
                  <a:lnTo>
                    <a:pt x="1599" y="178"/>
                  </a:lnTo>
                  <a:lnTo>
                    <a:pt x="1599" y="183"/>
                  </a:lnTo>
                  <a:close/>
                  <a:moveTo>
                    <a:pt x="2466" y="0"/>
                  </a:moveTo>
                  <a:lnTo>
                    <a:pt x="2355" y="0"/>
                  </a:lnTo>
                  <a:lnTo>
                    <a:pt x="2141" y="596"/>
                  </a:lnTo>
                  <a:lnTo>
                    <a:pt x="1926" y="0"/>
                  </a:lnTo>
                  <a:lnTo>
                    <a:pt x="1814" y="0"/>
                  </a:lnTo>
                  <a:lnTo>
                    <a:pt x="2072" y="700"/>
                  </a:lnTo>
                  <a:lnTo>
                    <a:pt x="2209" y="700"/>
                  </a:lnTo>
                  <a:lnTo>
                    <a:pt x="2466" y="0"/>
                  </a:lnTo>
                  <a:close/>
                  <a:moveTo>
                    <a:pt x="3002" y="88"/>
                  </a:moveTo>
                  <a:lnTo>
                    <a:pt x="3002" y="0"/>
                  </a:lnTo>
                  <a:lnTo>
                    <a:pt x="2607" y="0"/>
                  </a:lnTo>
                  <a:lnTo>
                    <a:pt x="2607" y="700"/>
                  </a:lnTo>
                  <a:lnTo>
                    <a:pt x="3000" y="700"/>
                  </a:lnTo>
                  <a:lnTo>
                    <a:pt x="3000" y="611"/>
                  </a:lnTo>
                  <a:lnTo>
                    <a:pt x="2709" y="611"/>
                  </a:lnTo>
                  <a:lnTo>
                    <a:pt x="2709" y="381"/>
                  </a:lnTo>
                  <a:lnTo>
                    <a:pt x="2976" y="381"/>
                  </a:lnTo>
                  <a:lnTo>
                    <a:pt x="2976" y="291"/>
                  </a:lnTo>
                  <a:lnTo>
                    <a:pt x="2709" y="291"/>
                  </a:lnTo>
                  <a:lnTo>
                    <a:pt x="2709" y="88"/>
                  </a:lnTo>
                  <a:lnTo>
                    <a:pt x="3002" y="88"/>
                  </a:lnTo>
                  <a:close/>
                  <a:moveTo>
                    <a:pt x="3752" y="0"/>
                  </a:moveTo>
                  <a:lnTo>
                    <a:pt x="3635" y="0"/>
                  </a:lnTo>
                  <a:lnTo>
                    <a:pt x="3425" y="315"/>
                  </a:lnTo>
                  <a:lnTo>
                    <a:pt x="3216" y="0"/>
                  </a:lnTo>
                  <a:lnTo>
                    <a:pt x="3098" y="0"/>
                  </a:lnTo>
                  <a:lnTo>
                    <a:pt x="3374" y="412"/>
                  </a:lnTo>
                  <a:lnTo>
                    <a:pt x="3374" y="700"/>
                  </a:lnTo>
                  <a:lnTo>
                    <a:pt x="3476" y="700"/>
                  </a:lnTo>
                  <a:lnTo>
                    <a:pt x="3476" y="412"/>
                  </a:lnTo>
                  <a:lnTo>
                    <a:pt x="3752" y="0"/>
                  </a:lnTo>
                  <a:close/>
                  <a:moveTo>
                    <a:pt x="4443" y="354"/>
                  </a:moveTo>
                  <a:lnTo>
                    <a:pt x="4443" y="335"/>
                  </a:lnTo>
                  <a:lnTo>
                    <a:pt x="4442" y="318"/>
                  </a:lnTo>
                  <a:lnTo>
                    <a:pt x="4439" y="300"/>
                  </a:lnTo>
                  <a:lnTo>
                    <a:pt x="4437" y="283"/>
                  </a:lnTo>
                  <a:lnTo>
                    <a:pt x="4434" y="266"/>
                  </a:lnTo>
                  <a:lnTo>
                    <a:pt x="4430" y="250"/>
                  </a:lnTo>
                  <a:lnTo>
                    <a:pt x="4425" y="234"/>
                  </a:lnTo>
                  <a:lnTo>
                    <a:pt x="4420" y="219"/>
                  </a:lnTo>
                  <a:lnTo>
                    <a:pt x="4413" y="204"/>
                  </a:lnTo>
                  <a:lnTo>
                    <a:pt x="4407" y="188"/>
                  </a:lnTo>
                  <a:lnTo>
                    <a:pt x="4399" y="173"/>
                  </a:lnTo>
                  <a:lnTo>
                    <a:pt x="4392" y="159"/>
                  </a:lnTo>
                  <a:lnTo>
                    <a:pt x="4382" y="145"/>
                  </a:lnTo>
                  <a:lnTo>
                    <a:pt x="4378" y="139"/>
                  </a:lnTo>
                  <a:lnTo>
                    <a:pt x="4372" y="132"/>
                  </a:lnTo>
                  <a:lnTo>
                    <a:pt x="4363" y="119"/>
                  </a:lnTo>
                  <a:lnTo>
                    <a:pt x="4351" y="106"/>
                  </a:lnTo>
                  <a:lnTo>
                    <a:pt x="4339" y="93"/>
                  </a:lnTo>
                  <a:lnTo>
                    <a:pt x="4327" y="81"/>
                  </a:lnTo>
                  <a:lnTo>
                    <a:pt x="4314" y="71"/>
                  </a:lnTo>
                  <a:lnTo>
                    <a:pt x="4300" y="60"/>
                  </a:lnTo>
                  <a:lnTo>
                    <a:pt x="4286" y="50"/>
                  </a:lnTo>
                  <a:lnTo>
                    <a:pt x="4272" y="41"/>
                  </a:lnTo>
                  <a:lnTo>
                    <a:pt x="4258" y="34"/>
                  </a:lnTo>
                  <a:lnTo>
                    <a:pt x="4243" y="26"/>
                  </a:lnTo>
                  <a:lnTo>
                    <a:pt x="4226" y="21"/>
                  </a:lnTo>
                  <a:lnTo>
                    <a:pt x="4211" y="16"/>
                  </a:lnTo>
                  <a:lnTo>
                    <a:pt x="4195" y="11"/>
                  </a:lnTo>
                  <a:lnTo>
                    <a:pt x="4178" y="7"/>
                  </a:lnTo>
                  <a:lnTo>
                    <a:pt x="4161" y="4"/>
                  </a:lnTo>
                  <a:lnTo>
                    <a:pt x="4143" y="3"/>
                  </a:lnTo>
                  <a:lnTo>
                    <a:pt x="4125" y="0"/>
                  </a:lnTo>
                  <a:lnTo>
                    <a:pt x="4106" y="0"/>
                  </a:lnTo>
                  <a:lnTo>
                    <a:pt x="3859" y="0"/>
                  </a:lnTo>
                  <a:lnTo>
                    <a:pt x="3859" y="700"/>
                  </a:lnTo>
                  <a:lnTo>
                    <a:pt x="4106" y="700"/>
                  </a:lnTo>
                  <a:lnTo>
                    <a:pt x="4125" y="700"/>
                  </a:lnTo>
                  <a:lnTo>
                    <a:pt x="4143" y="699"/>
                  </a:lnTo>
                  <a:lnTo>
                    <a:pt x="4161" y="697"/>
                  </a:lnTo>
                  <a:lnTo>
                    <a:pt x="4178" y="694"/>
                  </a:lnTo>
                  <a:lnTo>
                    <a:pt x="4195" y="691"/>
                  </a:lnTo>
                  <a:lnTo>
                    <a:pt x="4211" y="686"/>
                  </a:lnTo>
                  <a:lnTo>
                    <a:pt x="4226" y="681"/>
                  </a:lnTo>
                  <a:lnTo>
                    <a:pt x="4243" y="675"/>
                  </a:lnTo>
                  <a:lnTo>
                    <a:pt x="4258" y="668"/>
                  </a:lnTo>
                  <a:lnTo>
                    <a:pt x="4272" y="661"/>
                  </a:lnTo>
                  <a:lnTo>
                    <a:pt x="4286" y="652"/>
                  </a:lnTo>
                  <a:lnTo>
                    <a:pt x="4300" y="643"/>
                  </a:lnTo>
                  <a:lnTo>
                    <a:pt x="4314" y="632"/>
                  </a:lnTo>
                  <a:lnTo>
                    <a:pt x="4327" y="622"/>
                  </a:lnTo>
                  <a:lnTo>
                    <a:pt x="4339" y="611"/>
                  </a:lnTo>
                  <a:lnTo>
                    <a:pt x="4351" y="598"/>
                  </a:lnTo>
                  <a:lnTo>
                    <a:pt x="4363" y="586"/>
                  </a:lnTo>
                  <a:lnTo>
                    <a:pt x="4372" y="573"/>
                  </a:lnTo>
                  <a:lnTo>
                    <a:pt x="4382" y="559"/>
                  </a:lnTo>
                  <a:lnTo>
                    <a:pt x="4392" y="546"/>
                  </a:lnTo>
                  <a:lnTo>
                    <a:pt x="4395" y="538"/>
                  </a:lnTo>
                  <a:lnTo>
                    <a:pt x="4399" y="532"/>
                  </a:lnTo>
                  <a:lnTo>
                    <a:pt x="4407" y="518"/>
                  </a:lnTo>
                  <a:lnTo>
                    <a:pt x="4413" y="503"/>
                  </a:lnTo>
                  <a:lnTo>
                    <a:pt x="4420" y="488"/>
                  </a:lnTo>
                  <a:lnTo>
                    <a:pt x="4425" y="473"/>
                  </a:lnTo>
                  <a:lnTo>
                    <a:pt x="4430" y="456"/>
                  </a:lnTo>
                  <a:lnTo>
                    <a:pt x="4434" y="440"/>
                  </a:lnTo>
                  <a:lnTo>
                    <a:pt x="4437" y="424"/>
                  </a:lnTo>
                  <a:lnTo>
                    <a:pt x="4439" y="407"/>
                  </a:lnTo>
                  <a:lnTo>
                    <a:pt x="4442" y="389"/>
                  </a:lnTo>
                  <a:lnTo>
                    <a:pt x="4443" y="372"/>
                  </a:lnTo>
                  <a:lnTo>
                    <a:pt x="4443" y="354"/>
                  </a:lnTo>
                  <a:close/>
                  <a:moveTo>
                    <a:pt x="4341" y="354"/>
                  </a:moveTo>
                  <a:lnTo>
                    <a:pt x="4341" y="367"/>
                  </a:lnTo>
                  <a:lnTo>
                    <a:pt x="4340" y="380"/>
                  </a:lnTo>
                  <a:lnTo>
                    <a:pt x="4339" y="393"/>
                  </a:lnTo>
                  <a:lnTo>
                    <a:pt x="4337" y="404"/>
                  </a:lnTo>
                  <a:lnTo>
                    <a:pt x="4335" y="417"/>
                  </a:lnTo>
                  <a:lnTo>
                    <a:pt x="4332" y="429"/>
                  </a:lnTo>
                  <a:lnTo>
                    <a:pt x="4328" y="441"/>
                  </a:lnTo>
                  <a:lnTo>
                    <a:pt x="4325" y="452"/>
                  </a:lnTo>
                  <a:lnTo>
                    <a:pt x="4320" y="464"/>
                  </a:lnTo>
                  <a:lnTo>
                    <a:pt x="4316" y="475"/>
                  </a:lnTo>
                  <a:lnTo>
                    <a:pt x="4311" y="485"/>
                  </a:lnTo>
                  <a:lnTo>
                    <a:pt x="4304" y="495"/>
                  </a:lnTo>
                  <a:lnTo>
                    <a:pt x="4298" y="506"/>
                  </a:lnTo>
                  <a:lnTo>
                    <a:pt x="4291" y="516"/>
                  </a:lnTo>
                  <a:lnTo>
                    <a:pt x="4285" y="525"/>
                  </a:lnTo>
                  <a:lnTo>
                    <a:pt x="4276" y="534"/>
                  </a:lnTo>
                  <a:lnTo>
                    <a:pt x="4269" y="544"/>
                  </a:lnTo>
                  <a:lnTo>
                    <a:pt x="4260" y="552"/>
                  </a:lnTo>
                  <a:lnTo>
                    <a:pt x="4250" y="561"/>
                  </a:lnTo>
                  <a:lnTo>
                    <a:pt x="4242" y="569"/>
                  </a:lnTo>
                  <a:lnTo>
                    <a:pt x="4232" y="575"/>
                  </a:lnTo>
                  <a:lnTo>
                    <a:pt x="4222" y="582"/>
                  </a:lnTo>
                  <a:lnTo>
                    <a:pt x="4211" y="587"/>
                  </a:lnTo>
                  <a:lnTo>
                    <a:pt x="4202" y="592"/>
                  </a:lnTo>
                  <a:lnTo>
                    <a:pt x="4191" y="597"/>
                  </a:lnTo>
                  <a:lnTo>
                    <a:pt x="4179" y="600"/>
                  </a:lnTo>
                  <a:lnTo>
                    <a:pt x="4168" y="603"/>
                  </a:lnTo>
                  <a:lnTo>
                    <a:pt x="4156" y="606"/>
                  </a:lnTo>
                  <a:lnTo>
                    <a:pt x="4144" y="609"/>
                  </a:lnTo>
                  <a:lnTo>
                    <a:pt x="4132" y="610"/>
                  </a:lnTo>
                  <a:lnTo>
                    <a:pt x="4119" y="611"/>
                  </a:lnTo>
                  <a:lnTo>
                    <a:pt x="4106" y="611"/>
                  </a:lnTo>
                  <a:lnTo>
                    <a:pt x="3963" y="611"/>
                  </a:lnTo>
                  <a:lnTo>
                    <a:pt x="3963" y="90"/>
                  </a:lnTo>
                  <a:lnTo>
                    <a:pt x="4106" y="90"/>
                  </a:lnTo>
                  <a:lnTo>
                    <a:pt x="4119" y="90"/>
                  </a:lnTo>
                  <a:lnTo>
                    <a:pt x="4132" y="91"/>
                  </a:lnTo>
                  <a:lnTo>
                    <a:pt x="4144" y="92"/>
                  </a:lnTo>
                  <a:lnTo>
                    <a:pt x="4156" y="94"/>
                  </a:lnTo>
                  <a:lnTo>
                    <a:pt x="4168" y="98"/>
                  </a:lnTo>
                  <a:lnTo>
                    <a:pt x="4179" y="101"/>
                  </a:lnTo>
                  <a:lnTo>
                    <a:pt x="4191" y="105"/>
                  </a:lnTo>
                  <a:lnTo>
                    <a:pt x="4202" y="110"/>
                  </a:lnTo>
                  <a:lnTo>
                    <a:pt x="4211" y="115"/>
                  </a:lnTo>
                  <a:lnTo>
                    <a:pt x="4222" y="121"/>
                  </a:lnTo>
                  <a:lnTo>
                    <a:pt x="4232" y="128"/>
                  </a:lnTo>
                  <a:lnTo>
                    <a:pt x="4236" y="131"/>
                  </a:lnTo>
                  <a:lnTo>
                    <a:pt x="4242" y="135"/>
                  </a:lnTo>
                  <a:lnTo>
                    <a:pt x="4250" y="143"/>
                  </a:lnTo>
                  <a:lnTo>
                    <a:pt x="4260" y="152"/>
                  </a:lnTo>
                  <a:lnTo>
                    <a:pt x="4269" y="160"/>
                  </a:lnTo>
                  <a:lnTo>
                    <a:pt x="4276" y="170"/>
                  </a:lnTo>
                  <a:lnTo>
                    <a:pt x="4285" y="180"/>
                  </a:lnTo>
                  <a:lnTo>
                    <a:pt x="4291" y="189"/>
                  </a:lnTo>
                  <a:lnTo>
                    <a:pt x="4298" y="200"/>
                  </a:lnTo>
                  <a:lnTo>
                    <a:pt x="4304" y="210"/>
                  </a:lnTo>
                  <a:lnTo>
                    <a:pt x="4311" y="221"/>
                  </a:lnTo>
                  <a:lnTo>
                    <a:pt x="4316" y="232"/>
                  </a:lnTo>
                  <a:lnTo>
                    <a:pt x="4320" y="242"/>
                  </a:lnTo>
                  <a:lnTo>
                    <a:pt x="4325" y="254"/>
                  </a:lnTo>
                  <a:lnTo>
                    <a:pt x="4328" y="265"/>
                  </a:lnTo>
                  <a:lnTo>
                    <a:pt x="4332" y="277"/>
                  </a:lnTo>
                  <a:lnTo>
                    <a:pt x="4335" y="290"/>
                  </a:lnTo>
                  <a:lnTo>
                    <a:pt x="4337" y="302"/>
                  </a:lnTo>
                  <a:lnTo>
                    <a:pt x="4339" y="315"/>
                  </a:lnTo>
                  <a:lnTo>
                    <a:pt x="4340" y="327"/>
                  </a:lnTo>
                  <a:lnTo>
                    <a:pt x="4341" y="341"/>
                  </a:lnTo>
                  <a:lnTo>
                    <a:pt x="4341" y="354"/>
                  </a:lnTo>
                  <a:close/>
                  <a:moveTo>
                    <a:pt x="4995" y="88"/>
                  </a:moveTo>
                  <a:lnTo>
                    <a:pt x="4995" y="0"/>
                  </a:lnTo>
                  <a:lnTo>
                    <a:pt x="4600" y="0"/>
                  </a:lnTo>
                  <a:lnTo>
                    <a:pt x="4600" y="700"/>
                  </a:lnTo>
                  <a:lnTo>
                    <a:pt x="4993" y="700"/>
                  </a:lnTo>
                  <a:lnTo>
                    <a:pt x="4993" y="611"/>
                  </a:lnTo>
                  <a:lnTo>
                    <a:pt x="4702" y="611"/>
                  </a:lnTo>
                  <a:lnTo>
                    <a:pt x="4702" y="381"/>
                  </a:lnTo>
                  <a:lnTo>
                    <a:pt x="4969" y="381"/>
                  </a:lnTo>
                  <a:lnTo>
                    <a:pt x="4969" y="291"/>
                  </a:lnTo>
                  <a:lnTo>
                    <a:pt x="4702" y="291"/>
                  </a:lnTo>
                  <a:lnTo>
                    <a:pt x="4702" y="88"/>
                  </a:lnTo>
                  <a:lnTo>
                    <a:pt x="4995" y="88"/>
                  </a:lnTo>
                  <a:close/>
                  <a:moveTo>
                    <a:pt x="5735" y="700"/>
                  </a:moveTo>
                  <a:lnTo>
                    <a:pt x="5735" y="0"/>
                  </a:lnTo>
                  <a:lnTo>
                    <a:pt x="5633" y="0"/>
                  </a:lnTo>
                  <a:lnTo>
                    <a:pt x="5633" y="561"/>
                  </a:lnTo>
                  <a:lnTo>
                    <a:pt x="5628" y="561"/>
                  </a:lnTo>
                  <a:lnTo>
                    <a:pt x="5324" y="0"/>
                  </a:lnTo>
                  <a:lnTo>
                    <a:pt x="5191" y="0"/>
                  </a:lnTo>
                  <a:lnTo>
                    <a:pt x="5191" y="700"/>
                  </a:lnTo>
                  <a:lnTo>
                    <a:pt x="5293" y="700"/>
                  </a:lnTo>
                  <a:lnTo>
                    <a:pt x="5293" y="139"/>
                  </a:lnTo>
                  <a:lnTo>
                    <a:pt x="5297" y="139"/>
                  </a:lnTo>
                  <a:lnTo>
                    <a:pt x="5602" y="700"/>
                  </a:lnTo>
                  <a:lnTo>
                    <a:pt x="5735" y="700"/>
                  </a:lnTo>
                  <a:close/>
                  <a:moveTo>
                    <a:pt x="6451" y="507"/>
                  </a:moveTo>
                  <a:lnTo>
                    <a:pt x="6451" y="0"/>
                  </a:lnTo>
                  <a:lnTo>
                    <a:pt x="6348" y="0"/>
                  </a:lnTo>
                  <a:lnTo>
                    <a:pt x="6348" y="507"/>
                  </a:lnTo>
                  <a:lnTo>
                    <a:pt x="6348" y="520"/>
                  </a:lnTo>
                  <a:lnTo>
                    <a:pt x="6346" y="533"/>
                  </a:lnTo>
                  <a:lnTo>
                    <a:pt x="6345" y="538"/>
                  </a:lnTo>
                  <a:lnTo>
                    <a:pt x="6344" y="544"/>
                  </a:lnTo>
                  <a:lnTo>
                    <a:pt x="6343" y="549"/>
                  </a:lnTo>
                  <a:lnTo>
                    <a:pt x="6341" y="555"/>
                  </a:lnTo>
                  <a:lnTo>
                    <a:pt x="6336" y="565"/>
                  </a:lnTo>
                  <a:lnTo>
                    <a:pt x="6331" y="575"/>
                  </a:lnTo>
                  <a:lnTo>
                    <a:pt x="6326" y="584"/>
                  </a:lnTo>
                  <a:lnTo>
                    <a:pt x="6318" y="591"/>
                  </a:lnTo>
                  <a:lnTo>
                    <a:pt x="6310" y="599"/>
                  </a:lnTo>
                  <a:lnTo>
                    <a:pt x="6302" y="605"/>
                  </a:lnTo>
                  <a:lnTo>
                    <a:pt x="6298" y="608"/>
                  </a:lnTo>
                  <a:lnTo>
                    <a:pt x="6293" y="611"/>
                  </a:lnTo>
                  <a:lnTo>
                    <a:pt x="6283" y="615"/>
                  </a:lnTo>
                  <a:lnTo>
                    <a:pt x="6273" y="618"/>
                  </a:lnTo>
                  <a:lnTo>
                    <a:pt x="6261" y="621"/>
                  </a:lnTo>
                  <a:lnTo>
                    <a:pt x="6249" y="623"/>
                  </a:lnTo>
                  <a:lnTo>
                    <a:pt x="6236" y="624"/>
                  </a:lnTo>
                  <a:lnTo>
                    <a:pt x="6214" y="624"/>
                  </a:lnTo>
                  <a:lnTo>
                    <a:pt x="6205" y="624"/>
                  </a:lnTo>
                  <a:lnTo>
                    <a:pt x="6196" y="623"/>
                  </a:lnTo>
                  <a:lnTo>
                    <a:pt x="6187" y="621"/>
                  </a:lnTo>
                  <a:lnTo>
                    <a:pt x="6181" y="618"/>
                  </a:lnTo>
                  <a:lnTo>
                    <a:pt x="6174" y="616"/>
                  </a:lnTo>
                  <a:lnTo>
                    <a:pt x="6168" y="613"/>
                  </a:lnTo>
                  <a:lnTo>
                    <a:pt x="6168" y="694"/>
                  </a:lnTo>
                  <a:lnTo>
                    <a:pt x="6176" y="699"/>
                  </a:lnTo>
                  <a:lnTo>
                    <a:pt x="6185" y="703"/>
                  </a:lnTo>
                  <a:lnTo>
                    <a:pt x="6196" y="706"/>
                  </a:lnTo>
                  <a:lnTo>
                    <a:pt x="6207" y="709"/>
                  </a:lnTo>
                  <a:lnTo>
                    <a:pt x="6220" y="711"/>
                  </a:lnTo>
                  <a:lnTo>
                    <a:pt x="6233" y="712"/>
                  </a:lnTo>
                  <a:lnTo>
                    <a:pt x="6247" y="713"/>
                  </a:lnTo>
                  <a:lnTo>
                    <a:pt x="6262" y="713"/>
                  </a:lnTo>
                  <a:lnTo>
                    <a:pt x="6273" y="713"/>
                  </a:lnTo>
                  <a:lnTo>
                    <a:pt x="6283" y="712"/>
                  </a:lnTo>
                  <a:lnTo>
                    <a:pt x="6293" y="711"/>
                  </a:lnTo>
                  <a:lnTo>
                    <a:pt x="6303" y="709"/>
                  </a:lnTo>
                  <a:lnTo>
                    <a:pt x="6322" y="705"/>
                  </a:lnTo>
                  <a:lnTo>
                    <a:pt x="6332" y="702"/>
                  </a:lnTo>
                  <a:lnTo>
                    <a:pt x="6341" y="698"/>
                  </a:lnTo>
                  <a:lnTo>
                    <a:pt x="6349" y="694"/>
                  </a:lnTo>
                  <a:lnTo>
                    <a:pt x="6357" y="690"/>
                  </a:lnTo>
                  <a:lnTo>
                    <a:pt x="6366" y="685"/>
                  </a:lnTo>
                  <a:lnTo>
                    <a:pt x="6373" y="680"/>
                  </a:lnTo>
                  <a:lnTo>
                    <a:pt x="6381" y="675"/>
                  </a:lnTo>
                  <a:lnTo>
                    <a:pt x="6388" y="668"/>
                  </a:lnTo>
                  <a:lnTo>
                    <a:pt x="6395" y="662"/>
                  </a:lnTo>
                  <a:lnTo>
                    <a:pt x="6401" y="654"/>
                  </a:lnTo>
                  <a:lnTo>
                    <a:pt x="6408" y="648"/>
                  </a:lnTo>
                  <a:lnTo>
                    <a:pt x="6413" y="640"/>
                  </a:lnTo>
                  <a:lnTo>
                    <a:pt x="6419" y="632"/>
                  </a:lnTo>
                  <a:lnTo>
                    <a:pt x="6424" y="624"/>
                  </a:lnTo>
                  <a:lnTo>
                    <a:pt x="6428" y="616"/>
                  </a:lnTo>
                  <a:lnTo>
                    <a:pt x="6432" y="608"/>
                  </a:lnTo>
                  <a:lnTo>
                    <a:pt x="6439" y="589"/>
                  </a:lnTo>
                  <a:lnTo>
                    <a:pt x="6441" y="581"/>
                  </a:lnTo>
                  <a:lnTo>
                    <a:pt x="6445" y="571"/>
                  </a:lnTo>
                  <a:lnTo>
                    <a:pt x="6447" y="561"/>
                  </a:lnTo>
                  <a:lnTo>
                    <a:pt x="6448" y="550"/>
                  </a:lnTo>
                  <a:lnTo>
                    <a:pt x="6449" y="541"/>
                  </a:lnTo>
                  <a:lnTo>
                    <a:pt x="6450" y="530"/>
                  </a:lnTo>
                  <a:lnTo>
                    <a:pt x="6451" y="519"/>
                  </a:lnTo>
                  <a:lnTo>
                    <a:pt x="6451" y="507"/>
                  </a:lnTo>
                  <a:close/>
                  <a:moveTo>
                    <a:pt x="7274" y="700"/>
                  </a:moveTo>
                  <a:lnTo>
                    <a:pt x="6968" y="0"/>
                  </a:lnTo>
                  <a:lnTo>
                    <a:pt x="6870" y="0"/>
                  </a:lnTo>
                  <a:lnTo>
                    <a:pt x="6565" y="700"/>
                  </a:lnTo>
                  <a:lnTo>
                    <a:pt x="6675" y="700"/>
                  </a:lnTo>
                  <a:lnTo>
                    <a:pt x="6747" y="521"/>
                  </a:lnTo>
                  <a:lnTo>
                    <a:pt x="7091" y="521"/>
                  </a:lnTo>
                  <a:lnTo>
                    <a:pt x="7163" y="700"/>
                  </a:lnTo>
                  <a:lnTo>
                    <a:pt x="7274" y="700"/>
                  </a:lnTo>
                  <a:close/>
                  <a:moveTo>
                    <a:pt x="7058" y="441"/>
                  </a:moveTo>
                  <a:lnTo>
                    <a:pt x="6781" y="441"/>
                  </a:lnTo>
                  <a:lnTo>
                    <a:pt x="6919" y="97"/>
                  </a:lnTo>
                  <a:lnTo>
                    <a:pt x="7058" y="441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</p:grpSp>
      <p:pic>
        <p:nvPicPr>
          <p:cNvPr id="12" name="Picture 11" descr="SHORT_THL_LOGO_WEB_186x80px.jpg"/>
          <p:cNvPicPr>
            <a:picLocks noChangeAspect="1"/>
          </p:cNvPicPr>
          <p:nvPr/>
        </p:nvPicPr>
        <p:blipFill>
          <a:blip r:embed="rId14" cstate="print"/>
          <a:srcRect t="9687" b="12813"/>
          <a:stretch>
            <a:fillRect/>
          </a:stretch>
        </p:blipFill>
        <p:spPr>
          <a:xfrm>
            <a:off x="152400" y="5994398"/>
            <a:ext cx="1524000" cy="50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6" r:id="rId4"/>
    <p:sldLayoutId id="2147483652" r:id="rId5"/>
    <p:sldLayoutId id="2147483658" r:id="rId6"/>
    <p:sldLayoutId id="2147483653" r:id="rId7"/>
    <p:sldLayoutId id="2147483654" r:id="rId8"/>
    <p:sldLayoutId id="2147483659" r:id="rId9"/>
    <p:sldLayoutId id="2147483655" r:id="rId10"/>
    <p:sldLayoutId id="2147483657" r:id="rId11"/>
    <p:sldLayoutId id="2147483661" r:id="rId12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ctrTitle"/>
          </p:nvPr>
        </p:nvSpPr>
        <p:spPr bwMode="auto">
          <a:xfrm>
            <a:off x="494986" y="404664"/>
            <a:ext cx="7749422" cy="139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Have and Have Not - Evaluating the costs and benefits of the welfare state with an AGE model of Finland with Intergenerational Accounting</a:t>
            </a:r>
            <a:br>
              <a:rPr lang="en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i-FI" altLang="fi-FI" dirty="0"/>
            </a:br>
            <a:r>
              <a:rPr lang="fi-FI" altLang="fi-FI" dirty="0"/>
              <a:t>Juha Honkatukia</a:t>
            </a:r>
            <a:br>
              <a:rPr lang="fi-FI" altLang="fi-FI" dirty="0"/>
            </a:br>
            <a:r>
              <a:rPr lang="fi-FI" altLang="fi-FI" dirty="0"/>
              <a:t>Risto Vaittinen </a:t>
            </a:r>
            <a:br>
              <a:rPr lang="fi-FI" altLang="fi-FI" dirty="0"/>
            </a:br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669863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FC0200-682B-4D95-B743-FCD4035AB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Decomposition of Growth in Health Expenditure Between 2015 and 2040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32D47B-7DBD-41B8-ABC0-6F38BA96D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9CCE400-34EE-4FB7-B372-023281DF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683536-614C-430B-9F91-162FC7FC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10</a:t>
            </a:fld>
            <a:endParaRPr lang="fi-FI"/>
          </a:p>
        </p:txBody>
      </p:sp>
      <p:graphicFrame>
        <p:nvGraphicFramePr>
          <p:cNvPr id="10" name="Object 2">
            <a:extLst>
              <a:ext uri="{FF2B5EF4-FFF2-40B4-BE49-F238E27FC236}">
                <a16:creationId xmlns:a16="http://schemas.microsoft.com/office/drawing/2014/main" id="{4FE67691-C518-4504-AA60-21DE12D5DD8F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469900" y="1530350"/>
          <a:ext cx="8191500" cy="429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796648" imgH="6191119" progId="Excel.Sheet.12">
                  <p:embed/>
                </p:oleObj>
              </mc:Choice>
              <mc:Fallback>
                <p:oleObj name="Worksheet" r:id="rId2" imgW="11796648" imgH="6191119" progId="Excel.Sheet.12">
                  <p:embed/>
                  <p:pic>
                    <p:nvPicPr>
                      <p:cNvPr id="10" name="Object 2">
                        <a:extLst>
                          <a:ext uri="{FF2B5EF4-FFF2-40B4-BE49-F238E27FC236}">
                            <a16:creationId xmlns:a16="http://schemas.microsoft.com/office/drawing/2014/main" id="{4FE67691-C518-4504-AA60-21DE12D5D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9900" y="1530350"/>
                        <a:ext cx="8191500" cy="429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3542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FC0200-682B-4D95-B743-FCD4035AB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Modelling also covers income transfers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32D47B-7DBD-41B8-ABC0-6F38BA96D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9CCE400-34EE-4FB7-B372-023281DF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683536-614C-430B-9F91-162FC7FC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11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645E0C-32B4-4E36-A111-8BB4978DA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340769"/>
            <a:ext cx="6476766" cy="470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83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dirty="0" err="1"/>
              <a:t>Earnings-related</a:t>
            </a:r>
            <a:r>
              <a:rPr lang="fi-FI" dirty="0"/>
              <a:t> </a:t>
            </a:r>
            <a:r>
              <a:rPr lang="fi-FI" dirty="0" err="1"/>
              <a:t>pensions</a:t>
            </a:r>
            <a:endParaRPr lang="fi-FI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4800"/>
            <a:ext cx="8229600" cy="459837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fi-FI" b="1" dirty="0" err="1"/>
              <a:t>Statutory</a:t>
            </a:r>
            <a:endParaRPr lang="fi-FI" b="1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Benefit determination (broadly) uniform in different sectors and occupations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Accrual</a:t>
            </a:r>
            <a:r>
              <a:rPr lang="fi-FI" dirty="0"/>
              <a:t> of </a:t>
            </a:r>
            <a:r>
              <a:rPr lang="fi-FI" dirty="0" err="1"/>
              <a:t>pension</a:t>
            </a:r>
            <a:r>
              <a:rPr lang="fi-FI" dirty="0"/>
              <a:t> </a:t>
            </a:r>
            <a:r>
              <a:rPr lang="fi-FI" dirty="0" err="1"/>
              <a:t>rights</a:t>
            </a:r>
            <a:r>
              <a:rPr lang="fi-FI" dirty="0"/>
              <a:t> 1.5% of </a:t>
            </a:r>
            <a:r>
              <a:rPr lang="fi-FI" dirty="0" err="1"/>
              <a:t>annual</a:t>
            </a:r>
            <a:r>
              <a:rPr lang="fi-FI" dirty="0"/>
              <a:t> </a:t>
            </a:r>
            <a:r>
              <a:rPr lang="fi-FI" dirty="0" err="1"/>
              <a:t>wage</a:t>
            </a:r>
            <a:r>
              <a:rPr lang="fi-FI" dirty="0"/>
              <a:t> </a:t>
            </a:r>
            <a:r>
              <a:rPr lang="fi-FI" dirty="0" err="1"/>
              <a:t>income</a:t>
            </a:r>
            <a:r>
              <a:rPr lang="fi-FI" dirty="0"/>
              <a:t> </a:t>
            </a:r>
            <a:endParaRPr lang="en-US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Entitlements fully transferable</a:t>
            </a:r>
            <a:endParaRPr lang="fi-FI" dirty="0"/>
          </a:p>
          <a:p>
            <a:pPr eaLnBrk="1" hangingPunct="1">
              <a:lnSpc>
                <a:spcPct val="90000"/>
              </a:lnSpc>
            </a:pPr>
            <a:r>
              <a:rPr lang="fi-FI" b="1" dirty="0" err="1"/>
              <a:t>Defined</a:t>
            </a:r>
            <a:r>
              <a:rPr lang="fi-FI" b="1" dirty="0"/>
              <a:t> </a:t>
            </a:r>
            <a:r>
              <a:rPr lang="fi-FI" b="1" dirty="0" err="1"/>
              <a:t>Benefit</a:t>
            </a:r>
            <a:r>
              <a:rPr lang="fi-FI" b="1" dirty="0"/>
              <a:t>, </a:t>
            </a:r>
            <a:r>
              <a:rPr lang="fi-FI" b="1" dirty="0" err="1"/>
              <a:t>but</a:t>
            </a:r>
            <a:endParaRPr lang="fi-FI" b="1" dirty="0"/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fi-FI" dirty="0"/>
              <a:t>Full-</a:t>
            </a:r>
            <a:r>
              <a:rPr lang="fi-FI" dirty="0" err="1"/>
              <a:t>career</a:t>
            </a:r>
            <a:r>
              <a:rPr lang="fi-FI" dirty="0"/>
              <a:t> </a:t>
            </a:r>
            <a:r>
              <a:rPr lang="fi-FI" dirty="0" err="1"/>
              <a:t>based</a:t>
            </a:r>
            <a:r>
              <a:rPr lang="fi-FI" dirty="0"/>
              <a:t> </a:t>
            </a:r>
            <a:r>
              <a:rPr lang="fi-FI" dirty="0" err="1"/>
              <a:t>accrual</a:t>
            </a:r>
            <a:r>
              <a:rPr lang="fi-FI" dirty="0"/>
              <a:t> (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final</a:t>
            </a:r>
            <a:r>
              <a:rPr lang="fi-FI" dirty="0"/>
              <a:t> </a:t>
            </a:r>
            <a:r>
              <a:rPr lang="fi-FI" dirty="0" err="1"/>
              <a:t>salary</a:t>
            </a:r>
            <a:r>
              <a:rPr lang="fi-FI" dirty="0"/>
              <a:t> </a:t>
            </a:r>
            <a:r>
              <a:rPr lang="fi-FI" dirty="0" err="1"/>
              <a:t>based</a:t>
            </a:r>
            <a:r>
              <a:rPr lang="fi-FI" dirty="0"/>
              <a:t>) 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fi-FI" dirty="0" err="1"/>
              <a:t>Gradually</a:t>
            </a:r>
            <a:r>
              <a:rPr lang="fi-FI" dirty="0"/>
              <a:t> </a:t>
            </a:r>
            <a:r>
              <a:rPr lang="fi-FI" dirty="0" err="1"/>
              <a:t>moving</a:t>
            </a:r>
            <a:r>
              <a:rPr lang="fi-FI" dirty="0"/>
              <a:t> </a:t>
            </a:r>
            <a:r>
              <a:rPr lang="fi-FI" dirty="0" err="1"/>
              <a:t>eligibilliy</a:t>
            </a:r>
            <a:r>
              <a:rPr lang="fi-FI" dirty="0"/>
              <a:t> </a:t>
            </a:r>
            <a:r>
              <a:rPr lang="fi-FI" dirty="0" err="1"/>
              <a:t>age</a:t>
            </a:r>
            <a:r>
              <a:rPr lang="fi-FI" dirty="0"/>
              <a:t> for </a:t>
            </a:r>
            <a:r>
              <a:rPr lang="fi-FI" dirty="0" err="1"/>
              <a:t>old</a:t>
            </a:r>
            <a:r>
              <a:rPr lang="fi-FI" dirty="0"/>
              <a:t> </a:t>
            </a:r>
            <a:r>
              <a:rPr lang="fi-FI" dirty="0" err="1"/>
              <a:t>age</a:t>
            </a:r>
            <a:r>
              <a:rPr lang="fi-FI" dirty="0"/>
              <a:t> </a:t>
            </a:r>
            <a:r>
              <a:rPr lang="fi-FI" dirty="0" err="1"/>
              <a:t>pensions</a:t>
            </a:r>
            <a:endParaRPr lang="fi-FI" dirty="0"/>
          </a:p>
          <a:p>
            <a:pPr lvl="2">
              <a:lnSpc>
                <a:spcPct val="90000"/>
              </a:lnSpc>
              <a:buFontTx/>
              <a:buChar char="•"/>
            </a:pPr>
            <a:r>
              <a:rPr lang="fi-FI" dirty="0"/>
              <a:t>2018- 2029 </a:t>
            </a:r>
            <a:r>
              <a:rPr lang="fi-FI" dirty="0" err="1"/>
              <a:t>increases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63 to 65 </a:t>
            </a:r>
            <a:r>
              <a:rPr lang="fi-FI" dirty="0" err="1"/>
              <a:t>by</a:t>
            </a:r>
            <a:r>
              <a:rPr lang="fi-FI" dirty="0"/>
              <a:t> 3 </a:t>
            </a:r>
            <a:r>
              <a:rPr lang="fi-FI" dirty="0" err="1"/>
              <a:t>months</a:t>
            </a:r>
            <a:r>
              <a:rPr lang="fi-FI" dirty="0"/>
              <a:t> in a </a:t>
            </a:r>
            <a:r>
              <a:rPr lang="fi-FI" dirty="0" err="1"/>
              <a:t>year</a:t>
            </a:r>
            <a:r>
              <a:rPr lang="fi-FI" dirty="0"/>
              <a:t> </a:t>
            </a:r>
          </a:p>
          <a:p>
            <a:pPr lvl="2">
              <a:lnSpc>
                <a:spcPct val="90000"/>
              </a:lnSpc>
              <a:buFontTx/>
              <a:buChar char="•"/>
            </a:pPr>
            <a:r>
              <a:rPr lang="fi-FI" dirty="0" err="1"/>
              <a:t>From</a:t>
            </a:r>
            <a:r>
              <a:rPr lang="fi-FI" dirty="0"/>
              <a:t> 2030 on </a:t>
            </a:r>
            <a:r>
              <a:rPr lang="fi-FI" dirty="0" err="1"/>
              <a:t>tied</a:t>
            </a:r>
            <a:r>
              <a:rPr lang="fi-FI" dirty="0"/>
              <a:t> to life </a:t>
            </a:r>
            <a:r>
              <a:rPr lang="fi-FI" dirty="0" err="1"/>
              <a:t>expectancy</a:t>
            </a:r>
            <a:r>
              <a:rPr lang="fi-FI" dirty="0"/>
              <a:t> at </a:t>
            </a:r>
            <a:r>
              <a:rPr lang="fi-FI" dirty="0" err="1"/>
              <a:t>age</a:t>
            </a:r>
            <a:r>
              <a:rPr lang="fi-FI" dirty="0"/>
              <a:t> on 65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fi-FI" dirty="0" err="1"/>
              <a:t>Generation</a:t>
            </a:r>
            <a:r>
              <a:rPr lang="fi-FI" dirty="0"/>
              <a:t> </a:t>
            </a:r>
            <a:r>
              <a:rPr lang="fi-FI" dirty="0" err="1"/>
              <a:t>specific</a:t>
            </a:r>
            <a:r>
              <a:rPr lang="fi-FI" dirty="0"/>
              <a:t> life-</a:t>
            </a:r>
            <a:r>
              <a:rPr lang="fi-FI" dirty="0" err="1"/>
              <a:t>expectancy</a:t>
            </a:r>
            <a:r>
              <a:rPr lang="fi-FI" dirty="0"/>
              <a:t> </a:t>
            </a:r>
            <a:r>
              <a:rPr lang="fi-FI" dirty="0" err="1"/>
              <a:t>adjustment</a:t>
            </a:r>
            <a:r>
              <a:rPr lang="fi-FI" dirty="0"/>
              <a:t> of </a:t>
            </a:r>
            <a:r>
              <a:rPr lang="fi-FI" dirty="0" err="1"/>
              <a:t>benefit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>
              <a:lnSpc>
                <a:spcPct val="90000"/>
              </a:lnSpc>
            </a:pPr>
            <a:r>
              <a:rPr lang="fi-FI" b="1" dirty="0" err="1"/>
              <a:t>Included</a:t>
            </a:r>
            <a:r>
              <a:rPr lang="fi-FI" b="1" dirty="0"/>
              <a:t> in general </a:t>
            </a:r>
            <a:r>
              <a:rPr lang="fi-FI" b="1" dirty="0" err="1"/>
              <a:t>government</a:t>
            </a:r>
            <a:r>
              <a:rPr lang="fi-FI" b="1" dirty="0"/>
              <a:t> in </a:t>
            </a:r>
            <a:r>
              <a:rPr lang="fi-FI" b="1" dirty="0" err="1"/>
              <a:t>national</a:t>
            </a:r>
            <a:r>
              <a:rPr lang="fi-FI" b="1" dirty="0"/>
              <a:t> </a:t>
            </a:r>
            <a:r>
              <a:rPr lang="fi-FI" b="1" dirty="0" err="1"/>
              <a:t>accounts</a:t>
            </a:r>
            <a:endParaRPr lang="fi-FI" b="1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Expenditures</a:t>
            </a:r>
            <a:r>
              <a:rPr lang="fi-FI" dirty="0"/>
              <a:t> 12% </a:t>
            </a:r>
            <a:r>
              <a:rPr lang="fi-FI" dirty="0" err="1"/>
              <a:t>relative</a:t>
            </a:r>
            <a:r>
              <a:rPr lang="fi-FI" dirty="0"/>
              <a:t> to GDP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dirty="0" err="1"/>
              <a:t>Contributions</a:t>
            </a:r>
            <a:r>
              <a:rPr lang="fi-FI" dirty="0"/>
              <a:t> 9 % </a:t>
            </a:r>
            <a:r>
              <a:rPr lang="fi-FI" dirty="0" err="1"/>
              <a:t>relative</a:t>
            </a:r>
            <a:r>
              <a:rPr lang="fi-FI" dirty="0"/>
              <a:t> to GDP</a:t>
            </a:r>
            <a:r>
              <a:rPr lang="fi-FI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fi-FI" b="1" dirty="0" err="1"/>
              <a:t>Partly</a:t>
            </a:r>
            <a:r>
              <a:rPr lang="fi-FI" b="1" dirty="0"/>
              <a:t> </a:t>
            </a:r>
            <a:r>
              <a:rPr lang="fi-FI" b="1" dirty="0" err="1"/>
              <a:t>funded</a:t>
            </a:r>
            <a:r>
              <a:rPr lang="fi-FI" b="1" dirty="0"/>
              <a:t> (</a:t>
            </a:r>
            <a:r>
              <a:rPr lang="fi-FI" b="1" dirty="0" err="1"/>
              <a:t>providers</a:t>
            </a:r>
            <a:r>
              <a:rPr lang="fi-FI" b="1" dirty="0"/>
              <a:t> </a:t>
            </a:r>
            <a:r>
              <a:rPr lang="fi-FI" b="1" dirty="0" err="1"/>
              <a:t>run</a:t>
            </a:r>
            <a:r>
              <a:rPr lang="fi-FI" b="1" dirty="0"/>
              <a:t> the PAYG </a:t>
            </a:r>
            <a:r>
              <a:rPr lang="fi-FI" b="1" dirty="0" err="1"/>
              <a:t>part</a:t>
            </a:r>
            <a:r>
              <a:rPr lang="fi-FI" b="1" dirty="0"/>
              <a:t> </a:t>
            </a:r>
            <a:r>
              <a:rPr lang="fi-FI" b="1" dirty="0" err="1"/>
              <a:t>integrated</a:t>
            </a:r>
            <a:r>
              <a:rPr lang="fi-FI" b="1" dirty="0"/>
              <a:t>)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fi-FI" dirty="0"/>
              <a:t>Private </a:t>
            </a:r>
            <a:r>
              <a:rPr lang="fi-FI" dirty="0" err="1"/>
              <a:t>sector</a:t>
            </a:r>
            <a:r>
              <a:rPr lang="fi-FI" dirty="0"/>
              <a:t>: </a:t>
            </a:r>
            <a:r>
              <a:rPr lang="fi-FI" dirty="0" err="1"/>
              <a:t>insurance</a:t>
            </a:r>
            <a:r>
              <a:rPr lang="fi-FI" dirty="0"/>
              <a:t> </a:t>
            </a:r>
            <a:r>
              <a:rPr lang="fi-FI" dirty="0" err="1"/>
              <a:t>providers</a:t>
            </a:r>
            <a:r>
              <a:rPr lang="fi-FI" dirty="0"/>
              <a:t> </a:t>
            </a:r>
            <a:r>
              <a:rPr lang="fi-FI" dirty="0" err="1"/>
              <a:t>liable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funded</a:t>
            </a:r>
            <a:r>
              <a:rPr lang="fi-FI" dirty="0"/>
              <a:t> </a:t>
            </a:r>
            <a:r>
              <a:rPr lang="fi-FI" dirty="0" err="1"/>
              <a:t>part</a:t>
            </a:r>
            <a:r>
              <a:rPr lang="fi-FI" dirty="0"/>
              <a:t>, </a:t>
            </a:r>
            <a:r>
              <a:rPr lang="fi-FI" dirty="0" err="1"/>
              <a:t>national</a:t>
            </a:r>
            <a:r>
              <a:rPr lang="fi-FI" dirty="0"/>
              <a:t> </a:t>
            </a:r>
            <a:r>
              <a:rPr lang="fi-FI" dirty="0" err="1"/>
              <a:t>risk-based</a:t>
            </a:r>
            <a:r>
              <a:rPr lang="fi-FI" dirty="0"/>
              <a:t> </a:t>
            </a:r>
            <a:r>
              <a:rPr lang="fi-FI" dirty="0" err="1"/>
              <a:t>solvency</a:t>
            </a:r>
            <a:r>
              <a:rPr lang="fi-FI" dirty="0"/>
              <a:t> </a:t>
            </a:r>
            <a:r>
              <a:rPr lang="fi-FI" dirty="0" err="1"/>
              <a:t>regulation</a:t>
            </a:r>
            <a:endParaRPr lang="fi-FI" dirty="0"/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fi-FI" dirty="0"/>
              <a:t>Public </a:t>
            </a:r>
            <a:r>
              <a:rPr lang="fi-FI" dirty="0" err="1"/>
              <a:t>sector</a:t>
            </a:r>
            <a:r>
              <a:rPr lang="fi-FI" dirty="0"/>
              <a:t>: </a:t>
            </a:r>
            <a:r>
              <a:rPr lang="fi-FI" dirty="0" err="1"/>
              <a:t>buffer</a:t>
            </a:r>
            <a:r>
              <a:rPr lang="fi-FI" dirty="0"/>
              <a:t> </a:t>
            </a:r>
            <a:r>
              <a:rPr lang="fi-FI" dirty="0" err="1"/>
              <a:t>funds</a:t>
            </a:r>
            <a:endParaRPr lang="fi-FI" dirty="0"/>
          </a:p>
        </p:txBody>
      </p:sp>
      <p:sp>
        <p:nvSpPr>
          <p:cNvPr id="17412" name="Dian numeron paikkamerkki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0F4174-2170-4F2F-A4D4-0DC7C0A74716}" type="slidenum">
              <a:rPr lang="fi-FI" sz="1000" smtClean="0">
                <a:solidFill>
                  <a:prstClr val="black"/>
                </a:solidFill>
              </a:rPr>
              <a:pPr eaLnBrk="1" hangingPunct="1"/>
              <a:t>12</a:t>
            </a:fld>
            <a:endParaRPr lang="fi-FI" sz="1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10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02B3E13A-0034-45E4-B1F3-D812CDCC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National </a:t>
            </a:r>
            <a:r>
              <a:rPr lang="fi-FI" dirty="0" err="1"/>
              <a:t>Transfers</a:t>
            </a:r>
            <a:r>
              <a:rPr lang="fi-FI" dirty="0"/>
              <a:t> </a:t>
            </a:r>
            <a:r>
              <a:rPr lang="fi-FI" dirty="0" err="1"/>
              <a:t>Accounts</a:t>
            </a:r>
            <a:r>
              <a:rPr lang="fi-FI" dirty="0"/>
              <a:t> (NTA): Finland 2017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A1AD184-0939-41AE-A628-F5EDA8A8A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Consumption</a:t>
            </a:r>
            <a:r>
              <a:rPr lang="fi-FI" dirty="0"/>
              <a:t> and </a:t>
            </a:r>
            <a:r>
              <a:rPr lang="fi-FI" dirty="0" err="1"/>
              <a:t>Wages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Age</a:t>
            </a:r>
            <a:r>
              <a:rPr lang="fi-FI" dirty="0"/>
              <a:t> 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57B29529-D91D-4E5A-8CA3-D82E418E2E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35581"/>
          <a:stretch/>
        </p:blipFill>
        <p:spPr>
          <a:xfrm>
            <a:off x="433208" y="2492896"/>
            <a:ext cx="3850760" cy="3363494"/>
          </a:xfrm>
          <a:prstGeom prst="rect">
            <a:avLst/>
          </a:prstGeom>
        </p:spPr>
      </p:pic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FBD4DEB-1383-4065-A3A3-C80A1B4F3F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i-FI" dirty="0"/>
              <a:t>NTA </a:t>
            </a:r>
            <a:r>
              <a:rPr lang="fi-FI" dirty="0" err="1"/>
              <a:t>methodology</a:t>
            </a:r>
            <a:endParaRPr lang="fi-FI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E4B488F-39EE-4C13-9E09-D8EE2C84943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400" dirty="0"/>
              <a:t>NTA goes beyond national accounts in two important new ways. </a:t>
            </a:r>
          </a:p>
          <a:p>
            <a:pPr lvl="1"/>
            <a:r>
              <a:rPr lang="en-US" sz="2000" dirty="0"/>
              <a:t>breaks down national accounts by age. </a:t>
            </a:r>
          </a:p>
          <a:p>
            <a:pPr lvl="1"/>
            <a:r>
              <a:rPr lang="en-US" sz="2000" dirty="0"/>
              <a:t>estimates transfers within families and households, between households, and through the public sector. </a:t>
            </a:r>
          </a:p>
          <a:p>
            <a:r>
              <a:rPr lang="en-US" sz="2400" dirty="0"/>
              <a:t>Based on existing surveys on private consumption, wages and administrative data on public consumption</a:t>
            </a:r>
          </a:p>
          <a:p>
            <a:r>
              <a:rPr lang="fi-FI" sz="2500" b="0" i="0" u="none" strike="noStrike" dirty="0">
                <a:solidFill>
                  <a:srgbClr val="000000"/>
                </a:solidFill>
                <a:latin typeface="Trebuchet MS" panose="020B0603020202020204" pitchFamily="34" charset="0"/>
              </a:rPr>
              <a:t>National </a:t>
            </a:r>
            <a:r>
              <a:rPr lang="fi-FI" sz="2500" b="0" i="0" u="none" strike="noStrike" dirty="0" err="1">
                <a:solidFill>
                  <a:srgbClr val="000000"/>
                </a:solidFill>
                <a:latin typeface="Trebuchet MS" panose="020B0603020202020204" pitchFamily="34" charset="0"/>
              </a:rPr>
              <a:t>Transfer</a:t>
            </a:r>
            <a:r>
              <a:rPr lang="fi-FI" sz="2500" b="0" i="0" u="none" strike="noStrike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fi-FI" sz="2500" b="0" i="0" u="none" strike="noStrike" dirty="0" err="1">
                <a:solidFill>
                  <a:srgbClr val="000000"/>
                </a:solidFill>
                <a:latin typeface="Trebuchet MS" panose="020B0603020202020204" pitchFamily="34" charset="0"/>
              </a:rPr>
              <a:t>Accounts</a:t>
            </a:r>
            <a:r>
              <a:rPr lang="fi-FI" sz="2500" b="0" i="0" u="none" strike="noStrike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fi-FI" sz="2500" b="0" i="0" u="none" strike="noStrike" dirty="0" err="1">
                <a:solidFill>
                  <a:srgbClr val="000000"/>
                </a:solidFill>
                <a:latin typeface="Trebuchet MS" panose="020B0603020202020204" pitchFamily="34" charset="0"/>
              </a:rPr>
              <a:t>Manual</a:t>
            </a:r>
            <a:r>
              <a:rPr lang="fi-FI" sz="2500" b="0" i="0" u="none" strike="noStrike" dirty="0">
                <a:solidFill>
                  <a:srgbClr val="000000"/>
                </a:solidFill>
                <a:latin typeface="Trebuchet MS" panose="020B0603020202020204" pitchFamily="34" charset="0"/>
              </a:rPr>
              <a:t>: </a:t>
            </a:r>
            <a:r>
              <a:rPr lang="en-US" sz="2500" i="0" u="none" strike="noStrike" dirty="0">
                <a:solidFill>
                  <a:srgbClr val="000000"/>
                </a:solidFill>
                <a:latin typeface="Trebuchet MS" panose="020B0603020202020204" pitchFamily="34" charset="0"/>
              </a:rPr>
              <a:t>Measuring and </a:t>
            </a:r>
            <a:r>
              <a:rPr lang="en-US" sz="2500" i="0" u="none" strike="noStrike" dirty="0" err="1">
                <a:solidFill>
                  <a:srgbClr val="000000"/>
                </a:solidFill>
                <a:latin typeface="Trebuchet MS" panose="020B0603020202020204" pitchFamily="34" charset="0"/>
              </a:rPr>
              <a:t>Analysing</a:t>
            </a:r>
            <a:r>
              <a:rPr lang="en-US" sz="2500" i="0" u="none" strike="noStrike" dirty="0">
                <a:solidFill>
                  <a:srgbClr val="000000"/>
                </a:solidFill>
                <a:latin typeface="Trebuchet MS" panose="020B0603020202020204" pitchFamily="34" charset="0"/>
              </a:rPr>
              <a:t> the Generational Economy, UN Population Division, 2013 </a:t>
            </a:r>
            <a:r>
              <a:rPr lang="en-US" sz="2500" i="0" u="none" strike="noStrike" dirty="0">
                <a:solidFill>
                  <a:srgbClr val="000000"/>
                </a:solidFill>
                <a:latin typeface="Myriad Pro"/>
              </a:rPr>
              <a:t> </a:t>
            </a:r>
            <a:endParaRPr lang="fi-FI" sz="2500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BDC3972-BCE6-4CFF-89E7-1C1847ABC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1329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23" y="967155"/>
            <a:ext cx="7745270" cy="467778"/>
          </a:xfrm>
        </p:spPr>
        <p:txBody>
          <a:bodyPr/>
          <a:lstStyle/>
          <a:p>
            <a:r>
              <a:rPr lang="en-GB" dirty="0"/>
              <a:t>And policies, then?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3223" y="1700809"/>
            <a:ext cx="7745270" cy="3987815"/>
          </a:xfrm>
        </p:spPr>
        <p:txBody>
          <a:bodyPr/>
          <a:lstStyle/>
          <a:p>
            <a:r>
              <a:rPr lang="fi-FI" dirty="0" err="1"/>
              <a:t>Aging</a:t>
            </a:r>
            <a:r>
              <a:rPr lang="fi-FI" dirty="0"/>
              <a:t> </a:t>
            </a:r>
            <a:r>
              <a:rPr lang="fi-FI" dirty="0" err="1"/>
              <a:t>poses</a:t>
            </a:r>
            <a:r>
              <a:rPr lang="fi-FI" dirty="0"/>
              <a:t> a </a:t>
            </a:r>
            <a:r>
              <a:rPr lang="fi-FI" dirty="0" err="1"/>
              <a:t>twin</a:t>
            </a:r>
            <a:r>
              <a:rPr lang="fi-FI" dirty="0"/>
              <a:t> </a:t>
            </a:r>
            <a:r>
              <a:rPr lang="fi-FI" dirty="0" err="1"/>
              <a:t>problem</a:t>
            </a:r>
            <a:r>
              <a:rPr lang="fi-FI" dirty="0"/>
              <a:t> for </a:t>
            </a:r>
            <a:r>
              <a:rPr lang="fi-FI" dirty="0" err="1"/>
              <a:t>most</a:t>
            </a:r>
            <a:r>
              <a:rPr lang="fi-FI" dirty="0"/>
              <a:t> </a:t>
            </a:r>
            <a:r>
              <a:rPr lang="fi-FI" dirty="0" err="1"/>
              <a:t>regions</a:t>
            </a:r>
            <a:r>
              <a:rPr lang="fi-FI" dirty="0"/>
              <a:t> in Finland – </a:t>
            </a:r>
            <a:r>
              <a:rPr lang="fi-FI" dirty="0" err="1"/>
              <a:t>calls</a:t>
            </a:r>
            <a:r>
              <a:rPr lang="fi-FI" dirty="0"/>
              <a:t> for </a:t>
            </a:r>
            <a:r>
              <a:rPr lang="fi-FI" dirty="0" err="1"/>
              <a:t>central</a:t>
            </a:r>
            <a:r>
              <a:rPr lang="fi-FI" dirty="0"/>
              <a:t> </a:t>
            </a:r>
            <a:r>
              <a:rPr lang="fi-FI" dirty="0" err="1"/>
              <a:t>govt</a:t>
            </a:r>
            <a:r>
              <a:rPr lang="fi-FI" dirty="0"/>
              <a:t> action</a:t>
            </a:r>
          </a:p>
          <a:p>
            <a:r>
              <a:rPr lang="fi-FI" dirty="0" err="1"/>
              <a:t>Shave</a:t>
            </a:r>
            <a:r>
              <a:rPr lang="fi-FI" dirty="0"/>
              <a:t> </a:t>
            </a:r>
            <a:r>
              <a:rPr lang="fi-FI" dirty="0">
                <a:solidFill>
                  <a:srgbClr val="FF0000"/>
                </a:solidFill>
              </a:rPr>
              <a:t>8 % (=1billion/a)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public</a:t>
            </a:r>
            <a:r>
              <a:rPr lang="fi-FI" dirty="0"/>
              <a:t> </a:t>
            </a:r>
            <a:r>
              <a:rPr lang="fi-FI" dirty="0" err="1"/>
              <a:t>spending</a:t>
            </a:r>
            <a:r>
              <a:rPr lang="fi-FI" dirty="0"/>
              <a:t> </a:t>
            </a:r>
            <a:r>
              <a:rPr lang="fi-FI" dirty="0">
                <a:solidFill>
                  <a:srgbClr val="FF0000"/>
                </a:solidFill>
              </a:rPr>
              <a:t>in </a:t>
            </a:r>
            <a:r>
              <a:rPr lang="fi-FI" dirty="0" err="1">
                <a:solidFill>
                  <a:srgbClr val="FF0000"/>
                </a:solidFill>
              </a:rPr>
              <a:t>health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care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or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generally</a:t>
            </a:r>
            <a:r>
              <a:rPr lang="fi-FI" dirty="0">
                <a:solidFill>
                  <a:srgbClr val="FF0000"/>
                </a:solidFill>
              </a:rPr>
              <a:t>)</a:t>
            </a:r>
            <a:r>
              <a:rPr lang="fi-FI" dirty="0"/>
              <a:t>(in </a:t>
            </a:r>
            <a:r>
              <a:rPr lang="fi-FI" dirty="0" err="1"/>
              <a:t>the</a:t>
            </a:r>
            <a:r>
              <a:rPr lang="fi-FI" dirty="0"/>
              <a:t> 20s)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a uniform cut of 1 billion euros in free health service provision; </a:t>
            </a:r>
            <a:endParaRPr lang="en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a uniform increase in payroll taxes, delivering an extra 1 billion euro</a:t>
            </a:r>
            <a:endParaRPr lang="en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86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15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42F520-84A7-49EB-96A0-E4459F97A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63" y="404664"/>
            <a:ext cx="7956499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74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16</a:t>
            </a:fld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22B5A2-538C-4D4D-A742-507B39CDA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6632"/>
            <a:ext cx="8039473" cy="581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54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17</a:t>
            </a:fld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80439-A602-4BC7-A1B5-3B1AF1603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4664"/>
            <a:ext cx="775470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40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18</a:t>
            </a:fld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917BAA-BB9E-4BE9-BD80-81A65DFA3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2656"/>
            <a:ext cx="7965455" cy="576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78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19</a:t>
            </a:fld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C9F174-7560-4843-89B2-B4B3E3B68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24" y="332656"/>
            <a:ext cx="805220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3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23" y="967155"/>
            <a:ext cx="7745270" cy="467778"/>
          </a:xfrm>
        </p:spPr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3223" y="1700809"/>
            <a:ext cx="7745270" cy="3987815"/>
          </a:xfrm>
        </p:spPr>
        <p:txBody>
          <a:bodyPr>
            <a:normAutofit lnSpcReduction="10000"/>
          </a:bodyPr>
          <a:lstStyle/>
          <a:p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health</a:t>
            </a:r>
            <a:r>
              <a:rPr lang="fi-FI" dirty="0"/>
              <a:t>, </a:t>
            </a:r>
            <a:r>
              <a:rPr lang="fi-FI" dirty="0" err="1"/>
              <a:t>social</a:t>
            </a:r>
            <a:r>
              <a:rPr lang="fi-FI" dirty="0"/>
              <a:t> </a:t>
            </a:r>
            <a:r>
              <a:rPr lang="fi-FI" dirty="0" err="1"/>
              <a:t>care</a:t>
            </a:r>
            <a:r>
              <a:rPr lang="fi-FI" dirty="0"/>
              <a:t> </a:t>
            </a:r>
            <a:r>
              <a:rPr lang="fi-FI" dirty="0" err="1"/>
              <a:t>expenditures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almost</a:t>
            </a:r>
            <a:r>
              <a:rPr lang="fi-FI" dirty="0"/>
              <a:t> </a:t>
            </a:r>
            <a:r>
              <a:rPr lang="fi-FI" dirty="0" err="1"/>
              <a:t>entirely</a:t>
            </a:r>
            <a:r>
              <a:rPr lang="fi-FI" dirty="0"/>
              <a:t> </a:t>
            </a:r>
            <a:r>
              <a:rPr lang="fi-FI" dirty="0" err="1"/>
              <a:t>publicly</a:t>
            </a:r>
            <a:r>
              <a:rPr lang="fi-FI" dirty="0"/>
              <a:t> </a:t>
            </a:r>
            <a:r>
              <a:rPr lang="fi-FI" dirty="0" err="1"/>
              <a:t>funded</a:t>
            </a:r>
            <a:r>
              <a:rPr lang="fi-FI" dirty="0"/>
              <a:t>. </a:t>
            </a:r>
            <a:r>
              <a:rPr lang="fi-FI" dirty="0" err="1"/>
              <a:t>Currently</a:t>
            </a:r>
            <a:r>
              <a:rPr lang="fi-FI" dirty="0"/>
              <a:t>, </a:t>
            </a:r>
            <a:r>
              <a:rPr lang="fi-FI" dirty="0" err="1"/>
              <a:t>around</a:t>
            </a:r>
            <a:r>
              <a:rPr lang="fi-FI" dirty="0"/>
              <a:t> </a:t>
            </a:r>
            <a:r>
              <a:rPr lang="fi-FI" dirty="0">
                <a:solidFill>
                  <a:srgbClr val="FF0000"/>
                </a:solidFill>
              </a:rPr>
              <a:t>7 % </a:t>
            </a:r>
            <a:r>
              <a:rPr lang="fi-FI" dirty="0" err="1">
                <a:solidFill>
                  <a:srgbClr val="FF0000"/>
                </a:solidFill>
              </a:rPr>
              <a:t>relative</a:t>
            </a:r>
            <a:r>
              <a:rPr lang="fi-FI" dirty="0">
                <a:solidFill>
                  <a:srgbClr val="FF0000"/>
                </a:solidFill>
              </a:rPr>
              <a:t> to </a:t>
            </a:r>
            <a:r>
              <a:rPr lang="fi-FI" dirty="0" err="1">
                <a:solidFill>
                  <a:srgbClr val="FF0000"/>
                </a:solidFill>
              </a:rPr>
              <a:t>the</a:t>
            </a:r>
            <a:r>
              <a:rPr lang="fi-FI" dirty="0">
                <a:solidFill>
                  <a:srgbClr val="FF0000"/>
                </a:solidFill>
              </a:rPr>
              <a:t> GDP</a:t>
            </a:r>
            <a:r>
              <a:rPr lang="fi-FI" dirty="0"/>
              <a:t>.</a:t>
            </a:r>
          </a:p>
          <a:p>
            <a:r>
              <a:rPr lang="en-GB" dirty="0"/>
              <a:t>Expenditures heavily dependent on age structure of population – in Finland, share of working-age population forecast to shrink into 2030s</a:t>
            </a:r>
          </a:p>
          <a:p>
            <a:r>
              <a:rPr lang="en-GB" dirty="0"/>
              <a:t>Present government attempts to reform the care sectors</a:t>
            </a:r>
          </a:p>
          <a:p>
            <a:r>
              <a:rPr lang="fi-FI" altLang="fi-FI" dirty="0"/>
              <a:t>In </a:t>
            </a:r>
            <a:r>
              <a:rPr lang="fi-FI" altLang="fi-FI" dirty="0" err="1"/>
              <a:t>this</a:t>
            </a:r>
            <a:r>
              <a:rPr lang="fi-FI" altLang="fi-FI" dirty="0"/>
              <a:t> </a:t>
            </a:r>
            <a:r>
              <a:rPr lang="fi-FI" altLang="fi-FI" dirty="0" err="1"/>
              <a:t>study</a:t>
            </a:r>
            <a:r>
              <a:rPr lang="fi-FI" altLang="fi-FI" dirty="0"/>
              <a:t>, </a:t>
            </a:r>
            <a:r>
              <a:rPr lang="fi-FI" altLang="fi-FI" dirty="0" err="1"/>
              <a:t>we</a:t>
            </a:r>
            <a:r>
              <a:rPr lang="fi-FI" altLang="fi-FI" dirty="0"/>
              <a:t> </a:t>
            </a:r>
            <a:r>
              <a:rPr lang="fi-FI" altLang="fi-FI" dirty="0" err="1"/>
              <a:t>try</a:t>
            </a:r>
            <a:r>
              <a:rPr lang="fi-FI" altLang="fi-FI" dirty="0"/>
              <a:t> to </a:t>
            </a:r>
            <a:r>
              <a:rPr lang="fi-FI" altLang="fi-FI" dirty="0" err="1"/>
              <a:t>assess</a:t>
            </a:r>
            <a:r>
              <a:rPr lang="fi-FI" altLang="fi-FI" dirty="0"/>
              <a:t> (some) of </a:t>
            </a:r>
            <a:r>
              <a:rPr lang="fi-FI" altLang="fi-FI" dirty="0" err="1"/>
              <a:t>the</a:t>
            </a:r>
            <a:r>
              <a:rPr lang="fi-FI" altLang="fi-FI" dirty="0"/>
              <a:t> </a:t>
            </a:r>
            <a:r>
              <a:rPr lang="fi-FI" altLang="fi-FI" dirty="0" err="1"/>
              <a:t>more</a:t>
            </a:r>
            <a:r>
              <a:rPr lang="fi-FI" altLang="fi-FI" dirty="0"/>
              <a:t> </a:t>
            </a:r>
            <a:r>
              <a:rPr lang="fi-FI" altLang="fi-FI" dirty="0" err="1"/>
              <a:t>tractable</a:t>
            </a:r>
            <a:r>
              <a:rPr lang="fi-FI" altLang="fi-FI" dirty="0"/>
              <a:t> </a:t>
            </a:r>
            <a:r>
              <a:rPr lang="fi-FI" altLang="fi-FI" dirty="0" err="1"/>
              <a:t>elements</a:t>
            </a:r>
            <a:r>
              <a:rPr lang="fi-FI" altLang="fi-FI" dirty="0"/>
              <a:t> of </a:t>
            </a:r>
            <a:r>
              <a:rPr lang="fi-FI" altLang="fi-FI" dirty="0" err="1"/>
              <a:t>the</a:t>
            </a:r>
            <a:r>
              <a:rPr lang="fi-FI" altLang="fi-FI" dirty="0"/>
              <a:t> </a:t>
            </a:r>
            <a:r>
              <a:rPr lang="fi-FI" altLang="fi-FI" dirty="0" err="1"/>
              <a:t>reform</a:t>
            </a:r>
            <a:endParaRPr lang="fi-FI" altLang="fi-FI" dirty="0"/>
          </a:p>
          <a:p>
            <a:r>
              <a:rPr lang="fi-FI" altLang="fi-FI" dirty="0"/>
              <a:t>Data for </a:t>
            </a:r>
            <a:r>
              <a:rPr lang="fi-FI" altLang="fi-FI" dirty="0" err="1"/>
              <a:t>care</a:t>
            </a:r>
            <a:r>
              <a:rPr lang="fi-FI" altLang="fi-FI" dirty="0"/>
              <a:t> </a:t>
            </a:r>
            <a:r>
              <a:rPr lang="fi-FI" altLang="fi-FI" dirty="0" err="1"/>
              <a:t>sector</a:t>
            </a:r>
            <a:r>
              <a:rPr lang="fi-FI" altLang="fi-FI" dirty="0"/>
              <a:t> </a:t>
            </a:r>
            <a:r>
              <a:rPr lang="fi-FI" altLang="fi-FI" dirty="0" err="1"/>
              <a:t>cost</a:t>
            </a:r>
            <a:r>
              <a:rPr lang="fi-FI" altLang="fi-FI" dirty="0"/>
              <a:t> and </a:t>
            </a:r>
            <a:r>
              <a:rPr lang="fi-FI" altLang="fi-FI" dirty="0" err="1"/>
              <a:t>employment</a:t>
            </a:r>
            <a:r>
              <a:rPr lang="fi-FI" altLang="fi-FI" dirty="0"/>
              <a:t> </a:t>
            </a:r>
            <a:r>
              <a:rPr lang="fi-FI" altLang="fi-FI" dirty="0" err="1"/>
              <a:t>forecast</a:t>
            </a:r>
            <a:r>
              <a:rPr lang="fi-FI" altLang="fi-FI" dirty="0"/>
              <a:t> </a:t>
            </a:r>
            <a:r>
              <a:rPr lang="fi-FI" altLang="fi-FI" dirty="0" err="1"/>
              <a:t>bases</a:t>
            </a:r>
            <a:r>
              <a:rPr lang="fi-FI" altLang="fi-FI" dirty="0"/>
              <a:t> on </a:t>
            </a:r>
            <a:r>
              <a:rPr lang="fi-FI" altLang="fi-FI" dirty="0" err="1"/>
              <a:t>registers</a:t>
            </a:r>
            <a:r>
              <a:rPr lang="fi-FI" altLang="fi-FI" dirty="0"/>
              <a:t> </a:t>
            </a:r>
            <a:r>
              <a:rPr lang="fi-FI" altLang="fi-FI" dirty="0" err="1"/>
              <a:t>kept</a:t>
            </a:r>
            <a:r>
              <a:rPr lang="fi-FI" altLang="fi-FI" dirty="0"/>
              <a:t> </a:t>
            </a:r>
            <a:r>
              <a:rPr lang="fi-FI" altLang="fi-FI" dirty="0" err="1"/>
              <a:t>by</a:t>
            </a:r>
            <a:r>
              <a:rPr lang="fi-FI" altLang="fi-FI" dirty="0"/>
              <a:t> National Institute for Health and </a:t>
            </a:r>
            <a:r>
              <a:rPr lang="fi-FI" altLang="fi-FI" dirty="0" err="1"/>
              <a:t>Welfare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94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20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5B81D1-7A25-49A7-9834-F34A4F43A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277368"/>
            <a:ext cx="8677656" cy="63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76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21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72F664-A512-4370-B9B8-012CAB90B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277368"/>
            <a:ext cx="8677656" cy="63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47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22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465C2-24D5-4376-9488-22CCAB993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277368"/>
            <a:ext cx="8677656" cy="63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46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23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282ED3-10EF-4471-85DC-84E08BF95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277368"/>
            <a:ext cx="8677656" cy="63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382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24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E73310-8796-4D85-9450-7CD651466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277368"/>
            <a:ext cx="8677656" cy="63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87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45270" cy="467778"/>
          </a:xfrm>
        </p:spPr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3223" y="836713"/>
            <a:ext cx="7745270" cy="4851912"/>
          </a:xfrm>
        </p:spPr>
        <p:txBody>
          <a:bodyPr/>
          <a:lstStyle/>
          <a:p>
            <a:r>
              <a:rPr lang="fi-FI" dirty="0" err="1"/>
              <a:t>Aging</a:t>
            </a:r>
            <a:r>
              <a:rPr lang="fi-FI" dirty="0"/>
              <a:t> </a:t>
            </a:r>
            <a:r>
              <a:rPr lang="fi-FI" dirty="0" err="1"/>
              <a:t>poses</a:t>
            </a:r>
            <a:r>
              <a:rPr lang="fi-FI" dirty="0"/>
              <a:t> a </a:t>
            </a:r>
            <a:r>
              <a:rPr lang="fi-FI" dirty="0" err="1"/>
              <a:t>twin</a:t>
            </a:r>
            <a:r>
              <a:rPr lang="fi-FI" dirty="0"/>
              <a:t> </a:t>
            </a:r>
            <a:r>
              <a:rPr lang="fi-FI" dirty="0" err="1"/>
              <a:t>problem</a:t>
            </a:r>
            <a:r>
              <a:rPr lang="fi-FI" dirty="0"/>
              <a:t> for Finland – </a:t>
            </a:r>
            <a:r>
              <a:rPr lang="fi-FI" dirty="0" err="1"/>
              <a:t>calls</a:t>
            </a:r>
            <a:r>
              <a:rPr lang="fi-FI" dirty="0"/>
              <a:t> for </a:t>
            </a:r>
            <a:r>
              <a:rPr lang="fi-FI" dirty="0" err="1"/>
              <a:t>central</a:t>
            </a:r>
            <a:r>
              <a:rPr lang="fi-FI" dirty="0"/>
              <a:t> </a:t>
            </a:r>
            <a:r>
              <a:rPr lang="fi-FI" dirty="0" err="1"/>
              <a:t>govt</a:t>
            </a:r>
            <a:r>
              <a:rPr lang="fi-FI" dirty="0"/>
              <a:t> action</a:t>
            </a:r>
          </a:p>
          <a:p>
            <a:r>
              <a:rPr lang="fi-FI" dirty="0"/>
              <a:t>Tools for </a:t>
            </a:r>
            <a:r>
              <a:rPr lang="fi-FI" dirty="0" err="1"/>
              <a:t>policy</a:t>
            </a:r>
            <a:r>
              <a:rPr lang="fi-FI" dirty="0"/>
              <a:t> </a:t>
            </a:r>
            <a:r>
              <a:rPr lang="fi-FI" dirty="0" err="1"/>
              <a:t>analyses</a:t>
            </a:r>
            <a:r>
              <a:rPr lang="fi-FI" dirty="0"/>
              <a:t> </a:t>
            </a:r>
            <a:r>
              <a:rPr lang="fi-FI" dirty="0" err="1"/>
              <a:t>lacking</a:t>
            </a:r>
            <a:r>
              <a:rPr lang="fi-FI" dirty="0"/>
              <a:t>, </a:t>
            </a:r>
            <a:r>
              <a:rPr lang="fi-FI" dirty="0" err="1"/>
              <a:t>very</a:t>
            </a:r>
            <a:r>
              <a:rPr lang="fi-FI" dirty="0"/>
              <a:t> </a:t>
            </a:r>
            <a:r>
              <a:rPr lang="fi-FI" dirty="0" err="1"/>
              <a:t>limited</a:t>
            </a:r>
            <a:r>
              <a:rPr lang="fi-FI" dirty="0"/>
              <a:t> </a:t>
            </a:r>
            <a:r>
              <a:rPr lang="fi-FI" dirty="0" err="1"/>
              <a:t>potentail</a:t>
            </a:r>
            <a:r>
              <a:rPr lang="fi-FI" dirty="0"/>
              <a:t> for </a:t>
            </a:r>
            <a:r>
              <a:rPr lang="fi-FI" dirty="0" err="1"/>
              <a:t>analyses</a:t>
            </a:r>
            <a:r>
              <a:rPr lang="fi-FI" dirty="0"/>
              <a:t> of </a:t>
            </a:r>
            <a:r>
              <a:rPr lang="fi-FI" dirty="0" err="1"/>
              <a:t>intergenerational</a:t>
            </a:r>
            <a:r>
              <a:rPr lang="fi-FI" dirty="0"/>
              <a:t> </a:t>
            </a:r>
            <a:r>
              <a:rPr lang="fi-FI" dirty="0" err="1"/>
              <a:t>equity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like</a:t>
            </a:r>
            <a:endParaRPr lang="fi-FI" dirty="0"/>
          </a:p>
          <a:p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integrate</a:t>
            </a:r>
            <a:r>
              <a:rPr lang="fi-FI" dirty="0"/>
              <a:t> </a:t>
            </a:r>
            <a:r>
              <a:rPr lang="fi-FI" dirty="0" err="1"/>
              <a:t>generational</a:t>
            </a:r>
            <a:r>
              <a:rPr lang="fi-FI" dirty="0"/>
              <a:t> </a:t>
            </a:r>
            <a:r>
              <a:rPr lang="fi-FI" dirty="0" err="1"/>
              <a:t>accounting</a:t>
            </a:r>
            <a:r>
              <a:rPr lang="fi-FI" dirty="0"/>
              <a:t> and CGE </a:t>
            </a:r>
            <a:r>
              <a:rPr lang="fi-FI" dirty="0" err="1"/>
              <a:t>modelling</a:t>
            </a:r>
            <a:r>
              <a:rPr lang="fi-FI" dirty="0"/>
              <a:t>, as </a:t>
            </a:r>
            <a:r>
              <a:rPr lang="fi-FI" dirty="0" err="1"/>
              <a:t>well</a:t>
            </a:r>
            <a:r>
              <a:rPr lang="fi-FI" dirty="0"/>
              <a:t> as </a:t>
            </a:r>
            <a:r>
              <a:rPr lang="fi-FI" dirty="0" err="1"/>
              <a:t>register</a:t>
            </a:r>
            <a:r>
              <a:rPr lang="fi-FI" dirty="0"/>
              <a:t> data to </a:t>
            </a:r>
            <a:r>
              <a:rPr lang="fi-FI" dirty="0" err="1"/>
              <a:t>answer</a:t>
            </a:r>
            <a:r>
              <a:rPr lang="fi-FI" dirty="0"/>
              <a:t> some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policy</a:t>
            </a:r>
            <a:r>
              <a:rPr lang="fi-FI" dirty="0"/>
              <a:t> </a:t>
            </a:r>
            <a:r>
              <a:rPr lang="fi-FI" dirty="0" err="1"/>
              <a:t>questions</a:t>
            </a:r>
            <a:endParaRPr lang="fi-FI" dirty="0"/>
          </a:p>
          <a:p>
            <a:r>
              <a:rPr lang="fi-FI" dirty="0" err="1"/>
              <a:t>Shaving</a:t>
            </a:r>
            <a:r>
              <a:rPr lang="fi-FI" dirty="0"/>
              <a:t> </a:t>
            </a:r>
            <a:r>
              <a:rPr lang="fi-FI" dirty="0" err="1"/>
              <a:t>public</a:t>
            </a:r>
            <a:r>
              <a:rPr lang="fi-FI" dirty="0"/>
              <a:t> </a:t>
            </a:r>
            <a:r>
              <a:rPr lang="fi-FI" dirty="0" err="1"/>
              <a:t>spending</a:t>
            </a:r>
            <a:r>
              <a:rPr lang="fi-FI" dirty="0"/>
              <a:t> on </a:t>
            </a:r>
            <a:r>
              <a:rPr lang="fi-FI" dirty="0" err="1"/>
              <a:t>health</a:t>
            </a:r>
            <a:r>
              <a:rPr lang="fi-FI" dirty="0"/>
              <a:t> </a:t>
            </a:r>
            <a:r>
              <a:rPr lang="fi-FI" dirty="0" err="1"/>
              <a:t>care</a:t>
            </a:r>
            <a:r>
              <a:rPr lang="fi-FI" dirty="0"/>
              <a:t> </a:t>
            </a:r>
            <a:r>
              <a:rPr lang="fi-FI" dirty="0" err="1"/>
              <a:t>induces</a:t>
            </a:r>
            <a:r>
              <a:rPr lang="fi-FI" dirty="0"/>
              <a:t> </a:t>
            </a:r>
            <a:r>
              <a:rPr lang="fi-FI" dirty="0" err="1"/>
              <a:t>increased</a:t>
            </a:r>
            <a:r>
              <a:rPr lang="fi-FI" dirty="0"/>
              <a:t> </a:t>
            </a:r>
            <a:r>
              <a:rPr lang="fi-FI" dirty="0" err="1"/>
              <a:t>demand</a:t>
            </a:r>
            <a:r>
              <a:rPr lang="fi-FI" dirty="0"/>
              <a:t> for </a:t>
            </a:r>
            <a:r>
              <a:rPr lang="fi-FI" dirty="0" err="1"/>
              <a:t>private</a:t>
            </a:r>
            <a:r>
              <a:rPr lang="fi-FI" dirty="0"/>
              <a:t> </a:t>
            </a:r>
            <a:r>
              <a:rPr lang="fi-FI" dirty="0" err="1"/>
              <a:t>health</a:t>
            </a:r>
            <a:r>
              <a:rPr lang="fi-FI" dirty="0"/>
              <a:t> </a:t>
            </a:r>
            <a:r>
              <a:rPr lang="fi-FI" dirty="0" err="1"/>
              <a:t>care</a:t>
            </a:r>
            <a:r>
              <a:rPr lang="fi-FI" dirty="0"/>
              <a:t>, </a:t>
            </a:r>
            <a:r>
              <a:rPr lang="fi-FI" dirty="0" err="1"/>
              <a:t>but</a:t>
            </a:r>
            <a:r>
              <a:rPr lang="fi-FI" dirty="0"/>
              <a:t> </a:t>
            </a:r>
            <a:r>
              <a:rPr lang="fi-FI" dirty="0" err="1"/>
              <a:t>overall</a:t>
            </a:r>
            <a:r>
              <a:rPr lang="fi-FI" dirty="0"/>
              <a:t> </a:t>
            </a:r>
            <a:r>
              <a:rPr lang="fi-FI" dirty="0" err="1"/>
              <a:t>consumption</a:t>
            </a:r>
            <a:r>
              <a:rPr lang="fi-FI" dirty="0"/>
              <a:t> </a:t>
            </a:r>
            <a:r>
              <a:rPr lang="fi-FI" dirty="0" err="1"/>
              <a:t>falls</a:t>
            </a:r>
            <a:r>
              <a:rPr lang="fi-FI" dirty="0"/>
              <a:t>,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old</a:t>
            </a:r>
            <a:r>
              <a:rPr lang="fi-FI" dirty="0"/>
              <a:t> </a:t>
            </a:r>
            <a:r>
              <a:rPr lang="fi-FI" dirty="0" err="1"/>
              <a:t>cohorts</a:t>
            </a:r>
            <a:r>
              <a:rPr lang="fi-FI" dirty="0"/>
              <a:t> </a:t>
            </a:r>
            <a:r>
              <a:rPr lang="fi-FI" dirty="0" err="1"/>
              <a:t>affected</a:t>
            </a:r>
            <a:r>
              <a:rPr lang="fi-FI" dirty="0"/>
              <a:t> </a:t>
            </a:r>
            <a:r>
              <a:rPr lang="fi-FI" dirty="0" err="1"/>
              <a:t>more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</a:t>
            </a:r>
            <a:r>
              <a:rPr lang="fi-FI" dirty="0" err="1"/>
              <a:t>young</a:t>
            </a:r>
            <a:r>
              <a:rPr lang="fi-FI" dirty="0"/>
              <a:t> </a:t>
            </a:r>
            <a:r>
              <a:rPr lang="fi-FI" dirty="0" err="1"/>
              <a:t>ones</a:t>
            </a:r>
            <a:endParaRPr lang="fi-FI" dirty="0"/>
          </a:p>
          <a:p>
            <a:r>
              <a:rPr lang="fi-FI" dirty="0" err="1"/>
              <a:t>Increasing</a:t>
            </a:r>
            <a:r>
              <a:rPr lang="fi-FI" dirty="0"/>
              <a:t> </a:t>
            </a:r>
            <a:r>
              <a:rPr lang="fi-FI" dirty="0" err="1"/>
              <a:t>payroll</a:t>
            </a:r>
            <a:r>
              <a:rPr lang="fi-FI" dirty="0"/>
              <a:t> </a:t>
            </a:r>
            <a:r>
              <a:rPr lang="fi-FI" dirty="0" err="1"/>
              <a:t>taxes</a:t>
            </a:r>
            <a:r>
              <a:rPr lang="fi-FI" dirty="0"/>
              <a:t> </a:t>
            </a:r>
            <a:r>
              <a:rPr lang="fi-FI" dirty="0" err="1"/>
              <a:t>leads</a:t>
            </a:r>
            <a:r>
              <a:rPr lang="fi-FI" dirty="0"/>
              <a:t> to </a:t>
            </a:r>
            <a:r>
              <a:rPr lang="fi-FI" dirty="0" err="1"/>
              <a:t>smaller</a:t>
            </a:r>
            <a:r>
              <a:rPr lang="fi-FI" dirty="0"/>
              <a:t> </a:t>
            </a:r>
            <a:r>
              <a:rPr lang="fi-FI" dirty="0" err="1"/>
              <a:t>effects</a:t>
            </a:r>
            <a:r>
              <a:rPr lang="fi-FI" dirty="0"/>
              <a:t>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economy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</a:t>
            </a:r>
            <a:r>
              <a:rPr lang="fi-FI" dirty="0" err="1"/>
              <a:t>cutting</a:t>
            </a:r>
            <a:r>
              <a:rPr lang="fi-FI" dirty="0"/>
              <a:t> </a:t>
            </a:r>
            <a:r>
              <a:rPr lang="fi-FI" dirty="0" err="1"/>
              <a:t>expenditures</a:t>
            </a:r>
            <a:r>
              <a:rPr lang="fi-FI" dirty="0"/>
              <a:t> – </a:t>
            </a:r>
            <a:r>
              <a:rPr lang="fi-FI" dirty="0" err="1"/>
              <a:t>effects</a:t>
            </a:r>
            <a:r>
              <a:rPr lang="fi-FI" dirty="0"/>
              <a:t> </a:t>
            </a:r>
            <a:r>
              <a:rPr lang="fi-FI" dirty="0" err="1"/>
              <a:t>larger</a:t>
            </a:r>
            <a:r>
              <a:rPr lang="fi-FI" dirty="0"/>
              <a:t> for </a:t>
            </a:r>
            <a:r>
              <a:rPr lang="fi-FI" dirty="0" err="1"/>
              <a:t>working-age</a:t>
            </a:r>
            <a:r>
              <a:rPr lang="fi-FI" dirty="0"/>
              <a:t> </a:t>
            </a:r>
            <a:r>
              <a:rPr lang="fi-FI" dirty="0" err="1"/>
              <a:t>population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</a:t>
            </a:r>
            <a:r>
              <a:rPr lang="fi-FI" dirty="0" err="1"/>
              <a:t>older</a:t>
            </a:r>
            <a:r>
              <a:rPr lang="fi-FI" dirty="0"/>
              <a:t> </a:t>
            </a:r>
            <a:r>
              <a:rPr lang="fi-FI" dirty="0" err="1"/>
              <a:t>generations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686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077200" cy="990600"/>
          </a:xfrm>
        </p:spPr>
        <p:txBody>
          <a:bodyPr/>
          <a:lstStyle/>
          <a:p>
            <a:r>
              <a:rPr lang="en-AU" dirty="0">
                <a:solidFill>
                  <a:srgbClr val="0000FF"/>
                </a:solidFill>
              </a:rPr>
              <a:t>What is driving increasing public health expenditure in Finland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2492896"/>
            <a:ext cx="62449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AU" sz="2400" dirty="0"/>
              <a:t>High unit costs per person for older people</a:t>
            </a:r>
          </a:p>
          <a:p>
            <a:pPr marL="457200" indent="-457200">
              <a:buAutoNum type="arabicPeriod"/>
            </a:pPr>
            <a:endParaRPr lang="en-AU" sz="2400" dirty="0"/>
          </a:p>
          <a:p>
            <a:pPr marL="457200" indent="-457200">
              <a:buAutoNum type="arabicPeriod"/>
            </a:pPr>
            <a:r>
              <a:rPr lang="en-AU" sz="2400" dirty="0"/>
              <a:t>The ageing of the population</a:t>
            </a:r>
          </a:p>
          <a:p>
            <a:pPr marL="457200" indent="-457200">
              <a:buAutoNum type="arabicPeriod"/>
            </a:pPr>
            <a:endParaRPr lang="en-AU" sz="2400" dirty="0"/>
          </a:p>
          <a:p>
            <a:pPr marL="457200" indent="-457200">
              <a:buAutoNum type="arabicPeriod"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9190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FC3D5E-D427-46B4-A769-24F64D8CB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Old </a:t>
            </a:r>
            <a:r>
              <a:rPr lang="fi-FI" dirty="0" err="1"/>
              <a:t>Age</a:t>
            </a:r>
            <a:r>
              <a:rPr lang="fi-FI" dirty="0"/>
              <a:t> </a:t>
            </a:r>
            <a:r>
              <a:rPr lang="fi-FI" dirty="0" err="1"/>
              <a:t>Dependency</a:t>
            </a:r>
            <a:r>
              <a:rPr lang="fi-FI" dirty="0"/>
              <a:t> </a:t>
            </a:r>
            <a:r>
              <a:rPr lang="fi-FI" dirty="0" err="1"/>
              <a:t>Ratio</a:t>
            </a:r>
            <a:r>
              <a:rPr lang="fi-FI" dirty="0"/>
              <a:t> (65+/15-64)</a:t>
            </a:r>
            <a:br>
              <a:rPr lang="fi-FI" dirty="0"/>
            </a:b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E10CA8-675F-4638-8643-26A4C254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7B36832-6228-4438-B2CD-A8E2F896A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262F3ED-A623-4ABF-8745-5DCAA924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</a:t>
            </a:fld>
            <a:endParaRPr lang="fi-FI"/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1AD9F9DD-FA38-4C23-99EF-D37F3C330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063633"/>
              </p:ext>
            </p:extLst>
          </p:nvPr>
        </p:nvGraphicFramePr>
        <p:xfrm>
          <a:off x="457200" y="1484313"/>
          <a:ext cx="8218488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666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7243" y="476672"/>
            <a:ext cx="7923189" cy="864096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Integrating expenditure projections for health in a computable general equilibrium model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60379" y="1700808"/>
            <a:ext cx="7745270" cy="4491871"/>
          </a:xfrm>
        </p:spPr>
        <p:txBody>
          <a:bodyPr/>
          <a:lstStyle/>
          <a:p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FINAGE/REFINAGE –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dynamic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AGE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Finland</a:t>
            </a:r>
          </a:p>
          <a:p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Aggregation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CPA 12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comodities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11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Industries</a:t>
            </a:r>
            <a:endParaRPr lang="fi-FI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demand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tiers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</a:t>
            </a:r>
            <a:r>
              <a:rPr lang="fi-F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govt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counties</a:t>
            </a:r>
            <a:endParaRPr lang="fi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Pension and </a:t>
            </a:r>
            <a:r>
              <a:rPr lang="fi-F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funds</a:t>
            </a:r>
            <a:endParaRPr lang="fi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Sectoral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detail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labour</a:t>
            </a:r>
          </a:p>
          <a:p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cohort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neoclassical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utility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maximizer</a:t>
            </a:r>
            <a:endParaRPr lang="fi-FI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calibration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AWG and NIHW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projections</a:t>
            </a:r>
            <a:endParaRPr lang="fi-FI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links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macroeconomy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fiscal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intergenerational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welfare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analyses</a:t>
            </a:r>
            <a:endParaRPr lang="fi-FI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extension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modelling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provision of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i-FI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policies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856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351"/>
            <a:ext cx="8064128" cy="576362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FINAGE-HEALTH extension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2399" y="823142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1) Reallocation of free public services from govt final consumption to households</a:t>
            </a:r>
          </a:p>
          <a:p>
            <a:r>
              <a:rPr lang="en-AU" sz="2000" dirty="0"/>
              <a:t>2) households’ problem: in each region </a:t>
            </a:r>
            <a:r>
              <a:rPr lang="en-AU" sz="2000" dirty="0" err="1"/>
              <a:t>hhold</a:t>
            </a:r>
            <a:r>
              <a:rPr lang="en-AU" sz="2000" dirty="0"/>
              <a:t> chooses health &amp; non-health consumption to maximize utility subject to budget constraint.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52413" y="2079002"/>
          <a:ext cx="10296251" cy="4051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863496" imgH="3510210" progId="Word.Document.12">
                  <p:embed/>
                </p:oleObj>
              </mc:Choice>
              <mc:Fallback>
                <p:oleObj name="Document" r:id="rId2" imgW="8863496" imgH="3510210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413" y="2079002"/>
                        <a:ext cx="10296251" cy="4051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3564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077200" cy="990600"/>
          </a:xfrm>
        </p:spPr>
        <p:txBody>
          <a:bodyPr/>
          <a:lstStyle/>
          <a:p>
            <a:r>
              <a:rPr lang="en-AU" dirty="0">
                <a:solidFill>
                  <a:srgbClr val="0000FF"/>
                </a:solidFill>
              </a:rPr>
              <a:t>Total public health expenditures in Finland</a:t>
            </a:r>
            <a:br>
              <a:rPr lang="en-AU" dirty="0">
                <a:solidFill>
                  <a:srgbClr val="0000FF"/>
                </a:solidFill>
              </a:rPr>
            </a:br>
            <a:r>
              <a:rPr lang="en-AU" dirty="0">
                <a:solidFill>
                  <a:srgbClr val="0000FF"/>
                </a:solidFill>
              </a:rPr>
              <a:t>(based on NIHW HILMO register data)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165428"/>
              </p:ext>
            </p:extLst>
          </p:nvPr>
        </p:nvGraphicFramePr>
        <p:xfrm>
          <a:off x="776288" y="1992313"/>
          <a:ext cx="9640887" cy="392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863496" imgH="3636234" progId="Word.Document.12">
                  <p:embed/>
                </p:oleObj>
              </mc:Choice>
              <mc:Fallback>
                <p:oleObj name="Document" r:id="rId2" imgW="8863496" imgH="3636234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6288" y="1992313"/>
                        <a:ext cx="9640887" cy="3927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1692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8F8283-0A17-467E-A20A-8969862B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Unit</a:t>
            </a:r>
            <a:r>
              <a:rPr lang="fi-FI" dirty="0"/>
              <a:t> </a:t>
            </a:r>
            <a:r>
              <a:rPr lang="fi-FI" dirty="0" err="1"/>
              <a:t>Costs</a:t>
            </a:r>
            <a:r>
              <a:rPr lang="fi-FI" dirty="0"/>
              <a:t> of Health Care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Age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F41A19-010C-430C-96A0-DF07F17D1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D4447C8-35BF-45FF-AEFC-FE7B8C2A7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11BCB2-9EDB-4135-87F1-8E83C1200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8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1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856332"/>
              </p:ext>
            </p:extLst>
          </p:nvPr>
        </p:nvGraphicFramePr>
        <p:xfrm>
          <a:off x="457200" y="1484313"/>
          <a:ext cx="8218488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734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FA93F4-517A-4555-8609-9DED708A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Public Health </a:t>
            </a:r>
            <a:r>
              <a:rPr lang="fi-FI" dirty="0" err="1"/>
              <a:t>Expenditures</a:t>
            </a:r>
            <a:r>
              <a:rPr lang="fi-FI" dirty="0"/>
              <a:t> at 2015 </a:t>
            </a:r>
            <a:r>
              <a:rPr lang="fi-FI" dirty="0" err="1"/>
              <a:t>prices</a:t>
            </a:r>
            <a:endParaRPr lang="fi-FI" dirty="0"/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49E785A8-2893-46D2-9FB2-B563A1E24A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540770"/>
              </p:ext>
            </p:extLst>
          </p:nvPr>
        </p:nvGraphicFramePr>
        <p:xfrm>
          <a:off x="457200" y="1484313"/>
          <a:ext cx="8218488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0C9C2D-A09F-447E-AB77-F04C2B0F6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22.6.2021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D66770-92D8-4E9E-B074-3324504F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Esityksen nimi / Tekijä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7C4919-C84F-4E29-929E-4C15A534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1085123"/>
      </p:ext>
    </p:extLst>
  </p:cSld>
  <p:clrMapOvr>
    <a:masterClrMapping/>
  </p:clrMapOvr>
</p:sld>
</file>

<file path=ppt/theme/theme1.xml><?xml version="1.0" encoding="utf-8"?>
<a:theme xmlns:a="http://schemas.openxmlformats.org/drawingml/2006/main" name="thl_fi_2014_4-3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06B1799D6D9734C90C632BFDC4DE03F" ma:contentTypeVersion="13" ma:contentTypeDescription="Luo uusi asiakirja." ma:contentTypeScope="" ma:versionID="33a2e28f92c8cc5f28a5ddb6b8f7ba1a">
  <xsd:schema xmlns:xsd="http://www.w3.org/2001/XMLSchema" xmlns:xs="http://www.w3.org/2001/XMLSchema" xmlns:p="http://schemas.microsoft.com/office/2006/metadata/properties" xmlns:ns3="aeae1537-11bb-4a45-99d0-2464b2d65b25" xmlns:ns4="93693c42-94dd-4c06-aa7a-2750e071f91d" targetNamespace="http://schemas.microsoft.com/office/2006/metadata/properties" ma:root="true" ma:fieldsID="653120787853ff23cc3dabb58810ddaf" ns3:_="" ns4:_="">
    <xsd:import namespace="aeae1537-11bb-4a45-99d0-2464b2d65b25"/>
    <xsd:import namespace="93693c42-94dd-4c06-aa7a-2750e071f91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e1537-11bb-4a45-99d0-2464b2d65b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693c42-94dd-4c06-aa7a-2750e071f91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D2AF8D-E750-427E-B7C0-73CCDDAE06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ae1537-11bb-4a45-99d0-2464b2d65b25"/>
    <ds:schemaRef ds:uri="93693c42-94dd-4c06-aa7a-2750e071f9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219A15-7E08-4292-8D82-9A2406D9076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7CCFEF-88D2-4BA6-AA43-D950216E5E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thl_fi_2014_4-3</Template>
  <TotalTime>93246</TotalTime>
  <Words>826</Words>
  <Application>Microsoft Office PowerPoint</Application>
  <PresentationFormat>On-screen Show (4:3)</PresentationFormat>
  <Paragraphs>125</Paragraphs>
  <Slides>25</Slides>
  <Notes>4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Myriad Pro</vt:lpstr>
      <vt:lpstr>Times New Roman</vt:lpstr>
      <vt:lpstr>Trebuchet MS</vt:lpstr>
      <vt:lpstr>thl_fi_2014_4-3</vt:lpstr>
      <vt:lpstr>Document</vt:lpstr>
      <vt:lpstr>Worksheet</vt:lpstr>
      <vt:lpstr>To Have and Have Not - Evaluating the costs and benefits of the welfare state with an AGE model of Finland with Intergenerational Accounting  Juha Honkatukia Risto Vaittinen  </vt:lpstr>
      <vt:lpstr>Background</vt:lpstr>
      <vt:lpstr>What is driving increasing public health expenditure in Finland</vt:lpstr>
      <vt:lpstr>Old Age Dependency Ratio (65+/15-64) </vt:lpstr>
      <vt:lpstr>Integrating expenditure projections for health in a computable general equilibrium model</vt:lpstr>
      <vt:lpstr>FINAGE-HEALTH extension</vt:lpstr>
      <vt:lpstr>Total public health expenditures in Finland (based on NIHW HILMO register data)</vt:lpstr>
      <vt:lpstr>Unit Costs of Health Care by Age</vt:lpstr>
      <vt:lpstr>Public Health Expenditures at 2015 prices</vt:lpstr>
      <vt:lpstr>Decomposition of Growth in Health Expenditure Between 2015 and 2040</vt:lpstr>
      <vt:lpstr>Modelling also covers income transfers</vt:lpstr>
      <vt:lpstr>Earnings-related pensions</vt:lpstr>
      <vt:lpstr>National Transfers Accounts (NTA): Finland 2017</vt:lpstr>
      <vt:lpstr>And policies, then?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</vt:vector>
  </TitlesOfParts>
  <Manager>Recommended Finland</Manager>
  <Company>THL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hankkeet / Juha Honkatukia</dc:title>
  <dc:subject>suomi</dc:subject>
  <dc:creator>Honkatukia Juha</dc:creator>
  <cp:lastModifiedBy>Juha Honkatukia</cp:lastModifiedBy>
  <cp:revision>107</cp:revision>
  <dcterms:created xsi:type="dcterms:W3CDTF">2017-11-09T08:42:30Z</dcterms:created>
  <dcterms:modified xsi:type="dcterms:W3CDTF">2021-06-23T03:13:12Z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0x010100106B1799D6D9734C90C632BFDC4DE03F</vt:lpwstr>
  </property>
</Properties>
</file>