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7" r:id="rId2"/>
    <p:sldId id="337" r:id="rId3"/>
    <p:sldId id="338" r:id="rId4"/>
    <p:sldId id="340" r:id="rId5"/>
    <p:sldId id="290" r:id="rId6"/>
    <p:sldId id="294" r:id="rId7"/>
    <p:sldId id="296" r:id="rId8"/>
    <p:sldId id="297" r:id="rId9"/>
    <p:sldId id="298" r:id="rId10"/>
    <p:sldId id="299" r:id="rId11"/>
    <p:sldId id="335" r:id="rId12"/>
    <p:sldId id="333" r:id="rId13"/>
    <p:sldId id="275" r:id="rId14"/>
    <p:sldId id="273" r:id="rId15"/>
    <p:sldId id="305" r:id="rId16"/>
    <p:sldId id="306" r:id="rId17"/>
    <p:sldId id="307" r:id="rId18"/>
    <p:sldId id="308" r:id="rId19"/>
    <p:sldId id="262" r:id="rId20"/>
    <p:sldId id="277" r:id="rId21"/>
    <p:sldId id="278" r:id="rId22"/>
    <p:sldId id="279" r:id="rId23"/>
    <p:sldId id="282" r:id="rId24"/>
    <p:sldId id="276" r:id="rId25"/>
    <p:sldId id="285" r:id="rId26"/>
    <p:sldId id="286" r:id="rId27"/>
    <p:sldId id="283" r:id="rId28"/>
    <p:sldId id="284" r:id="rId29"/>
    <p:sldId id="342" r:id="rId30"/>
    <p:sldId id="331" r:id="rId31"/>
    <p:sldId id="263" r:id="rId32"/>
    <p:sldId id="265" r:id="rId33"/>
    <p:sldId id="266" r:id="rId34"/>
    <p:sldId id="26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3" d="100"/>
          <a:sy n="63" d="100"/>
        </p:scale>
        <p:origin x="80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iniindex%20graphs.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marti\Dropbox\ProWith_Helene\proj_ZimbabweCovid19\HHsurveyZIM_Final_PICES_2017\GraphForPPT_DistributionAndGini\giniindex%20graph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500" b="0" i="0" u="none" strike="noStrike" kern="1200" spc="0" baseline="0">
                <a:solidFill>
                  <a:schemeClr val="tx1">
                    <a:lumMod val="65000"/>
                    <a:lumOff val="35000"/>
                  </a:schemeClr>
                </a:solidFill>
                <a:latin typeface="+mn-lt"/>
                <a:ea typeface="+mn-ea"/>
                <a:cs typeface="+mn-cs"/>
              </a:defRPr>
            </a:pPr>
            <a:r>
              <a:rPr lang="de-DE" sz="3200" b="1" dirty="0">
                <a:latin typeface="Century Gothic" panose="020B0502020202020204" pitchFamily="34" charset="0"/>
              </a:rPr>
              <a:t>Agricultural</a:t>
            </a:r>
            <a:r>
              <a:rPr lang="de-DE" sz="3200" b="1" baseline="0" dirty="0">
                <a:latin typeface="Century Gothic" panose="020B0502020202020204" pitchFamily="34" charset="0"/>
              </a:rPr>
              <a:t> labour markets </a:t>
            </a:r>
            <a:r>
              <a:rPr lang="de-DE" sz="3200" b="1" dirty="0">
                <a:latin typeface="Century Gothic" panose="020B0502020202020204" pitchFamily="34" charset="0"/>
              </a:rPr>
              <a:t>percent of labour in sector</a:t>
            </a:r>
          </a:p>
        </c:rich>
      </c:tx>
      <c:layout>
        <c:manualLayout>
          <c:xMode val="edge"/>
          <c:yMode val="edge"/>
          <c:x val="0.13852378334986695"/>
          <c:y val="2.1175973507023002E-3"/>
        </c:manualLayout>
      </c:layout>
      <c:overlay val="0"/>
      <c:spPr>
        <a:noFill/>
        <a:ln>
          <a:noFill/>
        </a:ln>
        <a:effectLst/>
      </c:spPr>
      <c:txPr>
        <a:bodyPr rot="0" spcFirstLastPara="1" vertOverflow="ellipsis" vert="horz" wrap="square" anchor="ctr" anchorCtr="1"/>
        <a:lstStyle/>
        <a:p>
          <a:pPr>
            <a:defRPr sz="2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'SAM labor markets'!$C$22</c:f>
              <c:strCache>
                <c:ptCount val="1"/>
                <c:pt idx="0">
                  <c:v>Agr.Permant</c:v>
                </c:pt>
              </c:strCache>
            </c:strRef>
          </c:tx>
          <c:spPr>
            <a:solidFill>
              <a:schemeClr val="accent1"/>
            </a:solidFill>
            <a:ln>
              <a:noFill/>
            </a:ln>
            <a:effectLst/>
          </c:spPr>
          <c:invertIfNegative val="0"/>
          <c:cat>
            <c:strRef>
              <c:f>'SAM labor markets'!$D$21:$I$21</c:f>
              <c:strCache>
                <c:ptCount val="6"/>
                <c:pt idx="0">
                  <c:v>Large Scale Farming: Men</c:v>
                </c:pt>
                <c:pt idx="1">
                  <c:v>Large Scale Farming: Women</c:v>
                </c:pt>
                <c:pt idx="2">
                  <c:v>Small  Scale Farming: Men</c:v>
                </c:pt>
                <c:pt idx="3">
                  <c:v>Small  Scale Farming: Women</c:v>
                </c:pt>
                <c:pt idx="4">
                  <c:v>Forestry and Fishery: Men</c:v>
                </c:pt>
                <c:pt idx="5">
                  <c:v>Forestry and Fishery: Women</c:v>
                </c:pt>
              </c:strCache>
              <c:extLst/>
            </c:strRef>
          </c:cat>
          <c:val>
            <c:numRef>
              <c:f>'SAM labor markets'!$D$22:$I$22</c:f>
              <c:numCache>
                <c:formatCode>0</c:formatCode>
                <c:ptCount val="6"/>
                <c:pt idx="0">
                  <c:v>67.900602104964733</c:v>
                </c:pt>
                <c:pt idx="1">
                  <c:v>19.176526975861517</c:v>
                </c:pt>
                <c:pt idx="4">
                  <c:v>66.79992322270256</c:v>
                </c:pt>
                <c:pt idx="5">
                  <c:v>7.188860581091375</c:v>
                </c:pt>
              </c:numCache>
              <c:extLst/>
            </c:numRef>
          </c:val>
          <c:extLst>
            <c:ext xmlns:c16="http://schemas.microsoft.com/office/drawing/2014/chart" uri="{C3380CC4-5D6E-409C-BE32-E72D297353CC}">
              <c16:uniqueId val="{00000000-1E00-49C1-84EC-7D78B0BC9E98}"/>
            </c:ext>
          </c:extLst>
        </c:ser>
        <c:ser>
          <c:idx val="1"/>
          <c:order val="1"/>
          <c:tx>
            <c:strRef>
              <c:f>'SAM labor markets'!$C$23</c:f>
              <c:strCache>
                <c:ptCount val="1"/>
                <c:pt idx="0">
                  <c:v>Agr.Temporary</c:v>
                </c:pt>
              </c:strCache>
            </c:strRef>
          </c:tx>
          <c:spPr>
            <a:solidFill>
              <a:srgbClr val="92D050"/>
            </a:solidFill>
            <a:ln>
              <a:noFill/>
            </a:ln>
            <a:effectLst/>
          </c:spPr>
          <c:invertIfNegative val="0"/>
          <c:cat>
            <c:strRef>
              <c:f>'SAM labor markets'!$D$21:$I$21</c:f>
              <c:strCache>
                <c:ptCount val="6"/>
                <c:pt idx="0">
                  <c:v>Large Scale Farming: Men</c:v>
                </c:pt>
                <c:pt idx="1">
                  <c:v>Large Scale Farming: Women</c:v>
                </c:pt>
                <c:pt idx="2">
                  <c:v>Small  Scale Farming: Men</c:v>
                </c:pt>
                <c:pt idx="3">
                  <c:v>Small  Scale Farming: Women</c:v>
                </c:pt>
                <c:pt idx="4">
                  <c:v>Forestry and Fishery: Men</c:v>
                </c:pt>
                <c:pt idx="5">
                  <c:v>Forestry and Fishery: Women</c:v>
                </c:pt>
              </c:strCache>
              <c:extLst/>
            </c:strRef>
          </c:cat>
          <c:val>
            <c:numRef>
              <c:f>'SAM labor markets'!$D$23:$I$23</c:f>
              <c:numCache>
                <c:formatCode>0</c:formatCode>
                <c:ptCount val="6"/>
                <c:pt idx="0">
                  <c:v>8.5723916923189929</c:v>
                </c:pt>
                <c:pt idx="1">
                  <c:v>4.350479226854759</c:v>
                </c:pt>
              </c:numCache>
              <c:extLst/>
            </c:numRef>
          </c:val>
          <c:extLst>
            <c:ext xmlns:c16="http://schemas.microsoft.com/office/drawing/2014/chart" uri="{C3380CC4-5D6E-409C-BE32-E72D297353CC}">
              <c16:uniqueId val="{00000001-1E00-49C1-84EC-7D78B0BC9E98}"/>
            </c:ext>
          </c:extLst>
        </c:ser>
        <c:ser>
          <c:idx val="2"/>
          <c:order val="2"/>
          <c:tx>
            <c:strRef>
              <c:f>'SAM labor markets'!$C$24</c:f>
              <c:strCache>
                <c:ptCount val="1"/>
                <c:pt idx="0">
                  <c:v>Agr.OwnAccount FamilyW</c:v>
                </c:pt>
              </c:strCache>
            </c:strRef>
          </c:tx>
          <c:spPr>
            <a:solidFill>
              <a:srgbClr val="FFC000"/>
            </a:solidFill>
            <a:ln>
              <a:noFill/>
            </a:ln>
            <a:effectLst/>
          </c:spPr>
          <c:invertIfNegative val="0"/>
          <c:cat>
            <c:strRef>
              <c:f>'SAM labor markets'!$D$21:$I$21</c:f>
              <c:strCache>
                <c:ptCount val="6"/>
                <c:pt idx="0">
                  <c:v>Large Scale Farming: Men</c:v>
                </c:pt>
                <c:pt idx="1">
                  <c:v>Large Scale Farming: Women</c:v>
                </c:pt>
                <c:pt idx="2">
                  <c:v>Small  Scale Farming: Men</c:v>
                </c:pt>
                <c:pt idx="3">
                  <c:v>Small  Scale Farming: Women</c:v>
                </c:pt>
                <c:pt idx="4">
                  <c:v>Forestry and Fishery: Men</c:v>
                </c:pt>
                <c:pt idx="5">
                  <c:v>Forestry and Fishery: Women</c:v>
                </c:pt>
              </c:strCache>
              <c:extLst/>
            </c:strRef>
          </c:cat>
          <c:val>
            <c:numRef>
              <c:f>'SAM labor markets'!$D$24:$I$24</c:f>
              <c:numCache>
                <c:formatCode>General</c:formatCode>
                <c:ptCount val="6"/>
                <c:pt idx="2" formatCode="0">
                  <c:v>42.772356888698575</c:v>
                </c:pt>
                <c:pt idx="3" formatCode="0">
                  <c:v>57.227643111301433</c:v>
                </c:pt>
                <c:pt idx="4" formatCode="0">
                  <c:v>17.099476389573582</c:v>
                </c:pt>
                <c:pt idx="5" formatCode="0">
                  <c:v>8.9117398066324913</c:v>
                </c:pt>
              </c:numCache>
              <c:extLst/>
            </c:numRef>
          </c:val>
          <c:extLst>
            <c:ext xmlns:c16="http://schemas.microsoft.com/office/drawing/2014/chart" uri="{C3380CC4-5D6E-409C-BE32-E72D297353CC}">
              <c16:uniqueId val="{00000002-1E00-49C1-84EC-7D78B0BC9E98}"/>
            </c:ext>
          </c:extLst>
        </c:ser>
        <c:dLbls>
          <c:showLegendKey val="0"/>
          <c:showVal val="0"/>
          <c:showCatName val="0"/>
          <c:showSerName val="0"/>
          <c:showPercent val="0"/>
          <c:showBubbleSize val="0"/>
        </c:dLbls>
        <c:gapWidth val="150"/>
        <c:overlap val="100"/>
        <c:axId val="275117471"/>
        <c:axId val="524879791"/>
        <c:extLst>
          <c:ext xmlns:c15="http://schemas.microsoft.com/office/drawing/2012/chart" uri="{02D57815-91ED-43cb-92C2-25804820EDAC}">
            <c15:filteredBarSeries>
              <c15:ser>
                <c:idx val="3"/>
                <c:order val="3"/>
                <c:tx>
                  <c:strRef>
                    <c:extLst>
                      <c:ext uri="{02D57815-91ED-43cb-92C2-25804820EDAC}">
                        <c15:formulaRef>
                          <c15:sqref>'SAM labor markets'!$C$25</c15:sqref>
                        </c15:formulaRef>
                      </c:ext>
                    </c:extLst>
                    <c:strCache>
                      <c:ptCount val="1"/>
                      <c:pt idx="0">
                        <c:v>Skilled Rural</c:v>
                      </c:pt>
                    </c:strCache>
                  </c:strRef>
                </c:tx>
                <c:spPr>
                  <a:solidFill>
                    <a:schemeClr val="accent4"/>
                  </a:solidFill>
                  <a:ln>
                    <a:noFill/>
                  </a:ln>
                  <a:effectLst/>
                </c:spPr>
                <c:invertIfNegative val="0"/>
                <c:cat>
                  <c:strRef>
                    <c:extLst>
                      <c:ext uri="{02D57815-91ED-43cb-92C2-25804820EDAC}">
                        <c15:formulaRef>
                          <c15:sqref>'SAM labor markets'!$D$21:$I$21</c15:sqref>
                        </c15:formulaRef>
                      </c:ext>
                    </c:extLst>
                    <c:strCache>
                      <c:ptCount val="6"/>
                      <c:pt idx="0">
                        <c:v>Large Scale Farming: Men</c:v>
                      </c:pt>
                      <c:pt idx="1">
                        <c:v>Large Scale Farming: Women</c:v>
                      </c:pt>
                      <c:pt idx="2">
                        <c:v>Small  Scale Farming: Men</c:v>
                      </c:pt>
                      <c:pt idx="3">
                        <c:v>Small  Scale Farming: Women</c:v>
                      </c:pt>
                      <c:pt idx="4">
                        <c:v>Forestry and Fishery: Men</c:v>
                      </c:pt>
                      <c:pt idx="5">
                        <c:v>Forestry and Fishery: Women</c:v>
                      </c:pt>
                    </c:strCache>
                  </c:strRef>
                </c:cat>
                <c:val>
                  <c:numRef>
                    <c:extLst>
                      <c:ext uri="{02D57815-91ED-43cb-92C2-25804820EDAC}">
                        <c15:formulaRef>
                          <c15:sqref>'SAM labor markets'!$D$25:$I$25</c15:sqref>
                        </c15:formulaRef>
                      </c:ext>
                    </c:extLst>
                    <c:numCache>
                      <c:formatCode>General</c:formatCode>
                      <c:ptCount val="6"/>
                    </c:numCache>
                  </c:numRef>
                </c:val>
                <c:extLst>
                  <c:ext xmlns:c16="http://schemas.microsoft.com/office/drawing/2014/chart" uri="{C3380CC4-5D6E-409C-BE32-E72D297353CC}">
                    <c16:uniqueId val="{00000003-1E00-49C1-84EC-7D78B0BC9E98}"/>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'SAM labor markets'!$C$26</c15:sqref>
                        </c15:formulaRef>
                      </c:ext>
                    </c:extLst>
                    <c:strCache>
                      <c:ptCount val="1"/>
                      <c:pt idx="0">
                        <c:v>Unskilled Rural</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'SAM labor markets'!$D$21:$I$21</c15:sqref>
                        </c15:formulaRef>
                      </c:ext>
                    </c:extLst>
                    <c:strCache>
                      <c:ptCount val="6"/>
                      <c:pt idx="0">
                        <c:v>Large Scale Farming: Men</c:v>
                      </c:pt>
                      <c:pt idx="1">
                        <c:v>Large Scale Farming: Women</c:v>
                      </c:pt>
                      <c:pt idx="2">
                        <c:v>Small  Scale Farming: Men</c:v>
                      </c:pt>
                      <c:pt idx="3">
                        <c:v>Small  Scale Farming: Women</c:v>
                      </c:pt>
                      <c:pt idx="4">
                        <c:v>Forestry and Fishery: Men</c:v>
                      </c:pt>
                      <c:pt idx="5">
                        <c:v>Forestry and Fishery: Women</c:v>
                      </c:pt>
                    </c:strCache>
                  </c:strRef>
                </c:cat>
                <c:val>
                  <c:numRef>
                    <c:extLst xmlns:c15="http://schemas.microsoft.com/office/drawing/2012/chart">
                      <c:ext xmlns:c15="http://schemas.microsoft.com/office/drawing/2012/chart" uri="{02D57815-91ED-43cb-92C2-25804820EDAC}">
                        <c15:formulaRef>
                          <c15:sqref>'SAM labor markets'!$D$26:$I$26</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4-1E00-49C1-84EC-7D78B0BC9E9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'SAM labor markets'!$C$27</c15:sqref>
                        </c15:formulaRef>
                      </c:ext>
                    </c:extLst>
                    <c:strCache>
                      <c:ptCount val="1"/>
                      <c:pt idx="0">
                        <c:v>Skilled Urban</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'SAM labor markets'!$D$21:$I$21</c15:sqref>
                        </c15:formulaRef>
                      </c:ext>
                    </c:extLst>
                    <c:strCache>
                      <c:ptCount val="6"/>
                      <c:pt idx="0">
                        <c:v>Large Scale Farming: Men</c:v>
                      </c:pt>
                      <c:pt idx="1">
                        <c:v>Large Scale Farming: Women</c:v>
                      </c:pt>
                      <c:pt idx="2">
                        <c:v>Small  Scale Farming: Men</c:v>
                      </c:pt>
                      <c:pt idx="3">
                        <c:v>Small  Scale Farming: Women</c:v>
                      </c:pt>
                      <c:pt idx="4">
                        <c:v>Forestry and Fishery: Men</c:v>
                      </c:pt>
                      <c:pt idx="5">
                        <c:v>Forestry and Fishery: Women</c:v>
                      </c:pt>
                    </c:strCache>
                  </c:strRef>
                </c:cat>
                <c:val>
                  <c:numRef>
                    <c:extLst xmlns:c15="http://schemas.microsoft.com/office/drawing/2012/chart">
                      <c:ext xmlns:c15="http://schemas.microsoft.com/office/drawing/2012/chart" uri="{02D57815-91ED-43cb-92C2-25804820EDAC}">
                        <c15:formulaRef>
                          <c15:sqref>'SAM labor markets'!$D$27:$I$27</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5-1E00-49C1-84EC-7D78B0BC9E98}"/>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'SAM labor markets'!$C$28</c15:sqref>
                        </c15:formulaRef>
                      </c:ext>
                    </c:extLst>
                    <c:strCache>
                      <c:ptCount val="1"/>
                      <c:pt idx="0">
                        <c:v>Unskilled Urban</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'SAM labor markets'!$D$21:$I$21</c15:sqref>
                        </c15:formulaRef>
                      </c:ext>
                    </c:extLst>
                    <c:strCache>
                      <c:ptCount val="6"/>
                      <c:pt idx="0">
                        <c:v>Large Scale Farming: Men</c:v>
                      </c:pt>
                      <c:pt idx="1">
                        <c:v>Large Scale Farming: Women</c:v>
                      </c:pt>
                      <c:pt idx="2">
                        <c:v>Small  Scale Farming: Men</c:v>
                      </c:pt>
                      <c:pt idx="3">
                        <c:v>Small  Scale Farming: Women</c:v>
                      </c:pt>
                      <c:pt idx="4">
                        <c:v>Forestry and Fishery: Men</c:v>
                      </c:pt>
                      <c:pt idx="5">
                        <c:v>Forestry and Fishery: Women</c:v>
                      </c:pt>
                    </c:strCache>
                  </c:strRef>
                </c:cat>
                <c:val>
                  <c:numRef>
                    <c:extLst xmlns:c15="http://schemas.microsoft.com/office/drawing/2012/chart">
                      <c:ext xmlns:c15="http://schemas.microsoft.com/office/drawing/2012/chart" uri="{02D57815-91ED-43cb-92C2-25804820EDAC}">
                        <c15:formulaRef>
                          <c15:sqref>'SAM labor markets'!$D$28:$I$28</c15:sqref>
                        </c15:formulaRef>
                      </c:ext>
                    </c:extLst>
                    <c:numCache>
                      <c:formatCode>General</c:formatCode>
                      <c:ptCount val="6"/>
                    </c:numCache>
                  </c:numRef>
                </c:val>
                <c:extLst xmlns:c15="http://schemas.microsoft.com/office/drawing/2012/chart">
                  <c:ext xmlns:c16="http://schemas.microsoft.com/office/drawing/2014/chart" uri="{C3380CC4-5D6E-409C-BE32-E72D297353CC}">
                    <c16:uniqueId val="{00000006-1E00-49C1-84EC-7D78B0BC9E98}"/>
                  </c:ext>
                </c:extLst>
              </c15:ser>
            </c15:filteredBarSeries>
          </c:ext>
        </c:extLst>
      </c:barChart>
      <c:catAx>
        <c:axId val="2751174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24879791"/>
        <c:crosses val="autoZero"/>
        <c:auto val="1"/>
        <c:lblAlgn val="ctr"/>
        <c:lblOffset val="100"/>
        <c:noMultiLvlLbl val="0"/>
      </c:catAx>
      <c:valAx>
        <c:axId val="524879791"/>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751174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a:t>Gender:</a:t>
            </a:r>
            <a:r>
              <a:rPr lang="de-DE" baseline="0" dirty="0"/>
              <a:t> allocation to female labour </a:t>
            </a:r>
          </a:p>
          <a:p>
            <a:pPr>
              <a:defRPr/>
            </a:pPr>
            <a:r>
              <a:rPr lang="de-DE" baseline="0" dirty="0"/>
              <a:t>(share of allocated budget)</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'response policies'!$B$95</c:f>
              <c:strCache>
                <c:ptCount val="1"/>
                <c:pt idx="0">
                  <c:v>Households</c:v>
                </c:pt>
              </c:strCache>
            </c:strRef>
          </c:tx>
          <c:spPr>
            <a:solidFill>
              <a:schemeClr val="accent1"/>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policies'!$C$95:$G$95</c:f>
              <c:numCache>
                <c:formatCode>General</c:formatCode>
                <c:ptCount val="5"/>
                <c:pt idx="0">
                  <c:v>1.1455239711497667</c:v>
                </c:pt>
                <c:pt idx="1">
                  <c:v>11.455239711497667</c:v>
                </c:pt>
              </c:numCache>
            </c:numRef>
          </c:val>
          <c:extLst>
            <c:ext xmlns:c16="http://schemas.microsoft.com/office/drawing/2014/chart" uri="{C3380CC4-5D6E-409C-BE32-E72D297353CC}">
              <c16:uniqueId val="{00000000-876B-40AB-8BAE-A97F8571AFA2}"/>
            </c:ext>
          </c:extLst>
        </c:ser>
        <c:ser>
          <c:idx val="1"/>
          <c:order val="1"/>
          <c:tx>
            <c:strRef>
              <c:f>'response policies'!$B$96</c:f>
              <c:strCache>
                <c:ptCount val="1"/>
                <c:pt idx="0">
                  <c:v>Enterprises</c:v>
                </c:pt>
              </c:strCache>
            </c:strRef>
          </c:tx>
          <c:spPr>
            <a:solidFill>
              <a:schemeClr val="accent2"/>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policies'!$C$96:$G$96</c:f>
              <c:numCache>
                <c:formatCode>General</c:formatCode>
                <c:ptCount val="5"/>
                <c:pt idx="0">
                  <c:v>0.45820958845990667</c:v>
                </c:pt>
                <c:pt idx="1">
                  <c:v>4.5820958845990667</c:v>
                </c:pt>
              </c:numCache>
            </c:numRef>
          </c:val>
          <c:extLst>
            <c:ext xmlns:c16="http://schemas.microsoft.com/office/drawing/2014/chart" uri="{C3380CC4-5D6E-409C-BE32-E72D297353CC}">
              <c16:uniqueId val="{00000001-876B-40AB-8BAE-A97F8571AFA2}"/>
            </c:ext>
          </c:extLst>
        </c:ser>
        <c:ser>
          <c:idx val="2"/>
          <c:order val="2"/>
          <c:tx>
            <c:strRef>
              <c:f>'response policies'!$B$97</c:f>
              <c:strCache>
                <c:ptCount val="1"/>
                <c:pt idx="0">
                  <c:v>Large Scale Agr</c:v>
                </c:pt>
              </c:strCache>
            </c:strRef>
          </c:tx>
          <c:spPr>
            <a:solidFill>
              <a:schemeClr val="accent3"/>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policies'!$C$97:$G$97</c:f>
              <c:numCache>
                <c:formatCode>General</c:formatCode>
                <c:ptCount val="5"/>
                <c:pt idx="0">
                  <c:v>1.1455239711497667</c:v>
                </c:pt>
                <c:pt idx="1">
                  <c:v>11.455239711497667</c:v>
                </c:pt>
              </c:numCache>
            </c:numRef>
          </c:val>
          <c:extLst>
            <c:ext xmlns:c16="http://schemas.microsoft.com/office/drawing/2014/chart" uri="{C3380CC4-5D6E-409C-BE32-E72D297353CC}">
              <c16:uniqueId val="{00000002-876B-40AB-8BAE-A97F8571AFA2}"/>
            </c:ext>
          </c:extLst>
        </c:ser>
        <c:ser>
          <c:idx val="3"/>
          <c:order val="3"/>
          <c:tx>
            <c:strRef>
              <c:f>'response policies'!$B$98</c:f>
              <c:strCache>
                <c:ptCount val="1"/>
                <c:pt idx="0">
                  <c:v>Small Scale. Agr.</c:v>
                </c:pt>
              </c:strCache>
            </c:strRef>
          </c:tx>
          <c:spPr>
            <a:solidFill>
              <a:schemeClr val="accent4"/>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policies'!$C$98:$G$98</c:f>
              <c:numCache>
                <c:formatCode>General</c:formatCode>
                <c:ptCount val="5"/>
                <c:pt idx="0">
                  <c:v>1.1455239711497667</c:v>
                </c:pt>
                <c:pt idx="1">
                  <c:v>11.455239711497667</c:v>
                </c:pt>
              </c:numCache>
            </c:numRef>
          </c:val>
          <c:extLst>
            <c:ext xmlns:c16="http://schemas.microsoft.com/office/drawing/2014/chart" uri="{C3380CC4-5D6E-409C-BE32-E72D297353CC}">
              <c16:uniqueId val="{00000003-876B-40AB-8BAE-A97F8571AFA2}"/>
            </c:ext>
          </c:extLst>
        </c:ser>
        <c:ser>
          <c:idx val="4"/>
          <c:order val="4"/>
          <c:tx>
            <c:strRef>
              <c:f>'response policies'!$B$99</c:f>
              <c:strCache>
                <c:ptCount val="1"/>
                <c:pt idx="0">
                  <c:v>Mining</c:v>
                </c:pt>
              </c:strCache>
            </c:strRef>
          </c:tx>
          <c:spPr>
            <a:solidFill>
              <a:schemeClr val="accent5"/>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policies'!$C$99:$G$99</c:f>
              <c:numCache>
                <c:formatCode>General</c:formatCode>
                <c:ptCount val="5"/>
                <c:pt idx="0">
                  <c:v>0.41154009333899022</c:v>
                </c:pt>
                <c:pt idx="1">
                  <c:v>4.1154009333899024</c:v>
                </c:pt>
              </c:numCache>
            </c:numRef>
          </c:val>
          <c:extLst>
            <c:ext xmlns:c16="http://schemas.microsoft.com/office/drawing/2014/chart" uri="{C3380CC4-5D6E-409C-BE32-E72D297353CC}">
              <c16:uniqueId val="{00000004-876B-40AB-8BAE-A97F8571AFA2}"/>
            </c:ext>
          </c:extLst>
        </c:ser>
        <c:ser>
          <c:idx val="5"/>
          <c:order val="5"/>
          <c:tx>
            <c:strRef>
              <c:f>'response policies'!$B$100</c:f>
              <c:strCache>
                <c:ptCount val="1"/>
                <c:pt idx="0">
                  <c:v>Manufacturing</c:v>
                </c:pt>
              </c:strCache>
            </c:strRef>
          </c:tx>
          <c:spPr>
            <a:solidFill>
              <a:schemeClr val="accent6"/>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policies'!$C$100:$G$100</c:f>
              <c:numCache>
                <c:formatCode>General</c:formatCode>
                <c:ptCount val="5"/>
              </c:numCache>
            </c:numRef>
          </c:val>
          <c:extLst>
            <c:ext xmlns:c16="http://schemas.microsoft.com/office/drawing/2014/chart" uri="{C3380CC4-5D6E-409C-BE32-E72D297353CC}">
              <c16:uniqueId val="{00000005-876B-40AB-8BAE-A97F8571AFA2}"/>
            </c:ext>
          </c:extLst>
        </c:ser>
        <c:ser>
          <c:idx val="6"/>
          <c:order val="6"/>
          <c:tx>
            <c:strRef>
              <c:f>'response policies'!$B$101</c:f>
              <c:strCache>
                <c:ptCount val="1"/>
                <c:pt idx="0">
                  <c:v>Trade agricultural commonidites</c:v>
                </c:pt>
              </c:strCache>
            </c:strRef>
          </c:tx>
          <c:spPr>
            <a:solidFill>
              <a:schemeClr val="accent1">
                <a:lumMod val="60000"/>
              </a:schemeClr>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policies'!$C$101:$G$101</c:f>
              <c:numCache>
                <c:formatCode>General</c:formatCode>
                <c:ptCount val="5"/>
                <c:pt idx="0">
                  <c:v>3.3941450997030123E-2</c:v>
                </c:pt>
                <c:pt idx="1">
                  <c:v>0.3394145099703012</c:v>
                </c:pt>
              </c:numCache>
            </c:numRef>
          </c:val>
          <c:extLst>
            <c:ext xmlns:c16="http://schemas.microsoft.com/office/drawing/2014/chart" uri="{C3380CC4-5D6E-409C-BE32-E72D297353CC}">
              <c16:uniqueId val="{00000006-876B-40AB-8BAE-A97F8571AFA2}"/>
            </c:ext>
          </c:extLst>
        </c:ser>
        <c:ser>
          <c:idx val="7"/>
          <c:order val="7"/>
          <c:tx>
            <c:strRef>
              <c:f>'response policies'!$B$102</c:f>
              <c:strCache>
                <c:ptCount val="1"/>
                <c:pt idx="0">
                  <c:v>Trade non-agricultural commonidites</c:v>
                </c:pt>
              </c:strCache>
            </c:strRef>
          </c:tx>
          <c:spPr>
            <a:solidFill>
              <a:schemeClr val="accent2">
                <a:lumMod val="60000"/>
              </a:schemeClr>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policies'!$C$102:$G$102</c:f>
              <c:numCache>
                <c:formatCode>General</c:formatCode>
                <c:ptCount val="5"/>
                <c:pt idx="0">
                  <c:v>0.1697072549851506</c:v>
                </c:pt>
                <c:pt idx="1">
                  <c:v>1.6970725498515062</c:v>
                </c:pt>
              </c:numCache>
            </c:numRef>
          </c:val>
          <c:extLst>
            <c:ext xmlns:c16="http://schemas.microsoft.com/office/drawing/2014/chart" uri="{C3380CC4-5D6E-409C-BE32-E72D297353CC}">
              <c16:uniqueId val="{00000007-876B-40AB-8BAE-A97F8571AFA2}"/>
            </c:ext>
          </c:extLst>
        </c:ser>
        <c:ser>
          <c:idx val="8"/>
          <c:order val="8"/>
          <c:tx>
            <c:strRef>
              <c:f>'response policies'!$B$103</c:f>
              <c:strCache>
                <c:ptCount val="1"/>
                <c:pt idx="0">
                  <c:v>Health</c:v>
                </c:pt>
              </c:strCache>
            </c:strRef>
          </c:tx>
          <c:spPr>
            <a:solidFill>
              <a:schemeClr val="accent3">
                <a:lumMod val="60000"/>
              </a:schemeClr>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policies'!$C$103:$G$103</c:f>
              <c:numCache>
                <c:formatCode>General</c:formatCode>
                <c:ptCount val="5"/>
                <c:pt idx="0">
                  <c:v>0.40729741196436142</c:v>
                </c:pt>
                <c:pt idx="1">
                  <c:v>4.0729741196436144</c:v>
                </c:pt>
              </c:numCache>
            </c:numRef>
          </c:val>
          <c:extLst>
            <c:ext xmlns:c16="http://schemas.microsoft.com/office/drawing/2014/chart" uri="{C3380CC4-5D6E-409C-BE32-E72D297353CC}">
              <c16:uniqueId val="{00000008-876B-40AB-8BAE-A97F8571AFA2}"/>
            </c:ext>
          </c:extLst>
        </c:ser>
        <c:ser>
          <c:idx val="9"/>
          <c:order val="9"/>
          <c:tx>
            <c:strRef>
              <c:f>'response policies'!$B$104</c:f>
              <c:strCache>
                <c:ptCount val="1"/>
                <c:pt idx="0">
                  <c:v>Other Services</c:v>
                </c:pt>
              </c:strCache>
            </c:strRef>
          </c:tx>
          <c:spPr>
            <a:solidFill>
              <a:schemeClr val="accent4">
                <a:lumMod val="60000"/>
              </a:schemeClr>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policies'!$C$104:$G$104</c:f>
              <c:numCache>
                <c:formatCode>General</c:formatCode>
                <c:ptCount val="5"/>
                <c:pt idx="0">
                  <c:v>8.2732286805260929E-2</c:v>
                </c:pt>
                <c:pt idx="1">
                  <c:v>0.82732286805260924</c:v>
                </c:pt>
              </c:numCache>
            </c:numRef>
          </c:val>
          <c:extLst>
            <c:ext xmlns:c16="http://schemas.microsoft.com/office/drawing/2014/chart" uri="{C3380CC4-5D6E-409C-BE32-E72D297353CC}">
              <c16:uniqueId val="{00000009-876B-40AB-8BAE-A97F8571AFA2}"/>
            </c:ext>
          </c:extLst>
        </c:ser>
        <c:ser>
          <c:idx val="10"/>
          <c:order val="10"/>
          <c:tx>
            <c:strRef>
              <c:f>'response policies'!$B$105</c:f>
              <c:strCache>
                <c:ptCount val="1"/>
                <c:pt idx="0">
                  <c:v>Women labor</c:v>
                </c:pt>
              </c:strCache>
            </c:strRef>
          </c:tx>
          <c:spPr>
            <a:solidFill>
              <a:srgbClr val="FF0066"/>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policies'!$C$105:$G$105</c:f>
              <c:numCache>
                <c:formatCode>General</c:formatCode>
                <c:ptCount val="5"/>
                <c:pt idx="0">
                  <c:v>0</c:v>
                </c:pt>
                <c:pt idx="1">
                  <c:v>0</c:v>
                </c:pt>
                <c:pt idx="2">
                  <c:v>1.6666666666666667</c:v>
                </c:pt>
                <c:pt idx="3">
                  <c:v>1.6666666666666667</c:v>
                </c:pt>
                <c:pt idx="4">
                  <c:v>1.6666666666666667</c:v>
                </c:pt>
              </c:numCache>
            </c:numRef>
          </c:val>
          <c:extLst>
            <c:ext xmlns:c16="http://schemas.microsoft.com/office/drawing/2014/chart" uri="{C3380CC4-5D6E-409C-BE32-E72D297353CC}">
              <c16:uniqueId val="{0000000A-876B-40AB-8BAE-A97F8571AFA2}"/>
            </c:ext>
          </c:extLst>
        </c:ser>
        <c:dLbls>
          <c:showLegendKey val="0"/>
          <c:showVal val="0"/>
          <c:showCatName val="0"/>
          <c:showSerName val="0"/>
          <c:showPercent val="0"/>
          <c:showBubbleSize val="0"/>
        </c:dLbls>
        <c:gapWidth val="150"/>
        <c:overlap val="100"/>
        <c:axId val="561248879"/>
        <c:axId val="561255119"/>
      </c:barChart>
      <c:catAx>
        <c:axId val="561248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61255119"/>
        <c:crosses val="autoZero"/>
        <c:auto val="1"/>
        <c:lblAlgn val="ctr"/>
        <c:lblOffset val="100"/>
        <c:noMultiLvlLbl val="0"/>
      </c:catAx>
      <c:valAx>
        <c:axId val="5612551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61248879"/>
        <c:crosses val="autoZero"/>
        <c:crossBetween val="between"/>
      </c:valAx>
      <c:spPr>
        <a:noFill/>
        <a:ln>
          <a:noFill/>
        </a:ln>
        <a:effectLst/>
      </c:spPr>
    </c:plotArea>
    <c:legend>
      <c:legendPos val="b"/>
      <c:layout>
        <c:manualLayout>
          <c:xMode val="edge"/>
          <c:yMode val="edge"/>
          <c:x val="9.4854986876640415E-2"/>
          <c:y val="0.66643397273578686"/>
          <c:w val="0.86584558180227478"/>
          <c:h val="0.328936477929245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r>
              <a:rPr lang="de-DE" sz="1500"/>
              <a:t>Gender: allocation into agricultural sectors (absolute in M USD)</a:t>
            </a:r>
          </a:p>
        </c:rich>
      </c:tx>
      <c:overlay val="0"/>
      <c:spPr>
        <a:noFill/>
        <a:ln>
          <a:noFill/>
        </a:ln>
        <a:effectLst/>
      </c:spPr>
      <c:txPr>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'response policies'!$B$109</c:f>
              <c:strCache>
                <c:ptCount val="1"/>
                <c:pt idx="0">
                  <c:v>Households</c:v>
                </c:pt>
              </c:strCache>
            </c:strRef>
          </c:tx>
          <c:spPr>
            <a:solidFill>
              <a:schemeClr val="accent1"/>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policies'!$C$109:$G$109</c:f>
              <c:numCache>
                <c:formatCode>General</c:formatCode>
                <c:ptCount val="5"/>
                <c:pt idx="0">
                  <c:v>1.1455239711497667</c:v>
                </c:pt>
                <c:pt idx="1">
                  <c:v>11.455239711497667</c:v>
                </c:pt>
              </c:numCache>
            </c:numRef>
          </c:val>
          <c:extLst>
            <c:ext xmlns:c16="http://schemas.microsoft.com/office/drawing/2014/chart" uri="{C3380CC4-5D6E-409C-BE32-E72D297353CC}">
              <c16:uniqueId val="{00000000-D84C-410A-A4C2-9C3E709B7B65}"/>
            </c:ext>
          </c:extLst>
        </c:ser>
        <c:ser>
          <c:idx val="1"/>
          <c:order val="1"/>
          <c:tx>
            <c:strRef>
              <c:f>'response policies'!$B$110</c:f>
              <c:strCache>
                <c:ptCount val="1"/>
                <c:pt idx="0">
                  <c:v>Enterprises</c:v>
                </c:pt>
              </c:strCache>
            </c:strRef>
          </c:tx>
          <c:spPr>
            <a:solidFill>
              <a:schemeClr val="accent2"/>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policies'!$C$110:$G$110</c:f>
              <c:numCache>
                <c:formatCode>General</c:formatCode>
                <c:ptCount val="5"/>
                <c:pt idx="0">
                  <c:v>0.45820958845990667</c:v>
                </c:pt>
                <c:pt idx="1">
                  <c:v>4.5820958845990667</c:v>
                </c:pt>
              </c:numCache>
            </c:numRef>
          </c:val>
          <c:extLst>
            <c:ext xmlns:c16="http://schemas.microsoft.com/office/drawing/2014/chart" uri="{C3380CC4-5D6E-409C-BE32-E72D297353CC}">
              <c16:uniqueId val="{00000001-D84C-410A-A4C2-9C3E709B7B65}"/>
            </c:ext>
          </c:extLst>
        </c:ser>
        <c:ser>
          <c:idx val="2"/>
          <c:order val="2"/>
          <c:tx>
            <c:strRef>
              <c:f>'response policies'!$B$111</c:f>
              <c:strCache>
                <c:ptCount val="1"/>
                <c:pt idx="0">
                  <c:v>Large Scale Agr</c:v>
                </c:pt>
              </c:strCache>
            </c:strRef>
          </c:tx>
          <c:spPr>
            <a:solidFill>
              <a:schemeClr val="accent3"/>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policies'!$C$111:$G$111</c:f>
              <c:numCache>
                <c:formatCode>General</c:formatCode>
                <c:ptCount val="5"/>
                <c:pt idx="0">
                  <c:v>1.1455239711497667</c:v>
                </c:pt>
                <c:pt idx="1">
                  <c:v>11.455239711497667</c:v>
                </c:pt>
                <c:pt idx="2">
                  <c:v>0.83333333333333337</c:v>
                </c:pt>
                <c:pt idx="3">
                  <c:v>0.83333333333333337</c:v>
                </c:pt>
                <c:pt idx="4">
                  <c:v>0.83333333333333337</c:v>
                </c:pt>
              </c:numCache>
            </c:numRef>
          </c:val>
          <c:extLst>
            <c:ext xmlns:c16="http://schemas.microsoft.com/office/drawing/2014/chart" uri="{C3380CC4-5D6E-409C-BE32-E72D297353CC}">
              <c16:uniqueId val="{00000002-D84C-410A-A4C2-9C3E709B7B65}"/>
            </c:ext>
          </c:extLst>
        </c:ser>
        <c:ser>
          <c:idx val="3"/>
          <c:order val="3"/>
          <c:tx>
            <c:strRef>
              <c:f>'response policies'!$B$112</c:f>
              <c:strCache>
                <c:ptCount val="1"/>
                <c:pt idx="0">
                  <c:v>Small Scale. Agr.</c:v>
                </c:pt>
              </c:strCache>
            </c:strRef>
          </c:tx>
          <c:spPr>
            <a:solidFill>
              <a:schemeClr val="accent4"/>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policies'!$C$112:$G$112</c:f>
              <c:numCache>
                <c:formatCode>General</c:formatCode>
                <c:ptCount val="5"/>
                <c:pt idx="0">
                  <c:v>1.1455239711497667</c:v>
                </c:pt>
                <c:pt idx="1">
                  <c:v>11.455239711497667</c:v>
                </c:pt>
                <c:pt idx="2">
                  <c:v>0.83333333333333337</c:v>
                </c:pt>
                <c:pt idx="3">
                  <c:v>0.83333333333333337</c:v>
                </c:pt>
                <c:pt idx="4">
                  <c:v>0.83333333333333337</c:v>
                </c:pt>
              </c:numCache>
            </c:numRef>
          </c:val>
          <c:extLst>
            <c:ext xmlns:c16="http://schemas.microsoft.com/office/drawing/2014/chart" uri="{C3380CC4-5D6E-409C-BE32-E72D297353CC}">
              <c16:uniqueId val="{00000003-D84C-410A-A4C2-9C3E709B7B65}"/>
            </c:ext>
          </c:extLst>
        </c:ser>
        <c:ser>
          <c:idx val="4"/>
          <c:order val="4"/>
          <c:tx>
            <c:strRef>
              <c:f>'response policies'!$B$113</c:f>
              <c:strCache>
                <c:ptCount val="1"/>
                <c:pt idx="0">
                  <c:v>Mining</c:v>
                </c:pt>
              </c:strCache>
            </c:strRef>
          </c:tx>
          <c:spPr>
            <a:solidFill>
              <a:schemeClr val="accent5"/>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policies'!$C$113:$G$113</c:f>
              <c:numCache>
                <c:formatCode>General</c:formatCode>
                <c:ptCount val="5"/>
                <c:pt idx="0">
                  <c:v>0.41154009333899022</c:v>
                </c:pt>
                <c:pt idx="1">
                  <c:v>4.1154009333899024</c:v>
                </c:pt>
              </c:numCache>
            </c:numRef>
          </c:val>
          <c:extLst>
            <c:ext xmlns:c16="http://schemas.microsoft.com/office/drawing/2014/chart" uri="{C3380CC4-5D6E-409C-BE32-E72D297353CC}">
              <c16:uniqueId val="{00000004-D84C-410A-A4C2-9C3E709B7B65}"/>
            </c:ext>
          </c:extLst>
        </c:ser>
        <c:ser>
          <c:idx val="5"/>
          <c:order val="5"/>
          <c:tx>
            <c:strRef>
              <c:f>'response policies'!$B$114</c:f>
              <c:strCache>
                <c:ptCount val="1"/>
                <c:pt idx="0">
                  <c:v>Manufacturing</c:v>
                </c:pt>
              </c:strCache>
            </c:strRef>
          </c:tx>
          <c:spPr>
            <a:solidFill>
              <a:schemeClr val="accent6"/>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policies'!$C$114:$G$114</c:f>
              <c:numCache>
                <c:formatCode>General</c:formatCode>
                <c:ptCount val="5"/>
              </c:numCache>
            </c:numRef>
          </c:val>
          <c:extLst>
            <c:ext xmlns:c16="http://schemas.microsoft.com/office/drawing/2014/chart" uri="{C3380CC4-5D6E-409C-BE32-E72D297353CC}">
              <c16:uniqueId val="{00000005-D84C-410A-A4C2-9C3E709B7B65}"/>
            </c:ext>
          </c:extLst>
        </c:ser>
        <c:ser>
          <c:idx val="6"/>
          <c:order val="6"/>
          <c:tx>
            <c:strRef>
              <c:f>'response policies'!$B$115</c:f>
              <c:strCache>
                <c:ptCount val="1"/>
                <c:pt idx="0">
                  <c:v>Trade agricultural commonidites</c:v>
                </c:pt>
              </c:strCache>
            </c:strRef>
          </c:tx>
          <c:spPr>
            <a:solidFill>
              <a:schemeClr val="accent1">
                <a:lumMod val="60000"/>
              </a:schemeClr>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policies'!$C$115:$G$115</c:f>
              <c:numCache>
                <c:formatCode>General</c:formatCode>
                <c:ptCount val="5"/>
                <c:pt idx="0">
                  <c:v>3.3941450997030123E-2</c:v>
                </c:pt>
                <c:pt idx="1">
                  <c:v>0.3394145099703012</c:v>
                </c:pt>
              </c:numCache>
            </c:numRef>
          </c:val>
          <c:extLst>
            <c:ext xmlns:c16="http://schemas.microsoft.com/office/drawing/2014/chart" uri="{C3380CC4-5D6E-409C-BE32-E72D297353CC}">
              <c16:uniqueId val="{00000006-D84C-410A-A4C2-9C3E709B7B65}"/>
            </c:ext>
          </c:extLst>
        </c:ser>
        <c:ser>
          <c:idx val="7"/>
          <c:order val="7"/>
          <c:tx>
            <c:strRef>
              <c:f>'response policies'!$B$116</c:f>
              <c:strCache>
                <c:ptCount val="1"/>
                <c:pt idx="0">
                  <c:v>Trade non-agricultural commonidites</c:v>
                </c:pt>
              </c:strCache>
            </c:strRef>
          </c:tx>
          <c:spPr>
            <a:solidFill>
              <a:schemeClr val="accent2">
                <a:lumMod val="60000"/>
              </a:schemeClr>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policies'!$C$116:$G$116</c:f>
              <c:numCache>
                <c:formatCode>General</c:formatCode>
                <c:ptCount val="5"/>
                <c:pt idx="0">
                  <c:v>0.1697072549851506</c:v>
                </c:pt>
                <c:pt idx="1">
                  <c:v>1.6970725498515062</c:v>
                </c:pt>
              </c:numCache>
            </c:numRef>
          </c:val>
          <c:extLst>
            <c:ext xmlns:c16="http://schemas.microsoft.com/office/drawing/2014/chart" uri="{C3380CC4-5D6E-409C-BE32-E72D297353CC}">
              <c16:uniqueId val="{00000007-D84C-410A-A4C2-9C3E709B7B65}"/>
            </c:ext>
          </c:extLst>
        </c:ser>
        <c:ser>
          <c:idx val="8"/>
          <c:order val="8"/>
          <c:tx>
            <c:strRef>
              <c:f>'response policies'!$B$117</c:f>
              <c:strCache>
                <c:ptCount val="1"/>
                <c:pt idx="0">
                  <c:v>Health</c:v>
                </c:pt>
              </c:strCache>
            </c:strRef>
          </c:tx>
          <c:spPr>
            <a:solidFill>
              <a:schemeClr val="accent3">
                <a:lumMod val="60000"/>
              </a:schemeClr>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policies'!$C$117:$G$117</c:f>
              <c:numCache>
                <c:formatCode>General</c:formatCode>
                <c:ptCount val="5"/>
                <c:pt idx="0">
                  <c:v>0.40729741196436142</c:v>
                </c:pt>
                <c:pt idx="1">
                  <c:v>4.0729741196436144</c:v>
                </c:pt>
              </c:numCache>
            </c:numRef>
          </c:val>
          <c:extLst>
            <c:ext xmlns:c16="http://schemas.microsoft.com/office/drawing/2014/chart" uri="{C3380CC4-5D6E-409C-BE32-E72D297353CC}">
              <c16:uniqueId val="{00000008-D84C-410A-A4C2-9C3E709B7B65}"/>
            </c:ext>
          </c:extLst>
        </c:ser>
        <c:ser>
          <c:idx val="9"/>
          <c:order val="9"/>
          <c:tx>
            <c:strRef>
              <c:f>'response policies'!$B$118</c:f>
              <c:strCache>
                <c:ptCount val="1"/>
                <c:pt idx="0">
                  <c:v>Other Services</c:v>
                </c:pt>
              </c:strCache>
            </c:strRef>
          </c:tx>
          <c:spPr>
            <a:solidFill>
              <a:schemeClr val="accent4">
                <a:lumMod val="60000"/>
              </a:schemeClr>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policies'!$C$118:$G$118</c:f>
              <c:numCache>
                <c:formatCode>General</c:formatCode>
                <c:ptCount val="5"/>
                <c:pt idx="0">
                  <c:v>8.2732286805260929E-2</c:v>
                </c:pt>
                <c:pt idx="1">
                  <c:v>0.82732286805260924</c:v>
                </c:pt>
              </c:numCache>
            </c:numRef>
          </c:val>
          <c:extLst>
            <c:ext xmlns:c16="http://schemas.microsoft.com/office/drawing/2014/chart" uri="{C3380CC4-5D6E-409C-BE32-E72D297353CC}">
              <c16:uniqueId val="{00000009-D84C-410A-A4C2-9C3E709B7B65}"/>
            </c:ext>
          </c:extLst>
        </c:ser>
        <c:ser>
          <c:idx val="10"/>
          <c:order val="10"/>
          <c:tx>
            <c:strRef>
              <c:f>'response policies'!$B$119</c:f>
              <c:strCache>
                <c:ptCount val="1"/>
                <c:pt idx="0">
                  <c:v>Women labor</c:v>
                </c:pt>
              </c:strCache>
            </c:strRef>
          </c:tx>
          <c:spPr>
            <a:solidFill>
              <a:srgbClr val="FF0066"/>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policies'!$C$119:$G$119</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A-D84C-410A-A4C2-9C3E709B7B65}"/>
            </c:ext>
          </c:extLst>
        </c:ser>
        <c:dLbls>
          <c:showLegendKey val="0"/>
          <c:showVal val="0"/>
          <c:showCatName val="0"/>
          <c:showSerName val="0"/>
          <c:showPercent val="0"/>
          <c:showBubbleSize val="0"/>
        </c:dLbls>
        <c:gapWidth val="150"/>
        <c:overlap val="100"/>
        <c:axId val="442499647"/>
        <c:axId val="366810383"/>
      </c:barChart>
      <c:catAx>
        <c:axId val="4424996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66810383"/>
        <c:crosses val="autoZero"/>
        <c:auto val="1"/>
        <c:lblAlgn val="ctr"/>
        <c:lblOffset val="100"/>
        <c:noMultiLvlLbl val="0"/>
      </c:catAx>
      <c:valAx>
        <c:axId val="3668103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424996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r>
              <a:rPr lang="de-DE" sz="1500"/>
              <a:t>Gender: allocation into agricultural sectors</a:t>
            </a:r>
          </a:p>
        </c:rich>
      </c:tx>
      <c:overlay val="0"/>
      <c:spPr>
        <a:noFill/>
        <a:ln>
          <a:noFill/>
        </a:ln>
        <a:effectLst/>
      </c:spPr>
      <c:txPr>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'response policies'!$B$109</c:f>
              <c:strCache>
                <c:ptCount val="1"/>
                <c:pt idx="0">
                  <c:v>Households</c:v>
                </c:pt>
              </c:strCache>
            </c:strRef>
          </c:tx>
          <c:spPr>
            <a:solidFill>
              <a:schemeClr val="accent1"/>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policies'!$C$109:$G$109</c:f>
              <c:numCache>
                <c:formatCode>General</c:formatCode>
                <c:ptCount val="5"/>
                <c:pt idx="0">
                  <c:v>1.1455239711497667</c:v>
                </c:pt>
                <c:pt idx="1">
                  <c:v>11.455239711497667</c:v>
                </c:pt>
              </c:numCache>
            </c:numRef>
          </c:val>
          <c:extLst>
            <c:ext xmlns:c16="http://schemas.microsoft.com/office/drawing/2014/chart" uri="{C3380CC4-5D6E-409C-BE32-E72D297353CC}">
              <c16:uniqueId val="{00000000-1835-4B1C-AF37-2C34F684ED5E}"/>
            </c:ext>
          </c:extLst>
        </c:ser>
        <c:ser>
          <c:idx val="1"/>
          <c:order val="1"/>
          <c:tx>
            <c:strRef>
              <c:f>'response policies'!$B$110</c:f>
              <c:strCache>
                <c:ptCount val="1"/>
                <c:pt idx="0">
                  <c:v>Enterprises</c:v>
                </c:pt>
              </c:strCache>
            </c:strRef>
          </c:tx>
          <c:spPr>
            <a:solidFill>
              <a:schemeClr val="accent2"/>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policies'!$C$110:$G$110</c:f>
              <c:numCache>
                <c:formatCode>General</c:formatCode>
                <c:ptCount val="5"/>
                <c:pt idx="0">
                  <c:v>0.45820958845990667</c:v>
                </c:pt>
                <c:pt idx="1">
                  <c:v>4.5820958845990667</c:v>
                </c:pt>
              </c:numCache>
            </c:numRef>
          </c:val>
          <c:extLst>
            <c:ext xmlns:c16="http://schemas.microsoft.com/office/drawing/2014/chart" uri="{C3380CC4-5D6E-409C-BE32-E72D297353CC}">
              <c16:uniqueId val="{00000001-1835-4B1C-AF37-2C34F684ED5E}"/>
            </c:ext>
          </c:extLst>
        </c:ser>
        <c:ser>
          <c:idx val="2"/>
          <c:order val="2"/>
          <c:tx>
            <c:strRef>
              <c:f>'response policies'!$B$111</c:f>
              <c:strCache>
                <c:ptCount val="1"/>
                <c:pt idx="0">
                  <c:v>Large Scale Agr</c:v>
                </c:pt>
              </c:strCache>
            </c:strRef>
          </c:tx>
          <c:spPr>
            <a:solidFill>
              <a:schemeClr val="accent3"/>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policies'!$C$111:$G$111</c:f>
              <c:numCache>
                <c:formatCode>General</c:formatCode>
                <c:ptCount val="5"/>
                <c:pt idx="0">
                  <c:v>1.1455239711497667</c:v>
                </c:pt>
                <c:pt idx="1">
                  <c:v>11.455239711497667</c:v>
                </c:pt>
                <c:pt idx="2">
                  <c:v>0.83333333333333337</c:v>
                </c:pt>
                <c:pt idx="3">
                  <c:v>0.83333333333333337</c:v>
                </c:pt>
                <c:pt idx="4">
                  <c:v>0.83333333333333337</c:v>
                </c:pt>
              </c:numCache>
            </c:numRef>
          </c:val>
          <c:extLst>
            <c:ext xmlns:c16="http://schemas.microsoft.com/office/drawing/2014/chart" uri="{C3380CC4-5D6E-409C-BE32-E72D297353CC}">
              <c16:uniqueId val="{00000002-1835-4B1C-AF37-2C34F684ED5E}"/>
            </c:ext>
          </c:extLst>
        </c:ser>
        <c:ser>
          <c:idx val="3"/>
          <c:order val="3"/>
          <c:tx>
            <c:strRef>
              <c:f>'response policies'!$B$112</c:f>
              <c:strCache>
                <c:ptCount val="1"/>
                <c:pt idx="0">
                  <c:v>Small Scale. Agr.</c:v>
                </c:pt>
              </c:strCache>
            </c:strRef>
          </c:tx>
          <c:spPr>
            <a:solidFill>
              <a:schemeClr val="accent4"/>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policies'!$C$112:$G$112</c:f>
              <c:numCache>
                <c:formatCode>General</c:formatCode>
                <c:ptCount val="5"/>
                <c:pt idx="0">
                  <c:v>1.1455239711497667</c:v>
                </c:pt>
                <c:pt idx="1">
                  <c:v>11.455239711497667</c:v>
                </c:pt>
                <c:pt idx="2">
                  <c:v>0.83333333333333337</c:v>
                </c:pt>
                <c:pt idx="3">
                  <c:v>0.83333333333333337</c:v>
                </c:pt>
                <c:pt idx="4">
                  <c:v>0.83333333333333337</c:v>
                </c:pt>
              </c:numCache>
            </c:numRef>
          </c:val>
          <c:extLst>
            <c:ext xmlns:c16="http://schemas.microsoft.com/office/drawing/2014/chart" uri="{C3380CC4-5D6E-409C-BE32-E72D297353CC}">
              <c16:uniqueId val="{00000003-1835-4B1C-AF37-2C34F684ED5E}"/>
            </c:ext>
          </c:extLst>
        </c:ser>
        <c:ser>
          <c:idx val="4"/>
          <c:order val="4"/>
          <c:tx>
            <c:strRef>
              <c:f>'response policies'!$B$113</c:f>
              <c:strCache>
                <c:ptCount val="1"/>
                <c:pt idx="0">
                  <c:v>Mining</c:v>
                </c:pt>
              </c:strCache>
            </c:strRef>
          </c:tx>
          <c:spPr>
            <a:solidFill>
              <a:schemeClr val="accent5"/>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policies'!$C$113:$G$113</c:f>
              <c:numCache>
                <c:formatCode>General</c:formatCode>
                <c:ptCount val="5"/>
                <c:pt idx="0">
                  <c:v>0.41154009333899022</c:v>
                </c:pt>
                <c:pt idx="1">
                  <c:v>4.1154009333899024</c:v>
                </c:pt>
              </c:numCache>
            </c:numRef>
          </c:val>
          <c:extLst>
            <c:ext xmlns:c16="http://schemas.microsoft.com/office/drawing/2014/chart" uri="{C3380CC4-5D6E-409C-BE32-E72D297353CC}">
              <c16:uniqueId val="{00000004-1835-4B1C-AF37-2C34F684ED5E}"/>
            </c:ext>
          </c:extLst>
        </c:ser>
        <c:ser>
          <c:idx val="5"/>
          <c:order val="5"/>
          <c:tx>
            <c:strRef>
              <c:f>'response policies'!$B$114</c:f>
              <c:strCache>
                <c:ptCount val="1"/>
                <c:pt idx="0">
                  <c:v>Manufacturing</c:v>
                </c:pt>
              </c:strCache>
            </c:strRef>
          </c:tx>
          <c:spPr>
            <a:solidFill>
              <a:schemeClr val="accent6"/>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policies'!$C$114:$G$114</c:f>
              <c:numCache>
                <c:formatCode>General</c:formatCode>
                <c:ptCount val="5"/>
              </c:numCache>
            </c:numRef>
          </c:val>
          <c:extLst>
            <c:ext xmlns:c16="http://schemas.microsoft.com/office/drawing/2014/chart" uri="{C3380CC4-5D6E-409C-BE32-E72D297353CC}">
              <c16:uniqueId val="{00000005-1835-4B1C-AF37-2C34F684ED5E}"/>
            </c:ext>
          </c:extLst>
        </c:ser>
        <c:ser>
          <c:idx val="6"/>
          <c:order val="6"/>
          <c:tx>
            <c:strRef>
              <c:f>'response policies'!$B$115</c:f>
              <c:strCache>
                <c:ptCount val="1"/>
                <c:pt idx="0">
                  <c:v>Trade agricultural commonidites</c:v>
                </c:pt>
              </c:strCache>
            </c:strRef>
          </c:tx>
          <c:spPr>
            <a:solidFill>
              <a:schemeClr val="accent1">
                <a:lumMod val="60000"/>
              </a:schemeClr>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policies'!$C$115:$G$115</c:f>
              <c:numCache>
                <c:formatCode>General</c:formatCode>
                <c:ptCount val="5"/>
                <c:pt idx="0">
                  <c:v>3.3941450997030123E-2</c:v>
                </c:pt>
                <c:pt idx="1">
                  <c:v>0.3394145099703012</c:v>
                </c:pt>
              </c:numCache>
            </c:numRef>
          </c:val>
          <c:extLst>
            <c:ext xmlns:c16="http://schemas.microsoft.com/office/drawing/2014/chart" uri="{C3380CC4-5D6E-409C-BE32-E72D297353CC}">
              <c16:uniqueId val="{00000006-1835-4B1C-AF37-2C34F684ED5E}"/>
            </c:ext>
          </c:extLst>
        </c:ser>
        <c:ser>
          <c:idx val="7"/>
          <c:order val="7"/>
          <c:tx>
            <c:strRef>
              <c:f>'response policies'!$B$116</c:f>
              <c:strCache>
                <c:ptCount val="1"/>
                <c:pt idx="0">
                  <c:v>Trade non-agricultural commonidites</c:v>
                </c:pt>
              </c:strCache>
            </c:strRef>
          </c:tx>
          <c:spPr>
            <a:solidFill>
              <a:schemeClr val="accent2">
                <a:lumMod val="60000"/>
              </a:schemeClr>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policies'!$C$116:$G$116</c:f>
              <c:numCache>
                <c:formatCode>General</c:formatCode>
                <c:ptCount val="5"/>
                <c:pt idx="0">
                  <c:v>0.1697072549851506</c:v>
                </c:pt>
                <c:pt idx="1">
                  <c:v>1.6970725498515062</c:v>
                </c:pt>
              </c:numCache>
            </c:numRef>
          </c:val>
          <c:extLst>
            <c:ext xmlns:c16="http://schemas.microsoft.com/office/drawing/2014/chart" uri="{C3380CC4-5D6E-409C-BE32-E72D297353CC}">
              <c16:uniqueId val="{00000007-1835-4B1C-AF37-2C34F684ED5E}"/>
            </c:ext>
          </c:extLst>
        </c:ser>
        <c:ser>
          <c:idx val="8"/>
          <c:order val="8"/>
          <c:tx>
            <c:strRef>
              <c:f>'response policies'!$B$117</c:f>
              <c:strCache>
                <c:ptCount val="1"/>
                <c:pt idx="0">
                  <c:v>Health</c:v>
                </c:pt>
              </c:strCache>
            </c:strRef>
          </c:tx>
          <c:spPr>
            <a:solidFill>
              <a:schemeClr val="accent3">
                <a:lumMod val="60000"/>
              </a:schemeClr>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policies'!$C$117:$G$117</c:f>
              <c:numCache>
                <c:formatCode>General</c:formatCode>
                <c:ptCount val="5"/>
                <c:pt idx="0">
                  <c:v>0.40729741196436142</c:v>
                </c:pt>
                <c:pt idx="1">
                  <c:v>4.0729741196436144</c:v>
                </c:pt>
              </c:numCache>
            </c:numRef>
          </c:val>
          <c:extLst>
            <c:ext xmlns:c16="http://schemas.microsoft.com/office/drawing/2014/chart" uri="{C3380CC4-5D6E-409C-BE32-E72D297353CC}">
              <c16:uniqueId val="{00000008-1835-4B1C-AF37-2C34F684ED5E}"/>
            </c:ext>
          </c:extLst>
        </c:ser>
        <c:ser>
          <c:idx val="9"/>
          <c:order val="9"/>
          <c:tx>
            <c:strRef>
              <c:f>'response policies'!$B$118</c:f>
              <c:strCache>
                <c:ptCount val="1"/>
                <c:pt idx="0">
                  <c:v>Other Services</c:v>
                </c:pt>
              </c:strCache>
            </c:strRef>
          </c:tx>
          <c:spPr>
            <a:solidFill>
              <a:schemeClr val="accent4">
                <a:lumMod val="60000"/>
              </a:schemeClr>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policies'!$C$118:$G$118</c:f>
              <c:numCache>
                <c:formatCode>General</c:formatCode>
                <c:ptCount val="5"/>
                <c:pt idx="0">
                  <c:v>8.2732286805260929E-2</c:v>
                </c:pt>
                <c:pt idx="1">
                  <c:v>0.82732286805260924</c:v>
                </c:pt>
              </c:numCache>
            </c:numRef>
          </c:val>
          <c:extLst>
            <c:ext xmlns:c16="http://schemas.microsoft.com/office/drawing/2014/chart" uri="{C3380CC4-5D6E-409C-BE32-E72D297353CC}">
              <c16:uniqueId val="{00000009-1835-4B1C-AF37-2C34F684ED5E}"/>
            </c:ext>
          </c:extLst>
        </c:ser>
        <c:ser>
          <c:idx val="10"/>
          <c:order val="10"/>
          <c:tx>
            <c:strRef>
              <c:f>'response policies'!$B$119</c:f>
              <c:strCache>
                <c:ptCount val="1"/>
                <c:pt idx="0">
                  <c:v>Women labor</c:v>
                </c:pt>
              </c:strCache>
            </c:strRef>
          </c:tx>
          <c:spPr>
            <a:solidFill>
              <a:srgbClr val="FF0066"/>
            </a:solidFill>
            <a:ln>
              <a:noFill/>
            </a:ln>
            <a:effectLst/>
          </c:spPr>
          <c:invertIfNegative val="0"/>
          <c:cat>
            <c:numRef>
              <c:f>'response policies'!$C$108:$G$108</c:f>
              <c:numCache>
                <c:formatCode>General</c:formatCode>
                <c:ptCount val="5"/>
                <c:pt idx="0">
                  <c:v>2020</c:v>
                </c:pt>
                <c:pt idx="1">
                  <c:v>2021</c:v>
                </c:pt>
                <c:pt idx="2">
                  <c:v>2022</c:v>
                </c:pt>
                <c:pt idx="3">
                  <c:v>2023</c:v>
                </c:pt>
                <c:pt idx="4">
                  <c:v>2024</c:v>
                </c:pt>
              </c:numCache>
            </c:numRef>
          </c:cat>
          <c:val>
            <c:numRef>
              <c:f>'response policies'!$C$119:$G$119</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A-1835-4B1C-AF37-2C34F684ED5E}"/>
            </c:ext>
          </c:extLst>
        </c:ser>
        <c:dLbls>
          <c:showLegendKey val="0"/>
          <c:showVal val="0"/>
          <c:showCatName val="0"/>
          <c:showSerName val="0"/>
          <c:showPercent val="0"/>
          <c:showBubbleSize val="0"/>
        </c:dLbls>
        <c:gapWidth val="150"/>
        <c:overlap val="100"/>
        <c:axId val="442499647"/>
        <c:axId val="366810383"/>
      </c:barChart>
      <c:catAx>
        <c:axId val="4424996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66810383"/>
        <c:crosses val="autoZero"/>
        <c:auto val="1"/>
        <c:lblAlgn val="ctr"/>
        <c:lblOffset val="100"/>
        <c:noMultiLvlLbl val="0"/>
      </c:catAx>
      <c:valAx>
        <c:axId val="36681038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424996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500" b="0" i="0" u="none" strike="noStrike" kern="1200" spc="0" baseline="0">
                <a:solidFill>
                  <a:schemeClr val="tx1">
                    <a:lumMod val="65000"/>
                    <a:lumOff val="35000"/>
                  </a:schemeClr>
                </a:solidFill>
                <a:latin typeface="+mn-lt"/>
                <a:ea typeface="+mn-ea"/>
                <a:cs typeface="+mn-cs"/>
              </a:defRPr>
            </a:pPr>
            <a:r>
              <a:rPr lang="de-DE" sz="2500" dirty="0"/>
              <a:t>Change </a:t>
            </a:r>
            <a:r>
              <a:rPr lang="de-DE" sz="2500" dirty="0" err="1"/>
              <a:t>of</a:t>
            </a:r>
            <a:r>
              <a:rPr lang="de-DE" sz="2500" dirty="0"/>
              <a:t> Gini-Index in </a:t>
            </a:r>
            <a:r>
              <a:rPr lang="de-DE" sz="2500" dirty="0" err="1"/>
              <a:t>percentage</a:t>
            </a:r>
            <a:r>
              <a:rPr lang="de-DE" sz="2500" baseline="0" dirty="0"/>
              <a:t> </a:t>
            </a:r>
            <a:r>
              <a:rPr lang="de-DE" sz="2500" baseline="0" dirty="0" err="1"/>
              <a:t>points</a:t>
            </a:r>
            <a:r>
              <a:rPr lang="de-DE" sz="2500" baseline="0" dirty="0"/>
              <a:t> in </a:t>
            </a:r>
            <a:r>
              <a:rPr lang="de-DE" sz="2500" baseline="0" dirty="0" err="1"/>
              <a:t>the</a:t>
            </a:r>
            <a:r>
              <a:rPr lang="de-DE" sz="2500" baseline="0" dirty="0"/>
              <a:t> </a:t>
            </a:r>
            <a:r>
              <a:rPr lang="de-DE" sz="2500" baseline="0" dirty="0" err="1"/>
              <a:t>year</a:t>
            </a:r>
            <a:r>
              <a:rPr lang="de-DE" sz="2500" baseline="0" dirty="0"/>
              <a:t> 2021</a:t>
            </a:r>
            <a:endParaRPr lang="de-DE" sz="2500" dirty="0"/>
          </a:p>
        </c:rich>
      </c:tx>
      <c:overlay val="0"/>
      <c:spPr>
        <a:noFill/>
        <a:ln>
          <a:noFill/>
        </a:ln>
        <a:effectLst/>
      </c:spPr>
      <c:txPr>
        <a:bodyPr rot="0" spcFirstLastPara="1" vertOverflow="ellipsis" vert="horz" wrap="square" anchor="ctr" anchorCtr="1"/>
        <a:lstStyle/>
        <a:p>
          <a:pPr>
            <a:defRPr sz="2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Tabelle1!$D$15</c:f>
              <c:strCache>
                <c:ptCount val="1"/>
                <c:pt idx="0">
                  <c:v>Severe COVID-19 impact</c:v>
                </c:pt>
              </c:strCache>
            </c:strRef>
          </c:tx>
          <c:spPr>
            <a:solidFill>
              <a:schemeClr val="accent2"/>
            </a:solidFill>
            <a:ln>
              <a:noFill/>
            </a:ln>
            <a:effectLst/>
          </c:spPr>
          <c:invertIfNegative val="0"/>
          <c:cat>
            <c:strRef>
              <c:f>Tabelle1!$E$13:$F$13</c:f>
              <c:strCache>
                <c:ptCount val="2"/>
                <c:pt idx="0">
                  <c:v>No Response Policies</c:v>
                </c:pt>
                <c:pt idx="1">
                  <c:v> With Response Policies</c:v>
                </c:pt>
              </c:strCache>
            </c:strRef>
          </c:cat>
          <c:val>
            <c:numRef>
              <c:f>Tabelle1!$E$15:$F$15</c:f>
              <c:numCache>
                <c:formatCode>General</c:formatCode>
                <c:ptCount val="2"/>
                <c:pt idx="0">
                  <c:v>0.123</c:v>
                </c:pt>
                <c:pt idx="1">
                  <c:v>-0.42499999999999999</c:v>
                </c:pt>
              </c:numCache>
            </c:numRef>
          </c:val>
          <c:extLst>
            <c:ext xmlns:c16="http://schemas.microsoft.com/office/drawing/2014/chart" uri="{C3380CC4-5D6E-409C-BE32-E72D297353CC}">
              <c16:uniqueId val="{00000001-AE2F-4F78-A5D3-048DA294CF2E}"/>
            </c:ext>
          </c:extLst>
        </c:ser>
        <c:dLbls>
          <c:showLegendKey val="0"/>
          <c:showVal val="0"/>
          <c:showCatName val="0"/>
          <c:showSerName val="0"/>
          <c:showPercent val="0"/>
          <c:showBubbleSize val="0"/>
        </c:dLbls>
        <c:gapWidth val="219"/>
        <c:overlap val="-27"/>
        <c:axId val="836379456"/>
        <c:axId val="836380288"/>
      </c:barChart>
      <c:catAx>
        <c:axId val="836379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836380288"/>
        <c:crosses val="autoZero"/>
        <c:auto val="1"/>
        <c:lblAlgn val="ctr"/>
        <c:lblOffset val="100"/>
        <c:noMultiLvlLbl val="0"/>
      </c:catAx>
      <c:valAx>
        <c:axId val="836380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836379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500" b="0" i="0" u="none" strike="noStrike" kern="1200" spc="0" baseline="0">
                <a:solidFill>
                  <a:schemeClr val="tx1">
                    <a:lumMod val="65000"/>
                    <a:lumOff val="35000"/>
                  </a:schemeClr>
                </a:solidFill>
                <a:latin typeface="+mn-lt"/>
                <a:ea typeface="+mn-ea"/>
                <a:cs typeface="+mn-cs"/>
              </a:defRPr>
            </a:pPr>
            <a:r>
              <a:rPr lang="de-DE" sz="2500" b="1" dirty="0">
                <a:latin typeface="Century Gothic" panose="020B0502020202020204" pitchFamily="34" charset="0"/>
              </a:rPr>
              <a:t>Non-agricultural </a:t>
            </a:r>
            <a:r>
              <a:rPr lang="de-DE" sz="2500" b="1" baseline="0" dirty="0">
                <a:latin typeface="Century Gothic" panose="020B0502020202020204" pitchFamily="34" charset="0"/>
              </a:rPr>
              <a:t>labor markets </a:t>
            </a:r>
            <a:r>
              <a:rPr lang="de-DE" sz="2500" b="1" dirty="0">
                <a:latin typeface="Century Gothic" panose="020B0502020202020204" pitchFamily="34" charset="0"/>
              </a:rPr>
              <a:t>percent of labour in sector</a:t>
            </a:r>
          </a:p>
        </c:rich>
      </c:tx>
      <c:layout>
        <c:manualLayout>
          <c:xMode val="edge"/>
          <c:yMode val="edge"/>
          <c:x val="0.1565925414848475"/>
          <c:y val="0"/>
        </c:manualLayout>
      </c:layout>
      <c:overlay val="0"/>
      <c:spPr>
        <a:noFill/>
        <a:ln>
          <a:noFill/>
        </a:ln>
        <a:effectLst/>
      </c:spPr>
      <c:txPr>
        <a:bodyPr rot="0" spcFirstLastPara="1" vertOverflow="ellipsis" vert="horz" wrap="square" anchor="ctr" anchorCtr="1"/>
        <a:lstStyle/>
        <a:p>
          <a:pPr>
            <a:defRPr sz="2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3"/>
          <c:order val="3"/>
          <c:tx>
            <c:strRef>
              <c:f>'SAM labor markets'!$C$25</c:f>
              <c:strCache>
                <c:ptCount val="1"/>
                <c:pt idx="0">
                  <c:v>Skilled Rural</c:v>
                </c:pt>
              </c:strCache>
            </c:strRef>
          </c:tx>
          <c:spPr>
            <a:solidFill>
              <a:schemeClr val="accent6">
                <a:lumMod val="60000"/>
                <a:lumOff val="40000"/>
              </a:schemeClr>
            </a:solidFill>
            <a:ln>
              <a:noFill/>
            </a:ln>
            <a:effectLst/>
          </c:spPr>
          <c:invertIfNegative val="0"/>
          <c:cat>
            <c:strRef>
              <c:f>'SAM labor markets'!$J$21:$Q$21</c:f>
              <c:strCache>
                <c:ptCount val="8"/>
                <c:pt idx="0">
                  <c:v>Mining: Men</c:v>
                </c:pt>
                <c:pt idx="1">
                  <c:v>Mining: Women</c:v>
                </c:pt>
                <c:pt idx="2">
                  <c:v>Manufacturing: Men</c:v>
                </c:pt>
                <c:pt idx="3">
                  <c:v>Manufacturing: Women</c:v>
                </c:pt>
                <c:pt idx="4">
                  <c:v>Water, electricity, construction: Men</c:v>
                </c:pt>
                <c:pt idx="5">
                  <c:v>Water, electricity, construction: Women</c:v>
                </c:pt>
                <c:pt idx="6">
                  <c:v>Services: Men</c:v>
                </c:pt>
                <c:pt idx="7">
                  <c:v>Services: Women</c:v>
                </c:pt>
              </c:strCache>
              <c:extLst/>
            </c:strRef>
          </c:cat>
          <c:val>
            <c:numRef>
              <c:f>'SAM labor markets'!$J$25:$Q$25</c:f>
              <c:numCache>
                <c:formatCode>0</c:formatCode>
                <c:ptCount val="8"/>
                <c:pt idx="0">
                  <c:v>14.496761579911412</c:v>
                </c:pt>
                <c:pt idx="1">
                  <c:v>2.7647094756776798</c:v>
                </c:pt>
                <c:pt idx="2">
                  <c:v>12.752396499764696</c:v>
                </c:pt>
                <c:pt idx="3">
                  <c:v>3.6895122604325503</c:v>
                </c:pt>
                <c:pt idx="4">
                  <c:v>15.84039308540499</c:v>
                </c:pt>
                <c:pt idx="5">
                  <c:v>0.63513749409808895</c:v>
                </c:pt>
                <c:pt idx="6">
                  <c:v>9.4763277255973186</c:v>
                </c:pt>
                <c:pt idx="7">
                  <c:v>6.3945797330692224</c:v>
                </c:pt>
              </c:numCache>
              <c:extLst/>
            </c:numRef>
          </c:val>
          <c:extLst>
            <c:ext xmlns:c16="http://schemas.microsoft.com/office/drawing/2014/chart" uri="{C3380CC4-5D6E-409C-BE32-E72D297353CC}">
              <c16:uniqueId val="{00000000-3CED-469E-815F-B6EB79E08BE2}"/>
            </c:ext>
          </c:extLst>
        </c:ser>
        <c:ser>
          <c:idx val="4"/>
          <c:order val="4"/>
          <c:tx>
            <c:strRef>
              <c:f>'SAM labor markets'!$C$26</c:f>
              <c:strCache>
                <c:ptCount val="1"/>
                <c:pt idx="0">
                  <c:v>Unskilled Rural</c:v>
                </c:pt>
              </c:strCache>
            </c:strRef>
          </c:tx>
          <c:spPr>
            <a:solidFill>
              <a:schemeClr val="accent6">
                <a:lumMod val="75000"/>
              </a:schemeClr>
            </a:solidFill>
            <a:ln>
              <a:noFill/>
            </a:ln>
            <a:effectLst/>
          </c:spPr>
          <c:invertIfNegative val="0"/>
          <c:cat>
            <c:strRef>
              <c:f>'SAM labor markets'!$J$21:$Q$21</c:f>
              <c:strCache>
                <c:ptCount val="8"/>
                <c:pt idx="0">
                  <c:v>Mining: Men</c:v>
                </c:pt>
                <c:pt idx="1">
                  <c:v>Mining: Women</c:v>
                </c:pt>
                <c:pt idx="2">
                  <c:v>Manufacturing: Men</c:v>
                </c:pt>
                <c:pt idx="3">
                  <c:v>Manufacturing: Women</c:v>
                </c:pt>
                <c:pt idx="4">
                  <c:v>Water, electricity, construction: Men</c:v>
                </c:pt>
                <c:pt idx="5">
                  <c:v>Water, electricity, construction: Women</c:v>
                </c:pt>
                <c:pt idx="6">
                  <c:v>Services: Men</c:v>
                </c:pt>
                <c:pt idx="7">
                  <c:v>Services: Women</c:v>
                </c:pt>
              </c:strCache>
              <c:extLst/>
            </c:strRef>
          </c:cat>
          <c:val>
            <c:numRef>
              <c:f>'SAM labor markets'!$J$26:$Q$26</c:f>
              <c:numCache>
                <c:formatCode>0</c:formatCode>
                <c:ptCount val="8"/>
                <c:pt idx="0">
                  <c:v>2.1676917919350256</c:v>
                </c:pt>
                <c:pt idx="1">
                  <c:v>0.78546099916013012</c:v>
                </c:pt>
                <c:pt idx="2">
                  <c:v>3.6804949528277251</c:v>
                </c:pt>
                <c:pt idx="3">
                  <c:v>0.56032561325635855</c:v>
                </c:pt>
                <c:pt idx="4">
                  <c:v>4.1406862542881502</c:v>
                </c:pt>
                <c:pt idx="5">
                  <c:v>4.7308878634786687E-2</c:v>
                </c:pt>
                <c:pt idx="6">
                  <c:v>3.2734699280158388</c:v>
                </c:pt>
                <c:pt idx="7">
                  <c:v>1.8644880241973731</c:v>
                </c:pt>
              </c:numCache>
              <c:extLst/>
            </c:numRef>
          </c:val>
          <c:extLst>
            <c:ext xmlns:c16="http://schemas.microsoft.com/office/drawing/2014/chart" uri="{C3380CC4-5D6E-409C-BE32-E72D297353CC}">
              <c16:uniqueId val="{00000001-3CED-469E-815F-B6EB79E08BE2}"/>
            </c:ext>
          </c:extLst>
        </c:ser>
        <c:ser>
          <c:idx val="5"/>
          <c:order val="5"/>
          <c:tx>
            <c:strRef>
              <c:f>'SAM labor markets'!$C$27</c:f>
              <c:strCache>
                <c:ptCount val="1"/>
                <c:pt idx="0">
                  <c:v>Skilled Urban</c:v>
                </c:pt>
              </c:strCache>
            </c:strRef>
          </c:tx>
          <c:spPr>
            <a:solidFill>
              <a:schemeClr val="bg2"/>
            </a:solidFill>
            <a:ln>
              <a:noFill/>
            </a:ln>
            <a:effectLst/>
          </c:spPr>
          <c:invertIfNegative val="0"/>
          <c:cat>
            <c:strRef>
              <c:f>'SAM labor markets'!$J$21:$Q$21</c:f>
              <c:strCache>
                <c:ptCount val="8"/>
                <c:pt idx="0">
                  <c:v>Mining: Men</c:v>
                </c:pt>
                <c:pt idx="1">
                  <c:v>Mining: Women</c:v>
                </c:pt>
                <c:pt idx="2">
                  <c:v>Manufacturing: Men</c:v>
                </c:pt>
                <c:pt idx="3">
                  <c:v>Manufacturing: Women</c:v>
                </c:pt>
                <c:pt idx="4">
                  <c:v>Water, electricity, construction: Men</c:v>
                </c:pt>
                <c:pt idx="5">
                  <c:v>Water, electricity, construction: Women</c:v>
                </c:pt>
                <c:pt idx="6">
                  <c:v>Services: Men</c:v>
                </c:pt>
                <c:pt idx="7">
                  <c:v>Services: Women</c:v>
                </c:pt>
              </c:strCache>
              <c:extLst/>
            </c:strRef>
          </c:cat>
          <c:val>
            <c:numRef>
              <c:f>'SAM labor markets'!$J$27:$Q$27</c:f>
              <c:numCache>
                <c:formatCode>0</c:formatCode>
                <c:ptCount val="8"/>
                <c:pt idx="0">
                  <c:v>66.238181993485099</c:v>
                </c:pt>
                <c:pt idx="1">
                  <c:v>6.6806528328842614</c:v>
                </c:pt>
                <c:pt idx="2">
                  <c:v>53.709423167232437</c:v>
                </c:pt>
                <c:pt idx="3">
                  <c:v>15.747277553929958</c:v>
                </c:pt>
                <c:pt idx="4">
                  <c:v>61.135314933212392</c:v>
                </c:pt>
                <c:pt idx="5">
                  <c:v>8.4634167817528141</c:v>
                </c:pt>
                <c:pt idx="6">
                  <c:v>35.921074078940151</c:v>
                </c:pt>
                <c:pt idx="7">
                  <c:v>31.123506061196903</c:v>
                </c:pt>
              </c:numCache>
              <c:extLst/>
            </c:numRef>
          </c:val>
          <c:extLst>
            <c:ext xmlns:c16="http://schemas.microsoft.com/office/drawing/2014/chart" uri="{C3380CC4-5D6E-409C-BE32-E72D297353CC}">
              <c16:uniqueId val="{00000002-3CED-469E-815F-B6EB79E08BE2}"/>
            </c:ext>
          </c:extLst>
        </c:ser>
        <c:ser>
          <c:idx val="6"/>
          <c:order val="6"/>
          <c:tx>
            <c:strRef>
              <c:f>'SAM labor markets'!$C$28</c:f>
              <c:strCache>
                <c:ptCount val="1"/>
                <c:pt idx="0">
                  <c:v>Unskilled Urban</c:v>
                </c:pt>
              </c:strCache>
            </c:strRef>
          </c:tx>
          <c:spPr>
            <a:solidFill>
              <a:schemeClr val="bg1">
                <a:lumMod val="50000"/>
              </a:schemeClr>
            </a:solidFill>
            <a:ln>
              <a:noFill/>
            </a:ln>
            <a:effectLst/>
          </c:spPr>
          <c:invertIfNegative val="0"/>
          <c:cat>
            <c:strRef>
              <c:f>'SAM labor markets'!$J$21:$Q$21</c:f>
              <c:strCache>
                <c:ptCount val="8"/>
                <c:pt idx="0">
                  <c:v>Mining: Men</c:v>
                </c:pt>
                <c:pt idx="1">
                  <c:v>Mining: Women</c:v>
                </c:pt>
                <c:pt idx="2">
                  <c:v>Manufacturing: Men</c:v>
                </c:pt>
                <c:pt idx="3">
                  <c:v>Manufacturing: Women</c:v>
                </c:pt>
                <c:pt idx="4">
                  <c:v>Water, electricity, construction: Men</c:v>
                </c:pt>
                <c:pt idx="5">
                  <c:v>Water, electricity, construction: Women</c:v>
                </c:pt>
                <c:pt idx="6">
                  <c:v>Services: Men</c:v>
                </c:pt>
                <c:pt idx="7">
                  <c:v>Services: Women</c:v>
                </c:pt>
              </c:strCache>
              <c:extLst/>
            </c:strRef>
          </c:cat>
          <c:val>
            <c:numRef>
              <c:f>'SAM labor markets'!$J$28:$Q$28</c:f>
              <c:numCache>
                <c:formatCode>0</c:formatCode>
                <c:ptCount val="8"/>
                <c:pt idx="0">
                  <c:v>3.6257366590421913</c:v>
                </c:pt>
                <c:pt idx="1">
                  <c:v>3.2408046679042091</c:v>
                </c:pt>
                <c:pt idx="2">
                  <c:v>8.9795694969820889</c:v>
                </c:pt>
                <c:pt idx="3">
                  <c:v>0.8810004555741866</c:v>
                </c:pt>
                <c:pt idx="4">
                  <c:v>7.5661566844927908</c:v>
                </c:pt>
                <c:pt idx="5">
                  <c:v>2.171585888115986</c:v>
                </c:pt>
                <c:pt idx="6">
                  <c:v>7.2648080405761348</c:v>
                </c:pt>
                <c:pt idx="7">
                  <c:v>4.6817464084070375</c:v>
                </c:pt>
              </c:numCache>
              <c:extLst/>
            </c:numRef>
          </c:val>
          <c:extLst>
            <c:ext xmlns:c16="http://schemas.microsoft.com/office/drawing/2014/chart" uri="{C3380CC4-5D6E-409C-BE32-E72D297353CC}">
              <c16:uniqueId val="{00000003-3CED-469E-815F-B6EB79E08BE2}"/>
            </c:ext>
          </c:extLst>
        </c:ser>
        <c:dLbls>
          <c:showLegendKey val="0"/>
          <c:showVal val="0"/>
          <c:showCatName val="0"/>
          <c:showSerName val="0"/>
          <c:showPercent val="0"/>
          <c:showBubbleSize val="0"/>
        </c:dLbls>
        <c:gapWidth val="150"/>
        <c:overlap val="100"/>
        <c:axId val="275117471"/>
        <c:axId val="524879791"/>
        <c:extLst>
          <c:ext xmlns:c15="http://schemas.microsoft.com/office/drawing/2012/chart" uri="{02D57815-91ED-43cb-92C2-25804820EDAC}">
            <c15:filteredBarSeries>
              <c15:ser>
                <c:idx val="0"/>
                <c:order val="0"/>
                <c:tx>
                  <c:strRef>
                    <c:extLst>
                      <c:ext uri="{02D57815-91ED-43cb-92C2-25804820EDAC}">
                        <c15:formulaRef>
                          <c15:sqref>'SAM labor markets'!$C$22</c15:sqref>
                        </c15:formulaRef>
                      </c:ext>
                    </c:extLst>
                    <c:strCache>
                      <c:ptCount val="1"/>
                      <c:pt idx="0">
                        <c:v>Agr.Permant</c:v>
                      </c:pt>
                    </c:strCache>
                  </c:strRef>
                </c:tx>
                <c:spPr>
                  <a:solidFill>
                    <a:schemeClr val="accent1"/>
                  </a:solidFill>
                  <a:ln>
                    <a:noFill/>
                  </a:ln>
                  <a:effectLst/>
                </c:spPr>
                <c:invertIfNegative val="0"/>
                <c:cat>
                  <c:strRef>
                    <c:extLst>
                      <c:ext uri="{02D57815-91ED-43cb-92C2-25804820EDAC}">
                        <c15:formulaRef>
                          <c15:sqref>'SAM labor markets'!$J$21:$Q$21</c15:sqref>
                        </c15:formulaRef>
                      </c:ext>
                    </c:extLst>
                    <c:strCache>
                      <c:ptCount val="8"/>
                      <c:pt idx="0">
                        <c:v>Mining: Men</c:v>
                      </c:pt>
                      <c:pt idx="1">
                        <c:v>Mining: Women</c:v>
                      </c:pt>
                      <c:pt idx="2">
                        <c:v>Manufacturing: Men</c:v>
                      </c:pt>
                      <c:pt idx="3">
                        <c:v>Manufacturing: Women</c:v>
                      </c:pt>
                      <c:pt idx="4">
                        <c:v>Water, electricity, construction: Men</c:v>
                      </c:pt>
                      <c:pt idx="5">
                        <c:v>Water, electricity, construction: Women</c:v>
                      </c:pt>
                      <c:pt idx="6">
                        <c:v>Services: Men</c:v>
                      </c:pt>
                      <c:pt idx="7">
                        <c:v>Services: Women</c:v>
                      </c:pt>
                    </c:strCache>
                  </c:strRef>
                </c:cat>
                <c:val>
                  <c:numRef>
                    <c:extLst>
                      <c:ext uri="{02D57815-91ED-43cb-92C2-25804820EDAC}">
                        <c15:formulaRef>
                          <c15:sqref>'SAM labor markets'!$J$22:$Q$22</c15:sqref>
                        </c15:formulaRef>
                      </c:ext>
                    </c:extLst>
                    <c:numCache>
                      <c:formatCode>General</c:formatCode>
                      <c:ptCount val="8"/>
                    </c:numCache>
                  </c:numRef>
                </c:val>
                <c:extLst>
                  <c:ext xmlns:c16="http://schemas.microsoft.com/office/drawing/2014/chart" uri="{C3380CC4-5D6E-409C-BE32-E72D297353CC}">
                    <c16:uniqueId val="{00000004-3CED-469E-815F-B6EB79E08BE2}"/>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'SAM labor markets'!$C$23</c15:sqref>
                        </c15:formulaRef>
                      </c:ext>
                    </c:extLst>
                    <c:strCache>
                      <c:ptCount val="1"/>
                      <c:pt idx="0">
                        <c:v>Agr.Temporary</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'SAM labor markets'!$J$21:$Q$21</c15:sqref>
                        </c15:formulaRef>
                      </c:ext>
                    </c:extLst>
                    <c:strCache>
                      <c:ptCount val="8"/>
                      <c:pt idx="0">
                        <c:v>Mining: Men</c:v>
                      </c:pt>
                      <c:pt idx="1">
                        <c:v>Mining: Women</c:v>
                      </c:pt>
                      <c:pt idx="2">
                        <c:v>Manufacturing: Men</c:v>
                      </c:pt>
                      <c:pt idx="3">
                        <c:v>Manufacturing: Women</c:v>
                      </c:pt>
                      <c:pt idx="4">
                        <c:v>Water, electricity, construction: Men</c:v>
                      </c:pt>
                      <c:pt idx="5">
                        <c:v>Water, electricity, construction: Women</c:v>
                      </c:pt>
                      <c:pt idx="6">
                        <c:v>Services: Men</c:v>
                      </c:pt>
                      <c:pt idx="7">
                        <c:v>Services: Women</c:v>
                      </c:pt>
                    </c:strCache>
                  </c:strRef>
                </c:cat>
                <c:val>
                  <c:numRef>
                    <c:extLst xmlns:c15="http://schemas.microsoft.com/office/drawing/2012/chart">
                      <c:ext xmlns:c15="http://schemas.microsoft.com/office/drawing/2012/chart" uri="{02D57815-91ED-43cb-92C2-25804820EDAC}">
                        <c15:formulaRef>
                          <c15:sqref>'SAM labor markets'!$J$23:$Q$23</c15:sqref>
                        </c15:formulaRef>
                      </c:ext>
                    </c:extLst>
                    <c:numCache>
                      <c:formatCode>General</c:formatCode>
                      <c:ptCount val="8"/>
                    </c:numCache>
                  </c:numRef>
                </c:val>
                <c:extLst xmlns:c15="http://schemas.microsoft.com/office/drawing/2012/chart">
                  <c:ext xmlns:c16="http://schemas.microsoft.com/office/drawing/2014/chart" uri="{C3380CC4-5D6E-409C-BE32-E72D297353CC}">
                    <c16:uniqueId val="{00000005-3CED-469E-815F-B6EB79E08BE2}"/>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'SAM labor markets'!$C$24</c15:sqref>
                        </c15:formulaRef>
                      </c:ext>
                    </c:extLst>
                    <c:strCache>
                      <c:ptCount val="1"/>
                      <c:pt idx="0">
                        <c:v>Agr.OwnAccount FamilyW</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'SAM labor markets'!$J$21:$Q$21</c15:sqref>
                        </c15:formulaRef>
                      </c:ext>
                    </c:extLst>
                    <c:strCache>
                      <c:ptCount val="8"/>
                      <c:pt idx="0">
                        <c:v>Mining: Men</c:v>
                      </c:pt>
                      <c:pt idx="1">
                        <c:v>Mining: Women</c:v>
                      </c:pt>
                      <c:pt idx="2">
                        <c:v>Manufacturing: Men</c:v>
                      </c:pt>
                      <c:pt idx="3">
                        <c:v>Manufacturing: Women</c:v>
                      </c:pt>
                      <c:pt idx="4">
                        <c:v>Water, electricity, construction: Men</c:v>
                      </c:pt>
                      <c:pt idx="5">
                        <c:v>Water, electricity, construction: Women</c:v>
                      </c:pt>
                      <c:pt idx="6">
                        <c:v>Services: Men</c:v>
                      </c:pt>
                      <c:pt idx="7">
                        <c:v>Services: Women</c:v>
                      </c:pt>
                    </c:strCache>
                  </c:strRef>
                </c:cat>
                <c:val>
                  <c:numRef>
                    <c:extLst xmlns:c15="http://schemas.microsoft.com/office/drawing/2012/chart">
                      <c:ext xmlns:c15="http://schemas.microsoft.com/office/drawing/2012/chart" uri="{02D57815-91ED-43cb-92C2-25804820EDAC}">
                        <c15:formulaRef>
                          <c15:sqref>'SAM labor markets'!$J$24:$Q$24</c15:sqref>
                        </c15:formulaRef>
                      </c:ext>
                    </c:extLst>
                    <c:numCache>
                      <c:formatCode>General</c:formatCode>
                      <c:ptCount val="8"/>
                    </c:numCache>
                  </c:numRef>
                </c:val>
                <c:extLst xmlns:c15="http://schemas.microsoft.com/office/drawing/2012/chart">
                  <c:ext xmlns:c16="http://schemas.microsoft.com/office/drawing/2014/chart" uri="{C3380CC4-5D6E-409C-BE32-E72D297353CC}">
                    <c16:uniqueId val="{00000006-3CED-469E-815F-B6EB79E08BE2}"/>
                  </c:ext>
                </c:extLst>
              </c15:ser>
            </c15:filteredBarSeries>
          </c:ext>
        </c:extLst>
      </c:barChart>
      <c:catAx>
        <c:axId val="2751174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24879791"/>
        <c:crosses val="autoZero"/>
        <c:auto val="1"/>
        <c:lblAlgn val="ctr"/>
        <c:lblOffset val="100"/>
        <c:noMultiLvlLbl val="0"/>
      </c:catAx>
      <c:valAx>
        <c:axId val="52487979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751174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500" b="0" i="0" u="none" strike="noStrike" kern="1200" spc="0" baseline="0">
                <a:solidFill>
                  <a:sysClr val="windowText" lastClr="000000">
                    <a:lumMod val="65000"/>
                    <a:lumOff val="35000"/>
                  </a:sysClr>
                </a:solidFill>
                <a:latin typeface="+mn-lt"/>
                <a:ea typeface="+mn-ea"/>
                <a:cs typeface="+mn-cs"/>
              </a:defRPr>
            </a:pPr>
            <a:r>
              <a:rPr lang="de-DE" sz="2500" b="1" i="0" baseline="0" dirty="0">
                <a:effectLst/>
                <a:latin typeface="Century Gothic" panose="020B0502020202020204" pitchFamily="34" charset="0"/>
              </a:rPr>
              <a:t>Income from labour in rural households in percent of total income</a:t>
            </a:r>
            <a:endParaRPr lang="de-DE" sz="2500" b="1" dirty="0">
              <a:effectLst/>
              <a:latin typeface="Century Gothic" panose="020B0502020202020204" pitchFamily="34" charset="0"/>
            </a:endParaRPr>
          </a:p>
        </c:rich>
      </c:tx>
      <c:layout>
        <c:manualLayout>
          <c:xMode val="edge"/>
          <c:yMode val="edge"/>
          <c:x val="0.12792595661502645"/>
          <c:y val="0"/>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5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manualLayout>
          <c:layoutTarget val="inner"/>
          <c:xMode val="edge"/>
          <c:yMode val="edge"/>
          <c:x val="5.9773961936589827E-2"/>
          <c:y val="0.14071613211616374"/>
          <c:w val="0.93440305634097032"/>
          <c:h val="0.68880700950105245"/>
        </c:manualLayout>
      </c:layout>
      <c:barChart>
        <c:barDir val="col"/>
        <c:grouping val="stacked"/>
        <c:varyColors val="0"/>
        <c:ser>
          <c:idx val="0"/>
          <c:order val="0"/>
          <c:tx>
            <c:strRef>
              <c:f>'SAM income'!$D$20</c:f>
              <c:strCache>
                <c:ptCount val="1"/>
                <c:pt idx="0">
                  <c:v>Agr.Permanent</c:v>
                </c:pt>
              </c:strCache>
            </c:strRef>
          </c:tx>
          <c:spPr>
            <a:solidFill>
              <a:schemeClr val="accent1"/>
            </a:solidFill>
            <a:ln>
              <a:noFill/>
            </a:ln>
            <a:effectLst/>
          </c:spPr>
          <c:invertIfNegative val="0"/>
          <c:cat>
            <c:strRef>
              <c:f>'SAM income'!$E$19:$F$19</c:f>
              <c:strCache>
                <c:ptCount val="2"/>
                <c:pt idx="0">
                  <c:v>HH rural men</c:v>
                </c:pt>
                <c:pt idx="1">
                  <c:v>HH rural women</c:v>
                </c:pt>
              </c:strCache>
              <c:extLst/>
            </c:strRef>
          </c:cat>
          <c:val>
            <c:numRef>
              <c:f>'SAM income'!$E$20:$F$20</c:f>
              <c:numCache>
                <c:formatCode>0.0</c:formatCode>
                <c:ptCount val="2"/>
                <c:pt idx="0">
                  <c:v>2.8629444894813916</c:v>
                </c:pt>
                <c:pt idx="1">
                  <c:v>0.72340492072149865</c:v>
                </c:pt>
              </c:numCache>
              <c:extLst/>
            </c:numRef>
          </c:val>
          <c:extLst>
            <c:ext xmlns:c16="http://schemas.microsoft.com/office/drawing/2014/chart" uri="{C3380CC4-5D6E-409C-BE32-E72D297353CC}">
              <c16:uniqueId val="{00000000-83DE-4A9B-B998-CF481845F59D}"/>
            </c:ext>
          </c:extLst>
        </c:ser>
        <c:ser>
          <c:idx val="1"/>
          <c:order val="1"/>
          <c:tx>
            <c:strRef>
              <c:f>'SAM income'!$D$21</c:f>
              <c:strCache>
                <c:ptCount val="1"/>
                <c:pt idx="0">
                  <c:v>Agr.Temporary</c:v>
                </c:pt>
              </c:strCache>
            </c:strRef>
          </c:tx>
          <c:spPr>
            <a:solidFill>
              <a:srgbClr val="92D050"/>
            </a:solidFill>
            <a:ln>
              <a:noFill/>
            </a:ln>
            <a:effectLst/>
          </c:spPr>
          <c:invertIfNegative val="0"/>
          <c:cat>
            <c:strRef>
              <c:f>'SAM income'!$E$19:$F$19</c:f>
              <c:strCache>
                <c:ptCount val="2"/>
                <c:pt idx="0">
                  <c:v>HH rural men</c:v>
                </c:pt>
                <c:pt idx="1">
                  <c:v>HH rural women</c:v>
                </c:pt>
              </c:strCache>
              <c:extLst/>
            </c:strRef>
          </c:cat>
          <c:val>
            <c:numRef>
              <c:f>'SAM income'!$E$21:$F$21</c:f>
              <c:numCache>
                <c:formatCode>0.0</c:formatCode>
                <c:ptCount val="2"/>
                <c:pt idx="0">
                  <c:v>0.29994607301390758</c:v>
                </c:pt>
                <c:pt idx="1">
                  <c:v>0.15222229765736045</c:v>
                </c:pt>
              </c:numCache>
              <c:extLst/>
            </c:numRef>
          </c:val>
          <c:extLst>
            <c:ext xmlns:c16="http://schemas.microsoft.com/office/drawing/2014/chart" uri="{C3380CC4-5D6E-409C-BE32-E72D297353CC}">
              <c16:uniqueId val="{00000001-83DE-4A9B-B998-CF481845F59D}"/>
            </c:ext>
          </c:extLst>
        </c:ser>
        <c:ser>
          <c:idx val="2"/>
          <c:order val="2"/>
          <c:tx>
            <c:strRef>
              <c:f>'SAM income'!$D$22</c:f>
              <c:strCache>
                <c:ptCount val="1"/>
                <c:pt idx="0">
                  <c:v>Agr.Own and FamilyWorker</c:v>
                </c:pt>
              </c:strCache>
            </c:strRef>
          </c:tx>
          <c:spPr>
            <a:solidFill>
              <a:srgbClr val="FFC000"/>
            </a:solidFill>
            <a:ln>
              <a:noFill/>
            </a:ln>
            <a:effectLst/>
          </c:spPr>
          <c:invertIfNegative val="0"/>
          <c:cat>
            <c:strRef>
              <c:f>'SAM income'!$E$19:$F$19</c:f>
              <c:strCache>
                <c:ptCount val="2"/>
                <c:pt idx="0">
                  <c:v>HH rural men</c:v>
                </c:pt>
                <c:pt idx="1">
                  <c:v>HH rural women</c:v>
                </c:pt>
              </c:strCache>
              <c:extLst/>
            </c:strRef>
          </c:cat>
          <c:val>
            <c:numRef>
              <c:f>'SAM income'!$E$22:$F$22</c:f>
              <c:numCache>
                <c:formatCode>0.0</c:formatCode>
                <c:ptCount val="2"/>
                <c:pt idx="0">
                  <c:v>2.8569927583062764</c:v>
                </c:pt>
                <c:pt idx="1">
                  <c:v>3.7206906111250104</c:v>
                </c:pt>
              </c:numCache>
              <c:extLst/>
            </c:numRef>
          </c:val>
          <c:extLst>
            <c:ext xmlns:c16="http://schemas.microsoft.com/office/drawing/2014/chart" uri="{C3380CC4-5D6E-409C-BE32-E72D297353CC}">
              <c16:uniqueId val="{00000002-83DE-4A9B-B998-CF481845F59D}"/>
            </c:ext>
          </c:extLst>
        </c:ser>
        <c:ser>
          <c:idx val="3"/>
          <c:order val="3"/>
          <c:tx>
            <c:strRef>
              <c:f>'SAM income'!$D$23</c:f>
              <c:strCache>
                <c:ptCount val="1"/>
                <c:pt idx="0">
                  <c:v>Skil.Rural</c:v>
                </c:pt>
              </c:strCache>
            </c:strRef>
          </c:tx>
          <c:spPr>
            <a:solidFill>
              <a:schemeClr val="accent6">
                <a:lumMod val="20000"/>
                <a:lumOff val="80000"/>
              </a:schemeClr>
            </a:solidFill>
            <a:ln>
              <a:noFill/>
            </a:ln>
            <a:effectLst/>
          </c:spPr>
          <c:invertIfNegative val="0"/>
          <c:cat>
            <c:strRef>
              <c:f>'SAM income'!$E$19:$F$19</c:f>
              <c:strCache>
                <c:ptCount val="2"/>
                <c:pt idx="0">
                  <c:v>HH rural men</c:v>
                </c:pt>
                <c:pt idx="1">
                  <c:v>HH rural women</c:v>
                </c:pt>
              </c:strCache>
              <c:extLst/>
            </c:strRef>
          </c:cat>
          <c:val>
            <c:numRef>
              <c:f>'SAM income'!$E$23:$F$23</c:f>
              <c:numCache>
                <c:formatCode>0.0</c:formatCode>
                <c:ptCount val="2"/>
                <c:pt idx="0">
                  <c:v>10.078232682851166</c:v>
                </c:pt>
                <c:pt idx="1">
                  <c:v>4.3881796824842567</c:v>
                </c:pt>
              </c:numCache>
              <c:extLst/>
            </c:numRef>
          </c:val>
          <c:extLst>
            <c:ext xmlns:c16="http://schemas.microsoft.com/office/drawing/2014/chart" uri="{C3380CC4-5D6E-409C-BE32-E72D297353CC}">
              <c16:uniqueId val="{00000003-83DE-4A9B-B998-CF481845F59D}"/>
            </c:ext>
          </c:extLst>
        </c:ser>
        <c:ser>
          <c:idx val="4"/>
          <c:order val="4"/>
          <c:tx>
            <c:strRef>
              <c:f>'SAM income'!$D$24</c:f>
              <c:strCache>
                <c:ptCount val="1"/>
                <c:pt idx="0">
                  <c:v>Unsk.Rural</c:v>
                </c:pt>
              </c:strCache>
            </c:strRef>
          </c:tx>
          <c:spPr>
            <a:solidFill>
              <a:schemeClr val="accent6">
                <a:lumMod val="50000"/>
              </a:schemeClr>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0-3630-4615-8C73-24A51EF63170}"/>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1-3630-4615-8C73-24A51EF63170}"/>
              </c:ext>
            </c:extLst>
          </c:dPt>
          <c:cat>
            <c:strRef>
              <c:f>'SAM income'!$E$19:$F$19</c:f>
              <c:strCache>
                <c:ptCount val="2"/>
                <c:pt idx="0">
                  <c:v>HH rural men</c:v>
                </c:pt>
                <c:pt idx="1">
                  <c:v>HH rural women</c:v>
                </c:pt>
              </c:strCache>
              <c:extLst/>
            </c:strRef>
          </c:cat>
          <c:val>
            <c:numRef>
              <c:f>'SAM income'!$E$24:$F$24</c:f>
              <c:numCache>
                <c:formatCode>0.0</c:formatCode>
                <c:ptCount val="2"/>
                <c:pt idx="0">
                  <c:v>2.9494421686951595</c:v>
                </c:pt>
                <c:pt idx="1">
                  <c:v>1.2025170972400614</c:v>
                </c:pt>
              </c:numCache>
              <c:extLst/>
            </c:numRef>
          </c:val>
          <c:extLst>
            <c:ext xmlns:c16="http://schemas.microsoft.com/office/drawing/2014/chart" uri="{C3380CC4-5D6E-409C-BE32-E72D297353CC}">
              <c16:uniqueId val="{00000004-83DE-4A9B-B998-CF481845F59D}"/>
            </c:ext>
          </c:extLst>
        </c:ser>
        <c:dLbls>
          <c:showLegendKey val="0"/>
          <c:showVal val="0"/>
          <c:showCatName val="0"/>
          <c:showSerName val="0"/>
          <c:showPercent val="0"/>
          <c:showBubbleSize val="0"/>
        </c:dLbls>
        <c:gapWidth val="150"/>
        <c:overlap val="100"/>
        <c:axId val="263707455"/>
        <c:axId val="263707039"/>
        <c:extLst>
          <c:ext xmlns:c15="http://schemas.microsoft.com/office/drawing/2012/chart" uri="{02D57815-91ED-43cb-92C2-25804820EDAC}">
            <c15:filteredBarSeries>
              <c15:ser>
                <c:idx val="5"/>
                <c:order val="5"/>
                <c:tx>
                  <c:strRef>
                    <c:extLst>
                      <c:ext uri="{02D57815-91ED-43cb-92C2-25804820EDAC}">
                        <c15:formulaRef>
                          <c15:sqref>'SAM income'!$D$25</c15:sqref>
                        </c15:formulaRef>
                      </c:ext>
                    </c:extLst>
                    <c:strCache>
                      <c:ptCount val="1"/>
                      <c:pt idx="0">
                        <c:v>Skil.Urban</c:v>
                      </c:pt>
                    </c:strCache>
                  </c:strRef>
                </c:tx>
                <c:spPr>
                  <a:solidFill>
                    <a:schemeClr val="accent6"/>
                  </a:solidFill>
                  <a:ln>
                    <a:noFill/>
                  </a:ln>
                  <a:effectLst/>
                </c:spPr>
                <c:invertIfNegative val="0"/>
                <c:cat>
                  <c:strRef>
                    <c:extLst>
                      <c:ext uri="{02D57815-91ED-43cb-92C2-25804820EDAC}">
                        <c15:formulaRef>
                          <c15:sqref>'SAM income'!$E$19:$F$19</c15:sqref>
                        </c15:formulaRef>
                      </c:ext>
                    </c:extLst>
                    <c:strCache>
                      <c:ptCount val="2"/>
                      <c:pt idx="0">
                        <c:v>HH rural men</c:v>
                      </c:pt>
                      <c:pt idx="1">
                        <c:v>HH rural women</c:v>
                      </c:pt>
                    </c:strCache>
                  </c:strRef>
                </c:cat>
                <c:val>
                  <c:numRef>
                    <c:extLst>
                      <c:ext uri="{02D57815-91ED-43cb-92C2-25804820EDAC}">
                        <c15:formulaRef>
                          <c15:sqref>'SAM income'!$E$25:$F$25</c15:sqref>
                        </c15:formulaRef>
                      </c:ext>
                    </c:extLst>
                    <c:numCache>
                      <c:formatCode>General</c:formatCode>
                      <c:ptCount val="2"/>
                      <c:pt idx="0" formatCode="0.0">
                        <c:v>0</c:v>
                      </c:pt>
                    </c:numCache>
                  </c:numRef>
                </c:val>
                <c:extLst>
                  <c:ext xmlns:c16="http://schemas.microsoft.com/office/drawing/2014/chart" uri="{C3380CC4-5D6E-409C-BE32-E72D297353CC}">
                    <c16:uniqueId val="{00000005-83DE-4A9B-B998-CF481845F59D}"/>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'SAM income'!$D$26</c15:sqref>
                        </c15:formulaRef>
                      </c:ext>
                    </c:extLst>
                    <c:strCache>
                      <c:ptCount val="1"/>
                      <c:pt idx="0">
                        <c:v>Unsk.Urban</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'SAM income'!$E$19:$F$19</c15:sqref>
                        </c15:formulaRef>
                      </c:ext>
                    </c:extLst>
                    <c:strCache>
                      <c:ptCount val="2"/>
                      <c:pt idx="0">
                        <c:v>HH rural men</c:v>
                      </c:pt>
                      <c:pt idx="1">
                        <c:v>HH rural women</c:v>
                      </c:pt>
                    </c:strCache>
                  </c:strRef>
                </c:cat>
                <c:val>
                  <c:numRef>
                    <c:extLst xmlns:c15="http://schemas.microsoft.com/office/drawing/2012/chart">
                      <c:ext xmlns:c15="http://schemas.microsoft.com/office/drawing/2012/chart" uri="{02D57815-91ED-43cb-92C2-25804820EDAC}">
                        <c15:formulaRef>
                          <c15:sqref>'SAM income'!$E$26:$F$26</c15:sqref>
                        </c15:formulaRef>
                      </c:ext>
                    </c:extLst>
                    <c:numCache>
                      <c:formatCode>General</c:formatCode>
                      <c:ptCount val="2"/>
                      <c:pt idx="0" formatCode="0.0">
                        <c:v>0</c:v>
                      </c:pt>
                    </c:numCache>
                  </c:numRef>
                </c:val>
                <c:extLst xmlns:c15="http://schemas.microsoft.com/office/drawing/2012/chart">
                  <c:ext xmlns:c16="http://schemas.microsoft.com/office/drawing/2014/chart" uri="{C3380CC4-5D6E-409C-BE32-E72D297353CC}">
                    <c16:uniqueId val="{00000006-83DE-4A9B-B998-CF481845F59D}"/>
                  </c:ext>
                </c:extLst>
              </c15:ser>
            </c15:filteredBarSeries>
          </c:ext>
        </c:extLst>
      </c:barChart>
      <c:catAx>
        <c:axId val="26370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63707039"/>
        <c:crosses val="autoZero"/>
        <c:auto val="1"/>
        <c:lblAlgn val="ctr"/>
        <c:lblOffset val="100"/>
        <c:noMultiLvlLbl val="0"/>
      </c:catAx>
      <c:valAx>
        <c:axId val="263707039"/>
        <c:scaling>
          <c:orientation val="minMax"/>
          <c:max val="5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637074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500" b="0" i="0" u="none" strike="noStrike" kern="1200" spc="0" baseline="0">
                <a:solidFill>
                  <a:sysClr val="windowText" lastClr="000000">
                    <a:lumMod val="65000"/>
                    <a:lumOff val="35000"/>
                  </a:sysClr>
                </a:solidFill>
                <a:latin typeface="+mn-lt"/>
                <a:ea typeface="+mn-ea"/>
                <a:cs typeface="+mn-cs"/>
              </a:defRPr>
            </a:pPr>
            <a:r>
              <a:rPr lang="de-DE" sz="2500" b="1" i="0" baseline="0" dirty="0">
                <a:effectLst/>
                <a:latin typeface="Century Gothic" panose="020B0502020202020204" pitchFamily="34" charset="0"/>
              </a:rPr>
              <a:t>Income from labour in urban households in percent of total income</a:t>
            </a:r>
            <a:endParaRPr lang="de-DE" sz="2500" b="1" dirty="0">
              <a:effectLst/>
              <a:latin typeface="Century Gothic" panose="020B0502020202020204" pitchFamily="34" charset="0"/>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5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barChart>
        <c:barDir val="col"/>
        <c:grouping val="stacked"/>
        <c:varyColors val="0"/>
        <c:ser>
          <c:idx val="5"/>
          <c:order val="5"/>
          <c:tx>
            <c:strRef>
              <c:f>'SAM income'!$D$25</c:f>
              <c:strCache>
                <c:ptCount val="1"/>
                <c:pt idx="0">
                  <c:v>Skil.Urban</c:v>
                </c:pt>
              </c:strCache>
            </c:strRef>
          </c:tx>
          <c:spPr>
            <a:solidFill>
              <a:schemeClr val="bg2">
                <a:lumMod val="90000"/>
              </a:schemeClr>
            </a:solidFill>
            <a:ln>
              <a:noFill/>
            </a:ln>
            <a:effectLst/>
          </c:spPr>
          <c:invertIfNegative val="0"/>
          <c:cat>
            <c:strRef>
              <c:f>'SAM income'!$G$19:$H$19</c:f>
              <c:strCache>
                <c:ptCount val="2"/>
                <c:pt idx="0">
                  <c:v>HH urban men</c:v>
                </c:pt>
                <c:pt idx="1">
                  <c:v>HH urban women</c:v>
                </c:pt>
              </c:strCache>
              <c:extLst/>
            </c:strRef>
          </c:cat>
          <c:val>
            <c:numRef>
              <c:f>'SAM income'!$G$25:$H$25</c:f>
              <c:numCache>
                <c:formatCode>0.0</c:formatCode>
                <c:ptCount val="2"/>
                <c:pt idx="0">
                  <c:v>40.148561755792123</c:v>
                </c:pt>
                <c:pt idx="1">
                  <c:v>20.962911907194634</c:v>
                </c:pt>
              </c:numCache>
              <c:extLst/>
            </c:numRef>
          </c:val>
          <c:extLst>
            <c:ext xmlns:c16="http://schemas.microsoft.com/office/drawing/2014/chart" uri="{C3380CC4-5D6E-409C-BE32-E72D297353CC}">
              <c16:uniqueId val="{00000000-787D-4E95-83A1-F8D81D78C3C7}"/>
            </c:ext>
          </c:extLst>
        </c:ser>
        <c:ser>
          <c:idx val="6"/>
          <c:order val="6"/>
          <c:tx>
            <c:strRef>
              <c:f>'SAM income'!$D$26</c:f>
              <c:strCache>
                <c:ptCount val="1"/>
                <c:pt idx="0">
                  <c:v>Unsk.Urban</c:v>
                </c:pt>
              </c:strCache>
            </c:strRef>
          </c:tx>
          <c:spPr>
            <a:solidFill>
              <a:schemeClr val="bg1">
                <a:lumMod val="50000"/>
              </a:schemeClr>
            </a:solidFill>
            <a:ln>
              <a:noFill/>
            </a:ln>
            <a:effectLst/>
          </c:spPr>
          <c:invertIfNegative val="0"/>
          <c:cat>
            <c:strRef>
              <c:f>'SAM income'!$G$19:$H$19</c:f>
              <c:strCache>
                <c:ptCount val="2"/>
                <c:pt idx="0">
                  <c:v>HH urban men</c:v>
                </c:pt>
                <c:pt idx="1">
                  <c:v>HH urban women</c:v>
                </c:pt>
              </c:strCache>
              <c:extLst/>
            </c:strRef>
          </c:cat>
          <c:val>
            <c:numRef>
              <c:f>'SAM income'!$G$26:$H$26</c:f>
              <c:numCache>
                <c:formatCode>0.0</c:formatCode>
                <c:ptCount val="2"/>
                <c:pt idx="0">
                  <c:v>6.3367084281501551</c:v>
                </c:pt>
                <c:pt idx="1">
                  <c:v>3.3172451272869994</c:v>
                </c:pt>
              </c:numCache>
              <c:extLst/>
            </c:numRef>
          </c:val>
          <c:extLst>
            <c:ext xmlns:c16="http://schemas.microsoft.com/office/drawing/2014/chart" uri="{C3380CC4-5D6E-409C-BE32-E72D297353CC}">
              <c16:uniqueId val="{00000001-787D-4E95-83A1-F8D81D78C3C7}"/>
            </c:ext>
          </c:extLst>
        </c:ser>
        <c:dLbls>
          <c:showLegendKey val="0"/>
          <c:showVal val="0"/>
          <c:showCatName val="0"/>
          <c:showSerName val="0"/>
          <c:showPercent val="0"/>
          <c:showBubbleSize val="0"/>
        </c:dLbls>
        <c:gapWidth val="150"/>
        <c:overlap val="100"/>
        <c:axId val="263707455"/>
        <c:axId val="263707039"/>
        <c:extLst>
          <c:ext xmlns:c15="http://schemas.microsoft.com/office/drawing/2012/chart" uri="{02D57815-91ED-43cb-92C2-25804820EDAC}">
            <c15:filteredBarSeries>
              <c15:ser>
                <c:idx val="0"/>
                <c:order val="0"/>
                <c:tx>
                  <c:strRef>
                    <c:extLst>
                      <c:ext uri="{02D57815-91ED-43cb-92C2-25804820EDAC}">
                        <c15:formulaRef>
                          <c15:sqref>'SAM income'!$D$20</c15:sqref>
                        </c15:formulaRef>
                      </c:ext>
                    </c:extLst>
                    <c:strCache>
                      <c:ptCount val="1"/>
                      <c:pt idx="0">
                        <c:v>Agr.Permanent</c:v>
                      </c:pt>
                    </c:strCache>
                  </c:strRef>
                </c:tx>
                <c:spPr>
                  <a:solidFill>
                    <a:schemeClr val="accent1"/>
                  </a:solidFill>
                  <a:ln>
                    <a:noFill/>
                  </a:ln>
                  <a:effectLst/>
                </c:spPr>
                <c:invertIfNegative val="0"/>
                <c:cat>
                  <c:strRef>
                    <c:extLst>
                      <c:ext uri="{02D57815-91ED-43cb-92C2-25804820EDAC}">
                        <c15:formulaRef>
                          <c15:sqref>'SAM income'!$G$19:$H$19</c15:sqref>
                        </c15:formulaRef>
                      </c:ext>
                    </c:extLst>
                    <c:strCache>
                      <c:ptCount val="2"/>
                      <c:pt idx="0">
                        <c:v>HH urban men</c:v>
                      </c:pt>
                      <c:pt idx="1">
                        <c:v>HH urban women</c:v>
                      </c:pt>
                    </c:strCache>
                  </c:strRef>
                </c:cat>
                <c:val>
                  <c:numRef>
                    <c:extLst>
                      <c:ext uri="{02D57815-91ED-43cb-92C2-25804820EDAC}">
                        <c15:formulaRef>
                          <c15:sqref>'SAM income'!$G$20:$H$20</c15:sqref>
                        </c15:formulaRef>
                      </c:ext>
                    </c:extLst>
                    <c:numCache>
                      <c:formatCode>General</c:formatCode>
                      <c:ptCount val="2"/>
                    </c:numCache>
                  </c:numRef>
                </c:val>
                <c:extLst>
                  <c:ext xmlns:c16="http://schemas.microsoft.com/office/drawing/2014/chart" uri="{C3380CC4-5D6E-409C-BE32-E72D297353CC}">
                    <c16:uniqueId val="{00000002-787D-4E95-83A1-F8D81D78C3C7}"/>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'SAM income'!$D$21</c15:sqref>
                        </c15:formulaRef>
                      </c:ext>
                    </c:extLst>
                    <c:strCache>
                      <c:ptCount val="1"/>
                      <c:pt idx="0">
                        <c:v>Agr.Temporary</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'SAM income'!$G$19:$H$19</c15:sqref>
                        </c15:formulaRef>
                      </c:ext>
                    </c:extLst>
                    <c:strCache>
                      <c:ptCount val="2"/>
                      <c:pt idx="0">
                        <c:v>HH urban men</c:v>
                      </c:pt>
                      <c:pt idx="1">
                        <c:v>HH urban women</c:v>
                      </c:pt>
                    </c:strCache>
                  </c:strRef>
                </c:cat>
                <c:val>
                  <c:numRef>
                    <c:extLst xmlns:c15="http://schemas.microsoft.com/office/drawing/2012/chart">
                      <c:ext xmlns:c15="http://schemas.microsoft.com/office/drawing/2012/chart" uri="{02D57815-91ED-43cb-92C2-25804820EDAC}">
                        <c15:formulaRef>
                          <c15:sqref>'SAM income'!$G$21:$H$21</c15:sqref>
                        </c15:formulaRef>
                      </c:ext>
                    </c:extLst>
                    <c:numCache>
                      <c:formatCode>General</c:formatCode>
                      <c:ptCount val="2"/>
                    </c:numCache>
                  </c:numRef>
                </c:val>
                <c:extLst xmlns:c15="http://schemas.microsoft.com/office/drawing/2012/chart">
                  <c:ext xmlns:c16="http://schemas.microsoft.com/office/drawing/2014/chart" uri="{C3380CC4-5D6E-409C-BE32-E72D297353CC}">
                    <c16:uniqueId val="{00000003-787D-4E95-83A1-F8D81D78C3C7}"/>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'SAM income'!$D$22</c15:sqref>
                        </c15:formulaRef>
                      </c:ext>
                    </c:extLst>
                    <c:strCache>
                      <c:ptCount val="1"/>
                      <c:pt idx="0">
                        <c:v>Agr.Own and FamilyWorker</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'SAM income'!$G$19:$H$19</c15:sqref>
                        </c15:formulaRef>
                      </c:ext>
                    </c:extLst>
                    <c:strCache>
                      <c:ptCount val="2"/>
                      <c:pt idx="0">
                        <c:v>HH urban men</c:v>
                      </c:pt>
                      <c:pt idx="1">
                        <c:v>HH urban women</c:v>
                      </c:pt>
                    </c:strCache>
                  </c:strRef>
                </c:cat>
                <c:val>
                  <c:numRef>
                    <c:extLst xmlns:c15="http://schemas.microsoft.com/office/drawing/2012/chart">
                      <c:ext xmlns:c15="http://schemas.microsoft.com/office/drawing/2012/chart" uri="{02D57815-91ED-43cb-92C2-25804820EDAC}">
                        <c15:formulaRef>
                          <c15:sqref>'SAM income'!$G$22:$H$22</c15:sqref>
                        </c15:formulaRef>
                      </c:ext>
                    </c:extLst>
                    <c:numCache>
                      <c:formatCode>General</c:formatCode>
                      <c:ptCount val="2"/>
                    </c:numCache>
                  </c:numRef>
                </c:val>
                <c:extLst xmlns:c15="http://schemas.microsoft.com/office/drawing/2012/chart">
                  <c:ext xmlns:c16="http://schemas.microsoft.com/office/drawing/2014/chart" uri="{C3380CC4-5D6E-409C-BE32-E72D297353CC}">
                    <c16:uniqueId val="{00000004-787D-4E95-83A1-F8D81D78C3C7}"/>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'SAM income'!$D$23</c15:sqref>
                        </c15:formulaRef>
                      </c:ext>
                    </c:extLst>
                    <c:strCache>
                      <c:ptCount val="1"/>
                      <c:pt idx="0">
                        <c:v>Skil.Rural</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'SAM income'!$G$19:$H$19</c15:sqref>
                        </c15:formulaRef>
                      </c:ext>
                    </c:extLst>
                    <c:strCache>
                      <c:ptCount val="2"/>
                      <c:pt idx="0">
                        <c:v>HH urban men</c:v>
                      </c:pt>
                      <c:pt idx="1">
                        <c:v>HH urban women</c:v>
                      </c:pt>
                    </c:strCache>
                  </c:strRef>
                </c:cat>
                <c:val>
                  <c:numRef>
                    <c:extLst xmlns:c15="http://schemas.microsoft.com/office/drawing/2012/chart">
                      <c:ext xmlns:c15="http://schemas.microsoft.com/office/drawing/2012/chart" uri="{02D57815-91ED-43cb-92C2-25804820EDAC}">
                        <c15:formulaRef>
                          <c15:sqref>'SAM income'!$G$23:$H$23</c15:sqref>
                        </c15:formulaRef>
                      </c:ext>
                    </c:extLst>
                    <c:numCache>
                      <c:formatCode>General</c:formatCode>
                      <c:ptCount val="2"/>
                    </c:numCache>
                  </c:numRef>
                </c:val>
                <c:extLst xmlns:c15="http://schemas.microsoft.com/office/drawing/2012/chart">
                  <c:ext xmlns:c16="http://schemas.microsoft.com/office/drawing/2014/chart" uri="{C3380CC4-5D6E-409C-BE32-E72D297353CC}">
                    <c16:uniqueId val="{00000005-787D-4E95-83A1-F8D81D78C3C7}"/>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'SAM income'!$D$24</c15:sqref>
                        </c15:formulaRef>
                      </c:ext>
                    </c:extLst>
                    <c:strCache>
                      <c:ptCount val="1"/>
                      <c:pt idx="0">
                        <c:v>Unsk.Rural</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'SAM income'!$G$19:$H$19</c15:sqref>
                        </c15:formulaRef>
                      </c:ext>
                    </c:extLst>
                    <c:strCache>
                      <c:ptCount val="2"/>
                      <c:pt idx="0">
                        <c:v>HH urban men</c:v>
                      </c:pt>
                      <c:pt idx="1">
                        <c:v>HH urban women</c:v>
                      </c:pt>
                    </c:strCache>
                  </c:strRef>
                </c:cat>
                <c:val>
                  <c:numRef>
                    <c:extLst xmlns:c15="http://schemas.microsoft.com/office/drawing/2012/chart">
                      <c:ext xmlns:c15="http://schemas.microsoft.com/office/drawing/2012/chart" uri="{02D57815-91ED-43cb-92C2-25804820EDAC}">
                        <c15:formulaRef>
                          <c15:sqref>'SAM income'!$G$24:$H$24</c15:sqref>
                        </c15:formulaRef>
                      </c:ext>
                    </c:extLst>
                    <c:numCache>
                      <c:formatCode>General</c:formatCode>
                      <c:ptCount val="2"/>
                    </c:numCache>
                  </c:numRef>
                </c:val>
                <c:extLst xmlns:c15="http://schemas.microsoft.com/office/drawing/2012/chart">
                  <c:ext xmlns:c16="http://schemas.microsoft.com/office/drawing/2014/chart" uri="{C3380CC4-5D6E-409C-BE32-E72D297353CC}">
                    <c16:uniqueId val="{00000006-787D-4E95-83A1-F8D81D78C3C7}"/>
                  </c:ext>
                </c:extLst>
              </c15:ser>
            </c15:filteredBarSeries>
          </c:ext>
        </c:extLst>
      </c:barChart>
      <c:catAx>
        <c:axId val="26370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63707039"/>
        <c:crosses val="autoZero"/>
        <c:auto val="1"/>
        <c:lblAlgn val="ctr"/>
        <c:lblOffset val="100"/>
        <c:noMultiLvlLbl val="0"/>
      </c:catAx>
      <c:valAx>
        <c:axId val="26370703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637074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r>
              <a:rPr lang="de-DE" sz="1500" baseline="0"/>
              <a:t>Mitigation (aboslute in M  USD)</a:t>
            </a:r>
            <a:endParaRPr lang="de-DE" sz="1500"/>
          </a:p>
        </c:rich>
      </c:tx>
      <c:overlay val="0"/>
      <c:spPr>
        <a:noFill/>
        <a:ln>
          <a:noFill/>
        </a:ln>
        <a:effectLst/>
      </c:spPr>
      <c:txPr>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'response policies'!$B$67</c:f>
              <c:strCache>
                <c:ptCount val="1"/>
                <c:pt idx="0">
                  <c:v>Households</c:v>
                </c:pt>
              </c:strCache>
            </c:strRef>
          </c:tx>
          <c:spPr>
            <a:solidFill>
              <a:schemeClr val="accent1"/>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policies'!$C$67:$G$67</c:f>
              <c:numCache>
                <c:formatCode>General</c:formatCode>
                <c:ptCount val="5"/>
                <c:pt idx="0">
                  <c:v>1.1455239711497667</c:v>
                </c:pt>
                <c:pt idx="1">
                  <c:v>11.455239711497667</c:v>
                </c:pt>
              </c:numCache>
            </c:numRef>
          </c:val>
          <c:extLst>
            <c:ext xmlns:c16="http://schemas.microsoft.com/office/drawing/2014/chart" uri="{C3380CC4-5D6E-409C-BE32-E72D297353CC}">
              <c16:uniqueId val="{00000000-D14A-4BDF-BD7D-66EA3A1CBBBA}"/>
            </c:ext>
          </c:extLst>
        </c:ser>
        <c:ser>
          <c:idx val="1"/>
          <c:order val="1"/>
          <c:tx>
            <c:strRef>
              <c:f>'response policies'!$B$68</c:f>
              <c:strCache>
                <c:ptCount val="1"/>
                <c:pt idx="0">
                  <c:v>Enterprises</c:v>
                </c:pt>
              </c:strCache>
            </c:strRef>
          </c:tx>
          <c:spPr>
            <a:solidFill>
              <a:schemeClr val="accent2"/>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policies'!$C$68:$G$68</c:f>
              <c:numCache>
                <c:formatCode>General</c:formatCode>
                <c:ptCount val="5"/>
                <c:pt idx="0">
                  <c:v>0.45820958845990667</c:v>
                </c:pt>
                <c:pt idx="1">
                  <c:v>4.5820958845990667</c:v>
                </c:pt>
              </c:numCache>
            </c:numRef>
          </c:val>
          <c:extLst>
            <c:ext xmlns:c16="http://schemas.microsoft.com/office/drawing/2014/chart" uri="{C3380CC4-5D6E-409C-BE32-E72D297353CC}">
              <c16:uniqueId val="{00000001-D14A-4BDF-BD7D-66EA3A1CBBBA}"/>
            </c:ext>
          </c:extLst>
        </c:ser>
        <c:ser>
          <c:idx val="2"/>
          <c:order val="2"/>
          <c:tx>
            <c:strRef>
              <c:f>'response policies'!$B$69</c:f>
              <c:strCache>
                <c:ptCount val="1"/>
                <c:pt idx="0">
                  <c:v>Large Scale Agr</c:v>
                </c:pt>
              </c:strCache>
            </c:strRef>
          </c:tx>
          <c:spPr>
            <a:solidFill>
              <a:schemeClr val="accent3"/>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policies'!$C$69:$G$69</c:f>
              <c:numCache>
                <c:formatCode>General</c:formatCode>
                <c:ptCount val="5"/>
                <c:pt idx="0">
                  <c:v>1.1455239711497667</c:v>
                </c:pt>
                <c:pt idx="1">
                  <c:v>11.455239711497667</c:v>
                </c:pt>
              </c:numCache>
            </c:numRef>
          </c:val>
          <c:extLst>
            <c:ext xmlns:c16="http://schemas.microsoft.com/office/drawing/2014/chart" uri="{C3380CC4-5D6E-409C-BE32-E72D297353CC}">
              <c16:uniqueId val="{00000002-D14A-4BDF-BD7D-66EA3A1CBBBA}"/>
            </c:ext>
          </c:extLst>
        </c:ser>
        <c:ser>
          <c:idx val="3"/>
          <c:order val="3"/>
          <c:tx>
            <c:strRef>
              <c:f>'response policies'!$B$70</c:f>
              <c:strCache>
                <c:ptCount val="1"/>
                <c:pt idx="0">
                  <c:v>Small Scale. Agr.</c:v>
                </c:pt>
              </c:strCache>
            </c:strRef>
          </c:tx>
          <c:spPr>
            <a:solidFill>
              <a:schemeClr val="accent4"/>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policies'!$C$70:$G$70</c:f>
              <c:numCache>
                <c:formatCode>General</c:formatCode>
                <c:ptCount val="5"/>
                <c:pt idx="0">
                  <c:v>1.1455239711497667</c:v>
                </c:pt>
                <c:pt idx="1">
                  <c:v>11.455239711497667</c:v>
                </c:pt>
              </c:numCache>
            </c:numRef>
          </c:val>
          <c:extLst>
            <c:ext xmlns:c16="http://schemas.microsoft.com/office/drawing/2014/chart" uri="{C3380CC4-5D6E-409C-BE32-E72D297353CC}">
              <c16:uniqueId val="{00000003-D14A-4BDF-BD7D-66EA3A1CBBBA}"/>
            </c:ext>
          </c:extLst>
        </c:ser>
        <c:ser>
          <c:idx val="4"/>
          <c:order val="4"/>
          <c:tx>
            <c:strRef>
              <c:f>'response policies'!$B$71</c:f>
              <c:strCache>
                <c:ptCount val="1"/>
                <c:pt idx="0">
                  <c:v>Mining</c:v>
                </c:pt>
              </c:strCache>
            </c:strRef>
          </c:tx>
          <c:spPr>
            <a:solidFill>
              <a:schemeClr val="accent5"/>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policies'!$C$71:$G$71</c:f>
              <c:numCache>
                <c:formatCode>General</c:formatCode>
                <c:ptCount val="5"/>
                <c:pt idx="0">
                  <c:v>0.41154009333899022</c:v>
                </c:pt>
                <c:pt idx="1">
                  <c:v>4.1154009333899024</c:v>
                </c:pt>
              </c:numCache>
            </c:numRef>
          </c:val>
          <c:extLst>
            <c:ext xmlns:c16="http://schemas.microsoft.com/office/drawing/2014/chart" uri="{C3380CC4-5D6E-409C-BE32-E72D297353CC}">
              <c16:uniqueId val="{00000004-D14A-4BDF-BD7D-66EA3A1CBBBA}"/>
            </c:ext>
          </c:extLst>
        </c:ser>
        <c:ser>
          <c:idx val="5"/>
          <c:order val="5"/>
          <c:tx>
            <c:strRef>
              <c:f>'response policies'!$B$72</c:f>
              <c:strCache>
                <c:ptCount val="1"/>
                <c:pt idx="0">
                  <c:v>Manufacturing</c:v>
                </c:pt>
              </c:strCache>
            </c:strRef>
          </c:tx>
          <c:spPr>
            <a:solidFill>
              <a:schemeClr val="accent6"/>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policies'!$C$72:$G$72</c:f>
              <c:numCache>
                <c:formatCode>General</c:formatCode>
                <c:ptCount val="5"/>
              </c:numCache>
            </c:numRef>
          </c:val>
          <c:extLst>
            <c:ext xmlns:c16="http://schemas.microsoft.com/office/drawing/2014/chart" uri="{C3380CC4-5D6E-409C-BE32-E72D297353CC}">
              <c16:uniqueId val="{00000005-D14A-4BDF-BD7D-66EA3A1CBBBA}"/>
            </c:ext>
          </c:extLst>
        </c:ser>
        <c:ser>
          <c:idx val="6"/>
          <c:order val="6"/>
          <c:tx>
            <c:strRef>
              <c:f>'response policies'!$B$73</c:f>
              <c:strCache>
                <c:ptCount val="1"/>
                <c:pt idx="0">
                  <c:v>Trade agricultural commonidites</c:v>
                </c:pt>
              </c:strCache>
            </c:strRef>
          </c:tx>
          <c:spPr>
            <a:solidFill>
              <a:schemeClr val="accent1">
                <a:lumMod val="60000"/>
              </a:schemeClr>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policies'!$C$73:$G$73</c:f>
              <c:numCache>
                <c:formatCode>General</c:formatCode>
                <c:ptCount val="5"/>
                <c:pt idx="0">
                  <c:v>3.3941450997030123E-2</c:v>
                </c:pt>
                <c:pt idx="1">
                  <c:v>0.3394145099703012</c:v>
                </c:pt>
              </c:numCache>
            </c:numRef>
          </c:val>
          <c:extLst>
            <c:ext xmlns:c16="http://schemas.microsoft.com/office/drawing/2014/chart" uri="{C3380CC4-5D6E-409C-BE32-E72D297353CC}">
              <c16:uniqueId val="{00000006-D14A-4BDF-BD7D-66EA3A1CBBBA}"/>
            </c:ext>
          </c:extLst>
        </c:ser>
        <c:ser>
          <c:idx val="7"/>
          <c:order val="7"/>
          <c:tx>
            <c:strRef>
              <c:f>'response policies'!$B$74</c:f>
              <c:strCache>
                <c:ptCount val="1"/>
                <c:pt idx="0">
                  <c:v>Trade non-agricultural commonidites</c:v>
                </c:pt>
              </c:strCache>
            </c:strRef>
          </c:tx>
          <c:spPr>
            <a:solidFill>
              <a:schemeClr val="accent2">
                <a:lumMod val="60000"/>
              </a:schemeClr>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policies'!$C$74:$G$74</c:f>
              <c:numCache>
                <c:formatCode>General</c:formatCode>
                <c:ptCount val="5"/>
                <c:pt idx="0">
                  <c:v>0.1697072549851506</c:v>
                </c:pt>
                <c:pt idx="1">
                  <c:v>1.6970725498515062</c:v>
                </c:pt>
              </c:numCache>
            </c:numRef>
          </c:val>
          <c:extLst>
            <c:ext xmlns:c16="http://schemas.microsoft.com/office/drawing/2014/chart" uri="{C3380CC4-5D6E-409C-BE32-E72D297353CC}">
              <c16:uniqueId val="{00000007-D14A-4BDF-BD7D-66EA3A1CBBBA}"/>
            </c:ext>
          </c:extLst>
        </c:ser>
        <c:ser>
          <c:idx val="8"/>
          <c:order val="8"/>
          <c:tx>
            <c:strRef>
              <c:f>'response policies'!$B$75</c:f>
              <c:strCache>
                <c:ptCount val="1"/>
                <c:pt idx="0">
                  <c:v>Health</c:v>
                </c:pt>
              </c:strCache>
            </c:strRef>
          </c:tx>
          <c:spPr>
            <a:solidFill>
              <a:schemeClr val="accent3">
                <a:lumMod val="60000"/>
              </a:schemeClr>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policies'!$C$75:$G$75</c:f>
              <c:numCache>
                <c:formatCode>General</c:formatCode>
                <c:ptCount val="5"/>
                <c:pt idx="0">
                  <c:v>0.40729741196436142</c:v>
                </c:pt>
                <c:pt idx="1">
                  <c:v>4.0729741196436144</c:v>
                </c:pt>
              </c:numCache>
            </c:numRef>
          </c:val>
          <c:extLst>
            <c:ext xmlns:c16="http://schemas.microsoft.com/office/drawing/2014/chart" uri="{C3380CC4-5D6E-409C-BE32-E72D297353CC}">
              <c16:uniqueId val="{00000008-D14A-4BDF-BD7D-66EA3A1CBBBA}"/>
            </c:ext>
          </c:extLst>
        </c:ser>
        <c:ser>
          <c:idx val="9"/>
          <c:order val="9"/>
          <c:tx>
            <c:strRef>
              <c:f>'response policies'!$B$76</c:f>
              <c:strCache>
                <c:ptCount val="1"/>
                <c:pt idx="0">
                  <c:v>Other Services</c:v>
                </c:pt>
              </c:strCache>
            </c:strRef>
          </c:tx>
          <c:spPr>
            <a:solidFill>
              <a:schemeClr val="accent4">
                <a:lumMod val="60000"/>
              </a:schemeClr>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policies'!$C$76:$G$76</c:f>
              <c:numCache>
                <c:formatCode>General</c:formatCode>
                <c:ptCount val="5"/>
                <c:pt idx="0">
                  <c:v>8.2732286805260929E-2</c:v>
                </c:pt>
                <c:pt idx="1">
                  <c:v>0.82732286805260924</c:v>
                </c:pt>
              </c:numCache>
            </c:numRef>
          </c:val>
          <c:extLst>
            <c:ext xmlns:c16="http://schemas.microsoft.com/office/drawing/2014/chart" uri="{C3380CC4-5D6E-409C-BE32-E72D297353CC}">
              <c16:uniqueId val="{00000009-D14A-4BDF-BD7D-66EA3A1CBBBA}"/>
            </c:ext>
          </c:extLst>
        </c:ser>
        <c:ser>
          <c:idx val="10"/>
          <c:order val="10"/>
          <c:tx>
            <c:strRef>
              <c:f>'response policies'!$B$77</c:f>
              <c:strCache>
                <c:ptCount val="1"/>
                <c:pt idx="0">
                  <c:v>Women labor</c:v>
                </c:pt>
              </c:strCache>
            </c:strRef>
          </c:tx>
          <c:spPr>
            <a:solidFill>
              <a:srgbClr val="FF0066"/>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policies'!$C$77:$G$77</c:f>
              <c:numCache>
                <c:formatCode>General</c:formatCode>
                <c:ptCount val="5"/>
                <c:pt idx="0">
                  <c:v>0</c:v>
                </c:pt>
                <c:pt idx="1">
                  <c:v>0</c:v>
                </c:pt>
              </c:numCache>
            </c:numRef>
          </c:val>
          <c:extLst>
            <c:ext xmlns:c16="http://schemas.microsoft.com/office/drawing/2014/chart" uri="{C3380CC4-5D6E-409C-BE32-E72D297353CC}">
              <c16:uniqueId val="{0000000A-D14A-4BDF-BD7D-66EA3A1CBBBA}"/>
            </c:ext>
          </c:extLst>
        </c:ser>
        <c:dLbls>
          <c:showLegendKey val="0"/>
          <c:showVal val="0"/>
          <c:showCatName val="0"/>
          <c:showSerName val="0"/>
          <c:showPercent val="0"/>
          <c:showBubbleSize val="0"/>
        </c:dLbls>
        <c:gapWidth val="150"/>
        <c:overlap val="100"/>
        <c:axId val="366805807"/>
        <c:axId val="366808303"/>
      </c:barChart>
      <c:catAx>
        <c:axId val="366805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66808303"/>
        <c:crosses val="autoZero"/>
        <c:auto val="1"/>
        <c:lblAlgn val="ctr"/>
        <c:lblOffset val="100"/>
        <c:noMultiLvlLbl val="0"/>
      </c:catAx>
      <c:valAx>
        <c:axId val="3668083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668058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r>
              <a:rPr lang="de-DE" sz="1500" baseline="0"/>
              <a:t>Mitigation (share of allocated budget)</a:t>
            </a:r>
            <a:endParaRPr lang="de-DE" sz="1500"/>
          </a:p>
        </c:rich>
      </c:tx>
      <c:overlay val="0"/>
      <c:spPr>
        <a:noFill/>
        <a:ln>
          <a:noFill/>
        </a:ln>
        <a:effectLst/>
      </c:spPr>
      <c:txPr>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'response policies'!$B$67</c:f>
              <c:strCache>
                <c:ptCount val="1"/>
                <c:pt idx="0">
                  <c:v>Households</c:v>
                </c:pt>
              </c:strCache>
            </c:strRef>
          </c:tx>
          <c:spPr>
            <a:solidFill>
              <a:schemeClr val="accent1"/>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policies'!$C$67:$G$67</c:f>
              <c:numCache>
                <c:formatCode>General</c:formatCode>
                <c:ptCount val="5"/>
                <c:pt idx="0">
                  <c:v>1.1455239711497667</c:v>
                </c:pt>
                <c:pt idx="1">
                  <c:v>11.455239711497667</c:v>
                </c:pt>
              </c:numCache>
            </c:numRef>
          </c:val>
          <c:extLst>
            <c:ext xmlns:c16="http://schemas.microsoft.com/office/drawing/2014/chart" uri="{C3380CC4-5D6E-409C-BE32-E72D297353CC}">
              <c16:uniqueId val="{00000000-7DEC-443C-87F1-BEAB952CB4FF}"/>
            </c:ext>
          </c:extLst>
        </c:ser>
        <c:ser>
          <c:idx val="1"/>
          <c:order val="1"/>
          <c:tx>
            <c:strRef>
              <c:f>'response policies'!$B$68</c:f>
              <c:strCache>
                <c:ptCount val="1"/>
                <c:pt idx="0">
                  <c:v>Enterprises</c:v>
                </c:pt>
              </c:strCache>
            </c:strRef>
          </c:tx>
          <c:spPr>
            <a:solidFill>
              <a:schemeClr val="accent2"/>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policies'!$C$68:$G$68</c:f>
              <c:numCache>
                <c:formatCode>General</c:formatCode>
                <c:ptCount val="5"/>
                <c:pt idx="0">
                  <c:v>0.45820958845990667</c:v>
                </c:pt>
                <c:pt idx="1">
                  <c:v>4.5820958845990667</c:v>
                </c:pt>
              </c:numCache>
            </c:numRef>
          </c:val>
          <c:extLst>
            <c:ext xmlns:c16="http://schemas.microsoft.com/office/drawing/2014/chart" uri="{C3380CC4-5D6E-409C-BE32-E72D297353CC}">
              <c16:uniqueId val="{00000001-7DEC-443C-87F1-BEAB952CB4FF}"/>
            </c:ext>
          </c:extLst>
        </c:ser>
        <c:ser>
          <c:idx val="2"/>
          <c:order val="2"/>
          <c:tx>
            <c:strRef>
              <c:f>'response policies'!$B$69</c:f>
              <c:strCache>
                <c:ptCount val="1"/>
                <c:pt idx="0">
                  <c:v>Large Scale Agr</c:v>
                </c:pt>
              </c:strCache>
            </c:strRef>
          </c:tx>
          <c:spPr>
            <a:solidFill>
              <a:schemeClr val="accent3"/>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policies'!$C$69:$G$69</c:f>
              <c:numCache>
                <c:formatCode>General</c:formatCode>
                <c:ptCount val="5"/>
                <c:pt idx="0">
                  <c:v>1.1455239711497667</c:v>
                </c:pt>
                <c:pt idx="1">
                  <c:v>11.455239711497667</c:v>
                </c:pt>
              </c:numCache>
            </c:numRef>
          </c:val>
          <c:extLst>
            <c:ext xmlns:c16="http://schemas.microsoft.com/office/drawing/2014/chart" uri="{C3380CC4-5D6E-409C-BE32-E72D297353CC}">
              <c16:uniqueId val="{00000002-7DEC-443C-87F1-BEAB952CB4FF}"/>
            </c:ext>
          </c:extLst>
        </c:ser>
        <c:ser>
          <c:idx val="3"/>
          <c:order val="3"/>
          <c:tx>
            <c:strRef>
              <c:f>'response policies'!$B$70</c:f>
              <c:strCache>
                <c:ptCount val="1"/>
                <c:pt idx="0">
                  <c:v>Small Scale. Agr.</c:v>
                </c:pt>
              </c:strCache>
            </c:strRef>
          </c:tx>
          <c:spPr>
            <a:solidFill>
              <a:schemeClr val="accent4"/>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policies'!$C$70:$G$70</c:f>
              <c:numCache>
                <c:formatCode>General</c:formatCode>
                <c:ptCount val="5"/>
                <c:pt idx="0">
                  <c:v>1.1455239711497667</c:v>
                </c:pt>
                <c:pt idx="1">
                  <c:v>11.455239711497667</c:v>
                </c:pt>
              </c:numCache>
            </c:numRef>
          </c:val>
          <c:extLst>
            <c:ext xmlns:c16="http://schemas.microsoft.com/office/drawing/2014/chart" uri="{C3380CC4-5D6E-409C-BE32-E72D297353CC}">
              <c16:uniqueId val="{00000003-7DEC-443C-87F1-BEAB952CB4FF}"/>
            </c:ext>
          </c:extLst>
        </c:ser>
        <c:ser>
          <c:idx val="4"/>
          <c:order val="4"/>
          <c:tx>
            <c:strRef>
              <c:f>'response policies'!$B$71</c:f>
              <c:strCache>
                <c:ptCount val="1"/>
                <c:pt idx="0">
                  <c:v>Mining</c:v>
                </c:pt>
              </c:strCache>
            </c:strRef>
          </c:tx>
          <c:spPr>
            <a:solidFill>
              <a:schemeClr val="accent5"/>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policies'!$C$71:$G$71</c:f>
              <c:numCache>
                <c:formatCode>General</c:formatCode>
                <c:ptCount val="5"/>
                <c:pt idx="0">
                  <c:v>0.41154009333899022</c:v>
                </c:pt>
                <c:pt idx="1">
                  <c:v>4.1154009333899024</c:v>
                </c:pt>
              </c:numCache>
            </c:numRef>
          </c:val>
          <c:extLst>
            <c:ext xmlns:c16="http://schemas.microsoft.com/office/drawing/2014/chart" uri="{C3380CC4-5D6E-409C-BE32-E72D297353CC}">
              <c16:uniqueId val="{00000004-7DEC-443C-87F1-BEAB952CB4FF}"/>
            </c:ext>
          </c:extLst>
        </c:ser>
        <c:ser>
          <c:idx val="5"/>
          <c:order val="5"/>
          <c:tx>
            <c:strRef>
              <c:f>'response policies'!$B$72</c:f>
              <c:strCache>
                <c:ptCount val="1"/>
                <c:pt idx="0">
                  <c:v>Manufacturing</c:v>
                </c:pt>
              </c:strCache>
            </c:strRef>
          </c:tx>
          <c:spPr>
            <a:solidFill>
              <a:schemeClr val="accent6"/>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policies'!$C$72:$G$72</c:f>
              <c:numCache>
                <c:formatCode>General</c:formatCode>
                <c:ptCount val="5"/>
              </c:numCache>
            </c:numRef>
          </c:val>
          <c:extLst>
            <c:ext xmlns:c16="http://schemas.microsoft.com/office/drawing/2014/chart" uri="{C3380CC4-5D6E-409C-BE32-E72D297353CC}">
              <c16:uniqueId val="{00000005-7DEC-443C-87F1-BEAB952CB4FF}"/>
            </c:ext>
          </c:extLst>
        </c:ser>
        <c:ser>
          <c:idx val="6"/>
          <c:order val="6"/>
          <c:tx>
            <c:strRef>
              <c:f>'response policies'!$B$73</c:f>
              <c:strCache>
                <c:ptCount val="1"/>
                <c:pt idx="0">
                  <c:v>Trade agricultural commonidites</c:v>
                </c:pt>
              </c:strCache>
            </c:strRef>
          </c:tx>
          <c:spPr>
            <a:solidFill>
              <a:schemeClr val="accent1">
                <a:lumMod val="60000"/>
              </a:schemeClr>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policies'!$C$73:$G$73</c:f>
              <c:numCache>
                <c:formatCode>General</c:formatCode>
                <c:ptCount val="5"/>
                <c:pt idx="0">
                  <c:v>3.3941450997030123E-2</c:v>
                </c:pt>
                <c:pt idx="1">
                  <c:v>0.3394145099703012</c:v>
                </c:pt>
              </c:numCache>
            </c:numRef>
          </c:val>
          <c:extLst>
            <c:ext xmlns:c16="http://schemas.microsoft.com/office/drawing/2014/chart" uri="{C3380CC4-5D6E-409C-BE32-E72D297353CC}">
              <c16:uniqueId val="{00000006-7DEC-443C-87F1-BEAB952CB4FF}"/>
            </c:ext>
          </c:extLst>
        </c:ser>
        <c:ser>
          <c:idx val="7"/>
          <c:order val="7"/>
          <c:tx>
            <c:strRef>
              <c:f>'response policies'!$B$74</c:f>
              <c:strCache>
                <c:ptCount val="1"/>
                <c:pt idx="0">
                  <c:v>Trade non-agricultural commonidites</c:v>
                </c:pt>
              </c:strCache>
            </c:strRef>
          </c:tx>
          <c:spPr>
            <a:solidFill>
              <a:schemeClr val="accent2">
                <a:lumMod val="60000"/>
              </a:schemeClr>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policies'!$C$74:$G$74</c:f>
              <c:numCache>
                <c:formatCode>General</c:formatCode>
                <c:ptCount val="5"/>
                <c:pt idx="0">
                  <c:v>0.1697072549851506</c:v>
                </c:pt>
                <c:pt idx="1">
                  <c:v>1.6970725498515062</c:v>
                </c:pt>
              </c:numCache>
            </c:numRef>
          </c:val>
          <c:extLst>
            <c:ext xmlns:c16="http://schemas.microsoft.com/office/drawing/2014/chart" uri="{C3380CC4-5D6E-409C-BE32-E72D297353CC}">
              <c16:uniqueId val="{00000007-7DEC-443C-87F1-BEAB952CB4FF}"/>
            </c:ext>
          </c:extLst>
        </c:ser>
        <c:ser>
          <c:idx val="8"/>
          <c:order val="8"/>
          <c:tx>
            <c:strRef>
              <c:f>'response policies'!$B$75</c:f>
              <c:strCache>
                <c:ptCount val="1"/>
                <c:pt idx="0">
                  <c:v>Health</c:v>
                </c:pt>
              </c:strCache>
            </c:strRef>
          </c:tx>
          <c:spPr>
            <a:solidFill>
              <a:schemeClr val="accent3">
                <a:lumMod val="60000"/>
              </a:schemeClr>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policies'!$C$75:$G$75</c:f>
              <c:numCache>
                <c:formatCode>General</c:formatCode>
                <c:ptCount val="5"/>
                <c:pt idx="0">
                  <c:v>0.40729741196436142</c:v>
                </c:pt>
                <c:pt idx="1">
                  <c:v>4.0729741196436144</c:v>
                </c:pt>
              </c:numCache>
            </c:numRef>
          </c:val>
          <c:extLst>
            <c:ext xmlns:c16="http://schemas.microsoft.com/office/drawing/2014/chart" uri="{C3380CC4-5D6E-409C-BE32-E72D297353CC}">
              <c16:uniqueId val="{00000008-7DEC-443C-87F1-BEAB952CB4FF}"/>
            </c:ext>
          </c:extLst>
        </c:ser>
        <c:ser>
          <c:idx val="9"/>
          <c:order val="9"/>
          <c:tx>
            <c:strRef>
              <c:f>'response policies'!$B$76</c:f>
              <c:strCache>
                <c:ptCount val="1"/>
                <c:pt idx="0">
                  <c:v>Other Services</c:v>
                </c:pt>
              </c:strCache>
            </c:strRef>
          </c:tx>
          <c:spPr>
            <a:solidFill>
              <a:schemeClr val="accent4">
                <a:lumMod val="60000"/>
              </a:schemeClr>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policies'!$C$76:$G$76</c:f>
              <c:numCache>
                <c:formatCode>General</c:formatCode>
                <c:ptCount val="5"/>
                <c:pt idx="0">
                  <c:v>8.2732286805260929E-2</c:v>
                </c:pt>
                <c:pt idx="1">
                  <c:v>0.82732286805260924</c:v>
                </c:pt>
              </c:numCache>
            </c:numRef>
          </c:val>
          <c:extLst>
            <c:ext xmlns:c16="http://schemas.microsoft.com/office/drawing/2014/chart" uri="{C3380CC4-5D6E-409C-BE32-E72D297353CC}">
              <c16:uniqueId val="{00000009-7DEC-443C-87F1-BEAB952CB4FF}"/>
            </c:ext>
          </c:extLst>
        </c:ser>
        <c:ser>
          <c:idx val="10"/>
          <c:order val="10"/>
          <c:tx>
            <c:strRef>
              <c:f>'response policies'!$B$77</c:f>
              <c:strCache>
                <c:ptCount val="1"/>
                <c:pt idx="0">
                  <c:v>Women labor</c:v>
                </c:pt>
              </c:strCache>
            </c:strRef>
          </c:tx>
          <c:spPr>
            <a:solidFill>
              <a:srgbClr val="FF0066"/>
            </a:solidFill>
            <a:ln>
              <a:noFill/>
            </a:ln>
            <a:effectLst/>
          </c:spPr>
          <c:invertIfNegative val="0"/>
          <c:cat>
            <c:numRef>
              <c:f>'response policies'!$C$66:$G$66</c:f>
              <c:numCache>
                <c:formatCode>General</c:formatCode>
                <c:ptCount val="5"/>
                <c:pt idx="0">
                  <c:v>2020</c:v>
                </c:pt>
                <c:pt idx="1">
                  <c:v>2021</c:v>
                </c:pt>
                <c:pt idx="2">
                  <c:v>2022</c:v>
                </c:pt>
                <c:pt idx="3">
                  <c:v>2023</c:v>
                </c:pt>
                <c:pt idx="4">
                  <c:v>2024</c:v>
                </c:pt>
              </c:numCache>
            </c:numRef>
          </c:cat>
          <c:val>
            <c:numRef>
              <c:f>'response policies'!$C$77:$G$77</c:f>
              <c:numCache>
                <c:formatCode>General</c:formatCode>
                <c:ptCount val="5"/>
                <c:pt idx="0">
                  <c:v>0</c:v>
                </c:pt>
                <c:pt idx="1">
                  <c:v>0</c:v>
                </c:pt>
              </c:numCache>
            </c:numRef>
          </c:val>
          <c:extLst>
            <c:ext xmlns:c16="http://schemas.microsoft.com/office/drawing/2014/chart" uri="{C3380CC4-5D6E-409C-BE32-E72D297353CC}">
              <c16:uniqueId val="{0000000A-7DEC-443C-87F1-BEAB952CB4FF}"/>
            </c:ext>
          </c:extLst>
        </c:ser>
        <c:dLbls>
          <c:showLegendKey val="0"/>
          <c:showVal val="0"/>
          <c:showCatName val="0"/>
          <c:showSerName val="0"/>
          <c:showPercent val="0"/>
          <c:showBubbleSize val="0"/>
        </c:dLbls>
        <c:gapWidth val="150"/>
        <c:overlap val="100"/>
        <c:axId val="366805807"/>
        <c:axId val="366808303"/>
      </c:barChart>
      <c:catAx>
        <c:axId val="366805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66808303"/>
        <c:crosses val="autoZero"/>
        <c:auto val="1"/>
        <c:lblAlgn val="ctr"/>
        <c:lblOffset val="100"/>
        <c:noMultiLvlLbl val="0"/>
      </c:catAx>
      <c:valAx>
        <c:axId val="3668083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66805807"/>
        <c:crosses val="autoZero"/>
        <c:crossBetween val="between"/>
      </c:valAx>
      <c:spPr>
        <a:noFill/>
        <a:ln>
          <a:noFill/>
        </a:ln>
        <a:effectLst/>
      </c:spPr>
    </c:plotArea>
    <c:legend>
      <c:legendPos val="b"/>
      <c:layout>
        <c:manualLayout>
          <c:xMode val="edge"/>
          <c:yMode val="edge"/>
          <c:x val="8.9299376640419953E-2"/>
          <c:y val="0.67905439661795619"/>
          <c:w val="0.91029002624671929"/>
          <c:h val="0.3194117010447988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500" b="0" i="0" u="none" strike="noStrike" kern="1200" spc="0" baseline="0">
                <a:solidFill>
                  <a:sysClr val="windowText" lastClr="000000">
                    <a:lumMod val="65000"/>
                    <a:lumOff val="35000"/>
                  </a:sysClr>
                </a:solidFill>
                <a:latin typeface="+mn-lt"/>
                <a:ea typeface="+mn-ea"/>
                <a:cs typeface="+mn-cs"/>
              </a:defRPr>
            </a:pPr>
            <a:r>
              <a:rPr lang="de-DE" sz="1500"/>
              <a:t>Recovery </a:t>
            </a:r>
            <a:r>
              <a:rPr lang="de-DE" sz="1500" baseline="0"/>
              <a:t> (absolute in M USD)</a:t>
            </a:r>
            <a:endParaRPr lang="de-DE" sz="1500">
              <a:effectLst/>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5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barChart>
        <c:barDir val="col"/>
        <c:grouping val="stacked"/>
        <c:varyColors val="0"/>
        <c:ser>
          <c:idx val="0"/>
          <c:order val="0"/>
          <c:tx>
            <c:strRef>
              <c:f>'response policies'!$B$82</c:f>
              <c:strCache>
                <c:ptCount val="1"/>
                <c:pt idx="0">
                  <c:v>Households</c:v>
                </c:pt>
              </c:strCache>
            </c:strRef>
          </c:tx>
          <c:spPr>
            <a:solidFill>
              <a:schemeClr val="accent1"/>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policies'!$C$82:$G$82</c:f>
              <c:numCache>
                <c:formatCode>General</c:formatCode>
                <c:ptCount val="5"/>
                <c:pt idx="0">
                  <c:v>1.1455239711497667</c:v>
                </c:pt>
                <c:pt idx="1">
                  <c:v>11.455239711497667</c:v>
                </c:pt>
              </c:numCache>
            </c:numRef>
          </c:val>
          <c:extLst>
            <c:ext xmlns:c16="http://schemas.microsoft.com/office/drawing/2014/chart" uri="{C3380CC4-5D6E-409C-BE32-E72D297353CC}">
              <c16:uniqueId val="{00000000-ED4E-4D5D-BD96-091983AA0DCD}"/>
            </c:ext>
          </c:extLst>
        </c:ser>
        <c:ser>
          <c:idx val="1"/>
          <c:order val="1"/>
          <c:tx>
            <c:strRef>
              <c:f>'response policies'!$B$83</c:f>
              <c:strCache>
                <c:ptCount val="1"/>
                <c:pt idx="0">
                  <c:v>Enterprises</c:v>
                </c:pt>
              </c:strCache>
            </c:strRef>
          </c:tx>
          <c:spPr>
            <a:solidFill>
              <a:schemeClr val="accent2"/>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policies'!$C$83:$G$83</c:f>
              <c:numCache>
                <c:formatCode>General</c:formatCode>
                <c:ptCount val="5"/>
                <c:pt idx="0">
                  <c:v>0.45820958845990667</c:v>
                </c:pt>
                <c:pt idx="1">
                  <c:v>4.5820958845990667</c:v>
                </c:pt>
              </c:numCache>
            </c:numRef>
          </c:val>
          <c:extLst>
            <c:ext xmlns:c16="http://schemas.microsoft.com/office/drawing/2014/chart" uri="{C3380CC4-5D6E-409C-BE32-E72D297353CC}">
              <c16:uniqueId val="{00000001-ED4E-4D5D-BD96-091983AA0DCD}"/>
            </c:ext>
          </c:extLst>
        </c:ser>
        <c:ser>
          <c:idx val="2"/>
          <c:order val="2"/>
          <c:tx>
            <c:strRef>
              <c:f>'response policies'!$B$84</c:f>
              <c:strCache>
                <c:ptCount val="1"/>
                <c:pt idx="0">
                  <c:v>Large Scale Agr</c:v>
                </c:pt>
              </c:strCache>
            </c:strRef>
          </c:tx>
          <c:spPr>
            <a:solidFill>
              <a:schemeClr val="accent3"/>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policies'!$C$84:$G$84</c:f>
              <c:numCache>
                <c:formatCode>General</c:formatCode>
                <c:ptCount val="5"/>
                <c:pt idx="0">
                  <c:v>1.1455239711497667</c:v>
                </c:pt>
                <c:pt idx="1">
                  <c:v>11.455239711497667</c:v>
                </c:pt>
                <c:pt idx="2">
                  <c:v>0.23809523809523811</c:v>
                </c:pt>
                <c:pt idx="3">
                  <c:v>0.23809523809523811</c:v>
                </c:pt>
                <c:pt idx="4">
                  <c:v>0.23809523809523811</c:v>
                </c:pt>
              </c:numCache>
            </c:numRef>
          </c:val>
          <c:extLst>
            <c:ext xmlns:c16="http://schemas.microsoft.com/office/drawing/2014/chart" uri="{C3380CC4-5D6E-409C-BE32-E72D297353CC}">
              <c16:uniqueId val="{00000002-ED4E-4D5D-BD96-091983AA0DCD}"/>
            </c:ext>
          </c:extLst>
        </c:ser>
        <c:ser>
          <c:idx val="3"/>
          <c:order val="3"/>
          <c:tx>
            <c:strRef>
              <c:f>'response policies'!$B$85</c:f>
              <c:strCache>
                <c:ptCount val="1"/>
                <c:pt idx="0">
                  <c:v>Small Scale. Agr.</c:v>
                </c:pt>
              </c:strCache>
            </c:strRef>
          </c:tx>
          <c:spPr>
            <a:solidFill>
              <a:schemeClr val="accent4"/>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policies'!$C$85:$G$85</c:f>
              <c:numCache>
                <c:formatCode>General</c:formatCode>
                <c:ptCount val="5"/>
                <c:pt idx="0">
                  <c:v>1.1455239711497667</c:v>
                </c:pt>
                <c:pt idx="1">
                  <c:v>11.455239711497667</c:v>
                </c:pt>
                <c:pt idx="2">
                  <c:v>0.23809523809523811</c:v>
                </c:pt>
                <c:pt idx="3">
                  <c:v>0.23809523809523811</c:v>
                </c:pt>
                <c:pt idx="4">
                  <c:v>0.23809523809523811</c:v>
                </c:pt>
              </c:numCache>
            </c:numRef>
          </c:val>
          <c:extLst>
            <c:ext xmlns:c16="http://schemas.microsoft.com/office/drawing/2014/chart" uri="{C3380CC4-5D6E-409C-BE32-E72D297353CC}">
              <c16:uniqueId val="{00000003-ED4E-4D5D-BD96-091983AA0DCD}"/>
            </c:ext>
          </c:extLst>
        </c:ser>
        <c:ser>
          <c:idx val="4"/>
          <c:order val="4"/>
          <c:tx>
            <c:strRef>
              <c:f>'response policies'!$B$86</c:f>
              <c:strCache>
                <c:ptCount val="1"/>
                <c:pt idx="0">
                  <c:v>Mining</c:v>
                </c:pt>
              </c:strCache>
            </c:strRef>
          </c:tx>
          <c:spPr>
            <a:solidFill>
              <a:schemeClr val="accent5"/>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policies'!$C$86:$G$86</c:f>
              <c:numCache>
                <c:formatCode>General</c:formatCode>
                <c:ptCount val="5"/>
                <c:pt idx="0">
                  <c:v>0.41154009333899022</c:v>
                </c:pt>
                <c:pt idx="1">
                  <c:v>4.1154009333899024</c:v>
                </c:pt>
                <c:pt idx="2">
                  <c:v>0.23809523809523811</c:v>
                </c:pt>
                <c:pt idx="3">
                  <c:v>0.23809523809523811</c:v>
                </c:pt>
                <c:pt idx="4">
                  <c:v>0.23809523809523811</c:v>
                </c:pt>
              </c:numCache>
            </c:numRef>
          </c:val>
          <c:extLst>
            <c:ext xmlns:c16="http://schemas.microsoft.com/office/drawing/2014/chart" uri="{C3380CC4-5D6E-409C-BE32-E72D297353CC}">
              <c16:uniqueId val="{00000004-ED4E-4D5D-BD96-091983AA0DCD}"/>
            </c:ext>
          </c:extLst>
        </c:ser>
        <c:ser>
          <c:idx val="5"/>
          <c:order val="5"/>
          <c:tx>
            <c:strRef>
              <c:f>'response policies'!$B$87</c:f>
              <c:strCache>
                <c:ptCount val="1"/>
                <c:pt idx="0">
                  <c:v>Trade agricultural commonidites</c:v>
                </c:pt>
              </c:strCache>
            </c:strRef>
          </c:tx>
          <c:spPr>
            <a:solidFill>
              <a:schemeClr val="accent6"/>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policies'!$C$87:$G$87</c:f>
            </c:numRef>
          </c:val>
          <c:extLst>
            <c:ext xmlns:c16="http://schemas.microsoft.com/office/drawing/2014/chart" uri="{C3380CC4-5D6E-409C-BE32-E72D297353CC}">
              <c16:uniqueId val="{00000005-ED4E-4D5D-BD96-091983AA0DCD}"/>
            </c:ext>
          </c:extLst>
        </c:ser>
        <c:ser>
          <c:idx val="6"/>
          <c:order val="6"/>
          <c:tx>
            <c:strRef>
              <c:f>'response policies'!$B$88</c:f>
              <c:strCache>
                <c:ptCount val="1"/>
                <c:pt idx="0">
                  <c:v>Manufacturing</c:v>
                </c:pt>
              </c:strCache>
            </c:strRef>
          </c:tx>
          <c:spPr>
            <a:solidFill>
              <a:schemeClr val="accent1">
                <a:lumMod val="60000"/>
              </a:schemeClr>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policies'!$C$88:$G$88</c:f>
              <c:numCache>
                <c:formatCode>General</c:formatCode>
                <c:ptCount val="5"/>
                <c:pt idx="2">
                  <c:v>0.23809523809523811</c:v>
                </c:pt>
                <c:pt idx="3">
                  <c:v>0.23809523809523811</c:v>
                </c:pt>
                <c:pt idx="4">
                  <c:v>0.23809523809523811</c:v>
                </c:pt>
              </c:numCache>
            </c:numRef>
          </c:val>
          <c:extLst>
            <c:ext xmlns:c16="http://schemas.microsoft.com/office/drawing/2014/chart" uri="{C3380CC4-5D6E-409C-BE32-E72D297353CC}">
              <c16:uniqueId val="{00000006-ED4E-4D5D-BD96-091983AA0DCD}"/>
            </c:ext>
          </c:extLst>
        </c:ser>
        <c:ser>
          <c:idx val="7"/>
          <c:order val="7"/>
          <c:tx>
            <c:strRef>
              <c:f>'response policies'!$B$89</c:f>
              <c:strCache>
                <c:ptCount val="1"/>
                <c:pt idx="0">
                  <c:v>Trade non-agricultural commonidites</c:v>
                </c:pt>
              </c:strCache>
            </c:strRef>
          </c:tx>
          <c:spPr>
            <a:solidFill>
              <a:schemeClr val="accent2">
                <a:lumMod val="60000"/>
              </a:schemeClr>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policies'!$C$89:$G$89</c:f>
              <c:numCache>
                <c:formatCode>General</c:formatCode>
                <c:ptCount val="5"/>
                <c:pt idx="0">
                  <c:v>0.1697072549851506</c:v>
                </c:pt>
                <c:pt idx="1">
                  <c:v>1.6970725498515062</c:v>
                </c:pt>
              </c:numCache>
            </c:numRef>
          </c:val>
          <c:extLst>
            <c:ext xmlns:c16="http://schemas.microsoft.com/office/drawing/2014/chart" uri="{C3380CC4-5D6E-409C-BE32-E72D297353CC}">
              <c16:uniqueId val="{00000007-ED4E-4D5D-BD96-091983AA0DCD}"/>
            </c:ext>
          </c:extLst>
        </c:ser>
        <c:ser>
          <c:idx val="8"/>
          <c:order val="8"/>
          <c:tx>
            <c:strRef>
              <c:f>'response policies'!$B$90</c:f>
              <c:strCache>
                <c:ptCount val="1"/>
                <c:pt idx="0">
                  <c:v>Health</c:v>
                </c:pt>
              </c:strCache>
            </c:strRef>
          </c:tx>
          <c:spPr>
            <a:solidFill>
              <a:schemeClr val="accent3">
                <a:lumMod val="60000"/>
              </a:schemeClr>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policies'!$C$90:$G$90</c:f>
              <c:numCache>
                <c:formatCode>General</c:formatCode>
                <c:ptCount val="5"/>
                <c:pt idx="0">
                  <c:v>0.40729741196436142</c:v>
                </c:pt>
                <c:pt idx="1">
                  <c:v>4.0729741196436144</c:v>
                </c:pt>
                <c:pt idx="2">
                  <c:v>0.23809523809523811</c:v>
                </c:pt>
                <c:pt idx="3">
                  <c:v>0.23809523809523811</c:v>
                </c:pt>
                <c:pt idx="4">
                  <c:v>0.23809523809523811</c:v>
                </c:pt>
              </c:numCache>
            </c:numRef>
          </c:val>
          <c:extLst>
            <c:ext xmlns:c16="http://schemas.microsoft.com/office/drawing/2014/chart" uri="{C3380CC4-5D6E-409C-BE32-E72D297353CC}">
              <c16:uniqueId val="{00000008-ED4E-4D5D-BD96-091983AA0DCD}"/>
            </c:ext>
          </c:extLst>
        </c:ser>
        <c:ser>
          <c:idx val="9"/>
          <c:order val="9"/>
          <c:tx>
            <c:strRef>
              <c:f>'response policies'!$B$91</c:f>
              <c:strCache>
                <c:ptCount val="1"/>
                <c:pt idx="0">
                  <c:v>Other Services</c:v>
                </c:pt>
              </c:strCache>
            </c:strRef>
          </c:tx>
          <c:spPr>
            <a:solidFill>
              <a:schemeClr val="accent4">
                <a:lumMod val="60000"/>
              </a:schemeClr>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policies'!$C$91:$G$91</c:f>
              <c:numCache>
                <c:formatCode>General</c:formatCode>
                <c:ptCount val="5"/>
                <c:pt idx="0">
                  <c:v>8.2732286805260929E-2</c:v>
                </c:pt>
                <c:pt idx="1">
                  <c:v>0.82732286805260924</c:v>
                </c:pt>
                <c:pt idx="2">
                  <c:v>0.23809523809523811</c:v>
                </c:pt>
                <c:pt idx="3">
                  <c:v>0.23809523809523811</c:v>
                </c:pt>
                <c:pt idx="4">
                  <c:v>0.23809523809523811</c:v>
                </c:pt>
              </c:numCache>
            </c:numRef>
          </c:val>
          <c:extLst>
            <c:ext xmlns:c16="http://schemas.microsoft.com/office/drawing/2014/chart" uri="{C3380CC4-5D6E-409C-BE32-E72D297353CC}">
              <c16:uniqueId val="{00000009-ED4E-4D5D-BD96-091983AA0DCD}"/>
            </c:ext>
          </c:extLst>
        </c:ser>
        <c:ser>
          <c:idx val="10"/>
          <c:order val="10"/>
          <c:tx>
            <c:strRef>
              <c:f>'response policies'!$B$92</c:f>
              <c:strCache>
                <c:ptCount val="1"/>
                <c:pt idx="0">
                  <c:v>Women labor</c:v>
                </c:pt>
              </c:strCache>
            </c:strRef>
          </c:tx>
          <c:spPr>
            <a:solidFill>
              <a:srgbClr val="FF0066"/>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policies'!$C$92:$G$92</c:f>
              <c:numCache>
                <c:formatCode>General</c:formatCode>
                <c:ptCount val="5"/>
                <c:pt idx="0">
                  <c:v>0</c:v>
                </c:pt>
                <c:pt idx="1">
                  <c:v>0</c:v>
                </c:pt>
              </c:numCache>
            </c:numRef>
          </c:val>
          <c:extLst>
            <c:ext xmlns:c16="http://schemas.microsoft.com/office/drawing/2014/chart" uri="{C3380CC4-5D6E-409C-BE32-E72D297353CC}">
              <c16:uniqueId val="{0000000A-ED4E-4D5D-BD96-091983AA0DCD}"/>
            </c:ext>
          </c:extLst>
        </c:ser>
        <c:dLbls>
          <c:showLegendKey val="0"/>
          <c:showVal val="0"/>
          <c:showCatName val="0"/>
          <c:showSerName val="0"/>
          <c:showPercent val="0"/>
          <c:showBubbleSize val="0"/>
        </c:dLbls>
        <c:gapWidth val="150"/>
        <c:overlap val="100"/>
        <c:axId val="557165215"/>
        <c:axId val="557164383"/>
      </c:barChart>
      <c:catAx>
        <c:axId val="557165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57164383"/>
        <c:crosses val="autoZero"/>
        <c:auto val="1"/>
        <c:lblAlgn val="ctr"/>
        <c:lblOffset val="100"/>
        <c:noMultiLvlLbl val="0"/>
      </c:catAx>
      <c:valAx>
        <c:axId val="5571643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57165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r>
              <a:rPr lang="de-DE" sz="1500"/>
              <a:t>Recovery (share of allocated budget)</a:t>
            </a:r>
          </a:p>
        </c:rich>
      </c:tx>
      <c:overlay val="0"/>
      <c:spPr>
        <a:noFill/>
        <a:ln>
          <a:noFill/>
        </a:ln>
        <a:effectLst/>
      </c:spPr>
      <c:txPr>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'response policies'!$B$82</c:f>
              <c:strCache>
                <c:ptCount val="1"/>
                <c:pt idx="0">
                  <c:v>Households</c:v>
                </c:pt>
              </c:strCache>
            </c:strRef>
          </c:tx>
          <c:spPr>
            <a:solidFill>
              <a:schemeClr val="accent1"/>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policies'!$C$82:$G$82</c:f>
              <c:numCache>
                <c:formatCode>General</c:formatCode>
                <c:ptCount val="5"/>
                <c:pt idx="0">
                  <c:v>1.1455239711497667</c:v>
                </c:pt>
                <c:pt idx="1">
                  <c:v>11.455239711497667</c:v>
                </c:pt>
              </c:numCache>
            </c:numRef>
          </c:val>
          <c:extLst>
            <c:ext xmlns:c16="http://schemas.microsoft.com/office/drawing/2014/chart" uri="{C3380CC4-5D6E-409C-BE32-E72D297353CC}">
              <c16:uniqueId val="{00000000-7AAC-43CE-B708-E0707DFE07D3}"/>
            </c:ext>
          </c:extLst>
        </c:ser>
        <c:ser>
          <c:idx val="1"/>
          <c:order val="1"/>
          <c:tx>
            <c:strRef>
              <c:f>'response policies'!$B$83</c:f>
              <c:strCache>
                <c:ptCount val="1"/>
                <c:pt idx="0">
                  <c:v>Enterprises</c:v>
                </c:pt>
              </c:strCache>
            </c:strRef>
          </c:tx>
          <c:spPr>
            <a:solidFill>
              <a:schemeClr val="accent2"/>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policies'!$C$83:$G$83</c:f>
              <c:numCache>
                <c:formatCode>General</c:formatCode>
                <c:ptCount val="5"/>
                <c:pt idx="0">
                  <c:v>0.45820958845990667</c:v>
                </c:pt>
                <c:pt idx="1">
                  <c:v>4.5820958845990667</c:v>
                </c:pt>
              </c:numCache>
            </c:numRef>
          </c:val>
          <c:extLst>
            <c:ext xmlns:c16="http://schemas.microsoft.com/office/drawing/2014/chart" uri="{C3380CC4-5D6E-409C-BE32-E72D297353CC}">
              <c16:uniqueId val="{00000001-7AAC-43CE-B708-E0707DFE07D3}"/>
            </c:ext>
          </c:extLst>
        </c:ser>
        <c:ser>
          <c:idx val="2"/>
          <c:order val="2"/>
          <c:tx>
            <c:strRef>
              <c:f>'response policies'!$B$84</c:f>
              <c:strCache>
                <c:ptCount val="1"/>
                <c:pt idx="0">
                  <c:v>Large Scale Agr</c:v>
                </c:pt>
              </c:strCache>
            </c:strRef>
          </c:tx>
          <c:spPr>
            <a:solidFill>
              <a:schemeClr val="accent3"/>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policies'!$C$84:$G$84</c:f>
              <c:numCache>
                <c:formatCode>General</c:formatCode>
                <c:ptCount val="5"/>
                <c:pt idx="0">
                  <c:v>1.1455239711497667</c:v>
                </c:pt>
                <c:pt idx="1">
                  <c:v>11.455239711497667</c:v>
                </c:pt>
                <c:pt idx="2">
                  <c:v>0.23809523809523811</c:v>
                </c:pt>
                <c:pt idx="3">
                  <c:v>0.23809523809523811</c:v>
                </c:pt>
                <c:pt idx="4">
                  <c:v>0.23809523809523811</c:v>
                </c:pt>
              </c:numCache>
            </c:numRef>
          </c:val>
          <c:extLst>
            <c:ext xmlns:c16="http://schemas.microsoft.com/office/drawing/2014/chart" uri="{C3380CC4-5D6E-409C-BE32-E72D297353CC}">
              <c16:uniqueId val="{00000002-7AAC-43CE-B708-E0707DFE07D3}"/>
            </c:ext>
          </c:extLst>
        </c:ser>
        <c:ser>
          <c:idx val="3"/>
          <c:order val="3"/>
          <c:tx>
            <c:strRef>
              <c:f>'response policies'!$B$85</c:f>
              <c:strCache>
                <c:ptCount val="1"/>
                <c:pt idx="0">
                  <c:v>Small Scale. Agr.</c:v>
                </c:pt>
              </c:strCache>
            </c:strRef>
          </c:tx>
          <c:spPr>
            <a:solidFill>
              <a:schemeClr val="accent4"/>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policies'!$C$85:$G$85</c:f>
              <c:numCache>
                <c:formatCode>General</c:formatCode>
                <c:ptCount val="5"/>
                <c:pt idx="0">
                  <c:v>1.1455239711497667</c:v>
                </c:pt>
                <c:pt idx="1">
                  <c:v>11.455239711497667</c:v>
                </c:pt>
                <c:pt idx="2">
                  <c:v>0.23809523809523811</c:v>
                </c:pt>
                <c:pt idx="3">
                  <c:v>0.23809523809523811</c:v>
                </c:pt>
                <c:pt idx="4">
                  <c:v>0.23809523809523811</c:v>
                </c:pt>
              </c:numCache>
            </c:numRef>
          </c:val>
          <c:extLst>
            <c:ext xmlns:c16="http://schemas.microsoft.com/office/drawing/2014/chart" uri="{C3380CC4-5D6E-409C-BE32-E72D297353CC}">
              <c16:uniqueId val="{00000003-7AAC-43CE-B708-E0707DFE07D3}"/>
            </c:ext>
          </c:extLst>
        </c:ser>
        <c:ser>
          <c:idx val="4"/>
          <c:order val="4"/>
          <c:tx>
            <c:strRef>
              <c:f>'response policies'!$B$86</c:f>
              <c:strCache>
                <c:ptCount val="1"/>
                <c:pt idx="0">
                  <c:v>Mining</c:v>
                </c:pt>
              </c:strCache>
            </c:strRef>
          </c:tx>
          <c:spPr>
            <a:solidFill>
              <a:schemeClr val="accent5"/>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policies'!$C$86:$G$86</c:f>
              <c:numCache>
                <c:formatCode>General</c:formatCode>
                <c:ptCount val="5"/>
                <c:pt idx="0">
                  <c:v>0.41154009333899022</c:v>
                </c:pt>
                <c:pt idx="1">
                  <c:v>4.1154009333899024</c:v>
                </c:pt>
                <c:pt idx="2">
                  <c:v>0.23809523809523811</c:v>
                </c:pt>
                <c:pt idx="3">
                  <c:v>0.23809523809523811</c:v>
                </c:pt>
                <c:pt idx="4">
                  <c:v>0.23809523809523811</c:v>
                </c:pt>
              </c:numCache>
            </c:numRef>
          </c:val>
          <c:extLst>
            <c:ext xmlns:c16="http://schemas.microsoft.com/office/drawing/2014/chart" uri="{C3380CC4-5D6E-409C-BE32-E72D297353CC}">
              <c16:uniqueId val="{00000004-7AAC-43CE-B708-E0707DFE07D3}"/>
            </c:ext>
          </c:extLst>
        </c:ser>
        <c:ser>
          <c:idx val="5"/>
          <c:order val="5"/>
          <c:tx>
            <c:strRef>
              <c:f>'response policies'!$B$87</c:f>
              <c:strCache>
                <c:ptCount val="1"/>
                <c:pt idx="0">
                  <c:v>Trade agricultural commonidites</c:v>
                </c:pt>
              </c:strCache>
            </c:strRef>
          </c:tx>
          <c:spPr>
            <a:solidFill>
              <a:schemeClr val="accent6"/>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policies'!$C$87:$G$87</c:f>
            </c:numRef>
          </c:val>
          <c:extLst>
            <c:ext xmlns:c16="http://schemas.microsoft.com/office/drawing/2014/chart" uri="{C3380CC4-5D6E-409C-BE32-E72D297353CC}">
              <c16:uniqueId val="{00000005-7AAC-43CE-B708-E0707DFE07D3}"/>
            </c:ext>
          </c:extLst>
        </c:ser>
        <c:ser>
          <c:idx val="6"/>
          <c:order val="6"/>
          <c:tx>
            <c:strRef>
              <c:f>'response policies'!$B$88</c:f>
              <c:strCache>
                <c:ptCount val="1"/>
                <c:pt idx="0">
                  <c:v>Manufacturing</c:v>
                </c:pt>
              </c:strCache>
            </c:strRef>
          </c:tx>
          <c:spPr>
            <a:solidFill>
              <a:schemeClr val="accent1">
                <a:lumMod val="60000"/>
              </a:schemeClr>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policies'!$C$88:$G$88</c:f>
              <c:numCache>
                <c:formatCode>General</c:formatCode>
                <c:ptCount val="5"/>
                <c:pt idx="2">
                  <c:v>0.23809523809523811</c:v>
                </c:pt>
                <c:pt idx="3">
                  <c:v>0.23809523809523811</c:v>
                </c:pt>
                <c:pt idx="4">
                  <c:v>0.23809523809523811</c:v>
                </c:pt>
              </c:numCache>
            </c:numRef>
          </c:val>
          <c:extLst>
            <c:ext xmlns:c16="http://schemas.microsoft.com/office/drawing/2014/chart" uri="{C3380CC4-5D6E-409C-BE32-E72D297353CC}">
              <c16:uniqueId val="{00000006-7AAC-43CE-B708-E0707DFE07D3}"/>
            </c:ext>
          </c:extLst>
        </c:ser>
        <c:ser>
          <c:idx val="7"/>
          <c:order val="7"/>
          <c:tx>
            <c:strRef>
              <c:f>'response policies'!$B$89</c:f>
              <c:strCache>
                <c:ptCount val="1"/>
                <c:pt idx="0">
                  <c:v>Trade non-agricultural commonidites</c:v>
                </c:pt>
              </c:strCache>
            </c:strRef>
          </c:tx>
          <c:spPr>
            <a:solidFill>
              <a:schemeClr val="accent2">
                <a:lumMod val="60000"/>
              </a:schemeClr>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policies'!$C$89:$G$89</c:f>
              <c:numCache>
                <c:formatCode>General</c:formatCode>
                <c:ptCount val="5"/>
                <c:pt idx="0">
                  <c:v>0.1697072549851506</c:v>
                </c:pt>
                <c:pt idx="1">
                  <c:v>1.6970725498515062</c:v>
                </c:pt>
              </c:numCache>
            </c:numRef>
          </c:val>
          <c:extLst>
            <c:ext xmlns:c16="http://schemas.microsoft.com/office/drawing/2014/chart" uri="{C3380CC4-5D6E-409C-BE32-E72D297353CC}">
              <c16:uniqueId val="{00000007-7AAC-43CE-B708-E0707DFE07D3}"/>
            </c:ext>
          </c:extLst>
        </c:ser>
        <c:ser>
          <c:idx val="8"/>
          <c:order val="8"/>
          <c:tx>
            <c:strRef>
              <c:f>'response policies'!$B$90</c:f>
              <c:strCache>
                <c:ptCount val="1"/>
                <c:pt idx="0">
                  <c:v>Health</c:v>
                </c:pt>
              </c:strCache>
            </c:strRef>
          </c:tx>
          <c:spPr>
            <a:solidFill>
              <a:schemeClr val="accent3">
                <a:lumMod val="60000"/>
              </a:schemeClr>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policies'!$C$90:$G$90</c:f>
              <c:numCache>
                <c:formatCode>General</c:formatCode>
                <c:ptCount val="5"/>
                <c:pt idx="0">
                  <c:v>0.40729741196436142</c:v>
                </c:pt>
                <c:pt idx="1">
                  <c:v>4.0729741196436144</c:v>
                </c:pt>
                <c:pt idx="2">
                  <c:v>0.23809523809523811</c:v>
                </c:pt>
                <c:pt idx="3">
                  <c:v>0.23809523809523811</c:v>
                </c:pt>
                <c:pt idx="4">
                  <c:v>0.23809523809523811</c:v>
                </c:pt>
              </c:numCache>
            </c:numRef>
          </c:val>
          <c:extLst>
            <c:ext xmlns:c16="http://schemas.microsoft.com/office/drawing/2014/chart" uri="{C3380CC4-5D6E-409C-BE32-E72D297353CC}">
              <c16:uniqueId val="{00000008-7AAC-43CE-B708-E0707DFE07D3}"/>
            </c:ext>
          </c:extLst>
        </c:ser>
        <c:ser>
          <c:idx val="9"/>
          <c:order val="9"/>
          <c:tx>
            <c:strRef>
              <c:f>'response policies'!$B$91</c:f>
              <c:strCache>
                <c:ptCount val="1"/>
                <c:pt idx="0">
                  <c:v>Other Services</c:v>
                </c:pt>
              </c:strCache>
            </c:strRef>
          </c:tx>
          <c:spPr>
            <a:solidFill>
              <a:schemeClr val="accent4">
                <a:lumMod val="60000"/>
              </a:schemeClr>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policies'!$C$91:$G$91</c:f>
              <c:numCache>
                <c:formatCode>General</c:formatCode>
                <c:ptCount val="5"/>
                <c:pt idx="0">
                  <c:v>8.2732286805260929E-2</c:v>
                </c:pt>
                <c:pt idx="1">
                  <c:v>0.82732286805260924</c:v>
                </c:pt>
                <c:pt idx="2">
                  <c:v>0.23809523809523811</c:v>
                </c:pt>
                <c:pt idx="3">
                  <c:v>0.23809523809523811</c:v>
                </c:pt>
                <c:pt idx="4">
                  <c:v>0.23809523809523811</c:v>
                </c:pt>
              </c:numCache>
            </c:numRef>
          </c:val>
          <c:extLst>
            <c:ext xmlns:c16="http://schemas.microsoft.com/office/drawing/2014/chart" uri="{C3380CC4-5D6E-409C-BE32-E72D297353CC}">
              <c16:uniqueId val="{00000009-7AAC-43CE-B708-E0707DFE07D3}"/>
            </c:ext>
          </c:extLst>
        </c:ser>
        <c:ser>
          <c:idx val="10"/>
          <c:order val="10"/>
          <c:tx>
            <c:strRef>
              <c:f>'response policies'!$B$92</c:f>
              <c:strCache>
                <c:ptCount val="1"/>
                <c:pt idx="0">
                  <c:v>Women labor</c:v>
                </c:pt>
              </c:strCache>
            </c:strRef>
          </c:tx>
          <c:spPr>
            <a:solidFill>
              <a:srgbClr val="FF0066"/>
            </a:solidFill>
            <a:ln>
              <a:noFill/>
            </a:ln>
            <a:effectLst/>
          </c:spPr>
          <c:invertIfNegative val="0"/>
          <c:cat>
            <c:numRef>
              <c:f>'response policies'!$C$81:$G$81</c:f>
              <c:numCache>
                <c:formatCode>General</c:formatCode>
                <c:ptCount val="5"/>
                <c:pt idx="0">
                  <c:v>2020</c:v>
                </c:pt>
                <c:pt idx="1">
                  <c:v>2021</c:v>
                </c:pt>
                <c:pt idx="2">
                  <c:v>2022</c:v>
                </c:pt>
                <c:pt idx="3">
                  <c:v>2023</c:v>
                </c:pt>
                <c:pt idx="4">
                  <c:v>2024</c:v>
                </c:pt>
              </c:numCache>
            </c:numRef>
          </c:cat>
          <c:val>
            <c:numRef>
              <c:f>'response policies'!$C$92:$G$92</c:f>
              <c:numCache>
                <c:formatCode>General</c:formatCode>
                <c:ptCount val="5"/>
                <c:pt idx="0">
                  <c:v>0</c:v>
                </c:pt>
                <c:pt idx="1">
                  <c:v>0</c:v>
                </c:pt>
              </c:numCache>
            </c:numRef>
          </c:val>
          <c:extLst>
            <c:ext xmlns:c16="http://schemas.microsoft.com/office/drawing/2014/chart" uri="{C3380CC4-5D6E-409C-BE32-E72D297353CC}">
              <c16:uniqueId val="{0000000A-7AAC-43CE-B708-E0707DFE07D3}"/>
            </c:ext>
          </c:extLst>
        </c:ser>
        <c:dLbls>
          <c:showLegendKey val="0"/>
          <c:showVal val="0"/>
          <c:showCatName val="0"/>
          <c:showSerName val="0"/>
          <c:showPercent val="0"/>
          <c:showBubbleSize val="0"/>
        </c:dLbls>
        <c:gapWidth val="150"/>
        <c:overlap val="100"/>
        <c:axId val="557165215"/>
        <c:axId val="557164383"/>
      </c:barChart>
      <c:catAx>
        <c:axId val="557165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57164383"/>
        <c:crosses val="autoZero"/>
        <c:auto val="1"/>
        <c:lblAlgn val="ctr"/>
        <c:lblOffset val="100"/>
        <c:noMultiLvlLbl val="0"/>
      </c:catAx>
      <c:valAx>
        <c:axId val="55716438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57165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800" b="0" i="0" baseline="0" dirty="0">
                <a:effectLst/>
              </a:rPr>
              <a:t>Gender: allocation to female labour </a:t>
            </a:r>
            <a:endParaRPr lang="de-DE" dirty="0">
              <a:effectLst/>
            </a:endParaRPr>
          </a:p>
          <a:p>
            <a:pPr>
              <a:defRPr/>
            </a:pPr>
            <a:r>
              <a:rPr lang="de-DE" sz="1800" b="0" i="0" baseline="0" dirty="0">
                <a:effectLst/>
              </a:rPr>
              <a:t>(absolute in M USD)</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'response policies'!$B$95</c:f>
              <c:strCache>
                <c:ptCount val="1"/>
                <c:pt idx="0">
                  <c:v>Households</c:v>
                </c:pt>
              </c:strCache>
            </c:strRef>
          </c:tx>
          <c:spPr>
            <a:solidFill>
              <a:schemeClr val="accent1"/>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policies'!$C$95:$G$95</c:f>
              <c:numCache>
                <c:formatCode>General</c:formatCode>
                <c:ptCount val="5"/>
                <c:pt idx="0">
                  <c:v>1.1455239711497667</c:v>
                </c:pt>
                <c:pt idx="1">
                  <c:v>11.455239711497667</c:v>
                </c:pt>
              </c:numCache>
            </c:numRef>
          </c:val>
          <c:extLst>
            <c:ext xmlns:c16="http://schemas.microsoft.com/office/drawing/2014/chart" uri="{C3380CC4-5D6E-409C-BE32-E72D297353CC}">
              <c16:uniqueId val="{00000000-8C57-412E-8360-CA251CE91826}"/>
            </c:ext>
          </c:extLst>
        </c:ser>
        <c:ser>
          <c:idx val="1"/>
          <c:order val="1"/>
          <c:tx>
            <c:strRef>
              <c:f>'response policies'!$B$96</c:f>
              <c:strCache>
                <c:ptCount val="1"/>
                <c:pt idx="0">
                  <c:v>Enterprises</c:v>
                </c:pt>
              </c:strCache>
            </c:strRef>
          </c:tx>
          <c:spPr>
            <a:solidFill>
              <a:schemeClr val="accent2"/>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policies'!$C$96:$G$96</c:f>
              <c:numCache>
                <c:formatCode>General</c:formatCode>
                <c:ptCount val="5"/>
                <c:pt idx="0">
                  <c:v>0.45820958845990667</c:v>
                </c:pt>
                <c:pt idx="1">
                  <c:v>4.5820958845990667</c:v>
                </c:pt>
              </c:numCache>
            </c:numRef>
          </c:val>
          <c:extLst>
            <c:ext xmlns:c16="http://schemas.microsoft.com/office/drawing/2014/chart" uri="{C3380CC4-5D6E-409C-BE32-E72D297353CC}">
              <c16:uniqueId val="{00000001-8C57-412E-8360-CA251CE91826}"/>
            </c:ext>
          </c:extLst>
        </c:ser>
        <c:ser>
          <c:idx val="2"/>
          <c:order val="2"/>
          <c:tx>
            <c:strRef>
              <c:f>'response policies'!$B$97</c:f>
              <c:strCache>
                <c:ptCount val="1"/>
                <c:pt idx="0">
                  <c:v>Large Scale Agr</c:v>
                </c:pt>
              </c:strCache>
            </c:strRef>
          </c:tx>
          <c:spPr>
            <a:solidFill>
              <a:schemeClr val="accent3"/>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policies'!$C$97:$G$97</c:f>
              <c:numCache>
                <c:formatCode>General</c:formatCode>
                <c:ptCount val="5"/>
                <c:pt idx="0">
                  <c:v>1.1455239711497667</c:v>
                </c:pt>
                <c:pt idx="1">
                  <c:v>11.455239711497667</c:v>
                </c:pt>
              </c:numCache>
            </c:numRef>
          </c:val>
          <c:extLst>
            <c:ext xmlns:c16="http://schemas.microsoft.com/office/drawing/2014/chart" uri="{C3380CC4-5D6E-409C-BE32-E72D297353CC}">
              <c16:uniqueId val="{00000002-8C57-412E-8360-CA251CE91826}"/>
            </c:ext>
          </c:extLst>
        </c:ser>
        <c:ser>
          <c:idx val="3"/>
          <c:order val="3"/>
          <c:tx>
            <c:strRef>
              <c:f>'response policies'!$B$98</c:f>
              <c:strCache>
                <c:ptCount val="1"/>
                <c:pt idx="0">
                  <c:v>Small Scale. Agr.</c:v>
                </c:pt>
              </c:strCache>
            </c:strRef>
          </c:tx>
          <c:spPr>
            <a:solidFill>
              <a:schemeClr val="accent4"/>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policies'!$C$98:$G$98</c:f>
              <c:numCache>
                <c:formatCode>General</c:formatCode>
                <c:ptCount val="5"/>
                <c:pt idx="0">
                  <c:v>1.1455239711497667</c:v>
                </c:pt>
                <c:pt idx="1">
                  <c:v>11.455239711497667</c:v>
                </c:pt>
              </c:numCache>
            </c:numRef>
          </c:val>
          <c:extLst>
            <c:ext xmlns:c16="http://schemas.microsoft.com/office/drawing/2014/chart" uri="{C3380CC4-5D6E-409C-BE32-E72D297353CC}">
              <c16:uniqueId val="{00000003-8C57-412E-8360-CA251CE91826}"/>
            </c:ext>
          </c:extLst>
        </c:ser>
        <c:ser>
          <c:idx val="4"/>
          <c:order val="4"/>
          <c:tx>
            <c:strRef>
              <c:f>'response policies'!$B$99</c:f>
              <c:strCache>
                <c:ptCount val="1"/>
                <c:pt idx="0">
                  <c:v>Mining</c:v>
                </c:pt>
              </c:strCache>
            </c:strRef>
          </c:tx>
          <c:spPr>
            <a:solidFill>
              <a:schemeClr val="accent5"/>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policies'!$C$99:$G$99</c:f>
              <c:numCache>
                <c:formatCode>General</c:formatCode>
                <c:ptCount val="5"/>
                <c:pt idx="0">
                  <c:v>0.41154009333899022</c:v>
                </c:pt>
                <c:pt idx="1">
                  <c:v>4.1154009333899024</c:v>
                </c:pt>
              </c:numCache>
            </c:numRef>
          </c:val>
          <c:extLst>
            <c:ext xmlns:c16="http://schemas.microsoft.com/office/drawing/2014/chart" uri="{C3380CC4-5D6E-409C-BE32-E72D297353CC}">
              <c16:uniqueId val="{00000004-8C57-412E-8360-CA251CE91826}"/>
            </c:ext>
          </c:extLst>
        </c:ser>
        <c:ser>
          <c:idx val="5"/>
          <c:order val="5"/>
          <c:tx>
            <c:strRef>
              <c:f>'response policies'!$B$100</c:f>
              <c:strCache>
                <c:ptCount val="1"/>
                <c:pt idx="0">
                  <c:v>Manufacturing</c:v>
                </c:pt>
              </c:strCache>
            </c:strRef>
          </c:tx>
          <c:spPr>
            <a:solidFill>
              <a:schemeClr val="accent6"/>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policies'!$C$100:$G$100</c:f>
              <c:numCache>
                <c:formatCode>General</c:formatCode>
                <c:ptCount val="5"/>
              </c:numCache>
            </c:numRef>
          </c:val>
          <c:extLst>
            <c:ext xmlns:c16="http://schemas.microsoft.com/office/drawing/2014/chart" uri="{C3380CC4-5D6E-409C-BE32-E72D297353CC}">
              <c16:uniqueId val="{00000005-8C57-412E-8360-CA251CE91826}"/>
            </c:ext>
          </c:extLst>
        </c:ser>
        <c:ser>
          <c:idx val="6"/>
          <c:order val="6"/>
          <c:tx>
            <c:strRef>
              <c:f>'response policies'!$B$101</c:f>
              <c:strCache>
                <c:ptCount val="1"/>
                <c:pt idx="0">
                  <c:v>Trade agricultural commonidites</c:v>
                </c:pt>
              </c:strCache>
            </c:strRef>
          </c:tx>
          <c:spPr>
            <a:solidFill>
              <a:schemeClr val="accent1">
                <a:lumMod val="60000"/>
              </a:schemeClr>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policies'!$C$101:$G$101</c:f>
              <c:numCache>
                <c:formatCode>General</c:formatCode>
                <c:ptCount val="5"/>
                <c:pt idx="0">
                  <c:v>3.3941450997030123E-2</c:v>
                </c:pt>
                <c:pt idx="1">
                  <c:v>0.3394145099703012</c:v>
                </c:pt>
              </c:numCache>
            </c:numRef>
          </c:val>
          <c:extLst>
            <c:ext xmlns:c16="http://schemas.microsoft.com/office/drawing/2014/chart" uri="{C3380CC4-5D6E-409C-BE32-E72D297353CC}">
              <c16:uniqueId val="{00000006-8C57-412E-8360-CA251CE91826}"/>
            </c:ext>
          </c:extLst>
        </c:ser>
        <c:ser>
          <c:idx val="7"/>
          <c:order val="7"/>
          <c:tx>
            <c:strRef>
              <c:f>'response policies'!$B$102</c:f>
              <c:strCache>
                <c:ptCount val="1"/>
                <c:pt idx="0">
                  <c:v>Trade non-agricultural commonidites</c:v>
                </c:pt>
              </c:strCache>
            </c:strRef>
          </c:tx>
          <c:spPr>
            <a:solidFill>
              <a:schemeClr val="accent2">
                <a:lumMod val="60000"/>
              </a:schemeClr>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policies'!$C$102:$G$102</c:f>
              <c:numCache>
                <c:formatCode>General</c:formatCode>
                <c:ptCount val="5"/>
                <c:pt idx="0">
                  <c:v>0.1697072549851506</c:v>
                </c:pt>
                <c:pt idx="1">
                  <c:v>1.6970725498515062</c:v>
                </c:pt>
              </c:numCache>
            </c:numRef>
          </c:val>
          <c:extLst>
            <c:ext xmlns:c16="http://schemas.microsoft.com/office/drawing/2014/chart" uri="{C3380CC4-5D6E-409C-BE32-E72D297353CC}">
              <c16:uniqueId val="{00000007-8C57-412E-8360-CA251CE91826}"/>
            </c:ext>
          </c:extLst>
        </c:ser>
        <c:ser>
          <c:idx val="8"/>
          <c:order val="8"/>
          <c:tx>
            <c:strRef>
              <c:f>'response policies'!$B$103</c:f>
              <c:strCache>
                <c:ptCount val="1"/>
                <c:pt idx="0">
                  <c:v>Health</c:v>
                </c:pt>
              </c:strCache>
            </c:strRef>
          </c:tx>
          <c:spPr>
            <a:solidFill>
              <a:schemeClr val="accent3">
                <a:lumMod val="60000"/>
              </a:schemeClr>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policies'!$C$103:$G$103</c:f>
              <c:numCache>
                <c:formatCode>General</c:formatCode>
                <c:ptCount val="5"/>
                <c:pt idx="0">
                  <c:v>0.40729741196436142</c:v>
                </c:pt>
                <c:pt idx="1">
                  <c:v>4.0729741196436144</c:v>
                </c:pt>
              </c:numCache>
            </c:numRef>
          </c:val>
          <c:extLst>
            <c:ext xmlns:c16="http://schemas.microsoft.com/office/drawing/2014/chart" uri="{C3380CC4-5D6E-409C-BE32-E72D297353CC}">
              <c16:uniqueId val="{00000008-8C57-412E-8360-CA251CE91826}"/>
            </c:ext>
          </c:extLst>
        </c:ser>
        <c:ser>
          <c:idx val="9"/>
          <c:order val="9"/>
          <c:tx>
            <c:strRef>
              <c:f>'response policies'!$B$104</c:f>
              <c:strCache>
                <c:ptCount val="1"/>
                <c:pt idx="0">
                  <c:v>Other Services</c:v>
                </c:pt>
              </c:strCache>
            </c:strRef>
          </c:tx>
          <c:spPr>
            <a:solidFill>
              <a:schemeClr val="accent4">
                <a:lumMod val="60000"/>
              </a:schemeClr>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policies'!$C$104:$G$104</c:f>
              <c:numCache>
                <c:formatCode>General</c:formatCode>
                <c:ptCount val="5"/>
                <c:pt idx="0">
                  <c:v>8.2732286805260929E-2</c:v>
                </c:pt>
                <c:pt idx="1">
                  <c:v>0.82732286805260924</c:v>
                </c:pt>
              </c:numCache>
            </c:numRef>
          </c:val>
          <c:extLst>
            <c:ext xmlns:c16="http://schemas.microsoft.com/office/drawing/2014/chart" uri="{C3380CC4-5D6E-409C-BE32-E72D297353CC}">
              <c16:uniqueId val="{00000009-8C57-412E-8360-CA251CE91826}"/>
            </c:ext>
          </c:extLst>
        </c:ser>
        <c:ser>
          <c:idx val="10"/>
          <c:order val="10"/>
          <c:tx>
            <c:strRef>
              <c:f>'response policies'!$B$105</c:f>
              <c:strCache>
                <c:ptCount val="1"/>
                <c:pt idx="0">
                  <c:v>Women labor</c:v>
                </c:pt>
              </c:strCache>
            </c:strRef>
          </c:tx>
          <c:spPr>
            <a:solidFill>
              <a:srgbClr val="FF0066"/>
            </a:solidFill>
            <a:ln>
              <a:noFill/>
            </a:ln>
            <a:effectLst/>
          </c:spPr>
          <c:invertIfNegative val="0"/>
          <c:cat>
            <c:numRef>
              <c:f>'response policies'!$C$94:$G$94</c:f>
              <c:numCache>
                <c:formatCode>General</c:formatCode>
                <c:ptCount val="5"/>
                <c:pt idx="0">
                  <c:v>2020</c:v>
                </c:pt>
                <c:pt idx="1">
                  <c:v>2021</c:v>
                </c:pt>
                <c:pt idx="2">
                  <c:v>2022</c:v>
                </c:pt>
                <c:pt idx="3">
                  <c:v>2023</c:v>
                </c:pt>
                <c:pt idx="4">
                  <c:v>2024</c:v>
                </c:pt>
              </c:numCache>
            </c:numRef>
          </c:cat>
          <c:val>
            <c:numRef>
              <c:f>'response policies'!$C$105:$G$105</c:f>
              <c:numCache>
                <c:formatCode>General</c:formatCode>
                <c:ptCount val="5"/>
                <c:pt idx="0">
                  <c:v>0</c:v>
                </c:pt>
                <c:pt idx="1">
                  <c:v>0</c:v>
                </c:pt>
                <c:pt idx="2">
                  <c:v>1.6666666666666667</c:v>
                </c:pt>
                <c:pt idx="3">
                  <c:v>1.6666666666666667</c:v>
                </c:pt>
                <c:pt idx="4">
                  <c:v>1.6666666666666667</c:v>
                </c:pt>
              </c:numCache>
            </c:numRef>
          </c:val>
          <c:extLst>
            <c:ext xmlns:c16="http://schemas.microsoft.com/office/drawing/2014/chart" uri="{C3380CC4-5D6E-409C-BE32-E72D297353CC}">
              <c16:uniqueId val="{0000000A-8C57-412E-8360-CA251CE91826}"/>
            </c:ext>
          </c:extLst>
        </c:ser>
        <c:dLbls>
          <c:showLegendKey val="0"/>
          <c:showVal val="0"/>
          <c:showCatName val="0"/>
          <c:showSerName val="0"/>
          <c:showPercent val="0"/>
          <c:showBubbleSize val="0"/>
        </c:dLbls>
        <c:gapWidth val="150"/>
        <c:overlap val="100"/>
        <c:axId val="758649967"/>
        <c:axId val="758642479"/>
      </c:barChart>
      <c:catAx>
        <c:axId val="758649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58642479"/>
        <c:crosses val="autoZero"/>
        <c:auto val="1"/>
        <c:lblAlgn val="ctr"/>
        <c:lblOffset val="100"/>
        <c:noMultiLvlLbl val="0"/>
      </c:catAx>
      <c:valAx>
        <c:axId val="7586424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58649967"/>
        <c:crosses val="autoZero"/>
        <c:crossBetween val="between"/>
      </c:valAx>
      <c:spPr>
        <a:noFill/>
        <a:ln>
          <a:noFill/>
        </a:ln>
        <a:effectLst/>
      </c:spPr>
    </c:plotArea>
    <c:legend>
      <c:legendPos val="b"/>
      <c:layout>
        <c:manualLayout>
          <c:xMode val="edge"/>
          <c:yMode val="edge"/>
          <c:x val="0.11152165354330711"/>
          <c:y val="0.65712732937160301"/>
          <c:w val="0.8102900262467192"/>
          <c:h val="0.3253577314155389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593292-63D4-431C-A51D-0094B6EB1AA3}" type="datetimeFigureOut">
              <a:rPr lang="en-ZA" smtClean="0"/>
              <a:t>2021/05/30</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B4C26-4069-4500-AF64-331ABC3FAAB0}" type="slidenum">
              <a:rPr lang="en-ZA" smtClean="0"/>
              <a:t>‹#›</a:t>
            </a:fld>
            <a:endParaRPr lang="en-ZA"/>
          </a:p>
        </p:txBody>
      </p:sp>
    </p:spTree>
    <p:extLst>
      <p:ext uri="{BB962C8B-B14F-4D97-AF65-F5344CB8AC3E}">
        <p14:creationId xmlns:p14="http://schemas.microsoft.com/office/powerpoint/2010/main" val="1252948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a </a:t>
            </a:r>
            <a:r>
              <a:rPr lang="de-DE" dirty="0" err="1"/>
              <a:t>standart</a:t>
            </a:r>
            <a:r>
              <a:rPr lang="de-DE" dirty="0"/>
              <a:t> CGE </a:t>
            </a:r>
            <a:r>
              <a:rPr lang="de-DE" dirty="0" err="1"/>
              <a:t>model</a:t>
            </a:r>
            <a:r>
              <a:rPr lang="de-DE" dirty="0"/>
              <a:t> </a:t>
            </a:r>
            <a:r>
              <a:rPr lang="de-DE" dirty="0" err="1"/>
              <a:t>the</a:t>
            </a:r>
            <a:r>
              <a:rPr lang="de-DE" dirty="0"/>
              <a:t> </a:t>
            </a:r>
            <a:r>
              <a:rPr lang="de-DE" dirty="0" err="1"/>
              <a:t>production</a:t>
            </a:r>
            <a:r>
              <a:rPr lang="de-DE" dirty="0"/>
              <a:t> and </a:t>
            </a:r>
            <a:r>
              <a:rPr lang="de-DE" dirty="0" err="1"/>
              <a:t>the</a:t>
            </a:r>
            <a:r>
              <a:rPr lang="de-DE" dirty="0"/>
              <a:t> </a:t>
            </a:r>
            <a:r>
              <a:rPr lang="de-DE" dirty="0" err="1"/>
              <a:t>labour</a:t>
            </a:r>
            <a:r>
              <a:rPr lang="de-DE" dirty="0"/>
              <a:t> </a:t>
            </a:r>
            <a:r>
              <a:rPr lang="de-DE" dirty="0" err="1"/>
              <a:t>market</a:t>
            </a:r>
            <a:r>
              <a:rPr lang="de-DE" dirty="0"/>
              <a:t> </a:t>
            </a:r>
            <a:r>
              <a:rPr lang="de-DE" dirty="0" err="1"/>
              <a:t>are</a:t>
            </a:r>
            <a:r>
              <a:rPr lang="de-DE" dirty="0"/>
              <a:t> </a:t>
            </a:r>
            <a:r>
              <a:rPr lang="de-DE" dirty="0" err="1"/>
              <a:t>modelled</a:t>
            </a:r>
            <a:r>
              <a:rPr lang="de-DE" dirty="0"/>
              <a:t> in </a:t>
            </a:r>
            <a:r>
              <a:rPr lang="de-DE" dirty="0" err="1"/>
              <a:t>the</a:t>
            </a:r>
            <a:r>
              <a:rPr lang="de-DE" dirty="0"/>
              <a:t> </a:t>
            </a:r>
            <a:r>
              <a:rPr lang="de-DE" dirty="0" err="1"/>
              <a:t>way</a:t>
            </a:r>
            <a:r>
              <a:rPr lang="de-DE" dirty="0"/>
              <a:t> </a:t>
            </a:r>
            <a:r>
              <a:rPr lang="de-DE" dirty="0" err="1"/>
              <a:t>as</a:t>
            </a:r>
            <a:r>
              <a:rPr lang="de-DE" dirty="0"/>
              <a:t> </a:t>
            </a:r>
            <a:r>
              <a:rPr lang="de-DE" dirty="0" err="1"/>
              <a:t>displayed</a:t>
            </a:r>
            <a:r>
              <a:rPr lang="de-DE" dirty="0"/>
              <a:t> on </a:t>
            </a:r>
            <a:r>
              <a:rPr lang="de-DE" dirty="0" err="1"/>
              <a:t>this</a:t>
            </a:r>
            <a:r>
              <a:rPr lang="de-DE" dirty="0"/>
              <a:t> </a:t>
            </a:r>
            <a:r>
              <a:rPr lang="de-DE" dirty="0" err="1"/>
              <a:t>slide</a:t>
            </a:r>
            <a:r>
              <a:rPr lang="de-DE" dirty="0"/>
              <a:t>.</a:t>
            </a:r>
          </a:p>
          <a:p>
            <a:r>
              <a:rPr lang="de-DE" dirty="0"/>
              <a:t>Capital and labour are used to created gross value added which together with intermediate goods and services (from demestic markets and imports) represent the output.</a:t>
            </a:r>
          </a:p>
          <a:p>
            <a:r>
              <a:rPr lang="de-DE" dirty="0"/>
              <a:t>Capital </a:t>
            </a:r>
            <a:r>
              <a:rPr lang="de-DE" dirty="0" err="1"/>
              <a:t>can</a:t>
            </a:r>
            <a:r>
              <a:rPr lang="de-DE" dirty="0"/>
              <a:t> </a:t>
            </a:r>
            <a:r>
              <a:rPr lang="de-DE" dirty="0" err="1"/>
              <a:t>be</a:t>
            </a:r>
            <a:r>
              <a:rPr lang="de-DE" dirty="0"/>
              <a:t> </a:t>
            </a:r>
            <a:r>
              <a:rPr lang="de-DE" dirty="0" err="1"/>
              <a:t>differentiated</a:t>
            </a:r>
            <a:r>
              <a:rPr lang="de-DE" dirty="0"/>
              <a:t> </a:t>
            </a:r>
            <a:r>
              <a:rPr lang="de-DE" dirty="0" err="1"/>
              <a:t>into</a:t>
            </a:r>
            <a:r>
              <a:rPr lang="de-DE" dirty="0"/>
              <a:t> </a:t>
            </a:r>
            <a:r>
              <a:rPr lang="de-DE" dirty="0" err="1"/>
              <a:t>land</a:t>
            </a:r>
            <a:r>
              <a:rPr lang="de-DE" dirty="0"/>
              <a:t>, </a:t>
            </a:r>
            <a:r>
              <a:rPr lang="de-DE" dirty="0" err="1"/>
              <a:t>agricultural</a:t>
            </a:r>
            <a:r>
              <a:rPr lang="de-DE" dirty="0"/>
              <a:t> </a:t>
            </a:r>
            <a:r>
              <a:rPr lang="de-DE" dirty="0" err="1"/>
              <a:t>capital</a:t>
            </a:r>
            <a:r>
              <a:rPr lang="de-DE" dirty="0"/>
              <a:t> and non-</a:t>
            </a:r>
            <a:r>
              <a:rPr lang="de-DE" dirty="0" err="1"/>
              <a:t>agricultural</a:t>
            </a:r>
            <a:r>
              <a:rPr lang="de-DE" dirty="0"/>
              <a:t> </a:t>
            </a:r>
            <a:r>
              <a:rPr lang="de-DE" dirty="0" err="1"/>
              <a:t>capital</a:t>
            </a:r>
            <a:r>
              <a:rPr lang="de-DE" dirty="0"/>
              <a:t>.</a:t>
            </a:r>
          </a:p>
          <a:p>
            <a:r>
              <a:rPr lang="de-DE" dirty="0"/>
              <a:t>Often the labour market is differentiated as skilled or unskilled labour, sometimes also differentiated as rural and urban labour.</a:t>
            </a:r>
          </a:p>
          <a:p>
            <a:r>
              <a:rPr lang="de-DE" dirty="0" err="1"/>
              <a:t>Our</a:t>
            </a:r>
            <a:r>
              <a:rPr lang="de-DE" dirty="0"/>
              <a:t> </a:t>
            </a:r>
            <a:r>
              <a:rPr lang="de-DE" dirty="0" err="1"/>
              <a:t>study</a:t>
            </a:r>
            <a:r>
              <a:rPr lang="de-DE" dirty="0"/>
              <a:t> </a:t>
            </a:r>
            <a:r>
              <a:rPr lang="de-DE" dirty="0" err="1"/>
              <a:t>adresses</a:t>
            </a:r>
            <a:r>
              <a:rPr lang="de-DE" dirty="0"/>
              <a:t> </a:t>
            </a:r>
            <a:r>
              <a:rPr lang="de-DE" dirty="0" err="1"/>
              <a:t>the</a:t>
            </a:r>
            <a:r>
              <a:rPr lang="de-DE" dirty="0"/>
              <a:t> </a:t>
            </a:r>
            <a:r>
              <a:rPr lang="de-DE" dirty="0" err="1"/>
              <a:t>evaluation</a:t>
            </a:r>
            <a:r>
              <a:rPr lang="de-DE" dirty="0"/>
              <a:t> </a:t>
            </a:r>
            <a:r>
              <a:rPr lang="de-DE" dirty="0" err="1"/>
              <a:t>of</a:t>
            </a:r>
            <a:r>
              <a:rPr lang="de-DE" dirty="0"/>
              <a:t> </a:t>
            </a:r>
            <a:r>
              <a:rPr lang="de-DE" dirty="0" err="1"/>
              <a:t>economic</a:t>
            </a:r>
            <a:r>
              <a:rPr lang="de-DE" dirty="0"/>
              <a:t> </a:t>
            </a:r>
            <a:r>
              <a:rPr lang="de-DE" dirty="0" err="1"/>
              <a:t>wide</a:t>
            </a:r>
            <a:r>
              <a:rPr lang="de-DE" dirty="0"/>
              <a:t> </a:t>
            </a:r>
            <a:r>
              <a:rPr lang="de-DE" dirty="0" err="1"/>
              <a:t>impacts</a:t>
            </a:r>
            <a:r>
              <a:rPr lang="de-DE" dirty="0"/>
              <a:t> and </a:t>
            </a:r>
            <a:r>
              <a:rPr lang="de-DE" dirty="0" err="1"/>
              <a:t>the</a:t>
            </a:r>
            <a:r>
              <a:rPr lang="de-DE" dirty="0"/>
              <a:t> </a:t>
            </a:r>
            <a:r>
              <a:rPr lang="de-DE" dirty="0" err="1"/>
              <a:t>socio-economic</a:t>
            </a:r>
            <a:r>
              <a:rPr lang="de-DE" dirty="0"/>
              <a:t> </a:t>
            </a:r>
            <a:r>
              <a:rPr lang="de-DE" dirty="0" err="1"/>
              <a:t>impacts</a:t>
            </a:r>
            <a:r>
              <a:rPr lang="de-DE" dirty="0"/>
              <a:t> </a:t>
            </a:r>
            <a:r>
              <a:rPr lang="de-DE" dirty="0" err="1"/>
              <a:t>of</a:t>
            </a:r>
            <a:r>
              <a:rPr lang="de-DE" dirty="0"/>
              <a:t> COVID-19 and possible </a:t>
            </a:r>
            <a:r>
              <a:rPr lang="de-DE" dirty="0" err="1"/>
              <a:t>response</a:t>
            </a:r>
            <a:r>
              <a:rPr lang="de-DE" dirty="0"/>
              <a:t> </a:t>
            </a:r>
            <a:r>
              <a:rPr lang="de-DE" dirty="0" err="1"/>
              <a:t>policies</a:t>
            </a:r>
            <a:r>
              <a:rPr lang="de-DE" dirty="0"/>
              <a:t>. Since the socio-economic impacts are created from changes on the labour markets (increase of unemployment) we target a more detailed representation of the labour market.</a:t>
            </a:r>
          </a:p>
          <a:p>
            <a:endParaRPr lang="de-DE" dirty="0"/>
          </a:p>
          <a:p>
            <a:r>
              <a:rPr lang="de-DE" dirty="0"/>
              <a:t>We differentiate into agricultural labour market –as the labour market which employs most of the people particularly in rural regions and the non-agricultural labour market, which employs less workers but provides higher wages, particularly in urban regions.</a:t>
            </a:r>
          </a:p>
        </p:txBody>
      </p:sp>
      <p:sp>
        <p:nvSpPr>
          <p:cNvPr id="4" name="Foliennummernplatzhalter 3"/>
          <p:cNvSpPr>
            <a:spLocks noGrp="1"/>
          </p:cNvSpPr>
          <p:nvPr>
            <p:ph type="sldNum" sz="quarter" idx="5"/>
          </p:nvPr>
        </p:nvSpPr>
        <p:spPr/>
        <p:txBody>
          <a:bodyPr/>
          <a:lstStyle/>
          <a:p>
            <a:fld id="{5457E255-55D7-4BCB-9DC6-0E175A578186}" type="slidenum">
              <a:rPr lang="de-DE" smtClean="0"/>
              <a:t>5</a:t>
            </a:fld>
            <a:endParaRPr lang="de-DE"/>
          </a:p>
        </p:txBody>
      </p:sp>
    </p:spTree>
    <p:extLst>
      <p:ext uri="{BB962C8B-B14F-4D97-AF65-F5344CB8AC3E}">
        <p14:creationId xmlns:p14="http://schemas.microsoft.com/office/powerpoint/2010/main" val="1985229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037A3A-ED5C-DB4B-B70D-961CCD3D7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801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037A3A-ED5C-DB4B-B70D-961CCD3D7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620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037A3A-ED5C-DB4B-B70D-961CCD3D7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1297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037A3A-ED5C-DB4B-B70D-961CCD3D7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379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err="1">
                <a:highlight>
                  <a:srgbClr val="FFFF00"/>
                </a:highlight>
              </a:rPr>
              <a:t>Without</a:t>
            </a:r>
            <a:r>
              <a:rPr lang="de-DE" sz="1200" dirty="0">
                <a:highlight>
                  <a:srgbClr val="FFFF00"/>
                </a:highlight>
              </a:rPr>
              <a:t> </a:t>
            </a:r>
            <a:r>
              <a:rPr lang="de-DE" sz="1200" dirty="0" err="1">
                <a:highlight>
                  <a:srgbClr val="FFFF00"/>
                </a:highlight>
              </a:rPr>
              <a:t>response</a:t>
            </a:r>
            <a:r>
              <a:rPr lang="de-DE" sz="1200" dirty="0">
                <a:highlight>
                  <a:srgbClr val="FFFF00"/>
                </a:highlight>
              </a:rPr>
              <a:t> </a:t>
            </a:r>
            <a:r>
              <a:rPr lang="de-DE" sz="1200" dirty="0" err="1">
                <a:highlight>
                  <a:srgbClr val="FFFF00"/>
                </a:highlight>
              </a:rPr>
              <a:t>policies</a:t>
            </a:r>
            <a:r>
              <a:rPr lang="de-DE" sz="1200" dirty="0">
                <a:highlight>
                  <a:srgbClr val="FFFF00"/>
                </a:highlight>
              </a:rPr>
              <a:t> </a:t>
            </a:r>
            <a:r>
              <a:rPr lang="de-DE" sz="1200" dirty="0" err="1">
                <a:highlight>
                  <a:srgbClr val="FFFF00"/>
                </a:highlight>
              </a:rPr>
              <a:t>the</a:t>
            </a:r>
            <a:r>
              <a:rPr lang="de-DE" sz="1200" dirty="0">
                <a:highlight>
                  <a:srgbClr val="FFFF00"/>
                </a:highlight>
              </a:rPr>
              <a:t> Gini-Index </a:t>
            </a:r>
            <a:r>
              <a:rPr lang="de-DE" sz="1200" dirty="0" err="1">
                <a:highlight>
                  <a:srgbClr val="FFFF00"/>
                </a:highlight>
              </a:rPr>
              <a:t>is</a:t>
            </a:r>
            <a:r>
              <a:rPr lang="de-DE" sz="1200" dirty="0">
                <a:highlight>
                  <a:srgbClr val="FFFF00"/>
                </a:highlight>
              </a:rPr>
              <a:t> </a:t>
            </a:r>
            <a:r>
              <a:rPr lang="de-DE" sz="1200" dirty="0" err="1">
                <a:highlight>
                  <a:srgbClr val="FFFF00"/>
                </a:highlight>
              </a:rPr>
              <a:t>nearly</a:t>
            </a:r>
            <a:r>
              <a:rPr lang="de-DE" sz="1200" dirty="0">
                <a:highlight>
                  <a:srgbClr val="FFFF00"/>
                </a:highlight>
              </a:rPr>
              <a:t> </a:t>
            </a:r>
            <a:r>
              <a:rPr lang="de-DE" sz="1200" dirty="0" err="1">
                <a:highlight>
                  <a:srgbClr val="FFFF00"/>
                </a:highlight>
              </a:rPr>
              <a:t>unchanged</a:t>
            </a:r>
            <a:r>
              <a:rPr lang="de-DE" sz="1200" dirty="0">
                <a:highlight>
                  <a:srgbClr val="FFFF00"/>
                </a:highlight>
              </a:rPr>
              <a:t> in </a:t>
            </a:r>
            <a:r>
              <a:rPr lang="de-DE" sz="1200" dirty="0" err="1">
                <a:highlight>
                  <a:srgbClr val="FFFF00"/>
                </a:highlight>
              </a:rPr>
              <a:t>the</a:t>
            </a:r>
            <a:r>
              <a:rPr lang="de-DE" sz="1200" dirty="0">
                <a:highlight>
                  <a:srgbClr val="FFFF00"/>
                </a:highlight>
              </a:rPr>
              <a:t> mild COVID-19 </a:t>
            </a:r>
            <a:r>
              <a:rPr lang="de-DE" sz="1200" dirty="0" err="1">
                <a:highlight>
                  <a:srgbClr val="FFFF00"/>
                </a:highlight>
              </a:rPr>
              <a:t>impact</a:t>
            </a:r>
            <a:r>
              <a:rPr lang="de-DE" sz="1200" dirty="0">
                <a:highlight>
                  <a:srgbClr val="FFFF00"/>
                </a:highlight>
              </a:rPr>
              <a:t>, </a:t>
            </a:r>
            <a:r>
              <a:rPr lang="de-DE" sz="1200" dirty="0" err="1">
                <a:highlight>
                  <a:srgbClr val="FFFF00"/>
                </a:highlight>
              </a:rPr>
              <a:t>the</a:t>
            </a:r>
            <a:r>
              <a:rPr lang="de-DE" sz="1200" dirty="0">
                <a:highlight>
                  <a:srgbClr val="FFFF00"/>
                </a:highlight>
              </a:rPr>
              <a:t> marginal </a:t>
            </a:r>
            <a:r>
              <a:rPr lang="de-DE" sz="1200" dirty="0" err="1">
                <a:highlight>
                  <a:srgbClr val="FFFF00"/>
                </a:highlight>
              </a:rPr>
              <a:t>decrease</a:t>
            </a:r>
            <a:r>
              <a:rPr lang="de-DE" sz="1200" dirty="0">
                <a:highlight>
                  <a:srgbClr val="FFFF00"/>
                </a:highlight>
              </a:rPr>
              <a:t> </a:t>
            </a:r>
            <a:r>
              <a:rPr lang="de-DE" sz="1200" dirty="0" err="1">
                <a:highlight>
                  <a:srgbClr val="FFFF00"/>
                </a:highlight>
              </a:rPr>
              <a:t>results</a:t>
            </a:r>
            <a:r>
              <a:rPr lang="de-DE" sz="1200" dirty="0">
                <a:highlight>
                  <a:srgbClr val="FFFF00"/>
                </a:highlight>
              </a:rPr>
              <a:t> </a:t>
            </a:r>
            <a:r>
              <a:rPr lang="de-DE" sz="1200" dirty="0" err="1">
                <a:highlight>
                  <a:srgbClr val="FFFF00"/>
                </a:highlight>
              </a:rPr>
              <a:t>from</a:t>
            </a:r>
            <a:r>
              <a:rPr lang="de-DE" sz="1200" dirty="0">
                <a:highlight>
                  <a:srgbClr val="FFFF00"/>
                </a:highlight>
              </a:rPr>
              <a:t> </a:t>
            </a:r>
            <a:r>
              <a:rPr lang="de-DE" sz="1200" dirty="0" err="1">
                <a:highlight>
                  <a:srgbClr val="FFFF00"/>
                </a:highlight>
              </a:rPr>
              <a:t>the</a:t>
            </a:r>
            <a:r>
              <a:rPr lang="de-DE" sz="1200" dirty="0">
                <a:highlight>
                  <a:srgbClr val="FFFF00"/>
                </a:highlight>
              </a:rPr>
              <a:t> </a:t>
            </a:r>
            <a:r>
              <a:rPr lang="de-DE" sz="1200" dirty="0" err="1">
                <a:highlight>
                  <a:srgbClr val="FFFF00"/>
                </a:highlight>
              </a:rPr>
              <a:t>slight</a:t>
            </a:r>
            <a:r>
              <a:rPr lang="de-DE" sz="1200" dirty="0">
                <a:highlight>
                  <a:srgbClr val="FFFF00"/>
                </a:highlight>
              </a:rPr>
              <a:t> shift </a:t>
            </a:r>
            <a:r>
              <a:rPr lang="de-DE" sz="1200" dirty="0" err="1">
                <a:highlight>
                  <a:srgbClr val="FFFF00"/>
                </a:highlight>
              </a:rPr>
              <a:t>of</a:t>
            </a:r>
            <a:r>
              <a:rPr lang="de-DE" sz="1200" dirty="0">
                <a:highlight>
                  <a:srgbClr val="FFFF00"/>
                </a:highlight>
              </a:rPr>
              <a:t> </a:t>
            </a:r>
            <a:r>
              <a:rPr lang="de-DE" sz="1200" dirty="0" err="1">
                <a:highlight>
                  <a:srgbClr val="FFFF00"/>
                </a:highlight>
              </a:rPr>
              <a:t>the</a:t>
            </a:r>
            <a:r>
              <a:rPr lang="de-DE" sz="1200" dirty="0">
                <a:highlight>
                  <a:srgbClr val="FFFF00"/>
                </a:highlight>
              </a:rPr>
              <a:t> </a:t>
            </a:r>
            <a:r>
              <a:rPr lang="de-DE" sz="1200" dirty="0" err="1">
                <a:highlight>
                  <a:srgbClr val="FFFF00"/>
                </a:highlight>
              </a:rPr>
              <a:t>function</a:t>
            </a:r>
            <a:r>
              <a:rPr lang="de-DE" sz="1200" dirty="0">
                <a:highlight>
                  <a:srgbClr val="FFFF00"/>
                </a:highlight>
              </a:rPr>
              <a:t> </a:t>
            </a:r>
            <a:r>
              <a:rPr lang="de-DE" sz="1200" dirty="0" err="1">
                <a:highlight>
                  <a:srgbClr val="FFFF00"/>
                </a:highlight>
              </a:rPr>
              <a:t>to</a:t>
            </a:r>
            <a:r>
              <a:rPr lang="de-DE" sz="1200" dirty="0">
                <a:highlight>
                  <a:srgbClr val="FFFF00"/>
                </a:highlight>
              </a:rPr>
              <a:t> </a:t>
            </a:r>
            <a:r>
              <a:rPr lang="de-DE" sz="1200" dirty="0" err="1">
                <a:highlight>
                  <a:srgbClr val="FFFF00"/>
                </a:highlight>
              </a:rPr>
              <a:t>the</a:t>
            </a:r>
            <a:r>
              <a:rPr lang="de-DE" sz="1200" dirty="0">
                <a:highlight>
                  <a:srgbClr val="FFFF00"/>
                </a:highlight>
              </a:rPr>
              <a:t> </a:t>
            </a:r>
            <a:r>
              <a:rPr lang="de-DE" sz="1200" dirty="0" err="1">
                <a:highlight>
                  <a:srgbClr val="FFFF00"/>
                </a:highlight>
              </a:rPr>
              <a:t>left</a:t>
            </a:r>
            <a:r>
              <a:rPr lang="de-DE" sz="1200" dirty="0">
                <a:highlight>
                  <a:srgbClr val="FFFF00"/>
                </a:highlight>
              </a:rPr>
              <a:t> </a:t>
            </a:r>
            <a:r>
              <a:rPr lang="de-DE" sz="1200" dirty="0" err="1">
                <a:highlight>
                  <a:srgbClr val="FFFF00"/>
                </a:highlight>
              </a:rPr>
              <a:t>tail</a:t>
            </a:r>
            <a:r>
              <a:rPr lang="de-DE" sz="1200" dirty="0">
                <a:highlight>
                  <a:srgbClr val="FFFF00"/>
                </a:highlight>
              </a:rPr>
              <a:t> </a:t>
            </a:r>
            <a:r>
              <a:rPr lang="de-DE" sz="1200" dirty="0" err="1">
                <a:highlight>
                  <a:srgbClr val="FFFF00"/>
                </a:highlight>
              </a:rPr>
              <a:t>of</a:t>
            </a:r>
            <a:r>
              <a:rPr lang="de-DE" sz="1200" dirty="0">
                <a:highlight>
                  <a:srgbClr val="FFFF00"/>
                </a:highlight>
              </a:rPr>
              <a:t> </a:t>
            </a:r>
            <a:r>
              <a:rPr lang="de-DE" sz="1200" dirty="0" err="1">
                <a:highlight>
                  <a:srgbClr val="FFFF00"/>
                </a:highlight>
              </a:rPr>
              <a:t>the</a:t>
            </a:r>
            <a:r>
              <a:rPr lang="de-DE" sz="1200" dirty="0">
                <a:highlight>
                  <a:srgbClr val="FFFF00"/>
                </a:highlight>
              </a:rPr>
              <a:t> </a:t>
            </a:r>
            <a:r>
              <a:rPr lang="de-DE" sz="1200" dirty="0" err="1">
                <a:highlight>
                  <a:srgbClr val="FFFF00"/>
                </a:highlight>
              </a:rPr>
              <a:t>function</a:t>
            </a:r>
            <a:r>
              <a:rPr lang="de-DE" sz="1200" dirty="0">
                <a:highlight>
                  <a:srgbClr val="FFFF00"/>
                </a:highlight>
              </a:rPr>
              <a:t>. </a:t>
            </a:r>
          </a:p>
          <a:p>
            <a:r>
              <a:rPr lang="de-DE" sz="1200" dirty="0">
                <a:highlight>
                  <a:srgbClr val="FFFF00"/>
                </a:highlight>
              </a:rPr>
              <a:t>This means that inequality reduces marginally because more households become poor.</a:t>
            </a:r>
          </a:p>
          <a:p>
            <a:r>
              <a:rPr lang="de-DE" sz="1200" dirty="0" err="1">
                <a:highlight>
                  <a:srgbClr val="FFFF00"/>
                </a:highlight>
              </a:rPr>
              <a:t>Under</a:t>
            </a:r>
            <a:r>
              <a:rPr lang="de-DE" sz="1200" dirty="0">
                <a:highlight>
                  <a:srgbClr val="FFFF00"/>
                </a:highlight>
              </a:rPr>
              <a:t> </a:t>
            </a:r>
            <a:r>
              <a:rPr lang="de-DE" sz="1200" dirty="0" err="1">
                <a:highlight>
                  <a:srgbClr val="FFFF00"/>
                </a:highlight>
              </a:rPr>
              <a:t>severe</a:t>
            </a:r>
            <a:r>
              <a:rPr lang="de-DE" sz="1200" dirty="0">
                <a:highlight>
                  <a:srgbClr val="FFFF00"/>
                </a:highlight>
              </a:rPr>
              <a:t> COVID-19 </a:t>
            </a:r>
            <a:r>
              <a:rPr lang="de-DE" sz="1200" dirty="0" err="1">
                <a:highlight>
                  <a:srgbClr val="FFFF00"/>
                </a:highlight>
              </a:rPr>
              <a:t>impact</a:t>
            </a:r>
            <a:r>
              <a:rPr lang="de-DE" sz="1200" dirty="0">
                <a:highlight>
                  <a:srgbClr val="FFFF00"/>
                </a:highlight>
              </a:rPr>
              <a:t> </a:t>
            </a:r>
            <a:r>
              <a:rPr lang="de-DE" sz="1200" dirty="0" err="1">
                <a:highlight>
                  <a:srgbClr val="FFFF00"/>
                </a:highlight>
              </a:rPr>
              <a:t>the</a:t>
            </a:r>
            <a:r>
              <a:rPr lang="de-DE" sz="1200" dirty="0">
                <a:highlight>
                  <a:srgbClr val="FFFF00"/>
                </a:highlight>
              </a:rPr>
              <a:t> Gini-Index </a:t>
            </a:r>
            <a:r>
              <a:rPr lang="de-DE" sz="1200" dirty="0" err="1">
                <a:highlight>
                  <a:srgbClr val="FFFF00"/>
                </a:highlight>
              </a:rPr>
              <a:t>increases</a:t>
            </a:r>
            <a:r>
              <a:rPr lang="de-DE" sz="1200" dirty="0">
                <a:highlight>
                  <a:srgbClr val="FFFF00"/>
                </a:highlight>
              </a:rPr>
              <a:t> </a:t>
            </a:r>
            <a:r>
              <a:rPr lang="de-DE" sz="1200" dirty="0" err="1">
                <a:highlight>
                  <a:srgbClr val="FFFF00"/>
                </a:highlight>
              </a:rPr>
              <a:t>by</a:t>
            </a:r>
            <a:r>
              <a:rPr lang="de-DE" sz="1200" dirty="0">
                <a:highlight>
                  <a:srgbClr val="FFFF00"/>
                </a:highlight>
              </a:rPr>
              <a:t> 0,1 </a:t>
            </a:r>
            <a:r>
              <a:rPr lang="de-DE" sz="1200" dirty="0" err="1">
                <a:highlight>
                  <a:srgbClr val="FFFF00"/>
                </a:highlight>
              </a:rPr>
              <a:t>percentage</a:t>
            </a:r>
            <a:r>
              <a:rPr lang="de-DE" sz="1200" dirty="0">
                <a:highlight>
                  <a:srgbClr val="FFFF00"/>
                </a:highlight>
              </a:rPr>
              <a:t> </a:t>
            </a:r>
            <a:r>
              <a:rPr lang="de-DE" sz="1200" dirty="0" err="1">
                <a:highlight>
                  <a:srgbClr val="FFFF00"/>
                </a:highlight>
              </a:rPr>
              <a:t>points</a:t>
            </a:r>
            <a:r>
              <a:rPr lang="de-DE" sz="1200" dirty="0">
                <a:highlight>
                  <a:srgbClr val="FFFF00"/>
                </a:highlight>
              </a:rPr>
              <a:t>, </a:t>
            </a:r>
            <a:r>
              <a:rPr lang="de-DE" sz="1200" dirty="0" err="1">
                <a:highlight>
                  <a:srgbClr val="FFFF00"/>
                </a:highlight>
              </a:rPr>
              <a:t>because</a:t>
            </a:r>
            <a:r>
              <a:rPr lang="de-DE" sz="1200" dirty="0">
                <a:highlight>
                  <a:srgbClr val="FFFF00"/>
                </a:highlight>
              </a:rPr>
              <a:t> urban </a:t>
            </a:r>
            <a:r>
              <a:rPr lang="de-DE" sz="1200" dirty="0" err="1">
                <a:highlight>
                  <a:srgbClr val="FFFF00"/>
                </a:highlight>
              </a:rPr>
              <a:t>households</a:t>
            </a:r>
            <a:r>
              <a:rPr lang="de-DE" sz="1200" dirty="0">
                <a:highlight>
                  <a:srgbClr val="FFFF00"/>
                </a:highlight>
              </a:rPr>
              <a:t> </a:t>
            </a:r>
            <a:r>
              <a:rPr lang="de-DE" sz="1200" dirty="0" err="1">
                <a:highlight>
                  <a:srgbClr val="FFFF00"/>
                </a:highlight>
              </a:rPr>
              <a:t>are</a:t>
            </a:r>
            <a:r>
              <a:rPr lang="de-DE" sz="1200" dirty="0">
                <a:highlight>
                  <a:srgbClr val="FFFF00"/>
                </a:highlight>
              </a:rPr>
              <a:t> </a:t>
            </a:r>
            <a:r>
              <a:rPr lang="de-DE" sz="1200" dirty="0" err="1">
                <a:highlight>
                  <a:srgbClr val="FFFF00"/>
                </a:highlight>
              </a:rPr>
              <a:t>less</a:t>
            </a:r>
            <a:r>
              <a:rPr lang="de-DE" sz="1200" dirty="0">
                <a:highlight>
                  <a:srgbClr val="FFFF00"/>
                </a:highlight>
              </a:rPr>
              <a:t> and </a:t>
            </a:r>
            <a:r>
              <a:rPr lang="de-DE" sz="1200" dirty="0" err="1">
                <a:highlight>
                  <a:srgbClr val="FFFF00"/>
                </a:highlight>
              </a:rPr>
              <a:t>differently</a:t>
            </a:r>
            <a:r>
              <a:rPr lang="de-DE" sz="1200" dirty="0">
                <a:highlight>
                  <a:srgbClr val="FFFF00"/>
                </a:highlight>
              </a:rPr>
              <a:t> </a:t>
            </a:r>
            <a:r>
              <a:rPr lang="de-DE" sz="1200" dirty="0" err="1">
                <a:highlight>
                  <a:srgbClr val="FFFF00"/>
                </a:highlight>
              </a:rPr>
              <a:t>affected</a:t>
            </a:r>
            <a:r>
              <a:rPr lang="de-DE" sz="1200" dirty="0">
                <a:highlight>
                  <a:srgbClr val="FFFF00"/>
                </a:highlight>
              </a:rPr>
              <a:t> </a:t>
            </a:r>
            <a:r>
              <a:rPr lang="de-DE" sz="1200" dirty="0" err="1">
                <a:highlight>
                  <a:srgbClr val="FFFF00"/>
                </a:highlight>
              </a:rPr>
              <a:t>than</a:t>
            </a:r>
            <a:r>
              <a:rPr lang="de-DE" sz="1200" dirty="0">
                <a:highlight>
                  <a:srgbClr val="FFFF00"/>
                </a:highlight>
              </a:rPr>
              <a:t> rural </a:t>
            </a:r>
            <a:r>
              <a:rPr lang="de-DE" sz="1200" dirty="0" err="1">
                <a:highlight>
                  <a:srgbClr val="FFFF00"/>
                </a:highlight>
              </a:rPr>
              <a:t>households</a:t>
            </a:r>
            <a:r>
              <a:rPr lang="de-DE" sz="1200" dirty="0">
                <a:highlight>
                  <a:srgbClr val="FFFF00"/>
                </a:highlight>
              </a:rPr>
              <a:t>.</a:t>
            </a:r>
          </a:p>
          <a:p>
            <a:r>
              <a:rPr lang="de-DE" sz="1200" dirty="0">
                <a:highlight>
                  <a:srgbClr val="FFFF00"/>
                </a:highlight>
              </a:rPr>
              <a:t>The </a:t>
            </a:r>
            <a:r>
              <a:rPr lang="de-DE" sz="1200" dirty="0" err="1">
                <a:highlight>
                  <a:srgbClr val="FFFF00"/>
                </a:highlight>
              </a:rPr>
              <a:t>policy</a:t>
            </a:r>
            <a:r>
              <a:rPr lang="de-DE" sz="1200" dirty="0">
                <a:highlight>
                  <a:srgbClr val="FFFF00"/>
                </a:highlight>
              </a:rPr>
              <a:t> </a:t>
            </a:r>
            <a:r>
              <a:rPr lang="de-DE" sz="1200" dirty="0" err="1">
                <a:highlight>
                  <a:srgbClr val="FFFF00"/>
                </a:highlight>
              </a:rPr>
              <a:t>response</a:t>
            </a:r>
            <a:r>
              <a:rPr lang="de-DE" sz="1200" dirty="0">
                <a:highlight>
                  <a:srgbClr val="FFFF00"/>
                </a:highlight>
              </a:rPr>
              <a:t> </a:t>
            </a:r>
            <a:r>
              <a:rPr lang="de-DE" sz="1200" dirty="0" err="1">
                <a:highlight>
                  <a:srgbClr val="FFFF00"/>
                </a:highlight>
              </a:rPr>
              <a:t>help</a:t>
            </a:r>
            <a:r>
              <a:rPr lang="de-DE" sz="1200" dirty="0">
                <a:highlight>
                  <a:srgbClr val="FFFF00"/>
                </a:highlight>
              </a:rPr>
              <a:t> </a:t>
            </a:r>
            <a:r>
              <a:rPr lang="de-DE" sz="1200" dirty="0" err="1">
                <a:highlight>
                  <a:srgbClr val="FFFF00"/>
                </a:highlight>
              </a:rPr>
              <a:t>to</a:t>
            </a:r>
            <a:r>
              <a:rPr lang="de-DE" sz="1200" dirty="0">
                <a:highlight>
                  <a:srgbClr val="FFFF00"/>
                </a:highlight>
              </a:rPr>
              <a:t> </a:t>
            </a:r>
            <a:r>
              <a:rPr lang="de-DE" sz="1200" dirty="0" err="1">
                <a:highlight>
                  <a:srgbClr val="FFFF00"/>
                </a:highlight>
              </a:rPr>
              <a:t>decrease</a:t>
            </a:r>
            <a:r>
              <a:rPr lang="de-DE" sz="1200" dirty="0">
                <a:highlight>
                  <a:srgbClr val="FFFF00"/>
                </a:highlight>
              </a:rPr>
              <a:t> </a:t>
            </a:r>
            <a:r>
              <a:rPr lang="de-DE" sz="1200" dirty="0" err="1">
                <a:highlight>
                  <a:srgbClr val="FFFF00"/>
                </a:highlight>
              </a:rPr>
              <a:t>inequality</a:t>
            </a:r>
            <a:r>
              <a:rPr lang="de-DE" sz="1200" dirty="0">
                <a:highlight>
                  <a:srgbClr val="FFFF00"/>
                </a:highlight>
              </a:rPr>
              <a:t>  </a:t>
            </a:r>
            <a:r>
              <a:rPr lang="de-DE" sz="1200" dirty="0" err="1">
                <a:highlight>
                  <a:srgbClr val="FFFF00"/>
                </a:highlight>
              </a:rPr>
              <a:t>by</a:t>
            </a:r>
            <a:r>
              <a:rPr lang="de-DE" sz="1200" dirty="0">
                <a:highlight>
                  <a:srgbClr val="FFFF00"/>
                </a:highlight>
              </a:rPr>
              <a:t> 0,4 </a:t>
            </a:r>
            <a:r>
              <a:rPr lang="de-DE" sz="1200" dirty="0" err="1">
                <a:highlight>
                  <a:srgbClr val="FFFF00"/>
                </a:highlight>
              </a:rPr>
              <a:t>to</a:t>
            </a:r>
            <a:r>
              <a:rPr lang="de-DE" sz="1200" dirty="0">
                <a:highlight>
                  <a:srgbClr val="FFFF00"/>
                </a:highlight>
              </a:rPr>
              <a:t> 0,6 </a:t>
            </a:r>
            <a:r>
              <a:rPr lang="de-DE" sz="1200" dirty="0" err="1">
                <a:highlight>
                  <a:srgbClr val="FFFF00"/>
                </a:highlight>
              </a:rPr>
              <a:t>percentage</a:t>
            </a:r>
            <a:r>
              <a:rPr lang="de-DE" sz="1200" dirty="0">
                <a:highlight>
                  <a:srgbClr val="FFFF00"/>
                </a:highlight>
              </a:rPr>
              <a:t> </a:t>
            </a:r>
            <a:r>
              <a:rPr lang="de-DE" sz="1200" dirty="0" err="1">
                <a:highlight>
                  <a:srgbClr val="FFFF00"/>
                </a:highlight>
              </a:rPr>
              <a:t>points</a:t>
            </a:r>
            <a:r>
              <a:rPr lang="de-DE" sz="1200" dirty="0">
                <a:highlight>
                  <a:srgbClr val="FFFF00"/>
                </a:highlight>
              </a:rPr>
              <a:t> in </a:t>
            </a:r>
            <a:r>
              <a:rPr lang="de-DE" sz="1200" dirty="0" err="1">
                <a:highlight>
                  <a:srgbClr val="FFFF00"/>
                </a:highlight>
              </a:rPr>
              <a:t>the</a:t>
            </a:r>
            <a:r>
              <a:rPr lang="de-DE" sz="1200" dirty="0">
                <a:highlight>
                  <a:srgbClr val="FFFF00"/>
                </a:highlight>
              </a:rPr>
              <a:t> </a:t>
            </a:r>
            <a:r>
              <a:rPr lang="de-DE" sz="1200" dirty="0" err="1">
                <a:highlight>
                  <a:srgbClr val="FFFF00"/>
                </a:highlight>
              </a:rPr>
              <a:t>short</a:t>
            </a:r>
            <a:r>
              <a:rPr lang="de-DE" sz="1200" dirty="0">
                <a:highlight>
                  <a:srgbClr val="FFFF00"/>
                </a:highlight>
              </a:rPr>
              <a:t> </a:t>
            </a:r>
            <a:r>
              <a:rPr lang="de-DE" sz="1200" dirty="0" err="1">
                <a:highlight>
                  <a:srgbClr val="FFFF00"/>
                </a:highlight>
              </a:rPr>
              <a:t>run</a:t>
            </a:r>
            <a:r>
              <a:rPr lang="de-DE" sz="1200" dirty="0">
                <a:highlight>
                  <a:srgbClr val="FFFF00"/>
                </a:highlight>
              </a:rPr>
              <a:t> in 2021. In 2025 </a:t>
            </a:r>
            <a:r>
              <a:rPr lang="de-DE" sz="1200" dirty="0" err="1">
                <a:highlight>
                  <a:srgbClr val="FFFF00"/>
                </a:highlight>
              </a:rPr>
              <a:t>this</a:t>
            </a:r>
            <a:r>
              <a:rPr lang="de-DE" sz="1200" dirty="0">
                <a:highlight>
                  <a:srgbClr val="FFFF00"/>
                </a:highlight>
              </a:rPr>
              <a:t> positive </a:t>
            </a:r>
            <a:r>
              <a:rPr lang="de-DE" sz="1200" dirty="0" err="1">
                <a:highlight>
                  <a:srgbClr val="FFFF00"/>
                </a:highlight>
              </a:rPr>
              <a:t>impact</a:t>
            </a:r>
            <a:r>
              <a:rPr lang="de-DE" sz="1200" dirty="0">
                <a:highlight>
                  <a:srgbClr val="FFFF00"/>
                </a:highlight>
              </a:rPr>
              <a:t> </a:t>
            </a:r>
            <a:r>
              <a:rPr lang="de-DE" sz="1200" dirty="0" err="1">
                <a:highlight>
                  <a:srgbClr val="FFFF00"/>
                </a:highlight>
              </a:rPr>
              <a:t>is</a:t>
            </a:r>
            <a:r>
              <a:rPr lang="de-DE" sz="1200" dirty="0">
                <a:highlight>
                  <a:srgbClr val="FFFF00"/>
                </a:highlight>
              </a:rPr>
              <a:t> </a:t>
            </a:r>
            <a:r>
              <a:rPr lang="de-DE" sz="1200" dirty="0" err="1">
                <a:highlight>
                  <a:srgbClr val="FFFF00"/>
                </a:highlight>
              </a:rPr>
              <a:t>crowded</a:t>
            </a:r>
            <a:r>
              <a:rPr lang="de-DE" sz="1200" dirty="0">
                <a:highlight>
                  <a:srgbClr val="FFFF00"/>
                </a:highlight>
              </a:rPr>
              <a:t> out.</a:t>
            </a:r>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57E255-55D7-4BCB-9DC6-0E175A578186}"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1270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037A3A-ED5C-DB4B-B70D-961CCD3D7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0210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solidFill>
                  <a:schemeClr val="tx1">
                    <a:lumMod val="85000"/>
                    <a:lumOff val="15000"/>
                  </a:schemeClr>
                </a:solidFill>
                <a:latin typeface="Century Gothic" pitchFamily="34" charset="0"/>
              </a:rPr>
              <a:t>Although the business as usual values are still not reached, the economy gets closer to reaching where it would have been had there been no COVID-19 pandemic.</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037A3A-ED5C-DB4B-B70D-961CCD3D7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8359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as displayed here, in order to consider the impacts on the labour markets in as detailed a fashion as possible</a:t>
            </a:r>
          </a:p>
        </p:txBody>
      </p:sp>
      <p:sp>
        <p:nvSpPr>
          <p:cNvPr id="4" name="Foliennummernplatzhalter 3"/>
          <p:cNvSpPr>
            <a:spLocks noGrp="1"/>
          </p:cNvSpPr>
          <p:nvPr>
            <p:ph type="sldNum" sz="quarter" idx="5"/>
          </p:nvPr>
        </p:nvSpPr>
        <p:spPr/>
        <p:txBody>
          <a:bodyPr/>
          <a:lstStyle/>
          <a:p>
            <a:fld id="{5457E255-55D7-4BCB-9DC6-0E175A578186}" type="slidenum">
              <a:rPr lang="de-DE" smtClean="0"/>
              <a:t>6</a:t>
            </a:fld>
            <a:endParaRPr lang="de-DE"/>
          </a:p>
        </p:txBody>
      </p:sp>
    </p:spTree>
    <p:extLst>
      <p:ext uri="{BB962C8B-B14F-4D97-AF65-F5344CB8AC3E}">
        <p14:creationId xmlns:p14="http://schemas.microsoft.com/office/powerpoint/2010/main" val="596403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The disaggregated labourr types contribute in different shares to the different industries.</a:t>
            </a:r>
          </a:p>
          <a:p>
            <a:r>
              <a:rPr lang="de-DE" dirty="0"/>
              <a:t>This slide shows the share of wage bills for the agricultural sectors differentiated into men (in blue signs) and women (in pink signs) for the different contract forms: permanent (blue), temporary (green) and own account family workers (orange).</a:t>
            </a:r>
          </a:p>
          <a:p>
            <a:r>
              <a:rPr lang="de-DE" dirty="0"/>
              <a:t>The columns for men and women sum up in total to 100% for each industry.</a:t>
            </a:r>
          </a:p>
          <a:p>
            <a:r>
              <a:rPr lang="de-DE" dirty="0"/>
              <a:t>In large scale farming the share of women is about 22% significantly smaller than for men with nearly 80%.</a:t>
            </a:r>
          </a:p>
          <a:p>
            <a:r>
              <a:rPr lang="de-DE" dirty="0"/>
              <a:t>Small scale farming with 60% female workers dominates over male work with about 40%, all of them are assumed to be own account workers or contributing family workers. In fishery and forestry sector, we assume more men than women working in that sector.</a:t>
            </a:r>
          </a:p>
        </p:txBody>
      </p:sp>
      <p:sp>
        <p:nvSpPr>
          <p:cNvPr id="4" name="Foliennummernplatzhalter 3"/>
          <p:cNvSpPr>
            <a:spLocks noGrp="1"/>
          </p:cNvSpPr>
          <p:nvPr>
            <p:ph type="sldNum" sz="quarter" idx="5"/>
          </p:nvPr>
        </p:nvSpPr>
        <p:spPr/>
        <p:txBody>
          <a:bodyPr/>
          <a:lstStyle/>
          <a:p>
            <a:fld id="{5457E255-55D7-4BCB-9DC6-0E175A578186}" type="slidenum">
              <a:rPr lang="de-DE" smtClean="0"/>
              <a:t>7</a:t>
            </a:fld>
            <a:endParaRPr lang="de-DE"/>
          </a:p>
        </p:txBody>
      </p:sp>
    </p:spTree>
    <p:extLst>
      <p:ext uri="{BB962C8B-B14F-4D97-AF65-F5344CB8AC3E}">
        <p14:creationId xmlns:p14="http://schemas.microsoft.com/office/powerpoint/2010/main" val="2100802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non-agricultural labour markets the share of wage bills for male workers is much higher especially for the urban workers, which have higher wages than the rural workers.</a:t>
            </a:r>
          </a:p>
          <a:p>
            <a:r>
              <a:rPr lang="de-DE" dirty="0"/>
              <a:t>Only in services are men and women nearly comparable in shares of wages and this industry is heavily impacted by COVID-19 shocks.</a:t>
            </a:r>
          </a:p>
        </p:txBody>
      </p:sp>
      <p:sp>
        <p:nvSpPr>
          <p:cNvPr id="4" name="Foliennummernplatzhalter 3"/>
          <p:cNvSpPr>
            <a:spLocks noGrp="1"/>
          </p:cNvSpPr>
          <p:nvPr>
            <p:ph type="sldNum" sz="quarter" idx="5"/>
          </p:nvPr>
        </p:nvSpPr>
        <p:spPr/>
        <p:txBody>
          <a:bodyPr/>
          <a:lstStyle/>
          <a:p>
            <a:fld id="{5457E255-55D7-4BCB-9DC6-0E175A578186}" type="slidenum">
              <a:rPr lang="de-DE" smtClean="0"/>
              <a:t>8</a:t>
            </a:fld>
            <a:endParaRPr lang="de-DE"/>
          </a:p>
        </p:txBody>
      </p:sp>
    </p:spTree>
    <p:extLst>
      <p:ext uri="{BB962C8B-B14F-4D97-AF65-F5344CB8AC3E}">
        <p14:creationId xmlns:p14="http://schemas.microsoft.com/office/powerpoint/2010/main" val="4287747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The shares of male and female labour in different sectors for different wages result in different labour income for rural and urban households.</a:t>
            </a:r>
          </a:p>
          <a:p>
            <a:r>
              <a:rPr lang="de-DE" dirty="0"/>
              <a:t>This graph illustrates only the share of labour income in total income, income from capital and transfers would add up the colums to 100%.</a:t>
            </a:r>
          </a:p>
          <a:p>
            <a:r>
              <a:rPr lang="de-DE" dirty="0"/>
              <a:t>In rural </a:t>
            </a:r>
            <a:r>
              <a:rPr lang="de-DE" dirty="0" err="1"/>
              <a:t>households</a:t>
            </a:r>
            <a:r>
              <a:rPr lang="de-DE" dirty="0"/>
              <a:t> </a:t>
            </a:r>
            <a:r>
              <a:rPr lang="de-DE" dirty="0" err="1"/>
              <a:t>the</a:t>
            </a:r>
            <a:r>
              <a:rPr lang="de-DE" dirty="0"/>
              <a:t> </a:t>
            </a:r>
            <a:r>
              <a:rPr lang="de-DE" dirty="0" err="1"/>
              <a:t>income</a:t>
            </a:r>
            <a:r>
              <a:rPr lang="de-DE" dirty="0"/>
              <a:t> </a:t>
            </a:r>
            <a:r>
              <a:rPr lang="de-DE" dirty="0" err="1"/>
              <a:t>from</a:t>
            </a:r>
            <a:r>
              <a:rPr lang="de-DE" dirty="0"/>
              <a:t> </a:t>
            </a:r>
            <a:r>
              <a:rPr lang="de-DE" dirty="0" err="1"/>
              <a:t>female</a:t>
            </a:r>
            <a:r>
              <a:rPr lang="de-DE" dirty="0"/>
              <a:t> </a:t>
            </a:r>
            <a:r>
              <a:rPr lang="de-DE" dirty="0" err="1"/>
              <a:t>work</a:t>
            </a:r>
            <a:r>
              <a:rPr lang="de-DE" dirty="0"/>
              <a:t> </a:t>
            </a:r>
            <a:r>
              <a:rPr lang="de-DE" dirty="0" err="1"/>
              <a:t>is</a:t>
            </a:r>
            <a:r>
              <a:rPr lang="de-DE" dirty="0"/>
              <a:t> half </a:t>
            </a:r>
            <a:r>
              <a:rPr lang="de-DE" dirty="0" err="1"/>
              <a:t>of</a:t>
            </a:r>
            <a:r>
              <a:rPr lang="de-DE" dirty="0"/>
              <a:t> </a:t>
            </a:r>
            <a:r>
              <a:rPr lang="de-DE" dirty="0" err="1"/>
              <a:t>the</a:t>
            </a:r>
            <a:r>
              <a:rPr lang="de-DE" dirty="0"/>
              <a:t> </a:t>
            </a:r>
            <a:r>
              <a:rPr lang="de-DE" dirty="0" err="1"/>
              <a:t>share</a:t>
            </a:r>
            <a:r>
              <a:rPr lang="de-DE" dirty="0"/>
              <a:t> </a:t>
            </a:r>
            <a:r>
              <a:rPr lang="de-DE" dirty="0" err="1"/>
              <a:t>of</a:t>
            </a:r>
            <a:r>
              <a:rPr lang="de-DE" dirty="0"/>
              <a:t> </a:t>
            </a:r>
            <a:r>
              <a:rPr lang="de-DE" dirty="0" err="1"/>
              <a:t>men‘s</a:t>
            </a:r>
            <a:r>
              <a:rPr lang="de-DE" dirty="0"/>
              <a:t> </a:t>
            </a:r>
            <a:r>
              <a:rPr lang="de-DE" dirty="0" err="1"/>
              <a:t>work</a:t>
            </a:r>
            <a:r>
              <a:rPr lang="de-DE" dirty="0"/>
              <a:t>. However, adding up the income from agricultural activities (permanent, temporary and own-account), women‘s income reaches comparble share (at 5%) as men. Note that wages in agricultural acitivties are comparably low, but the number of workers is high.</a:t>
            </a:r>
          </a:p>
          <a:p>
            <a:r>
              <a:rPr lang="de-DE" dirty="0"/>
              <a:t>Thus, these graphs only represent the share of income, not the numbers of workers behind them.</a:t>
            </a:r>
          </a:p>
        </p:txBody>
      </p:sp>
      <p:sp>
        <p:nvSpPr>
          <p:cNvPr id="4" name="Foliennummernplatzhalter 3"/>
          <p:cNvSpPr>
            <a:spLocks noGrp="1"/>
          </p:cNvSpPr>
          <p:nvPr>
            <p:ph type="sldNum" sz="quarter" idx="5"/>
          </p:nvPr>
        </p:nvSpPr>
        <p:spPr/>
        <p:txBody>
          <a:bodyPr/>
          <a:lstStyle/>
          <a:p>
            <a:fld id="{5457E255-55D7-4BCB-9DC6-0E175A578186}" type="slidenum">
              <a:rPr lang="de-DE" smtClean="0"/>
              <a:t>9</a:t>
            </a:fld>
            <a:endParaRPr lang="de-DE"/>
          </a:p>
        </p:txBody>
      </p:sp>
    </p:spTree>
    <p:extLst>
      <p:ext uri="{BB962C8B-B14F-4D97-AF65-F5344CB8AC3E}">
        <p14:creationId xmlns:p14="http://schemas.microsoft.com/office/powerpoint/2010/main" val="2276323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 comparable ratio between income from female and male work can be found in the income of urban households. Women contribute with urban works half of the share of men.</a:t>
            </a:r>
          </a:p>
        </p:txBody>
      </p:sp>
      <p:sp>
        <p:nvSpPr>
          <p:cNvPr id="4" name="Foliennummernplatzhalter 3"/>
          <p:cNvSpPr>
            <a:spLocks noGrp="1"/>
          </p:cNvSpPr>
          <p:nvPr>
            <p:ph type="sldNum" sz="quarter" idx="5"/>
          </p:nvPr>
        </p:nvSpPr>
        <p:spPr/>
        <p:txBody>
          <a:bodyPr/>
          <a:lstStyle/>
          <a:p>
            <a:fld id="{5457E255-55D7-4BCB-9DC6-0E175A578186}" type="slidenum">
              <a:rPr lang="de-DE" smtClean="0"/>
              <a:t>10</a:t>
            </a:fld>
            <a:endParaRPr lang="de-DE"/>
          </a:p>
        </p:txBody>
      </p:sp>
    </p:spTree>
    <p:extLst>
      <p:ext uri="{BB962C8B-B14F-4D97-AF65-F5344CB8AC3E}">
        <p14:creationId xmlns:p14="http://schemas.microsoft.com/office/powerpoint/2010/main" val="3419214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This and the following graphs show how the response policies are implmented in the years in terms of budget allocation per sectors or labour (e.g. female labour). On the left the absolute value is displayed and on the right the relative share in each year is displayed.</a:t>
            </a:r>
          </a:p>
        </p:txBody>
      </p:sp>
      <p:sp>
        <p:nvSpPr>
          <p:cNvPr id="4" name="Foliennummernplatzhalter 3"/>
          <p:cNvSpPr>
            <a:spLocks noGrp="1"/>
          </p:cNvSpPr>
          <p:nvPr>
            <p:ph type="sldNum" sz="quarter" idx="5"/>
          </p:nvPr>
        </p:nvSpPr>
        <p:spPr/>
        <p:txBody>
          <a:bodyPr/>
          <a:lstStyle/>
          <a:p>
            <a:fld id="{5457E255-55D7-4BCB-9DC6-0E175A578186}" type="slidenum">
              <a:rPr lang="de-DE" smtClean="0"/>
              <a:t>15</a:t>
            </a:fld>
            <a:endParaRPr lang="de-DE"/>
          </a:p>
        </p:txBody>
      </p:sp>
    </p:spTree>
    <p:extLst>
      <p:ext uri="{BB962C8B-B14F-4D97-AF65-F5344CB8AC3E}">
        <p14:creationId xmlns:p14="http://schemas.microsoft.com/office/powerpoint/2010/main" val="3282414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037A3A-ED5C-DB4B-B70D-961CCD3D7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458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037A3A-ED5C-DB4B-B70D-961CCD3D7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1556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6C61FBA1-28FA-49D4-89A2-CF1BEDA3FA0E}" type="datetimeFigureOut">
              <a:rPr lang="fr-CA" smtClean="0"/>
              <a:t>2021-05-30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87882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C61FBA1-28FA-49D4-89A2-CF1BEDA3FA0E}" type="datetimeFigureOut">
              <a:rPr lang="fr-CA" smtClean="0"/>
              <a:t>2021-05-30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2465884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C61FBA1-28FA-49D4-89A2-CF1BEDA3FA0E}" type="datetimeFigureOut">
              <a:rPr lang="fr-CA" smtClean="0"/>
              <a:t>2021-05-30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57639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C61FBA1-28FA-49D4-89A2-CF1BEDA3FA0E}" type="datetimeFigureOut">
              <a:rPr lang="fr-CA" smtClean="0"/>
              <a:t>2021-05-30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155590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6C61FBA1-28FA-49D4-89A2-CF1BEDA3FA0E}" type="datetimeFigureOut">
              <a:rPr lang="fr-CA" smtClean="0"/>
              <a:t>2021-05-30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662035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C61FBA1-28FA-49D4-89A2-CF1BEDA3FA0E}" type="datetimeFigureOut">
              <a:rPr lang="fr-CA" smtClean="0"/>
              <a:t>2021-05-30</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433429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C61FBA1-28FA-49D4-89A2-CF1BEDA3FA0E}" type="datetimeFigureOut">
              <a:rPr lang="fr-CA" smtClean="0"/>
              <a:t>2021-05-30</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2336841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C61FBA1-28FA-49D4-89A2-CF1BEDA3FA0E}" type="datetimeFigureOut">
              <a:rPr lang="fr-CA" smtClean="0"/>
              <a:t>2021-05-30</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3280574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61FBA1-28FA-49D4-89A2-CF1BEDA3FA0E}" type="datetimeFigureOut">
              <a:rPr lang="fr-CA" smtClean="0"/>
              <a:t>2021-05-30</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3049411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6C61FBA1-28FA-49D4-89A2-CF1BEDA3FA0E}" type="datetimeFigureOut">
              <a:rPr lang="fr-CA" smtClean="0"/>
              <a:t>2021-05-30</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1550129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6C61FBA1-28FA-49D4-89A2-CF1BEDA3FA0E}" type="datetimeFigureOut">
              <a:rPr lang="fr-CA" smtClean="0"/>
              <a:t>2021-05-30</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87AE0CC-80B6-4B59-8E8E-E6852B52EF69}" type="slidenum">
              <a:rPr lang="fr-CA" smtClean="0"/>
              <a:t>‹#›</a:t>
            </a:fld>
            <a:endParaRPr lang="fr-CA"/>
          </a:p>
        </p:txBody>
      </p:sp>
    </p:spTree>
    <p:extLst>
      <p:ext uri="{BB962C8B-B14F-4D97-AF65-F5344CB8AC3E}">
        <p14:creationId xmlns:p14="http://schemas.microsoft.com/office/powerpoint/2010/main" val="2467822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61FBA1-28FA-49D4-89A2-CF1BEDA3FA0E}" type="datetimeFigureOut">
              <a:rPr lang="fr-CA" smtClean="0"/>
              <a:t>2021-05-30</a:t>
            </a:fld>
            <a:endParaRPr lang="fr-CA"/>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7AE0CC-80B6-4B59-8E8E-E6852B52EF69}" type="slidenum">
              <a:rPr lang="fr-CA" smtClean="0"/>
              <a:t>‹#›</a:t>
            </a:fld>
            <a:endParaRPr lang="fr-CA"/>
          </a:p>
        </p:txBody>
      </p:sp>
    </p:spTree>
    <p:extLst>
      <p:ext uri="{BB962C8B-B14F-4D97-AF65-F5344CB8AC3E}">
        <p14:creationId xmlns:p14="http://schemas.microsoft.com/office/powerpoint/2010/main" val="66688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ZoneTexte 4"/>
          <p:cNvSpPr txBox="1"/>
          <p:nvPr/>
        </p:nvSpPr>
        <p:spPr>
          <a:xfrm>
            <a:off x="1906772" y="1570861"/>
            <a:ext cx="8575697" cy="2308324"/>
          </a:xfrm>
          <a:prstGeom prst="rect">
            <a:avLst/>
          </a:prstGeom>
          <a:noFill/>
        </p:spPr>
        <p:txBody>
          <a:bodyPr wrap="square" rtlCol="0">
            <a:spAutoFit/>
          </a:bodyPr>
          <a:lstStyle/>
          <a:p>
            <a:pPr defTabSz="457200"/>
            <a:r>
              <a:rPr lang="en-GB" sz="3600" b="1" dirty="0">
                <a:solidFill>
                  <a:srgbClr val="E7E6E6">
                    <a:lumMod val="50000"/>
                  </a:srgbClr>
                </a:solidFill>
                <a:latin typeface="Century Gothic" panose="020B0502020202020204" pitchFamily="34" charset="0"/>
              </a:rPr>
              <a:t>Simulations of policy responses and interventions to promote inclusive adaptation to and recovery from the COVID-19 crisis in Zimbabwe</a:t>
            </a:r>
          </a:p>
        </p:txBody>
      </p:sp>
      <p:sp>
        <p:nvSpPr>
          <p:cNvPr id="7" name="ZoneTexte 6"/>
          <p:cNvSpPr txBox="1"/>
          <p:nvPr/>
        </p:nvSpPr>
        <p:spPr>
          <a:xfrm>
            <a:off x="1906771" y="4180448"/>
            <a:ext cx="8575697" cy="553998"/>
          </a:xfrm>
          <a:prstGeom prst="rect">
            <a:avLst/>
          </a:prstGeom>
          <a:noFill/>
        </p:spPr>
        <p:txBody>
          <a:bodyPr wrap="square" rtlCol="0">
            <a:spAutoFit/>
          </a:bodyPr>
          <a:lstStyle/>
          <a:p>
            <a:pPr defTabSz="457200"/>
            <a:r>
              <a:rPr lang="fr-CA" sz="3000" dirty="0">
                <a:solidFill>
                  <a:srgbClr val="E7E6E6">
                    <a:lumMod val="50000"/>
                  </a:srgbClr>
                </a:solidFill>
                <a:latin typeface="Century Gothic" panose="020B0502020202020204" pitchFamily="34" charset="0"/>
              </a:rPr>
              <a:t>GTAP VIRTUAL CONFERENCE, June 2021 </a:t>
            </a:r>
          </a:p>
        </p:txBody>
      </p:sp>
      <p:sp>
        <p:nvSpPr>
          <p:cNvPr id="8" name="ZoneTexte 7"/>
          <p:cNvSpPr txBox="1"/>
          <p:nvPr/>
        </p:nvSpPr>
        <p:spPr>
          <a:xfrm>
            <a:off x="1190625" y="5589708"/>
            <a:ext cx="8677275" cy="369332"/>
          </a:xfrm>
          <a:prstGeom prst="rect">
            <a:avLst/>
          </a:prstGeom>
          <a:noFill/>
        </p:spPr>
        <p:txBody>
          <a:bodyPr wrap="square" rtlCol="0">
            <a:spAutoFit/>
          </a:bodyPr>
          <a:lstStyle/>
          <a:p>
            <a:pPr algn="r" defTabSz="457200"/>
            <a:r>
              <a:rPr lang="fr-CA" dirty="0">
                <a:solidFill>
                  <a:prstClr val="black"/>
                </a:solidFill>
                <a:latin typeface="Century Gothic" panose="020B0502020202020204" pitchFamily="34" charset="0"/>
              </a:rPr>
              <a:t>Margaret </a:t>
            </a:r>
            <a:r>
              <a:rPr lang="fr-CA" dirty="0" err="1">
                <a:solidFill>
                  <a:prstClr val="black"/>
                </a:solidFill>
                <a:latin typeface="Century Gothic" panose="020B0502020202020204" pitchFamily="34" charset="0"/>
              </a:rPr>
              <a:t>Chitiga</a:t>
            </a:r>
            <a:r>
              <a:rPr lang="fr-CA" dirty="0">
                <a:solidFill>
                  <a:prstClr val="black"/>
                </a:solidFill>
                <a:latin typeface="Century Gothic" panose="020B0502020202020204" pitchFamily="34" charset="0"/>
              </a:rPr>
              <a:t>, Ramos Mabugu, Helene Maisonnave and Martin Henseler </a:t>
            </a:r>
          </a:p>
        </p:txBody>
      </p:sp>
    </p:spTree>
    <p:extLst>
      <p:ext uri="{BB962C8B-B14F-4D97-AF65-F5344CB8AC3E}">
        <p14:creationId xmlns:p14="http://schemas.microsoft.com/office/powerpoint/2010/main" val="3351306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A2F40D57-75A9-47F4-9651-E1D906A50706}"/>
              </a:ext>
            </a:extLst>
          </p:cNvPr>
          <p:cNvGraphicFramePr>
            <a:graphicFrameLocks/>
          </p:cNvGraphicFramePr>
          <p:nvPr/>
        </p:nvGraphicFramePr>
        <p:xfrm>
          <a:off x="643467" y="182880"/>
          <a:ext cx="10905066" cy="6043083"/>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uppieren 2">
            <a:extLst>
              <a:ext uri="{FF2B5EF4-FFF2-40B4-BE49-F238E27FC236}">
                <a16:creationId xmlns:a16="http://schemas.microsoft.com/office/drawing/2014/main" id="{7EEAA01E-A18A-4654-A5A1-AA7C09B60004}"/>
              </a:ext>
            </a:extLst>
          </p:cNvPr>
          <p:cNvGrpSpPr/>
          <p:nvPr/>
        </p:nvGrpSpPr>
        <p:grpSpPr>
          <a:xfrm>
            <a:off x="3471756" y="1290143"/>
            <a:ext cx="494293" cy="620112"/>
            <a:chOff x="860053" y="6126419"/>
            <a:chExt cx="494293" cy="620112"/>
          </a:xfrm>
        </p:grpSpPr>
        <p:sp>
          <p:nvSpPr>
            <p:cNvPr id="4" name="Rectangle: Rounded Corners 43">
              <a:extLst>
                <a:ext uri="{FF2B5EF4-FFF2-40B4-BE49-F238E27FC236}">
                  <a16:creationId xmlns:a16="http://schemas.microsoft.com/office/drawing/2014/main" id="{6592A645-B9DD-46CE-B211-D3B79C2DBC99}"/>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5" name="Ellipse 4">
              <a:extLst>
                <a:ext uri="{FF2B5EF4-FFF2-40B4-BE49-F238E27FC236}">
                  <a16:creationId xmlns:a16="http://schemas.microsoft.com/office/drawing/2014/main" id="{56BE8A23-C8A9-4302-9C9B-B28C63AFC584}"/>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 Verbindung mit Pfeil 5">
              <a:extLst>
                <a:ext uri="{FF2B5EF4-FFF2-40B4-BE49-F238E27FC236}">
                  <a16:creationId xmlns:a16="http://schemas.microsoft.com/office/drawing/2014/main" id="{57E464A2-E276-4BC2-89B7-95B45A083A31}"/>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 name="Gruppieren 6">
            <a:extLst>
              <a:ext uri="{FF2B5EF4-FFF2-40B4-BE49-F238E27FC236}">
                <a16:creationId xmlns:a16="http://schemas.microsoft.com/office/drawing/2014/main" id="{782612FE-19D2-4961-809D-6BA2B9908F72}"/>
              </a:ext>
            </a:extLst>
          </p:cNvPr>
          <p:cNvGrpSpPr/>
          <p:nvPr/>
        </p:nvGrpSpPr>
        <p:grpSpPr>
          <a:xfrm>
            <a:off x="8643122" y="2808887"/>
            <a:ext cx="494293" cy="620112"/>
            <a:chOff x="3638230" y="3086596"/>
            <a:chExt cx="494293" cy="620112"/>
          </a:xfrm>
        </p:grpSpPr>
        <p:sp>
          <p:nvSpPr>
            <p:cNvPr id="8" name="Rectangle: Rounded Corners 43">
              <a:extLst>
                <a:ext uri="{FF2B5EF4-FFF2-40B4-BE49-F238E27FC236}">
                  <a16:creationId xmlns:a16="http://schemas.microsoft.com/office/drawing/2014/main" id="{FBF642D1-4D7B-4EC4-9113-9FA84F3B31C4}"/>
                </a:ext>
              </a:extLst>
            </p:cNvPr>
            <p:cNvSpPr/>
            <p:nvPr/>
          </p:nvSpPr>
          <p:spPr>
            <a:xfrm>
              <a:off x="3638230" y="3086596"/>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9" name="Ellipse 8">
              <a:extLst>
                <a:ext uri="{FF2B5EF4-FFF2-40B4-BE49-F238E27FC236}">
                  <a16:creationId xmlns:a16="http://schemas.microsoft.com/office/drawing/2014/main" id="{338288C3-0F25-4B5E-8881-5DC304E68EC5}"/>
                </a:ext>
              </a:extLst>
            </p:cNvPr>
            <p:cNvSpPr/>
            <p:nvPr/>
          </p:nvSpPr>
          <p:spPr>
            <a:xfrm>
              <a:off x="3738823" y="3172191"/>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86C5594B-3023-4E05-B06A-687C3989454A}"/>
                </a:ext>
              </a:extLst>
            </p:cNvPr>
            <p:cNvCxnSpPr>
              <a:cxnSpLocks/>
              <a:stCxn id="9" idx="4"/>
            </p:cNvCxnSpPr>
            <p:nvPr/>
          </p:nvCxnSpPr>
          <p:spPr>
            <a:xfrm>
              <a:off x="3868363" y="3371434"/>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5B90FEE7-1CAC-4997-BCC8-D2FED4FEBA6C}"/>
                </a:ext>
              </a:extLst>
            </p:cNvPr>
            <p:cNvCxnSpPr>
              <a:cxnSpLocks/>
            </p:cNvCxnSpPr>
            <p:nvPr/>
          </p:nvCxnSpPr>
          <p:spPr>
            <a:xfrm flipH="1">
              <a:off x="3738823" y="3496747"/>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68863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3F9A7-32A2-4450-BF40-75AC2BCD5D53}"/>
              </a:ext>
            </a:extLst>
          </p:cNvPr>
          <p:cNvSpPr>
            <a:spLocks noGrp="1"/>
          </p:cNvSpPr>
          <p:nvPr>
            <p:ph type="title"/>
          </p:nvPr>
        </p:nvSpPr>
        <p:spPr>
          <a:xfrm>
            <a:off x="1180588" y="-66668"/>
            <a:ext cx="9875520" cy="1356360"/>
          </a:xfrm>
        </p:spPr>
        <p:txBody>
          <a:bodyPr/>
          <a:lstStyle/>
          <a:p>
            <a:r>
              <a:rPr lang="en-US" b="1" dirty="0"/>
              <a:t>Microsimulation: Top-Down Approach</a:t>
            </a:r>
            <a:endParaRPr lang="en-ZA" b="1" dirty="0"/>
          </a:p>
        </p:txBody>
      </p:sp>
      <p:sp>
        <p:nvSpPr>
          <p:cNvPr id="3" name="Content Placeholder 2">
            <a:extLst>
              <a:ext uri="{FF2B5EF4-FFF2-40B4-BE49-F238E27FC236}">
                <a16:creationId xmlns:a16="http://schemas.microsoft.com/office/drawing/2014/main" id="{4F2C83B9-D334-4F7A-836A-5AFE4C7EAFC1}"/>
              </a:ext>
            </a:extLst>
          </p:cNvPr>
          <p:cNvSpPr>
            <a:spLocks noGrp="1"/>
          </p:cNvSpPr>
          <p:nvPr>
            <p:ph idx="1"/>
          </p:nvPr>
        </p:nvSpPr>
        <p:spPr>
          <a:xfrm>
            <a:off x="1159564" y="1294395"/>
            <a:ext cx="9872871" cy="5142478"/>
          </a:xfrm>
        </p:spPr>
        <p:txBody>
          <a:bodyPr/>
          <a:lstStyle/>
          <a:p>
            <a:r>
              <a:rPr lang="en-ZA" dirty="0"/>
              <a:t>Top Down - Bottom Up</a:t>
            </a:r>
          </a:p>
        </p:txBody>
      </p:sp>
      <p:sp>
        <p:nvSpPr>
          <p:cNvPr id="4" name="Textfeld 3">
            <a:extLst>
              <a:ext uri="{FF2B5EF4-FFF2-40B4-BE49-F238E27FC236}">
                <a16:creationId xmlns:a16="http://schemas.microsoft.com/office/drawing/2014/main" id="{BEE33647-4334-4285-B069-765F36F7C39E}"/>
              </a:ext>
            </a:extLst>
          </p:cNvPr>
          <p:cNvSpPr txBox="1"/>
          <p:nvPr/>
        </p:nvSpPr>
        <p:spPr>
          <a:xfrm>
            <a:off x="4923004" y="1411455"/>
            <a:ext cx="1967205" cy="553998"/>
          </a:xfrm>
          <a:prstGeom prst="rect">
            <a:avLst/>
          </a:prstGeom>
          <a:noFill/>
          <a:ln>
            <a:solidFill>
              <a:schemeClr val="tx1"/>
            </a:solidFill>
          </a:ln>
        </p:spPr>
        <p:txBody>
          <a:bodyPr wrap="none" rtlCol="0">
            <a:spAutoFit/>
          </a:bodyPr>
          <a:lstStyle/>
          <a:p>
            <a:r>
              <a:rPr lang="de-DE" sz="3000" dirty="0"/>
              <a:t>CGE </a:t>
            </a:r>
            <a:r>
              <a:rPr lang="de-DE" sz="3000" dirty="0" err="1"/>
              <a:t>model</a:t>
            </a:r>
            <a:endParaRPr lang="de-DE" sz="3000" dirty="0"/>
          </a:p>
        </p:txBody>
      </p:sp>
      <p:sp>
        <p:nvSpPr>
          <p:cNvPr id="6" name="Textfeld 5">
            <a:extLst>
              <a:ext uri="{FF2B5EF4-FFF2-40B4-BE49-F238E27FC236}">
                <a16:creationId xmlns:a16="http://schemas.microsoft.com/office/drawing/2014/main" id="{B1063D38-FCCC-4E0A-A892-5DE1DC5AB463}"/>
              </a:ext>
            </a:extLst>
          </p:cNvPr>
          <p:cNvSpPr txBox="1"/>
          <p:nvPr/>
        </p:nvSpPr>
        <p:spPr>
          <a:xfrm>
            <a:off x="1917026" y="2282635"/>
            <a:ext cx="1345240" cy="400110"/>
          </a:xfrm>
          <a:prstGeom prst="rect">
            <a:avLst/>
          </a:prstGeom>
          <a:noFill/>
          <a:ln>
            <a:solidFill>
              <a:schemeClr val="tx1"/>
            </a:solidFill>
          </a:ln>
        </p:spPr>
        <p:txBody>
          <a:bodyPr wrap="none" rtlCol="0">
            <a:spAutoFit/>
          </a:bodyPr>
          <a:lstStyle/>
          <a:p>
            <a:r>
              <a:rPr lang="de-DE" sz="2000" dirty="0"/>
              <a:t>Price </a:t>
            </a:r>
            <a:r>
              <a:rPr lang="de-DE" sz="2000" dirty="0" err="1"/>
              <a:t>index</a:t>
            </a:r>
            <a:endParaRPr lang="de-DE" sz="2000" dirty="0"/>
          </a:p>
        </p:txBody>
      </p:sp>
      <p:sp>
        <p:nvSpPr>
          <p:cNvPr id="8" name="Pfeil: nach unten 7">
            <a:extLst>
              <a:ext uri="{FF2B5EF4-FFF2-40B4-BE49-F238E27FC236}">
                <a16:creationId xmlns:a16="http://schemas.microsoft.com/office/drawing/2014/main" id="{DA452A94-473B-4410-88FD-7639093249F0}"/>
              </a:ext>
            </a:extLst>
          </p:cNvPr>
          <p:cNvSpPr/>
          <p:nvPr/>
        </p:nvSpPr>
        <p:spPr>
          <a:xfrm rot="4217718">
            <a:off x="3885190" y="1456823"/>
            <a:ext cx="269077" cy="14773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unten 9">
            <a:extLst>
              <a:ext uri="{FF2B5EF4-FFF2-40B4-BE49-F238E27FC236}">
                <a16:creationId xmlns:a16="http://schemas.microsoft.com/office/drawing/2014/main" id="{F0508C44-6ACC-4220-90FD-4B1BEFD7777E}"/>
              </a:ext>
            </a:extLst>
          </p:cNvPr>
          <p:cNvSpPr/>
          <p:nvPr/>
        </p:nvSpPr>
        <p:spPr>
          <a:xfrm rot="17656734">
            <a:off x="7590240" y="1504552"/>
            <a:ext cx="279806" cy="13601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BD5D557E-A6AF-482B-B998-8953220C6EF0}"/>
              </a:ext>
            </a:extLst>
          </p:cNvPr>
          <p:cNvSpPr txBox="1"/>
          <p:nvPr/>
        </p:nvSpPr>
        <p:spPr>
          <a:xfrm>
            <a:off x="8412380" y="2169632"/>
            <a:ext cx="2044149" cy="923330"/>
          </a:xfrm>
          <a:prstGeom prst="rect">
            <a:avLst/>
          </a:prstGeom>
          <a:noFill/>
          <a:ln>
            <a:solidFill>
              <a:schemeClr val="tx1"/>
            </a:solidFill>
          </a:ln>
        </p:spPr>
        <p:txBody>
          <a:bodyPr wrap="none" rtlCol="0">
            <a:spAutoFit/>
          </a:bodyPr>
          <a:lstStyle/>
          <a:p>
            <a:r>
              <a:rPr lang="de-DE" dirty="0"/>
              <a:t>Household </a:t>
            </a:r>
            <a:r>
              <a:rPr lang="de-DE" dirty="0" err="1"/>
              <a:t>income</a:t>
            </a:r>
            <a:endParaRPr lang="de-DE" dirty="0"/>
          </a:p>
          <a:p>
            <a:r>
              <a:rPr lang="de-DE" dirty="0"/>
              <a:t> … </a:t>
            </a:r>
            <a:r>
              <a:rPr lang="de-DE" dirty="0" err="1"/>
              <a:t>poor</a:t>
            </a:r>
            <a:r>
              <a:rPr lang="de-DE" dirty="0"/>
              <a:t> </a:t>
            </a:r>
            <a:r>
              <a:rPr lang="de-DE" dirty="0" err="1"/>
              <a:t>households</a:t>
            </a:r>
            <a:endParaRPr lang="de-DE" dirty="0"/>
          </a:p>
          <a:p>
            <a:r>
              <a:rPr lang="de-DE" dirty="0"/>
              <a:t> … </a:t>
            </a:r>
            <a:r>
              <a:rPr lang="de-DE" dirty="0" err="1"/>
              <a:t>rich</a:t>
            </a:r>
            <a:r>
              <a:rPr lang="de-DE" dirty="0"/>
              <a:t> </a:t>
            </a:r>
            <a:r>
              <a:rPr lang="de-DE" dirty="0" err="1"/>
              <a:t>households</a:t>
            </a:r>
            <a:endParaRPr lang="de-DE" dirty="0"/>
          </a:p>
        </p:txBody>
      </p:sp>
      <p:grpSp>
        <p:nvGrpSpPr>
          <p:cNvPr id="39" name="Gruppieren 38">
            <a:extLst>
              <a:ext uri="{FF2B5EF4-FFF2-40B4-BE49-F238E27FC236}">
                <a16:creationId xmlns:a16="http://schemas.microsoft.com/office/drawing/2014/main" id="{103DA160-CD12-464E-A13A-5F9EFD4A9264}"/>
              </a:ext>
            </a:extLst>
          </p:cNvPr>
          <p:cNvGrpSpPr/>
          <p:nvPr/>
        </p:nvGrpSpPr>
        <p:grpSpPr>
          <a:xfrm>
            <a:off x="4586285" y="3109850"/>
            <a:ext cx="4367211" cy="1425620"/>
            <a:chOff x="4643439" y="4881563"/>
            <a:chExt cx="4367211" cy="1425620"/>
          </a:xfrm>
        </p:grpSpPr>
        <p:cxnSp>
          <p:nvCxnSpPr>
            <p:cNvPr id="16" name="Gerader Verbinder 15">
              <a:extLst>
                <a:ext uri="{FF2B5EF4-FFF2-40B4-BE49-F238E27FC236}">
                  <a16:creationId xmlns:a16="http://schemas.microsoft.com/office/drawing/2014/main" id="{B9F5960F-4517-44CC-A2AE-D0AA94D0CCDB}"/>
                </a:ext>
              </a:extLst>
            </p:cNvPr>
            <p:cNvCxnSpPr>
              <a:cxnSpLocks/>
            </p:cNvCxnSpPr>
            <p:nvPr/>
          </p:nvCxnSpPr>
          <p:spPr>
            <a:xfrm flipH="1">
              <a:off x="4643439" y="4881563"/>
              <a:ext cx="1" cy="140493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280DA68D-F7CF-4255-84AB-8D57C472EE56}"/>
                </a:ext>
              </a:extLst>
            </p:cNvPr>
            <p:cNvCxnSpPr>
              <a:cxnSpLocks/>
            </p:cNvCxnSpPr>
            <p:nvPr/>
          </p:nvCxnSpPr>
          <p:spPr>
            <a:xfrm flipH="1">
              <a:off x="4643441" y="6296025"/>
              <a:ext cx="436720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Freihandform: Form 24">
              <a:extLst>
                <a:ext uri="{FF2B5EF4-FFF2-40B4-BE49-F238E27FC236}">
                  <a16:creationId xmlns:a16="http://schemas.microsoft.com/office/drawing/2014/main" id="{FD23A133-2078-43A1-B7C8-0D8C537EE197}"/>
                </a:ext>
              </a:extLst>
            </p:cNvPr>
            <p:cNvSpPr/>
            <p:nvPr/>
          </p:nvSpPr>
          <p:spPr>
            <a:xfrm>
              <a:off x="4643439" y="5449821"/>
              <a:ext cx="3714750" cy="857362"/>
            </a:xfrm>
            <a:custGeom>
              <a:avLst/>
              <a:gdLst>
                <a:gd name="connsiteX0" fmla="*/ 0 w 3714750"/>
                <a:gd name="connsiteY0" fmla="*/ 852600 h 857362"/>
                <a:gd name="connsiteX1" fmla="*/ 776287 w 3714750"/>
                <a:gd name="connsiteY1" fmla="*/ 9637 h 857362"/>
                <a:gd name="connsiteX2" fmla="*/ 1381125 w 3714750"/>
                <a:gd name="connsiteY2" fmla="*/ 423975 h 857362"/>
                <a:gd name="connsiteX3" fmla="*/ 3714750 w 3714750"/>
                <a:gd name="connsiteY3" fmla="*/ 857362 h 857362"/>
                <a:gd name="connsiteX4" fmla="*/ 3714750 w 3714750"/>
                <a:gd name="connsiteY4" fmla="*/ 857362 h 857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0" h="857362">
                  <a:moveTo>
                    <a:pt x="0" y="852600"/>
                  </a:moveTo>
                  <a:cubicBezTo>
                    <a:pt x="273050" y="466837"/>
                    <a:pt x="546100" y="81074"/>
                    <a:pt x="776287" y="9637"/>
                  </a:cubicBezTo>
                  <a:cubicBezTo>
                    <a:pt x="1006474" y="-61800"/>
                    <a:pt x="891381" y="282688"/>
                    <a:pt x="1381125" y="423975"/>
                  </a:cubicBezTo>
                  <a:cubicBezTo>
                    <a:pt x="1870869" y="565262"/>
                    <a:pt x="3714750" y="857362"/>
                    <a:pt x="3714750" y="857362"/>
                  </a:cubicBezTo>
                  <a:lnTo>
                    <a:pt x="3714750" y="857362"/>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Freihandform: Form 29">
              <a:extLst>
                <a:ext uri="{FF2B5EF4-FFF2-40B4-BE49-F238E27FC236}">
                  <a16:creationId xmlns:a16="http://schemas.microsoft.com/office/drawing/2014/main" id="{52ADE50F-16B9-4830-9ECC-44C2215C2C39}"/>
                </a:ext>
              </a:extLst>
            </p:cNvPr>
            <p:cNvSpPr/>
            <p:nvPr/>
          </p:nvSpPr>
          <p:spPr>
            <a:xfrm>
              <a:off x="5189640" y="5429138"/>
              <a:ext cx="3752577" cy="857362"/>
            </a:xfrm>
            <a:custGeom>
              <a:avLst/>
              <a:gdLst>
                <a:gd name="connsiteX0" fmla="*/ 0 w 3714750"/>
                <a:gd name="connsiteY0" fmla="*/ 852600 h 857362"/>
                <a:gd name="connsiteX1" fmla="*/ 776287 w 3714750"/>
                <a:gd name="connsiteY1" fmla="*/ 9637 h 857362"/>
                <a:gd name="connsiteX2" fmla="*/ 1381125 w 3714750"/>
                <a:gd name="connsiteY2" fmla="*/ 423975 h 857362"/>
                <a:gd name="connsiteX3" fmla="*/ 3714750 w 3714750"/>
                <a:gd name="connsiteY3" fmla="*/ 857362 h 857362"/>
                <a:gd name="connsiteX4" fmla="*/ 3714750 w 3714750"/>
                <a:gd name="connsiteY4" fmla="*/ 857362 h 857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0" h="857362">
                  <a:moveTo>
                    <a:pt x="0" y="852600"/>
                  </a:moveTo>
                  <a:cubicBezTo>
                    <a:pt x="273050" y="466837"/>
                    <a:pt x="546100" y="81074"/>
                    <a:pt x="776287" y="9637"/>
                  </a:cubicBezTo>
                  <a:cubicBezTo>
                    <a:pt x="1006474" y="-61800"/>
                    <a:pt x="891381" y="282688"/>
                    <a:pt x="1381125" y="423975"/>
                  </a:cubicBezTo>
                  <a:cubicBezTo>
                    <a:pt x="1870869" y="565262"/>
                    <a:pt x="3714750" y="857362"/>
                    <a:pt x="3714750" y="857362"/>
                  </a:cubicBezTo>
                  <a:lnTo>
                    <a:pt x="3714750" y="857362"/>
                  </a:ln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1" name="Gerader Verbinder 30">
              <a:extLst>
                <a:ext uri="{FF2B5EF4-FFF2-40B4-BE49-F238E27FC236}">
                  <a16:creationId xmlns:a16="http://schemas.microsoft.com/office/drawing/2014/main" id="{000E9F39-E31A-4237-A794-C1ED59D7B7CD}"/>
                </a:ext>
              </a:extLst>
            </p:cNvPr>
            <p:cNvCxnSpPr>
              <a:cxnSpLocks/>
            </p:cNvCxnSpPr>
            <p:nvPr/>
          </p:nvCxnSpPr>
          <p:spPr>
            <a:xfrm>
              <a:off x="5599842" y="5095875"/>
              <a:ext cx="0" cy="120015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3" name="Gerader Verbinder 32">
              <a:extLst>
                <a:ext uri="{FF2B5EF4-FFF2-40B4-BE49-F238E27FC236}">
                  <a16:creationId xmlns:a16="http://schemas.microsoft.com/office/drawing/2014/main" id="{5789A886-28B8-499A-9DA0-FEA4136CDA40}"/>
                </a:ext>
              </a:extLst>
            </p:cNvPr>
            <p:cNvCxnSpPr>
              <a:cxnSpLocks/>
            </p:cNvCxnSpPr>
            <p:nvPr/>
          </p:nvCxnSpPr>
          <p:spPr>
            <a:xfrm>
              <a:off x="5885396" y="5095875"/>
              <a:ext cx="0" cy="1190625"/>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sp>
        <p:nvSpPr>
          <p:cNvPr id="40" name="Textfeld 39">
            <a:extLst>
              <a:ext uri="{FF2B5EF4-FFF2-40B4-BE49-F238E27FC236}">
                <a16:creationId xmlns:a16="http://schemas.microsoft.com/office/drawing/2014/main" id="{36B4592A-A294-4130-8F72-F1249FBDC4FA}"/>
              </a:ext>
            </a:extLst>
          </p:cNvPr>
          <p:cNvSpPr txBox="1"/>
          <p:nvPr/>
        </p:nvSpPr>
        <p:spPr>
          <a:xfrm>
            <a:off x="9920420" y="3087272"/>
            <a:ext cx="643125" cy="369332"/>
          </a:xfrm>
          <a:prstGeom prst="rect">
            <a:avLst/>
          </a:prstGeom>
          <a:noFill/>
        </p:spPr>
        <p:txBody>
          <a:bodyPr wrap="none" rtlCol="0">
            <a:spAutoFit/>
          </a:bodyPr>
          <a:lstStyle/>
          <a:p>
            <a:r>
              <a:rPr lang="de-DE" b="1" dirty="0">
                <a:solidFill>
                  <a:srgbClr val="0070C0"/>
                </a:solidFill>
              </a:rPr>
              <a:t>BAU</a:t>
            </a:r>
          </a:p>
        </p:txBody>
      </p:sp>
      <p:sp>
        <p:nvSpPr>
          <p:cNvPr id="42" name="Textfeld 41">
            <a:extLst>
              <a:ext uri="{FF2B5EF4-FFF2-40B4-BE49-F238E27FC236}">
                <a16:creationId xmlns:a16="http://schemas.microsoft.com/office/drawing/2014/main" id="{03A85B3F-4525-4662-8837-36F46DA18866}"/>
              </a:ext>
            </a:extLst>
          </p:cNvPr>
          <p:cNvSpPr txBox="1"/>
          <p:nvPr/>
        </p:nvSpPr>
        <p:spPr>
          <a:xfrm>
            <a:off x="8346318" y="3038498"/>
            <a:ext cx="1050288" cy="369332"/>
          </a:xfrm>
          <a:prstGeom prst="rect">
            <a:avLst/>
          </a:prstGeom>
          <a:noFill/>
        </p:spPr>
        <p:txBody>
          <a:bodyPr wrap="none" rtlCol="0">
            <a:spAutoFit/>
          </a:bodyPr>
          <a:lstStyle/>
          <a:p>
            <a:r>
              <a:rPr lang="de-DE" b="1" dirty="0">
                <a:solidFill>
                  <a:srgbClr val="FF0000"/>
                </a:solidFill>
              </a:rPr>
              <a:t>Scenario</a:t>
            </a:r>
          </a:p>
        </p:txBody>
      </p:sp>
      <p:cxnSp>
        <p:nvCxnSpPr>
          <p:cNvPr id="43" name="Gerade Verbindung mit Pfeil 42">
            <a:extLst>
              <a:ext uri="{FF2B5EF4-FFF2-40B4-BE49-F238E27FC236}">
                <a16:creationId xmlns:a16="http://schemas.microsoft.com/office/drawing/2014/main" id="{82F2C1A0-7FEA-42AD-A62A-0A0048F28CB2}"/>
              </a:ext>
            </a:extLst>
          </p:cNvPr>
          <p:cNvCxnSpPr>
            <a:cxnSpLocks/>
          </p:cNvCxnSpPr>
          <p:nvPr/>
        </p:nvCxnSpPr>
        <p:spPr>
          <a:xfrm flipH="1">
            <a:off x="7626086" y="3399483"/>
            <a:ext cx="2411771" cy="915478"/>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Gerade Verbindung mit Pfeil 50">
            <a:extLst>
              <a:ext uri="{FF2B5EF4-FFF2-40B4-BE49-F238E27FC236}">
                <a16:creationId xmlns:a16="http://schemas.microsoft.com/office/drawing/2014/main" id="{E726F5AD-B486-454D-A64B-31F34AA5807A}"/>
              </a:ext>
            </a:extLst>
          </p:cNvPr>
          <p:cNvCxnSpPr>
            <a:cxnSpLocks/>
          </p:cNvCxnSpPr>
          <p:nvPr/>
        </p:nvCxnSpPr>
        <p:spPr>
          <a:xfrm flipH="1">
            <a:off x="6379870" y="3382861"/>
            <a:ext cx="2252002" cy="77354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feld 53">
            <a:extLst>
              <a:ext uri="{FF2B5EF4-FFF2-40B4-BE49-F238E27FC236}">
                <a16:creationId xmlns:a16="http://schemas.microsoft.com/office/drawing/2014/main" id="{7DF16722-2215-47D5-B1CC-A561126F6560}"/>
              </a:ext>
            </a:extLst>
          </p:cNvPr>
          <p:cNvSpPr txBox="1"/>
          <p:nvPr/>
        </p:nvSpPr>
        <p:spPr>
          <a:xfrm>
            <a:off x="1691474" y="2627982"/>
            <a:ext cx="1050288" cy="369332"/>
          </a:xfrm>
          <a:prstGeom prst="rect">
            <a:avLst/>
          </a:prstGeom>
          <a:noFill/>
        </p:spPr>
        <p:txBody>
          <a:bodyPr wrap="none" rtlCol="0">
            <a:spAutoFit/>
          </a:bodyPr>
          <a:lstStyle/>
          <a:p>
            <a:r>
              <a:rPr lang="de-DE" b="1" dirty="0">
                <a:solidFill>
                  <a:srgbClr val="FF0000"/>
                </a:solidFill>
              </a:rPr>
              <a:t>Scenario</a:t>
            </a:r>
          </a:p>
        </p:txBody>
      </p:sp>
      <p:sp>
        <p:nvSpPr>
          <p:cNvPr id="55" name="Textfeld 54">
            <a:extLst>
              <a:ext uri="{FF2B5EF4-FFF2-40B4-BE49-F238E27FC236}">
                <a16:creationId xmlns:a16="http://schemas.microsoft.com/office/drawing/2014/main" id="{72FDB899-FFFE-42D0-87D1-1505D25F6C9B}"/>
              </a:ext>
            </a:extLst>
          </p:cNvPr>
          <p:cNvSpPr txBox="1"/>
          <p:nvPr/>
        </p:nvSpPr>
        <p:spPr>
          <a:xfrm>
            <a:off x="2857703" y="2627884"/>
            <a:ext cx="643125" cy="369332"/>
          </a:xfrm>
          <a:prstGeom prst="rect">
            <a:avLst/>
          </a:prstGeom>
          <a:noFill/>
        </p:spPr>
        <p:txBody>
          <a:bodyPr wrap="none" rtlCol="0">
            <a:spAutoFit/>
          </a:bodyPr>
          <a:lstStyle/>
          <a:p>
            <a:r>
              <a:rPr lang="de-DE" b="1" dirty="0">
                <a:solidFill>
                  <a:srgbClr val="0070C0"/>
                </a:solidFill>
              </a:rPr>
              <a:t>BAU</a:t>
            </a:r>
          </a:p>
        </p:txBody>
      </p:sp>
      <p:cxnSp>
        <p:nvCxnSpPr>
          <p:cNvPr id="56" name="Gerade Verbindung mit Pfeil 55">
            <a:extLst>
              <a:ext uri="{FF2B5EF4-FFF2-40B4-BE49-F238E27FC236}">
                <a16:creationId xmlns:a16="http://schemas.microsoft.com/office/drawing/2014/main" id="{93BFA94A-2341-4CD4-8FDD-AEE0700E2FAE}"/>
              </a:ext>
            </a:extLst>
          </p:cNvPr>
          <p:cNvCxnSpPr>
            <a:cxnSpLocks/>
          </p:cNvCxnSpPr>
          <p:nvPr/>
        </p:nvCxnSpPr>
        <p:spPr>
          <a:xfrm>
            <a:off x="3436071" y="2912111"/>
            <a:ext cx="2273068" cy="398483"/>
          </a:xfrm>
          <a:prstGeom prst="straightConnector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Gerade Verbindung mit Pfeil 57">
            <a:extLst>
              <a:ext uri="{FF2B5EF4-FFF2-40B4-BE49-F238E27FC236}">
                <a16:creationId xmlns:a16="http://schemas.microsoft.com/office/drawing/2014/main" id="{F8C8A88D-EA58-44D0-A03D-6592945675EF}"/>
              </a:ext>
            </a:extLst>
          </p:cNvPr>
          <p:cNvCxnSpPr>
            <a:cxnSpLocks/>
          </p:cNvCxnSpPr>
          <p:nvPr/>
        </p:nvCxnSpPr>
        <p:spPr>
          <a:xfrm>
            <a:off x="2246810" y="2967739"/>
            <a:ext cx="3223767" cy="60864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27" name="Textfeld 1026">
            <a:extLst>
              <a:ext uri="{FF2B5EF4-FFF2-40B4-BE49-F238E27FC236}">
                <a16:creationId xmlns:a16="http://schemas.microsoft.com/office/drawing/2014/main" id="{7A27A40E-265D-47CE-9D92-B62A00FB8611}"/>
              </a:ext>
            </a:extLst>
          </p:cNvPr>
          <p:cNvSpPr txBox="1"/>
          <p:nvPr/>
        </p:nvSpPr>
        <p:spPr>
          <a:xfrm>
            <a:off x="5771415" y="4239438"/>
            <a:ext cx="1704313" cy="307777"/>
          </a:xfrm>
          <a:prstGeom prst="rect">
            <a:avLst/>
          </a:prstGeom>
          <a:noFill/>
        </p:spPr>
        <p:txBody>
          <a:bodyPr wrap="none" rtlCol="0">
            <a:spAutoFit/>
          </a:bodyPr>
          <a:lstStyle/>
          <a:p>
            <a:r>
              <a:rPr lang="de-DE" sz="1400" dirty="0"/>
              <a:t>Income </a:t>
            </a:r>
            <a:r>
              <a:rPr lang="de-DE" sz="1400" dirty="0" err="1"/>
              <a:t>distributions</a:t>
            </a:r>
            <a:endParaRPr lang="de-DE" sz="1400" dirty="0"/>
          </a:p>
        </p:txBody>
      </p:sp>
      <p:sp>
        <p:nvSpPr>
          <p:cNvPr id="68" name="Textfeld 67">
            <a:extLst>
              <a:ext uri="{FF2B5EF4-FFF2-40B4-BE49-F238E27FC236}">
                <a16:creationId xmlns:a16="http://schemas.microsoft.com/office/drawing/2014/main" id="{AB024E0F-4F63-4CCA-9536-1767F70099C8}"/>
              </a:ext>
            </a:extLst>
          </p:cNvPr>
          <p:cNvSpPr txBox="1"/>
          <p:nvPr/>
        </p:nvSpPr>
        <p:spPr>
          <a:xfrm>
            <a:off x="5249199" y="3352223"/>
            <a:ext cx="1133772" cy="307777"/>
          </a:xfrm>
          <a:prstGeom prst="rect">
            <a:avLst/>
          </a:prstGeom>
          <a:noFill/>
        </p:spPr>
        <p:txBody>
          <a:bodyPr wrap="none" rtlCol="0">
            <a:spAutoFit/>
          </a:bodyPr>
          <a:lstStyle/>
          <a:p>
            <a:r>
              <a:rPr lang="de-DE" sz="1400" dirty="0" err="1"/>
              <a:t>Poverty</a:t>
            </a:r>
            <a:r>
              <a:rPr lang="de-DE" sz="1400" dirty="0"/>
              <a:t> </a:t>
            </a:r>
            <a:r>
              <a:rPr lang="de-DE" sz="1400" dirty="0" err="1"/>
              <a:t>lines</a:t>
            </a:r>
            <a:endParaRPr lang="de-DE" sz="1400" dirty="0"/>
          </a:p>
        </p:txBody>
      </p:sp>
      <p:sp>
        <p:nvSpPr>
          <p:cNvPr id="76" name="Pfeil: nach unten 75">
            <a:extLst>
              <a:ext uri="{FF2B5EF4-FFF2-40B4-BE49-F238E27FC236}">
                <a16:creationId xmlns:a16="http://schemas.microsoft.com/office/drawing/2014/main" id="{F9D50AE6-C3AB-423E-A405-190BA351C447}"/>
              </a:ext>
            </a:extLst>
          </p:cNvPr>
          <p:cNvSpPr/>
          <p:nvPr/>
        </p:nvSpPr>
        <p:spPr>
          <a:xfrm>
            <a:off x="4842871" y="4626702"/>
            <a:ext cx="477031" cy="44191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7" name="Pfeil: nach unten 76">
            <a:extLst>
              <a:ext uri="{FF2B5EF4-FFF2-40B4-BE49-F238E27FC236}">
                <a16:creationId xmlns:a16="http://schemas.microsoft.com/office/drawing/2014/main" id="{60DF8CEB-4583-45D4-B657-486897247BAC}"/>
              </a:ext>
            </a:extLst>
          </p:cNvPr>
          <p:cNvSpPr/>
          <p:nvPr/>
        </p:nvSpPr>
        <p:spPr>
          <a:xfrm>
            <a:off x="7125960" y="4616514"/>
            <a:ext cx="477031" cy="441917"/>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8" name="Textfeld 77">
            <a:extLst>
              <a:ext uri="{FF2B5EF4-FFF2-40B4-BE49-F238E27FC236}">
                <a16:creationId xmlns:a16="http://schemas.microsoft.com/office/drawing/2014/main" id="{8DE9AFA6-B0D6-4007-9FF6-AF66CBDEB891}"/>
              </a:ext>
            </a:extLst>
          </p:cNvPr>
          <p:cNvSpPr txBox="1"/>
          <p:nvPr/>
        </p:nvSpPr>
        <p:spPr>
          <a:xfrm>
            <a:off x="4144814" y="5054178"/>
            <a:ext cx="1657313" cy="646331"/>
          </a:xfrm>
          <a:prstGeom prst="rect">
            <a:avLst/>
          </a:prstGeom>
          <a:noFill/>
        </p:spPr>
        <p:txBody>
          <a:bodyPr wrap="none" rtlCol="0">
            <a:spAutoFit/>
          </a:bodyPr>
          <a:lstStyle/>
          <a:p>
            <a:r>
              <a:rPr lang="de-DE" b="1" dirty="0" err="1">
                <a:solidFill>
                  <a:srgbClr val="FF0000"/>
                </a:solidFill>
              </a:rPr>
              <a:t>Poverty</a:t>
            </a:r>
            <a:r>
              <a:rPr lang="de-DE" b="1" dirty="0">
                <a:solidFill>
                  <a:srgbClr val="FF0000"/>
                </a:solidFill>
              </a:rPr>
              <a:t> </a:t>
            </a:r>
            <a:r>
              <a:rPr lang="de-DE" b="1" dirty="0" err="1">
                <a:solidFill>
                  <a:srgbClr val="FF0000"/>
                </a:solidFill>
              </a:rPr>
              <a:t>index</a:t>
            </a:r>
            <a:r>
              <a:rPr lang="de-DE" b="1" dirty="0">
                <a:solidFill>
                  <a:srgbClr val="FF0000"/>
                </a:solidFill>
              </a:rPr>
              <a:t> </a:t>
            </a:r>
          </a:p>
          <a:p>
            <a:r>
              <a:rPr lang="de-DE" b="1" dirty="0">
                <a:solidFill>
                  <a:srgbClr val="FF0000"/>
                </a:solidFill>
              </a:rPr>
              <a:t>in </a:t>
            </a:r>
            <a:r>
              <a:rPr lang="de-DE" b="1" dirty="0" err="1">
                <a:solidFill>
                  <a:srgbClr val="FF0000"/>
                </a:solidFill>
              </a:rPr>
              <a:t>scenario</a:t>
            </a:r>
            <a:endParaRPr lang="de-DE" b="1" dirty="0">
              <a:solidFill>
                <a:srgbClr val="FF0000"/>
              </a:solidFill>
            </a:endParaRPr>
          </a:p>
        </p:txBody>
      </p:sp>
      <p:sp>
        <p:nvSpPr>
          <p:cNvPr id="79" name="Textfeld 78">
            <a:extLst>
              <a:ext uri="{FF2B5EF4-FFF2-40B4-BE49-F238E27FC236}">
                <a16:creationId xmlns:a16="http://schemas.microsoft.com/office/drawing/2014/main" id="{B0165878-BCE9-4F56-8829-D1A30A9E967F}"/>
              </a:ext>
            </a:extLst>
          </p:cNvPr>
          <p:cNvSpPr txBox="1"/>
          <p:nvPr/>
        </p:nvSpPr>
        <p:spPr>
          <a:xfrm>
            <a:off x="6798379" y="5054178"/>
            <a:ext cx="1609223" cy="646331"/>
          </a:xfrm>
          <a:prstGeom prst="rect">
            <a:avLst/>
          </a:prstGeom>
          <a:noFill/>
        </p:spPr>
        <p:txBody>
          <a:bodyPr wrap="none" rtlCol="0">
            <a:spAutoFit/>
          </a:bodyPr>
          <a:lstStyle/>
          <a:p>
            <a:r>
              <a:rPr lang="de-DE" b="1" dirty="0" err="1">
                <a:solidFill>
                  <a:srgbClr val="0070C0"/>
                </a:solidFill>
              </a:rPr>
              <a:t>Poverty</a:t>
            </a:r>
            <a:r>
              <a:rPr lang="de-DE" b="1" dirty="0">
                <a:solidFill>
                  <a:srgbClr val="0070C0"/>
                </a:solidFill>
              </a:rPr>
              <a:t> </a:t>
            </a:r>
            <a:r>
              <a:rPr lang="de-DE" b="1" dirty="0" err="1">
                <a:solidFill>
                  <a:srgbClr val="0070C0"/>
                </a:solidFill>
              </a:rPr>
              <a:t>index</a:t>
            </a:r>
            <a:r>
              <a:rPr lang="de-DE" b="1" dirty="0">
                <a:solidFill>
                  <a:srgbClr val="0070C0"/>
                </a:solidFill>
              </a:rPr>
              <a:t> </a:t>
            </a:r>
          </a:p>
          <a:p>
            <a:r>
              <a:rPr lang="de-DE" b="1" dirty="0">
                <a:solidFill>
                  <a:srgbClr val="0070C0"/>
                </a:solidFill>
              </a:rPr>
              <a:t>in BAU</a:t>
            </a:r>
          </a:p>
        </p:txBody>
      </p:sp>
      <p:sp>
        <p:nvSpPr>
          <p:cNvPr id="80" name="Textfeld 79">
            <a:extLst>
              <a:ext uri="{FF2B5EF4-FFF2-40B4-BE49-F238E27FC236}">
                <a16:creationId xmlns:a16="http://schemas.microsoft.com/office/drawing/2014/main" id="{36094B54-1FB5-42A6-9808-CC73352343D1}"/>
              </a:ext>
            </a:extLst>
          </p:cNvPr>
          <p:cNvSpPr txBox="1"/>
          <p:nvPr/>
        </p:nvSpPr>
        <p:spPr>
          <a:xfrm>
            <a:off x="5802127" y="5228595"/>
            <a:ext cx="817853" cy="369332"/>
          </a:xfrm>
          <a:prstGeom prst="rect">
            <a:avLst/>
          </a:prstGeom>
          <a:noFill/>
        </p:spPr>
        <p:txBody>
          <a:bodyPr wrap="none" rtlCol="0">
            <a:spAutoFit/>
          </a:bodyPr>
          <a:lstStyle/>
          <a:p>
            <a:r>
              <a:rPr lang="de-DE" b="1" dirty="0"/>
              <a:t>versus</a:t>
            </a:r>
          </a:p>
        </p:txBody>
      </p:sp>
      <p:sp>
        <p:nvSpPr>
          <p:cNvPr id="81" name="Pfeil: nach unten 80">
            <a:extLst>
              <a:ext uri="{FF2B5EF4-FFF2-40B4-BE49-F238E27FC236}">
                <a16:creationId xmlns:a16="http://schemas.microsoft.com/office/drawing/2014/main" id="{50AE55C6-4A53-4D04-8FBB-FBB7C2BBC5A3}"/>
              </a:ext>
            </a:extLst>
          </p:cNvPr>
          <p:cNvSpPr/>
          <p:nvPr/>
        </p:nvSpPr>
        <p:spPr>
          <a:xfrm>
            <a:off x="5934813" y="5574711"/>
            <a:ext cx="477031" cy="441917"/>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highlight>
                <a:srgbClr val="000000"/>
              </a:highlight>
            </a:endParaRPr>
          </a:p>
        </p:txBody>
      </p:sp>
      <p:sp>
        <p:nvSpPr>
          <p:cNvPr id="82" name="Textfeld 81">
            <a:extLst>
              <a:ext uri="{FF2B5EF4-FFF2-40B4-BE49-F238E27FC236}">
                <a16:creationId xmlns:a16="http://schemas.microsoft.com/office/drawing/2014/main" id="{B3018CDA-5400-4987-B7F1-5A904323B836}"/>
              </a:ext>
            </a:extLst>
          </p:cNvPr>
          <p:cNvSpPr txBox="1"/>
          <p:nvPr/>
        </p:nvSpPr>
        <p:spPr>
          <a:xfrm>
            <a:off x="5174496" y="6067541"/>
            <a:ext cx="1997663" cy="369332"/>
          </a:xfrm>
          <a:prstGeom prst="rect">
            <a:avLst/>
          </a:prstGeom>
          <a:noFill/>
        </p:spPr>
        <p:txBody>
          <a:bodyPr wrap="none" rtlCol="0">
            <a:spAutoFit/>
          </a:bodyPr>
          <a:lstStyle/>
          <a:p>
            <a:r>
              <a:rPr lang="de-DE" b="1" dirty="0"/>
              <a:t>Change in </a:t>
            </a:r>
            <a:r>
              <a:rPr lang="de-DE" b="1" dirty="0" err="1"/>
              <a:t>poverty</a:t>
            </a:r>
            <a:endParaRPr lang="de-DE" b="1" dirty="0"/>
          </a:p>
        </p:txBody>
      </p:sp>
    </p:spTree>
    <p:extLst>
      <p:ext uri="{BB962C8B-B14F-4D97-AF65-F5344CB8AC3E}">
        <p14:creationId xmlns:p14="http://schemas.microsoft.com/office/powerpoint/2010/main" val="2974441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EE8D8C-8CCE-4C17-BB0E-1298AD5E0DDA}"/>
              </a:ext>
            </a:extLst>
          </p:cNvPr>
          <p:cNvSpPr>
            <a:spLocks noGrp="1"/>
          </p:cNvSpPr>
          <p:nvPr>
            <p:ph type="title"/>
          </p:nvPr>
        </p:nvSpPr>
        <p:spPr>
          <a:xfrm>
            <a:off x="232475" y="0"/>
            <a:ext cx="11732217" cy="1163747"/>
          </a:xfrm>
          <a:noFill/>
        </p:spPr>
        <p:txBody>
          <a:bodyPr>
            <a:normAutofit/>
          </a:bodyPr>
          <a:lstStyle/>
          <a:p>
            <a:r>
              <a:rPr lang="en-GB" sz="2900" b="1" dirty="0">
                <a:solidFill>
                  <a:prstClr val="black"/>
                </a:solidFill>
                <a:latin typeface="Century Gothic" panose="020B0502020202020204" pitchFamily="34" charset="0"/>
              </a:rPr>
              <a:t>Modelling the impact of the COVID-19 Pandemic, Mitigation and Recovery Plan</a:t>
            </a:r>
            <a:endParaRPr lang="de-DE" b="1" dirty="0"/>
          </a:p>
        </p:txBody>
      </p:sp>
      <p:sp>
        <p:nvSpPr>
          <p:cNvPr id="3" name="Inhaltsplatzhalter 2">
            <a:extLst>
              <a:ext uri="{FF2B5EF4-FFF2-40B4-BE49-F238E27FC236}">
                <a16:creationId xmlns:a16="http://schemas.microsoft.com/office/drawing/2014/main" id="{CA37450F-57DC-4523-B184-CE4D7A83DDA8}"/>
              </a:ext>
            </a:extLst>
          </p:cNvPr>
          <p:cNvSpPr>
            <a:spLocks noGrp="1"/>
          </p:cNvSpPr>
          <p:nvPr>
            <p:ph idx="1"/>
          </p:nvPr>
        </p:nvSpPr>
        <p:spPr>
          <a:xfrm>
            <a:off x="232475" y="1257300"/>
            <a:ext cx="11380405" cy="5234940"/>
          </a:xfrm>
        </p:spPr>
        <p:txBody>
          <a:bodyPr>
            <a:normAutofit fontScale="92500"/>
          </a:bodyPr>
          <a:lstStyle/>
          <a:p>
            <a:r>
              <a:rPr lang="en-GB" b="1" dirty="0">
                <a:solidFill>
                  <a:srgbClr val="FF0000"/>
                </a:solidFill>
              </a:rPr>
              <a:t>Step 1</a:t>
            </a:r>
            <a:r>
              <a:rPr lang="en-GB" dirty="0"/>
              <a:t>: prepare a baseline with no COVID-19 pandemic projection to 2025 (BAU)</a:t>
            </a:r>
          </a:p>
          <a:p>
            <a:pPr lvl="1"/>
            <a:r>
              <a:rPr lang="en-GB" dirty="0"/>
              <a:t>no new policies beyond 2019 initial measures</a:t>
            </a:r>
          </a:p>
          <a:p>
            <a:r>
              <a:rPr lang="en-GB" b="1" dirty="0">
                <a:solidFill>
                  <a:srgbClr val="FF0000"/>
                </a:solidFill>
              </a:rPr>
              <a:t>Step 2</a:t>
            </a:r>
            <a:r>
              <a:rPr lang="en-GB" dirty="0"/>
              <a:t>: distinguish two main channels of pandemic transmission to the economy</a:t>
            </a:r>
          </a:p>
          <a:p>
            <a:pPr lvl="1"/>
            <a:r>
              <a:rPr lang="en-GB" dirty="0"/>
              <a:t>‘International’ channel of transmission</a:t>
            </a:r>
          </a:p>
          <a:p>
            <a:pPr lvl="1"/>
            <a:r>
              <a:rPr lang="en-GB" dirty="0"/>
              <a:t>‘Domestic’ channel of transmission</a:t>
            </a:r>
          </a:p>
          <a:p>
            <a:r>
              <a:rPr lang="en-GB" b="1" dirty="0">
                <a:solidFill>
                  <a:srgbClr val="FF0000"/>
                </a:solidFill>
              </a:rPr>
              <a:t>Step 3</a:t>
            </a:r>
            <a:r>
              <a:rPr lang="en-GB" dirty="0"/>
              <a:t>: distinguish two scenarios of the severity of the pandemic</a:t>
            </a:r>
          </a:p>
          <a:p>
            <a:pPr lvl="1"/>
            <a:r>
              <a:rPr lang="en-GB" dirty="0"/>
              <a:t>‘MILD’ COVID-19 impact</a:t>
            </a:r>
          </a:p>
          <a:p>
            <a:pPr lvl="1"/>
            <a:r>
              <a:rPr lang="en-GB" dirty="0"/>
              <a:t>‘SEVERE’ COVID-19 impact</a:t>
            </a:r>
          </a:p>
          <a:p>
            <a:r>
              <a:rPr lang="en-GB" b="1" dirty="0">
                <a:solidFill>
                  <a:srgbClr val="FF0000"/>
                </a:solidFill>
              </a:rPr>
              <a:t>Step 4</a:t>
            </a:r>
            <a:r>
              <a:rPr lang="en-GB" dirty="0"/>
              <a:t>: distinguish three elements of the Plan/Interventions</a:t>
            </a:r>
          </a:p>
          <a:p>
            <a:pPr lvl="1"/>
            <a:r>
              <a:rPr lang="en-GB" dirty="0"/>
              <a:t>‘MITIGATION’ or stimulus measures</a:t>
            </a:r>
          </a:p>
          <a:p>
            <a:pPr lvl="1"/>
            <a:r>
              <a:rPr lang="en-GB" dirty="0"/>
              <a:t>‘RECOVERY’ but neutral measures</a:t>
            </a:r>
          </a:p>
          <a:p>
            <a:pPr lvl="1"/>
            <a:r>
              <a:rPr lang="en-GB" dirty="0"/>
              <a:t>More ambitious GENDER recovery programme (sector and labour based)</a:t>
            </a:r>
          </a:p>
        </p:txBody>
      </p:sp>
    </p:spTree>
    <p:extLst>
      <p:ext uri="{BB962C8B-B14F-4D97-AF65-F5344CB8AC3E}">
        <p14:creationId xmlns:p14="http://schemas.microsoft.com/office/powerpoint/2010/main" val="2927008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Modelling (Continued)</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914746" y="711958"/>
            <a:ext cx="8492756" cy="415498"/>
          </a:xfrm>
          <a:prstGeom prst="rect">
            <a:avLst/>
          </a:prstGeom>
          <a:noFill/>
        </p:spPr>
        <p:txBody>
          <a:bodyPr wrap="square" rtlCol="0">
            <a:spAutoFit/>
          </a:bodyPr>
          <a:lstStyle/>
          <a:p>
            <a:pPr algn="r" defTabSz="457200"/>
            <a:r>
              <a:rPr lang="en-GB" sz="2100" dirty="0">
                <a:solidFill>
                  <a:srgbClr val="5B9BD5">
                    <a:lumMod val="75000"/>
                  </a:srgbClr>
                </a:solidFill>
                <a:latin typeface="Century Gothic" panose="020B0502020202020204" pitchFamily="34" charset="0"/>
              </a:rPr>
              <a:t>Hypothesis for the </a:t>
            </a:r>
            <a:r>
              <a:rPr lang="en-GB" sz="2100" b="1" dirty="0">
                <a:solidFill>
                  <a:srgbClr val="5B9BD5">
                    <a:lumMod val="75000"/>
                  </a:srgbClr>
                </a:solidFill>
                <a:latin typeface="Century Gothic" panose="020B0502020202020204" pitchFamily="34" charset="0"/>
              </a:rPr>
              <a:t>severe</a:t>
            </a:r>
            <a:r>
              <a:rPr lang="en-GB" sz="2100" dirty="0">
                <a:solidFill>
                  <a:srgbClr val="5B9BD5">
                    <a:lumMod val="75000"/>
                  </a:srgbClr>
                </a:solidFill>
                <a:latin typeface="Century Gothic" panose="020B0502020202020204" pitchFamily="34" charset="0"/>
              </a:rPr>
              <a:t> scenario</a:t>
            </a:r>
          </a:p>
        </p:txBody>
      </p:sp>
      <p:graphicFrame>
        <p:nvGraphicFramePr>
          <p:cNvPr id="3" name="Table 2">
            <a:extLst>
              <a:ext uri="{FF2B5EF4-FFF2-40B4-BE49-F238E27FC236}">
                <a16:creationId xmlns:a16="http://schemas.microsoft.com/office/drawing/2014/main" id="{F26C2E7D-17B0-F74F-978D-9EDA55DC3072}"/>
              </a:ext>
            </a:extLst>
          </p:cNvPr>
          <p:cNvGraphicFramePr>
            <a:graphicFrameLocks noGrp="1"/>
          </p:cNvGraphicFramePr>
          <p:nvPr>
            <p:extLst>
              <p:ext uri="{D42A27DB-BD31-4B8C-83A1-F6EECF244321}">
                <p14:modId xmlns:p14="http://schemas.microsoft.com/office/powerpoint/2010/main" val="733894571"/>
              </p:ext>
            </p:extLst>
          </p:nvPr>
        </p:nvGraphicFramePr>
        <p:xfrm>
          <a:off x="1842979" y="1296733"/>
          <a:ext cx="8243249" cy="5064289"/>
        </p:xfrm>
        <a:graphic>
          <a:graphicData uri="http://schemas.openxmlformats.org/drawingml/2006/table">
            <a:tbl>
              <a:tblPr firstRow="1" firstCol="1" bandRow="1">
                <a:tableStyleId>{5C22544A-7EE6-4342-B048-85BDC9FD1C3A}</a:tableStyleId>
              </a:tblPr>
              <a:tblGrid>
                <a:gridCol w="2964374">
                  <a:extLst>
                    <a:ext uri="{9D8B030D-6E8A-4147-A177-3AD203B41FA5}">
                      <a16:colId xmlns:a16="http://schemas.microsoft.com/office/drawing/2014/main" val="1940533673"/>
                    </a:ext>
                  </a:extLst>
                </a:gridCol>
                <a:gridCol w="1923984">
                  <a:extLst>
                    <a:ext uri="{9D8B030D-6E8A-4147-A177-3AD203B41FA5}">
                      <a16:colId xmlns:a16="http://schemas.microsoft.com/office/drawing/2014/main" val="1678278227"/>
                    </a:ext>
                  </a:extLst>
                </a:gridCol>
                <a:gridCol w="1537412">
                  <a:extLst>
                    <a:ext uri="{9D8B030D-6E8A-4147-A177-3AD203B41FA5}">
                      <a16:colId xmlns:a16="http://schemas.microsoft.com/office/drawing/2014/main" val="3952229024"/>
                    </a:ext>
                  </a:extLst>
                </a:gridCol>
                <a:gridCol w="1817479">
                  <a:extLst>
                    <a:ext uri="{9D8B030D-6E8A-4147-A177-3AD203B41FA5}">
                      <a16:colId xmlns:a16="http://schemas.microsoft.com/office/drawing/2014/main" val="1792000885"/>
                    </a:ext>
                  </a:extLst>
                </a:gridCol>
              </a:tblGrid>
              <a:tr h="170915">
                <a:tc>
                  <a:txBody>
                    <a:bodyPr/>
                    <a:lstStyle/>
                    <a:p>
                      <a:pPr algn="just">
                        <a:lnSpc>
                          <a:spcPct val="107000"/>
                        </a:lnSpc>
                        <a:spcAft>
                          <a:spcPts val="800"/>
                        </a:spcAft>
                      </a:pPr>
                      <a:r>
                        <a:rPr lang="en-ZA"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dirty="0">
                          <a:solidFill>
                            <a:schemeClr val="tx1"/>
                          </a:solidFill>
                          <a:effectLst/>
                          <a:latin typeface="Century Gothic" panose="020B0502020202020204" pitchFamily="34" charset="0"/>
                        </a:rPr>
                        <a:t>2020</a:t>
                      </a:r>
                      <a:endParaRPr lang="en-ZA" sz="14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dirty="0">
                          <a:solidFill>
                            <a:schemeClr val="tx1"/>
                          </a:solidFill>
                          <a:effectLst/>
                          <a:latin typeface="Century Gothic" panose="020B0502020202020204" pitchFamily="34" charset="0"/>
                        </a:rPr>
                        <a:t>2021</a:t>
                      </a:r>
                      <a:endParaRPr lang="en-ZA" sz="14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dirty="0">
                          <a:solidFill>
                            <a:schemeClr val="tx1"/>
                          </a:solidFill>
                          <a:effectLst/>
                          <a:latin typeface="Century Gothic" panose="020B0502020202020204" pitchFamily="34" charset="0"/>
                        </a:rPr>
                        <a:t>2022</a:t>
                      </a:r>
                      <a:endParaRPr lang="en-ZA" sz="14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0624134"/>
                  </a:ext>
                </a:extLst>
              </a:tr>
              <a:tr h="170915">
                <a:tc>
                  <a:txBody>
                    <a:bodyPr/>
                    <a:lstStyle/>
                    <a:p>
                      <a:pPr algn="just">
                        <a:lnSpc>
                          <a:spcPct val="107000"/>
                        </a:lnSpc>
                        <a:spcAft>
                          <a:spcPts val="800"/>
                        </a:spcAft>
                      </a:pPr>
                      <a:r>
                        <a:rPr lang="fr-FR" sz="1600" dirty="0">
                          <a:solidFill>
                            <a:schemeClr val="accent2"/>
                          </a:solidFill>
                          <a:effectLst/>
                          <a:latin typeface="Century Gothic" panose="020B0502020202020204" pitchFamily="34" charset="0"/>
                        </a:rPr>
                        <a:t>International</a:t>
                      </a:r>
                      <a:r>
                        <a:rPr lang="en-ZW" sz="1600" dirty="0">
                          <a:solidFill>
                            <a:schemeClr val="accent2"/>
                          </a:solidFill>
                          <a:effectLst/>
                          <a:latin typeface="Century Gothic" panose="020B0502020202020204" pitchFamily="34" charset="0"/>
                        </a:rPr>
                        <a:t> channels</a:t>
                      </a:r>
                      <a:endParaRPr lang="en-ZA" sz="1600" dirty="0">
                        <a:solidFill>
                          <a:schemeClr val="accent2"/>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dirty="0">
                          <a:effectLst/>
                          <a:latin typeface="Century Gothic" panose="020B0502020202020204" pitchFamily="34" charset="0"/>
                        </a:rPr>
                        <a:t> </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3220869"/>
                  </a:ext>
                </a:extLst>
              </a:tr>
              <a:tr h="488900">
                <a:tc>
                  <a:txBody>
                    <a:bodyPr/>
                    <a:lstStyle/>
                    <a:p>
                      <a:pPr algn="just">
                        <a:lnSpc>
                          <a:spcPct val="107000"/>
                        </a:lnSpc>
                        <a:spcAft>
                          <a:spcPts val="800"/>
                        </a:spcAft>
                      </a:pPr>
                      <a:r>
                        <a:rPr lang="en-ZA" sz="1400" dirty="0">
                          <a:effectLst/>
                          <a:latin typeface="Century Gothic" panose="020B0502020202020204" pitchFamily="34" charset="0"/>
                        </a:rPr>
                        <a:t>Decrease in exports</a:t>
                      </a:r>
                    </a:p>
                    <a:p>
                      <a:pPr algn="just">
                        <a:lnSpc>
                          <a:spcPct val="107000"/>
                        </a:lnSpc>
                        <a:spcAft>
                          <a:spcPts val="800"/>
                        </a:spcAft>
                      </a:pPr>
                      <a:r>
                        <a:rPr lang="en-ZA" sz="1400" dirty="0">
                          <a:effectLst/>
                          <a:latin typeface="Century Gothic" panose="020B0502020202020204" pitchFamily="34" charset="0"/>
                        </a:rPr>
                        <a:t>(all commodities)</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-27.2%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-27.2%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-5%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63202004"/>
                  </a:ext>
                </a:extLst>
              </a:tr>
              <a:tr h="512570">
                <a:tc>
                  <a:txBody>
                    <a:bodyPr/>
                    <a:lstStyle/>
                    <a:p>
                      <a:pPr algn="just">
                        <a:lnSpc>
                          <a:spcPct val="107000"/>
                        </a:lnSpc>
                        <a:spcAft>
                          <a:spcPts val="800"/>
                        </a:spcAft>
                      </a:pPr>
                      <a:r>
                        <a:rPr lang="en-ZA" sz="1400">
                          <a:effectLst/>
                          <a:latin typeface="Century Gothic" panose="020B0502020202020204" pitchFamily="34" charset="0"/>
                        </a:rPr>
                        <a:t>Decrease in world price of primary commodity exports</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dirty="0">
                          <a:effectLst/>
                          <a:latin typeface="Century Gothic" panose="020B0502020202020204" pitchFamily="34" charset="0"/>
                        </a:rPr>
                        <a:t>-4.7% </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dirty="0">
                          <a:effectLst/>
                          <a:latin typeface="Century Gothic" panose="020B0502020202020204" pitchFamily="34" charset="0"/>
                        </a:rPr>
                        <a:t>-4.7% </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-2%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81901171"/>
                  </a:ext>
                </a:extLst>
              </a:tr>
              <a:tr h="170915">
                <a:tc>
                  <a:txBody>
                    <a:bodyPr/>
                    <a:lstStyle/>
                    <a:p>
                      <a:pPr algn="just">
                        <a:lnSpc>
                          <a:spcPct val="107000"/>
                        </a:lnSpc>
                        <a:spcAft>
                          <a:spcPts val="800"/>
                        </a:spcAft>
                      </a:pPr>
                      <a:r>
                        <a:rPr lang="en-ZA" sz="1400">
                          <a:effectLst/>
                          <a:latin typeface="Century Gothic" panose="020B0502020202020204" pitchFamily="34" charset="0"/>
                        </a:rPr>
                        <a:t>Decrease in world prices for imports</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-25.8%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-25.8%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-15%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5209628"/>
                  </a:ext>
                </a:extLst>
              </a:tr>
              <a:tr h="208857">
                <a:tc>
                  <a:txBody>
                    <a:bodyPr/>
                    <a:lstStyle/>
                    <a:p>
                      <a:pPr algn="just">
                        <a:lnSpc>
                          <a:spcPct val="107000"/>
                        </a:lnSpc>
                        <a:spcAft>
                          <a:spcPts val="800"/>
                        </a:spcAft>
                      </a:pPr>
                      <a:r>
                        <a:rPr lang="en-ZW" sz="1400">
                          <a:effectLst/>
                          <a:latin typeface="Century Gothic" panose="020B0502020202020204" pitchFamily="34" charset="0"/>
                        </a:rPr>
                        <a:t>Increase in remittances</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+33%</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ZA" sz="1400">
                        <a:effectLst/>
                        <a:latin typeface="Century Gothic" panose="020B0502020202020204" pitchFamily="34" charset="0"/>
                        <a:cs typeface="Times New Roman" panose="02020603050405020304" pitchFamily="18" charset="0"/>
                      </a:endParaRPr>
                    </a:p>
                  </a:txBody>
                  <a:tcPr marL="68580" marR="68580" marT="0" marB="0"/>
                </a:tc>
                <a:tc>
                  <a:txBody>
                    <a:bodyPr/>
                    <a:lstStyle/>
                    <a:p>
                      <a:endParaRPr lang="en-ZA" sz="1400">
                        <a:effectLst/>
                        <a:latin typeface="Century Gothic" panose="020B0502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0312657"/>
                  </a:ext>
                </a:extLst>
              </a:tr>
              <a:tr h="170915">
                <a:tc>
                  <a:txBody>
                    <a:bodyPr/>
                    <a:lstStyle/>
                    <a:p>
                      <a:pPr algn="just">
                        <a:lnSpc>
                          <a:spcPct val="107000"/>
                        </a:lnSpc>
                        <a:spcAft>
                          <a:spcPts val="800"/>
                        </a:spcAft>
                      </a:pPr>
                      <a:r>
                        <a:rPr lang="en-ZW" sz="1600" dirty="0">
                          <a:solidFill>
                            <a:schemeClr val="accent2"/>
                          </a:solidFill>
                          <a:effectLst/>
                          <a:latin typeface="Century Gothic" panose="020B0502020202020204" pitchFamily="34" charset="0"/>
                        </a:rPr>
                        <a:t>Domestic channels</a:t>
                      </a:r>
                      <a:endParaRPr lang="en-ZA" sz="1600" dirty="0">
                        <a:solidFill>
                          <a:schemeClr val="accent2"/>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6523497"/>
                  </a:ext>
                </a:extLst>
              </a:tr>
              <a:tr h="1661023">
                <a:tc>
                  <a:txBody>
                    <a:bodyPr/>
                    <a:lstStyle/>
                    <a:p>
                      <a:pPr algn="just">
                        <a:lnSpc>
                          <a:spcPct val="107000"/>
                        </a:lnSpc>
                        <a:spcAft>
                          <a:spcPts val="800"/>
                        </a:spcAft>
                      </a:pPr>
                      <a:r>
                        <a:rPr lang="en-ZA" sz="1400" dirty="0">
                          <a:effectLst/>
                          <a:latin typeface="Century Gothic" panose="020B0502020202020204" pitchFamily="34" charset="0"/>
                        </a:rPr>
                        <a:t>Decrease in productivity for the sectors</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ZA" sz="1400" dirty="0">
                          <a:effectLst/>
                          <a:latin typeface="Century Gothic" panose="020B0502020202020204" pitchFamily="34" charset="0"/>
                        </a:rPr>
                        <a:t>- 2% for mildly affected</a:t>
                      </a:r>
                    </a:p>
                    <a:p>
                      <a:pPr algn="l">
                        <a:lnSpc>
                          <a:spcPct val="107000"/>
                        </a:lnSpc>
                        <a:spcAft>
                          <a:spcPts val="800"/>
                        </a:spcAft>
                      </a:pPr>
                      <a:r>
                        <a:rPr lang="en-ZA" sz="1400" dirty="0">
                          <a:effectLst/>
                          <a:latin typeface="Century Gothic" panose="020B0502020202020204" pitchFamily="34" charset="0"/>
                        </a:rPr>
                        <a:t>-5% for moderate</a:t>
                      </a:r>
                    </a:p>
                    <a:p>
                      <a:pPr algn="l">
                        <a:lnSpc>
                          <a:spcPct val="107000"/>
                        </a:lnSpc>
                        <a:spcAft>
                          <a:spcPts val="800"/>
                        </a:spcAft>
                      </a:pPr>
                      <a:r>
                        <a:rPr lang="en-ZA" sz="1400" dirty="0">
                          <a:effectLst/>
                          <a:latin typeface="Century Gothic" panose="020B0502020202020204" pitchFamily="34" charset="0"/>
                        </a:rPr>
                        <a:t>-7 % for largely affected</a:t>
                      </a:r>
                    </a:p>
                    <a:p>
                      <a:pPr algn="l">
                        <a:lnSpc>
                          <a:spcPct val="107000"/>
                        </a:lnSpc>
                        <a:spcAft>
                          <a:spcPts val="800"/>
                        </a:spcAft>
                      </a:pPr>
                      <a:r>
                        <a:rPr lang="en-ZA" sz="1400" dirty="0">
                          <a:effectLst/>
                          <a:latin typeface="Century Gothic" panose="020B0502020202020204" pitchFamily="34" charset="0"/>
                        </a:rPr>
                        <a:t>-15 % for severely affected</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ZA" sz="1400" dirty="0">
                          <a:effectLst/>
                          <a:latin typeface="Century Gothic" panose="020B0502020202020204" pitchFamily="34" charset="0"/>
                        </a:rPr>
                        <a:t>- 2% for mildly affected</a:t>
                      </a:r>
                    </a:p>
                    <a:p>
                      <a:pPr algn="l">
                        <a:lnSpc>
                          <a:spcPct val="107000"/>
                        </a:lnSpc>
                        <a:spcAft>
                          <a:spcPts val="800"/>
                        </a:spcAft>
                      </a:pPr>
                      <a:r>
                        <a:rPr lang="en-ZA" sz="1400" dirty="0">
                          <a:effectLst/>
                          <a:latin typeface="Century Gothic" panose="020B0502020202020204" pitchFamily="34" charset="0"/>
                        </a:rPr>
                        <a:t>-3% for moderate</a:t>
                      </a:r>
                    </a:p>
                    <a:p>
                      <a:pPr algn="l">
                        <a:lnSpc>
                          <a:spcPct val="107000"/>
                        </a:lnSpc>
                        <a:spcAft>
                          <a:spcPts val="800"/>
                        </a:spcAft>
                      </a:pPr>
                      <a:r>
                        <a:rPr lang="en-ZA" sz="1400" dirty="0">
                          <a:effectLst/>
                          <a:latin typeface="Century Gothic" panose="020B0502020202020204" pitchFamily="34" charset="0"/>
                        </a:rPr>
                        <a:t>-5% for largely affected</a:t>
                      </a:r>
                    </a:p>
                    <a:p>
                      <a:pPr algn="l">
                        <a:lnSpc>
                          <a:spcPct val="107000"/>
                        </a:lnSpc>
                        <a:spcAft>
                          <a:spcPts val="800"/>
                        </a:spcAft>
                      </a:pPr>
                      <a:r>
                        <a:rPr lang="en-ZA" sz="1400" dirty="0">
                          <a:effectLst/>
                          <a:latin typeface="Century Gothic" panose="020B0502020202020204" pitchFamily="34" charset="0"/>
                        </a:rPr>
                        <a:t>-10% for</a:t>
                      </a:r>
                      <a:r>
                        <a:rPr lang="en-ZW" sz="1400" dirty="0">
                          <a:effectLst/>
                          <a:latin typeface="Century Gothic" panose="020B0502020202020204" pitchFamily="34" charset="0"/>
                        </a:rPr>
                        <a:t> severely affected</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ZA" sz="1400" dirty="0">
                          <a:effectLst/>
                          <a:latin typeface="Century Gothic" panose="020B0502020202020204" pitchFamily="34" charset="0"/>
                        </a:rPr>
                        <a:t>- 1% for mildly affected</a:t>
                      </a:r>
                    </a:p>
                    <a:p>
                      <a:pPr algn="l">
                        <a:lnSpc>
                          <a:spcPct val="107000"/>
                        </a:lnSpc>
                        <a:spcAft>
                          <a:spcPts val="800"/>
                        </a:spcAft>
                      </a:pPr>
                      <a:r>
                        <a:rPr lang="en-ZA" sz="1400" dirty="0">
                          <a:effectLst/>
                          <a:latin typeface="Century Gothic" panose="020B0502020202020204" pitchFamily="34" charset="0"/>
                        </a:rPr>
                        <a:t>-2% for moderate</a:t>
                      </a:r>
                    </a:p>
                    <a:p>
                      <a:pPr algn="l">
                        <a:lnSpc>
                          <a:spcPct val="107000"/>
                        </a:lnSpc>
                        <a:spcAft>
                          <a:spcPts val="800"/>
                        </a:spcAft>
                      </a:pPr>
                      <a:r>
                        <a:rPr lang="en-ZA" sz="1400" dirty="0">
                          <a:effectLst/>
                          <a:latin typeface="Century Gothic" panose="020B0502020202020204" pitchFamily="34" charset="0"/>
                        </a:rPr>
                        <a:t>-3% for largely affected</a:t>
                      </a:r>
                    </a:p>
                    <a:p>
                      <a:pPr algn="l">
                        <a:lnSpc>
                          <a:spcPct val="107000"/>
                        </a:lnSpc>
                        <a:spcAft>
                          <a:spcPts val="800"/>
                        </a:spcAft>
                      </a:pPr>
                      <a:r>
                        <a:rPr lang="en-ZA" sz="1400" dirty="0">
                          <a:effectLst/>
                          <a:latin typeface="Century Gothic" panose="020B0502020202020204" pitchFamily="34" charset="0"/>
                        </a:rPr>
                        <a:t>-5% for severely affected</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3619755"/>
                  </a:ext>
                </a:extLst>
              </a:tr>
              <a:tr h="328206">
                <a:tc>
                  <a:txBody>
                    <a:bodyPr/>
                    <a:lstStyle/>
                    <a:p>
                      <a:pPr algn="just">
                        <a:lnSpc>
                          <a:spcPct val="107000"/>
                        </a:lnSpc>
                        <a:spcAft>
                          <a:spcPts val="800"/>
                        </a:spcAft>
                      </a:pPr>
                      <a:r>
                        <a:rPr lang="en-ZW" sz="1400">
                          <a:effectLst/>
                          <a:latin typeface="Century Gothic" panose="020B0502020202020204" pitchFamily="34" charset="0"/>
                        </a:rPr>
                        <a:t>Increase</a:t>
                      </a:r>
                      <a:r>
                        <a:rPr lang="fr-FR" sz="1400">
                          <a:effectLst/>
                          <a:latin typeface="Century Gothic" panose="020B0502020202020204" pitchFamily="34" charset="0"/>
                        </a:rPr>
                        <a:t> in transportation</a:t>
                      </a:r>
                      <a:r>
                        <a:rPr lang="en-ZW" sz="1400">
                          <a:effectLst/>
                          <a:latin typeface="Century Gothic" panose="020B0502020202020204" pitchFamily="34" charset="0"/>
                        </a:rPr>
                        <a:t> cost</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2%</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400" dirty="0">
                          <a:effectLst/>
                          <a:latin typeface="Century Gothic" panose="020B0502020202020204" pitchFamily="34" charset="0"/>
                        </a:rPr>
                        <a:t> </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3036647"/>
                  </a:ext>
                </a:extLst>
              </a:tr>
            </a:tbl>
          </a:graphicData>
        </a:graphic>
      </p:graphicFrame>
    </p:spTree>
    <p:extLst>
      <p:ext uri="{BB962C8B-B14F-4D97-AF65-F5344CB8AC3E}">
        <p14:creationId xmlns:p14="http://schemas.microsoft.com/office/powerpoint/2010/main" val="2070608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fr-CA" sz="3200" b="1" dirty="0" err="1">
                <a:solidFill>
                  <a:srgbClr val="E7E6E6">
                    <a:lumMod val="50000"/>
                  </a:srgbClr>
                </a:solidFill>
                <a:latin typeface="Century Gothic" panose="020B0502020202020204" pitchFamily="34" charset="0"/>
              </a:rPr>
              <a:t>Modelling</a:t>
            </a:r>
            <a:r>
              <a:rPr lang="fr-CA" sz="3200" b="1" dirty="0">
                <a:solidFill>
                  <a:srgbClr val="E7E6E6">
                    <a:lumMod val="50000"/>
                  </a:srgbClr>
                </a:solidFill>
                <a:latin typeface="Century Gothic" panose="020B0502020202020204" pitchFamily="34" charset="0"/>
              </a:rPr>
              <a:t> (</a:t>
            </a:r>
            <a:r>
              <a:rPr lang="fr-CA" sz="3200" b="1" dirty="0" err="1">
                <a:solidFill>
                  <a:srgbClr val="E7E6E6">
                    <a:lumMod val="50000"/>
                  </a:srgbClr>
                </a:solidFill>
                <a:latin typeface="Century Gothic" panose="020B0502020202020204" pitchFamily="34" charset="0"/>
              </a:rPr>
              <a:t>Continued</a:t>
            </a:r>
            <a:r>
              <a:rPr lang="fr-CA" sz="3200" b="1" dirty="0">
                <a:solidFill>
                  <a:srgbClr val="E7E6E6">
                    <a:lumMod val="50000"/>
                  </a:srgbClr>
                </a:solidFill>
                <a:latin typeface="Century Gothic" panose="020B0502020202020204" pitchFamily="34" charset="0"/>
              </a:rPr>
              <a:t>)</a:t>
            </a:r>
            <a:endParaRPr lang="fr-CA" sz="3200" dirty="0">
              <a:solidFill>
                <a:srgbClr val="E7E6E6">
                  <a:lumMod val="50000"/>
                </a:srgbClr>
              </a:solidFill>
              <a:latin typeface="Century Gothic" panose="020B0502020202020204" pitchFamily="34" charset="0"/>
            </a:endParaRPr>
          </a:p>
        </p:txBody>
      </p:sp>
      <p:sp>
        <p:nvSpPr>
          <p:cNvPr id="5" name="ZoneTexte 4"/>
          <p:cNvSpPr txBox="1"/>
          <p:nvPr/>
        </p:nvSpPr>
        <p:spPr>
          <a:xfrm>
            <a:off x="1914746" y="711958"/>
            <a:ext cx="8492756" cy="415498"/>
          </a:xfrm>
          <a:prstGeom prst="rect">
            <a:avLst/>
          </a:prstGeom>
          <a:noFill/>
        </p:spPr>
        <p:txBody>
          <a:bodyPr wrap="square" rtlCol="0">
            <a:spAutoFit/>
          </a:bodyPr>
          <a:lstStyle/>
          <a:p>
            <a:pPr algn="r" defTabSz="457200"/>
            <a:r>
              <a:rPr lang="fr-CA" sz="2100" dirty="0">
                <a:solidFill>
                  <a:srgbClr val="5B9BD5">
                    <a:lumMod val="75000"/>
                  </a:srgbClr>
                </a:solidFill>
                <a:latin typeface="Century Gothic" panose="020B0502020202020204" pitchFamily="34" charset="0"/>
              </a:rPr>
              <a:t>Scenario Design</a:t>
            </a:r>
          </a:p>
        </p:txBody>
      </p:sp>
      <p:sp>
        <p:nvSpPr>
          <p:cNvPr id="6" name="ZoneTexte 5"/>
          <p:cNvSpPr txBox="1"/>
          <p:nvPr/>
        </p:nvSpPr>
        <p:spPr>
          <a:xfrm>
            <a:off x="495301" y="1296734"/>
            <a:ext cx="10734674" cy="4247317"/>
          </a:xfrm>
          <a:prstGeom prst="rect">
            <a:avLst/>
          </a:prstGeom>
          <a:noFill/>
        </p:spPr>
        <p:txBody>
          <a:bodyPr wrap="square" rtlCol="0">
            <a:spAutoFit/>
          </a:bodyPr>
          <a:lstStyle/>
          <a:p>
            <a:pPr marL="285750" indent="-285750" defTabSz="457200">
              <a:buFont typeface="Arial" panose="020B0604020202020204" pitchFamily="34" charset="0"/>
              <a:buChar char="•"/>
            </a:pPr>
            <a:r>
              <a:rPr lang="en-GB" dirty="0">
                <a:solidFill>
                  <a:prstClr val="black">
                    <a:lumMod val="85000"/>
                    <a:lumOff val="15000"/>
                  </a:prstClr>
                </a:solidFill>
                <a:latin typeface="Century Gothic" pitchFamily="34" charset="0"/>
              </a:rPr>
              <a:t>As </a:t>
            </a:r>
            <a:r>
              <a:rPr lang="en-GB" b="1" dirty="0">
                <a:solidFill>
                  <a:srgbClr val="ED7D31"/>
                </a:solidFill>
                <a:latin typeface="Century Gothic" pitchFamily="34" charset="0"/>
              </a:rPr>
              <a:t>mitigation measures</a:t>
            </a:r>
            <a:r>
              <a:rPr lang="en-GB" dirty="0">
                <a:solidFill>
                  <a:prstClr val="black">
                    <a:lumMod val="85000"/>
                    <a:lumOff val="15000"/>
                  </a:prstClr>
                </a:solidFill>
                <a:latin typeface="Century Gothic" pitchFamily="34" charset="0"/>
              </a:rPr>
              <a:t>, we simulate a </a:t>
            </a:r>
            <a:r>
              <a:rPr lang="en-ZA" dirty="0">
                <a:solidFill>
                  <a:prstClr val="black">
                    <a:lumMod val="85000"/>
                    <a:lumOff val="15000"/>
                  </a:prstClr>
                </a:solidFill>
                <a:latin typeface="Century Gothic" pitchFamily="34" charset="0"/>
              </a:rPr>
              <a:t>fiscal package being implemented in 2020 and 2021</a:t>
            </a:r>
          </a:p>
          <a:p>
            <a:pPr defTabSz="457200"/>
            <a:r>
              <a:rPr lang="en-ZA" dirty="0">
                <a:solidFill>
                  <a:prstClr val="black">
                    <a:lumMod val="85000"/>
                    <a:lumOff val="15000"/>
                  </a:prstClr>
                </a:solidFill>
                <a:latin typeface="Century Gothic" pitchFamily="34" charset="0"/>
              </a:rPr>
              <a:t> </a:t>
            </a:r>
          </a:p>
          <a:p>
            <a:pPr marL="285750" indent="-285750" defTabSz="457200">
              <a:buFont typeface="Arial" panose="020B0604020202020204" pitchFamily="34" charset="0"/>
              <a:buChar char="•"/>
            </a:pPr>
            <a:r>
              <a:rPr lang="en-ZA" dirty="0">
                <a:solidFill>
                  <a:prstClr val="black">
                    <a:lumMod val="85000"/>
                    <a:lumOff val="15000"/>
                  </a:prstClr>
                </a:solidFill>
                <a:latin typeface="Century Gothic" pitchFamily="34" charset="0"/>
              </a:rPr>
              <a:t>To analyse the effectiveness of this recovery policy under different impact-recovery scenarios, we apply this measure to the severe scenarios. </a:t>
            </a:r>
          </a:p>
          <a:p>
            <a:pPr marL="557199" lvl="1" indent="-214308" defTabSz="457200">
              <a:buFont typeface="Courier New"/>
              <a:buChar char="o"/>
            </a:pPr>
            <a:endParaRPr lang="en-ZA" dirty="0">
              <a:solidFill>
                <a:prstClr val="black">
                  <a:lumMod val="85000"/>
                  <a:lumOff val="15000"/>
                </a:prstClr>
              </a:solidFill>
              <a:latin typeface="Century Gothic" pitchFamily="34" charset="0"/>
            </a:endParaRPr>
          </a:p>
          <a:p>
            <a:pPr marL="285750" indent="-285750" defTabSz="457200">
              <a:buFont typeface="Arial" panose="020B0604020202020204" pitchFamily="34" charset="0"/>
              <a:buChar char="•"/>
            </a:pPr>
            <a:r>
              <a:rPr lang="en-ZA" dirty="0">
                <a:solidFill>
                  <a:prstClr val="black">
                    <a:lumMod val="85000"/>
                    <a:lumOff val="15000"/>
                  </a:prstClr>
                </a:solidFill>
                <a:latin typeface="Century Gothic" pitchFamily="34" charset="0"/>
              </a:rPr>
              <a:t>As </a:t>
            </a:r>
            <a:r>
              <a:rPr lang="en-ZA" b="1" dirty="0">
                <a:solidFill>
                  <a:srgbClr val="5B9BD5"/>
                </a:solidFill>
                <a:latin typeface="Century Gothic" pitchFamily="34" charset="0"/>
              </a:rPr>
              <a:t>gender policy</a:t>
            </a:r>
            <a:r>
              <a:rPr lang="en-ZA" dirty="0">
                <a:solidFill>
                  <a:prstClr val="black">
                    <a:lumMod val="85000"/>
                    <a:lumOff val="15000"/>
                  </a:prstClr>
                </a:solidFill>
                <a:latin typeface="Century Gothic" pitchFamily="34" charset="0"/>
              </a:rPr>
              <a:t>, the scenarios consist of measures that</a:t>
            </a:r>
            <a:r>
              <a:rPr lang="en-US" dirty="0">
                <a:solidFill>
                  <a:prstClr val="black">
                    <a:lumMod val="85000"/>
                    <a:lumOff val="15000"/>
                  </a:prstClr>
                </a:solidFill>
                <a:latin typeface="Century Gothic" pitchFamily="34" charset="0"/>
              </a:rPr>
              <a:t> grant higher subsidies to </a:t>
            </a:r>
            <a:r>
              <a:rPr lang="en-GB" dirty="0">
                <a:solidFill>
                  <a:prstClr val="black">
                    <a:lumMod val="85000"/>
                    <a:lumOff val="15000"/>
                  </a:prstClr>
                </a:solidFill>
                <a:latin typeface="Century Gothic" pitchFamily="34" charset="0"/>
              </a:rPr>
              <a:t>the most female intensive sectors rather than an economy-wide policy applied between 2022 and 2024. </a:t>
            </a:r>
          </a:p>
          <a:p>
            <a:pPr defTabSz="457200"/>
            <a:endParaRPr lang="en-GB" dirty="0">
              <a:solidFill>
                <a:prstClr val="black">
                  <a:lumMod val="85000"/>
                  <a:lumOff val="15000"/>
                </a:prstClr>
              </a:solidFill>
              <a:latin typeface="Century Gothic" pitchFamily="34" charset="0"/>
            </a:endParaRPr>
          </a:p>
          <a:p>
            <a:pPr marL="557199" lvl="1" indent="-214308" defTabSz="457200">
              <a:buFont typeface="Courier New"/>
              <a:buChar char="o"/>
            </a:pPr>
            <a:r>
              <a:rPr lang="en-GB" dirty="0">
                <a:solidFill>
                  <a:prstClr val="black">
                    <a:lumMod val="85000"/>
                    <a:lumOff val="15000"/>
                  </a:prstClr>
                </a:solidFill>
                <a:latin typeface="Century Gothic" pitchFamily="34" charset="0"/>
              </a:rPr>
              <a:t>The </a:t>
            </a:r>
            <a:r>
              <a:rPr lang="en-GB" u="sng" dirty="0">
                <a:solidFill>
                  <a:prstClr val="black">
                    <a:lumMod val="85000"/>
                    <a:lumOff val="15000"/>
                  </a:prstClr>
                </a:solidFill>
                <a:latin typeface="Century Gothic" pitchFamily="34" charset="0"/>
              </a:rPr>
              <a:t>first policy subsidises </a:t>
            </a:r>
            <a:r>
              <a:rPr lang="en-GB" dirty="0">
                <a:solidFill>
                  <a:prstClr val="black">
                    <a:lumMod val="85000"/>
                    <a:lumOff val="15000"/>
                  </a:prstClr>
                </a:solidFill>
                <a:latin typeface="Century Gothic" pitchFamily="34" charset="0"/>
              </a:rPr>
              <a:t>the </a:t>
            </a:r>
            <a:r>
              <a:rPr lang="en-GB" b="1" dirty="0">
                <a:solidFill>
                  <a:prstClr val="black">
                    <a:lumMod val="50000"/>
                    <a:lumOff val="50000"/>
                  </a:prstClr>
                </a:solidFill>
                <a:latin typeface="Century Gothic" pitchFamily="34" charset="0"/>
              </a:rPr>
              <a:t>employment of women in the non-agricultural sectors</a:t>
            </a:r>
            <a:r>
              <a:rPr lang="en-GB" dirty="0">
                <a:solidFill>
                  <a:prstClr val="black">
                    <a:lumMod val="85000"/>
                    <a:lumOff val="15000"/>
                  </a:prstClr>
                </a:solidFill>
                <a:latin typeface="Century Gothic" pitchFamily="34" charset="0"/>
              </a:rPr>
              <a:t>, by making their employment costs lower for the producer. </a:t>
            </a:r>
          </a:p>
          <a:p>
            <a:pPr marL="557199" lvl="1" indent="-214308" defTabSz="457200">
              <a:buFont typeface="Courier New"/>
              <a:buChar char="o"/>
            </a:pPr>
            <a:endParaRPr lang="en-GB" dirty="0">
              <a:solidFill>
                <a:prstClr val="black">
                  <a:lumMod val="85000"/>
                  <a:lumOff val="15000"/>
                </a:prstClr>
              </a:solidFill>
              <a:latin typeface="Century Gothic" pitchFamily="34" charset="0"/>
            </a:endParaRPr>
          </a:p>
          <a:p>
            <a:pPr marL="557199" lvl="1" indent="-214308" defTabSz="457200">
              <a:buFont typeface="Courier New"/>
              <a:buChar char="o"/>
            </a:pPr>
            <a:r>
              <a:rPr lang="en-GB" dirty="0">
                <a:solidFill>
                  <a:prstClr val="black">
                    <a:lumMod val="85000"/>
                    <a:lumOff val="15000"/>
                  </a:prstClr>
                </a:solidFill>
                <a:latin typeface="Century Gothic" pitchFamily="34" charset="0"/>
              </a:rPr>
              <a:t>The </a:t>
            </a:r>
            <a:r>
              <a:rPr lang="en-GB" u="sng" dirty="0">
                <a:solidFill>
                  <a:prstClr val="black">
                    <a:lumMod val="85000"/>
                    <a:lumOff val="15000"/>
                  </a:prstClr>
                </a:solidFill>
                <a:latin typeface="Century Gothic" pitchFamily="34" charset="0"/>
              </a:rPr>
              <a:t>second policy </a:t>
            </a:r>
            <a:r>
              <a:rPr lang="en-GB" dirty="0">
                <a:solidFill>
                  <a:prstClr val="black">
                    <a:lumMod val="85000"/>
                    <a:lumOff val="15000"/>
                  </a:prstClr>
                </a:solidFill>
                <a:latin typeface="Century Gothic" pitchFamily="34" charset="0"/>
              </a:rPr>
              <a:t>subsidises </a:t>
            </a:r>
            <a:r>
              <a:rPr lang="en-GB" b="1" dirty="0">
                <a:solidFill>
                  <a:prstClr val="black">
                    <a:lumMod val="50000"/>
                    <a:lumOff val="50000"/>
                  </a:prstClr>
                </a:solidFill>
                <a:latin typeface="Century Gothic" pitchFamily="34" charset="0"/>
              </a:rPr>
              <a:t>capital in the agricultural sectors</a:t>
            </a:r>
            <a:r>
              <a:rPr lang="en-GB" dirty="0">
                <a:solidFill>
                  <a:prstClr val="black">
                    <a:lumMod val="85000"/>
                    <a:lumOff val="15000"/>
                  </a:prstClr>
                </a:solidFill>
                <a:latin typeface="Century Gothic" pitchFamily="34" charset="0"/>
              </a:rPr>
              <a:t>.</a:t>
            </a:r>
          </a:p>
          <a:p>
            <a:pPr marL="557199" lvl="1" indent="-214308" defTabSz="457200">
              <a:buFont typeface="Courier New"/>
              <a:buChar char="o"/>
            </a:pPr>
            <a:endParaRPr lang="en-GB" dirty="0">
              <a:solidFill>
                <a:prstClr val="black">
                  <a:lumMod val="85000"/>
                  <a:lumOff val="15000"/>
                </a:prstClr>
              </a:solidFill>
              <a:latin typeface="Century Gothic" pitchFamily="34" charset="0"/>
            </a:endParaRPr>
          </a:p>
          <a:p>
            <a:pPr marL="342891" lvl="1" defTabSz="457200"/>
            <a:r>
              <a:rPr lang="en-GB" i="1" dirty="0">
                <a:solidFill>
                  <a:prstClr val="black">
                    <a:lumMod val="85000"/>
                    <a:lumOff val="15000"/>
                  </a:prstClr>
                </a:solidFill>
                <a:latin typeface="Century Gothic" pitchFamily="34" charset="0"/>
              </a:rPr>
              <a:t>In this presentation we focus on the results for the </a:t>
            </a:r>
            <a:r>
              <a:rPr lang="en-GB" b="1" i="1" dirty="0">
                <a:solidFill>
                  <a:srgbClr val="FF0000"/>
                </a:solidFill>
                <a:latin typeface="Century Gothic" pitchFamily="34" charset="0"/>
              </a:rPr>
              <a:t>severe</a:t>
            </a:r>
            <a:r>
              <a:rPr lang="en-GB" i="1" dirty="0">
                <a:solidFill>
                  <a:srgbClr val="FF0000"/>
                </a:solidFill>
                <a:latin typeface="Century Gothic" pitchFamily="34" charset="0"/>
              </a:rPr>
              <a:t> scenarios</a:t>
            </a:r>
            <a:endParaRPr lang="fr-CA" i="1" dirty="0">
              <a:solidFill>
                <a:srgbClr val="FF0000"/>
              </a:solidFill>
              <a:latin typeface="Century Gothic" pitchFamily="34" charset="0"/>
            </a:endParaRPr>
          </a:p>
        </p:txBody>
      </p:sp>
    </p:spTree>
    <p:extLst>
      <p:ext uri="{BB962C8B-B14F-4D97-AF65-F5344CB8AC3E}">
        <p14:creationId xmlns:p14="http://schemas.microsoft.com/office/powerpoint/2010/main" val="898482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E5BE4685-E7A3-4659-A6BA-71678CFC9804}"/>
              </a:ext>
            </a:extLst>
          </p:cNvPr>
          <p:cNvGraphicFramePr>
            <a:graphicFrameLocks/>
          </p:cNvGraphicFramePr>
          <p:nvPr/>
        </p:nvGraphicFramePr>
        <p:xfrm>
          <a:off x="115824" y="2755392"/>
          <a:ext cx="5980176" cy="41026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Diagramm 2">
            <a:extLst>
              <a:ext uri="{FF2B5EF4-FFF2-40B4-BE49-F238E27FC236}">
                <a16:creationId xmlns:a16="http://schemas.microsoft.com/office/drawing/2014/main" id="{1499A430-FC15-43BD-80B5-BB87AC32A11E}"/>
              </a:ext>
            </a:extLst>
          </p:cNvPr>
          <p:cNvGraphicFramePr>
            <a:graphicFrameLocks/>
          </p:cNvGraphicFramePr>
          <p:nvPr/>
        </p:nvGraphicFramePr>
        <p:xfrm>
          <a:off x="6096000" y="2755392"/>
          <a:ext cx="6096000" cy="4102608"/>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feld 3">
            <a:extLst>
              <a:ext uri="{FF2B5EF4-FFF2-40B4-BE49-F238E27FC236}">
                <a16:creationId xmlns:a16="http://schemas.microsoft.com/office/drawing/2014/main" id="{90FBFFB9-6A00-4794-B0C9-C0E8C9BDAA43}"/>
              </a:ext>
            </a:extLst>
          </p:cNvPr>
          <p:cNvSpPr txBox="1"/>
          <p:nvPr/>
        </p:nvSpPr>
        <p:spPr>
          <a:xfrm>
            <a:off x="5730240" y="402336"/>
            <a:ext cx="3642344" cy="523220"/>
          </a:xfrm>
          <a:prstGeom prst="rect">
            <a:avLst/>
          </a:prstGeom>
          <a:noFill/>
        </p:spPr>
        <p:txBody>
          <a:bodyPr wrap="none" rtlCol="0">
            <a:spAutoFit/>
          </a:bodyPr>
          <a:lstStyle/>
          <a:p>
            <a:r>
              <a:rPr lang="de-DE" sz="2800" b="1" dirty="0">
                <a:latin typeface="Century Gothic" panose="020B0502020202020204" pitchFamily="34" charset="0"/>
              </a:rPr>
              <a:t>Scenario: Mitigation</a:t>
            </a:r>
          </a:p>
        </p:txBody>
      </p:sp>
    </p:spTree>
    <p:extLst>
      <p:ext uri="{BB962C8B-B14F-4D97-AF65-F5344CB8AC3E}">
        <p14:creationId xmlns:p14="http://schemas.microsoft.com/office/powerpoint/2010/main" val="3473238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613655CB-3B37-44A9-8F3E-E4530CB7F2BE}"/>
              </a:ext>
            </a:extLst>
          </p:cNvPr>
          <p:cNvGraphicFramePr>
            <a:graphicFrameLocks/>
          </p:cNvGraphicFramePr>
          <p:nvPr/>
        </p:nvGraphicFramePr>
        <p:xfrm>
          <a:off x="91440" y="2731008"/>
          <a:ext cx="6004560" cy="41269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m 2">
            <a:extLst>
              <a:ext uri="{FF2B5EF4-FFF2-40B4-BE49-F238E27FC236}">
                <a16:creationId xmlns:a16="http://schemas.microsoft.com/office/drawing/2014/main" id="{0B7BF655-9799-4E70-B25F-B2CBC5E42374}"/>
              </a:ext>
            </a:extLst>
          </p:cNvPr>
          <p:cNvGraphicFramePr>
            <a:graphicFrameLocks/>
          </p:cNvGraphicFramePr>
          <p:nvPr/>
        </p:nvGraphicFramePr>
        <p:xfrm>
          <a:off x="6096000" y="2731008"/>
          <a:ext cx="6163056" cy="396544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feld 3">
            <a:extLst>
              <a:ext uri="{FF2B5EF4-FFF2-40B4-BE49-F238E27FC236}">
                <a16:creationId xmlns:a16="http://schemas.microsoft.com/office/drawing/2014/main" id="{72E312C3-F896-4E41-988F-85200022072D}"/>
              </a:ext>
            </a:extLst>
          </p:cNvPr>
          <p:cNvSpPr txBox="1"/>
          <p:nvPr/>
        </p:nvSpPr>
        <p:spPr>
          <a:xfrm>
            <a:off x="5730240" y="402336"/>
            <a:ext cx="4725974" cy="523220"/>
          </a:xfrm>
          <a:prstGeom prst="rect">
            <a:avLst/>
          </a:prstGeom>
          <a:noFill/>
        </p:spPr>
        <p:txBody>
          <a:bodyPr wrap="none" rtlCol="0">
            <a:spAutoFit/>
          </a:bodyPr>
          <a:lstStyle/>
          <a:p>
            <a:r>
              <a:rPr lang="de-DE" sz="2800" b="1" dirty="0">
                <a:latin typeface="Century Gothic" panose="020B0502020202020204" pitchFamily="34" charset="0"/>
              </a:rPr>
              <a:t>Step 4: Recovery Scenario</a:t>
            </a:r>
          </a:p>
        </p:txBody>
      </p:sp>
    </p:spTree>
    <p:extLst>
      <p:ext uri="{BB962C8B-B14F-4D97-AF65-F5344CB8AC3E}">
        <p14:creationId xmlns:p14="http://schemas.microsoft.com/office/powerpoint/2010/main" val="383176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9833ABF6-05C1-4959-839D-6D21038A3490}"/>
              </a:ext>
            </a:extLst>
          </p:cNvPr>
          <p:cNvGraphicFramePr>
            <a:graphicFrameLocks/>
          </p:cNvGraphicFramePr>
          <p:nvPr/>
        </p:nvGraphicFramePr>
        <p:xfrm>
          <a:off x="128016" y="2706625"/>
          <a:ext cx="5967984" cy="39891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m 2">
            <a:extLst>
              <a:ext uri="{FF2B5EF4-FFF2-40B4-BE49-F238E27FC236}">
                <a16:creationId xmlns:a16="http://schemas.microsoft.com/office/drawing/2014/main" id="{9DFA741F-7AA6-4BC3-B5E7-78750C32E431}"/>
              </a:ext>
            </a:extLst>
          </p:cNvPr>
          <p:cNvGraphicFramePr>
            <a:graphicFrameLocks/>
          </p:cNvGraphicFramePr>
          <p:nvPr/>
        </p:nvGraphicFramePr>
        <p:xfrm>
          <a:off x="6096000" y="2706625"/>
          <a:ext cx="5858256" cy="415137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feld 3">
            <a:extLst>
              <a:ext uri="{FF2B5EF4-FFF2-40B4-BE49-F238E27FC236}">
                <a16:creationId xmlns:a16="http://schemas.microsoft.com/office/drawing/2014/main" id="{4703BD99-DDE2-461B-A4D1-50A0C0BB01EE}"/>
              </a:ext>
            </a:extLst>
          </p:cNvPr>
          <p:cNvSpPr txBox="1"/>
          <p:nvPr/>
        </p:nvSpPr>
        <p:spPr>
          <a:xfrm>
            <a:off x="5730240" y="402336"/>
            <a:ext cx="5359159" cy="584775"/>
          </a:xfrm>
          <a:prstGeom prst="rect">
            <a:avLst/>
          </a:prstGeom>
          <a:noFill/>
        </p:spPr>
        <p:txBody>
          <a:bodyPr wrap="none" rtlCol="0">
            <a:spAutoFit/>
          </a:bodyPr>
          <a:lstStyle/>
          <a:p>
            <a:r>
              <a:rPr lang="de-DE" sz="3200" b="1" dirty="0">
                <a:latin typeface="Century Gothic" panose="020B0502020202020204" pitchFamily="34" charset="0"/>
              </a:rPr>
              <a:t>Step 4: Gender 1 Scenario</a:t>
            </a:r>
          </a:p>
        </p:txBody>
      </p:sp>
    </p:spTree>
    <p:extLst>
      <p:ext uri="{BB962C8B-B14F-4D97-AF65-F5344CB8AC3E}">
        <p14:creationId xmlns:p14="http://schemas.microsoft.com/office/powerpoint/2010/main" val="2880556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078F64D0-DB1C-4FF7-9398-EB213D0368A5}"/>
              </a:ext>
            </a:extLst>
          </p:cNvPr>
          <p:cNvGraphicFramePr>
            <a:graphicFrameLocks/>
          </p:cNvGraphicFramePr>
          <p:nvPr/>
        </p:nvGraphicFramePr>
        <p:xfrm>
          <a:off x="0" y="2682241"/>
          <a:ext cx="6096000" cy="41757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m 2">
            <a:extLst>
              <a:ext uri="{FF2B5EF4-FFF2-40B4-BE49-F238E27FC236}">
                <a16:creationId xmlns:a16="http://schemas.microsoft.com/office/drawing/2014/main" id="{7B05B12F-9540-46D1-B726-C8EDBC369414}"/>
              </a:ext>
            </a:extLst>
          </p:cNvPr>
          <p:cNvGraphicFramePr>
            <a:graphicFrameLocks/>
          </p:cNvGraphicFramePr>
          <p:nvPr/>
        </p:nvGraphicFramePr>
        <p:xfrm>
          <a:off x="6096000" y="2682240"/>
          <a:ext cx="6096000" cy="417576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feld 3">
            <a:extLst>
              <a:ext uri="{FF2B5EF4-FFF2-40B4-BE49-F238E27FC236}">
                <a16:creationId xmlns:a16="http://schemas.microsoft.com/office/drawing/2014/main" id="{296FFA2A-3967-48DA-A282-5BCB34D5C7B5}"/>
              </a:ext>
            </a:extLst>
          </p:cNvPr>
          <p:cNvSpPr txBox="1"/>
          <p:nvPr/>
        </p:nvSpPr>
        <p:spPr>
          <a:xfrm>
            <a:off x="5730240" y="402336"/>
            <a:ext cx="5359159" cy="584775"/>
          </a:xfrm>
          <a:prstGeom prst="rect">
            <a:avLst/>
          </a:prstGeom>
          <a:noFill/>
        </p:spPr>
        <p:txBody>
          <a:bodyPr wrap="none" rtlCol="0">
            <a:spAutoFit/>
          </a:bodyPr>
          <a:lstStyle/>
          <a:p>
            <a:r>
              <a:rPr lang="de-DE" sz="3200" b="1" dirty="0">
                <a:latin typeface="Century Gothic" panose="020B0502020202020204" pitchFamily="34" charset="0"/>
              </a:rPr>
              <a:t>Step 4: Gender 2 Scenario</a:t>
            </a:r>
          </a:p>
        </p:txBody>
      </p:sp>
    </p:spTree>
    <p:extLst>
      <p:ext uri="{BB962C8B-B14F-4D97-AF65-F5344CB8AC3E}">
        <p14:creationId xmlns:p14="http://schemas.microsoft.com/office/powerpoint/2010/main" val="2440140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Research results</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619535" y="711958"/>
            <a:ext cx="8952931" cy="415498"/>
          </a:xfrm>
          <a:prstGeom prst="rect">
            <a:avLst/>
          </a:prstGeom>
          <a:noFill/>
        </p:spPr>
        <p:txBody>
          <a:bodyPr wrap="square" rtlCol="0">
            <a:spAutoFit/>
          </a:bodyPr>
          <a:lstStyle/>
          <a:p>
            <a:pPr algn="r" defTabSz="457200"/>
            <a:r>
              <a:rPr lang="en-GB" sz="2100" dirty="0">
                <a:solidFill>
                  <a:srgbClr val="5B9BD5">
                    <a:lumMod val="75000"/>
                  </a:srgbClr>
                </a:solidFill>
                <a:latin typeface="Century Gothic" panose="020B0502020202020204" pitchFamily="34" charset="0"/>
              </a:rPr>
              <a:t>Impact on selected macroeconomic indicators – </a:t>
            </a:r>
            <a:r>
              <a:rPr lang="en-GB" sz="2100" b="1" dirty="0">
                <a:solidFill>
                  <a:srgbClr val="5B9BD5">
                    <a:lumMod val="75000"/>
                  </a:srgbClr>
                </a:solidFill>
                <a:latin typeface="Century Gothic" panose="020B0502020202020204" pitchFamily="34" charset="0"/>
              </a:rPr>
              <a:t>severe</a:t>
            </a:r>
            <a:r>
              <a:rPr lang="en-GB" sz="2100" dirty="0">
                <a:solidFill>
                  <a:srgbClr val="5B9BD5">
                    <a:lumMod val="75000"/>
                  </a:srgbClr>
                </a:solidFill>
                <a:latin typeface="Century Gothic" panose="020B0502020202020204" pitchFamily="34" charset="0"/>
              </a:rPr>
              <a:t> COVID-19 </a:t>
            </a:r>
          </a:p>
        </p:txBody>
      </p:sp>
      <p:sp>
        <p:nvSpPr>
          <p:cNvPr id="6" name="ZoneTexte 5"/>
          <p:cNvSpPr txBox="1"/>
          <p:nvPr/>
        </p:nvSpPr>
        <p:spPr>
          <a:xfrm>
            <a:off x="1914747" y="3982658"/>
            <a:ext cx="8564525" cy="2831544"/>
          </a:xfrm>
          <a:prstGeom prst="rect">
            <a:avLst/>
          </a:prstGeom>
          <a:noFill/>
        </p:spPr>
        <p:txBody>
          <a:bodyPr wrap="square" rtlCol="0">
            <a:spAutoFit/>
          </a:bodyPr>
          <a:lstStyle/>
          <a:p>
            <a:pPr marL="285750" indent="-285750" defTabSz="457200">
              <a:buFont typeface="Arial" panose="020B0604020202020204" pitchFamily="34" charset="0"/>
              <a:buChar char="•"/>
            </a:pPr>
            <a:r>
              <a:rPr lang="en-GB" sz="1600" b="1" dirty="0">
                <a:solidFill>
                  <a:srgbClr val="ED7D31"/>
                </a:solidFill>
                <a:latin typeface="Century Gothic" panose="020B0502020202020204" pitchFamily="34" charset="0"/>
              </a:rPr>
              <a:t>Macroeconomic impacts</a:t>
            </a:r>
            <a:r>
              <a:rPr lang="en-GB" sz="1600" dirty="0">
                <a:solidFill>
                  <a:prstClr val="black"/>
                </a:solidFill>
                <a:latin typeface="Century Gothic" panose="020B0502020202020204" pitchFamily="34" charset="0"/>
              </a:rPr>
              <a:t> of the COVID-19 pandemic are substantial since the economy simultaneously gets affected on both the demand and supply side.</a:t>
            </a:r>
          </a:p>
          <a:p>
            <a:pPr defTabSz="457200"/>
            <a:r>
              <a:rPr lang="en-GB" sz="1600" dirty="0">
                <a:solidFill>
                  <a:prstClr val="black"/>
                </a:solidFill>
                <a:latin typeface="Century Gothic" panose="020B0502020202020204" pitchFamily="34" charset="0"/>
              </a:rPr>
              <a:t> </a:t>
            </a:r>
          </a:p>
          <a:p>
            <a:pPr marL="285750" indent="-285750" defTabSz="457200">
              <a:buFont typeface="Arial" panose="020B0604020202020204" pitchFamily="34" charset="0"/>
              <a:buChar char="•"/>
            </a:pPr>
            <a:r>
              <a:rPr lang="en-GB" sz="1600" dirty="0">
                <a:solidFill>
                  <a:prstClr val="black"/>
                </a:solidFill>
                <a:latin typeface="Century Gothic" panose="020B0502020202020204" pitchFamily="34" charset="0"/>
              </a:rPr>
              <a:t>This combined effect results in a </a:t>
            </a:r>
            <a:r>
              <a:rPr lang="en-GB" sz="1600" b="1" dirty="0">
                <a:solidFill>
                  <a:srgbClr val="5B9BD5"/>
                </a:solidFill>
                <a:latin typeface="Century Gothic" panose="020B0502020202020204" pitchFamily="34" charset="0"/>
              </a:rPr>
              <a:t>reduction by 8.4% in GDP and a reduction by 38.1% in total investment </a:t>
            </a:r>
            <a:r>
              <a:rPr lang="en-GB" sz="1600" dirty="0">
                <a:solidFill>
                  <a:prstClr val="black"/>
                </a:solidFill>
                <a:latin typeface="Century Gothic" panose="020B0502020202020204" pitchFamily="34" charset="0"/>
              </a:rPr>
              <a:t>for 2021 in the severe scenario. </a:t>
            </a:r>
          </a:p>
          <a:p>
            <a:pPr marL="285750" indent="-285750" defTabSz="457200">
              <a:buFont typeface="Arial" panose="020B0604020202020204" pitchFamily="34" charset="0"/>
              <a:buChar char="•"/>
            </a:pPr>
            <a:endParaRPr lang="en-GB" sz="16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1600" dirty="0">
                <a:solidFill>
                  <a:prstClr val="black"/>
                </a:solidFill>
                <a:latin typeface="Century Gothic" panose="020B0502020202020204" pitchFamily="34" charset="0"/>
              </a:rPr>
              <a:t>Without any government mitigation measures, what is striking is that even after five years, the GDP levels are still below the BAU levels under both COVID scenarios. </a:t>
            </a:r>
          </a:p>
          <a:p>
            <a:pPr marL="285750" indent="-285750" defTabSz="457200">
              <a:buFont typeface="Arial" panose="020B0604020202020204" pitchFamily="34" charset="0"/>
              <a:buChar char="•"/>
            </a:pPr>
            <a:endParaRPr lang="en-GB" sz="16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1600" dirty="0">
                <a:solidFill>
                  <a:prstClr val="black"/>
                </a:solidFill>
                <a:latin typeface="Century Gothic" panose="020B0502020202020204" pitchFamily="34" charset="0"/>
              </a:rPr>
              <a:t>The persistence in economic decline is an indication of the need for intervention.</a:t>
            </a:r>
          </a:p>
          <a:p>
            <a:pPr marL="557199" lvl="1" indent="-214308" defTabSz="457200">
              <a:buFont typeface="Courier New"/>
              <a:buChar char="o"/>
            </a:pPr>
            <a:endParaRPr lang="en-GB" dirty="0">
              <a:solidFill>
                <a:prstClr val="black"/>
              </a:solidFill>
              <a:latin typeface="Century Gothic" pitchFamily="34" charset="0"/>
            </a:endParaRPr>
          </a:p>
        </p:txBody>
      </p:sp>
      <p:graphicFrame>
        <p:nvGraphicFramePr>
          <p:cNvPr id="2" name="Table 1">
            <a:extLst>
              <a:ext uri="{FF2B5EF4-FFF2-40B4-BE49-F238E27FC236}">
                <a16:creationId xmlns:a16="http://schemas.microsoft.com/office/drawing/2014/main" id="{8D13E169-DC25-6341-AC02-7B7EBD9AE38C}"/>
              </a:ext>
            </a:extLst>
          </p:cNvPr>
          <p:cNvGraphicFramePr>
            <a:graphicFrameLocks noGrp="1"/>
          </p:cNvGraphicFramePr>
          <p:nvPr/>
        </p:nvGraphicFramePr>
        <p:xfrm>
          <a:off x="2217775" y="1296731"/>
          <a:ext cx="7886699" cy="2032588"/>
        </p:xfrm>
        <a:graphic>
          <a:graphicData uri="http://schemas.openxmlformats.org/drawingml/2006/table">
            <a:tbl>
              <a:tblPr firstRow="1" firstCol="1" bandRow="1">
                <a:tableStyleId>{5C22544A-7EE6-4342-B048-85BDC9FD1C3A}</a:tableStyleId>
              </a:tblPr>
              <a:tblGrid>
                <a:gridCol w="1331275">
                  <a:extLst>
                    <a:ext uri="{9D8B030D-6E8A-4147-A177-3AD203B41FA5}">
                      <a16:colId xmlns:a16="http://schemas.microsoft.com/office/drawing/2014/main" val="2651348643"/>
                    </a:ext>
                  </a:extLst>
                </a:gridCol>
                <a:gridCol w="938517">
                  <a:extLst>
                    <a:ext uri="{9D8B030D-6E8A-4147-A177-3AD203B41FA5}">
                      <a16:colId xmlns:a16="http://schemas.microsoft.com/office/drawing/2014/main" val="3670593861"/>
                    </a:ext>
                  </a:extLst>
                </a:gridCol>
                <a:gridCol w="381716">
                  <a:extLst>
                    <a:ext uri="{9D8B030D-6E8A-4147-A177-3AD203B41FA5}">
                      <a16:colId xmlns:a16="http://schemas.microsoft.com/office/drawing/2014/main" val="502721781"/>
                    </a:ext>
                  </a:extLst>
                </a:gridCol>
                <a:gridCol w="916435">
                  <a:extLst>
                    <a:ext uri="{9D8B030D-6E8A-4147-A177-3AD203B41FA5}">
                      <a16:colId xmlns:a16="http://schemas.microsoft.com/office/drawing/2014/main" val="2209403669"/>
                    </a:ext>
                  </a:extLst>
                </a:gridCol>
                <a:gridCol w="381716">
                  <a:extLst>
                    <a:ext uri="{9D8B030D-6E8A-4147-A177-3AD203B41FA5}">
                      <a16:colId xmlns:a16="http://schemas.microsoft.com/office/drawing/2014/main" val="2568408687"/>
                    </a:ext>
                  </a:extLst>
                </a:gridCol>
                <a:gridCol w="881733">
                  <a:extLst>
                    <a:ext uri="{9D8B030D-6E8A-4147-A177-3AD203B41FA5}">
                      <a16:colId xmlns:a16="http://schemas.microsoft.com/office/drawing/2014/main" val="1936127296"/>
                    </a:ext>
                  </a:extLst>
                </a:gridCol>
                <a:gridCol w="381716">
                  <a:extLst>
                    <a:ext uri="{9D8B030D-6E8A-4147-A177-3AD203B41FA5}">
                      <a16:colId xmlns:a16="http://schemas.microsoft.com/office/drawing/2014/main" val="443320051"/>
                    </a:ext>
                  </a:extLst>
                </a:gridCol>
                <a:gridCol w="965332">
                  <a:extLst>
                    <a:ext uri="{9D8B030D-6E8A-4147-A177-3AD203B41FA5}">
                      <a16:colId xmlns:a16="http://schemas.microsoft.com/office/drawing/2014/main" val="4116319041"/>
                    </a:ext>
                  </a:extLst>
                </a:gridCol>
                <a:gridCol w="381716">
                  <a:extLst>
                    <a:ext uri="{9D8B030D-6E8A-4147-A177-3AD203B41FA5}">
                      <a16:colId xmlns:a16="http://schemas.microsoft.com/office/drawing/2014/main" val="2493633525"/>
                    </a:ext>
                  </a:extLst>
                </a:gridCol>
                <a:gridCol w="944827">
                  <a:extLst>
                    <a:ext uri="{9D8B030D-6E8A-4147-A177-3AD203B41FA5}">
                      <a16:colId xmlns:a16="http://schemas.microsoft.com/office/drawing/2014/main" val="3973649942"/>
                    </a:ext>
                  </a:extLst>
                </a:gridCol>
                <a:gridCol w="381716">
                  <a:extLst>
                    <a:ext uri="{9D8B030D-6E8A-4147-A177-3AD203B41FA5}">
                      <a16:colId xmlns:a16="http://schemas.microsoft.com/office/drawing/2014/main" val="2109092781"/>
                    </a:ext>
                  </a:extLst>
                </a:gridCol>
              </a:tblGrid>
              <a:tr h="403084">
                <a:tc>
                  <a:txBody>
                    <a:bodyPr/>
                    <a:lstStyle/>
                    <a:p>
                      <a:pPr>
                        <a:lnSpc>
                          <a:spcPct val="107000"/>
                        </a:lnSpc>
                        <a:spcAft>
                          <a:spcPts val="800"/>
                        </a:spcAft>
                      </a:pPr>
                      <a:r>
                        <a:rPr lang="en-US"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800"/>
                        </a:spcAft>
                      </a:pPr>
                      <a:r>
                        <a:rPr lang="de-DE" sz="1000" dirty="0">
                          <a:effectLst/>
                          <a:latin typeface="Century Gothic" panose="020B0502020202020204" pitchFamily="34" charset="0"/>
                        </a:rPr>
                        <a:t>SEVE_COVID</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0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000" dirty="0">
                          <a:effectLst/>
                          <a:latin typeface="Century Gothic" panose="020B0502020202020204" pitchFamily="34" charset="0"/>
                        </a:rPr>
                        <a:t>SEVE_MITIG</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0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000" dirty="0">
                          <a:effectLst/>
                          <a:latin typeface="Century Gothic" panose="020B0502020202020204" pitchFamily="34" charset="0"/>
                        </a:rPr>
                        <a:t>SEVE_ RECOV</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0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000" dirty="0">
                          <a:effectLst/>
                          <a:latin typeface="Century Gothic" panose="020B0502020202020204" pitchFamily="34" charset="0"/>
                        </a:rPr>
                        <a:t>SEVE_GENDE</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0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000" dirty="0">
                          <a:effectLst/>
                          <a:latin typeface="Century Gothic" panose="020B0502020202020204" pitchFamily="34" charset="0"/>
                        </a:rPr>
                        <a:t>SEVE_GEND2</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46342305"/>
                  </a:ext>
                </a:extLst>
              </a:tr>
              <a:tr h="245284">
                <a:tc>
                  <a:txBody>
                    <a:bodyPr/>
                    <a:lstStyle/>
                    <a:p>
                      <a:endParaRPr lang="en-ZA" sz="1000">
                        <a:effectLst/>
                        <a:latin typeface="Century Gothic" panose="020B050202020202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403356564"/>
                  </a:ext>
                </a:extLst>
              </a:tr>
              <a:tr h="245284">
                <a:tc>
                  <a:txBody>
                    <a:bodyPr/>
                    <a:lstStyle/>
                    <a:p>
                      <a:pPr>
                        <a:lnSpc>
                          <a:spcPct val="107000"/>
                        </a:lnSpc>
                        <a:spcAft>
                          <a:spcPts val="800"/>
                        </a:spcAft>
                      </a:pPr>
                      <a:r>
                        <a:rPr lang="de-DE" sz="1000">
                          <a:effectLst/>
                          <a:latin typeface="Century Gothic" panose="020B0502020202020204" pitchFamily="34" charset="0"/>
                        </a:rPr>
                        <a:t>GDP real</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-8.41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-1.65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-7.63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-2.91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-7.63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-2.92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-7.63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-2.93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-7.63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-2.93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314537350"/>
                  </a:ext>
                </a:extLst>
              </a:tr>
              <a:tr h="245284">
                <a:tc>
                  <a:txBody>
                    <a:bodyPr/>
                    <a:lstStyle/>
                    <a:p>
                      <a:pPr>
                        <a:lnSpc>
                          <a:spcPct val="107000"/>
                        </a:lnSpc>
                        <a:spcAft>
                          <a:spcPts val="800"/>
                        </a:spcAft>
                      </a:pPr>
                      <a:r>
                        <a:rPr lang="de-DE" sz="1000">
                          <a:effectLst/>
                          <a:latin typeface="Century Gothic" panose="020B0502020202020204" pitchFamily="34" charset="0"/>
                        </a:rPr>
                        <a:t>Total investment</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-38.12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-2.71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-92.92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-4.85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-92.92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-4.89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-92.92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-4.89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-92.92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-4.90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15539278"/>
                  </a:ext>
                </a:extLst>
              </a:tr>
              <a:tr h="403084">
                <a:tc>
                  <a:txBody>
                    <a:bodyPr/>
                    <a:lstStyle/>
                    <a:p>
                      <a:pPr>
                        <a:lnSpc>
                          <a:spcPct val="107000"/>
                        </a:lnSpc>
                        <a:spcAft>
                          <a:spcPts val="800"/>
                        </a:spcAft>
                      </a:pPr>
                      <a:r>
                        <a:rPr lang="de-DE" sz="1000">
                          <a:effectLst/>
                          <a:latin typeface="Century Gothic" panose="020B0502020202020204" pitchFamily="34" charset="0"/>
                        </a:rPr>
                        <a:t>Consumer price index</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-1.91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1.31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-0.55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2.45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-0.55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2.47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-0.55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2.47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-0.55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2.49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558129372"/>
                  </a:ext>
                </a:extLst>
              </a:tr>
              <a:tr h="245284">
                <a:tc>
                  <a:txBody>
                    <a:bodyPr/>
                    <a:lstStyle/>
                    <a:p>
                      <a:pPr>
                        <a:lnSpc>
                          <a:spcPct val="107000"/>
                        </a:lnSpc>
                        <a:spcAft>
                          <a:spcPts val="800"/>
                        </a:spcAft>
                      </a:pPr>
                      <a:r>
                        <a:rPr lang="de-DE" sz="1000">
                          <a:effectLst/>
                          <a:latin typeface="Century Gothic" panose="020B0502020202020204" pitchFamily="34" charset="0"/>
                        </a:rPr>
                        <a:t>Total HH.cons.rura</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-6.47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-0.52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2.57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-1.03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2.57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-1.04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2.57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-1.04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2.57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-1.05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69067479"/>
                  </a:ext>
                </a:extLst>
              </a:tr>
              <a:tr h="245284">
                <a:tc>
                  <a:txBody>
                    <a:bodyPr/>
                    <a:lstStyle/>
                    <a:p>
                      <a:pPr>
                        <a:lnSpc>
                          <a:spcPct val="107000"/>
                        </a:lnSpc>
                        <a:spcAft>
                          <a:spcPts val="800"/>
                        </a:spcAft>
                      </a:pPr>
                      <a:r>
                        <a:rPr lang="de-DE" sz="1000">
                          <a:effectLst/>
                          <a:latin typeface="Century Gothic" panose="020B0502020202020204" pitchFamily="34" charset="0"/>
                        </a:rPr>
                        <a:t>Total HH.cons.urba</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-5.56</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-0.48</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-0.84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-0.84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-0.84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-0.84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-0.90</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419823367"/>
                  </a:ext>
                </a:extLst>
              </a:tr>
            </a:tbl>
          </a:graphicData>
        </a:graphic>
      </p:graphicFrame>
      <p:sp>
        <p:nvSpPr>
          <p:cNvPr id="7" name="Rectangle 6">
            <a:extLst>
              <a:ext uri="{FF2B5EF4-FFF2-40B4-BE49-F238E27FC236}">
                <a16:creationId xmlns:a16="http://schemas.microsoft.com/office/drawing/2014/main" id="{04EB51EB-FE31-6841-9D60-7665E6B14AE5}"/>
              </a:ext>
            </a:extLst>
          </p:cNvPr>
          <p:cNvSpPr/>
          <p:nvPr/>
        </p:nvSpPr>
        <p:spPr>
          <a:xfrm>
            <a:off x="2217774" y="3329317"/>
            <a:ext cx="7886700" cy="479940"/>
          </a:xfrm>
          <a:prstGeom prst="rect">
            <a:avLst/>
          </a:prstGeom>
        </p:spPr>
        <p:txBody>
          <a:bodyPr wrap="square">
            <a:spAutoFit/>
          </a:bodyPr>
          <a:lstStyle/>
          <a:p>
            <a:pPr defTabSz="457200">
              <a:lnSpc>
                <a:spcPct val="107000"/>
              </a:lnSpc>
              <a:spcAft>
                <a:spcPts val="800"/>
              </a:spcAft>
            </a:pP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Notes: SEVE_COVID = Scenario assuming severe impacts and longer lasting recovery shock from COVID-19, SEVE_MITIG = Scenario SEVE-COVID with mitigation measures, SEVE-RECOV = SEVE-MITIG with recovery measures, SEVE_GENDE = SEVE_RECOV with gender specific recovery measures, SEVE_GEND2 = SEVE_RECOV with alternative gender specific recovery measures,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rura</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rural,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urba</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urban,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HH.cons</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total household consumption, UN = unemployment rate,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Agri.Perm</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agricultural workers with permanent contracts,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Agri.Temp</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agricultural workers with temporary contracts,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skil</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skilled workers,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unsk</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unskilled workers.</a:t>
            </a:r>
          </a:p>
        </p:txBody>
      </p:sp>
    </p:spTree>
    <p:extLst>
      <p:ext uri="{BB962C8B-B14F-4D97-AF65-F5344CB8AC3E}">
        <p14:creationId xmlns:p14="http://schemas.microsoft.com/office/powerpoint/2010/main" val="237037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90AD1-6039-42C9-97DB-D11057F17DD0}"/>
              </a:ext>
            </a:extLst>
          </p:cNvPr>
          <p:cNvSpPr>
            <a:spLocks noGrp="1"/>
          </p:cNvSpPr>
          <p:nvPr>
            <p:ph type="title"/>
          </p:nvPr>
        </p:nvSpPr>
        <p:spPr>
          <a:xfrm>
            <a:off x="838200" y="365127"/>
            <a:ext cx="10515600" cy="755013"/>
          </a:xfrm>
        </p:spPr>
        <p:txBody>
          <a:bodyPr/>
          <a:lstStyle/>
          <a:p>
            <a:r>
              <a:rPr lang="en-US" b="1" dirty="0"/>
              <a:t>Outline</a:t>
            </a:r>
            <a:endParaRPr lang="en-ZA" b="1" dirty="0"/>
          </a:p>
        </p:txBody>
      </p:sp>
      <p:sp>
        <p:nvSpPr>
          <p:cNvPr id="3" name="Content Placeholder 2">
            <a:extLst>
              <a:ext uri="{FF2B5EF4-FFF2-40B4-BE49-F238E27FC236}">
                <a16:creationId xmlns:a16="http://schemas.microsoft.com/office/drawing/2014/main" id="{4883B9AC-EA1E-4064-A2CA-070D0E92021B}"/>
              </a:ext>
            </a:extLst>
          </p:cNvPr>
          <p:cNvSpPr>
            <a:spLocks noGrp="1"/>
          </p:cNvSpPr>
          <p:nvPr>
            <p:ph idx="1"/>
          </p:nvPr>
        </p:nvSpPr>
        <p:spPr>
          <a:xfrm>
            <a:off x="838200" y="1371600"/>
            <a:ext cx="10946130" cy="5212079"/>
          </a:xfrm>
        </p:spPr>
        <p:txBody>
          <a:bodyPr>
            <a:normAutofit/>
          </a:bodyPr>
          <a:lstStyle/>
          <a:p>
            <a:r>
              <a:rPr kumimoji="0" lang="de-DE" sz="3600" b="1" i="0" u="none" strike="noStrike" kern="1200" cap="none" spc="0" normalizeH="0" baseline="0" noProof="0" dirty="0">
                <a:ln>
                  <a:noFill/>
                </a:ln>
                <a:solidFill>
                  <a:prstClr val="black"/>
                </a:solidFill>
                <a:effectLst/>
                <a:uLnTx/>
                <a:uFillTx/>
                <a:latin typeface="Calibri Light" panose="020F0302020204030204"/>
                <a:ea typeface="+mj-ea"/>
                <a:cs typeface="+mj-cs"/>
              </a:rPr>
              <a:t>Introduction, Objectives and Context</a:t>
            </a:r>
          </a:p>
          <a:p>
            <a:r>
              <a:rPr kumimoji="0" lang="de-DE" sz="3600" b="1" i="0" u="none" strike="noStrike" kern="1200" cap="none" spc="0" normalizeH="0" baseline="0" noProof="0" dirty="0">
                <a:ln>
                  <a:noFill/>
                </a:ln>
                <a:solidFill>
                  <a:prstClr val="black"/>
                </a:solidFill>
                <a:effectLst/>
                <a:uLnTx/>
                <a:uFillTx/>
                <a:latin typeface="Calibri Light" panose="020F0302020204030204"/>
                <a:ea typeface="+mj-ea"/>
                <a:cs typeface="+mj-cs"/>
              </a:rPr>
              <a:t>Method and structure of production and labour market</a:t>
            </a:r>
          </a:p>
          <a:p>
            <a:r>
              <a:rPr kumimoji="0" lang="de-DE" sz="3600" b="1" i="0" u="none" strike="noStrike" kern="1200" cap="none" spc="0" normalizeH="0" baseline="0" noProof="0" dirty="0">
                <a:ln>
                  <a:noFill/>
                </a:ln>
                <a:solidFill>
                  <a:prstClr val="black"/>
                </a:solidFill>
                <a:effectLst/>
                <a:uLnTx/>
                <a:uFillTx/>
                <a:latin typeface="Calibri Light" panose="020F0302020204030204"/>
                <a:ea typeface="+mj-ea"/>
                <a:cs typeface="+mj-cs"/>
              </a:rPr>
              <a:t>Data base</a:t>
            </a:r>
          </a:p>
          <a:p>
            <a:r>
              <a:rPr kumimoji="0" lang="en-US" sz="3600" b="1" i="0" u="none" strike="noStrike" kern="1200" cap="none" spc="0" normalizeH="0" baseline="0" noProof="0" dirty="0">
                <a:ln>
                  <a:noFill/>
                </a:ln>
                <a:solidFill>
                  <a:prstClr val="black"/>
                </a:solidFill>
                <a:effectLst/>
                <a:uLnTx/>
                <a:uFillTx/>
                <a:latin typeface="Calibri Light" panose="020F0302020204030204"/>
                <a:ea typeface="+mj-ea"/>
                <a:cs typeface="+mj-cs"/>
              </a:rPr>
              <a:t>COVID-19  Shocks and Simulations</a:t>
            </a:r>
            <a:endParaRPr kumimoji="0" lang="de-DE" sz="3600" b="1" i="0" u="none" strike="noStrike" kern="1200" cap="none" spc="0" normalizeH="0" baseline="0" noProof="0" dirty="0">
              <a:ln>
                <a:noFill/>
              </a:ln>
              <a:solidFill>
                <a:prstClr val="black"/>
              </a:solidFill>
              <a:effectLst/>
              <a:uLnTx/>
              <a:uFillTx/>
              <a:latin typeface="Calibri Light" panose="020F0302020204030204"/>
              <a:ea typeface="+mj-ea"/>
              <a:cs typeface="+mj-cs"/>
            </a:endParaRPr>
          </a:p>
          <a:p>
            <a:r>
              <a:rPr kumimoji="0" lang="de-DE" sz="3600" b="1" i="0" u="none" strike="noStrike" kern="1200" cap="none" spc="0" normalizeH="0" baseline="0" noProof="0" dirty="0">
                <a:ln>
                  <a:noFill/>
                </a:ln>
                <a:solidFill>
                  <a:prstClr val="black"/>
                </a:solidFill>
                <a:effectLst/>
                <a:uLnTx/>
                <a:uFillTx/>
                <a:latin typeface="Calibri Light" panose="020F0302020204030204"/>
                <a:ea typeface="+mj-ea"/>
                <a:cs typeface="+mj-cs"/>
              </a:rPr>
              <a:t>Results</a:t>
            </a:r>
          </a:p>
          <a:p>
            <a:r>
              <a:rPr kumimoji="0" lang="en-US" sz="3600" b="1" i="0" u="none" strike="noStrike" kern="1200" cap="none" spc="0" normalizeH="0" baseline="0" noProof="0" dirty="0">
                <a:ln>
                  <a:noFill/>
                </a:ln>
                <a:solidFill>
                  <a:prstClr val="black"/>
                </a:solidFill>
                <a:effectLst/>
                <a:uLnTx/>
                <a:uFillTx/>
                <a:latin typeface="Calibri Light" panose="020F0302020204030204"/>
                <a:ea typeface="+mj-ea"/>
                <a:cs typeface="+mj-cs"/>
              </a:rPr>
              <a:t>Key Findings and Policy Recommendations</a:t>
            </a:r>
            <a:endParaRPr kumimoji="0" lang="de-DE" sz="3600" b="1" i="0" u="none" strike="noStrike" kern="1200" cap="none" spc="0" normalizeH="0" baseline="0" noProof="0" dirty="0">
              <a:ln>
                <a:noFill/>
              </a:ln>
              <a:solidFill>
                <a:prstClr val="black"/>
              </a:solidFill>
              <a:effectLst/>
              <a:uLnTx/>
              <a:uFillTx/>
              <a:latin typeface="Calibri Light" panose="020F0302020204030204"/>
              <a:ea typeface="+mj-ea"/>
              <a:cs typeface="+mj-cs"/>
            </a:endParaRPr>
          </a:p>
          <a:p>
            <a:endParaRPr kumimoji="0" lang="de-DE" sz="4400" b="1" i="0" u="none" strike="noStrike" kern="1200" cap="none" spc="0" normalizeH="0" baseline="0" noProof="0" dirty="0">
              <a:ln>
                <a:noFill/>
              </a:ln>
              <a:solidFill>
                <a:prstClr val="black"/>
              </a:solidFill>
              <a:effectLst/>
              <a:uLnTx/>
              <a:uFillTx/>
              <a:latin typeface="Calibri Light" panose="020F0302020204030204"/>
              <a:ea typeface="+mj-ea"/>
              <a:cs typeface="+mj-cs"/>
            </a:endParaRPr>
          </a:p>
          <a:p>
            <a:endParaRPr lang="en-ZA" dirty="0"/>
          </a:p>
        </p:txBody>
      </p:sp>
    </p:spTree>
    <p:extLst>
      <p:ext uri="{BB962C8B-B14F-4D97-AF65-F5344CB8AC3E}">
        <p14:creationId xmlns:p14="http://schemas.microsoft.com/office/powerpoint/2010/main" val="2664328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Research results</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619535" y="711958"/>
            <a:ext cx="8952931" cy="415498"/>
          </a:xfrm>
          <a:prstGeom prst="rect">
            <a:avLst/>
          </a:prstGeom>
          <a:noFill/>
        </p:spPr>
        <p:txBody>
          <a:bodyPr wrap="square" rtlCol="0">
            <a:spAutoFit/>
          </a:bodyPr>
          <a:lstStyle/>
          <a:p>
            <a:pPr algn="r" defTabSz="457200"/>
            <a:r>
              <a:rPr lang="en-GB" sz="2100" dirty="0">
                <a:solidFill>
                  <a:srgbClr val="5B9BD5">
                    <a:lumMod val="75000"/>
                  </a:srgbClr>
                </a:solidFill>
                <a:latin typeface="Century Gothic" panose="020B0502020202020204" pitchFamily="34" charset="0"/>
              </a:rPr>
              <a:t>Impact on employment – </a:t>
            </a:r>
            <a:r>
              <a:rPr lang="en-GB" sz="2100" b="1" dirty="0">
                <a:solidFill>
                  <a:srgbClr val="5B9BD5">
                    <a:lumMod val="75000"/>
                  </a:srgbClr>
                </a:solidFill>
                <a:latin typeface="Century Gothic" panose="020B0502020202020204" pitchFamily="34" charset="0"/>
              </a:rPr>
              <a:t>severe</a:t>
            </a:r>
            <a:r>
              <a:rPr lang="en-GB" sz="2100" dirty="0">
                <a:solidFill>
                  <a:srgbClr val="5B9BD5">
                    <a:lumMod val="75000"/>
                  </a:srgbClr>
                </a:solidFill>
                <a:latin typeface="Century Gothic" panose="020B0502020202020204" pitchFamily="34" charset="0"/>
              </a:rPr>
              <a:t> COVID-19 </a:t>
            </a:r>
          </a:p>
        </p:txBody>
      </p:sp>
      <p:sp>
        <p:nvSpPr>
          <p:cNvPr id="6" name="ZoneTexte 5"/>
          <p:cNvSpPr txBox="1"/>
          <p:nvPr/>
        </p:nvSpPr>
        <p:spPr>
          <a:xfrm>
            <a:off x="1813738" y="5299383"/>
            <a:ext cx="8564525" cy="646331"/>
          </a:xfrm>
          <a:prstGeom prst="rect">
            <a:avLst/>
          </a:prstGeom>
          <a:noFill/>
        </p:spPr>
        <p:txBody>
          <a:bodyPr wrap="square" rtlCol="0">
            <a:spAutoFit/>
          </a:bodyPr>
          <a:lstStyle/>
          <a:p>
            <a:pPr marL="285750" indent="-285750" defTabSz="457200">
              <a:buFont typeface="Arial" panose="020B0604020202020204" pitchFamily="34" charset="0"/>
              <a:buChar char="•"/>
            </a:pPr>
            <a:r>
              <a:rPr lang="en-GB" dirty="0">
                <a:solidFill>
                  <a:prstClr val="black"/>
                </a:solidFill>
                <a:latin typeface="Century Gothic" panose="020B0502020202020204" pitchFamily="34" charset="0"/>
              </a:rPr>
              <a:t>The decline in the economy, together with the original shocks, cause an </a:t>
            </a:r>
            <a:r>
              <a:rPr lang="en-GB" b="1" dirty="0">
                <a:solidFill>
                  <a:srgbClr val="ED7D31"/>
                </a:solidFill>
                <a:latin typeface="Century Gothic" panose="020B0502020202020204" pitchFamily="34" charset="0"/>
              </a:rPr>
              <a:t>increase in unemployment</a:t>
            </a:r>
            <a:r>
              <a:rPr lang="en-GB" dirty="0">
                <a:solidFill>
                  <a:prstClr val="black"/>
                </a:solidFill>
                <a:latin typeface="Calibri" panose="020F0502020204030204"/>
              </a:rPr>
              <a:t>. </a:t>
            </a:r>
            <a:endParaRPr lang="en-GB" dirty="0">
              <a:solidFill>
                <a:prstClr val="black"/>
              </a:solidFill>
              <a:latin typeface="Century Gothic" pitchFamily="34" charset="0"/>
            </a:endParaRPr>
          </a:p>
        </p:txBody>
      </p:sp>
      <p:sp>
        <p:nvSpPr>
          <p:cNvPr id="7" name="Rectangle 6">
            <a:extLst>
              <a:ext uri="{FF2B5EF4-FFF2-40B4-BE49-F238E27FC236}">
                <a16:creationId xmlns:a16="http://schemas.microsoft.com/office/drawing/2014/main" id="{04EB51EB-FE31-6841-9D60-7665E6B14AE5}"/>
              </a:ext>
            </a:extLst>
          </p:cNvPr>
          <p:cNvSpPr/>
          <p:nvPr/>
        </p:nvSpPr>
        <p:spPr>
          <a:xfrm>
            <a:off x="2046514" y="4657714"/>
            <a:ext cx="8360988" cy="381130"/>
          </a:xfrm>
          <a:prstGeom prst="rect">
            <a:avLst/>
          </a:prstGeom>
        </p:spPr>
        <p:txBody>
          <a:bodyPr wrap="square">
            <a:spAutoFit/>
          </a:bodyPr>
          <a:lstStyle/>
          <a:p>
            <a:pPr defTabSz="457200">
              <a:lnSpc>
                <a:spcPct val="107000"/>
              </a:lnSpc>
              <a:spcAft>
                <a:spcPts val="800"/>
              </a:spcAft>
            </a:pP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Notes: SEVE_COVID = Scenario assuming severe impacts and longer lasting recovery shock from COVID-19, SEVE_MITIG = Scenario SEVE-COVID with mitigation measures, SEVE-RECOV = SEVE-MITIG with recovery measures, SEVE_GENDE = SEVE_RECOV with gender specific recovery measures, SEVE_GEND2 = SEVE_RECOV with alternative gender specific recovery measures,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rura</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rural,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urba</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urban,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HH.cons</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total household consumption, UN = unemployment rate,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Agri.Perm</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agricultural workers with permanent contracts,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Agri.Temp</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agricultural workers with temporary contracts,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skil</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skilled workers, </a:t>
            </a:r>
            <a:r>
              <a:rPr lang="en-GB" sz="6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unsk</a:t>
            </a:r>
            <a:r>
              <a:rPr lang="en-GB" sz="6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 unskilled workers.</a:t>
            </a:r>
          </a:p>
        </p:txBody>
      </p:sp>
      <p:graphicFrame>
        <p:nvGraphicFramePr>
          <p:cNvPr id="3" name="Table 2">
            <a:extLst>
              <a:ext uri="{FF2B5EF4-FFF2-40B4-BE49-F238E27FC236}">
                <a16:creationId xmlns:a16="http://schemas.microsoft.com/office/drawing/2014/main" id="{18BA5941-1E49-1841-B593-82B6F183FB4D}"/>
              </a:ext>
            </a:extLst>
          </p:cNvPr>
          <p:cNvGraphicFramePr>
            <a:graphicFrameLocks noGrp="1"/>
          </p:cNvGraphicFramePr>
          <p:nvPr/>
        </p:nvGraphicFramePr>
        <p:xfrm>
          <a:off x="1914748" y="1235452"/>
          <a:ext cx="8492757" cy="3422264"/>
        </p:xfrm>
        <a:graphic>
          <a:graphicData uri="http://schemas.openxmlformats.org/drawingml/2006/table">
            <a:tbl>
              <a:tblPr firstRow="1" firstCol="1" bandRow="1">
                <a:tableStyleId>{5C22544A-7EE6-4342-B048-85BDC9FD1C3A}</a:tableStyleId>
              </a:tblPr>
              <a:tblGrid>
                <a:gridCol w="1433578">
                  <a:extLst>
                    <a:ext uri="{9D8B030D-6E8A-4147-A177-3AD203B41FA5}">
                      <a16:colId xmlns:a16="http://schemas.microsoft.com/office/drawing/2014/main" val="3918361221"/>
                    </a:ext>
                  </a:extLst>
                </a:gridCol>
                <a:gridCol w="1010638">
                  <a:extLst>
                    <a:ext uri="{9D8B030D-6E8A-4147-A177-3AD203B41FA5}">
                      <a16:colId xmlns:a16="http://schemas.microsoft.com/office/drawing/2014/main" val="649094296"/>
                    </a:ext>
                  </a:extLst>
                </a:gridCol>
                <a:gridCol w="411049">
                  <a:extLst>
                    <a:ext uri="{9D8B030D-6E8A-4147-A177-3AD203B41FA5}">
                      <a16:colId xmlns:a16="http://schemas.microsoft.com/office/drawing/2014/main" val="556997110"/>
                    </a:ext>
                  </a:extLst>
                </a:gridCol>
                <a:gridCol w="986859">
                  <a:extLst>
                    <a:ext uri="{9D8B030D-6E8A-4147-A177-3AD203B41FA5}">
                      <a16:colId xmlns:a16="http://schemas.microsoft.com/office/drawing/2014/main" val="2692211427"/>
                    </a:ext>
                  </a:extLst>
                </a:gridCol>
                <a:gridCol w="411049">
                  <a:extLst>
                    <a:ext uri="{9D8B030D-6E8A-4147-A177-3AD203B41FA5}">
                      <a16:colId xmlns:a16="http://schemas.microsoft.com/office/drawing/2014/main" val="993544821"/>
                    </a:ext>
                  </a:extLst>
                </a:gridCol>
                <a:gridCol w="949491">
                  <a:extLst>
                    <a:ext uri="{9D8B030D-6E8A-4147-A177-3AD203B41FA5}">
                      <a16:colId xmlns:a16="http://schemas.microsoft.com/office/drawing/2014/main" val="2418145892"/>
                    </a:ext>
                  </a:extLst>
                </a:gridCol>
                <a:gridCol w="411049">
                  <a:extLst>
                    <a:ext uri="{9D8B030D-6E8A-4147-A177-3AD203B41FA5}">
                      <a16:colId xmlns:a16="http://schemas.microsoft.com/office/drawing/2014/main" val="945953689"/>
                    </a:ext>
                  </a:extLst>
                </a:gridCol>
                <a:gridCol w="1039513">
                  <a:extLst>
                    <a:ext uri="{9D8B030D-6E8A-4147-A177-3AD203B41FA5}">
                      <a16:colId xmlns:a16="http://schemas.microsoft.com/office/drawing/2014/main" val="2773864927"/>
                    </a:ext>
                  </a:extLst>
                </a:gridCol>
                <a:gridCol w="411049">
                  <a:extLst>
                    <a:ext uri="{9D8B030D-6E8A-4147-A177-3AD203B41FA5}">
                      <a16:colId xmlns:a16="http://schemas.microsoft.com/office/drawing/2014/main" val="2849335598"/>
                    </a:ext>
                  </a:extLst>
                </a:gridCol>
                <a:gridCol w="1017433">
                  <a:extLst>
                    <a:ext uri="{9D8B030D-6E8A-4147-A177-3AD203B41FA5}">
                      <a16:colId xmlns:a16="http://schemas.microsoft.com/office/drawing/2014/main" val="66257309"/>
                    </a:ext>
                  </a:extLst>
                </a:gridCol>
                <a:gridCol w="411049">
                  <a:extLst>
                    <a:ext uri="{9D8B030D-6E8A-4147-A177-3AD203B41FA5}">
                      <a16:colId xmlns:a16="http://schemas.microsoft.com/office/drawing/2014/main" val="2031463583"/>
                    </a:ext>
                  </a:extLst>
                </a:gridCol>
              </a:tblGrid>
              <a:tr h="339336">
                <a:tc>
                  <a:txBody>
                    <a:bodyPr/>
                    <a:lstStyle/>
                    <a:p>
                      <a:pPr>
                        <a:lnSpc>
                          <a:spcPct val="107000"/>
                        </a:lnSpc>
                        <a:spcAft>
                          <a:spcPts val="800"/>
                        </a:spcAft>
                      </a:pPr>
                      <a:r>
                        <a:rPr lang="en-US"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800"/>
                        </a:spcAft>
                      </a:pPr>
                      <a:r>
                        <a:rPr lang="de-DE" sz="1000" dirty="0">
                          <a:effectLst/>
                          <a:latin typeface="Century Gothic" panose="020B0502020202020204" pitchFamily="34" charset="0"/>
                        </a:rPr>
                        <a:t>SEVE_COVID</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0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000" dirty="0">
                          <a:effectLst/>
                          <a:latin typeface="Century Gothic" panose="020B0502020202020204" pitchFamily="34" charset="0"/>
                        </a:rPr>
                        <a:t>SEVE_MITIG</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0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000" dirty="0">
                          <a:effectLst/>
                          <a:latin typeface="Century Gothic" panose="020B0502020202020204" pitchFamily="34" charset="0"/>
                        </a:rPr>
                        <a:t>SEVE_ RECOV</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0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000" dirty="0">
                          <a:effectLst/>
                          <a:latin typeface="Century Gothic" panose="020B0502020202020204" pitchFamily="34" charset="0"/>
                        </a:rPr>
                        <a:t>SEVE_GENDE</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0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000" dirty="0">
                          <a:effectLst/>
                          <a:latin typeface="Century Gothic" panose="020B0502020202020204" pitchFamily="34" charset="0"/>
                        </a:rPr>
                        <a:t>SEVE_GEND2</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76367439"/>
                  </a:ext>
                </a:extLst>
              </a:tr>
              <a:tr h="206492">
                <a:tc>
                  <a:txBody>
                    <a:bodyPr/>
                    <a:lstStyle/>
                    <a:p>
                      <a:endParaRPr lang="en-ZA" sz="1000">
                        <a:effectLst/>
                        <a:latin typeface="Century Gothic" panose="020B050202020202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360656463"/>
                  </a:ext>
                </a:extLst>
              </a:tr>
              <a:tr h="206492">
                <a:tc>
                  <a:txBody>
                    <a:bodyPr/>
                    <a:lstStyle/>
                    <a:p>
                      <a:pPr>
                        <a:lnSpc>
                          <a:spcPct val="107000"/>
                        </a:lnSpc>
                        <a:spcAft>
                          <a:spcPts val="800"/>
                        </a:spcAft>
                      </a:pPr>
                      <a:r>
                        <a:rPr lang="de-DE" sz="1000">
                          <a:effectLst/>
                          <a:latin typeface="Century Gothic" panose="020B0502020202020204" pitchFamily="34" charset="0"/>
                        </a:rPr>
                        <a:t>UN Agri.Perm.Men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19.11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-0.65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3.62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-0.98</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3.62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3.62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3.62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-0.82</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249352815"/>
                  </a:ext>
                </a:extLst>
              </a:tr>
              <a:tr h="339336">
                <a:tc>
                  <a:txBody>
                    <a:bodyPr/>
                    <a:lstStyle/>
                    <a:p>
                      <a:pPr>
                        <a:lnSpc>
                          <a:spcPct val="107000"/>
                        </a:lnSpc>
                        <a:spcAft>
                          <a:spcPts val="800"/>
                        </a:spcAft>
                      </a:pPr>
                      <a:r>
                        <a:rPr lang="de-DE" sz="1000">
                          <a:effectLst/>
                          <a:latin typeface="Century Gothic" panose="020B0502020202020204" pitchFamily="34" charset="0"/>
                        </a:rPr>
                        <a:t>UN Agri.Perm.Women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20.55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-0.63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4.23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4.23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4.23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4.23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-0.77</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394078782"/>
                  </a:ext>
                </a:extLst>
              </a:tr>
              <a:tr h="206492">
                <a:tc>
                  <a:txBody>
                    <a:bodyPr/>
                    <a:lstStyle/>
                    <a:p>
                      <a:pPr>
                        <a:lnSpc>
                          <a:spcPct val="107000"/>
                        </a:lnSpc>
                        <a:spcAft>
                          <a:spcPts val="800"/>
                        </a:spcAft>
                      </a:pPr>
                      <a:r>
                        <a:rPr lang="de-DE" sz="1000">
                          <a:effectLst/>
                          <a:latin typeface="Century Gothic" panose="020B0502020202020204" pitchFamily="34" charset="0"/>
                        </a:rPr>
                        <a:t>UN Agri.Temp.Men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21.62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4.69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4.69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4.69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4.69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-0.74</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760924477"/>
                  </a:ext>
                </a:extLst>
              </a:tr>
              <a:tr h="339336">
                <a:tc>
                  <a:txBody>
                    <a:bodyPr/>
                    <a:lstStyle/>
                    <a:p>
                      <a:pPr>
                        <a:lnSpc>
                          <a:spcPct val="107000"/>
                        </a:lnSpc>
                        <a:spcAft>
                          <a:spcPts val="800"/>
                        </a:spcAft>
                      </a:pPr>
                      <a:r>
                        <a:rPr lang="de-DE" sz="1000">
                          <a:effectLst/>
                          <a:latin typeface="Century Gothic" panose="020B0502020202020204" pitchFamily="34" charset="0"/>
                        </a:rPr>
                        <a:t>UN Agri.Temp.Women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21.62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4.69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4.69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4.69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-0.91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4.69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-0.74</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40740463"/>
                  </a:ext>
                </a:extLst>
              </a:tr>
              <a:tr h="206492">
                <a:tc>
                  <a:txBody>
                    <a:bodyPr/>
                    <a:lstStyle/>
                    <a:p>
                      <a:pPr>
                        <a:lnSpc>
                          <a:spcPct val="107000"/>
                        </a:lnSpc>
                        <a:spcAft>
                          <a:spcPts val="800"/>
                        </a:spcAft>
                      </a:pPr>
                      <a:r>
                        <a:rPr lang="de-DE" sz="1000">
                          <a:effectLst/>
                          <a:latin typeface="Century Gothic" panose="020B0502020202020204" pitchFamily="34" charset="0"/>
                        </a:rPr>
                        <a:t>UN skil.rura.Men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4.91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4.54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4.54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4.54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4.54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-0.01</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34999020"/>
                  </a:ext>
                </a:extLst>
              </a:tr>
              <a:tr h="206492">
                <a:tc>
                  <a:txBody>
                    <a:bodyPr/>
                    <a:lstStyle/>
                    <a:p>
                      <a:pPr>
                        <a:lnSpc>
                          <a:spcPct val="107000"/>
                        </a:lnSpc>
                        <a:spcAft>
                          <a:spcPts val="800"/>
                        </a:spcAft>
                      </a:pPr>
                      <a:r>
                        <a:rPr lang="de-DE" sz="1000">
                          <a:effectLst/>
                          <a:latin typeface="Century Gothic" panose="020B0502020202020204" pitchFamily="34" charset="0"/>
                        </a:rPr>
                        <a:t>UN skil.rura.Women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5.57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3.54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3.54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3.54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3.54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-0.06</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25212931"/>
                  </a:ext>
                </a:extLst>
              </a:tr>
              <a:tr h="206492">
                <a:tc>
                  <a:txBody>
                    <a:bodyPr/>
                    <a:lstStyle/>
                    <a:p>
                      <a:pPr>
                        <a:lnSpc>
                          <a:spcPct val="107000"/>
                        </a:lnSpc>
                        <a:spcAft>
                          <a:spcPts val="800"/>
                        </a:spcAft>
                      </a:pPr>
                      <a:r>
                        <a:rPr lang="de-DE" sz="1000">
                          <a:effectLst/>
                          <a:latin typeface="Century Gothic" panose="020B0502020202020204" pitchFamily="34" charset="0"/>
                        </a:rPr>
                        <a:t>UN unsk.rura.Men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13.12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-0.20</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11.40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-0.37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11.40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-0.37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11.40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-0.37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11.40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-0.38</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678177800"/>
                  </a:ext>
                </a:extLst>
              </a:tr>
              <a:tr h="206492">
                <a:tc>
                  <a:txBody>
                    <a:bodyPr/>
                    <a:lstStyle/>
                    <a:p>
                      <a:pPr>
                        <a:lnSpc>
                          <a:spcPct val="107000"/>
                        </a:lnSpc>
                        <a:spcAft>
                          <a:spcPts val="800"/>
                        </a:spcAft>
                      </a:pPr>
                      <a:r>
                        <a:rPr lang="de-DE" sz="1000">
                          <a:effectLst/>
                          <a:latin typeface="Century Gothic" panose="020B0502020202020204" pitchFamily="34" charset="0"/>
                        </a:rPr>
                        <a:t>UN unsk.rura.Women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11.49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-0.27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6.03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-0.61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6.03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6.03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6.03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-0.63</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754006583"/>
                  </a:ext>
                </a:extLst>
              </a:tr>
              <a:tr h="206492">
                <a:tc>
                  <a:txBody>
                    <a:bodyPr/>
                    <a:lstStyle/>
                    <a:p>
                      <a:pPr>
                        <a:lnSpc>
                          <a:spcPct val="107000"/>
                        </a:lnSpc>
                        <a:spcAft>
                          <a:spcPts val="800"/>
                        </a:spcAft>
                      </a:pPr>
                      <a:r>
                        <a:rPr lang="de-DE" sz="1000">
                          <a:effectLst/>
                          <a:latin typeface="Century Gothic" panose="020B0502020202020204" pitchFamily="34" charset="0"/>
                        </a:rPr>
                        <a:t>UN skil.urba.Men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5.16</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4.95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4.95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4.95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4.95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0.02</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596296774"/>
                  </a:ext>
                </a:extLst>
              </a:tr>
              <a:tr h="206492">
                <a:tc>
                  <a:txBody>
                    <a:bodyPr/>
                    <a:lstStyle/>
                    <a:p>
                      <a:pPr>
                        <a:lnSpc>
                          <a:spcPct val="107000"/>
                        </a:lnSpc>
                        <a:spcAft>
                          <a:spcPts val="800"/>
                        </a:spcAft>
                      </a:pPr>
                      <a:r>
                        <a:rPr lang="de-DE" sz="1000">
                          <a:effectLst/>
                          <a:latin typeface="Century Gothic" panose="020B0502020202020204" pitchFamily="34" charset="0"/>
                        </a:rPr>
                        <a:t>UN skil.urba.Women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4.35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-0.11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1.85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-0.19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1.85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-0.20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1.85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-0.20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1.85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-0.20</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46388298"/>
                  </a:ext>
                </a:extLst>
              </a:tr>
              <a:tr h="206492">
                <a:tc>
                  <a:txBody>
                    <a:bodyPr/>
                    <a:lstStyle/>
                    <a:p>
                      <a:pPr>
                        <a:lnSpc>
                          <a:spcPct val="107000"/>
                        </a:lnSpc>
                        <a:spcAft>
                          <a:spcPts val="800"/>
                        </a:spcAft>
                      </a:pPr>
                      <a:r>
                        <a:rPr lang="de-DE" sz="1000">
                          <a:effectLst/>
                          <a:latin typeface="Century Gothic" panose="020B0502020202020204" pitchFamily="34" charset="0"/>
                        </a:rPr>
                        <a:t>UN unsk.urba.Men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17.87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-0.19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16.26</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-0.34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16.26</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-0.34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16.26</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-0.34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16.26</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-0.36</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271815430"/>
                  </a:ext>
                </a:extLst>
              </a:tr>
              <a:tr h="339336">
                <a:tc>
                  <a:txBody>
                    <a:bodyPr/>
                    <a:lstStyle/>
                    <a:p>
                      <a:pPr>
                        <a:lnSpc>
                          <a:spcPct val="107000"/>
                        </a:lnSpc>
                        <a:spcAft>
                          <a:spcPts val="800"/>
                        </a:spcAft>
                      </a:pPr>
                      <a:r>
                        <a:rPr lang="de-DE" sz="1000">
                          <a:effectLst/>
                          <a:latin typeface="Century Gothic" panose="020B0502020202020204" pitchFamily="34" charset="0"/>
                        </a:rPr>
                        <a:t>UN unsk.urba.Women</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12.07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-0.33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6.02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-0.69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6.02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-0.70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6.02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-0.70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a:effectLst/>
                          <a:latin typeface="Century Gothic" panose="020B0502020202020204" pitchFamily="34" charset="0"/>
                        </a:rPr>
                        <a:t>6.02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000" dirty="0">
                          <a:effectLst/>
                          <a:latin typeface="Century Gothic" panose="020B0502020202020204" pitchFamily="34" charset="0"/>
                        </a:rPr>
                        <a:t>-0.71</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29079787"/>
                  </a:ext>
                </a:extLst>
              </a:tr>
            </a:tbl>
          </a:graphicData>
        </a:graphic>
      </p:graphicFrame>
    </p:spTree>
    <p:extLst>
      <p:ext uri="{BB962C8B-B14F-4D97-AF65-F5344CB8AC3E}">
        <p14:creationId xmlns:p14="http://schemas.microsoft.com/office/powerpoint/2010/main" val="3175986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Research results</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619535" y="711958"/>
            <a:ext cx="8952931" cy="415498"/>
          </a:xfrm>
          <a:prstGeom prst="rect">
            <a:avLst/>
          </a:prstGeom>
          <a:noFill/>
        </p:spPr>
        <p:txBody>
          <a:bodyPr wrap="square" rtlCol="0">
            <a:spAutoFit/>
          </a:bodyPr>
          <a:lstStyle/>
          <a:p>
            <a:pPr algn="r" defTabSz="457200"/>
            <a:r>
              <a:rPr lang="en-GB" sz="2100">
                <a:solidFill>
                  <a:srgbClr val="5B9BD5">
                    <a:lumMod val="75000"/>
                  </a:srgbClr>
                </a:solidFill>
                <a:latin typeface="Century Gothic" panose="020B0502020202020204" pitchFamily="34" charset="0"/>
              </a:rPr>
              <a:t>Impact on employment – </a:t>
            </a:r>
            <a:r>
              <a:rPr lang="en-GB" sz="2100" b="1">
                <a:solidFill>
                  <a:srgbClr val="5B9BD5">
                    <a:lumMod val="75000"/>
                  </a:srgbClr>
                </a:solidFill>
                <a:latin typeface="Century Gothic" panose="020B0502020202020204" pitchFamily="34" charset="0"/>
              </a:rPr>
              <a:t>severe</a:t>
            </a:r>
            <a:r>
              <a:rPr lang="en-GB" sz="2100">
                <a:solidFill>
                  <a:srgbClr val="5B9BD5">
                    <a:lumMod val="75000"/>
                  </a:srgbClr>
                </a:solidFill>
                <a:latin typeface="Century Gothic" panose="020B0502020202020204" pitchFamily="34" charset="0"/>
              </a:rPr>
              <a:t> COVID-19 (Continued)</a:t>
            </a:r>
          </a:p>
        </p:txBody>
      </p:sp>
      <p:sp>
        <p:nvSpPr>
          <p:cNvPr id="6" name="ZoneTexte 5"/>
          <p:cNvSpPr txBox="1"/>
          <p:nvPr/>
        </p:nvSpPr>
        <p:spPr>
          <a:xfrm>
            <a:off x="457200" y="1296733"/>
            <a:ext cx="11201399" cy="4539704"/>
          </a:xfrm>
          <a:prstGeom prst="rect">
            <a:avLst/>
          </a:prstGeom>
          <a:noFill/>
        </p:spPr>
        <p:txBody>
          <a:bodyPr wrap="square" rtlCol="0">
            <a:spAutoFit/>
          </a:bodyPr>
          <a:lstStyle/>
          <a:p>
            <a:pPr marL="285750" indent="-285750" defTabSz="457200">
              <a:buFont typeface="Arial" panose="020B0604020202020204" pitchFamily="34" charset="0"/>
              <a:buChar char="•"/>
            </a:pPr>
            <a:r>
              <a:rPr lang="en-GB" sz="1700" dirty="0">
                <a:solidFill>
                  <a:prstClr val="black"/>
                </a:solidFill>
                <a:latin typeface="Century Gothic" panose="020B0502020202020204" pitchFamily="34" charset="0"/>
              </a:rPr>
              <a:t>In the </a:t>
            </a:r>
            <a:r>
              <a:rPr lang="en-GB" sz="1700" b="1" dirty="0">
                <a:solidFill>
                  <a:srgbClr val="ED7D31"/>
                </a:solidFill>
                <a:latin typeface="Century Gothic" panose="020B0502020202020204" pitchFamily="34" charset="0"/>
              </a:rPr>
              <a:t>agricultural sectors</a:t>
            </a:r>
            <a:r>
              <a:rPr lang="en-GB" sz="1700" dirty="0">
                <a:solidFill>
                  <a:prstClr val="black"/>
                </a:solidFill>
                <a:latin typeface="Century Gothic" panose="020B0502020202020204" pitchFamily="34" charset="0"/>
              </a:rPr>
              <a:t>, </a:t>
            </a:r>
            <a:r>
              <a:rPr lang="en-GB" sz="1700" b="1" dirty="0">
                <a:solidFill>
                  <a:prstClr val="black"/>
                </a:solidFill>
                <a:latin typeface="Century Gothic" panose="020B0502020202020204" pitchFamily="34" charset="0"/>
              </a:rPr>
              <a:t>female unemployment is higher (+4.3 percentage points</a:t>
            </a:r>
            <a:r>
              <a:rPr lang="en-GB" sz="1700" dirty="0">
                <a:solidFill>
                  <a:prstClr val="black"/>
                </a:solidFill>
                <a:latin typeface="Century Gothic" panose="020B0502020202020204" pitchFamily="34" charset="0"/>
              </a:rPr>
              <a:t>) than male unemployment (+4.02 percentage points for male). </a:t>
            </a:r>
          </a:p>
          <a:p>
            <a:pPr marL="285750" indent="-285750" defTabSz="457200">
              <a:buFont typeface="Arial" panose="020B0604020202020204" pitchFamily="34" charset="0"/>
              <a:buChar char="•"/>
            </a:pPr>
            <a:endParaRPr lang="en-GB" sz="17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1700" dirty="0">
                <a:solidFill>
                  <a:prstClr val="black"/>
                </a:solidFill>
                <a:latin typeface="Century Gothic" panose="020B0502020202020204" pitchFamily="34" charset="0"/>
              </a:rPr>
              <a:t>In the case of </a:t>
            </a:r>
            <a:r>
              <a:rPr lang="en-GB" sz="1700" b="1" dirty="0">
                <a:solidFill>
                  <a:srgbClr val="5B9BD5"/>
                </a:solidFill>
                <a:latin typeface="Century Gothic" panose="020B0502020202020204" pitchFamily="34" charset="0"/>
              </a:rPr>
              <a:t>temporary workers</a:t>
            </a:r>
            <a:r>
              <a:rPr lang="en-GB" sz="1700" dirty="0">
                <a:solidFill>
                  <a:prstClr val="black"/>
                </a:solidFill>
                <a:latin typeface="Century Gothic" panose="020B0502020202020204" pitchFamily="34" charset="0"/>
              </a:rPr>
              <a:t>, male and female experience an increase in unemployment rate of 4.6 percentage points. </a:t>
            </a:r>
          </a:p>
          <a:p>
            <a:pPr marL="285750" indent="-285750" defTabSz="457200">
              <a:buFont typeface="Arial" panose="020B0604020202020204" pitchFamily="34" charset="0"/>
              <a:buChar char="•"/>
            </a:pPr>
            <a:endParaRPr lang="en-GB" sz="17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1700" dirty="0">
                <a:solidFill>
                  <a:prstClr val="black"/>
                </a:solidFill>
                <a:latin typeface="Century Gothic" panose="020B0502020202020204" pitchFamily="34" charset="0"/>
              </a:rPr>
              <a:t>For private non-agricultural sectors, unskilled workers face a higher increase in unemployment than skilled workers. </a:t>
            </a:r>
          </a:p>
          <a:p>
            <a:pPr marL="285750" indent="-285750" defTabSz="457200">
              <a:buFont typeface="Arial" panose="020B0604020202020204" pitchFamily="34" charset="0"/>
              <a:buChar char="•"/>
            </a:pPr>
            <a:endParaRPr lang="en-GB" sz="17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1700" dirty="0">
                <a:solidFill>
                  <a:prstClr val="black"/>
                </a:solidFill>
                <a:latin typeface="Century Gothic" panose="020B0502020202020204" pitchFamily="34" charset="0"/>
              </a:rPr>
              <a:t>In </a:t>
            </a:r>
            <a:r>
              <a:rPr lang="en-GB" sz="1700" b="1" dirty="0">
                <a:solidFill>
                  <a:prstClr val="black">
                    <a:lumMod val="50000"/>
                    <a:lumOff val="50000"/>
                  </a:prstClr>
                </a:solidFill>
                <a:latin typeface="Century Gothic" panose="020B0502020202020204" pitchFamily="34" charset="0"/>
              </a:rPr>
              <a:t>rural areas</a:t>
            </a:r>
            <a:r>
              <a:rPr lang="en-GB" sz="1700" dirty="0">
                <a:solidFill>
                  <a:prstClr val="black"/>
                </a:solidFill>
                <a:latin typeface="Century Gothic" panose="020B0502020202020204" pitchFamily="34" charset="0"/>
              </a:rPr>
              <a:t>, male </a:t>
            </a:r>
            <a:r>
              <a:rPr lang="en-GB" sz="1700" b="1" dirty="0">
                <a:solidFill>
                  <a:prstClr val="black">
                    <a:lumMod val="50000"/>
                    <a:lumOff val="50000"/>
                  </a:prstClr>
                </a:solidFill>
                <a:latin typeface="Century Gothic" panose="020B0502020202020204" pitchFamily="34" charset="0"/>
              </a:rPr>
              <a:t>unskilled unemployment </a:t>
            </a:r>
            <a:r>
              <a:rPr lang="en-GB" sz="1700" dirty="0">
                <a:solidFill>
                  <a:prstClr val="black"/>
                </a:solidFill>
                <a:latin typeface="Century Gothic" panose="020B0502020202020204" pitchFamily="34" charset="0"/>
              </a:rPr>
              <a:t>rate increases by 2.4 percentage points while female unskilled unemployment rate increases by 1.8 percentage points. </a:t>
            </a:r>
          </a:p>
          <a:p>
            <a:pPr marL="285750" indent="-285750" defTabSz="457200">
              <a:buFont typeface="Arial" panose="020B0604020202020204" pitchFamily="34" charset="0"/>
              <a:buChar char="•"/>
            </a:pPr>
            <a:endParaRPr lang="en-GB" sz="17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1700" b="1" dirty="0">
                <a:solidFill>
                  <a:prstClr val="black">
                    <a:lumMod val="50000"/>
                    <a:lumOff val="50000"/>
                  </a:prstClr>
                </a:solidFill>
                <a:latin typeface="Century Gothic" panose="020B0502020202020204" pitchFamily="34" charset="0"/>
              </a:rPr>
              <a:t>Skilled workers </a:t>
            </a:r>
            <a:r>
              <a:rPr lang="en-GB" sz="1700" dirty="0">
                <a:solidFill>
                  <a:prstClr val="black"/>
                </a:solidFill>
                <a:latin typeface="Century Gothic" panose="020B0502020202020204" pitchFamily="34" charset="0"/>
              </a:rPr>
              <a:t>in </a:t>
            </a:r>
            <a:r>
              <a:rPr lang="en-GB" sz="1700" b="1" dirty="0">
                <a:solidFill>
                  <a:prstClr val="black">
                    <a:lumMod val="50000"/>
                    <a:lumOff val="50000"/>
                  </a:prstClr>
                </a:solidFill>
                <a:latin typeface="Century Gothic" panose="020B0502020202020204" pitchFamily="34" charset="0"/>
              </a:rPr>
              <a:t>rural areas </a:t>
            </a:r>
            <a:r>
              <a:rPr lang="en-GB" sz="1700" dirty="0">
                <a:solidFill>
                  <a:prstClr val="black"/>
                </a:solidFill>
                <a:latin typeface="Century Gothic" panose="020B0502020202020204" pitchFamily="34" charset="0"/>
              </a:rPr>
              <a:t>also face an increase in their unemployment rate, but the increase is relatively lower at 0.9 percentage points for men </a:t>
            </a:r>
            <a:r>
              <a:rPr lang="en-GB" sz="1700" b="1" dirty="0">
                <a:solidFill>
                  <a:prstClr val="black"/>
                </a:solidFill>
                <a:latin typeface="Century Gothic" panose="020B0502020202020204" pitchFamily="34" charset="0"/>
              </a:rPr>
              <a:t>and 1.2 percentage points for women</a:t>
            </a:r>
            <a:r>
              <a:rPr lang="en-GB" sz="1700" dirty="0">
                <a:solidFill>
                  <a:prstClr val="black"/>
                </a:solidFill>
                <a:latin typeface="Century Gothic" panose="020B0502020202020204" pitchFamily="34" charset="0"/>
              </a:rPr>
              <a:t>. </a:t>
            </a:r>
          </a:p>
          <a:p>
            <a:pPr marL="285750" indent="-285750" defTabSz="457200">
              <a:buFont typeface="Arial" panose="020B0604020202020204" pitchFamily="34" charset="0"/>
              <a:buChar char="•"/>
            </a:pPr>
            <a:endParaRPr lang="en-GB" sz="17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1700" dirty="0">
                <a:solidFill>
                  <a:prstClr val="black"/>
                </a:solidFill>
                <a:latin typeface="Century Gothic" panose="020B0502020202020204" pitchFamily="34" charset="0"/>
              </a:rPr>
              <a:t>In </a:t>
            </a:r>
            <a:r>
              <a:rPr lang="en-GB" sz="1700" b="1" dirty="0">
                <a:solidFill>
                  <a:prstClr val="black">
                    <a:lumMod val="50000"/>
                    <a:lumOff val="50000"/>
                  </a:prstClr>
                </a:solidFill>
                <a:latin typeface="Century Gothic" panose="020B0502020202020204" pitchFamily="34" charset="0"/>
              </a:rPr>
              <a:t>urban areas</a:t>
            </a:r>
            <a:r>
              <a:rPr lang="en-GB" sz="1700" dirty="0">
                <a:solidFill>
                  <a:prstClr val="black"/>
                </a:solidFill>
                <a:latin typeface="Century Gothic" panose="020B0502020202020204" pitchFamily="34" charset="0"/>
              </a:rPr>
              <a:t>, there is a similar pattern with the unemployment rate increasing more for unskilled workers than for skilled. </a:t>
            </a:r>
          </a:p>
        </p:txBody>
      </p:sp>
    </p:spTree>
    <p:extLst>
      <p:ext uri="{BB962C8B-B14F-4D97-AF65-F5344CB8AC3E}">
        <p14:creationId xmlns:p14="http://schemas.microsoft.com/office/powerpoint/2010/main" val="595472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Research results</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619535" y="711958"/>
            <a:ext cx="8952931" cy="415498"/>
          </a:xfrm>
          <a:prstGeom prst="rect">
            <a:avLst/>
          </a:prstGeom>
          <a:noFill/>
        </p:spPr>
        <p:txBody>
          <a:bodyPr wrap="square" rtlCol="0">
            <a:spAutoFit/>
          </a:bodyPr>
          <a:lstStyle/>
          <a:p>
            <a:pPr algn="r" defTabSz="457200"/>
            <a:r>
              <a:rPr lang="en-GB" sz="2100" dirty="0">
                <a:solidFill>
                  <a:srgbClr val="5B9BD5">
                    <a:lumMod val="75000"/>
                  </a:srgbClr>
                </a:solidFill>
                <a:latin typeface="Century Gothic" panose="020B0502020202020204" pitchFamily="34" charset="0"/>
              </a:rPr>
              <a:t>Macro simulation results with </a:t>
            </a:r>
            <a:r>
              <a:rPr lang="en-GB" sz="2100" b="1" dirty="0">
                <a:solidFill>
                  <a:srgbClr val="5B9BD5">
                    <a:lumMod val="75000"/>
                  </a:srgbClr>
                </a:solidFill>
                <a:latin typeface="Century Gothic" panose="020B0502020202020204" pitchFamily="34" charset="0"/>
              </a:rPr>
              <a:t>mitigation</a:t>
            </a:r>
          </a:p>
        </p:txBody>
      </p:sp>
      <p:sp>
        <p:nvSpPr>
          <p:cNvPr id="6" name="ZoneTexte 5"/>
          <p:cNvSpPr txBox="1"/>
          <p:nvPr/>
        </p:nvSpPr>
        <p:spPr>
          <a:xfrm>
            <a:off x="476250" y="1832306"/>
            <a:ext cx="11029950" cy="4401205"/>
          </a:xfrm>
          <a:prstGeom prst="rect">
            <a:avLst/>
          </a:prstGeom>
          <a:noFill/>
        </p:spPr>
        <p:txBody>
          <a:bodyPr wrap="square" rtlCol="0">
            <a:spAutoFit/>
          </a:bodyPr>
          <a:lstStyle/>
          <a:p>
            <a:pPr marL="285750" indent="-285750" defTabSz="457200">
              <a:buFont typeface="Arial" panose="020B0604020202020204" pitchFamily="34" charset="0"/>
              <a:buChar char="•"/>
            </a:pPr>
            <a:r>
              <a:rPr lang="en-GB" sz="2000" dirty="0">
                <a:solidFill>
                  <a:prstClr val="black"/>
                </a:solidFill>
                <a:latin typeface="Century Gothic" panose="020B0502020202020204" pitchFamily="34" charset="0"/>
              </a:rPr>
              <a:t>The mitigation plan offers some relief to the activities and provides cash transfers to households and firms. </a:t>
            </a: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2000" dirty="0">
                <a:solidFill>
                  <a:prstClr val="black"/>
                </a:solidFill>
                <a:latin typeface="Century Gothic" panose="020B0502020202020204" pitchFamily="34" charset="0"/>
              </a:rPr>
              <a:t>In 2021, the mitigation measures help to </a:t>
            </a:r>
            <a:r>
              <a:rPr lang="en-GB" sz="2000" b="1" dirty="0">
                <a:solidFill>
                  <a:srgbClr val="5B9BD5"/>
                </a:solidFill>
                <a:latin typeface="Century Gothic" panose="020B0502020202020204" pitchFamily="34" charset="0"/>
              </a:rPr>
              <a:t>reduce the GDP losses by 0.77 </a:t>
            </a:r>
            <a:r>
              <a:rPr lang="en-GB" sz="2000" dirty="0">
                <a:solidFill>
                  <a:prstClr val="black"/>
                </a:solidFill>
                <a:latin typeface="Century Gothic" panose="020B0502020202020204" pitchFamily="34" charset="0"/>
              </a:rPr>
              <a:t>percentage points in the severe scenario. </a:t>
            </a: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2000" dirty="0">
                <a:solidFill>
                  <a:prstClr val="black"/>
                </a:solidFill>
                <a:latin typeface="Century Gothic" panose="020B0502020202020204" pitchFamily="34" charset="0"/>
              </a:rPr>
              <a:t>The mitigation measures help in </a:t>
            </a:r>
            <a:r>
              <a:rPr lang="en-GB" sz="2000" b="1" dirty="0">
                <a:solidFill>
                  <a:srgbClr val="ED7D31"/>
                </a:solidFill>
                <a:latin typeface="Century Gothic" panose="020B0502020202020204" pitchFamily="34" charset="0"/>
              </a:rPr>
              <a:t>reducing unemployment </a:t>
            </a:r>
            <a:r>
              <a:rPr lang="en-GB" sz="2000" dirty="0">
                <a:solidFill>
                  <a:prstClr val="black"/>
                </a:solidFill>
                <a:latin typeface="Century Gothic" panose="020B0502020202020204" pitchFamily="34" charset="0"/>
              </a:rPr>
              <a:t>for both men and women. </a:t>
            </a: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2000" dirty="0">
                <a:solidFill>
                  <a:prstClr val="black"/>
                </a:solidFill>
                <a:latin typeface="Century Gothic" panose="020B0502020202020204" pitchFamily="34" charset="0"/>
              </a:rPr>
              <a:t>Decreases in the unemployment rate for women are more noticeable compared to the BAU in 2021, which means that </a:t>
            </a:r>
            <a:r>
              <a:rPr lang="en-GB" sz="2000" b="1" dirty="0">
                <a:solidFill>
                  <a:srgbClr val="5B9BD5"/>
                </a:solidFill>
                <a:latin typeface="Century Gothic" panose="020B0502020202020204" pitchFamily="34" charset="0"/>
              </a:rPr>
              <a:t>the mitigation measures result in sectors hiring more women than in the baseline</a:t>
            </a:r>
            <a:r>
              <a:rPr lang="en-GB" sz="2000" dirty="0">
                <a:solidFill>
                  <a:prstClr val="black"/>
                </a:solidFill>
                <a:latin typeface="Century Gothic" panose="020B0502020202020204" pitchFamily="34" charset="0"/>
              </a:rPr>
              <a:t>, as some targeted sectors are women intensive. </a:t>
            </a:r>
          </a:p>
        </p:txBody>
      </p:sp>
    </p:spTree>
    <p:extLst>
      <p:ext uri="{BB962C8B-B14F-4D97-AF65-F5344CB8AC3E}">
        <p14:creationId xmlns:p14="http://schemas.microsoft.com/office/powerpoint/2010/main" val="2086593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Research results</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619535" y="711958"/>
            <a:ext cx="8952931" cy="415498"/>
          </a:xfrm>
          <a:prstGeom prst="rect">
            <a:avLst/>
          </a:prstGeom>
          <a:noFill/>
        </p:spPr>
        <p:txBody>
          <a:bodyPr wrap="square" rtlCol="0">
            <a:spAutoFit/>
          </a:bodyPr>
          <a:lstStyle/>
          <a:p>
            <a:pPr algn="r" defTabSz="457200"/>
            <a:r>
              <a:rPr lang="en-GB" sz="2100" dirty="0">
                <a:solidFill>
                  <a:srgbClr val="5B9BD5">
                    <a:lumMod val="75000"/>
                  </a:srgbClr>
                </a:solidFill>
                <a:latin typeface="Century Gothic" panose="020B0502020202020204" pitchFamily="34" charset="0"/>
              </a:rPr>
              <a:t>Macro simulation results with </a:t>
            </a:r>
            <a:r>
              <a:rPr lang="en-GB" sz="2100" b="1" dirty="0">
                <a:solidFill>
                  <a:srgbClr val="5B9BD5">
                    <a:lumMod val="75000"/>
                  </a:srgbClr>
                </a:solidFill>
                <a:latin typeface="Century Gothic" panose="020B0502020202020204" pitchFamily="34" charset="0"/>
              </a:rPr>
              <a:t>mitigation</a:t>
            </a:r>
            <a:r>
              <a:rPr lang="en-GB" sz="2100" dirty="0">
                <a:solidFill>
                  <a:srgbClr val="5B9BD5">
                    <a:lumMod val="75000"/>
                  </a:srgbClr>
                </a:solidFill>
                <a:latin typeface="Century Gothic" panose="020B0502020202020204" pitchFamily="34" charset="0"/>
              </a:rPr>
              <a:t> (Continued)</a:t>
            </a:r>
          </a:p>
        </p:txBody>
      </p:sp>
      <p:sp>
        <p:nvSpPr>
          <p:cNvPr id="6" name="ZoneTexte 5"/>
          <p:cNvSpPr txBox="1"/>
          <p:nvPr/>
        </p:nvSpPr>
        <p:spPr>
          <a:xfrm>
            <a:off x="438150" y="1127457"/>
            <a:ext cx="11106149" cy="5016758"/>
          </a:xfrm>
          <a:prstGeom prst="rect">
            <a:avLst/>
          </a:prstGeom>
          <a:noFill/>
        </p:spPr>
        <p:txBody>
          <a:bodyPr wrap="square" rtlCol="0">
            <a:spAutoFit/>
          </a:bodyPr>
          <a:lstStyle/>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2000" b="1" dirty="0">
                <a:solidFill>
                  <a:srgbClr val="ED7D31"/>
                </a:solidFill>
                <a:latin typeface="Century Gothic" panose="020B0502020202020204" pitchFamily="34" charset="0"/>
              </a:rPr>
              <a:t>Rural households </a:t>
            </a:r>
            <a:r>
              <a:rPr lang="en-GB" sz="2000" dirty="0">
                <a:solidFill>
                  <a:prstClr val="black"/>
                </a:solidFill>
                <a:latin typeface="Century Gothic" panose="020B0502020202020204" pitchFamily="34" charset="0"/>
              </a:rPr>
              <a:t>are particularly benefitting from the government mitigation plan, with an </a:t>
            </a:r>
            <a:r>
              <a:rPr lang="en-GB" sz="2000" b="1" dirty="0">
                <a:solidFill>
                  <a:prstClr val="black">
                    <a:lumMod val="50000"/>
                    <a:lumOff val="50000"/>
                  </a:prstClr>
                </a:solidFill>
                <a:latin typeface="Century Gothic" panose="020B0502020202020204" pitchFamily="34" charset="0"/>
              </a:rPr>
              <a:t>increase of their income by 14.8%, </a:t>
            </a:r>
            <a:r>
              <a:rPr lang="en-GB" sz="2000" dirty="0">
                <a:solidFill>
                  <a:prstClr val="black"/>
                </a:solidFill>
                <a:latin typeface="Century Gothic" panose="020B0502020202020204" pitchFamily="34" charset="0"/>
              </a:rPr>
              <a:t>compared to 7.2% for urban households. </a:t>
            </a: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2000" dirty="0">
                <a:solidFill>
                  <a:prstClr val="black"/>
                </a:solidFill>
                <a:latin typeface="Century Gothic" panose="020B0502020202020204" pitchFamily="34" charset="0"/>
              </a:rPr>
              <a:t>At the macroeconomic level, the mitigation measures clearly help households and the different activities. </a:t>
            </a: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2000" dirty="0">
                <a:solidFill>
                  <a:prstClr val="black"/>
                </a:solidFill>
                <a:latin typeface="Century Gothic" panose="020B0502020202020204" pitchFamily="34" charset="0"/>
              </a:rPr>
              <a:t>However, </a:t>
            </a:r>
            <a:r>
              <a:rPr lang="en-GB" sz="2000" b="1" dirty="0">
                <a:solidFill>
                  <a:srgbClr val="ED7D31"/>
                </a:solidFill>
                <a:latin typeface="Century Gothic" panose="020B0502020202020204" pitchFamily="34" charset="0"/>
              </a:rPr>
              <a:t>the fiscal package </a:t>
            </a:r>
            <a:r>
              <a:rPr lang="en-GB" sz="2000" dirty="0">
                <a:solidFill>
                  <a:prstClr val="black"/>
                </a:solidFill>
                <a:latin typeface="Century Gothic" panose="020B0502020202020204" pitchFamily="34" charset="0"/>
              </a:rPr>
              <a:t>is sharply decreasing government savings, which is </a:t>
            </a:r>
            <a:r>
              <a:rPr lang="en-GB" sz="2000" b="1" dirty="0">
                <a:solidFill>
                  <a:prstClr val="black">
                    <a:lumMod val="50000"/>
                    <a:lumOff val="50000"/>
                  </a:prstClr>
                </a:solidFill>
                <a:latin typeface="Century Gothic" panose="020B0502020202020204" pitchFamily="34" charset="0"/>
              </a:rPr>
              <a:t>reducing total investment, hampering future growth</a:t>
            </a:r>
            <a:r>
              <a:rPr lang="en-GB" sz="2000" dirty="0">
                <a:solidFill>
                  <a:prstClr val="black"/>
                </a:solidFill>
                <a:latin typeface="Century Gothic" panose="020B0502020202020204" pitchFamily="34" charset="0"/>
              </a:rPr>
              <a:t>. </a:t>
            </a: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endParaRPr lang="en-GB" sz="20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sz="2000" dirty="0">
                <a:solidFill>
                  <a:prstClr val="black"/>
                </a:solidFill>
                <a:latin typeface="Century Gothic" panose="020B0502020202020204" pitchFamily="34" charset="0"/>
              </a:rPr>
              <a:t>Despite the benefits of fiscal package under the mitigation scenario being great in the short run, the </a:t>
            </a:r>
            <a:r>
              <a:rPr lang="en-GB" sz="2000" b="1" dirty="0">
                <a:solidFill>
                  <a:prstClr val="black">
                    <a:lumMod val="50000"/>
                    <a:lumOff val="50000"/>
                  </a:prstClr>
                </a:solidFill>
                <a:latin typeface="Century Gothic" panose="020B0502020202020204" pitchFamily="34" charset="0"/>
              </a:rPr>
              <a:t>consequences on total investment in the long run are dramatic. </a:t>
            </a:r>
          </a:p>
        </p:txBody>
      </p:sp>
    </p:spTree>
    <p:extLst>
      <p:ext uri="{BB962C8B-B14F-4D97-AF65-F5344CB8AC3E}">
        <p14:creationId xmlns:p14="http://schemas.microsoft.com/office/powerpoint/2010/main" val="3681444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Research results</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619535" y="711958"/>
            <a:ext cx="8952931" cy="415498"/>
          </a:xfrm>
          <a:prstGeom prst="rect">
            <a:avLst/>
          </a:prstGeom>
          <a:noFill/>
        </p:spPr>
        <p:txBody>
          <a:bodyPr wrap="square" rtlCol="0">
            <a:spAutoFit/>
          </a:bodyPr>
          <a:lstStyle/>
          <a:p>
            <a:pPr algn="r" defTabSz="457200"/>
            <a:r>
              <a:rPr lang="en-GB" sz="2100" dirty="0">
                <a:solidFill>
                  <a:srgbClr val="5B9BD5">
                    <a:lumMod val="75000"/>
                  </a:srgbClr>
                </a:solidFill>
                <a:latin typeface="Century Gothic" panose="020B0502020202020204" pitchFamily="34" charset="0"/>
              </a:rPr>
              <a:t>Impact on the production in selected sectors</a:t>
            </a:r>
          </a:p>
        </p:txBody>
      </p:sp>
      <p:graphicFrame>
        <p:nvGraphicFramePr>
          <p:cNvPr id="3" name="Table 2">
            <a:extLst>
              <a:ext uri="{FF2B5EF4-FFF2-40B4-BE49-F238E27FC236}">
                <a16:creationId xmlns:a16="http://schemas.microsoft.com/office/drawing/2014/main" id="{8B3DB079-FBA4-704F-A589-A317F36B18CB}"/>
              </a:ext>
            </a:extLst>
          </p:cNvPr>
          <p:cNvGraphicFramePr>
            <a:graphicFrameLocks noGrp="1"/>
          </p:cNvGraphicFramePr>
          <p:nvPr/>
        </p:nvGraphicFramePr>
        <p:xfrm>
          <a:off x="1749786" y="1362312"/>
          <a:ext cx="8657717" cy="2666221"/>
        </p:xfrm>
        <a:graphic>
          <a:graphicData uri="http://schemas.openxmlformats.org/drawingml/2006/table">
            <a:tbl>
              <a:tblPr firstRow="1" firstCol="1" bandRow="1">
                <a:tableStyleId>{5C22544A-7EE6-4342-B048-85BDC9FD1C3A}</a:tableStyleId>
              </a:tblPr>
              <a:tblGrid>
                <a:gridCol w="1573986">
                  <a:extLst>
                    <a:ext uri="{9D8B030D-6E8A-4147-A177-3AD203B41FA5}">
                      <a16:colId xmlns:a16="http://schemas.microsoft.com/office/drawing/2014/main" val="2556405719"/>
                    </a:ext>
                  </a:extLst>
                </a:gridCol>
                <a:gridCol w="870858">
                  <a:extLst>
                    <a:ext uri="{9D8B030D-6E8A-4147-A177-3AD203B41FA5}">
                      <a16:colId xmlns:a16="http://schemas.microsoft.com/office/drawing/2014/main" val="4179353354"/>
                    </a:ext>
                  </a:extLst>
                </a:gridCol>
                <a:gridCol w="732183">
                  <a:extLst>
                    <a:ext uri="{9D8B030D-6E8A-4147-A177-3AD203B41FA5}">
                      <a16:colId xmlns:a16="http://schemas.microsoft.com/office/drawing/2014/main" val="1322304285"/>
                    </a:ext>
                  </a:extLst>
                </a:gridCol>
                <a:gridCol w="675702">
                  <a:extLst>
                    <a:ext uri="{9D8B030D-6E8A-4147-A177-3AD203B41FA5}">
                      <a16:colId xmlns:a16="http://schemas.microsoft.com/office/drawing/2014/main" val="1743696083"/>
                    </a:ext>
                  </a:extLst>
                </a:gridCol>
                <a:gridCol w="655865">
                  <a:extLst>
                    <a:ext uri="{9D8B030D-6E8A-4147-A177-3AD203B41FA5}">
                      <a16:colId xmlns:a16="http://schemas.microsoft.com/office/drawing/2014/main" val="636023197"/>
                    </a:ext>
                  </a:extLst>
                </a:gridCol>
                <a:gridCol w="810078">
                  <a:extLst>
                    <a:ext uri="{9D8B030D-6E8A-4147-A177-3AD203B41FA5}">
                      <a16:colId xmlns:a16="http://schemas.microsoft.com/office/drawing/2014/main" val="1698255761"/>
                    </a:ext>
                  </a:extLst>
                </a:gridCol>
                <a:gridCol w="603341">
                  <a:extLst>
                    <a:ext uri="{9D8B030D-6E8A-4147-A177-3AD203B41FA5}">
                      <a16:colId xmlns:a16="http://schemas.microsoft.com/office/drawing/2014/main" val="2375023126"/>
                    </a:ext>
                  </a:extLst>
                </a:gridCol>
                <a:gridCol w="717459">
                  <a:extLst>
                    <a:ext uri="{9D8B030D-6E8A-4147-A177-3AD203B41FA5}">
                      <a16:colId xmlns:a16="http://schemas.microsoft.com/office/drawing/2014/main" val="2992820982"/>
                    </a:ext>
                  </a:extLst>
                </a:gridCol>
                <a:gridCol w="659675">
                  <a:extLst>
                    <a:ext uri="{9D8B030D-6E8A-4147-A177-3AD203B41FA5}">
                      <a16:colId xmlns:a16="http://schemas.microsoft.com/office/drawing/2014/main" val="3236815636"/>
                    </a:ext>
                  </a:extLst>
                </a:gridCol>
                <a:gridCol w="690154">
                  <a:extLst>
                    <a:ext uri="{9D8B030D-6E8A-4147-A177-3AD203B41FA5}">
                      <a16:colId xmlns:a16="http://schemas.microsoft.com/office/drawing/2014/main" val="1364530007"/>
                    </a:ext>
                  </a:extLst>
                </a:gridCol>
                <a:gridCol w="668416">
                  <a:extLst>
                    <a:ext uri="{9D8B030D-6E8A-4147-A177-3AD203B41FA5}">
                      <a16:colId xmlns:a16="http://schemas.microsoft.com/office/drawing/2014/main" val="1892142310"/>
                    </a:ext>
                  </a:extLst>
                </a:gridCol>
              </a:tblGrid>
              <a:tr h="389800">
                <a:tc>
                  <a:txBody>
                    <a:bodyPr/>
                    <a:lstStyle/>
                    <a:p>
                      <a:pPr>
                        <a:lnSpc>
                          <a:spcPct val="107000"/>
                        </a:lnSpc>
                        <a:spcAft>
                          <a:spcPts val="800"/>
                        </a:spcAft>
                      </a:pPr>
                      <a:r>
                        <a:rPr lang="en-US" sz="1400" dirty="0">
                          <a:effectLst/>
                          <a:latin typeface="Century Gothic" panose="020B0502020202020204" pitchFamily="34" charset="0"/>
                        </a:rPr>
                        <a:t> </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800"/>
                        </a:spcAft>
                      </a:pPr>
                      <a:r>
                        <a:rPr lang="de-DE" sz="1400" dirty="0">
                          <a:effectLst/>
                          <a:latin typeface="Century Gothic" panose="020B0502020202020204" pitchFamily="34" charset="0"/>
                        </a:rPr>
                        <a:t>SEVE_COVID</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400" dirty="0">
                          <a:effectLst/>
                          <a:latin typeface="Century Gothic" panose="020B0502020202020204" pitchFamily="34" charset="0"/>
                        </a:rPr>
                        <a:t> </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400" dirty="0">
                          <a:effectLst/>
                          <a:latin typeface="Century Gothic" panose="020B0502020202020204" pitchFamily="34" charset="0"/>
                        </a:rPr>
                        <a:t>SEVE_MITIG</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4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400" dirty="0">
                          <a:effectLst/>
                          <a:latin typeface="Century Gothic" panose="020B0502020202020204" pitchFamily="34" charset="0"/>
                        </a:rPr>
                        <a:t>SEVE_ RECOV</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4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400" dirty="0">
                          <a:effectLst/>
                          <a:latin typeface="Century Gothic" panose="020B0502020202020204" pitchFamily="34" charset="0"/>
                        </a:rPr>
                        <a:t>SEVE_GENDE</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400" dirty="0">
                          <a:effectLst/>
                          <a:latin typeface="Century Gothic" panose="020B0502020202020204" pitchFamily="34" charset="0"/>
                        </a:rPr>
                        <a:t> </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400" dirty="0">
                          <a:effectLst/>
                          <a:latin typeface="Century Gothic" panose="020B0502020202020204" pitchFamily="34" charset="0"/>
                        </a:rPr>
                        <a:t>SEVE_GEND2</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400" dirty="0">
                          <a:effectLst/>
                          <a:latin typeface="Century Gothic" panose="020B0502020202020204" pitchFamily="34" charset="0"/>
                        </a:rPr>
                        <a:t> </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75330110"/>
                  </a:ext>
                </a:extLst>
              </a:tr>
              <a:tr h="297733">
                <a:tc>
                  <a:txBody>
                    <a:bodyPr/>
                    <a:lstStyle/>
                    <a:p>
                      <a:endParaRPr lang="en-ZA" sz="1400" dirty="0">
                        <a:effectLst/>
                        <a:latin typeface="Century Gothic" panose="020B050202020202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b="1" dirty="0">
                          <a:effectLst/>
                          <a:latin typeface="Century Gothic" panose="020B0502020202020204" pitchFamily="34" charset="0"/>
                        </a:rPr>
                        <a:t>2021</a:t>
                      </a:r>
                      <a:endParaRPr lang="en-ZA"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latin typeface="Century Gothic" panose="020B0502020202020204" pitchFamily="34" charset="0"/>
                        </a:rPr>
                        <a:t>2025</a:t>
                      </a:r>
                      <a:endParaRPr lang="en-ZA"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latin typeface="Century Gothic" panose="020B0502020202020204" pitchFamily="34" charset="0"/>
                        </a:rPr>
                        <a:t>2021</a:t>
                      </a:r>
                      <a:endParaRPr lang="en-ZA"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latin typeface="Century Gothic" panose="020B0502020202020204" pitchFamily="34" charset="0"/>
                        </a:rPr>
                        <a:t>2025</a:t>
                      </a:r>
                      <a:endParaRPr lang="en-ZA"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latin typeface="Century Gothic" panose="020B0502020202020204" pitchFamily="34" charset="0"/>
                        </a:rPr>
                        <a:t>2021</a:t>
                      </a:r>
                      <a:endParaRPr lang="en-ZA"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latin typeface="Century Gothic" panose="020B0502020202020204" pitchFamily="34" charset="0"/>
                        </a:rPr>
                        <a:t>2025</a:t>
                      </a:r>
                      <a:endParaRPr lang="en-ZA"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latin typeface="Century Gothic" panose="020B0502020202020204" pitchFamily="34" charset="0"/>
                        </a:rPr>
                        <a:t>2021</a:t>
                      </a:r>
                      <a:endParaRPr lang="en-ZA"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latin typeface="Century Gothic" panose="020B0502020202020204" pitchFamily="34" charset="0"/>
                        </a:rPr>
                        <a:t>2025</a:t>
                      </a:r>
                      <a:endParaRPr lang="en-ZA"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latin typeface="Century Gothic" panose="020B0502020202020204" pitchFamily="34" charset="0"/>
                        </a:rPr>
                        <a:t>2021</a:t>
                      </a:r>
                      <a:endParaRPr lang="en-ZA"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latin typeface="Century Gothic" panose="020B0502020202020204" pitchFamily="34" charset="0"/>
                        </a:rPr>
                        <a:t>2025</a:t>
                      </a:r>
                      <a:endParaRPr lang="en-ZA"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534962684"/>
                  </a:ext>
                </a:extLst>
              </a:tr>
              <a:tr h="187361">
                <a:tc>
                  <a:txBody>
                    <a:bodyPr/>
                    <a:lstStyle/>
                    <a:p>
                      <a:pPr>
                        <a:lnSpc>
                          <a:spcPct val="107000"/>
                        </a:lnSpc>
                        <a:spcAft>
                          <a:spcPts val="800"/>
                        </a:spcAft>
                      </a:pPr>
                      <a:r>
                        <a:rPr lang="de-DE" sz="1400" dirty="0" err="1">
                          <a:solidFill>
                            <a:schemeClr val="accent2"/>
                          </a:solidFill>
                          <a:effectLst/>
                          <a:latin typeface="Century Gothic" panose="020B0502020202020204" pitchFamily="34" charset="0"/>
                        </a:rPr>
                        <a:t>Production</a:t>
                      </a:r>
                      <a:endParaRPr lang="en-ZA" sz="1400" dirty="0">
                        <a:solidFill>
                          <a:schemeClr val="accent2"/>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 </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422251871"/>
                  </a:ext>
                </a:extLst>
              </a:tr>
              <a:tr h="389800">
                <a:tc>
                  <a:txBody>
                    <a:bodyPr/>
                    <a:lstStyle/>
                    <a:p>
                      <a:pPr>
                        <a:lnSpc>
                          <a:spcPct val="107000"/>
                        </a:lnSpc>
                        <a:spcAft>
                          <a:spcPts val="800"/>
                        </a:spcAft>
                      </a:pPr>
                      <a:r>
                        <a:rPr lang="de-DE" sz="1400">
                          <a:effectLst/>
                          <a:latin typeface="Century Gothic" panose="020B0502020202020204" pitchFamily="34" charset="0"/>
                        </a:rPr>
                        <a:t>Agriculture Large Scale Farming</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-22.09</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-1.54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dirty="0">
                          <a:effectLst/>
                          <a:latin typeface="Century Gothic" panose="020B0502020202020204" pitchFamily="34" charset="0"/>
                        </a:rPr>
                        <a:t>-7.96</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-2.24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-7.96</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-2.25</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-7.96</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-2.26</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-7.96</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-2.30</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3198643792"/>
                  </a:ext>
                </a:extLst>
              </a:tr>
              <a:tr h="389800">
                <a:tc>
                  <a:txBody>
                    <a:bodyPr/>
                    <a:lstStyle/>
                    <a:p>
                      <a:pPr>
                        <a:lnSpc>
                          <a:spcPct val="107000"/>
                        </a:lnSpc>
                        <a:spcAft>
                          <a:spcPts val="800"/>
                        </a:spcAft>
                      </a:pPr>
                      <a:r>
                        <a:rPr lang="de-DE" sz="1400">
                          <a:effectLst/>
                          <a:latin typeface="Century Gothic" panose="020B0502020202020204" pitchFamily="34" charset="0"/>
                        </a:rPr>
                        <a:t>Agriculture Small Scale Farming</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-3.75</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-2.24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-3.94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-4.30</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-3.94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-4.33</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-3.94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-4.33</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-3.94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-4.18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3516876340"/>
                  </a:ext>
                </a:extLst>
              </a:tr>
              <a:tr h="187361">
                <a:tc>
                  <a:txBody>
                    <a:bodyPr/>
                    <a:lstStyle/>
                    <a:p>
                      <a:pPr>
                        <a:lnSpc>
                          <a:spcPct val="107000"/>
                        </a:lnSpc>
                        <a:spcAft>
                          <a:spcPts val="800"/>
                        </a:spcAft>
                      </a:pPr>
                      <a:r>
                        <a:rPr lang="de-DE" sz="1400" dirty="0">
                          <a:effectLst/>
                          <a:latin typeface="Century Gothic" panose="020B0502020202020204" pitchFamily="34" charset="0"/>
                        </a:rPr>
                        <a:t>Mining</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-21.33</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-2.97</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-14.74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-4.71</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-14.74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-4.76</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-14.74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-4.74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-14.74</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-4.78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2917193882"/>
                  </a:ext>
                </a:extLst>
              </a:tr>
              <a:tr h="187361">
                <a:tc>
                  <a:txBody>
                    <a:bodyPr/>
                    <a:lstStyle/>
                    <a:p>
                      <a:pPr>
                        <a:lnSpc>
                          <a:spcPct val="107000"/>
                        </a:lnSpc>
                        <a:spcAft>
                          <a:spcPts val="800"/>
                        </a:spcAft>
                      </a:pPr>
                      <a:r>
                        <a:rPr lang="de-DE" sz="1400">
                          <a:effectLst/>
                          <a:latin typeface="Century Gothic" panose="020B0502020202020204" pitchFamily="34" charset="0"/>
                        </a:rPr>
                        <a:t>Food</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-7.68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-1.89</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4.33</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-2.99</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4.33</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-3.01</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4.33</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-3.01</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4.33</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-2.98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2414417184"/>
                  </a:ext>
                </a:extLst>
              </a:tr>
              <a:tr h="187361">
                <a:tc>
                  <a:txBody>
                    <a:bodyPr/>
                    <a:lstStyle/>
                    <a:p>
                      <a:pPr>
                        <a:lnSpc>
                          <a:spcPct val="107000"/>
                        </a:lnSpc>
                        <a:spcAft>
                          <a:spcPts val="800"/>
                        </a:spcAft>
                      </a:pPr>
                      <a:r>
                        <a:rPr lang="de-DE" sz="1400" dirty="0" err="1">
                          <a:effectLst/>
                          <a:latin typeface="Century Gothic" panose="020B0502020202020204" pitchFamily="34" charset="0"/>
                        </a:rPr>
                        <a:t>Construction</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-24.51</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-3.88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-56.12</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-6.62</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-56.12</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-6.68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-56.12</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-6.68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-56.12</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-6.71</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1114029801"/>
                  </a:ext>
                </a:extLst>
              </a:tr>
              <a:tr h="187361">
                <a:tc>
                  <a:txBody>
                    <a:bodyPr/>
                    <a:lstStyle/>
                    <a:p>
                      <a:pPr>
                        <a:lnSpc>
                          <a:spcPct val="107000"/>
                        </a:lnSpc>
                        <a:spcAft>
                          <a:spcPts val="800"/>
                        </a:spcAft>
                      </a:pPr>
                      <a:r>
                        <a:rPr lang="de-DE" sz="1400" dirty="0">
                          <a:effectLst/>
                          <a:latin typeface="Century Gothic" panose="020B0502020202020204" pitchFamily="34" charset="0"/>
                        </a:rPr>
                        <a:t>Business</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-2.20</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-1.57</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4.18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-3.11</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4.18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-3.13</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4.18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latin typeface="Century Gothic" panose="020B0502020202020204" pitchFamily="34" charset="0"/>
                        </a:rPr>
                        <a:t>-3.13</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400">
                          <a:effectLst/>
                          <a:latin typeface="Century Gothic" panose="020B0502020202020204" pitchFamily="34" charset="0"/>
                        </a:rPr>
                        <a:t>4.18</a:t>
                      </a:r>
                      <a:endParaRPr lang="en-ZA"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latin typeface="Century Gothic" panose="020B0502020202020204" pitchFamily="34" charset="0"/>
                        </a:rPr>
                        <a:t>-3.15</a:t>
                      </a:r>
                      <a:endParaRPr lang="en-ZA"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2098371441"/>
                  </a:ext>
                </a:extLst>
              </a:tr>
            </a:tbl>
          </a:graphicData>
        </a:graphic>
      </p:graphicFrame>
      <p:sp>
        <p:nvSpPr>
          <p:cNvPr id="8" name="TextBox 7">
            <a:extLst>
              <a:ext uri="{FF2B5EF4-FFF2-40B4-BE49-F238E27FC236}">
                <a16:creationId xmlns:a16="http://schemas.microsoft.com/office/drawing/2014/main" id="{D09845F9-C26F-244E-A660-1B9F272D93AE}"/>
              </a:ext>
            </a:extLst>
          </p:cNvPr>
          <p:cNvSpPr txBox="1"/>
          <p:nvPr/>
        </p:nvSpPr>
        <p:spPr>
          <a:xfrm>
            <a:off x="1749786" y="4124888"/>
            <a:ext cx="8657717" cy="276999"/>
          </a:xfrm>
          <a:prstGeom prst="rect">
            <a:avLst/>
          </a:prstGeom>
          <a:noFill/>
        </p:spPr>
        <p:txBody>
          <a:bodyPr wrap="square" rtlCol="0">
            <a:spAutoFit/>
          </a:bodyPr>
          <a:lstStyle/>
          <a:p>
            <a:pPr defTabSz="457200"/>
            <a:r>
              <a:rPr lang="en-GB" sz="600" dirty="0">
                <a:solidFill>
                  <a:prstClr val="black"/>
                </a:solidFill>
                <a:latin typeface="Calibri" panose="020F0502020204030204"/>
              </a:rPr>
              <a:t>Notes: SEVE_COVID = Scenario assuming severe impacts and longer lasting recovery shock from COVID-19, SEVE_MITIG = Scenario SEVE-COVID with mitigation measures, SEVE-RECOV = SEVE-MITIG with recovery measures, SEVE_GENDE = SEVE_RECOV with gender specific recovery measures, SEVE_GEND2 = SEVE_RECOV with alternative gender specific recovery measures.</a:t>
            </a:r>
          </a:p>
        </p:txBody>
      </p:sp>
      <p:sp>
        <p:nvSpPr>
          <p:cNvPr id="6" name="TextBox 5">
            <a:extLst>
              <a:ext uri="{FF2B5EF4-FFF2-40B4-BE49-F238E27FC236}">
                <a16:creationId xmlns:a16="http://schemas.microsoft.com/office/drawing/2014/main" id="{E789B452-A445-B847-BDF4-50BB8D0DB0A8}"/>
              </a:ext>
            </a:extLst>
          </p:cNvPr>
          <p:cNvSpPr txBox="1"/>
          <p:nvPr/>
        </p:nvSpPr>
        <p:spPr>
          <a:xfrm>
            <a:off x="838200" y="4372305"/>
            <a:ext cx="10163175" cy="2554545"/>
          </a:xfrm>
          <a:prstGeom prst="rect">
            <a:avLst/>
          </a:prstGeom>
          <a:noFill/>
        </p:spPr>
        <p:txBody>
          <a:bodyPr wrap="square" rtlCol="0">
            <a:spAutoFit/>
          </a:bodyPr>
          <a:lstStyle/>
          <a:p>
            <a:pPr marL="285750" indent="-285750" defTabSz="457200">
              <a:buFont typeface="Arial" panose="020B0604020202020204" pitchFamily="34" charset="0"/>
              <a:buChar char="•"/>
            </a:pPr>
            <a:r>
              <a:rPr lang="en-ZA" sz="1600" dirty="0">
                <a:solidFill>
                  <a:prstClr val="black"/>
                </a:solidFill>
                <a:latin typeface="Century Gothic" panose="020B0502020202020204" pitchFamily="34" charset="0"/>
              </a:rPr>
              <a:t>Less impacted are </a:t>
            </a:r>
            <a:r>
              <a:rPr lang="en-ZA" sz="1600" b="1" dirty="0">
                <a:solidFill>
                  <a:srgbClr val="ED7D31"/>
                </a:solidFill>
                <a:latin typeface="Century Gothic" panose="020B0502020202020204" pitchFamily="34" charset="0"/>
              </a:rPr>
              <a:t>agriculture food and businesses sectors</a:t>
            </a:r>
            <a:r>
              <a:rPr lang="en-ZA" sz="1600" dirty="0">
                <a:solidFill>
                  <a:prstClr val="black"/>
                </a:solidFill>
                <a:latin typeface="Century Gothic" panose="020B0502020202020204" pitchFamily="34" charset="0"/>
              </a:rPr>
              <a:t>. </a:t>
            </a:r>
          </a:p>
          <a:p>
            <a:pPr defTabSz="457200"/>
            <a:r>
              <a:rPr lang="en-ZA" sz="1600" dirty="0">
                <a:solidFill>
                  <a:prstClr val="black"/>
                </a:solidFill>
                <a:latin typeface="Century Gothic" panose="020B0502020202020204" pitchFamily="34" charset="0"/>
              </a:rPr>
              <a:t> </a:t>
            </a:r>
          </a:p>
          <a:p>
            <a:pPr marL="285750" indent="-285750" defTabSz="457200">
              <a:buFont typeface="Arial" panose="020B0604020202020204" pitchFamily="34" charset="0"/>
              <a:buChar char="•"/>
            </a:pPr>
            <a:r>
              <a:rPr lang="en-ZA" sz="1600" b="1" dirty="0">
                <a:solidFill>
                  <a:srgbClr val="5B9BD5"/>
                </a:solidFill>
                <a:latin typeface="Century Gothic" panose="020B0502020202020204" pitchFamily="34" charset="0"/>
              </a:rPr>
              <a:t>Small scale farming, mining and construction</a:t>
            </a:r>
            <a:r>
              <a:rPr lang="en-ZA" sz="1600" dirty="0">
                <a:solidFill>
                  <a:prstClr val="black"/>
                </a:solidFill>
                <a:latin typeface="Century Gothic" panose="020B0502020202020204" pitchFamily="34" charset="0"/>
              </a:rPr>
              <a:t> sectors face higher production</a:t>
            </a:r>
          </a:p>
          <a:p>
            <a:pPr defTabSz="457200"/>
            <a:r>
              <a:rPr lang="en-ZA" sz="1600" dirty="0">
                <a:solidFill>
                  <a:prstClr val="black"/>
                </a:solidFill>
                <a:latin typeface="Century Gothic" panose="020B0502020202020204" pitchFamily="34" charset="0"/>
              </a:rPr>
              <a:t> losses in 2025. </a:t>
            </a:r>
          </a:p>
          <a:p>
            <a:pPr defTabSz="457200"/>
            <a:endParaRPr lang="en-ZA" sz="16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ZA" sz="1600" dirty="0">
                <a:solidFill>
                  <a:prstClr val="black"/>
                </a:solidFill>
                <a:latin typeface="Century Gothic" panose="020B0502020202020204" pitchFamily="34" charset="0"/>
              </a:rPr>
              <a:t>The mitigation measures help most of the sectors to reduce the losses in 2021</a:t>
            </a:r>
          </a:p>
          <a:p>
            <a:pPr defTabSz="457200"/>
            <a:r>
              <a:rPr lang="en-ZA" sz="1600" dirty="0">
                <a:solidFill>
                  <a:prstClr val="black"/>
                </a:solidFill>
                <a:latin typeface="Century Gothic" panose="020B0502020202020204" pitchFamily="34" charset="0"/>
              </a:rPr>
              <a:t> and in 2025. </a:t>
            </a:r>
          </a:p>
          <a:p>
            <a:pPr defTabSz="457200"/>
            <a:endParaRPr lang="en-ZA" sz="16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ZA" sz="1600" dirty="0">
                <a:solidFill>
                  <a:prstClr val="black"/>
                </a:solidFill>
                <a:latin typeface="Century Gothic" panose="020B0502020202020204" pitchFamily="34" charset="0"/>
              </a:rPr>
              <a:t>The </a:t>
            </a:r>
            <a:r>
              <a:rPr lang="en-ZA" sz="1600" b="1" dirty="0">
                <a:solidFill>
                  <a:srgbClr val="ED7D31"/>
                </a:solidFill>
                <a:latin typeface="Century Gothic" panose="020B0502020202020204" pitchFamily="34" charset="0"/>
              </a:rPr>
              <a:t>construction sector </a:t>
            </a:r>
            <a:r>
              <a:rPr lang="en-ZA" sz="1600" dirty="0">
                <a:solidFill>
                  <a:prstClr val="black"/>
                </a:solidFill>
                <a:latin typeface="Century Gothic" panose="020B0502020202020204" pitchFamily="34" charset="0"/>
              </a:rPr>
              <a:t>is hit more severely because of the public</a:t>
            </a:r>
          </a:p>
          <a:p>
            <a:pPr defTabSz="457200"/>
            <a:r>
              <a:rPr lang="en-ZA" sz="1600" dirty="0">
                <a:solidFill>
                  <a:prstClr val="black"/>
                </a:solidFill>
                <a:latin typeface="Century Gothic" panose="020B0502020202020204" pitchFamily="34" charset="0"/>
              </a:rPr>
              <a:t>funds that have been spent in mitigation measures and not into investments. </a:t>
            </a:r>
          </a:p>
        </p:txBody>
      </p:sp>
    </p:spTree>
    <p:extLst>
      <p:ext uri="{BB962C8B-B14F-4D97-AF65-F5344CB8AC3E}">
        <p14:creationId xmlns:p14="http://schemas.microsoft.com/office/powerpoint/2010/main" val="2680634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Research results</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619535" y="711958"/>
            <a:ext cx="8952931" cy="415498"/>
          </a:xfrm>
          <a:prstGeom prst="rect">
            <a:avLst/>
          </a:prstGeom>
          <a:noFill/>
        </p:spPr>
        <p:txBody>
          <a:bodyPr wrap="square" rtlCol="0">
            <a:spAutoFit/>
          </a:bodyPr>
          <a:lstStyle/>
          <a:p>
            <a:pPr algn="r" defTabSz="457200"/>
            <a:r>
              <a:rPr lang="en-GB" sz="2100" dirty="0">
                <a:solidFill>
                  <a:srgbClr val="5B9BD5">
                    <a:lumMod val="75000"/>
                  </a:srgbClr>
                </a:solidFill>
                <a:latin typeface="Century Gothic" panose="020B0502020202020204" pitchFamily="34" charset="0"/>
              </a:rPr>
              <a:t>Impact on labour demand in selected sectors</a:t>
            </a:r>
          </a:p>
        </p:txBody>
      </p:sp>
      <p:graphicFrame>
        <p:nvGraphicFramePr>
          <p:cNvPr id="3" name="Table 2">
            <a:extLst>
              <a:ext uri="{FF2B5EF4-FFF2-40B4-BE49-F238E27FC236}">
                <a16:creationId xmlns:a16="http://schemas.microsoft.com/office/drawing/2014/main" id="{8B3DB079-FBA4-704F-A589-A317F36B18CB}"/>
              </a:ext>
            </a:extLst>
          </p:cNvPr>
          <p:cNvGraphicFramePr>
            <a:graphicFrameLocks noGrp="1"/>
          </p:cNvGraphicFramePr>
          <p:nvPr/>
        </p:nvGraphicFramePr>
        <p:xfrm>
          <a:off x="1749786" y="1362311"/>
          <a:ext cx="8657717" cy="2657477"/>
        </p:xfrm>
        <a:graphic>
          <a:graphicData uri="http://schemas.openxmlformats.org/drawingml/2006/table">
            <a:tbl>
              <a:tblPr firstRow="1" firstCol="1" bandRow="1">
                <a:tableStyleId>{5C22544A-7EE6-4342-B048-85BDC9FD1C3A}</a:tableStyleId>
              </a:tblPr>
              <a:tblGrid>
                <a:gridCol w="1825208">
                  <a:extLst>
                    <a:ext uri="{9D8B030D-6E8A-4147-A177-3AD203B41FA5}">
                      <a16:colId xmlns:a16="http://schemas.microsoft.com/office/drawing/2014/main" val="2556405719"/>
                    </a:ext>
                  </a:extLst>
                </a:gridCol>
                <a:gridCol w="884336">
                  <a:extLst>
                    <a:ext uri="{9D8B030D-6E8A-4147-A177-3AD203B41FA5}">
                      <a16:colId xmlns:a16="http://schemas.microsoft.com/office/drawing/2014/main" val="4179353354"/>
                    </a:ext>
                  </a:extLst>
                </a:gridCol>
                <a:gridCol w="467483">
                  <a:extLst>
                    <a:ext uri="{9D8B030D-6E8A-4147-A177-3AD203B41FA5}">
                      <a16:colId xmlns:a16="http://schemas.microsoft.com/office/drawing/2014/main" val="1322304285"/>
                    </a:ext>
                  </a:extLst>
                </a:gridCol>
                <a:gridCol w="864084">
                  <a:extLst>
                    <a:ext uri="{9D8B030D-6E8A-4147-A177-3AD203B41FA5}">
                      <a16:colId xmlns:a16="http://schemas.microsoft.com/office/drawing/2014/main" val="1743696083"/>
                    </a:ext>
                  </a:extLst>
                </a:gridCol>
                <a:gridCol w="467483">
                  <a:extLst>
                    <a:ext uri="{9D8B030D-6E8A-4147-A177-3AD203B41FA5}">
                      <a16:colId xmlns:a16="http://schemas.microsoft.com/office/drawing/2014/main" val="636023197"/>
                    </a:ext>
                  </a:extLst>
                </a:gridCol>
                <a:gridCol w="945936">
                  <a:extLst>
                    <a:ext uri="{9D8B030D-6E8A-4147-A177-3AD203B41FA5}">
                      <a16:colId xmlns:a16="http://schemas.microsoft.com/office/drawing/2014/main" val="1698255761"/>
                    </a:ext>
                  </a:extLst>
                </a:gridCol>
                <a:gridCol w="467483">
                  <a:extLst>
                    <a:ext uri="{9D8B030D-6E8A-4147-A177-3AD203B41FA5}">
                      <a16:colId xmlns:a16="http://schemas.microsoft.com/office/drawing/2014/main" val="2375023126"/>
                    </a:ext>
                  </a:extLst>
                </a:gridCol>
                <a:gridCol w="909651">
                  <a:extLst>
                    <a:ext uri="{9D8B030D-6E8A-4147-A177-3AD203B41FA5}">
                      <a16:colId xmlns:a16="http://schemas.microsoft.com/office/drawing/2014/main" val="2992820982"/>
                    </a:ext>
                  </a:extLst>
                </a:gridCol>
                <a:gridCol w="467483">
                  <a:extLst>
                    <a:ext uri="{9D8B030D-6E8A-4147-A177-3AD203B41FA5}">
                      <a16:colId xmlns:a16="http://schemas.microsoft.com/office/drawing/2014/main" val="3236815636"/>
                    </a:ext>
                  </a:extLst>
                </a:gridCol>
                <a:gridCol w="891087">
                  <a:extLst>
                    <a:ext uri="{9D8B030D-6E8A-4147-A177-3AD203B41FA5}">
                      <a16:colId xmlns:a16="http://schemas.microsoft.com/office/drawing/2014/main" val="1364530007"/>
                    </a:ext>
                  </a:extLst>
                </a:gridCol>
                <a:gridCol w="467483">
                  <a:extLst>
                    <a:ext uri="{9D8B030D-6E8A-4147-A177-3AD203B41FA5}">
                      <a16:colId xmlns:a16="http://schemas.microsoft.com/office/drawing/2014/main" val="1892142310"/>
                    </a:ext>
                  </a:extLst>
                </a:gridCol>
              </a:tblGrid>
              <a:tr h="350786">
                <a:tc>
                  <a:txBody>
                    <a:bodyPr/>
                    <a:lstStyle/>
                    <a:p>
                      <a:pPr>
                        <a:lnSpc>
                          <a:spcPct val="107000"/>
                        </a:lnSpc>
                        <a:spcAft>
                          <a:spcPts val="800"/>
                        </a:spcAft>
                      </a:pPr>
                      <a:r>
                        <a:rPr lang="en-US"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800"/>
                        </a:spcAft>
                      </a:pPr>
                      <a:r>
                        <a:rPr lang="de-DE" sz="1200" dirty="0">
                          <a:effectLst/>
                          <a:latin typeface="Century Gothic" panose="020B0502020202020204" pitchFamily="34" charset="0"/>
                        </a:rPr>
                        <a:t>SEVE_COVID</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200" dirty="0">
                          <a:effectLst/>
                          <a:latin typeface="Century Gothic" panose="020B0502020202020204" pitchFamily="34" charset="0"/>
                        </a:rPr>
                        <a:t> </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200" dirty="0">
                          <a:effectLst/>
                          <a:latin typeface="Century Gothic" panose="020B0502020202020204" pitchFamily="34" charset="0"/>
                        </a:rPr>
                        <a:t>SEVE_MITIG</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2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200" dirty="0">
                          <a:effectLst/>
                          <a:latin typeface="Century Gothic" panose="020B0502020202020204" pitchFamily="34" charset="0"/>
                        </a:rPr>
                        <a:t>SEVE_ RECOV</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endParaRPr lang="en-ZA" sz="1200" dirty="0">
                        <a:effectLst/>
                        <a:latin typeface="Century Gothic" panose="020B050202020202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200" dirty="0">
                          <a:effectLst/>
                          <a:latin typeface="Century Gothic" panose="020B0502020202020204" pitchFamily="34" charset="0"/>
                        </a:rPr>
                        <a:t>SEVE_GENDE</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200" dirty="0">
                          <a:effectLst/>
                          <a:latin typeface="Century Gothic" panose="020B0502020202020204" pitchFamily="34" charset="0"/>
                        </a:rPr>
                        <a:t> </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200" dirty="0">
                          <a:effectLst/>
                          <a:latin typeface="Century Gothic" panose="020B0502020202020204" pitchFamily="34" charset="0"/>
                        </a:rPr>
                        <a:t>SEVE_GEND2</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200" dirty="0">
                          <a:effectLst/>
                          <a:latin typeface="Century Gothic" panose="020B0502020202020204" pitchFamily="34" charset="0"/>
                        </a:rPr>
                        <a:t> </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75330110"/>
                  </a:ext>
                </a:extLst>
              </a:tr>
              <a:tr h="383248">
                <a:tc>
                  <a:txBody>
                    <a:bodyPr/>
                    <a:lstStyle/>
                    <a:p>
                      <a:endParaRPr lang="en-ZA" sz="1200">
                        <a:effectLst/>
                        <a:latin typeface="Century Gothic" panose="020B050202020202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534962684"/>
                  </a:ext>
                </a:extLst>
              </a:tr>
              <a:tr h="189609">
                <a:tc>
                  <a:txBody>
                    <a:bodyPr/>
                    <a:lstStyle/>
                    <a:p>
                      <a:pPr>
                        <a:lnSpc>
                          <a:spcPct val="107000"/>
                        </a:lnSpc>
                        <a:spcAft>
                          <a:spcPts val="800"/>
                        </a:spcAft>
                      </a:pPr>
                      <a:r>
                        <a:rPr lang="de-DE" sz="1200" dirty="0">
                          <a:solidFill>
                            <a:schemeClr val="accent2"/>
                          </a:solidFill>
                          <a:effectLst/>
                          <a:latin typeface="Century Gothic" panose="020B0502020202020204" pitchFamily="34" charset="0"/>
                        </a:rPr>
                        <a:t>Labour </a:t>
                      </a:r>
                      <a:r>
                        <a:rPr lang="de-DE" sz="1200" dirty="0" err="1">
                          <a:solidFill>
                            <a:schemeClr val="accent2"/>
                          </a:solidFill>
                          <a:effectLst/>
                          <a:latin typeface="Century Gothic" panose="020B0502020202020204" pitchFamily="34" charset="0"/>
                        </a:rPr>
                        <a:t>demand</a:t>
                      </a:r>
                      <a:endParaRPr lang="en-ZA" sz="1200" dirty="0">
                        <a:solidFill>
                          <a:schemeClr val="accent2"/>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dirty="0">
                          <a:effectLst/>
                          <a:latin typeface="Century Gothic" panose="020B0502020202020204" pitchFamily="34" charset="0"/>
                        </a:rPr>
                        <a:t> </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dirty="0">
                          <a:effectLst/>
                          <a:latin typeface="Century Gothic" panose="020B0502020202020204" pitchFamily="34" charset="0"/>
                        </a:rPr>
                        <a:t> </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2320213582"/>
                  </a:ext>
                </a:extLst>
              </a:tr>
              <a:tr h="382730">
                <a:tc>
                  <a:txBody>
                    <a:bodyPr/>
                    <a:lstStyle/>
                    <a:p>
                      <a:pPr>
                        <a:lnSpc>
                          <a:spcPct val="107000"/>
                        </a:lnSpc>
                        <a:spcAft>
                          <a:spcPts val="800"/>
                        </a:spcAft>
                      </a:pPr>
                      <a:r>
                        <a:rPr lang="de-DE" sz="1200">
                          <a:effectLst/>
                          <a:latin typeface="Century Gothic" panose="020B0502020202020204" pitchFamily="34" charset="0"/>
                        </a:rPr>
                        <a:t>Agriculture Large Scale Farming</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-26.42</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0.74</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-5.95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1.06</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-5.95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1.07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-5.95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1.07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-5.95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0.86</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402291232"/>
                  </a:ext>
                </a:extLst>
              </a:tr>
              <a:tr h="382730">
                <a:tc>
                  <a:txBody>
                    <a:bodyPr/>
                    <a:lstStyle/>
                    <a:p>
                      <a:pPr>
                        <a:lnSpc>
                          <a:spcPct val="107000"/>
                        </a:lnSpc>
                        <a:spcAft>
                          <a:spcPts val="800"/>
                        </a:spcAft>
                      </a:pPr>
                      <a:r>
                        <a:rPr lang="de-DE" sz="1200">
                          <a:effectLst/>
                          <a:latin typeface="Century Gothic" panose="020B0502020202020204" pitchFamily="34" charset="0"/>
                        </a:rPr>
                        <a:t>Agriculture Small Scale Farming</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0.18</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-0.06</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-0.07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-0.11</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-0.07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-0.11</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-0.07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-0.11</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-0.07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-0.11</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3577526698"/>
                  </a:ext>
                </a:extLst>
              </a:tr>
              <a:tr h="189609">
                <a:tc>
                  <a:txBody>
                    <a:bodyPr/>
                    <a:lstStyle/>
                    <a:p>
                      <a:pPr>
                        <a:lnSpc>
                          <a:spcPct val="107000"/>
                        </a:lnSpc>
                        <a:spcAft>
                          <a:spcPts val="800"/>
                        </a:spcAft>
                      </a:pPr>
                      <a:r>
                        <a:rPr lang="de-DE" sz="1200">
                          <a:effectLst/>
                          <a:latin typeface="Century Gothic" panose="020B0502020202020204" pitchFamily="34" charset="0"/>
                        </a:rPr>
                        <a:t>Mining</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dirty="0">
                          <a:effectLst/>
                          <a:latin typeface="Century Gothic" panose="020B0502020202020204" pitchFamily="34" charset="0"/>
                        </a:rPr>
                        <a:t>-19.58</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0.02</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-6.87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-0.57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-6.87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-0.59</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-6.87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-0.58</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-6.87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-0.59</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2658337406"/>
                  </a:ext>
                </a:extLst>
              </a:tr>
              <a:tr h="189609">
                <a:tc>
                  <a:txBody>
                    <a:bodyPr/>
                    <a:lstStyle/>
                    <a:p>
                      <a:pPr>
                        <a:lnSpc>
                          <a:spcPct val="107000"/>
                        </a:lnSpc>
                        <a:spcAft>
                          <a:spcPts val="800"/>
                        </a:spcAft>
                      </a:pPr>
                      <a:r>
                        <a:rPr lang="de-DE" sz="1200">
                          <a:effectLst/>
                          <a:latin typeface="Century Gothic" panose="020B0502020202020204" pitchFamily="34" charset="0"/>
                        </a:rPr>
                        <a:t>Food</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-8.22</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0.74</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13.30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1.34</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13.30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1.34</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13.30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1.34</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13.30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1.45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313932567"/>
                  </a:ext>
                </a:extLst>
              </a:tr>
              <a:tr h="189609">
                <a:tc>
                  <a:txBody>
                    <a:bodyPr/>
                    <a:lstStyle/>
                    <a:p>
                      <a:pPr>
                        <a:lnSpc>
                          <a:spcPct val="107000"/>
                        </a:lnSpc>
                        <a:spcAft>
                          <a:spcPts val="800"/>
                        </a:spcAft>
                      </a:pPr>
                      <a:r>
                        <a:rPr lang="de-DE" sz="1200">
                          <a:effectLst/>
                          <a:latin typeface="Century Gothic" panose="020B0502020202020204" pitchFamily="34" charset="0"/>
                        </a:rPr>
                        <a:t>Construction</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-21.07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-2.62</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-64.75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-5.06</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-64.75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-5.10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-64.75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-5.10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gn="r">
                        <a:lnSpc>
                          <a:spcPct val="107000"/>
                        </a:lnSpc>
                        <a:spcAft>
                          <a:spcPts val="800"/>
                        </a:spcAft>
                      </a:pPr>
                      <a:r>
                        <a:rPr lang="de-DE" sz="1200">
                          <a:effectLst/>
                          <a:latin typeface="Century Gothic" panose="020B0502020202020204" pitchFamily="34" charset="0"/>
                        </a:rPr>
                        <a:t>-64.75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-5.12</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395686545"/>
                  </a:ext>
                </a:extLst>
              </a:tr>
              <a:tr h="374540">
                <a:tc>
                  <a:txBody>
                    <a:bodyPr/>
                    <a:lstStyle/>
                    <a:p>
                      <a:pPr>
                        <a:lnSpc>
                          <a:spcPct val="107000"/>
                        </a:lnSpc>
                        <a:spcAft>
                          <a:spcPts val="800"/>
                        </a:spcAft>
                      </a:pPr>
                      <a:r>
                        <a:rPr lang="de-DE" sz="1200">
                          <a:effectLst/>
                          <a:latin typeface="Century Gothic" panose="020B0502020202020204" pitchFamily="34" charset="0"/>
                        </a:rPr>
                        <a:t>Business</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6.51</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0.36</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dirty="0">
                          <a:effectLst/>
                          <a:latin typeface="Century Gothic" panose="020B0502020202020204" pitchFamily="34" charset="0"/>
                        </a:rPr>
                        <a:t>19.20</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0.84</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19.20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0.85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19.20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0.85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a:effectLst/>
                          <a:latin typeface="Century Gothic" panose="020B0502020202020204" pitchFamily="34" charset="0"/>
                        </a:rPr>
                        <a:t>19.20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200" dirty="0">
                          <a:effectLst/>
                          <a:latin typeface="Century Gothic" panose="020B0502020202020204" pitchFamily="34" charset="0"/>
                        </a:rPr>
                        <a:t>0.85</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306260307"/>
                  </a:ext>
                </a:extLst>
              </a:tr>
            </a:tbl>
          </a:graphicData>
        </a:graphic>
      </p:graphicFrame>
      <p:sp>
        <p:nvSpPr>
          <p:cNvPr id="8" name="TextBox 7">
            <a:extLst>
              <a:ext uri="{FF2B5EF4-FFF2-40B4-BE49-F238E27FC236}">
                <a16:creationId xmlns:a16="http://schemas.microsoft.com/office/drawing/2014/main" id="{D09845F9-C26F-244E-A660-1B9F272D93AE}"/>
              </a:ext>
            </a:extLst>
          </p:cNvPr>
          <p:cNvSpPr txBox="1"/>
          <p:nvPr/>
        </p:nvSpPr>
        <p:spPr>
          <a:xfrm>
            <a:off x="1702015" y="4116142"/>
            <a:ext cx="8787968" cy="276999"/>
          </a:xfrm>
          <a:prstGeom prst="rect">
            <a:avLst/>
          </a:prstGeom>
          <a:noFill/>
        </p:spPr>
        <p:txBody>
          <a:bodyPr wrap="square" rtlCol="0">
            <a:spAutoFit/>
          </a:bodyPr>
          <a:lstStyle/>
          <a:p>
            <a:pPr defTabSz="457200"/>
            <a:r>
              <a:rPr lang="en-GB" sz="600" dirty="0">
                <a:solidFill>
                  <a:prstClr val="black"/>
                </a:solidFill>
                <a:latin typeface="Century Gothic" panose="020B0502020202020204" pitchFamily="34" charset="0"/>
              </a:rPr>
              <a:t>Notes: SEVE_COVID = Scenario assuming severe impacts and longer lasting recovery shock from COVID-19, SEVE_MITIG = Scenario SEVE-COVID with mitigation measures, SEVE-RECOV = SEVE-MITIG</a:t>
            </a:r>
          </a:p>
          <a:p>
            <a:pPr defTabSz="457200"/>
            <a:r>
              <a:rPr lang="en-GB" sz="600" dirty="0">
                <a:solidFill>
                  <a:prstClr val="black"/>
                </a:solidFill>
                <a:latin typeface="Century Gothic" panose="020B0502020202020204" pitchFamily="34" charset="0"/>
              </a:rPr>
              <a:t> with recovery measures, SEVE_GENDE = SEVE_RECOV with gender specific recovery measures, SEVE_GEND2 = SEVE_RECOV with alternative gender specific recovery measures.</a:t>
            </a:r>
          </a:p>
        </p:txBody>
      </p:sp>
      <p:sp>
        <p:nvSpPr>
          <p:cNvPr id="6" name="TextBox 5">
            <a:extLst>
              <a:ext uri="{FF2B5EF4-FFF2-40B4-BE49-F238E27FC236}">
                <a16:creationId xmlns:a16="http://schemas.microsoft.com/office/drawing/2014/main" id="{EE341A1C-49BA-4149-8773-4C86E589DE8D}"/>
              </a:ext>
            </a:extLst>
          </p:cNvPr>
          <p:cNvSpPr txBox="1"/>
          <p:nvPr/>
        </p:nvSpPr>
        <p:spPr>
          <a:xfrm>
            <a:off x="723900" y="4341529"/>
            <a:ext cx="9848566" cy="2308324"/>
          </a:xfrm>
          <a:prstGeom prst="rect">
            <a:avLst/>
          </a:prstGeom>
          <a:noFill/>
        </p:spPr>
        <p:txBody>
          <a:bodyPr wrap="square" rtlCol="0">
            <a:spAutoFit/>
          </a:bodyPr>
          <a:lstStyle/>
          <a:p>
            <a:pPr marL="285750" indent="-285750" defTabSz="457200">
              <a:buFont typeface="Arial" panose="020B0604020202020204" pitchFamily="34" charset="0"/>
              <a:buChar char="•"/>
            </a:pPr>
            <a:r>
              <a:rPr lang="en-ZA" sz="1600" b="1" dirty="0">
                <a:solidFill>
                  <a:srgbClr val="ED7D31"/>
                </a:solidFill>
                <a:latin typeface="Century Gothic" panose="020B0502020202020204" pitchFamily="34" charset="0"/>
              </a:rPr>
              <a:t>Without mitigation </a:t>
            </a:r>
            <a:r>
              <a:rPr lang="en-ZA" sz="1600" dirty="0">
                <a:solidFill>
                  <a:prstClr val="black"/>
                </a:solidFill>
                <a:latin typeface="Century Gothic" panose="020B0502020202020204" pitchFamily="34" charset="0"/>
              </a:rPr>
              <a:t>measures the less impacted sectors (except small scale </a:t>
            </a:r>
          </a:p>
          <a:p>
            <a:pPr defTabSz="457200"/>
            <a:r>
              <a:rPr lang="en-ZA" sz="1600" dirty="0">
                <a:solidFill>
                  <a:prstClr val="black"/>
                </a:solidFill>
                <a:latin typeface="Century Gothic" panose="020B0502020202020204" pitchFamily="34" charset="0"/>
              </a:rPr>
              <a:t>farming) reach close to the output of the baseline. </a:t>
            </a:r>
          </a:p>
          <a:p>
            <a:pPr marL="285750" indent="-285750" defTabSz="457200">
              <a:buFont typeface="Arial" panose="020B0604020202020204" pitchFamily="34" charset="0"/>
              <a:buChar char="•"/>
            </a:pPr>
            <a:endParaRPr lang="en-ZA" sz="16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ZA" sz="1600" dirty="0">
                <a:solidFill>
                  <a:prstClr val="black"/>
                </a:solidFill>
                <a:latin typeface="Century Gothic" panose="020B0502020202020204" pitchFamily="34" charset="0"/>
              </a:rPr>
              <a:t>The </a:t>
            </a:r>
            <a:r>
              <a:rPr lang="en-ZA" sz="1600" b="1" dirty="0">
                <a:solidFill>
                  <a:srgbClr val="5B9BD5"/>
                </a:solidFill>
                <a:latin typeface="Century Gothic" panose="020B0502020202020204" pitchFamily="34" charset="0"/>
              </a:rPr>
              <a:t>total labour demand </a:t>
            </a:r>
            <a:r>
              <a:rPr lang="en-ZA" sz="1600" dirty="0">
                <a:solidFill>
                  <a:prstClr val="black"/>
                </a:solidFill>
                <a:latin typeface="Century Gothic" panose="020B0502020202020204" pitchFamily="34" charset="0"/>
              </a:rPr>
              <a:t>reacts accordingly, laying off more workers from the sectors which reduce their production more strongly – Large scale farming, mining, construction. </a:t>
            </a:r>
          </a:p>
          <a:p>
            <a:pPr defTabSz="457200"/>
            <a:endParaRPr lang="en-ZA" sz="16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ZA" sz="1600" dirty="0">
                <a:solidFill>
                  <a:prstClr val="black"/>
                </a:solidFill>
                <a:latin typeface="Century Gothic" panose="020B0502020202020204" pitchFamily="34" charset="0"/>
              </a:rPr>
              <a:t>More men than women are working in mining and construction sectors, whereas women are more represented in the less impacted sectors of agriculture and food production. Thus, </a:t>
            </a:r>
            <a:r>
              <a:rPr lang="en-ZA" sz="1600" b="1" dirty="0">
                <a:solidFill>
                  <a:prstClr val="black">
                    <a:lumMod val="50000"/>
                    <a:lumOff val="50000"/>
                  </a:prstClr>
                </a:solidFill>
                <a:latin typeface="Century Gothic" panose="020B0502020202020204" pitchFamily="34" charset="0"/>
              </a:rPr>
              <a:t>in 2021 the unemployment rate for men decreases more</a:t>
            </a:r>
            <a:r>
              <a:rPr lang="en-ZA" sz="1600" dirty="0">
                <a:solidFill>
                  <a:prstClr val="black"/>
                </a:solidFill>
                <a:latin typeface="Century Gothic" panose="020B0502020202020204" pitchFamily="34" charset="0"/>
              </a:rPr>
              <a:t>.</a:t>
            </a:r>
            <a:endParaRPr lang="en-GB" sz="1600"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384478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Research results</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619535" y="711958"/>
            <a:ext cx="8952931" cy="415498"/>
          </a:xfrm>
          <a:prstGeom prst="rect">
            <a:avLst/>
          </a:prstGeom>
          <a:noFill/>
        </p:spPr>
        <p:txBody>
          <a:bodyPr wrap="square" rtlCol="0">
            <a:spAutoFit/>
          </a:bodyPr>
          <a:lstStyle/>
          <a:p>
            <a:pPr algn="r" defTabSz="457200"/>
            <a:r>
              <a:rPr lang="en-GB" sz="2100">
                <a:solidFill>
                  <a:srgbClr val="5B9BD5">
                    <a:lumMod val="75000"/>
                  </a:srgbClr>
                </a:solidFill>
                <a:latin typeface="Century Gothic" panose="020B0502020202020204" pitchFamily="34" charset="0"/>
              </a:rPr>
              <a:t>Impact on households - </a:t>
            </a:r>
            <a:r>
              <a:rPr lang="en-GB" sz="2100" b="1">
                <a:solidFill>
                  <a:srgbClr val="5B9BD5">
                    <a:lumMod val="75000"/>
                  </a:srgbClr>
                </a:solidFill>
                <a:latin typeface="Century Gothic" panose="020B0502020202020204" pitchFamily="34" charset="0"/>
              </a:rPr>
              <a:t>severe</a:t>
            </a:r>
            <a:r>
              <a:rPr lang="en-GB" sz="2100">
                <a:solidFill>
                  <a:srgbClr val="5B9BD5">
                    <a:lumMod val="75000"/>
                  </a:srgbClr>
                </a:solidFill>
                <a:latin typeface="Century Gothic" panose="020B0502020202020204" pitchFamily="34" charset="0"/>
              </a:rPr>
              <a:t> COVID-19 </a:t>
            </a:r>
          </a:p>
        </p:txBody>
      </p:sp>
      <p:graphicFrame>
        <p:nvGraphicFramePr>
          <p:cNvPr id="7" name="Table 6">
            <a:extLst>
              <a:ext uri="{FF2B5EF4-FFF2-40B4-BE49-F238E27FC236}">
                <a16:creationId xmlns:a16="http://schemas.microsoft.com/office/drawing/2014/main" id="{0672391E-2E9C-4142-9EBD-A5B49919C417}"/>
              </a:ext>
            </a:extLst>
          </p:cNvPr>
          <p:cNvGraphicFramePr>
            <a:graphicFrameLocks noGrp="1"/>
          </p:cNvGraphicFramePr>
          <p:nvPr>
            <p:extLst>
              <p:ext uri="{D42A27DB-BD31-4B8C-83A1-F6EECF244321}">
                <p14:modId xmlns:p14="http://schemas.microsoft.com/office/powerpoint/2010/main" val="4007093724"/>
              </p:ext>
            </p:extLst>
          </p:nvPr>
        </p:nvGraphicFramePr>
        <p:xfrm>
          <a:off x="1127763" y="1177560"/>
          <a:ext cx="9279739" cy="3568701"/>
        </p:xfrm>
        <a:graphic>
          <a:graphicData uri="http://schemas.openxmlformats.org/drawingml/2006/table">
            <a:tbl>
              <a:tblPr firstRow="1" firstCol="1" bandRow="1">
                <a:tableStyleId>{5C22544A-7EE6-4342-B048-85BDC9FD1C3A}</a:tableStyleId>
              </a:tblPr>
              <a:tblGrid>
                <a:gridCol w="995478">
                  <a:extLst>
                    <a:ext uri="{9D8B030D-6E8A-4147-A177-3AD203B41FA5}">
                      <a16:colId xmlns:a16="http://schemas.microsoft.com/office/drawing/2014/main" val="4178732451"/>
                    </a:ext>
                  </a:extLst>
                </a:gridCol>
                <a:gridCol w="927508">
                  <a:extLst>
                    <a:ext uri="{9D8B030D-6E8A-4147-A177-3AD203B41FA5}">
                      <a16:colId xmlns:a16="http://schemas.microsoft.com/office/drawing/2014/main" val="2952031841"/>
                    </a:ext>
                  </a:extLst>
                </a:gridCol>
                <a:gridCol w="817417">
                  <a:extLst>
                    <a:ext uri="{9D8B030D-6E8A-4147-A177-3AD203B41FA5}">
                      <a16:colId xmlns:a16="http://schemas.microsoft.com/office/drawing/2014/main" val="1578848027"/>
                    </a:ext>
                  </a:extLst>
                </a:gridCol>
                <a:gridCol w="817417">
                  <a:extLst>
                    <a:ext uri="{9D8B030D-6E8A-4147-A177-3AD203B41FA5}">
                      <a16:colId xmlns:a16="http://schemas.microsoft.com/office/drawing/2014/main" val="4148119474"/>
                    </a:ext>
                  </a:extLst>
                </a:gridCol>
                <a:gridCol w="817417">
                  <a:extLst>
                    <a:ext uri="{9D8B030D-6E8A-4147-A177-3AD203B41FA5}">
                      <a16:colId xmlns:a16="http://schemas.microsoft.com/office/drawing/2014/main" val="1948907369"/>
                    </a:ext>
                  </a:extLst>
                </a:gridCol>
                <a:gridCol w="817417">
                  <a:extLst>
                    <a:ext uri="{9D8B030D-6E8A-4147-A177-3AD203B41FA5}">
                      <a16:colId xmlns:a16="http://schemas.microsoft.com/office/drawing/2014/main" val="1317416145"/>
                    </a:ext>
                  </a:extLst>
                </a:gridCol>
                <a:gridCol w="817417">
                  <a:extLst>
                    <a:ext uri="{9D8B030D-6E8A-4147-A177-3AD203B41FA5}">
                      <a16:colId xmlns:a16="http://schemas.microsoft.com/office/drawing/2014/main" val="258855878"/>
                    </a:ext>
                  </a:extLst>
                </a:gridCol>
                <a:gridCol w="817417">
                  <a:extLst>
                    <a:ext uri="{9D8B030D-6E8A-4147-A177-3AD203B41FA5}">
                      <a16:colId xmlns:a16="http://schemas.microsoft.com/office/drawing/2014/main" val="1716122587"/>
                    </a:ext>
                  </a:extLst>
                </a:gridCol>
                <a:gridCol w="817417">
                  <a:extLst>
                    <a:ext uri="{9D8B030D-6E8A-4147-A177-3AD203B41FA5}">
                      <a16:colId xmlns:a16="http://schemas.microsoft.com/office/drawing/2014/main" val="2804739932"/>
                    </a:ext>
                  </a:extLst>
                </a:gridCol>
                <a:gridCol w="817417">
                  <a:extLst>
                    <a:ext uri="{9D8B030D-6E8A-4147-A177-3AD203B41FA5}">
                      <a16:colId xmlns:a16="http://schemas.microsoft.com/office/drawing/2014/main" val="2530585154"/>
                    </a:ext>
                  </a:extLst>
                </a:gridCol>
                <a:gridCol w="817417">
                  <a:extLst>
                    <a:ext uri="{9D8B030D-6E8A-4147-A177-3AD203B41FA5}">
                      <a16:colId xmlns:a16="http://schemas.microsoft.com/office/drawing/2014/main" val="154557040"/>
                    </a:ext>
                  </a:extLst>
                </a:gridCol>
              </a:tblGrid>
              <a:tr h="0">
                <a:tc>
                  <a:txBody>
                    <a:bodyPr/>
                    <a:lstStyle/>
                    <a:p>
                      <a:pPr>
                        <a:lnSpc>
                          <a:spcPct val="107000"/>
                        </a:lnSpc>
                        <a:spcAft>
                          <a:spcPts val="800"/>
                        </a:spcAft>
                      </a:pPr>
                      <a:r>
                        <a:rPr lang="en-US"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000" dirty="0">
                          <a:effectLst/>
                          <a:latin typeface="Century Gothic" panose="020B0502020202020204" pitchFamily="34" charset="0"/>
                        </a:rPr>
                        <a:t>SEVE_COVID</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000">
                          <a:effectLst/>
                          <a:latin typeface="Century Gothic" panose="020B0502020202020204" pitchFamily="34" charset="0"/>
                        </a:rPr>
                        <a:t>SEVE_MITIG</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000">
                          <a:effectLst/>
                          <a:latin typeface="Century Gothic" panose="020B0502020202020204" pitchFamily="34" charset="0"/>
                        </a:rPr>
                        <a:t>SEVE_ RECOV</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000">
                          <a:effectLst/>
                          <a:latin typeface="Century Gothic" panose="020B0502020202020204" pitchFamily="34" charset="0"/>
                        </a:rPr>
                        <a:t>SEVE_GENDE</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000">
                          <a:effectLst/>
                          <a:latin typeface="Century Gothic" panose="020B0502020202020204" pitchFamily="34" charset="0"/>
                        </a:rPr>
                        <a:t>SEVE_GEND2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3037805989"/>
                  </a:ext>
                </a:extLst>
              </a:tr>
              <a:tr h="146082">
                <a:tc>
                  <a:txBody>
                    <a:bodyPr/>
                    <a:lstStyle/>
                    <a:p>
                      <a:pPr>
                        <a:lnSpc>
                          <a:spcPct val="107000"/>
                        </a:lnSpc>
                        <a:spcAft>
                          <a:spcPts val="800"/>
                        </a:spcAft>
                      </a:pPr>
                      <a:r>
                        <a:rPr lang="de-DE"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2021</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2025</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1015899511"/>
                  </a:ext>
                </a:extLst>
              </a:tr>
              <a:tr h="154287">
                <a:tc>
                  <a:txBody>
                    <a:bodyPr/>
                    <a:lstStyle/>
                    <a:p>
                      <a:pPr>
                        <a:lnSpc>
                          <a:spcPct val="107000"/>
                        </a:lnSpc>
                        <a:spcAft>
                          <a:spcPts val="800"/>
                        </a:spcAft>
                      </a:pPr>
                      <a:r>
                        <a:rPr lang="de-DE" sz="1000" dirty="0" err="1">
                          <a:solidFill>
                            <a:srgbClr val="FF0000"/>
                          </a:solidFill>
                          <a:effectLst/>
                          <a:latin typeface="Century Gothic" panose="020B0502020202020204" pitchFamily="34" charset="0"/>
                        </a:rPr>
                        <a:t>Households</a:t>
                      </a:r>
                      <a:r>
                        <a:rPr lang="de-DE" sz="1000" dirty="0">
                          <a:solidFill>
                            <a:srgbClr val="FF0000"/>
                          </a:solidFill>
                          <a:effectLst/>
                          <a:latin typeface="Century Gothic" panose="020B0502020202020204" pitchFamily="34" charset="0"/>
                        </a:rPr>
                        <a:t> rural</a:t>
                      </a:r>
                      <a:endParaRPr lang="en-ZA" sz="1000" dirty="0">
                        <a:solidFill>
                          <a:srgbClr val="FF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1224571906"/>
                  </a:ext>
                </a:extLst>
              </a:tr>
              <a:tr h="107220">
                <a:tc>
                  <a:txBody>
                    <a:bodyPr/>
                    <a:lstStyle/>
                    <a:p>
                      <a:pPr>
                        <a:lnSpc>
                          <a:spcPct val="107000"/>
                        </a:lnSpc>
                        <a:spcAft>
                          <a:spcPts val="800"/>
                        </a:spcAft>
                      </a:pPr>
                      <a:r>
                        <a:rPr lang="de-DE" sz="1000">
                          <a:effectLst/>
                          <a:latin typeface="Century Gothic" panose="020B0502020202020204" pitchFamily="34" charset="0"/>
                        </a:rPr>
                        <a:t>Total income</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-11.66</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0.50</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3.39</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0.83</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a:effectLst/>
                          <a:latin typeface="Century Gothic" panose="020B0502020202020204" pitchFamily="34" charset="0"/>
                        </a:rPr>
                        <a:t>3.39</a:t>
                      </a:r>
                      <a:endParaRPr lang="en-ZA" sz="1000" b="1">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0.83</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3.39</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0.84</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3.39</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0.84</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2109601515"/>
                  </a:ext>
                </a:extLst>
              </a:tr>
              <a:tr h="195117">
                <a:tc>
                  <a:txBody>
                    <a:bodyPr/>
                    <a:lstStyle/>
                    <a:p>
                      <a:pPr>
                        <a:lnSpc>
                          <a:spcPct val="107000"/>
                        </a:lnSpc>
                        <a:spcAft>
                          <a:spcPts val="800"/>
                        </a:spcAft>
                      </a:pPr>
                      <a:r>
                        <a:rPr lang="de-DE" sz="1000">
                          <a:effectLst/>
                          <a:latin typeface="Century Gothic" panose="020B0502020202020204" pitchFamily="34" charset="0"/>
                        </a:rPr>
                        <a:t>Income from labour</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-13.16</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0.99</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-6.27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1.70</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-6.27</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1.71</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-6.27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1.71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-6.27</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1.69</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639361310"/>
                  </a:ext>
                </a:extLst>
              </a:tr>
              <a:tr h="195117">
                <a:tc>
                  <a:txBody>
                    <a:bodyPr/>
                    <a:lstStyle/>
                    <a:p>
                      <a:pPr>
                        <a:lnSpc>
                          <a:spcPct val="107000"/>
                        </a:lnSpc>
                        <a:spcAft>
                          <a:spcPts val="800"/>
                        </a:spcAft>
                      </a:pPr>
                      <a:r>
                        <a:rPr lang="de-DE" sz="1000">
                          <a:effectLst/>
                          <a:latin typeface="Century Gothic" panose="020B0502020202020204" pitchFamily="34" charset="0"/>
                        </a:rPr>
                        <a:t>Income from capital</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-13.40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-0.46</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-4.57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-0.96</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-4.57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-0.97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-4.57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-0.97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-4.57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-0.91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2953529326"/>
                  </a:ext>
                </a:extLst>
              </a:tr>
              <a:tr h="195117">
                <a:tc>
                  <a:txBody>
                    <a:bodyPr/>
                    <a:lstStyle/>
                    <a:p>
                      <a:pPr>
                        <a:lnSpc>
                          <a:spcPct val="107000"/>
                        </a:lnSpc>
                        <a:spcAft>
                          <a:spcPts val="800"/>
                        </a:spcAft>
                      </a:pPr>
                      <a:r>
                        <a:rPr lang="de-DE" sz="1000">
                          <a:effectLst/>
                          <a:latin typeface="Century Gothic" panose="020B0502020202020204" pitchFamily="34" charset="0"/>
                        </a:rPr>
                        <a:t>Income from transfers</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-4.73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0.08</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44.02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0.21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44.02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0.21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44.02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0.21</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44.02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0.22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2991629766"/>
                  </a:ext>
                </a:extLst>
              </a:tr>
              <a:tr h="146082">
                <a:tc>
                  <a:txBody>
                    <a:bodyPr/>
                    <a:lstStyle/>
                    <a:p>
                      <a:pPr>
                        <a:lnSpc>
                          <a:spcPct val="107000"/>
                        </a:lnSpc>
                        <a:spcAft>
                          <a:spcPts val="800"/>
                        </a:spcAft>
                      </a:pPr>
                      <a:r>
                        <a:rPr lang="de-DE" sz="1000">
                          <a:effectLst/>
                          <a:latin typeface="Century Gothic" panose="020B0502020202020204" pitchFamily="34" charset="0"/>
                        </a:rPr>
                        <a:t>Savings</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-0.85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1.40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-0.98</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2.63</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-0.98</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2.65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-0.98</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2.65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-0.98</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2.67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2808577562"/>
                  </a:ext>
                </a:extLst>
              </a:tr>
              <a:tr h="193341">
                <a:tc>
                  <a:txBody>
                    <a:bodyPr/>
                    <a:lstStyle/>
                    <a:p>
                      <a:pPr>
                        <a:lnSpc>
                          <a:spcPct val="107000"/>
                        </a:lnSpc>
                        <a:spcAft>
                          <a:spcPts val="800"/>
                        </a:spcAft>
                      </a:pPr>
                      <a:r>
                        <a:rPr lang="de-DE" sz="1000" dirty="0" err="1">
                          <a:solidFill>
                            <a:srgbClr val="FF0000"/>
                          </a:solidFill>
                          <a:effectLst/>
                          <a:latin typeface="Century Gothic" panose="020B0502020202020204" pitchFamily="34" charset="0"/>
                        </a:rPr>
                        <a:t>Households</a:t>
                      </a:r>
                      <a:r>
                        <a:rPr lang="de-DE" sz="1000" dirty="0">
                          <a:solidFill>
                            <a:srgbClr val="FF0000"/>
                          </a:solidFill>
                          <a:effectLst/>
                          <a:latin typeface="Century Gothic" panose="020B0502020202020204" pitchFamily="34" charset="0"/>
                        </a:rPr>
                        <a:t> urban</a:t>
                      </a:r>
                      <a:endParaRPr lang="en-ZA" sz="1000" dirty="0">
                        <a:solidFill>
                          <a:srgbClr val="FF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 </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 </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3199550212"/>
                  </a:ext>
                </a:extLst>
              </a:tr>
              <a:tr h="109061">
                <a:tc>
                  <a:txBody>
                    <a:bodyPr/>
                    <a:lstStyle/>
                    <a:p>
                      <a:pPr>
                        <a:lnSpc>
                          <a:spcPct val="107000"/>
                        </a:lnSpc>
                        <a:spcAft>
                          <a:spcPts val="800"/>
                        </a:spcAft>
                      </a:pPr>
                      <a:r>
                        <a:rPr lang="de-DE" sz="1000">
                          <a:effectLst/>
                          <a:latin typeface="Century Gothic" panose="020B0502020202020204" pitchFamily="34" charset="0"/>
                        </a:rPr>
                        <a:t>Total income</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a:t>
                      </a:r>
                      <a:r>
                        <a:rPr lang="de-DE" sz="1000" b="1" dirty="0">
                          <a:effectLst/>
                          <a:latin typeface="Century Gothic" panose="020B0502020202020204" pitchFamily="34" charset="0"/>
                        </a:rPr>
                        <a:t>9.86</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0.60</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a:t>
                      </a:r>
                      <a:r>
                        <a:rPr lang="de-DE" sz="1000" b="1" dirty="0">
                          <a:effectLst/>
                          <a:latin typeface="Century Gothic" panose="020B0502020202020204" pitchFamily="34" charset="0"/>
                        </a:rPr>
                        <a:t>1.76</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1.12</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a:t>
                      </a:r>
                      <a:r>
                        <a:rPr lang="de-DE" sz="1000" b="1" dirty="0">
                          <a:effectLst/>
                          <a:latin typeface="Century Gothic" panose="020B0502020202020204" pitchFamily="34" charset="0"/>
                        </a:rPr>
                        <a:t>1.76</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1.12</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a:t>
                      </a:r>
                      <a:r>
                        <a:rPr lang="de-DE" sz="1000" b="1" dirty="0">
                          <a:effectLst/>
                          <a:latin typeface="Century Gothic" panose="020B0502020202020204" pitchFamily="34" charset="0"/>
                        </a:rPr>
                        <a:t>1.76</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1.13</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a:t>
                      </a:r>
                      <a:r>
                        <a:rPr lang="de-DE" sz="1000" b="1" dirty="0">
                          <a:effectLst/>
                          <a:latin typeface="Century Gothic" panose="020B0502020202020204" pitchFamily="34" charset="0"/>
                        </a:rPr>
                        <a:t>1.76</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b="1" dirty="0">
                          <a:effectLst/>
                          <a:latin typeface="Century Gothic" panose="020B0502020202020204" pitchFamily="34" charset="0"/>
                        </a:rPr>
                        <a:t>1.14</a:t>
                      </a:r>
                      <a:endParaRPr lang="en-ZA" sz="10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2892097798"/>
                  </a:ext>
                </a:extLst>
              </a:tr>
              <a:tr h="195117">
                <a:tc>
                  <a:txBody>
                    <a:bodyPr/>
                    <a:lstStyle/>
                    <a:p>
                      <a:pPr>
                        <a:lnSpc>
                          <a:spcPct val="107000"/>
                        </a:lnSpc>
                        <a:spcAft>
                          <a:spcPts val="800"/>
                        </a:spcAft>
                      </a:pPr>
                      <a:r>
                        <a:rPr lang="de-DE" sz="1000">
                          <a:effectLst/>
                          <a:latin typeface="Century Gothic" panose="020B0502020202020204" pitchFamily="34" charset="0"/>
                        </a:rPr>
                        <a:t>Income from labour</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-10.72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0.76</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-8.04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1.39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-8.04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1.40</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-8.04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1.40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-8.04</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1.42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106929869"/>
                  </a:ext>
                </a:extLst>
              </a:tr>
              <a:tr h="195117">
                <a:tc>
                  <a:txBody>
                    <a:bodyPr/>
                    <a:lstStyle/>
                    <a:p>
                      <a:pPr>
                        <a:lnSpc>
                          <a:spcPct val="107000"/>
                        </a:lnSpc>
                        <a:spcAft>
                          <a:spcPts val="800"/>
                        </a:spcAft>
                      </a:pPr>
                      <a:r>
                        <a:rPr lang="de-DE" sz="1000">
                          <a:effectLst/>
                          <a:latin typeface="Century Gothic" panose="020B0502020202020204" pitchFamily="34" charset="0"/>
                        </a:rPr>
                        <a:t>Income from capital</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-13.57</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0.24</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-8.80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0.60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-8.80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0.60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-8.80</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0.61</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-8.80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0.62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3254238126"/>
                  </a:ext>
                </a:extLst>
              </a:tr>
              <a:tr h="195117">
                <a:tc>
                  <a:txBody>
                    <a:bodyPr/>
                    <a:lstStyle/>
                    <a:p>
                      <a:pPr>
                        <a:lnSpc>
                          <a:spcPct val="107000"/>
                        </a:lnSpc>
                        <a:spcAft>
                          <a:spcPts val="800"/>
                        </a:spcAft>
                      </a:pPr>
                      <a:r>
                        <a:rPr lang="de-DE" sz="1000">
                          <a:effectLst/>
                          <a:latin typeface="Century Gothic" panose="020B0502020202020204" pitchFamily="34" charset="0"/>
                        </a:rPr>
                        <a:t>Income from transfers</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-7.19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0.13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16.99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0.32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16.99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0.32</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16.99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0.32</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16.99</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0.33</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417056996"/>
                  </a:ext>
                </a:extLst>
              </a:tr>
              <a:tr h="146082">
                <a:tc>
                  <a:txBody>
                    <a:bodyPr/>
                    <a:lstStyle/>
                    <a:p>
                      <a:pPr>
                        <a:lnSpc>
                          <a:spcPct val="107000"/>
                        </a:lnSpc>
                        <a:spcAft>
                          <a:spcPts val="800"/>
                        </a:spcAft>
                      </a:pPr>
                      <a:r>
                        <a:rPr lang="de-DE" sz="1000" dirty="0" err="1">
                          <a:effectLst/>
                          <a:latin typeface="Century Gothic" panose="020B0502020202020204" pitchFamily="34" charset="0"/>
                        </a:rPr>
                        <a:t>Savings</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-0.87</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1.40</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-0.39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2.63</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-0.39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2.65</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-0.39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2.65</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a:effectLst/>
                          <a:latin typeface="Century Gothic" panose="020B0502020202020204" pitchFamily="34" charset="0"/>
                        </a:rPr>
                        <a:t>-0.39</a:t>
                      </a:r>
                      <a:endParaRPr lang="en-ZA"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000" dirty="0">
                          <a:effectLst/>
                          <a:latin typeface="Century Gothic" panose="020B0502020202020204" pitchFamily="34" charset="0"/>
                        </a:rPr>
                        <a:t>2.66</a:t>
                      </a:r>
                      <a:endParaRPr lang="en-ZA"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479954535"/>
                  </a:ext>
                </a:extLst>
              </a:tr>
            </a:tbl>
          </a:graphicData>
        </a:graphic>
      </p:graphicFrame>
      <p:sp>
        <p:nvSpPr>
          <p:cNvPr id="2" name="TextBox 1">
            <a:extLst>
              <a:ext uri="{FF2B5EF4-FFF2-40B4-BE49-F238E27FC236}">
                <a16:creationId xmlns:a16="http://schemas.microsoft.com/office/drawing/2014/main" id="{35F4D2CF-114E-8640-8BBC-1C3ED8EA99C5}"/>
              </a:ext>
            </a:extLst>
          </p:cNvPr>
          <p:cNvSpPr txBox="1"/>
          <p:nvPr/>
        </p:nvSpPr>
        <p:spPr>
          <a:xfrm>
            <a:off x="1047750" y="4865944"/>
            <a:ext cx="9972675" cy="1815882"/>
          </a:xfrm>
          <a:prstGeom prst="rect">
            <a:avLst/>
          </a:prstGeom>
          <a:noFill/>
        </p:spPr>
        <p:txBody>
          <a:bodyPr wrap="square" rtlCol="0">
            <a:spAutoFit/>
          </a:bodyPr>
          <a:lstStyle/>
          <a:p>
            <a:pPr defTabSz="457200"/>
            <a:r>
              <a:rPr lang="en-GB" sz="1600" dirty="0">
                <a:solidFill>
                  <a:prstClr val="black"/>
                </a:solidFill>
                <a:latin typeface="Century Gothic" panose="020B0502020202020204" pitchFamily="34" charset="0"/>
              </a:rPr>
              <a:t>The increase in unemployment rates and drop in wage rates in the sectors lead,</a:t>
            </a:r>
          </a:p>
          <a:p>
            <a:pPr defTabSz="457200"/>
            <a:r>
              <a:rPr lang="en-GB" sz="1600" dirty="0">
                <a:solidFill>
                  <a:prstClr val="black"/>
                </a:solidFill>
                <a:latin typeface="Century Gothic" panose="020B0502020202020204" pitchFamily="34" charset="0"/>
              </a:rPr>
              <a:t> in 2021, to a </a:t>
            </a:r>
            <a:r>
              <a:rPr lang="en-GB" sz="1600" b="1" dirty="0">
                <a:solidFill>
                  <a:srgbClr val="ED7D31"/>
                </a:solidFill>
                <a:latin typeface="Century Gothic" panose="020B0502020202020204" pitchFamily="34" charset="0"/>
              </a:rPr>
              <a:t>decrease in income of households </a:t>
            </a:r>
            <a:r>
              <a:rPr lang="en-GB" sz="1600" dirty="0">
                <a:solidFill>
                  <a:prstClr val="black"/>
                </a:solidFill>
                <a:latin typeface="Century Gothic" panose="020B0502020202020204" pitchFamily="34" charset="0"/>
              </a:rPr>
              <a:t>and consequently, to a </a:t>
            </a:r>
            <a:r>
              <a:rPr lang="en-GB" sz="1600" b="1" dirty="0">
                <a:solidFill>
                  <a:srgbClr val="5B9BD5"/>
                </a:solidFill>
                <a:latin typeface="Century Gothic" panose="020B0502020202020204" pitchFamily="34" charset="0"/>
              </a:rPr>
              <a:t>drop of</a:t>
            </a:r>
          </a:p>
          <a:p>
            <a:pPr defTabSz="457200"/>
            <a:r>
              <a:rPr lang="en-GB" sz="1600" b="1" dirty="0">
                <a:solidFill>
                  <a:srgbClr val="5B9BD5"/>
                </a:solidFill>
                <a:latin typeface="Century Gothic" panose="020B0502020202020204" pitchFamily="34" charset="0"/>
              </a:rPr>
              <a:t> their consumption</a:t>
            </a:r>
            <a:r>
              <a:rPr lang="en-ZA" sz="1600" b="1" dirty="0">
                <a:solidFill>
                  <a:srgbClr val="5B9BD5"/>
                </a:solidFill>
                <a:latin typeface="Century Gothic" panose="020B0502020202020204" pitchFamily="34" charset="0"/>
              </a:rPr>
              <a:t>.</a:t>
            </a:r>
          </a:p>
          <a:p>
            <a:pPr defTabSz="457200"/>
            <a:endParaRPr lang="en-ZA" sz="1600" b="1" dirty="0">
              <a:solidFill>
                <a:srgbClr val="5B9BD5"/>
              </a:solidFill>
              <a:latin typeface="Century Gothic" panose="020B0502020202020204" pitchFamily="34" charset="0"/>
            </a:endParaRPr>
          </a:p>
          <a:p>
            <a:pPr defTabSz="457200"/>
            <a:r>
              <a:rPr lang="en-ZA" sz="1600" dirty="0">
                <a:solidFill>
                  <a:prstClr val="black"/>
                </a:solidFill>
                <a:latin typeface="Century Gothic" panose="020B0502020202020204" pitchFamily="34" charset="0"/>
              </a:rPr>
              <a:t>In the mitigation scenario, the income of </a:t>
            </a:r>
            <a:r>
              <a:rPr lang="en-ZA" sz="1600" b="1" dirty="0">
                <a:solidFill>
                  <a:prstClr val="black"/>
                </a:solidFill>
                <a:latin typeface="Century Gothic" panose="020B0502020202020204" pitchFamily="34" charset="0"/>
              </a:rPr>
              <a:t>households increases due to </a:t>
            </a:r>
          </a:p>
          <a:p>
            <a:pPr defTabSz="457200"/>
            <a:r>
              <a:rPr lang="en-ZA" sz="1600" b="1" dirty="0">
                <a:solidFill>
                  <a:prstClr val="black"/>
                </a:solidFill>
                <a:latin typeface="Century Gothic" panose="020B0502020202020204" pitchFamily="34" charset="0"/>
              </a:rPr>
              <a:t>increased income from transfers from the government as part of the mitigation </a:t>
            </a:r>
          </a:p>
          <a:p>
            <a:pPr defTabSz="457200"/>
            <a:r>
              <a:rPr lang="en-ZA" sz="1600" b="1" dirty="0">
                <a:solidFill>
                  <a:prstClr val="black"/>
                </a:solidFill>
                <a:latin typeface="Century Gothic" panose="020B0502020202020204" pitchFamily="34" charset="0"/>
              </a:rPr>
              <a:t>measures. </a:t>
            </a:r>
            <a:endParaRPr lang="en-GB" sz="1600" b="1"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2094092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Research results</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619535" y="711958"/>
            <a:ext cx="8952931" cy="415498"/>
          </a:xfrm>
          <a:prstGeom prst="rect">
            <a:avLst/>
          </a:prstGeom>
          <a:noFill/>
        </p:spPr>
        <p:txBody>
          <a:bodyPr wrap="square" rtlCol="0">
            <a:spAutoFit/>
          </a:bodyPr>
          <a:lstStyle/>
          <a:p>
            <a:pPr algn="r" defTabSz="457200"/>
            <a:r>
              <a:rPr lang="en-GB" sz="2100">
                <a:solidFill>
                  <a:srgbClr val="5B9BD5">
                    <a:lumMod val="75000"/>
                  </a:srgbClr>
                </a:solidFill>
                <a:latin typeface="Century Gothic" panose="020B0502020202020204" pitchFamily="34" charset="0"/>
              </a:rPr>
              <a:t>Impact on firms - </a:t>
            </a:r>
            <a:r>
              <a:rPr lang="en-GB" sz="2100" b="1">
                <a:solidFill>
                  <a:srgbClr val="5B9BD5">
                    <a:lumMod val="75000"/>
                  </a:srgbClr>
                </a:solidFill>
                <a:latin typeface="Century Gothic" panose="020B0502020202020204" pitchFamily="34" charset="0"/>
              </a:rPr>
              <a:t>severe</a:t>
            </a:r>
            <a:r>
              <a:rPr lang="en-GB" sz="2100">
                <a:solidFill>
                  <a:srgbClr val="5B9BD5">
                    <a:lumMod val="75000"/>
                  </a:srgbClr>
                </a:solidFill>
                <a:latin typeface="Century Gothic" panose="020B0502020202020204" pitchFamily="34" charset="0"/>
              </a:rPr>
              <a:t> COVID-19 </a:t>
            </a:r>
          </a:p>
        </p:txBody>
      </p:sp>
      <p:graphicFrame>
        <p:nvGraphicFramePr>
          <p:cNvPr id="7" name="Table 6">
            <a:extLst>
              <a:ext uri="{FF2B5EF4-FFF2-40B4-BE49-F238E27FC236}">
                <a16:creationId xmlns:a16="http://schemas.microsoft.com/office/drawing/2014/main" id="{0672391E-2E9C-4142-9EBD-A5B49919C417}"/>
              </a:ext>
            </a:extLst>
          </p:cNvPr>
          <p:cNvGraphicFramePr>
            <a:graphicFrameLocks noGrp="1"/>
          </p:cNvGraphicFramePr>
          <p:nvPr>
            <p:extLst>
              <p:ext uri="{D42A27DB-BD31-4B8C-83A1-F6EECF244321}">
                <p14:modId xmlns:p14="http://schemas.microsoft.com/office/powerpoint/2010/main" val="3897399572"/>
              </p:ext>
            </p:extLst>
          </p:nvPr>
        </p:nvGraphicFramePr>
        <p:xfrm>
          <a:off x="1864244" y="1448529"/>
          <a:ext cx="8463510" cy="1818845"/>
        </p:xfrm>
        <a:graphic>
          <a:graphicData uri="http://schemas.openxmlformats.org/drawingml/2006/table">
            <a:tbl>
              <a:tblPr firstRow="1" firstCol="1" bandRow="1">
                <a:tableStyleId>{5C22544A-7EE6-4342-B048-85BDC9FD1C3A}</a:tableStyleId>
              </a:tblPr>
              <a:tblGrid>
                <a:gridCol w="995070">
                  <a:extLst>
                    <a:ext uri="{9D8B030D-6E8A-4147-A177-3AD203B41FA5}">
                      <a16:colId xmlns:a16="http://schemas.microsoft.com/office/drawing/2014/main" val="4178732451"/>
                    </a:ext>
                  </a:extLst>
                </a:gridCol>
                <a:gridCol w="580572">
                  <a:extLst>
                    <a:ext uri="{9D8B030D-6E8A-4147-A177-3AD203B41FA5}">
                      <a16:colId xmlns:a16="http://schemas.microsoft.com/office/drawing/2014/main" val="2952031841"/>
                    </a:ext>
                  </a:extLst>
                </a:gridCol>
                <a:gridCol w="732588">
                  <a:extLst>
                    <a:ext uri="{9D8B030D-6E8A-4147-A177-3AD203B41FA5}">
                      <a16:colId xmlns:a16="http://schemas.microsoft.com/office/drawing/2014/main" val="1578848027"/>
                    </a:ext>
                  </a:extLst>
                </a:gridCol>
                <a:gridCol w="769410">
                  <a:extLst>
                    <a:ext uri="{9D8B030D-6E8A-4147-A177-3AD203B41FA5}">
                      <a16:colId xmlns:a16="http://schemas.microsoft.com/office/drawing/2014/main" val="4148119474"/>
                    </a:ext>
                  </a:extLst>
                </a:gridCol>
                <a:gridCol w="769410">
                  <a:extLst>
                    <a:ext uri="{9D8B030D-6E8A-4147-A177-3AD203B41FA5}">
                      <a16:colId xmlns:a16="http://schemas.microsoft.com/office/drawing/2014/main" val="1948907369"/>
                    </a:ext>
                  </a:extLst>
                </a:gridCol>
                <a:gridCol w="769410">
                  <a:extLst>
                    <a:ext uri="{9D8B030D-6E8A-4147-A177-3AD203B41FA5}">
                      <a16:colId xmlns:a16="http://schemas.microsoft.com/office/drawing/2014/main" val="1317416145"/>
                    </a:ext>
                  </a:extLst>
                </a:gridCol>
                <a:gridCol w="769410">
                  <a:extLst>
                    <a:ext uri="{9D8B030D-6E8A-4147-A177-3AD203B41FA5}">
                      <a16:colId xmlns:a16="http://schemas.microsoft.com/office/drawing/2014/main" val="258855878"/>
                    </a:ext>
                  </a:extLst>
                </a:gridCol>
                <a:gridCol w="769410">
                  <a:extLst>
                    <a:ext uri="{9D8B030D-6E8A-4147-A177-3AD203B41FA5}">
                      <a16:colId xmlns:a16="http://schemas.microsoft.com/office/drawing/2014/main" val="1716122587"/>
                    </a:ext>
                  </a:extLst>
                </a:gridCol>
                <a:gridCol w="769410">
                  <a:extLst>
                    <a:ext uri="{9D8B030D-6E8A-4147-A177-3AD203B41FA5}">
                      <a16:colId xmlns:a16="http://schemas.microsoft.com/office/drawing/2014/main" val="2804739932"/>
                    </a:ext>
                  </a:extLst>
                </a:gridCol>
                <a:gridCol w="769410">
                  <a:extLst>
                    <a:ext uri="{9D8B030D-6E8A-4147-A177-3AD203B41FA5}">
                      <a16:colId xmlns:a16="http://schemas.microsoft.com/office/drawing/2014/main" val="2530585154"/>
                    </a:ext>
                  </a:extLst>
                </a:gridCol>
                <a:gridCol w="769410">
                  <a:extLst>
                    <a:ext uri="{9D8B030D-6E8A-4147-A177-3AD203B41FA5}">
                      <a16:colId xmlns:a16="http://schemas.microsoft.com/office/drawing/2014/main" val="154557040"/>
                    </a:ext>
                  </a:extLst>
                </a:gridCol>
              </a:tblGrid>
              <a:tr h="0">
                <a:tc>
                  <a:txBody>
                    <a:bodyPr/>
                    <a:lstStyle/>
                    <a:p>
                      <a:pPr>
                        <a:lnSpc>
                          <a:spcPct val="107000"/>
                        </a:lnSpc>
                        <a:spcAft>
                          <a:spcPts val="800"/>
                        </a:spcAft>
                      </a:pPr>
                      <a:r>
                        <a:rPr lang="en-US"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SEVE_COVID</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SEVE_MITIG</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SEVE_ RECOV</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SEVE_GENDE</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SEVE_GEND2</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3037805989"/>
                  </a:ext>
                </a:extLst>
              </a:tr>
              <a:tr h="146082">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1015899511"/>
                  </a:ext>
                </a:extLst>
              </a:tr>
              <a:tr h="146082">
                <a:tc>
                  <a:txBody>
                    <a:bodyPr/>
                    <a:lstStyle/>
                    <a:p>
                      <a:pPr>
                        <a:lnSpc>
                          <a:spcPct val="107000"/>
                        </a:lnSpc>
                        <a:spcAft>
                          <a:spcPts val="800"/>
                        </a:spcAft>
                      </a:pPr>
                      <a:r>
                        <a:rPr lang="de-DE" sz="1200" b="1" dirty="0" err="1">
                          <a:solidFill>
                            <a:schemeClr val="accent2"/>
                          </a:solidFill>
                          <a:effectLst/>
                          <a:latin typeface="Century Gothic" panose="020B0502020202020204" pitchFamily="34" charset="0"/>
                        </a:rPr>
                        <a:t>Firms</a:t>
                      </a:r>
                      <a:endParaRPr lang="en-ZA" sz="1200" b="1" dirty="0">
                        <a:solidFill>
                          <a:schemeClr val="accent2"/>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 </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 </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2859867975"/>
                  </a:ext>
                </a:extLst>
              </a:tr>
              <a:tr h="195117">
                <a:tc>
                  <a:txBody>
                    <a:bodyPr/>
                    <a:lstStyle/>
                    <a:p>
                      <a:pPr>
                        <a:lnSpc>
                          <a:spcPct val="107000"/>
                        </a:lnSpc>
                        <a:spcAft>
                          <a:spcPts val="800"/>
                        </a:spcAft>
                      </a:pPr>
                      <a:r>
                        <a:rPr lang="de-DE" sz="1200">
                          <a:effectLst/>
                          <a:latin typeface="Century Gothic" panose="020B0502020202020204" pitchFamily="34" charset="0"/>
                        </a:rPr>
                        <a:t>Income from transfers</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-13.57</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0.24</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-8.80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0.60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-8.80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0.60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-8.80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0.61</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-8.80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0.62</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4064135417"/>
                  </a:ext>
                </a:extLst>
              </a:tr>
              <a:tr h="510808">
                <a:tc>
                  <a:txBody>
                    <a:bodyPr/>
                    <a:lstStyle/>
                    <a:p>
                      <a:pPr>
                        <a:lnSpc>
                          <a:spcPct val="107000"/>
                        </a:lnSpc>
                        <a:spcAft>
                          <a:spcPts val="800"/>
                        </a:spcAft>
                      </a:pPr>
                      <a:r>
                        <a:rPr lang="de-DE" sz="1200" dirty="0" err="1">
                          <a:effectLst/>
                          <a:latin typeface="Century Gothic" panose="020B0502020202020204" pitchFamily="34" charset="0"/>
                        </a:rPr>
                        <a:t>Disposable</a:t>
                      </a:r>
                      <a:r>
                        <a:rPr lang="de-DE" sz="1200" dirty="0">
                          <a:effectLst/>
                          <a:latin typeface="Century Gothic" panose="020B0502020202020204" pitchFamily="34" charset="0"/>
                        </a:rPr>
                        <a:t> </a:t>
                      </a:r>
                      <a:r>
                        <a:rPr lang="de-DE" sz="1200" dirty="0" err="1">
                          <a:effectLst/>
                          <a:latin typeface="Century Gothic" panose="020B0502020202020204" pitchFamily="34" charset="0"/>
                        </a:rPr>
                        <a:t>income</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-13.57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0.24</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-8.80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0.60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-8.80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0.60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-8.80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0.61</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-8.80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0.62</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2744047665"/>
                  </a:ext>
                </a:extLst>
              </a:tr>
            </a:tbl>
          </a:graphicData>
        </a:graphic>
      </p:graphicFrame>
      <p:sp>
        <p:nvSpPr>
          <p:cNvPr id="2" name="Rectangle 1">
            <a:extLst>
              <a:ext uri="{FF2B5EF4-FFF2-40B4-BE49-F238E27FC236}">
                <a16:creationId xmlns:a16="http://schemas.microsoft.com/office/drawing/2014/main" id="{C91D0B5F-9BD8-0E4D-B669-8C04044D2C89}"/>
              </a:ext>
            </a:extLst>
          </p:cNvPr>
          <p:cNvSpPr/>
          <p:nvPr/>
        </p:nvSpPr>
        <p:spPr>
          <a:xfrm>
            <a:off x="2024742" y="3634156"/>
            <a:ext cx="8303012" cy="1477328"/>
          </a:xfrm>
          <a:prstGeom prst="rect">
            <a:avLst/>
          </a:prstGeom>
        </p:spPr>
        <p:txBody>
          <a:bodyPr wrap="square">
            <a:spAutoFit/>
          </a:bodyPr>
          <a:lstStyle/>
          <a:p>
            <a:pPr defTabSz="457200"/>
            <a:r>
              <a:rPr lang="en-GB" dirty="0">
                <a:solidFill>
                  <a:prstClr val="black"/>
                </a:solidFill>
                <a:latin typeface="Century Gothic" panose="020B0502020202020204" pitchFamily="34" charset="0"/>
                <a:ea typeface="Calibri" panose="020F0502020204030204" pitchFamily="34" charset="0"/>
              </a:rPr>
              <a:t>In 2021, </a:t>
            </a:r>
            <a:r>
              <a:rPr lang="en-GB" b="1" dirty="0">
                <a:solidFill>
                  <a:srgbClr val="ED7D31"/>
                </a:solidFill>
                <a:latin typeface="Century Gothic" panose="020B0502020202020204" pitchFamily="34" charset="0"/>
                <a:ea typeface="Calibri" panose="020F0502020204030204" pitchFamily="34" charset="0"/>
              </a:rPr>
              <a:t>firms’ income is decreasing </a:t>
            </a:r>
            <a:r>
              <a:rPr lang="en-GB" dirty="0">
                <a:solidFill>
                  <a:prstClr val="black"/>
                </a:solidFill>
                <a:latin typeface="Century Gothic" panose="020B0502020202020204" pitchFamily="34" charset="0"/>
                <a:ea typeface="Calibri" panose="020F0502020204030204" pitchFamily="34" charset="0"/>
              </a:rPr>
              <a:t>given the decrease in capital income, and so are its savings. </a:t>
            </a:r>
          </a:p>
          <a:p>
            <a:pPr defTabSz="457200"/>
            <a:endParaRPr lang="en-GB" dirty="0">
              <a:solidFill>
                <a:prstClr val="black"/>
              </a:solidFill>
              <a:latin typeface="Century Gothic" panose="020B0502020202020204" pitchFamily="34" charset="0"/>
              <a:ea typeface="Calibri" panose="020F0502020204030204" pitchFamily="34" charset="0"/>
            </a:endParaRPr>
          </a:p>
          <a:p>
            <a:pPr defTabSz="457200"/>
            <a:r>
              <a:rPr lang="en-GB" dirty="0">
                <a:solidFill>
                  <a:prstClr val="black"/>
                </a:solidFill>
                <a:latin typeface="Century Gothic" panose="020B0502020202020204" pitchFamily="34" charset="0"/>
              </a:rPr>
              <a:t>Firm incomes recover better with recovery policies, including gender sensitive policies</a:t>
            </a:r>
          </a:p>
        </p:txBody>
      </p:sp>
    </p:spTree>
    <p:extLst>
      <p:ext uri="{BB962C8B-B14F-4D97-AF65-F5344CB8AC3E}">
        <p14:creationId xmlns:p14="http://schemas.microsoft.com/office/powerpoint/2010/main" val="2260129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a:solidFill>
                  <a:srgbClr val="E7E6E6">
                    <a:lumMod val="50000"/>
                  </a:srgbClr>
                </a:solidFill>
                <a:latin typeface="Century Gothic" panose="020B0502020202020204" pitchFamily="34" charset="0"/>
              </a:rPr>
              <a:t>Research results</a:t>
            </a:r>
            <a:endParaRPr lang="en-GB" sz="3200">
              <a:solidFill>
                <a:srgbClr val="E7E6E6">
                  <a:lumMod val="50000"/>
                </a:srgbClr>
              </a:solidFill>
              <a:latin typeface="Century Gothic" panose="020B0502020202020204" pitchFamily="34" charset="0"/>
            </a:endParaRPr>
          </a:p>
        </p:txBody>
      </p:sp>
      <p:sp>
        <p:nvSpPr>
          <p:cNvPr id="5" name="ZoneTexte 4"/>
          <p:cNvSpPr txBox="1"/>
          <p:nvPr/>
        </p:nvSpPr>
        <p:spPr>
          <a:xfrm>
            <a:off x="1619535" y="711958"/>
            <a:ext cx="8952931" cy="415498"/>
          </a:xfrm>
          <a:prstGeom prst="rect">
            <a:avLst/>
          </a:prstGeom>
          <a:noFill/>
        </p:spPr>
        <p:txBody>
          <a:bodyPr wrap="square" rtlCol="0">
            <a:spAutoFit/>
          </a:bodyPr>
          <a:lstStyle/>
          <a:p>
            <a:pPr algn="r" defTabSz="457200"/>
            <a:r>
              <a:rPr lang="en-GB" sz="2100">
                <a:solidFill>
                  <a:srgbClr val="5B9BD5">
                    <a:lumMod val="75000"/>
                  </a:srgbClr>
                </a:solidFill>
                <a:latin typeface="Century Gothic" panose="020B0502020202020204" pitchFamily="34" charset="0"/>
              </a:rPr>
              <a:t>Impact on government - </a:t>
            </a:r>
            <a:r>
              <a:rPr lang="en-GB" sz="2100" b="1">
                <a:solidFill>
                  <a:srgbClr val="5B9BD5">
                    <a:lumMod val="75000"/>
                  </a:srgbClr>
                </a:solidFill>
                <a:latin typeface="Century Gothic" panose="020B0502020202020204" pitchFamily="34" charset="0"/>
              </a:rPr>
              <a:t>severe</a:t>
            </a:r>
            <a:r>
              <a:rPr lang="en-GB" sz="2100">
                <a:solidFill>
                  <a:srgbClr val="5B9BD5">
                    <a:lumMod val="75000"/>
                  </a:srgbClr>
                </a:solidFill>
                <a:latin typeface="Century Gothic" panose="020B0502020202020204" pitchFamily="34" charset="0"/>
              </a:rPr>
              <a:t> COVID-19 </a:t>
            </a:r>
          </a:p>
        </p:txBody>
      </p:sp>
      <p:graphicFrame>
        <p:nvGraphicFramePr>
          <p:cNvPr id="7" name="Table 6">
            <a:extLst>
              <a:ext uri="{FF2B5EF4-FFF2-40B4-BE49-F238E27FC236}">
                <a16:creationId xmlns:a16="http://schemas.microsoft.com/office/drawing/2014/main" id="{0672391E-2E9C-4142-9EBD-A5B49919C417}"/>
              </a:ext>
            </a:extLst>
          </p:cNvPr>
          <p:cNvGraphicFramePr>
            <a:graphicFrameLocks noGrp="1"/>
          </p:cNvGraphicFramePr>
          <p:nvPr>
            <p:extLst>
              <p:ext uri="{D42A27DB-BD31-4B8C-83A1-F6EECF244321}">
                <p14:modId xmlns:p14="http://schemas.microsoft.com/office/powerpoint/2010/main" val="453623658"/>
              </p:ext>
            </p:extLst>
          </p:nvPr>
        </p:nvGraphicFramePr>
        <p:xfrm>
          <a:off x="1864244" y="1448530"/>
          <a:ext cx="8463510" cy="3022537"/>
        </p:xfrm>
        <a:graphic>
          <a:graphicData uri="http://schemas.openxmlformats.org/drawingml/2006/table">
            <a:tbl>
              <a:tblPr firstRow="1" firstCol="1" bandRow="1">
                <a:tableStyleId>{5C22544A-7EE6-4342-B048-85BDC9FD1C3A}</a:tableStyleId>
              </a:tblPr>
              <a:tblGrid>
                <a:gridCol w="1024099">
                  <a:extLst>
                    <a:ext uri="{9D8B030D-6E8A-4147-A177-3AD203B41FA5}">
                      <a16:colId xmlns:a16="http://schemas.microsoft.com/office/drawing/2014/main" val="4178732451"/>
                    </a:ext>
                  </a:extLst>
                </a:gridCol>
                <a:gridCol w="595086">
                  <a:extLst>
                    <a:ext uri="{9D8B030D-6E8A-4147-A177-3AD203B41FA5}">
                      <a16:colId xmlns:a16="http://schemas.microsoft.com/office/drawing/2014/main" val="2952031841"/>
                    </a:ext>
                  </a:extLst>
                </a:gridCol>
                <a:gridCol w="689045">
                  <a:extLst>
                    <a:ext uri="{9D8B030D-6E8A-4147-A177-3AD203B41FA5}">
                      <a16:colId xmlns:a16="http://schemas.microsoft.com/office/drawing/2014/main" val="1578848027"/>
                    </a:ext>
                  </a:extLst>
                </a:gridCol>
                <a:gridCol w="769410">
                  <a:extLst>
                    <a:ext uri="{9D8B030D-6E8A-4147-A177-3AD203B41FA5}">
                      <a16:colId xmlns:a16="http://schemas.microsoft.com/office/drawing/2014/main" val="4148119474"/>
                    </a:ext>
                  </a:extLst>
                </a:gridCol>
                <a:gridCol w="769410">
                  <a:extLst>
                    <a:ext uri="{9D8B030D-6E8A-4147-A177-3AD203B41FA5}">
                      <a16:colId xmlns:a16="http://schemas.microsoft.com/office/drawing/2014/main" val="1948907369"/>
                    </a:ext>
                  </a:extLst>
                </a:gridCol>
                <a:gridCol w="769410">
                  <a:extLst>
                    <a:ext uri="{9D8B030D-6E8A-4147-A177-3AD203B41FA5}">
                      <a16:colId xmlns:a16="http://schemas.microsoft.com/office/drawing/2014/main" val="1317416145"/>
                    </a:ext>
                  </a:extLst>
                </a:gridCol>
                <a:gridCol w="769410">
                  <a:extLst>
                    <a:ext uri="{9D8B030D-6E8A-4147-A177-3AD203B41FA5}">
                      <a16:colId xmlns:a16="http://schemas.microsoft.com/office/drawing/2014/main" val="258855878"/>
                    </a:ext>
                  </a:extLst>
                </a:gridCol>
                <a:gridCol w="769410">
                  <a:extLst>
                    <a:ext uri="{9D8B030D-6E8A-4147-A177-3AD203B41FA5}">
                      <a16:colId xmlns:a16="http://schemas.microsoft.com/office/drawing/2014/main" val="1716122587"/>
                    </a:ext>
                  </a:extLst>
                </a:gridCol>
                <a:gridCol w="769410">
                  <a:extLst>
                    <a:ext uri="{9D8B030D-6E8A-4147-A177-3AD203B41FA5}">
                      <a16:colId xmlns:a16="http://schemas.microsoft.com/office/drawing/2014/main" val="2804739932"/>
                    </a:ext>
                  </a:extLst>
                </a:gridCol>
                <a:gridCol w="769410">
                  <a:extLst>
                    <a:ext uri="{9D8B030D-6E8A-4147-A177-3AD203B41FA5}">
                      <a16:colId xmlns:a16="http://schemas.microsoft.com/office/drawing/2014/main" val="2530585154"/>
                    </a:ext>
                  </a:extLst>
                </a:gridCol>
                <a:gridCol w="769410">
                  <a:extLst>
                    <a:ext uri="{9D8B030D-6E8A-4147-A177-3AD203B41FA5}">
                      <a16:colId xmlns:a16="http://schemas.microsoft.com/office/drawing/2014/main" val="154557040"/>
                    </a:ext>
                  </a:extLst>
                </a:gridCol>
              </a:tblGrid>
              <a:tr h="0">
                <a:tc>
                  <a:txBody>
                    <a:bodyPr/>
                    <a:lstStyle/>
                    <a:p>
                      <a:pPr>
                        <a:lnSpc>
                          <a:spcPct val="107000"/>
                        </a:lnSpc>
                        <a:spcAft>
                          <a:spcPts val="800"/>
                        </a:spcAft>
                      </a:pPr>
                      <a:r>
                        <a:rPr lang="en-US"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SEVE_COVID</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SEVE_MITIG</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SEVE_ RECOV</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SEVE_GENDE</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SEVE_GEND2</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3037805989"/>
                  </a:ext>
                </a:extLst>
              </a:tr>
              <a:tr h="146082">
                <a:tc>
                  <a:txBody>
                    <a:bodyPr/>
                    <a:lstStyle/>
                    <a:p>
                      <a:pPr>
                        <a:lnSpc>
                          <a:spcPct val="107000"/>
                        </a:lnSpc>
                        <a:spcAft>
                          <a:spcPts val="800"/>
                        </a:spcAft>
                      </a:pPr>
                      <a:r>
                        <a:rPr lang="de-DE" sz="1200" b="1" dirty="0">
                          <a:solidFill>
                            <a:schemeClr val="accent2"/>
                          </a:solidFill>
                          <a:effectLst/>
                          <a:latin typeface="Century Gothic" panose="020B0502020202020204" pitchFamily="34" charset="0"/>
                        </a:rPr>
                        <a:t> </a:t>
                      </a:r>
                      <a:endParaRPr lang="en-ZA" sz="1200" b="1" dirty="0">
                        <a:solidFill>
                          <a:schemeClr val="accent2"/>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2021</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2025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1015899511"/>
                  </a:ext>
                </a:extLst>
              </a:tr>
              <a:tr h="146082">
                <a:tc>
                  <a:txBody>
                    <a:bodyPr/>
                    <a:lstStyle/>
                    <a:p>
                      <a:pPr>
                        <a:lnSpc>
                          <a:spcPct val="107000"/>
                        </a:lnSpc>
                        <a:spcAft>
                          <a:spcPts val="800"/>
                        </a:spcAft>
                      </a:pPr>
                      <a:r>
                        <a:rPr lang="de-DE" sz="1200" b="1" dirty="0" err="1">
                          <a:solidFill>
                            <a:schemeClr val="accent2"/>
                          </a:solidFill>
                          <a:effectLst/>
                          <a:latin typeface="Century Gothic" panose="020B0502020202020204" pitchFamily="34" charset="0"/>
                        </a:rPr>
                        <a:t>Government</a:t>
                      </a:r>
                      <a:endParaRPr lang="en-ZA" sz="1200" b="1" dirty="0">
                        <a:solidFill>
                          <a:schemeClr val="accent2"/>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 </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 </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 </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 </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1100761408"/>
                  </a:ext>
                </a:extLst>
              </a:tr>
              <a:tr h="146082">
                <a:tc>
                  <a:txBody>
                    <a:bodyPr/>
                    <a:lstStyle/>
                    <a:p>
                      <a:pPr>
                        <a:lnSpc>
                          <a:spcPct val="107000"/>
                        </a:lnSpc>
                        <a:spcAft>
                          <a:spcPts val="800"/>
                        </a:spcAft>
                      </a:pPr>
                      <a:r>
                        <a:rPr lang="de-DE" sz="1200">
                          <a:effectLst/>
                          <a:latin typeface="Century Gothic" panose="020B0502020202020204" pitchFamily="34" charset="0"/>
                        </a:rPr>
                        <a:t>Total income</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-13.20</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0.05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-20.56</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0.15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-20.56</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0.15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-20.56</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0.15</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-20.56</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b="1" dirty="0">
                          <a:effectLst/>
                          <a:latin typeface="Century Gothic" panose="020B0502020202020204" pitchFamily="34" charset="0"/>
                        </a:rPr>
                        <a:t>0.16</a:t>
                      </a:r>
                      <a:endParaRPr lang="en-ZA" sz="12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1454315852"/>
                  </a:ext>
                </a:extLst>
              </a:tr>
              <a:tr h="195117">
                <a:tc>
                  <a:txBody>
                    <a:bodyPr/>
                    <a:lstStyle/>
                    <a:p>
                      <a:pPr>
                        <a:lnSpc>
                          <a:spcPct val="107000"/>
                        </a:lnSpc>
                        <a:spcAft>
                          <a:spcPts val="800"/>
                        </a:spcAft>
                      </a:pPr>
                      <a:r>
                        <a:rPr lang="de-DE" sz="1200">
                          <a:effectLst/>
                          <a:latin typeface="Century Gothic" panose="020B0502020202020204" pitchFamily="34" charset="0"/>
                        </a:rPr>
                        <a:t>Income from transfers</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-9.01</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0.68</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-0.25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1.27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-0.25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1.28</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-0.25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1.29</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-0.25</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1.30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1942585766"/>
                  </a:ext>
                </a:extLst>
              </a:tr>
              <a:tr h="395151">
                <a:tc>
                  <a:txBody>
                    <a:bodyPr/>
                    <a:lstStyle/>
                    <a:p>
                      <a:pPr>
                        <a:lnSpc>
                          <a:spcPct val="107000"/>
                        </a:lnSpc>
                        <a:spcAft>
                          <a:spcPts val="800"/>
                        </a:spcAft>
                      </a:pPr>
                      <a:r>
                        <a:rPr lang="en-US" sz="1200">
                          <a:effectLst/>
                          <a:latin typeface="Century Gothic" panose="020B0502020202020204" pitchFamily="34" charset="0"/>
                        </a:rPr>
                        <a:t>Income from other </a:t>
                      </a:r>
                      <a:br>
                        <a:rPr lang="en-US" sz="1200">
                          <a:effectLst/>
                          <a:latin typeface="Century Gothic" panose="020B0502020202020204" pitchFamily="34" charset="0"/>
                        </a:rPr>
                      </a:br>
                      <a:r>
                        <a:rPr lang="en-US" sz="1200">
                          <a:effectLst/>
                          <a:latin typeface="Century Gothic" panose="020B0502020202020204" pitchFamily="34" charset="0"/>
                        </a:rPr>
                        <a:t>taxes on production</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-14.97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0.07</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-201.76</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0.19</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-201.76</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0.20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-201.76</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0.20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-201.76</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0.20</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165140649"/>
                  </a:ext>
                </a:extLst>
              </a:tr>
              <a:tr h="495168">
                <a:tc>
                  <a:txBody>
                    <a:bodyPr/>
                    <a:lstStyle/>
                    <a:p>
                      <a:pPr>
                        <a:lnSpc>
                          <a:spcPct val="107000"/>
                        </a:lnSpc>
                        <a:spcAft>
                          <a:spcPts val="800"/>
                        </a:spcAft>
                      </a:pPr>
                      <a:r>
                        <a:rPr lang="en-US" sz="1200" dirty="0">
                          <a:effectLst/>
                          <a:latin typeface="Century Gothic" panose="020B0502020202020204" pitchFamily="34" charset="0"/>
                        </a:rPr>
                        <a:t>Income from other </a:t>
                      </a:r>
                      <a:br>
                        <a:rPr lang="en-US" sz="1200" dirty="0">
                          <a:effectLst/>
                          <a:latin typeface="Century Gothic" panose="020B0502020202020204" pitchFamily="34" charset="0"/>
                        </a:rPr>
                      </a:br>
                      <a:r>
                        <a:rPr lang="en-US" sz="1200" dirty="0">
                          <a:effectLst/>
                          <a:latin typeface="Century Gothic" panose="020B0502020202020204" pitchFamily="34" charset="0"/>
                        </a:rPr>
                        <a:t>taxes on products and imports</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-15.19</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-0.40</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-20.48</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-0.67</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-20.48</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-0.68</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-20.48</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-0.67</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a:effectLst/>
                          <a:latin typeface="Century Gothic" panose="020B0502020202020204" pitchFamily="34" charset="0"/>
                        </a:rPr>
                        <a:t>-20.48</a:t>
                      </a:r>
                      <a:endParaRPr lang="en-ZA"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tc>
                  <a:txBody>
                    <a:bodyPr/>
                    <a:lstStyle/>
                    <a:p>
                      <a:pPr algn="r">
                        <a:lnSpc>
                          <a:spcPct val="107000"/>
                        </a:lnSpc>
                        <a:spcAft>
                          <a:spcPts val="800"/>
                        </a:spcAft>
                      </a:pPr>
                      <a:r>
                        <a:rPr lang="de-DE" sz="1200" dirty="0">
                          <a:effectLst/>
                          <a:latin typeface="Century Gothic" panose="020B0502020202020204" pitchFamily="34" charset="0"/>
                        </a:rPr>
                        <a:t>-0.67</a:t>
                      </a:r>
                      <a:endParaRPr lang="en-ZA"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4086" marR="34086" marT="0" marB="0" anchor="b"/>
                </a:tc>
                <a:extLst>
                  <a:ext uri="{0D108BD9-81ED-4DB2-BD59-A6C34878D82A}">
                    <a16:rowId xmlns:a16="http://schemas.microsoft.com/office/drawing/2014/main" val="3241527551"/>
                  </a:ext>
                </a:extLst>
              </a:tr>
            </a:tbl>
          </a:graphicData>
        </a:graphic>
      </p:graphicFrame>
      <p:sp>
        <p:nvSpPr>
          <p:cNvPr id="2" name="Rectangle 1">
            <a:extLst>
              <a:ext uri="{FF2B5EF4-FFF2-40B4-BE49-F238E27FC236}">
                <a16:creationId xmlns:a16="http://schemas.microsoft.com/office/drawing/2014/main" id="{DAFCD5B2-5AA3-1048-B1C8-503C4A4BC022}"/>
              </a:ext>
            </a:extLst>
          </p:cNvPr>
          <p:cNvSpPr/>
          <p:nvPr/>
        </p:nvSpPr>
        <p:spPr>
          <a:xfrm>
            <a:off x="1914746" y="4591111"/>
            <a:ext cx="8413008" cy="2052870"/>
          </a:xfrm>
          <a:prstGeom prst="rect">
            <a:avLst/>
          </a:prstGeom>
        </p:spPr>
        <p:txBody>
          <a:bodyPr wrap="square">
            <a:spAutoFit/>
          </a:bodyPr>
          <a:lstStyle/>
          <a:p>
            <a:pPr algn="just" defTabSz="457200">
              <a:lnSpc>
                <a:spcPct val="107000"/>
              </a:lnSpc>
              <a:spcAft>
                <a:spcPts val="800"/>
              </a:spcAft>
            </a:pPr>
            <a:r>
              <a:rPr lang="en-GB" b="1" dirty="0">
                <a:solidFill>
                  <a:srgbClr val="ED7D31"/>
                </a:solidFill>
                <a:latin typeface="Century Gothic" panose="020B0502020202020204" pitchFamily="34" charset="0"/>
                <a:ea typeface="Calibri" panose="020F0502020204030204" pitchFamily="34" charset="0"/>
                <a:cs typeface="Times New Roman" panose="02020603050405020304" pitchFamily="18" charset="0"/>
              </a:rPr>
              <a:t>Government’s income </a:t>
            </a:r>
            <a:r>
              <a:rPr lang="en-GB"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is decreasing during the pandemic given the reduction in the receipts from direct and indirect taxes. </a:t>
            </a:r>
          </a:p>
          <a:p>
            <a:pPr algn="just" defTabSz="457200">
              <a:lnSpc>
                <a:spcPct val="107000"/>
              </a:lnSpc>
              <a:spcAft>
                <a:spcPts val="800"/>
              </a:spcAft>
            </a:pPr>
            <a:r>
              <a:rPr lang="en-GB"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Overall, </a:t>
            </a:r>
            <a:r>
              <a:rPr lang="en-GB" b="1" dirty="0">
                <a:solidFill>
                  <a:srgbClr val="5B9BD5"/>
                </a:solidFill>
                <a:latin typeface="Century Gothic" panose="020B0502020202020204" pitchFamily="34" charset="0"/>
                <a:ea typeface="Calibri" panose="020F0502020204030204" pitchFamily="34" charset="0"/>
                <a:cs typeface="Times New Roman" panose="02020603050405020304" pitchFamily="18" charset="0"/>
              </a:rPr>
              <a:t>total savings </a:t>
            </a:r>
            <a:r>
              <a:rPr lang="en-GB"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in the economy is decreasing leading to a </a:t>
            </a:r>
            <a:r>
              <a:rPr lang="en-GB" b="1" dirty="0">
                <a:solidFill>
                  <a:srgbClr val="5B9BD5"/>
                </a:solidFill>
                <a:latin typeface="Century Gothic" panose="020B0502020202020204" pitchFamily="34" charset="0"/>
                <a:ea typeface="Calibri" panose="020F0502020204030204" pitchFamily="34" charset="0"/>
                <a:cs typeface="Times New Roman" panose="02020603050405020304" pitchFamily="18" charset="0"/>
              </a:rPr>
              <a:t>drop in total investment. </a:t>
            </a:r>
          </a:p>
          <a:p>
            <a:pPr algn="just" defTabSz="457200">
              <a:lnSpc>
                <a:spcPct val="107000"/>
              </a:lnSpc>
              <a:spcAft>
                <a:spcPts val="800"/>
              </a:spcAft>
            </a:pPr>
            <a:r>
              <a:rPr lang="en-GB" dirty="0">
                <a:solidFill>
                  <a:prstClr val="black"/>
                </a:solidFill>
                <a:latin typeface="Century Gothic" panose="020B0502020202020204" pitchFamily="34" charset="0"/>
                <a:cs typeface="Times New Roman" panose="02020603050405020304" pitchFamily="18" charset="0"/>
              </a:rPr>
              <a:t>The </a:t>
            </a:r>
            <a:r>
              <a:rPr lang="en-GB" b="1" dirty="0">
                <a:solidFill>
                  <a:prstClr val="black">
                    <a:lumMod val="50000"/>
                    <a:lumOff val="50000"/>
                  </a:prstClr>
                </a:solidFill>
                <a:latin typeface="Century Gothic" panose="020B0502020202020204" pitchFamily="34" charset="0"/>
                <a:cs typeface="Times New Roman" panose="02020603050405020304" pitchFamily="18" charset="0"/>
              </a:rPr>
              <a:t>incomes of firms and of the government </a:t>
            </a:r>
            <a:r>
              <a:rPr lang="en-GB" dirty="0">
                <a:solidFill>
                  <a:prstClr val="black"/>
                </a:solidFill>
                <a:latin typeface="Century Gothic" panose="020B0502020202020204" pitchFamily="34" charset="0"/>
                <a:cs typeface="Times New Roman" panose="02020603050405020304" pitchFamily="18" charset="0"/>
              </a:rPr>
              <a:t>recover in 2025 with recovery policies</a:t>
            </a:r>
          </a:p>
        </p:txBody>
      </p:sp>
    </p:spTree>
    <p:extLst>
      <p:ext uri="{BB962C8B-B14F-4D97-AF65-F5344CB8AC3E}">
        <p14:creationId xmlns:p14="http://schemas.microsoft.com/office/powerpoint/2010/main" val="608566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7199F-35F8-417C-8ED5-5099689613E9}"/>
              </a:ext>
            </a:extLst>
          </p:cNvPr>
          <p:cNvSpPr>
            <a:spLocks noGrp="1"/>
          </p:cNvSpPr>
          <p:nvPr>
            <p:ph type="title"/>
          </p:nvPr>
        </p:nvSpPr>
        <p:spPr>
          <a:xfrm>
            <a:off x="838200" y="365127"/>
            <a:ext cx="10515600" cy="904873"/>
          </a:xfrm>
        </p:spPr>
        <p:txBody>
          <a:bodyPr/>
          <a:lstStyle/>
          <a:p>
            <a:endParaRPr lang="en-ZA" dirty="0"/>
          </a:p>
        </p:txBody>
      </p:sp>
      <p:graphicFrame>
        <p:nvGraphicFramePr>
          <p:cNvPr id="4" name="Content Placeholder 3">
            <a:extLst>
              <a:ext uri="{FF2B5EF4-FFF2-40B4-BE49-F238E27FC236}">
                <a16:creationId xmlns:a16="http://schemas.microsoft.com/office/drawing/2014/main" id="{F30365B8-2B95-4E23-BBBA-2EF464CABF1D}"/>
              </a:ext>
            </a:extLst>
          </p:cNvPr>
          <p:cNvGraphicFramePr>
            <a:graphicFrameLocks noGrp="1"/>
          </p:cNvGraphicFramePr>
          <p:nvPr>
            <p:ph idx="1"/>
            <p:extLst>
              <p:ext uri="{D42A27DB-BD31-4B8C-83A1-F6EECF244321}">
                <p14:modId xmlns:p14="http://schemas.microsoft.com/office/powerpoint/2010/main" val="3029172959"/>
              </p:ext>
            </p:extLst>
          </p:nvPr>
        </p:nvGraphicFramePr>
        <p:xfrm>
          <a:off x="1605280" y="1778000"/>
          <a:ext cx="9022083" cy="3982720"/>
        </p:xfrm>
        <a:graphic>
          <a:graphicData uri="http://schemas.openxmlformats.org/drawingml/2006/table">
            <a:tbl>
              <a:tblPr firstRow="1" firstCol="1" bandRow="1">
                <a:tableStyleId>{5C22544A-7EE6-4342-B048-85BDC9FD1C3A}</a:tableStyleId>
              </a:tblPr>
              <a:tblGrid>
                <a:gridCol w="731520">
                  <a:extLst>
                    <a:ext uri="{9D8B030D-6E8A-4147-A177-3AD203B41FA5}">
                      <a16:colId xmlns:a16="http://schemas.microsoft.com/office/drawing/2014/main" val="2600876004"/>
                    </a:ext>
                  </a:extLst>
                </a:gridCol>
                <a:gridCol w="1017750">
                  <a:extLst>
                    <a:ext uri="{9D8B030D-6E8A-4147-A177-3AD203B41FA5}">
                      <a16:colId xmlns:a16="http://schemas.microsoft.com/office/drawing/2014/main" val="443947463"/>
                    </a:ext>
                  </a:extLst>
                </a:gridCol>
                <a:gridCol w="633857">
                  <a:extLst>
                    <a:ext uri="{9D8B030D-6E8A-4147-A177-3AD203B41FA5}">
                      <a16:colId xmlns:a16="http://schemas.microsoft.com/office/drawing/2014/main" val="326064739"/>
                    </a:ext>
                  </a:extLst>
                </a:gridCol>
                <a:gridCol w="674983">
                  <a:extLst>
                    <a:ext uri="{9D8B030D-6E8A-4147-A177-3AD203B41FA5}">
                      <a16:colId xmlns:a16="http://schemas.microsoft.com/office/drawing/2014/main" val="2482450651"/>
                    </a:ext>
                  </a:extLst>
                </a:gridCol>
                <a:gridCol w="883288">
                  <a:extLst>
                    <a:ext uri="{9D8B030D-6E8A-4147-A177-3AD203B41FA5}">
                      <a16:colId xmlns:a16="http://schemas.microsoft.com/office/drawing/2014/main" val="4161815835"/>
                    </a:ext>
                  </a:extLst>
                </a:gridCol>
                <a:gridCol w="899378">
                  <a:extLst>
                    <a:ext uri="{9D8B030D-6E8A-4147-A177-3AD203B41FA5}">
                      <a16:colId xmlns:a16="http://schemas.microsoft.com/office/drawing/2014/main" val="3368805387"/>
                    </a:ext>
                  </a:extLst>
                </a:gridCol>
                <a:gridCol w="944972">
                  <a:extLst>
                    <a:ext uri="{9D8B030D-6E8A-4147-A177-3AD203B41FA5}">
                      <a16:colId xmlns:a16="http://schemas.microsoft.com/office/drawing/2014/main" val="3191651102"/>
                    </a:ext>
                  </a:extLst>
                </a:gridCol>
                <a:gridCol w="684815">
                  <a:extLst>
                    <a:ext uri="{9D8B030D-6E8A-4147-A177-3AD203B41FA5}">
                      <a16:colId xmlns:a16="http://schemas.microsoft.com/office/drawing/2014/main" val="1552735652"/>
                    </a:ext>
                  </a:extLst>
                </a:gridCol>
                <a:gridCol w="633857">
                  <a:extLst>
                    <a:ext uri="{9D8B030D-6E8A-4147-A177-3AD203B41FA5}">
                      <a16:colId xmlns:a16="http://schemas.microsoft.com/office/drawing/2014/main" val="4160318814"/>
                    </a:ext>
                  </a:extLst>
                </a:gridCol>
                <a:gridCol w="633857">
                  <a:extLst>
                    <a:ext uri="{9D8B030D-6E8A-4147-A177-3AD203B41FA5}">
                      <a16:colId xmlns:a16="http://schemas.microsoft.com/office/drawing/2014/main" val="1607406522"/>
                    </a:ext>
                  </a:extLst>
                </a:gridCol>
                <a:gridCol w="633857">
                  <a:extLst>
                    <a:ext uri="{9D8B030D-6E8A-4147-A177-3AD203B41FA5}">
                      <a16:colId xmlns:a16="http://schemas.microsoft.com/office/drawing/2014/main" val="564798632"/>
                    </a:ext>
                  </a:extLst>
                </a:gridCol>
                <a:gridCol w="649949">
                  <a:extLst>
                    <a:ext uri="{9D8B030D-6E8A-4147-A177-3AD203B41FA5}">
                      <a16:colId xmlns:a16="http://schemas.microsoft.com/office/drawing/2014/main" val="3418011351"/>
                    </a:ext>
                  </a:extLst>
                </a:gridCol>
              </a:tblGrid>
              <a:tr h="751493">
                <a:tc>
                  <a:txBody>
                    <a:bodyPr/>
                    <a:lstStyle/>
                    <a:p>
                      <a:pPr>
                        <a:lnSpc>
                          <a:spcPct val="107000"/>
                        </a:lnSpc>
                        <a:spcAft>
                          <a:spcPts val="800"/>
                        </a:spcAft>
                      </a:pPr>
                      <a:r>
                        <a:rPr lang="de-DE" sz="1400" dirty="0">
                          <a:effectLst/>
                        </a:rPr>
                        <a:t>Scenario/Year</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Poverty</a:t>
                      </a:r>
                      <a:br>
                        <a:rPr lang="de-DE" sz="1400">
                          <a:effectLst/>
                        </a:rPr>
                      </a:br>
                      <a:r>
                        <a:rPr lang="de-DE" sz="1400">
                          <a:effectLst/>
                        </a:rPr>
                        <a:t>Index</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gridSpan="10">
                  <a:txBody>
                    <a:bodyPr/>
                    <a:lstStyle/>
                    <a:p>
                      <a:pPr>
                        <a:lnSpc>
                          <a:spcPct val="107000"/>
                        </a:lnSpc>
                        <a:spcAft>
                          <a:spcPts val="800"/>
                        </a:spcAft>
                      </a:pPr>
                      <a:r>
                        <a:rPr lang="en-US" sz="1400" dirty="0">
                          <a:effectLst/>
                        </a:rPr>
                        <a:t>Recovery scenarios</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967620031"/>
                  </a:ext>
                </a:extLst>
              </a:tr>
              <a:tr h="751493">
                <a:tc>
                  <a:txBody>
                    <a:bodyPr/>
                    <a:lstStyle/>
                    <a:p>
                      <a:pPr>
                        <a:lnSpc>
                          <a:spcPct val="107000"/>
                        </a:lnSpc>
                      </a:pPr>
                      <a:endParaRPr lang="en-ZA" sz="1400" dirty="0">
                        <a:effectLst/>
                        <a:latin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pPr>
                      <a:endParaRPr lang="en-ZA" sz="1400">
                        <a:effectLst/>
                        <a:latin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COVID</a:t>
                      </a:r>
                      <a:br>
                        <a:rPr lang="de-DE" sz="1400">
                          <a:effectLst/>
                        </a:rPr>
                      </a:br>
                      <a:r>
                        <a:rPr lang="de-DE" sz="1400">
                          <a:effectLst/>
                        </a:rPr>
                        <a:t>rura</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COVID</a:t>
                      </a:r>
                      <a:br>
                        <a:rPr lang="de-DE" sz="1400">
                          <a:effectLst/>
                        </a:rPr>
                      </a:br>
                      <a:r>
                        <a:rPr lang="de-DE" sz="1400">
                          <a:effectLst/>
                        </a:rPr>
                        <a:t>urba</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MITIG</a:t>
                      </a:r>
                      <a:br>
                        <a:rPr lang="de-DE" sz="1400">
                          <a:effectLst/>
                        </a:rPr>
                      </a:br>
                      <a:r>
                        <a:rPr lang="de-DE" sz="1400">
                          <a:effectLst/>
                        </a:rPr>
                        <a:t>rura</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MITIG</a:t>
                      </a:r>
                      <a:br>
                        <a:rPr lang="de-DE" sz="1400">
                          <a:effectLst/>
                        </a:rPr>
                      </a:br>
                      <a:r>
                        <a:rPr lang="de-DE" sz="1400">
                          <a:effectLst/>
                        </a:rPr>
                        <a:t>urba</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RECOV</a:t>
                      </a:r>
                      <a:br>
                        <a:rPr lang="de-DE" sz="1400">
                          <a:effectLst/>
                        </a:rPr>
                      </a:br>
                      <a:r>
                        <a:rPr lang="de-DE" sz="1400">
                          <a:effectLst/>
                        </a:rPr>
                        <a:t>rura</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RECOV</a:t>
                      </a:r>
                      <a:br>
                        <a:rPr lang="de-DE" sz="1400">
                          <a:effectLst/>
                        </a:rPr>
                      </a:br>
                      <a:r>
                        <a:rPr lang="de-DE" sz="1400">
                          <a:effectLst/>
                        </a:rPr>
                        <a:t>urba</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GENDE</a:t>
                      </a:r>
                      <a:br>
                        <a:rPr lang="de-DE" sz="1400">
                          <a:effectLst/>
                        </a:rPr>
                      </a:br>
                      <a:r>
                        <a:rPr lang="de-DE" sz="1400">
                          <a:effectLst/>
                        </a:rPr>
                        <a:t>rura</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GENDE</a:t>
                      </a:r>
                      <a:br>
                        <a:rPr lang="de-DE" sz="1400">
                          <a:effectLst/>
                        </a:rPr>
                      </a:br>
                      <a:r>
                        <a:rPr lang="de-DE" sz="1400">
                          <a:effectLst/>
                        </a:rPr>
                        <a:t>urba</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GEND2</a:t>
                      </a:r>
                      <a:br>
                        <a:rPr lang="de-DE" sz="1400">
                          <a:effectLst/>
                        </a:rPr>
                      </a:br>
                      <a:r>
                        <a:rPr lang="de-DE" sz="1400">
                          <a:effectLst/>
                        </a:rPr>
                        <a:t>rura</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GEND2</a:t>
                      </a:r>
                      <a:br>
                        <a:rPr lang="de-DE" sz="1400">
                          <a:effectLst/>
                        </a:rPr>
                      </a:br>
                      <a:r>
                        <a:rPr lang="de-DE" sz="1400">
                          <a:effectLst/>
                        </a:rPr>
                        <a:t>urba</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87510479"/>
                  </a:ext>
                </a:extLst>
              </a:tr>
              <a:tr h="497283">
                <a:tc>
                  <a:txBody>
                    <a:bodyPr/>
                    <a:lstStyle/>
                    <a:p>
                      <a:pPr>
                        <a:lnSpc>
                          <a:spcPct val="107000"/>
                        </a:lnSpc>
                        <a:spcAft>
                          <a:spcPts val="800"/>
                        </a:spcAft>
                      </a:pPr>
                      <a:r>
                        <a:rPr lang="de-DE" sz="1400" dirty="0">
                          <a:effectLst/>
                        </a:rPr>
                        <a:t>SEVE 2020</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dirty="0">
                          <a:effectLst/>
                        </a:rPr>
                        <a:t>FGT0</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1.85</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1.85</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-1.02</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0.10</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-1.02</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0.10</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-0.19</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1.38</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-1.02</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0.10</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81459657"/>
                  </a:ext>
                </a:extLst>
              </a:tr>
              <a:tr h="371292">
                <a:tc>
                  <a:txBody>
                    <a:bodyPr/>
                    <a:lstStyle/>
                    <a:p>
                      <a:pPr>
                        <a:lnSpc>
                          <a:spcPct val="107000"/>
                        </a:lnSpc>
                      </a:pPr>
                      <a:endParaRPr lang="en-ZA" sz="1400">
                        <a:effectLst/>
                        <a:latin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dirty="0">
                          <a:effectLst/>
                        </a:rPr>
                        <a:t>FGT1</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1.91</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0.83</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-1.25</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0.06</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-1.25</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0.06</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-0.28</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0.58</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-1.25</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0.06</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20133180"/>
                  </a:ext>
                </a:extLst>
              </a:tr>
              <a:tr h="371292">
                <a:tc>
                  <a:txBody>
                    <a:bodyPr/>
                    <a:lstStyle/>
                    <a:p>
                      <a:pPr>
                        <a:lnSpc>
                          <a:spcPct val="107000"/>
                        </a:lnSpc>
                        <a:spcAft>
                          <a:spcPts val="800"/>
                        </a:spcAft>
                      </a:pPr>
                      <a:r>
                        <a:rPr lang="de-DE" sz="1400">
                          <a:effectLst/>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dirty="0">
                          <a:effectLst/>
                        </a:rPr>
                        <a:t>FGT2</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1.60</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0.41</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-1.02</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0.03</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-1.02</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0.03</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-0.24</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0.29</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-1.02</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0.03</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85470741"/>
                  </a:ext>
                </a:extLst>
              </a:tr>
              <a:tr h="497283">
                <a:tc>
                  <a:txBody>
                    <a:bodyPr/>
                    <a:lstStyle/>
                    <a:p>
                      <a:pPr>
                        <a:lnSpc>
                          <a:spcPct val="107000"/>
                        </a:lnSpc>
                        <a:spcAft>
                          <a:spcPts val="800"/>
                        </a:spcAft>
                      </a:pPr>
                      <a:r>
                        <a:rPr lang="de-DE" sz="1400">
                          <a:effectLst/>
                        </a:rPr>
                        <a:t>SEVE 2025</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FGT0</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0.67</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0.99</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1.26</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1.67</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1.26</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1.67</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1.26</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1.67</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1.29</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b="1" dirty="0">
                          <a:effectLst/>
                        </a:rPr>
                        <a:t>1.69</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618733301"/>
                  </a:ext>
                </a:extLst>
              </a:tr>
              <a:tr h="371292">
                <a:tc>
                  <a:txBody>
                    <a:bodyPr/>
                    <a:lstStyle/>
                    <a:p>
                      <a:pPr>
                        <a:lnSpc>
                          <a:spcPct val="107000"/>
                        </a:lnSpc>
                      </a:pPr>
                      <a:endParaRPr lang="en-ZA" sz="1400">
                        <a:effectLst/>
                        <a:latin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a:effectLst/>
                        </a:rPr>
                        <a:t>FGT1</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0.73</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0.38</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1.39</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0.72</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1.40</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0.73</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1.40</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0.73</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1.41</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0.73</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696623229"/>
                  </a:ext>
                </a:extLst>
              </a:tr>
              <a:tr h="371292">
                <a:tc>
                  <a:txBody>
                    <a:bodyPr/>
                    <a:lstStyle/>
                    <a:p>
                      <a:pPr>
                        <a:lnSpc>
                          <a:spcPct val="107000"/>
                        </a:lnSpc>
                        <a:spcAft>
                          <a:spcPts val="800"/>
                        </a:spcAft>
                      </a:pPr>
                      <a:r>
                        <a:rPr lang="de-DE" sz="1400">
                          <a:effectLst/>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07000"/>
                        </a:lnSpc>
                        <a:spcAft>
                          <a:spcPts val="800"/>
                        </a:spcAft>
                      </a:pPr>
                      <a:r>
                        <a:rPr lang="de-DE" sz="1400" dirty="0">
                          <a:effectLst/>
                        </a:rPr>
                        <a:t>FGT2</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0.61</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0.19</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1.16</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a:effectLst/>
                        </a:rPr>
                        <a:t>0.36</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1.17</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0.36</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1.17</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0.36</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1.18</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800"/>
                        </a:spcAft>
                      </a:pPr>
                      <a:r>
                        <a:rPr lang="de-DE" sz="1400" dirty="0">
                          <a:effectLst/>
                        </a:rPr>
                        <a:t>0.36</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17631992"/>
                  </a:ext>
                </a:extLst>
              </a:tr>
            </a:tbl>
          </a:graphicData>
        </a:graphic>
      </p:graphicFrame>
      <p:sp>
        <p:nvSpPr>
          <p:cNvPr id="5" name="Rectangle 1">
            <a:extLst>
              <a:ext uri="{FF2B5EF4-FFF2-40B4-BE49-F238E27FC236}">
                <a16:creationId xmlns:a16="http://schemas.microsoft.com/office/drawing/2014/main" id="{1767A726-1379-40C6-973A-69391C320CA6}"/>
              </a:ext>
            </a:extLst>
          </p:cNvPr>
          <p:cNvSpPr>
            <a:spLocks noChangeArrowheads="1"/>
          </p:cNvSpPr>
          <p:nvPr/>
        </p:nvSpPr>
        <p:spPr bwMode="auto">
          <a:xfrm>
            <a:off x="-508000" y="-1096456"/>
            <a:ext cx="21878294"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4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Poverty results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Change of poverty indices in percentage points compared to the BAU.</a:t>
            </a:r>
            <a:endParaRPr kumimoji="0" lang="en-ZA"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C48B2187-C429-44D1-98AC-C851799D382C}"/>
              </a:ext>
            </a:extLst>
          </p:cNvPr>
          <p:cNvSpPr txBox="1"/>
          <p:nvPr/>
        </p:nvSpPr>
        <p:spPr>
          <a:xfrm>
            <a:off x="1323340" y="5888670"/>
            <a:ext cx="10957560"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Notes: ZimStat2019 = indicators provided by ZIMSTAT (2019b) for the year 2017, Base  = indicators computed for the year 2017 as base for the simulated year 2021 and 2025, COVID =  Scenario without recovery policy , MITIG = Scenario with mitigation measures, RECOV = scenario with mitigation and recovery measures, GENDE = scenario with mitigation and gender specific recovery measures, GEND2 = scenario with mitigation and alternative gender specific recovery measures, MILD = Scenario assuming mild impacts and fast recovery shock from COVID-19 in the year 2021 or 2025, SEVE = Scenario assuming severe impacts and longer lasting recovery shock from COVID-19 in the year 2021 or 2025, </a:t>
            </a:r>
            <a:r>
              <a:rPr kumimoji="0" lang="en-GB" altLang="en-US" sz="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rura</a:t>
            </a:r>
            <a:r>
              <a:rPr kumimoji="0" lang="en-GB" altLang="en-U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 rural households, </a:t>
            </a:r>
            <a:r>
              <a:rPr kumimoji="0" lang="en-GB" altLang="en-US" sz="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urba</a:t>
            </a:r>
            <a:r>
              <a:rPr kumimoji="0" lang="en-GB" altLang="en-U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 urban households.</a:t>
            </a:r>
            <a:endParaRPr kumimoji="0" lang="en-ZA" alt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0988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dirty="0">
                <a:solidFill>
                  <a:srgbClr val="E7E6E6">
                    <a:lumMod val="50000"/>
                  </a:srgbClr>
                </a:solidFill>
                <a:latin typeface="Century Gothic" panose="020B0502020202020204" pitchFamily="34" charset="0"/>
              </a:rPr>
              <a:t>Context</a:t>
            </a:r>
            <a:endParaRPr lang="en-GB" sz="3200" dirty="0">
              <a:solidFill>
                <a:srgbClr val="E7E6E6">
                  <a:lumMod val="50000"/>
                </a:srgbClr>
              </a:solidFill>
              <a:latin typeface="Century Gothic" panose="020B0502020202020204" pitchFamily="34" charset="0"/>
            </a:endParaRPr>
          </a:p>
        </p:txBody>
      </p:sp>
      <p:sp>
        <p:nvSpPr>
          <p:cNvPr id="5" name="ZoneTexte 4"/>
          <p:cNvSpPr txBox="1"/>
          <p:nvPr/>
        </p:nvSpPr>
        <p:spPr>
          <a:xfrm>
            <a:off x="1914746" y="711958"/>
            <a:ext cx="8492756" cy="415498"/>
          </a:xfrm>
          <a:prstGeom prst="rect">
            <a:avLst/>
          </a:prstGeom>
          <a:noFill/>
        </p:spPr>
        <p:txBody>
          <a:bodyPr wrap="square" rtlCol="0">
            <a:spAutoFit/>
          </a:bodyPr>
          <a:lstStyle/>
          <a:p>
            <a:pPr algn="r" defTabSz="457200"/>
            <a:r>
              <a:rPr lang="en-GB" sz="2100">
                <a:solidFill>
                  <a:srgbClr val="5B9BD5">
                    <a:lumMod val="75000"/>
                  </a:srgbClr>
                </a:solidFill>
                <a:latin typeface="Century Gothic" panose="020B0502020202020204" pitchFamily="34" charset="0"/>
              </a:rPr>
              <a:t>COVID-19 in Zimbabwe</a:t>
            </a:r>
          </a:p>
        </p:txBody>
      </p:sp>
      <p:sp>
        <p:nvSpPr>
          <p:cNvPr id="6" name="ZoneTexte 5"/>
          <p:cNvSpPr txBox="1"/>
          <p:nvPr/>
        </p:nvSpPr>
        <p:spPr>
          <a:xfrm>
            <a:off x="845820" y="1296734"/>
            <a:ext cx="10389869" cy="5632311"/>
          </a:xfrm>
          <a:prstGeom prst="rect">
            <a:avLst/>
          </a:prstGeom>
          <a:noFill/>
        </p:spPr>
        <p:txBody>
          <a:bodyPr wrap="square" rtlCol="0">
            <a:spAutoFit/>
          </a:bodyPr>
          <a:lstStyle/>
          <a:p>
            <a:pPr marL="342900" indent="-342900" defTabSz="457200">
              <a:buFont typeface="Arial" panose="020B0604020202020204" pitchFamily="34" charset="0"/>
              <a:buChar char="•"/>
            </a:pPr>
            <a:r>
              <a:rPr lang="en-GB" sz="2400" dirty="0">
                <a:solidFill>
                  <a:prstClr val="black">
                    <a:lumMod val="85000"/>
                    <a:lumOff val="15000"/>
                  </a:prstClr>
                </a:solidFill>
                <a:latin typeface="Century Gothic" pitchFamily="34" charset="0"/>
              </a:rPr>
              <a:t>On March 20, 2020, Zimbabwe reported its first confirmed coronavirus disease (</a:t>
            </a:r>
            <a:r>
              <a:rPr lang="en-GB" sz="2400" b="1" dirty="0">
                <a:solidFill>
                  <a:srgbClr val="ED7D31"/>
                </a:solidFill>
                <a:latin typeface="Century Gothic" pitchFamily="34" charset="0"/>
              </a:rPr>
              <a:t>COVID-19</a:t>
            </a:r>
            <a:r>
              <a:rPr lang="en-GB" sz="2400" dirty="0">
                <a:solidFill>
                  <a:prstClr val="black">
                    <a:lumMod val="85000"/>
                    <a:lumOff val="15000"/>
                  </a:prstClr>
                </a:solidFill>
                <a:latin typeface="Century Gothic" pitchFamily="34" charset="0"/>
              </a:rPr>
              <a:t>) case. </a:t>
            </a:r>
          </a:p>
          <a:p>
            <a:pPr defTabSz="457200"/>
            <a:endParaRPr lang="en-GB" sz="2400" dirty="0">
              <a:solidFill>
                <a:prstClr val="black">
                  <a:lumMod val="85000"/>
                  <a:lumOff val="15000"/>
                </a:prstClr>
              </a:solidFill>
              <a:latin typeface="Century Gothic" pitchFamily="34" charset="0"/>
            </a:endParaRPr>
          </a:p>
          <a:p>
            <a:pPr marL="214308" indent="-214308" defTabSz="457200">
              <a:buFont typeface="Arial" pitchFamily="34" charset="0"/>
              <a:buChar char="•"/>
            </a:pPr>
            <a:r>
              <a:rPr lang="en-GB" sz="2400" dirty="0">
                <a:solidFill>
                  <a:prstClr val="black">
                    <a:lumMod val="85000"/>
                    <a:lumOff val="15000"/>
                  </a:prstClr>
                </a:solidFill>
                <a:latin typeface="Century Gothic" pitchFamily="34" charset="0"/>
              </a:rPr>
              <a:t>Upon confirmation of its first positive case, government declared the pandemic a State of National Disaster and acted early to suppress the transmission of the virus by placing a </a:t>
            </a:r>
            <a:r>
              <a:rPr lang="en-GB" sz="2400" b="1" dirty="0">
                <a:solidFill>
                  <a:srgbClr val="5B9BD5"/>
                </a:solidFill>
                <a:latin typeface="Century Gothic" pitchFamily="34" charset="0"/>
              </a:rPr>
              <a:t>nationwide lockdown </a:t>
            </a:r>
            <a:r>
              <a:rPr lang="en-GB" sz="2400" dirty="0">
                <a:solidFill>
                  <a:prstClr val="black">
                    <a:lumMod val="85000"/>
                    <a:lumOff val="15000"/>
                  </a:prstClr>
                </a:solidFill>
                <a:latin typeface="Century Gothic" pitchFamily="34" charset="0"/>
              </a:rPr>
              <a:t>regime with severe restrictions on travel and movement of people.</a:t>
            </a:r>
          </a:p>
          <a:p>
            <a:pPr marL="671508" lvl="1" indent="-214308" defTabSz="457200">
              <a:buFont typeface="Arial" pitchFamily="34" charset="0"/>
              <a:buChar char="•"/>
            </a:pPr>
            <a:r>
              <a:rPr lang="en-GB" sz="2400" dirty="0">
                <a:solidFill>
                  <a:prstClr val="black">
                    <a:lumMod val="85000"/>
                    <a:lumOff val="15000"/>
                  </a:prstClr>
                </a:solidFill>
                <a:latin typeface="Century Gothic" pitchFamily="34" charset="0"/>
              </a:rPr>
              <a:t>By </a:t>
            </a:r>
            <a:r>
              <a:rPr lang="en-GB" sz="2400" b="1" dirty="0">
                <a:solidFill>
                  <a:srgbClr val="5B9BD5"/>
                </a:solidFill>
                <a:latin typeface="Century Gothic" pitchFamily="34" charset="0"/>
              </a:rPr>
              <a:t>16th of May 2021</a:t>
            </a:r>
            <a:r>
              <a:rPr lang="en-GB" sz="2400" dirty="0">
                <a:solidFill>
                  <a:prstClr val="black">
                    <a:lumMod val="85000"/>
                    <a:lumOff val="15000"/>
                  </a:prstClr>
                </a:solidFill>
                <a:latin typeface="Century Gothic" pitchFamily="34" charset="0"/>
              </a:rPr>
              <a:t>, the country was still on level 2 national lockdown.</a:t>
            </a:r>
          </a:p>
          <a:p>
            <a:pPr marL="671508" lvl="1" indent="-214308" defTabSz="457200">
              <a:buFont typeface="Arial" pitchFamily="34" charset="0"/>
              <a:buChar char="•"/>
            </a:pPr>
            <a:endParaRPr lang="en-GB" sz="2400" dirty="0">
              <a:solidFill>
                <a:prstClr val="black">
                  <a:lumMod val="85000"/>
                  <a:lumOff val="15000"/>
                </a:prstClr>
              </a:solidFill>
              <a:latin typeface="Century Gothic" pitchFamily="34" charset="0"/>
            </a:endParaRPr>
          </a:p>
          <a:p>
            <a:pPr marL="214308" indent="-214308" defTabSz="457200">
              <a:buFont typeface="Arial" pitchFamily="34" charset="0"/>
              <a:buChar char="•"/>
            </a:pPr>
            <a:endParaRPr lang="en-GB" sz="2400" dirty="0">
              <a:solidFill>
                <a:prstClr val="black">
                  <a:lumMod val="85000"/>
                  <a:lumOff val="15000"/>
                </a:prstClr>
              </a:solidFill>
              <a:latin typeface="Century Gothic" pitchFamily="34" charset="0"/>
            </a:endParaRPr>
          </a:p>
          <a:p>
            <a:pPr marL="214308" indent="-214308" defTabSz="457200">
              <a:buFont typeface="Arial" pitchFamily="34" charset="0"/>
              <a:buChar char="•"/>
            </a:pPr>
            <a:r>
              <a:rPr lang="en-GB" sz="2400" dirty="0">
                <a:solidFill>
                  <a:prstClr val="black">
                    <a:lumMod val="85000"/>
                    <a:lumOff val="15000"/>
                  </a:prstClr>
                </a:solidFill>
                <a:latin typeface="Century Gothic" pitchFamily="34" charset="0"/>
              </a:rPr>
              <a:t>The lockdown measures required closures of certain businesses and public places, bolstering of hygiene control and general behavioural controls. </a:t>
            </a:r>
            <a:endParaRPr lang="en-GB" sz="2400" dirty="0">
              <a:solidFill>
                <a:prstClr val="black"/>
              </a:solidFill>
              <a:latin typeface="Century Gothic" pitchFamily="34" charset="0"/>
            </a:endParaRPr>
          </a:p>
        </p:txBody>
      </p:sp>
    </p:spTree>
    <p:extLst>
      <p:ext uri="{BB962C8B-B14F-4D97-AF65-F5344CB8AC3E}">
        <p14:creationId xmlns:p14="http://schemas.microsoft.com/office/powerpoint/2010/main" val="3513438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4030E0-A44E-4636-B4C0-EE85D3EFD047}"/>
              </a:ext>
            </a:extLst>
          </p:cNvPr>
          <p:cNvSpPr>
            <a:spLocks noGrp="1"/>
          </p:cNvSpPr>
          <p:nvPr>
            <p:ph type="title"/>
          </p:nvPr>
        </p:nvSpPr>
        <p:spPr>
          <a:xfrm>
            <a:off x="838200" y="184805"/>
            <a:ext cx="10515600" cy="838083"/>
          </a:xfrm>
        </p:spPr>
        <p:txBody>
          <a:bodyPr vert="horz" lIns="91440" tIns="45720" rIns="91440" bIns="45720" rtlCol="0" anchor="ctr">
            <a:normAutofit/>
          </a:bodyPr>
          <a:lstStyle/>
          <a:p>
            <a:pPr algn="ctr"/>
            <a:r>
              <a:rPr lang="en-US" sz="3600" kern="1200" dirty="0">
                <a:solidFill>
                  <a:schemeClr val="tx1"/>
                </a:solidFill>
                <a:latin typeface="Century Gothic" panose="020B0502020202020204" pitchFamily="34" charset="0"/>
              </a:rPr>
              <a:t>Inequality</a:t>
            </a:r>
          </a:p>
        </p:txBody>
      </p:sp>
      <p:graphicFrame>
        <p:nvGraphicFramePr>
          <p:cNvPr id="4" name="Diagramm 3">
            <a:extLst>
              <a:ext uri="{FF2B5EF4-FFF2-40B4-BE49-F238E27FC236}">
                <a16:creationId xmlns:a16="http://schemas.microsoft.com/office/drawing/2014/main" id="{7FCE8B55-B536-4297-925D-5422BFFFAA45}"/>
              </a:ext>
            </a:extLst>
          </p:cNvPr>
          <p:cNvGraphicFramePr>
            <a:graphicFrameLocks/>
          </p:cNvGraphicFramePr>
          <p:nvPr/>
        </p:nvGraphicFramePr>
        <p:xfrm>
          <a:off x="838200" y="1845426"/>
          <a:ext cx="10512547" cy="44503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8315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fr-CA" sz="3200" b="1" dirty="0">
                <a:solidFill>
                  <a:srgbClr val="E7E6E6">
                    <a:lumMod val="50000"/>
                  </a:srgbClr>
                </a:solidFill>
                <a:latin typeface="Century Gothic" panose="020B0502020202020204" pitchFamily="34" charset="0"/>
              </a:rPr>
              <a:t>Key </a:t>
            </a:r>
            <a:r>
              <a:rPr lang="fr-CA" sz="3200" b="1" dirty="0" err="1">
                <a:solidFill>
                  <a:srgbClr val="E7E6E6">
                    <a:lumMod val="50000"/>
                  </a:srgbClr>
                </a:solidFill>
                <a:latin typeface="Century Gothic" panose="020B0502020202020204" pitchFamily="34" charset="0"/>
              </a:rPr>
              <a:t>findings</a:t>
            </a:r>
            <a:endParaRPr lang="fr-CA" sz="3200" dirty="0">
              <a:solidFill>
                <a:srgbClr val="E7E6E6">
                  <a:lumMod val="50000"/>
                </a:srgbClr>
              </a:solidFill>
              <a:latin typeface="Century Gothic" panose="020B0502020202020204" pitchFamily="34" charset="0"/>
            </a:endParaRPr>
          </a:p>
        </p:txBody>
      </p:sp>
      <p:sp>
        <p:nvSpPr>
          <p:cNvPr id="6" name="ZoneTexte 5"/>
          <p:cNvSpPr txBox="1"/>
          <p:nvPr/>
        </p:nvSpPr>
        <p:spPr>
          <a:xfrm>
            <a:off x="419101" y="1296734"/>
            <a:ext cx="10944224" cy="4247317"/>
          </a:xfrm>
          <a:prstGeom prst="rect">
            <a:avLst/>
          </a:prstGeom>
          <a:noFill/>
        </p:spPr>
        <p:txBody>
          <a:bodyPr wrap="square" rtlCol="0">
            <a:spAutoFit/>
          </a:bodyPr>
          <a:lstStyle/>
          <a:p>
            <a:pPr marL="285750" indent="-285750" defTabSz="457200">
              <a:buFont typeface="Arial" panose="020B0604020202020204" pitchFamily="34" charset="0"/>
              <a:buChar char="•"/>
            </a:pPr>
            <a:r>
              <a:rPr lang="en-GB" dirty="0">
                <a:solidFill>
                  <a:prstClr val="black"/>
                </a:solidFill>
                <a:latin typeface="Century Gothic" panose="020B0502020202020204" pitchFamily="34" charset="0"/>
              </a:rPr>
              <a:t>The ongoing </a:t>
            </a:r>
            <a:r>
              <a:rPr lang="en-GB" b="1" dirty="0">
                <a:solidFill>
                  <a:srgbClr val="ED7D31"/>
                </a:solidFill>
                <a:latin typeface="Century Gothic" panose="020B0502020202020204" pitchFamily="34" charset="0"/>
              </a:rPr>
              <a:t>COVID-19 pandemic is having devastating effects on an economy</a:t>
            </a:r>
            <a:r>
              <a:rPr lang="en-GB" dirty="0">
                <a:solidFill>
                  <a:prstClr val="black"/>
                </a:solidFill>
                <a:latin typeface="Century Gothic" panose="020B0502020202020204" pitchFamily="34" charset="0"/>
              </a:rPr>
              <a:t> that was already in decline prior to onset of the pandemic. </a:t>
            </a:r>
          </a:p>
          <a:p>
            <a:pPr marL="285750" indent="-285750" defTabSz="457200">
              <a:buFont typeface="Arial" panose="020B0604020202020204" pitchFamily="34" charset="0"/>
              <a:buChar char="•"/>
            </a:pPr>
            <a:endParaRPr lang="en-GB"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b="1" dirty="0">
                <a:solidFill>
                  <a:srgbClr val="5B9BD5"/>
                </a:solidFill>
                <a:latin typeface="Century Gothic" panose="020B0502020202020204" pitchFamily="34" charset="0"/>
              </a:rPr>
              <a:t>Negative economic growth, growing unemployment, poverty and inequality </a:t>
            </a:r>
            <a:r>
              <a:rPr lang="en-GB" dirty="0">
                <a:solidFill>
                  <a:prstClr val="black"/>
                </a:solidFill>
                <a:latin typeface="Century Gothic" panose="020B0502020202020204" pitchFamily="34" charset="0"/>
              </a:rPr>
              <a:t>are exacerbated by the pandemic</a:t>
            </a:r>
          </a:p>
          <a:p>
            <a:pPr marL="285750" indent="-285750" defTabSz="457200">
              <a:buFont typeface="Arial" panose="020B0604020202020204" pitchFamily="34" charset="0"/>
              <a:buChar char="•"/>
            </a:pPr>
            <a:endParaRPr lang="en-GB"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dirty="0">
                <a:solidFill>
                  <a:prstClr val="black"/>
                </a:solidFill>
                <a:latin typeface="Century Gothic" panose="020B0502020202020204" pitchFamily="34" charset="0"/>
              </a:rPr>
              <a:t>Measures to contain the pandemic have negatively affected economic activity with </a:t>
            </a:r>
            <a:r>
              <a:rPr lang="en-GB" b="1" dirty="0">
                <a:solidFill>
                  <a:srgbClr val="ED7D31"/>
                </a:solidFill>
                <a:latin typeface="Century Gothic" panose="020B0502020202020204" pitchFamily="34" charset="0"/>
              </a:rPr>
              <a:t>mining and services </a:t>
            </a:r>
            <a:r>
              <a:rPr lang="en-GB" dirty="0">
                <a:solidFill>
                  <a:prstClr val="black"/>
                </a:solidFill>
                <a:latin typeface="Century Gothic" panose="020B0502020202020204" pitchFamily="34" charset="0"/>
              </a:rPr>
              <a:t>impacted the most. </a:t>
            </a:r>
          </a:p>
          <a:p>
            <a:pPr marL="285750" indent="-285750" defTabSz="457200">
              <a:buFont typeface="Arial" panose="020B0604020202020204" pitchFamily="34" charset="0"/>
              <a:buChar char="•"/>
            </a:pPr>
            <a:endParaRPr lang="en-GB"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b="1" dirty="0">
                <a:solidFill>
                  <a:prstClr val="black">
                    <a:lumMod val="50000"/>
                    <a:lumOff val="50000"/>
                  </a:prstClr>
                </a:solidFill>
                <a:latin typeface="Century Gothic" panose="020B0502020202020204" pitchFamily="34" charset="0"/>
              </a:rPr>
              <a:t>Women are particularly in a vulnerable economic situation to the pandemic </a:t>
            </a:r>
            <a:r>
              <a:rPr lang="en-GB" dirty="0">
                <a:solidFill>
                  <a:prstClr val="black"/>
                </a:solidFill>
                <a:latin typeface="Century Gothic" panose="020B0502020202020204" pitchFamily="34" charset="0"/>
              </a:rPr>
              <a:t>as the majority of women and woman-led households are facing the biggest impact through </a:t>
            </a:r>
            <a:r>
              <a:rPr lang="en-GB" b="1" dirty="0">
                <a:solidFill>
                  <a:srgbClr val="5B9BD5"/>
                </a:solidFill>
                <a:latin typeface="Century Gothic" panose="020B0502020202020204" pitchFamily="34" charset="0"/>
              </a:rPr>
              <a:t>income loss, food insecurity and care-giving burdens. </a:t>
            </a:r>
          </a:p>
          <a:p>
            <a:pPr marL="285750" indent="-285750" defTabSz="457200">
              <a:buFont typeface="Arial" panose="020B0604020202020204" pitchFamily="34" charset="0"/>
              <a:buChar char="•"/>
            </a:pPr>
            <a:endParaRPr lang="en-GB"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GB" dirty="0">
                <a:solidFill>
                  <a:prstClr val="black"/>
                </a:solidFill>
                <a:latin typeface="Century Gothic" panose="020B0502020202020204" pitchFamily="34" charset="0"/>
              </a:rPr>
              <a:t>Recovery policies with a </a:t>
            </a:r>
            <a:r>
              <a:rPr lang="en-GB" b="1" dirty="0">
                <a:solidFill>
                  <a:srgbClr val="ED7D31"/>
                </a:solidFill>
                <a:latin typeface="Century Gothic" panose="020B0502020202020204" pitchFamily="34" charset="0"/>
              </a:rPr>
              <a:t>gender focus </a:t>
            </a:r>
            <a:r>
              <a:rPr lang="en-GB" dirty="0">
                <a:solidFill>
                  <a:prstClr val="black"/>
                </a:solidFill>
                <a:latin typeface="Century Gothic" panose="020B0502020202020204" pitchFamily="34" charset="0"/>
              </a:rPr>
              <a:t>are required to mitigate the negative impacts from COVID-19 on women</a:t>
            </a:r>
          </a:p>
        </p:txBody>
      </p:sp>
    </p:spTree>
    <p:extLst>
      <p:ext uri="{BB962C8B-B14F-4D97-AF65-F5344CB8AC3E}">
        <p14:creationId xmlns:p14="http://schemas.microsoft.com/office/powerpoint/2010/main" val="38681610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fr-CA" sz="3200" b="1" dirty="0">
                <a:solidFill>
                  <a:srgbClr val="E7E6E6">
                    <a:lumMod val="50000"/>
                  </a:srgbClr>
                </a:solidFill>
                <a:latin typeface="Century Gothic" panose="020B0502020202020204" pitchFamily="34" charset="0"/>
              </a:rPr>
              <a:t>Conclusions</a:t>
            </a:r>
            <a:endParaRPr lang="fr-CA" sz="3200" dirty="0">
              <a:solidFill>
                <a:srgbClr val="E7E6E6">
                  <a:lumMod val="50000"/>
                </a:srgbClr>
              </a:solidFill>
              <a:latin typeface="Century Gothic" panose="020B0502020202020204" pitchFamily="34" charset="0"/>
            </a:endParaRPr>
          </a:p>
        </p:txBody>
      </p:sp>
      <p:sp>
        <p:nvSpPr>
          <p:cNvPr id="6" name="ZoneTexte 5"/>
          <p:cNvSpPr txBox="1"/>
          <p:nvPr/>
        </p:nvSpPr>
        <p:spPr>
          <a:xfrm>
            <a:off x="419101" y="1296733"/>
            <a:ext cx="10753724" cy="4801314"/>
          </a:xfrm>
          <a:prstGeom prst="rect">
            <a:avLst/>
          </a:prstGeom>
          <a:noFill/>
        </p:spPr>
        <p:txBody>
          <a:bodyPr wrap="square" rtlCol="0">
            <a:spAutoFit/>
          </a:bodyPr>
          <a:lstStyle/>
          <a:p>
            <a:pPr marL="214308" indent="-214308" defTabSz="457200">
              <a:buFont typeface="Arial" pitchFamily="34" charset="0"/>
              <a:buChar char="•"/>
            </a:pPr>
            <a:r>
              <a:rPr lang="en-ZA" dirty="0">
                <a:solidFill>
                  <a:prstClr val="black">
                    <a:lumMod val="85000"/>
                    <a:lumOff val="15000"/>
                  </a:prstClr>
                </a:solidFill>
                <a:latin typeface="Century Gothic" pitchFamily="34" charset="0"/>
              </a:rPr>
              <a:t>The mitigation measures are </a:t>
            </a:r>
            <a:r>
              <a:rPr lang="en-ZA" b="1" dirty="0">
                <a:solidFill>
                  <a:srgbClr val="ED7D31"/>
                </a:solidFill>
                <a:latin typeface="Century Gothic" pitchFamily="34" charset="0"/>
              </a:rPr>
              <a:t>helping women </a:t>
            </a:r>
            <a:r>
              <a:rPr lang="en-ZA" dirty="0">
                <a:solidFill>
                  <a:prstClr val="black">
                    <a:lumMod val="85000"/>
                    <a:lumOff val="15000"/>
                  </a:prstClr>
                </a:solidFill>
                <a:latin typeface="Century Gothic" pitchFamily="34" charset="0"/>
              </a:rPr>
              <a:t>in particular.</a:t>
            </a:r>
          </a:p>
          <a:p>
            <a:pPr marL="214308" indent="-214308" defTabSz="457200">
              <a:buFont typeface="Arial" pitchFamily="34" charset="0"/>
              <a:buChar char="•"/>
            </a:pPr>
            <a:endParaRPr lang="en-ZA" dirty="0">
              <a:solidFill>
                <a:prstClr val="black">
                  <a:lumMod val="85000"/>
                  <a:lumOff val="15000"/>
                </a:prstClr>
              </a:solidFill>
              <a:latin typeface="Century Gothic" pitchFamily="34" charset="0"/>
            </a:endParaRPr>
          </a:p>
          <a:p>
            <a:pPr marL="214308" indent="-214308" defTabSz="457200">
              <a:buFont typeface="Arial" pitchFamily="34" charset="0"/>
              <a:buChar char="•"/>
            </a:pPr>
            <a:r>
              <a:rPr lang="en-ZA" dirty="0">
                <a:solidFill>
                  <a:prstClr val="black">
                    <a:lumMod val="85000"/>
                    <a:lumOff val="15000"/>
                  </a:prstClr>
                </a:solidFill>
                <a:latin typeface="Century Gothic" pitchFamily="34" charset="0"/>
              </a:rPr>
              <a:t>The side effect of the mitigation measures is the </a:t>
            </a:r>
            <a:r>
              <a:rPr lang="en-ZA" b="1" dirty="0">
                <a:solidFill>
                  <a:srgbClr val="5B9BD5"/>
                </a:solidFill>
                <a:latin typeface="Century Gothic" pitchFamily="34" charset="0"/>
              </a:rPr>
              <a:t>negative impact on investment in the long run</a:t>
            </a:r>
            <a:r>
              <a:rPr lang="en-ZA" dirty="0">
                <a:solidFill>
                  <a:prstClr val="black">
                    <a:lumMod val="85000"/>
                    <a:lumOff val="15000"/>
                  </a:prstClr>
                </a:solidFill>
                <a:latin typeface="Century Gothic" pitchFamily="34" charset="0"/>
              </a:rPr>
              <a:t>.</a:t>
            </a:r>
          </a:p>
          <a:p>
            <a:pPr marL="214308" indent="-214308" defTabSz="457200">
              <a:buFont typeface="Arial" pitchFamily="34" charset="0"/>
              <a:buChar char="•"/>
            </a:pPr>
            <a:endParaRPr lang="en-ZA" dirty="0">
              <a:solidFill>
                <a:prstClr val="black">
                  <a:lumMod val="85000"/>
                  <a:lumOff val="15000"/>
                </a:prstClr>
              </a:solidFill>
              <a:latin typeface="Century Gothic" pitchFamily="34" charset="0"/>
            </a:endParaRPr>
          </a:p>
          <a:p>
            <a:pPr marL="214308" indent="-214308" defTabSz="457200">
              <a:buFont typeface="Arial" pitchFamily="34" charset="0"/>
              <a:buChar char="•"/>
            </a:pPr>
            <a:r>
              <a:rPr lang="en-ZA" dirty="0">
                <a:solidFill>
                  <a:prstClr val="black">
                    <a:lumMod val="85000"/>
                    <a:lumOff val="15000"/>
                  </a:prstClr>
                </a:solidFill>
                <a:latin typeface="Century Gothic" pitchFamily="34" charset="0"/>
              </a:rPr>
              <a:t>The recovery scenarios help to get the sectors back to production, which is welcome as it leads to an </a:t>
            </a:r>
            <a:r>
              <a:rPr lang="en-ZA" b="1" dirty="0">
                <a:solidFill>
                  <a:srgbClr val="ED7D31"/>
                </a:solidFill>
                <a:latin typeface="Century Gothic" pitchFamily="34" charset="0"/>
              </a:rPr>
              <a:t>increase in investment</a:t>
            </a:r>
            <a:r>
              <a:rPr lang="en-ZA" dirty="0">
                <a:solidFill>
                  <a:prstClr val="black">
                    <a:lumMod val="85000"/>
                    <a:lumOff val="15000"/>
                  </a:prstClr>
                </a:solidFill>
                <a:latin typeface="Century Gothic" pitchFamily="34" charset="0"/>
              </a:rPr>
              <a:t>. </a:t>
            </a:r>
          </a:p>
          <a:p>
            <a:pPr defTabSz="457200"/>
            <a:endParaRPr lang="en-ZA" dirty="0">
              <a:solidFill>
                <a:prstClr val="black"/>
              </a:solidFill>
              <a:latin typeface="Calibri" panose="020F0502020204030204"/>
            </a:endParaRPr>
          </a:p>
          <a:p>
            <a:pPr marL="214308" indent="-214308" defTabSz="457200">
              <a:buFont typeface="Arial" pitchFamily="34" charset="0"/>
              <a:buChar char="•"/>
            </a:pPr>
            <a:r>
              <a:rPr lang="en-ZA" dirty="0">
                <a:solidFill>
                  <a:prstClr val="black">
                    <a:lumMod val="85000"/>
                    <a:lumOff val="15000"/>
                  </a:prstClr>
                </a:solidFill>
                <a:latin typeface="Century Gothic" pitchFamily="34" charset="0"/>
              </a:rPr>
              <a:t>For the </a:t>
            </a:r>
            <a:r>
              <a:rPr lang="en-ZA" b="1" dirty="0">
                <a:solidFill>
                  <a:srgbClr val="5B9BD5"/>
                </a:solidFill>
                <a:latin typeface="Century Gothic" pitchFamily="34" charset="0"/>
              </a:rPr>
              <a:t>gender scenarios</a:t>
            </a:r>
            <a:r>
              <a:rPr lang="en-ZA" dirty="0">
                <a:solidFill>
                  <a:prstClr val="black">
                    <a:lumMod val="85000"/>
                    <a:lumOff val="15000"/>
                  </a:prstClr>
                </a:solidFill>
                <a:latin typeface="Century Gothic" pitchFamily="34" charset="0"/>
              </a:rPr>
              <a:t>, </a:t>
            </a:r>
            <a:r>
              <a:rPr lang="en-GB" dirty="0">
                <a:solidFill>
                  <a:prstClr val="black">
                    <a:lumMod val="85000"/>
                    <a:lumOff val="15000"/>
                  </a:prstClr>
                </a:solidFill>
                <a:latin typeface="Century Gothic" pitchFamily="34" charset="0"/>
              </a:rPr>
              <a:t>both the mitigation and recovery scenarios show interesting results, particularly for institutions. </a:t>
            </a:r>
          </a:p>
          <a:p>
            <a:pPr marL="214308" indent="-214308" defTabSz="457200">
              <a:buFont typeface="Arial" pitchFamily="34" charset="0"/>
              <a:buChar char="•"/>
            </a:pPr>
            <a:endParaRPr lang="en-GB" dirty="0">
              <a:solidFill>
                <a:prstClr val="black">
                  <a:lumMod val="85000"/>
                  <a:lumOff val="15000"/>
                </a:prstClr>
              </a:solidFill>
              <a:latin typeface="Century Gothic" pitchFamily="34" charset="0"/>
            </a:endParaRPr>
          </a:p>
          <a:p>
            <a:pPr marL="557199" lvl="1" indent="-214308" defTabSz="457200">
              <a:buFont typeface="Courier New"/>
              <a:buChar char="o"/>
            </a:pPr>
            <a:r>
              <a:rPr lang="en-GB" dirty="0">
                <a:solidFill>
                  <a:prstClr val="black">
                    <a:lumMod val="85000"/>
                    <a:lumOff val="15000"/>
                  </a:prstClr>
                </a:solidFill>
                <a:latin typeface="Century Gothic" pitchFamily="34" charset="0"/>
              </a:rPr>
              <a:t>In the first scenario, </a:t>
            </a:r>
            <a:r>
              <a:rPr lang="en-GB" b="1" dirty="0">
                <a:solidFill>
                  <a:prstClr val="black">
                    <a:lumMod val="50000"/>
                    <a:lumOff val="50000"/>
                  </a:prstClr>
                </a:solidFill>
                <a:latin typeface="Century Gothic" pitchFamily="34" charset="0"/>
              </a:rPr>
              <a:t>women's employment is increasing </a:t>
            </a:r>
            <a:r>
              <a:rPr lang="en-GB" dirty="0">
                <a:solidFill>
                  <a:prstClr val="black">
                    <a:lumMod val="85000"/>
                    <a:lumOff val="15000"/>
                  </a:prstClr>
                </a:solidFill>
                <a:latin typeface="Century Gothic" pitchFamily="34" charset="0"/>
              </a:rPr>
              <a:t>in all job categories. The declines in the unemployment rate are particularly strong for unskilled women, whether they work in urban or rural areas. </a:t>
            </a:r>
          </a:p>
          <a:p>
            <a:pPr marL="557199" lvl="1" indent="-214308" defTabSz="457200">
              <a:buFont typeface="Courier New"/>
              <a:buChar char="o"/>
            </a:pPr>
            <a:endParaRPr lang="en-GB" dirty="0">
              <a:solidFill>
                <a:prstClr val="black">
                  <a:lumMod val="85000"/>
                  <a:lumOff val="15000"/>
                </a:prstClr>
              </a:solidFill>
              <a:latin typeface="Century Gothic" pitchFamily="34" charset="0"/>
            </a:endParaRPr>
          </a:p>
          <a:p>
            <a:pPr marL="557199" lvl="1" indent="-214308" defTabSz="457200">
              <a:buFont typeface="Courier New"/>
              <a:buChar char="o"/>
            </a:pPr>
            <a:r>
              <a:rPr lang="en-GB" dirty="0">
                <a:solidFill>
                  <a:prstClr val="black">
                    <a:lumMod val="85000"/>
                    <a:lumOff val="15000"/>
                  </a:prstClr>
                </a:solidFill>
                <a:latin typeface="Century Gothic" pitchFamily="34" charset="0"/>
              </a:rPr>
              <a:t>In the second scenario, the employment effects are positive, </a:t>
            </a:r>
            <a:r>
              <a:rPr lang="en-GB" b="1" dirty="0">
                <a:solidFill>
                  <a:prstClr val="black">
                    <a:lumMod val="50000"/>
                    <a:lumOff val="50000"/>
                  </a:prstClr>
                </a:solidFill>
                <a:latin typeface="Century Gothic" pitchFamily="34" charset="0"/>
              </a:rPr>
              <a:t>but not particularly favourable to women</a:t>
            </a:r>
            <a:r>
              <a:rPr lang="en-GB" dirty="0">
                <a:solidFill>
                  <a:prstClr val="black">
                    <a:lumMod val="85000"/>
                    <a:lumOff val="15000"/>
                  </a:prstClr>
                </a:solidFill>
                <a:latin typeface="Century Gothic" pitchFamily="34" charset="0"/>
              </a:rPr>
              <a:t>. </a:t>
            </a:r>
            <a:endParaRPr lang="fr-CA" dirty="0">
              <a:solidFill>
                <a:prstClr val="black"/>
              </a:solidFill>
              <a:latin typeface="Century Gothic" pitchFamily="34" charset="0"/>
            </a:endParaRPr>
          </a:p>
        </p:txBody>
      </p:sp>
    </p:spTree>
    <p:extLst>
      <p:ext uri="{BB962C8B-B14F-4D97-AF65-F5344CB8AC3E}">
        <p14:creationId xmlns:p14="http://schemas.microsoft.com/office/powerpoint/2010/main" val="17985935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fr-CA" sz="3200" b="1" dirty="0">
                <a:solidFill>
                  <a:srgbClr val="E7E6E6">
                    <a:lumMod val="50000"/>
                  </a:srgbClr>
                </a:solidFill>
                <a:latin typeface="Century Gothic" panose="020B0502020202020204" pitchFamily="34" charset="0"/>
              </a:rPr>
              <a:t>Policy </a:t>
            </a:r>
            <a:r>
              <a:rPr lang="fr-CA" sz="3200" b="1" dirty="0" err="1">
                <a:solidFill>
                  <a:srgbClr val="E7E6E6">
                    <a:lumMod val="50000"/>
                  </a:srgbClr>
                </a:solidFill>
                <a:latin typeface="Century Gothic" panose="020B0502020202020204" pitchFamily="34" charset="0"/>
              </a:rPr>
              <a:t>recommendations</a:t>
            </a:r>
            <a:endParaRPr lang="fr-CA" sz="3200" dirty="0">
              <a:solidFill>
                <a:srgbClr val="E7E6E6">
                  <a:lumMod val="50000"/>
                </a:srgbClr>
              </a:solidFill>
              <a:latin typeface="Century Gothic" panose="020B0502020202020204" pitchFamily="34" charset="0"/>
            </a:endParaRPr>
          </a:p>
        </p:txBody>
      </p:sp>
      <p:sp>
        <p:nvSpPr>
          <p:cNvPr id="5" name="ZoneTexte 4"/>
          <p:cNvSpPr txBox="1"/>
          <p:nvPr/>
        </p:nvSpPr>
        <p:spPr>
          <a:xfrm>
            <a:off x="1692494" y="596098"/>
            <a:ext cx="8715009" cy="523220"/>
          </a:xfrm>
          <a:prstGeom prst="rect">
            <a:avLst/>
          </a:prstGeom>
          <a:noFill/>
        </p:spPr>
        <p:txBody>
          <a:bodyPr wrap="square" rtlCol="0">
            <a:spAutoFit/>
          </a:bodyPr>
          <a:lstStyle/>
          <a:p>
            <a:pPr algn="r" defTabSz="457200"/>
            <a:r>
              <a:rPr lang="en-ZA" sz="1400" dirty="0">
                <a:solidFill>
                  <a:srgbClr val="5B9BD5">
                    <a:lumMod val="75000"/>
                  </a:srgbClr>
                </a:solidFill>
                <a:latin typeface="Century Gothic" panose="020B0502020202020204" pitchFamily="34" charset="0"/>
              </a:rPr>
              <a:t>Key policy recommendations to support mitigation, recovery and growth in the short to medium run for Zimbabwe</a:t>
            </a:r>
            <a:r>
              <a:rPr lang="fr-CA" sz="1400" dirty="0">
                <a:solidFill>
                  <a:srgbClr val="5B9BD5">
                    <a:lumMod val="75000"/>
                  </a:srgbClr>
                </a:solidFill>
                <a:latin typeface="Century Gothic" panose="020B0502020202020204" pitchFamily="34" charset="0"/>
              </a:rPr>
              <a:t>)</a:t>
            </a:r>
          </a:p>
        </p:txBody>
      </p:sp>
      <p:sp>
        <p:nvSpPr>
          <p:cNvPr id="6" name="ZoneTexte 5"/>
          <p:cNvSpPr txBox="1"/>
          <p:nvPr/>
        </p:nvSpPr>
        <p:spPr>
          <a:xfrm>
            <a:off x="652462" y="1586105"/>
            <a:ext cx="10887075" cy="3816429"/>
          </a:xfrm>
          <a:prstGeom prst="rect">
            <a:avLst/>
          </a:prstGeom>
          <a:noFill/>
        </p:spPr>
        <p:txBody>
          <a:bodyPr wrap="square" rtlCol="0">
            <a:spAutoFit/>
          </a:bodyPr>
          <a:lstStyle/>
          <a:p>
            <a:pPr marL="285750" indent="-285750" defTabSz="457200">
              <a:buFont typeface="Arial" panose="020B0604020202020204" pitchFamily="34" charset="0"/>
              <a:buChar char="•"/>
            </a:pPr>
            <a:r>
              <a:rPr lang="en-US" sz="2200" dirty="0">
                <a:solidFill>
                  <a:prstClr val="black"/>
                </a:solidFill>
                <a:latin typeface="Century Gothic" panose="020B0502020202020204" pitchFamily="34" charset="0"/>
              </a:rPr>
              <a:t>Extend, the mitigation</a:t>
            </a:r>
            <a:r>
              <a:rPr lang="en-ZA" sz="2200" dirty="0">
                <a:solidFill>
                  <a:prstClr val="black"/>
                </a:solidFill>
                <a:latin typeface="Century Gothic" panose="020B0502020202020204" pitchFamily="34" charset="0"/>
              </a:rPr>
              <a:t> measures that were put in place as part of an initial relief/recovery spending package</a:t>
            </a:r>
          </a:p>
          <a:p>
            <a:pPr marL="285750" indent="-285750" defTabSz="457200">
              <a:buFont typeface="Arial" panose="020B0604020202020204" pitchFamily="34" charset="0"/>
              <a:buChar char="•"/>
            </a:pPr>
            <a:endParaRPr lang="en-US" sz="22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endParaRPr lang="en-US" sz="22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r>
              <a:rPr lang="en-US" sz="2200" dirty="0">
                <a:solidFill>
                  <a:prstClr val="black"/>
                </a:solidFill>
                <a:latin typeface="Century Gothic" panose="020B0502020202020204" pitchFamily="34" charset="0"/>
              </a:rPr>
              <a:t>Domestic resource</a:t>
            </a:r>
            <a:r>
              <a:rPr lang="en-ZA" sz="2200" dirty="0">
                <a:solidFill>
                  <a:prstClr val="black"/>
                </a:solidFill>
                <a:latin typeface="Century Gothic" panose="020B0502020202020204" pitchFamily="34" charset="0"/>
              </a:rPr>
              <a:t> mobilisation</a:t>
            </a:r>
            <a:r>
              <a:rPr lang="en-US" sz="2200" dirty="0">
                <a:solidFill>
                  <a:prstClr val="black"/>
                </a:solidFill>
                <a:latin typeface="Century Gothic" panose="020B0502020202020204" pitchFamily="34" charset="0"/>
              </a:rPr>
              <a:t> should be a key priority over the next few years with the aim of increasing revenue to GDP ratio.</a:t>
            </a:r>
          </a:p>
          <a:p>
            <a:pPr marL="285750" indent="-285750" defTabSz="457200">
              <a:buFont typeface="Arial" panose="020B0604020202020204" pitchFamily="34" charset="0"/>
              <a:buChar char="•"/>
            </a:pPr>
            <a:endParaRPr lang="en-ZA" sz="2200" dirty="0">
              <a:solidFill>
                <a:prstClr val="black"/>
              </a:solidFill>
              <a:latin typeface="Century Gothic" panose="020B0502020202020204" pitchFamily="34" charset="0"/>
            </a:endParaRPr>
          </a:p>
          <a:p>
            <a:pPr marL="285750" indent="-285750" defTabSz="457200">
              <a:buFont typeface="Arial" panose="020B0604020202020204" pitchFamily="34" charset="0"/>
              <a:buChar char="•"/>
            </a:pPr>
            <a:endParaRPr lang="en-ZA" sz="2200" dirty="0">
              <a:solidFill>
                <a:prstClr val="black"/>
              </a:solidFill>
              <a:latin typeface="Century Gothic" panose="020B0502020202020204" pitchFamily="34" charset="0"/>
            </a:endParaRPr>
          </a:p>
          <a:p>
            <a:pPr marL="214308" indent="-214308" defTabSz="457200">
              <a:buFont typeface="Arial" pitchFamily="34" charset="0"/>
              <a:buChar char="•"/>
            </a:pPr>
            <a:r>
              <a:rPr lang="en-ZA" sz="2200" dirty="0">
                <a:solidFill>
                  <a:prstClr val="black"/>
                </a:solidFill>
                <a:latin typeface="Century Gothic" panose="020B0502020202020204" pitchFamily="34" charset="0"/>
              </a:rPr>
              <a:t>Create and implement a new mechanism, a ‘Recovery and Investment-driven Scenario Plan’ – that explicitly encourages public investments and enables production</a:t>
            </a:r>
            <a:endParaRPr lang="fr-CA" sz="2200" dirty="0">
              <a:solidFill>
                <a:prstClr val="black"/>
              </a:solidFill>
              <a:latin typeface="Century Gothic" pitchFamily="34" charset="0"/>
            </a:endParaRPr>
          </a:p>
        </p:txBody>
      </p:sp>
    </p:spTree>
    <p:extLst>
      <p:ext uri="{BB962C8B-B14F-4D97-AF65-F5344CB8AC3E}">
        <p14:creationId xmlns:p14="http://schemas.microsoft.com/office/powerpoint/2010/main" val="13828678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fr-CA" sz="3200" b="1" dirty="0" err="1">
                <a:solidFill>
                  <a:srgbClr val="E7E6E6">
                    <a:lumMod val="50000"/>
                  </a:srgbClr>
                </a:solidFill>
                <a:latin typeface="Century Gothic" panose="020B0502020202020204" pitchFamily="34" charset="0"/>
              </a:rPr>
              <a:t>Thank</a:t>
            </a:r>
            <a:r>
              <a:rPr lang="fr-CA" sz="3200" b="1" dirty="0">
                <a:solidFill>
                  <a:srgbClr val="E7E6E6">
                    <a:lumMod val="50000"/>
                  </a:srgbClr>
                </a:solidFill>
                <a:latin typeface="Century Gothic" panose="020B0502020202020204" pitchFamily="34" charset="0"/>
              </a:rPr>
              <a:t> </a:t>
            </a:r>
            <a:r>
              <a:rPr lang="fr-CA" sz="3200" b="1" dirty="0" err="1">
                <a:solidFill>
                  <a:srgbClr val="E7E6E6">
                    <a:lumMod val="50000"/>
                  </a:srgbClr>
                </a:solidFill>
                <a:latin typeface="Century Gothic" panose="020B0502020202020204" pitchFamily="34" charset="0"/>
              </a:rPr>
              <a:t>you</a:t>
            </a:r>
            <a:r>
              <a:rPr lang="fr-CA" sz="3200" b="1" dirty="0">
                <a:solidFill>
                  <a:srgbClr val="E7E6E6">
                    <a:lumMod val="50000"/>
                  </a:srgbClr>
                </a:solidFill>
                <a:latin typeface="Century Gothic" panose="020B0502020202020204" pitchFamily="34" charset="0"/>
              </a:rPr>
              <a:t> !</a:t>
            </a:r>
            <a:endParaRPr lang="fr-CA" sz="3200" dirty="0">
              <a:solidFill>
                <a:srgbClr val="E7E6E6">
                  <a:lumMod val="50000"/>
                </a:srgbClr>
              </a:solidFill>
              <a:latin typeface="Century Gothic" panose="020B0502020202020204" pitchFamily="34" charset="0"/>
            </a:endParaRPr>
          </a:p>
        </p:txBody>
      </p:sp>
      <p:sp>
        <p:nvSpPr>
          <p:cNvPr id="6" name="ZoneTexte 5"/>
          <p:cNvSpPr txBox="1"/>
          <p:nvPr/>
        </p:nvSpPr>
        <p:spPr>
          <a:xfrm>
            <a:off x="1842979" y="1296733"/>
            <a:ext cx="8564525" cy="3046988"/>
          </a:xfrm>
          <a:prstGeom prst="rect">
            <a:avLst/>
          </a:prstGeom>
          <a:noFill/>
        </p:spPr>
        <p:txBody>
          <a:bodyPr wrap="square" rtlCol="0">
            <a:spAutoFit/>
          </a:bodyPr>
          <a:lstStyle/>
          <a:p>
            <a:pPr defTabSz="457200"/>
            <a:r>
              <a:rPr lang="fr-CA" sz="1600" dirty="0">
                <a:solidFill>
                  <a:prstClr val="black">
                    <a:lumMod val="85000"/>
                    <a:lumOff val="15000"/>
                  </a:prstClr>
                </a:solidFill>
                <a:latin typeface="Century Gothic" pitchFamily="34" charset="0"/>
              </a:rPr>
              <a:t>This </a:t>
            </a:r>
            <a:r>
              <a:rPr lang="fr-CA" sz="1600" dirty="0" err="1">
                <a:solidFill>
                  <a:prstClr val="black">
                    <a:lumMod val="85000"/>
                    <a:lumOff val="15000"/>
                  </a:prstClr>
                </a:solidFill>
                <a:latin typeface="Century Gothic" pitchFamily="34" charset="0"/>
              </a:rPr>
              <a:t>research</a:t>
            </a:r>
            <a:r>
              <a:rPr lang="fr-CA" sz="1600" dirty="0">
                <a:solidFill>
                  <a:prstClr val="black">
                    <a:lumMod val="85000"/>
                    <a:lumOff val="15000"/>
                  </a:prstClr>
                </a:solidFill>
                <a:latin typeface="Century Gothic" pitchFamily="34" charset="0"/>
              </a:rPr>
              <a:t> </a:t>
            </a:r>
            <a:r>
              <a:rPr lang="fr-CA" sz="1600" dirty="0" err="1">
                <a:solidFill>
                  <a:prstClr val="black">
                    <a:lumMod val="85000"/>
                    <a:lumOff val="15000"/>
                  </a:prstClr>
                </a:solidFill>
                <a:latin typeface="Century Gothic" pitchFamily="34" charset="0"/>
              </a:rPr>
              <a:t>was</a:t>
            </a:r>
            <a:r>
              <a:rPr lang="fr-CA" sz="1600" dirty="0">
                <a:solidFill>
                  <a:prstClr val="black">
                    <a:lumMod val="85000"/>
                    <a:lumOff val="15000"/>
                  </a:prstClr>
                </a:solidFill>
                <a:latin typeface="Century Gothic" pitchFamily="34" charset="0"/>
              </a:rPr>
              <a:t> </a:t>
            </a:r>
            <a:r>
              <a:rPr lang="fr-CA" sz="1600" dirty="0" err="1">
                <a:solidFill>
                  <a:prstClr val="black">
                    <a:lumMod val="85000"/>
                    <a:lumOff val="15000"/>
                  </a:prstClr>
                </a:solidFill>
                <a:latin typeface="Century Gothic" pitchFamily="34" charset="0"/>
              </a:rPr>
              <a:t>carried</a:t>
            </a:r>
            <a:r>
              <a:rPr lang="fr-CA" sz="1600" dirty="0">
                <a:solidFill>
                  <a:prstClr val="black">
                    <a:lumMod val="85000"/>
                    <a:lumOff val="15000"/>
                  </a:prstClr>
                </a:solidFill>
                <a:latin typeface="Century Gothic" pitchFamily="34" charset="0"/>
              </a:rPr>
              <a:t> out by (insert institutions, </a:t>
            </a:r>
            <a:r>
              <a:rPr lang="fr-CA" sz="1600" dirty="0" err="1">
                <a:solidFill>
                  <a:prstClr val="black">
                    <a:lumMod val="85000"/>
                    <a:lumOff val="15000"/>
                  </a:prstClr>
                </a:solidFill>
                <a:latin typeface="Century Gothic" pitchFamily="34" charset="0"/>
              </a:rPr>
              <a:t>partners</a:t>
            </a:r>
            <a:r>
              <a:rPr lang="fr-CA" sz="1600" dirty="0">
                <a:solidFill>
                  <a:prstClr val="black">
                    <a:lumMod val="85000"/>
                    <a:lumOff val="15000"/>
                  </a:prstClr>
                </a:solidFill>
                <a:latin typeface="Century Gothic" pitchFamily="34" charset="0"/>
              </a:rPr>
              <a:t>, etc.) </a:t>
            </a:r>
          </a:p>
          <a:p>
            <a:pPr defTabSz="457200"/>
            <a:endParaRPr lang="fr-CA" sz="1600" dirty="0">
              <a:solidFill>
                <a:prstClr val="black">
                  <a:lumMod val="85000"/>
                  <a:lumOff val="15000"/>
                </a:prstClr>
              </a:solidFill>
              <a:latin typeface="Century Gothic" pitchFamily="34" charset="0"/>
            </a:endParaRPr>
          </a:p>
          <a:p>
            <a:pPr defTabSz="457200"/>
            <a:endParaRPr lang="fr-CA" sz="1600" dirty="0">
              <a:solidFill>
                <a:prstClr val="black">
                  <a:lumMod val="85000"/>
                  <a:lumOff val="15000"/>
                </a:prstClr>
              </a:solidFill>
              <a:latin typeface="Century Gothic" pitchFamily="34" charset="0"/>
            </a:endParaRPr>
          </a:p>
          <a:p>
            <a:pPr defTabSz="457200"/>
            <a:r>
              <a:rPr lang="fr-CA" sz="1600" dirty="0" err="1">
                <a:solidFill>
                  <a:prstClr val="black">
                    <a:lumMod val="85000"/>
                    <a:lumOff val="15000"/>
                  </a:prstClr>
                </a:solidFill>
                <a:latin typeface="Century Gothic" pitchFamily="34" charset="0"/>
              </a:rPr>
              <a:t>With</a:t>
            </a:r>
            <a:r>
              <a:rPr lang="fr-CA" sz="1600" dirty="0">
                <a:solidFill>
                  <a:prstClr val="black">
                    <a:lumMod val="85000"/>
                    <a:lumOff val="15000"/>
                  </a:prstClr>
                </a:solidFill>
                <a:latin typeface="Century Gothic" pitchFamily="34" charset="0"/>
              </a:rPr>
              <a:t> </a:t>
            </a:r>
            <a:r>
              <a:rPr lang="fr-CA" sz="1600" dirty="0" err="1">
                <a:solidFill>
                  <a:prstClr val="black">
                    <a:lumMod val="85000"/>
                    <a:lumOff val="15000"/>
                  </a:prstClr>
                </a:solidFill>
                <a:latin typeface="Century Gothic" pitchFamily="34" charset="0"/>
              </a:rPr>
              <a:t>technical</a:t>
            </a:r>
            <a:r>
              <a:rPr lang="fr-CA" sz="1600" dirty="0">
                <a:solidFill>
                  <a:prstClr val="black">
                    <a:lumMod val="85000"/>
                    <a:lumOff val="15000"/>
                  </a:prstClr>
                </a:solidFill>
                <a:latin typeface="Century Gothic" pitchFamily="34" charset="0"/>
              </a:rPr>
              <a:t> and </a:t>
            </a:r>
            <a:r>
              <a:rPr lang="fr-CA" sz="1600" dirty="0" err="1">
                <a:solidFill>
                  <a:prstClr val="black">
                    <a:lumMod val="85000"/>
                    <a:lumOff val="15000"/>
                  </a:prstClr>
                </a:solidFill>
                <a:latin typeface="Century Gothic" pitchFamily="34" charset="0"/>
              </a:rPr>
              <a:t>financial</a:t>
            </a:r>
            <a:r>
              <a:rPr lang="fr-CA" sz="1600" dirty="0">
                <a:solidFill>
                  <a:prstClr val="black">
                    <a:lumMod val="85000"/>
                    <a:lumOff val="15000"/>
                  </a:prstClr>
                </a:solidFill>
                <a:latin typeface="Century Gothic" pitchFamily="34" charset="0"/>
              </a:rPr>
              <a:t> support </a:t>
            </a:r>
            <a:r>
              <a:rPr lang="fr-CA" sz="1600" dirty="0" err="1">
                <a:solidFill>
                  <a:prstClr val="black">
                    <a:lumMod val="85000"/>
                    <a:lumOff val="15000"/>
                  </a:prstClr>
                </a:solidFill>
                <a:latin typeface="Century Gothic" pitchFamily="34" charset="0"/>
              </a:rPr>
              <a:t>from</a:t>
            </a:r>
            <a:r>
              <a:rPr lang="fr-CA" sz="1600" dirty="0">
                <a:solidFill>
                  <a:prstClr val="black">
                    <a:lumMod val="85000"/>
                    <a:lumOff val="15000"/>
                  </a:prstClr>
                </a:solidFill>
                <a:latin typeface="Century Gothic" pitchFamily="34" charset="0"/>
              </a:rPr>
              <a:t> the </a:t>
            </a:r>
            <a:r>
              <a:rPr lang="fr-CA" sz="1600" b="1" dirty="0" err="1">
                <a:solidFill>
                  <a:prstClr val="black">
                    <a:lumMod val="85000"/>
                    <a:lumOff val="15000"/>
                  </a:prstClr>
                </a:solidFill>
                <a:latin typeface="Century Gothic" pitchFamily="34" charset="0"/>
              </a:rPr>
              <a:t>Partnership</a:t>
            </a:r>
            <a:r>
              <a:rPr lang="fr-CA" sz="1600" b="1" dirty="0">
                <a:solidFill>
                  <a:prstClr val="black">
                    <a:lumMod val="85000"/>
                    <a:lumOff val="15000"/>
                  </a:prstClr>
                </a:solidFill>
                <a:latin typeface="Century Gothic" pitchFamily="34" charset="0"/>
              </a:rPr>
              <a:t> for </a:t>
            </a:r>
            <a:r>
              <a:rPr lang="fr-CA" sz="1600" b="1" dirty="0" err="1">
                <a:solidFill>
                  <a:prstClr val="black">
                    <a:lumMod val="85000"/>
                    <a:lumOff val="15000"/>
                  </a:prstClr>
                </a:solidFill>
                <a:latin typeface="Century Gothic" pitchFamily="34" charset="0"/>
              </a:rPr>
              <a:t>Economic</a:t>
            </a:r>
            <a:r>
              <a:rPr lang="fr-CA" sz="1600" b="1" dirty="0">
                <a:solidFill>
                  <a:prstClr val="black">
                    <a:lumMod val="85000"/>
                    <a:lumOff val="15000"/>
                  </a:prstClr>
                </a:solidFill>
                <a:latin typeface="Century Gothic" pitchFamily="34" charset="0"/>
              </a:rPr>
              <a:t> Policy (PEP)</a:t>
            </a:r>
          </a:p>
          <a:p>
            <a:pPr defTabSz="457200"/>
            <a:endParaRPr lang="fr-CA" dirty="0">
              <a:solidFill>
                <a:prstClr val="black">
                  <a:lumMod val="85000"/>
                  <a:lumOff val="15000"/>
                </a:prstClr>
              </a:solidFill>
              <a:latin typeface="Century Gothic" pitchFamily="34" charset="0"/>
            </a:endParaRPr>
          </a:p>
          <a:p>
            <a:pPr defTabSz="457200"/>
            <a:endParaRPr lang="fr-CA" dirty="0">
              <a:solidFill>
                <a:prstClr val="black">
                  <a:lumMod val="85000"/>
                  <a:lumOff val="15000"/>
                </a:prstClr>
              </a:solidFill>
              <a:latin typeface="Century Gothic" pitchFamily="34" charset="0"/>
            </a:endParaRPr>
          </a:p>
          <a:p>
            <a:pPr algn="ctr" defTabSz="457200"/>
            <a:r>
              <a:rPr lang="fr-CA" dirty="0">
                <a:solidFill>
                  <a:prstClr val="black">
                    <a:lumMod val="85000"/>
                    <a:lumOff val="15000"/>
                  </a:prstClr>
                </a:solidFill>
                <a:latin typeface="Century Gothic" pitchFamily="34" charset="0"/>
              </a:rPr>
              <a:t>Under the </a:t>
            </a:r>
            <a:r>
              <a:rPr lang="fr-CA" b="1" dirty="0">
                <a:solidFill>
                  <a:prstClr val="black">
                    <a:lumMod val="85000"/>
                    <a:lumOff val="15000"/>
                  </a:prstClr>
                </a:solidFill>
                <a:latin typeface="Century Gothic" pitchFamily="34" charset="0"/>
              </a:rPr>
              <a:t>PEP</a:t>
            </a:r>
            <a:r>
              <a:rPr lang="fr-CA" dirty="0">
                <a:solidFill>
                  <a:prstClr val="black">
                    <a:lumMod val="85000"/>
                    <a:lumOff val="15000"/>
                  </a:prstClr>
                </a:solidFill>
                <a:latin typeface="Century Gothic" pitchFamily="34" charset="0"/>
              </a:rPr>
              <a:t> </a:t>
            </a:r>
            <a:r>
              <a:rPr lang="fr-CA" dirty="0" err="1">
                <a:solidFill>
                  <a:prstClr val="black">
                    <a:lumMod val="85000"/>
                    <a:lumOff val="15000"/>
                  </a:prstClr>
                </a:solidFill>
                <a:latin typeface="Century Gothic" pitchFamily="34" charset="0"/>
              </a:rPr>
              <a:t>research</a:t>
            </a:r>
            <a:r>
              <a:rPr lang="fr-CA" dirty="0">
                <a:solidFill>
                  <a:prstClr val="black">
                    <a:lumMod val="85000"/>
                    <a:lumOff val="15000"/>
                  </a:prstClr>
                </a:solidFill>
                <a:latin typeface="Century Gothic" pitchFamily="34" charset="0"/>
              </a:rPr>
              <a:t> and </a:t>
            </a:r>
            <a:r>
              <a:rPr lang="fr-CA" dirty="0" err="1">
                <a:solidFill>
                  <a:prstClr val="black">
                    <a:lumMod val="85000"/>
                    <a:lumOff val="15000"/>
                  </a:prstClr>
                </a:solidFill>
                <a:latin typeface="Century Gothic" pitchFamily="34" charset="0"/>
              </a:rPr>
              <a:t>capacity</a:t>
            </a:r>
            <a:r>
              <a:rPr lang="fr-CA" dirty="0">
                <a:solidFill>
                  <a:prstClr val="black">
                    <a:lumMod val="85000"/>
                    <a:lumOff val="15000"/>
                  </a:prstClr>
                </a:solidFill>
                <a:latin typeface="Century Gothic" pitchFamily="34" charset="0"/>
              </a:rPr>
              <a:t> building initiative for </a:t>
            </a:r>
          </a:p>
          <a:p>
            <a:pPr algn="ctr" defTabSz="457200"/>
            <a:r>
              <a:rPr lang="en-CA" sz="2000" b="1" dirty="0">
                <a:solidFill>
                  <a:prstClr val="black"/>
                </a:solidFill>
                <a:latin typeface="Century Gothic"/>
                <a:cs typeface="Century Gothic"/>
              </a:rPr>
              <a:t>“COVID-19 Responses for Equity”</a:t>
            </a:r>
          </a:p>
          <a:p>
            <a:pPr defTabSz="457200"/>
            <a:endParaRPr lang="fr-CA" dirty="0">
              <a:solidFill>
                <a:prstClr val="black">
                  <a:lumMod val="85000"/>
                  <a:lumOff val="15000"/>
                </a:prstClr>
              </a:solidFill>
              <a:latin typeface="Century Gothic" pitchFamily="34" charset="0"/>
            </a:endParaRPr>
          </a:p>
          <a:p>
            <a:pPr defTabSz="457200"/>
            <a:endParaRPr lang="fr-CA" dirty="0">
              <a:solidFill>
                <a:prstClr val="black">
                  <a:lumMod val="85000"/>
                  <a:lumOff val="15000"/>
                </a:prstClr>
              </a:solidFill>
              <a:latin typeface="Century Gothic" pitchFamily="34" charset="0"/>
            </a:endParaRPr>
          </a:p>
          <a:p>
            <a:pPr defTabSz="457200"/>
            <a:r>
              <a:rPr lang="fr-CA" dirty="0" err="1">
                <a:solidFill>
                  <a:prstClr val="black">
                    <a:lumMod val="85000"/>
                    <a:lumOff val="15000"/>
                  </a:prstClr>
                </a:solidFill>
                <a:latin typeface="Century Gothic" pitchFamily="34" charset="0"/>
              </a:rPr>
              <a:t>Supported</a:t>
            </a:r>
            <a:r>
              <a:rPr lang="fr-CA" dirty="0">
                <a:solidFill>
                  <a:prstClr val="black">
                    <a:lumMod val="85000"/>
                    <a:lumOff val="15000"/>
                  </a:prstClr>
                </a:solidFill>
                <a:latin typeface="Century Gothic" pitchFamily="34" charset="0"/>
              </a:rPr>
              <a:t> by: </a:t>
            </a:r>
          </a:p>
        </p:txBody>
      </p:sp>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0538" y="4476725"/>
            <a:ext cx="5719473" cy="1429868"/>
          </a:xfrm>
          <a:prstGeom prst="rect">
            <a:avLst/>
          </a:prstGeom>
        </p:spPr>
      </p:pic>
    </p:spTree>
    <p:extLst>
      <p:ext uri="{BB962C8B-B14F-4D97-AF65-F5344CB8AC3E}">
        <p14:creationId xmlns:p14="http://schemas.microsoft.com/office/powerpoint/2010/main" val="3195525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4746" y="129311"/>
            <a:ext cx="8492756" cy="584775"/>
          </a:xfrm>
          <a:prstGeom prst="rect">
            <a:avLst/>
          </a:prstGeom>
          <a:noFill/>
        </p:spPr>
        <p:txBody>
          <a:bodyPr wrap="square" rtlCol="0">
            <a:spAutoFit/>
          </a:bodyPr>
          <a:lstStyle/>
          <a:p>
            <a:pPr defTabSz="457200"/>
            <a:r>
              <a:rPr lang="en-GB" sz="3200" b="1" dirty="0">
                <a:solidFill>
                  <a:srgbClr val="E7E6E6">
                    <a:lumMod val="50000"/>
                  </a:srgbClr>
                </a:solidFill>
                <a:latin typeface="Century Gothic" panose="020B0502020202020204" pitchFamily="34" charset="0"/>
              </a:rPr>
              <a:t>Objective</a:t>
            </a:r>
            <a:endParaRPr lang="en-GB" sz="3200" dirty="0">
              <a:solidFill>
                <a:srgbClr val="E7E6E6">
                  <a:lumMod val="50000"/>
                </a:srgbClr>
              </a:solidFill>
              <a:latin typeface="Century Gothic" panose="020B0502020202020204" pitchFamily="34" charset="0"/>
            </a:endParaRPr>
          </a:p>
        </p:txBody>
      </p:sp>
      <p:sp>
        <p:nvSpPr>
          <p:cNvPr id="5" name="ZoneTexte 4"/>
          <p:cNvSpPr txBox="1"/>
          <p:nvPr/>
        </p:nvSpPr>
        <p:spPr>
          <a:xfrm>
            <a:off x="1348353" y="711958"/>
            <a:ext cx="9059149" cy="415498"/>
          </a:xfrm>
          <a:prstGeom prst="rect">
            <a:avLst/>
          </a:prstGeom>
          <a:noFill/>
        </p:spPr>
        <p:txBody>
          <a:bodyPr wrap="square" rtlCol="0">
            <a:spAutoFit/>
          </a:bodyPr>
          <a:lstStyle/>
          <a:p>
            <a:pPr algn="r" defTabSz="457200"/>
            <a:r>
              <a:rPr lang="en-GB" sz="2100" dirty="0">
                <a:solidFill>
                  <a:srgbClr val="5B9BD5">
                    <a:lumMod val="75000"/>
                  </a:srgbClr>
                </a:solidFill>
                <a:latin typeface="Century Gothic" panose="020B0502020202020204" pitchFamily="34" charset="0"/>
              </a:rPr>
              <a:t>Computable General Equilibrium Model (CGE) and Microsimulation</a:t>
            </a:r>
          </a:p>
        </p:txBody>
      </p:sp>
      <p:sp>
        <p:nvSpPr>
          <p:cNvPr id="6" name="ZoneTexte 5"/>
          <p:cNvSpPr txBox="1"/>
          <p:nvPr/>
        </p:nvSpPr>
        <p:spPr>
          <a:xfrm>
            <a:off x="628650" y="1296733"/>
            <a:ext cx="10389870" cy="5232202"/>
          </a:xfrm>
          <a:prstGeom prst="rect">
            <a:avLst/>
          </a:prstGeom>
          <a:noFill/>
        </p:spPr>
        <p:txBody>
          <a:bodyPr wrap="square" rtlCol="0">
            <a:spAutoFit/>
          </a:bodyPr>
          <a:lstStyle/>
          <a:p>
            <a:pPr marL="285750" indent="-285750" defTabSz="457200">
              <a:buFont typeface="Arial" panose="020B0604020202020204" pitchFamily="34" charset="0"/>
              <a:buChar char="•"/>
            </a:pPr>
            <a:r>
              <a:rPr lang="en-ZA" sz="2200" dirty="0">
                <a:solidFill>
                  <a:prstClr val="black">
                    <a:lumMod val="85000"/>
                    <a:lumOff val="15000"/>
                  </a:prstClr>
                </a:solidFill>
                <a:latin typeface="Century Gothic" pitchFamily="34" charset="0"/>
              </a:rPr>
              <a:t>Undertake a credible, quantified analysis of the impact of alternative COVID-19 recovery plans </a:t>
            </a:r>
          </a:p>
          <a:p>
            <a:pPr marL="1200150" lvl="2" indent="-285750" defTabSz="457200">
              <a:buFont typeface="Arial" panose="020B0604020202020204" pitchFamily="34" charset="0"/>
              <a:buChar char="•"/>
            </a:pPr>
            <a:r>
              <a:rPr lang="en-ZA" sz="2000" dirty="0">
                <a:solidFill>
                  <a:prstClr val="black">
                    <a:lumMod val="85000"/>
                    <a:lumOff val="15000"/>
                  </a:prstClr>
                </a:solidFill>
                <a:latin typeface="Century Gothic" pitchFamily="34" charset="0"/>
              </a:rPr>
              <a:t>Impact</a:t>
            </a:r>
          </a:p>
          <a:p>
            <a:pPr marL="1200150" lvl="2" indent="-285750" defTabSz="457200">
              <a:buFont typeface="Arial" panose="020B0604020202020204" pitchFamily="34" charset="0"/>
              <a:buChar char="•"/>
            </a:pPr>
            <a:r>
              <a:rPr lang="en-ZA" sz="2000" dirty="0">
                <a:solidFill>
                  <a:prstClr val="black">
                    <a:lumMod val="85000"/>
                    <a:lumOff val="15000"/>
                  </a:prstClr>
                </a:solidFill>
                <a:latin typeface="Century Gothic" pitchFamily="34" charset="0"/>
              </a:rPr>
              <a:t>Mitigation and</a:t>
            </a:r>
          </a:p>
          <a:p>
            <a:pPr marL="1200150" lvl="2" indent="-285750" defTabSz="457200">
              <a:buFont typeface="Arial" panose="020B0604020202020204" pitchFamily="34" charset="0"/>
              <a:buChar char="•"/>
            </a:pPr>
            <a:r>
              <a:rPr lang="en-ZA" sz="2000" dirty="0">
                <a:solidFill>
                  <a:prstClr val="black">
                    <a:lumMod val="85000"/>
                    <a:lumOff val="15000"/>
                  </a:prstClr>
                </a:solidFill>
                <a:latin typeface="Century Gothic" pitchFamily="34" charset="0"/>
              </a:rPr>
              <a:t>Recovery</a:t>
            </a:r>
          </a:p>
          <a:p>
            <a:pPr marL="285750" indent="-285750" defTabSz="457200">
              <a:buFont typeface="Arial" panose="020B0604020202020204" pitchFamily="34" charset="0"/>
              <a:buChar char="•"/>
            </a:pPr>
            <a:r>
              <a:rPr lang="en-GB" sz="2200" dirty="0">
                <a:solidFill>
                  <a:prstClr val="black">
                    <a:lumMod val="85000"/>
                    <a:lumOff val="15000"/>
                  </a:prstClr>
                </a:solidFill>
                <a:latin typeface="Century Gothic" pitchFamily="34" charset="0"/>
              </a:rPr>
              <a:t>On key economic indicators</a:t>
            </a:r>
          </a:p>
          <a:p>
            <a:pPr marL="1200150" lvl="2" indent="-285750" defTabSz="457200">
              <a:buFont typeface="Arial" panose="020B0604020202020204" pitchFamily="34" charset="0"/>
              <a:buChar char="•"/>
            </a:pPr>
            <a:r>
              <a:rPr lang="en-GB" sz="2000" dirty="0">
                <a:solidFill>
                  <a:prstClr val="black">
                    <a:lumMod val="85000"/>
                    <a:lumOff val="15000"/>
                  </a:prstClr>
                </a:solidFill>
                <a:latin typeface="Century Gothic" pitchFamily="34" charset="0"/>
              </a:rPr>
              <a:t>Macroeconomic (GDP, unemployment, trade)</a:t>
            </a:r>
          </a:p>
          <a:p>
            <a:pPr marL="1200150" lvl="2" indent="-285750" defTabSz="457200">
              <a:buFont typeface="Arial" panose="020B0604020202020204" pitchFamily="34" charset="0"/>
              <a:buChar char="•"/>
            </a:pPr>
            <a:r>
              <a:rPr lang="en-GB" sz="2000" dirty="0">
                <a:solidFill>
                  <a:prstClr val="black">
                    <a:lumMod val="85000"/>
                    <a:lumOff val="15000"/>
                  </a:prstClr>
                </a:solidFill>
                <a:latin typeface="Century Gothic" pitchFamily="34" charset="0"/>
              </a:rPr>
              <a:t>Sectoral (production, labour demand etc.)</a:t>
            </a:r>
          </a:p>
          <a:p>
            <a:pPr marL="1200150" lvl="2" indent="-285750" defTabSz="457200">
              <a:buFont typeface="Arial" panose="020B0604020202020204" pitchFamily="34" charset="0"/>
              <a:buChar char="•"/>
            </a:pPr>
            <a:r>
              <a:rPr lang="en-GB" sz="2000" dirty="0">
                <a:solidFill>
                  <a:prstClr val="black">
                    <a:lumMod val="85000"/>
                    <a:lumOff val="15000"/>
                  </a:prstClr>
                </a:solidFill>
                <a:latin typeface="Century Gothic" pitchFamily="34" charset="0"/>
              </a:rPr>
              <a:t>Social (Poverty, inequality)</a:t>
            </a:r>
          </a:p>
          <a:p>
            <a:pPr marL="1200150" lvl="2" indent="-285750" defTabSz="457200">
              <a:buFont typeface="Arial" panose="020B0604020202020204" pitchFamily="34" charset="0"/>
              <a:buChar char="•"/>
            </a:pPr>
            <a:r>
              <a:rPr lang="en-GB" sz="2000" dirty="0">
                <a:solidFill>
                  <a:prstClr val="black">
                    <a:lumMod val="85000"/>
                    <a:lumOff val="15000"/>
                  </a:prstClr>
                </a:solidFill>
                <a:latin typeface="Century Gothic" pitchFamily="34" charset="0"/>
              </a:rPr>
              <a:t>Gender (</a:t>
            </a:r>
            <a:r>
              <a:rPr lang="en-GB" sz="2000" b="1" dirty="0">
                <a:solidFill>
                  <a:srgbClr val="FF0000"/>
                </a:solidFill>
                <a:latin typeface="Century Gothic" pitchFamily="34" charset="0"/>
              </a:rPr>
              <a:t>Women</a:t>
            </a:r>
            <a:r>
              <a:rPr lang="en-GB" sz="2000" dirty="0">
                <a:solidFill>
                  <a:prstClr val="black">
                    <a:lumMod val="85000"/>
                    <a:lumOff val="15000"/>
                  </a:prstClr>
                </a:solidFill>
                <a:latin typeface="Century Gothic" pitchFamily="34" charset="0"/>
              </a:rPr>
              <a:t>, Men) </a:t>
            </a:r>
          </a:p>
          <a:p>
            <a:pPr marL="214308" indent="-214308" defTabSz="457200">
              <a:buFont typeface="Arial" pitchFamily="34" charset="0"/>
              <a:buChar char="•"/>
            </a:pPr>
            <a:endParaRPr lang="en-GB" sz="2000" dirty="0">
              <a:solidFill>
                <a:prstClr val="black">
                  <a:lumMod val="85000"/>
                  <a:lumOff val="15000"/>
                </a:prstClr>
              </a:solidFill>
              <a:latin typeface="Century Gothic" pitchFamily="34" charset="0"/>
            </a:endParaRPr>
          </a:p>
          <a:p>
            <a:pPr marL="214308" indent="-214308" defTabSz="457200">
              <a:buFont typeface="Arial" pitchFamily="34" charset="0"/>
              <a:buChar char="•"/>
            </a:pPr>
            <a:r>
              <a:rPr lang="en-GB" sz="2200" dirty="0">
                <a:solidFill>
                  <a:prstClr val="black">
                    <a:lumMod val="85000"/>
                    <a:lumOff val="15000"/>
                  </a:prstClr>
                </a:solidFill>
                <a:latin typeface="Century Gothic" pitchFamily="34" charset="0"/>
              </a:rPr>
              <a:t>Using a </a:t>
            </a:r>
            <a:r>
              <a:rPr lang="en-GB" sz="2200" b="1" dirty="0">
                <a:solidFill>
                  <a:srgbClr val="ED7D31"/>
                </a:solidFill>
                <a:latin typeface="Century Gothic" pitchFamily="34" charset="0"/>
              </a:rPr>
              <a:t>Zimbabwean CGE model (2019 SAM)</a:t>
            </a:r>
            <a:r>
              <a:rPr lang="en-GB" sz="2200" dirty="0">
                <a:solidFill>
                  <a:prstClr val="black">
                    <a:lumMod val="85000"/>
                    <a:lumOff val="15000"/>
                  </a:prstClr>
                </a:solidFill>
                <a:latin typeface="Century Gothic" pitchFamily="34" charset="0"/>
              </a:rPr>
              <a:t> linked to a household survey </a:t>
            </a:r>
            <a:r>
              <a:rPr lang="en-GB" sz="2200" b="1" dirty="0">
                <a:solidFill>
                  <a:srgbClr val="ED7D31"/>
                </a:solidFill>
                <a:latin typeface="Century Gothic" pitchFamily="34" charset="0"/>
              </a:rPr>
              <a:t>microsimulation model (2017 PICES)</a:t>
            </a:r>
            <a:endParaRPr lang="en-GB" sz="2000" dirty="0">
              <a:solidFill>
                <a:prstClr val="black">
                  <a:lumMod val="85000"/>
                  <a:lumOff val="15000"/>
                </a:prstClr>
              </a:solidFill>
              <a:latin typeface="Century Gothic" pitchFamily="34" charset="0"/>
            </a:endParaRPr>
          </a:p>
          <a:p>
            <a:pPr marL="214308" indent="-214308" defTabSz="457200">
              <a:buFont typeface="Arial" pitchFamily="34" charset="0"/>
              <a:buChar char="•"/>
            </a:pPr>
            <a:endParaRPr lang="en-GB" sz="2000" dirty="0">
              <a:solidFill>
                <a:prstClr val="black">
                  <a:lumMod val="85000"/>
                  <a:lumOff val="15000"/>
                </a:prstClr>
              </a:solidFill>
              <a:latin typeface="Century Gothic" pitchFamily="34" charset="0"/>
            </a:endParaRPr>
          </a:p>
          <a:p>
            <a:pPr marL="285750" lvl="0" indent="-285750" defTabSz="457200">
              <a:buFont typeface="Arial" panose="020B0604020202020204" pitchFamily="34" charset="0"/>
              <a:buChar char="•"/>
            </a:pPr>
            <a:r>
              <a:rPr lang="en-GB" sz="2200" dirty="0">
                <a:solidFill>
                  <a:prstClr val="black">
                    <a:lumMod val="85000"/>
                    <a:lumOff val="15000"/>
                  </a:prstClr>
                </a:solidFill>
                <a:latin typeface="Century Gothic" pitchFamily="34" charset="0"/>
              </a:rPr>
              <a:t>Develop analysis nationwide, </a:t>
            </a:r>
            <a:r>
              <a:rPr lang="en-GB" sz="2200" b="1" dirty="0">
                <a:solidFill>
                  <a:prstClr val="black">
                    <a:lumMod val="50000"/>
                    <a:lumOff val="50000"/>
                  </a:prstClr>
                </a:solidFill>
                <a:latin typeface="Century Gothic" pitchFamily="34" charset="0"/>
              </a:rPr>
              <a:t>across diverse sectors and socioeconomic categories – in particular gender and rural/urban regions</a:t>
            </a:r>
            <a:r>
              <a:rPr lang="en-GB" sz="2200" b="1" dirty="0">
                <a:solidFill>
                  <a:prstClr val="black">
                    <a:lumMod val="85000"/>
                    <a:lumOff val="15000"/>
                  </a:prstClr>
                </a:solidFill>
                <a:latin typeface="Century Gothic" pitchFamily="34" charset="0"/>
              </a:rPr>
              <a:t>.</a:t>
            </a:r>
          </a:p>
        </p:txBody>
      </p:sp>
    </p:spTree>
    <p:extLst>
      <p:ext uri="{BB962C8B-B14F-4D97-AF65-F5344CB8AC3E}">
        <p14:creationId xmlns:p14="http://schemas.microsoft.com/office/powerpoint/2010/main" val="3452558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Rounded Corners 87">
            <a:extLst>
              <a:ext uri="{FF2B5EF4-FFF2-40B4-BE49-F238E27FC236}">
                <a16:creationId xmlns:a16="http://schemas.microsoft.com/office/drawing/2014/main" id="{4873F73A-B798-4C32-AE6C-42EFC2357C63}"/>
              </a:ext>
            </a:extLst>
          </p:cNvPr>
          <p:cNvSpPr/>
          <p:nvPr/>
        </p:nvSpPr>
        <p:spPr>
          <a:xfrm>
            <a:off x="5538731" y="1271186"/>
            <a:ext cx="4188298" cy="54893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ZA" sz="3200" dirty="0"/>
              <a:t>Total output</a:t>
            </a:r>
            <a:endParaRPr lang="en-US" sz="3200" dirty="0"/>
          </a:p>
        </p:txBody>
      </p:sp>
      <p:cxnSp>
        <p:nvCxnSpPr>
          <p:cNvPr id="92" name="Straight Connector 91">
            <a:extLst>
              <a:ext uri="{FF2B5EF4-FFF2-40B4-BE49-F238E27FC236}">
                <a16:creationId xmlns:a16="http://schemas.microsoft.com/office/drawing/2014/main" id="{B2D5FC6E-D0BD-449B-BBC2-293AEF13CDEC}"/>
              </a:ext>
            </a:extLst>
          </p:cNvPr>
          <p:cNvCxnSpPr>
            <a:cxnSpLocks/>
          </p:cNvCxnSpPr>
          <p:nvPr/>
        </p:nvCxnSpPr>
        <p:spPr>
          <a:xfrm>
            <a:off x="7741111" y="1843224"/>
            <a:ext cx="0" cy="341523"/>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D066BDF1-7B03-4235-9275-8E4143B4F1B1}"/>
              </a:ext>
            </a:extLst>
          </p:cNvPr>
          <p:cNvCxnSpPr>
            <a:cxnSpLocks/>
          </p:cNvCxnSpPr>
          <p:nvPr/>
        </p:nvCxnSpPr>
        <p:spPr>
          <a:xfrm>
            <a:off x="5312238" y="2184747"/>
            <a:ext cx="54538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05B5072-974A-4A89-AA74-70D24352C0F5}"/>
              </a:ext>
            </a:extLst>
          </p:cNvPr>
          <p:cNvCxnSpPr>
            <a:cxnSpLocks/>
          </p:cNvCxnSpPr>
          <p:nvPr/>
        </p:nvCxnSpPr>
        <p:spPr>
          <a:xfrm>
            <a:off x="10766128" y="2184747"/>
            <a:ext cx="0" cy="1330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FAB3E9C-C88B-4025-900E-21C441CEB5A6}"/>
              </a:ext>
            </a:extLst>
          </p:cNvPr>
          <p:cNvCxnSpPr>
            <a:cxnSpLocks/>
          </p:cNvCxnSpPr>
          <p:nvPr/>
        </p:nvCxnSpPr>
        <p:spPr>
          <a:xfrm flipH="1">
            <a:off x="5312238" y="2170323"/>
            <a:ext cx="10884" cy="147495"/>
          </a:xfrm>
          <a:prstGeom prst="line">
            <a:avLst/>
          </a:prstGeom>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9FA04191-AF5B-43D3-B02A-01E60D524C35}"/>
              </a:ext>
            </a:extLst>
          </p:cNvPr>
          <p:cNvSpPr/>
          <p:nvPr/>
        </p:nvSpPr>
        <p:spPr>
          <a:xfrm>
            <a:off x="4105374" y="2337104"/>
            <a:ext cx="2483780" cy="60959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b="1" dirty="0"/>
              <a:t>Gross Value added</a:t>
            </a:r>
            <a:endParaRPr lang="en-US" b="1" dirty="0"/>
          </a:p>
        </p:txBody>
      </p:sp>
      <p:sp>
        <p:nvSpPr>
          <p:cNvPr id="102" name="Rectangle: Rounded Corners 101">
            <a:extLst>
              <a:ext uri="{FF2B5EF4-FFF2-40B4-BE49-F238E27FC236}">
                <a16:creationId xmlns:a16="http://schemas.microsoft.com/office/drawing/2014/main" id="{6906AE57-36D6-4512-8C8F-003D5097F1C7}"/>
              </a:ext>
            </a:extLst>
          </p:cNvPr>
          <p:cNvSpPr/>
          <p:nvPr/>
        </p:nvSpPr>
        <p:spPr>
          <a:xfrm>
            <a:off x="9408198" y="2310237"/>
            <a:ext cx="2736544" cy="60959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b="1" dirty="0"/>
              <a:t>Intermediate goods and services</a:t>
            </a:r>
            <a:endParaRPr lang="en-US" b="1" dirty="0"/>
          </a:p>
        </p:txBody>
      </p:sp>
      <p:cxnSp>
        <p:nvCxnSpPr>
          <p:cNvPr id="105" name="Straight Connector 104">
            <a:extLst>
              <a:ext uri="{FF2B5EF4-FFF2-40B4-BE49-F238E27FC236}">
                <a16:creationId xmlns:a16="http://schemas.microsoft.com/office/drawing/2014/main" id="{F948B5A9-5775-4D1E-B14A-118897AD9B52}"/>
              </a:ext>
            </a:extLst>
          </p:cNvPr>
          <p:cNvCxnSpPr>
            <a:cxnSpLocks/>
          </p:cNvCxnSpPr>
          <p:nvPr/>
        </p:nvCxnSpPr>
        <p:spPr>
          <a:xfrm>
            <a:off x="10824911" y="2919834"/>
            <a:ext cx="0" cy="1636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86F4E6C-6614-4B13-A9A7-6193849D2D41}"/>
              </a:ext>
            </a:extLst>
          </p:cNvPr>
          <p:cNvCxnSpPr>
            <a:cxnSpLocks/>
          </p:cNvCxnSpPr>
          <p:nvPr/>
        </p:nvCxnSpPr>
        <p:spPr>
          <a:xfrm>
            <a:off x="5351347" y="2950898"/>
            <a:ext cx="0" cy="1325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E9B81677-D8C7-4367-8C99-8B31FF9CBDD2}"/>
              </a:ext>
            </a:extLst>
          </p:cNvPr>
          <p:cNvCxnSpPr>
            <a:cxnSpLocks/>
          </p:cNvCxnSpPr>
          <p:nvPr/>
        </p:nvCxnSpPr>
        <p:spPr>
          <a:xfrm>
            <a:off x="1383140" y="3940097"/>
            <a:ext cx="29210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276D7AA-219D-4665-9953-8FEC099ABEB0}"/>
              </a:ext>
            </a:extLst>
          </p:cNvPr>
          <p:cNvCxnSpPr>
            <a:cxnSpLocks/>
          </p:cNvCxnSpPr>
          <p:nvPr/>
        </p:nvCxnSpPr>
        <p:spPr>
          <a:xfrm>
            <a:off x="9995153" y="3096076"/>
            <a:ext cx="1678484" cy="3914"/>
          </a:xfrm>
          <a:prstGeom prst="line">
            <a:avLst/>
          </a:prstGeom>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EDE4E5E-CD8B-4902-8636-2B747361F7B3}"/>
              </a:ext>
            </a:extLst>
          </p:cNvPr>
          <p:cNvCxnSpPr>
            <a:cxnSpLocks/>
          </p:cNvCxnSpPr>
          <p:nvPr/>
        </p:nvCxnSpPr>
        <p:spPr>
          <a:xfrm>
            <a:off x="2983685" y="3083471"/>
            <a:ext cx="0" cy="166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99BA42D-4AF3-4A7F-BAD7-E3BB7E92B66F}"/>
              </a:ext>
            </a:extLst>
          </p:cNvPr>
          <p:cNvCxnSpPr>
            <a:cxnSpLocks/>
          </p:cNvCxnSpPr>
          <p:nvPr/>
        </p:nvCxnSpPr>
        <p:spPr>
          <a:xfrm>
            <a:off x="2983685" y="3083471"/>
            <a:ext cx="5110092"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AED567A2-F3CF-41D5-A6C2-61FC32BB9042}"/>
              </a:ext>
            </a:extLst>
          </p:cNvPr>
          <p:cNvSpPr/>
          <p:nvPr/>
        </p:nvSpPr>
        <p:spPr>
          <a:xfrm>
            <a:off x="2496352" y="3238630"/>
            <a:ext cx="974666"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b="1" dirty="0">
                <a:solidFill>
                  <a:schemeClr val="tx1"/>
                </a:solidFill>
              </a:rPr>
              <a:t>Labour</a:t>
            </a:r>
            <a:endParaRPr lang="en-US" b="1" dirty="0">
              <a:solidFill>
                <a:schemeClr val="tx1"/>
              </a:solidFill>
            </a:endParaRPr>
          </a:p>
        </p:txBody>
      </p:sp>
      <p:sp>
        <p:nvSpPr>
          <p:cNvPr id="34" name="Rectangle: Rounded Corners 33">
            <a:extLst>
              <a:ext uri="{FF2B5EF4-FFF2-40B4-BE49-F238E27FC236}">
                <a16:creationId xmlns:a16="http://schemas.microsoft.com/office/drawing/2014/main" id="{B7EA5F88-FEF0-4584-936E-4EB7751C5C39}"/>
              </a:ext>
            </a:extLst>
          </p:cNvPr>
          <p:cNvSpPr/>
          <p:nvPr/>
        </p:nvSpPr>
        <p:spPr>
          <a:xfrm>
            <a:off x="7489334" y="3268793"/>
            <a:ext cx="1099698"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b="1" dirty="0">
                <a:solidFill>
                  <a:schemeClr val="tx1"/>
                </a:solidFill>
              </a:rPr>
              <a:t>Capital</a:t>
            </a:r>
            <a:endParaRPr lang="en-US" b="1" dirty="0">
              <a:solidFill>
                <a:schemeClr val="tx1"/>
              </a:solidFill>
            </a:endParaRPr>
          </a:p>
        </p:txBody>
      </p:sp>
      <p:cxnSp>
        <p:nvCxnSpPr>
          <p:cNvPr id="35" name="Straight Connector 34">
            <a:extLst>
              <a:ext uri="{FF2B5EF4-FFF2-40B4-BE49-F238E27FC236}">
                <a16:creationId xmlns:a16="http://schemas.microsoft.com/office/drawing/2014/main" id="{D57DCA0C-8106-43A4-B1AB-48F99F02B99F}"/>
              </a:ext>
            </a:extLst>
          </p:cNvPr>
          <p:cNvCxnSpPr>
            <a:cxnSpLocks/>
          </p:cNvCxnSpPr>
          <p:nvPr/>
        </p:nvCxnSpPr>
        <p:spPr>
          <a:xfrm>
            <a:off x="8093777" y="3083471"/>
            <a:ext cx="0" cy="149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543D54E-A910-4DD6-AD7A-CAE826777DD4}"/>
              </a:ext>
            </a:extLst>
          </p:cNvPr>
          <p:cNvCxnSpPr>
            <a:cxnSpLocks/>
          </p:cNvCxnSpPr>
          <p:nvPr/>
        </p:nvCxnSpPr>
        <p:spPr>
          <a:xfrm>
            <a:off x="11673637" y="3083471"/>
            <a:ext cx="0" cy="2105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6EA0E34-8BCF-458B-8F9C-6D0AC898D4B6}"/>
              </a:ext>
            </a:extLst>
          </p:cNvPr>
          <p:cNvCxnSpPr>
            <a:cxnSpLocks/>
          </p:cNvCxnSpPr>
          <p:nvPr/>
        </p:nvCxnSpPr>
        <p:spPr>
          <a:xfrm flipH="1">
            <a:off x="9995153" y="3096076"/>
            <a:ext cx="1086" cy="197967"/>
          </a:xfrm>
          <a:prstGeom prst="line">
            <a:avLst/>
          </a:prstGeom>
        </p:spPr>
        <p:style>
          <a:lnRef idx="1">
            <a:schemeClr val="accent1"/>
          </a:lnRef>
          <a:fillRef idx="0">
            <a:schemeClr val="accent1"/>
          </a:fillRef>
          <a:effectRef idx="0">
            <a:schemeClr val="accent1"/>
          </a:effectRef>
          <a:fontRef idx="minor">
            <a:schemeClr val="tx1"/>
          </a:fontRef>
        </p:style>
      </p:cxnSp>
      <p:sp>
        <p:nvSpPr>
          <p:cNvPr id="38" name="Rectangle: Rounded Corners 37">
            <a:extLst>
              <a:ext uri="{FF2B5EF4-FFF2-40B4-BE49-F238E27FC236}">
                <a16:creationId xmlns:a16="http://schemas.microsoft.com/office/drawing/2014/main" id="{7FF58AE3-6C73-4EEA-B156-7125F380A5D3}"/>
              </a:ext>
            </a:extLst>
          </p:cNvPr>
          <p:cNvSpPr/>
          <p:nvPr/>
        </p:nvSpPr>
        <p:spPr>
          <a:xfrm>
            <a:off x="9553595" y="3303587"/>
            <a:ext cx="1154066"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b="1" dirty="0">
                <a:solidFill>
                  <a:schemeClr val="tx1"/>
                </a:solidFill>
              </a:rPr>
              <a:t>Domestic</a:t>
            </a:r>
            <a:endParaRPr lang="en-US" b="1" dirty="0">
              <a:solidFill>
                <a:schemeClr val="tx1"/>
              </a:solidFill>
            </a:endParaRPr>
          </a:p>
        </p:txBody>
      </p:sp>
      <p:sp>
        <p:nvSpPr>
          <p:cNvPr id="39" name="Rectangle: Rounded Corners 38">
            <a:extLst>
              <a:ext uri="{FF2B5EF4-FFF2-40B4-BE49-F238E27FC236}">
                <a16:creationId xmlns:a16="http://schemas.microsoft.com/office/drawing/2014/main" id="{9FBA155F-0320-4F17-89B3-F87D9F02CC17}"/>
              </a:ext>
            </a:extLst>
          </p:cNvPr>
          <p:cNvSpPr/>
          <p:nvPr/>
        </p:nvSpPr>
        <p:spPr>
          <a:xfrm>
            <a:off x="11127236" y="3306648"/>
            <a:ext cx="1027471"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b="1" dirty="0">
                <a:solidFill>
                  <a:schemeClr val="tx1"/>
                </a:solidFill>
              </a:rPr>
              <a:t>Foreign</a:t>
            </a:r>
            <a:endParaRPr lang="en-US" b="1" dirty="0">
              <a:solidFill>
                <a:schemeClr val="tx1"/>
              </a:solidFill>
            </a:endParaRPr>
          </a:p>
        </p:txBody>
      </p:sp>
      <p:sp>
        <p:nvSpPr>
          <p:cNvPr id="40" name="Rectangle: Rounded Corners 39">
            <a:extLst>
              <a:ext uri="{FF2B5EF4-FFF2-40B4-BE49-F238E27FC236}">
                <a16:creationId xmlns:a16="http://schemas.microsoft.com/office/drawing/2014/main" id="{1FD98A28-9C04-475F-9D63-DDBC52A014A7}"/>
              </a:ext>
            </a:extLst>
          </p:cNvPr>
          <p:cNvSpPr/>
          <p:nvPr/>
        </p:nvSpPr>
        <p:spPr>
          <a:xfrm>
            <a:off x="585065" y="4180097"/>
            <a:ext cx="1460216" cy="7651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b="1" dirty="0">
                <a:solidFill>
                  <a:schemeClr val="tx1"/>
                </a:solidFill>
              </a:rPr>
              <a:t>Skilled</a:t>
            </a:r>
            <a:endParaRPr lang="en-US" b="1" dirty="0">
              <a:solidFill>
                <a:schemeClr val="tx1"/>
              </a:solidFill>
            </a:endParaRPr>
          </a:p>
        </p:txBody>
      </p:sp>
      <p:cxnSp>
        <p:nvCxnSpPr>
          <p:cNvPr id="42" name="Straight Connector 41">
            <a:extLst>
              <a:ext uri="{FF2B5EF4-FFF2-40B4-BE49-F238E27FC236}">
                <a16:creationId xmlns:a16="http://schemas.microsoft.com/office/drawing/2014/main" id="{9357C39C-C986-4ADC-A51A-A92D1791DC9B}"/>
              </a:ext>
            </a:extLst>
          </p:cNvPr>
          <p:cNvCxnSpPr>
            <a:cxnSpLocks/>
          </p:cNvCxnSpPr>
          <p:nvPr/>
        </p:nvCxnSpPr>
        <p:spPr>
          <a:xfrm>
            <a:off x="1383140" y="3947652"/>
            <a:ext cx="0" cy="192497"/>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42">
            <a:extLst>
              <a:ext uri="{FF2B5EF4-FFF2-40B4-BE49-F238E27FC236}">
                <a16:creationId xmlns:a16="http://schemas.microsoft.com/office/drawing/2014/main" id="{96D3F255-ABB4-48F9-9CE7-63B7DC5E8956}"/>
              </a:ext>
            </a:extLst>
          </p:cNvPr>
          <p:cNvCxnSpPr>
            <a:cxnSpLocks/>
          </p:cNvCxnSpPr>
          <p:nvPr/>
        </p:nvCxnSpPr>
        <p:spPr>
          <a:xfrm>
            <a:off x="2973402" y="3796942"/>
            <a:ext cx="0" cy="143155"/>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42">
            <a:extLst>
              <a:ext uri="{FF2B5EF4-FFF2-40B4-BE49-F238E27FC236}">
                <a16:creationId xmlns:a16="http://schemas.microsoft.com/office/drawing/2014/main" id="{94E4C4EC-E765-4371-8CA1-FE6E34453868}"/>
              </a:ext>
            </a:extLst>
          </p:cNvPr>
          <p:cNvCxnSpPr/>
          <p:nvPr/>
        </p:nvCxnSpPr>
        <p:spPr>
          <a:xfrm>
            <a:off x="4304185" y="3930114"/>
            <a:ext cx="0" cy="280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42">
            <a:extLst>
              <a:ext uri="{FF2B5EF4-FFF2-40B4-BE49-F238E27FC236}">
                <a16:creationId xmlns:a16="http://schemas.microsoft.com/office/drawing/2014/main" id="{43642364-D1A2-4873-9490-A59691505FB1}"/>
              </a:ext>
            </a:extLst>
          </p:cNvPr>
          <p:cNvCxnSpPr>
            <a:cxnSpLocks/>
          </p:cNvCxnSpPr>
          <p:nvPr/>
        </p:nvCxnSpPr>
        <p:spPr>
          <a:xfrm>
            <a:off x="8096967" y="3845478"/>
            <a:ext cx="0" cy="84636"/>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115">
            <a:extLst>
              <a:ext uri="{FF2B5EF4-FFF2-40B4-BE49-F238E27FC236}">
                <a16:creationId xmlns:a16="http://schemas.microsoft.com/office/drawing/2014/main" id="{9E54B1DF-1AA6-49C3-939F-6DEB73E38D9E}"/>
              </a:ext>
            </a:extLst>
          </p:cNvPr>
          <p:cNvCxnSpPr>
            <a:cxnSpLocks/>
          </p:cNvCxnSpPr>
          <p:nvPr/>
        </p:nvCxnSpPr>
        <p:spPr>
          <a:xfrm>
            <a:off x="5887852" y="3930114"/>
            <a:ext cx="315661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42">
            <a:extLst>
              <a:ext uri="{FF2B5EF4-FFF2-40B4-BE49-F238E27FC236}">
                <a16:creationId xmlns:a16="http://schemas.microsoft.com/office/drawing/2014/main" id="{053BB5F6-A703-41DC-A8BC-26A3DDDC8611}"/>
              </a:ext>
            </a:extLst>
          </p:cNvPr>
          <p:cNvCxnSpPr>
            <a:cxnSpLocks/>
          </p:cNvCxnSpPr>
          <p:nvPr/>
        </p:nvCxnSpPr>
        <p:spPr>
          <a:xfrm>
            <a:off x="5887852" y="3940097"/>
            <a:ext cx="0" cy="21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42">
            <a:extLst>
              <a:ext uri="{FF2B5EF4-FFF2-40B4-BE49-F238E27FC236}">
                <a16:creationId xmlns:a16="http://schemas.microsoft.com/office/drawing/2014/main" id="{4E06E645-D8CB-4A87-A7B4-D87351F08894}"/>
              </a:ext>
            </a:extLst>
          </p:cNvPr>
          <p:cNvCxnSpPr>
            <a:cxnSpLocks/>
          </p:cNvCxnSpPr>
          <p:nvPr/>
        </p:nvCxnSpPr>
        <p:spPr>
          <a:xfrm>
            <a:off x="7294296" y="3940097"/>
            <a:ext cx="0" cy="21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42">
            <a:extLst>
              <a:ext uri="{FF2B5EF4-FFF2-40B4-BE49-F238E27FC236}">
                <a16:creationId xmlns:a16="http://schemas.microsoft.com/office/drawing/2014/main" id="{7B0D9D15-241A-47FC-BE63-B5C4C91A33AC}"/>
              </a:ext>
            </a:extLst>
          </p:cNvPr>
          <p:cNvCxnSpPr>
            <a:cxnSpLocks/>
          </p:cNvCxnSpPr>
          <p:nvPr/>
        </p:nvCxnSpPr>
        <p:spPr>
          <a:xfrm>
            <a:off x="9028283" y="3930114"/>
            <a:ext cx="0" cy="210035"/>
          </a:xfrm>
          <a:prstGeom prst="line">
            <a:avLst/>
          </a:prstGeom>
        </p:spPr>
        <p:style>
          <a:lnRef idx="1">
            <a:schemeClr val="accent1"/>
          </a:lnRef>
          <a:fillRef idx="0">
            <a:schemeClr val="accent1"/>
          </a:fillRef>
          <a:effectRef idx="0">
            <a:schemeClr val="accent1"/>
          </a:effectRef>
          <a:fontRef idx="minor">
            <a:schemeClr val="tx1"/>
          </a:fontRef>
        </p:style>
      </p:cxnSp>
      <p:sp>
        <p:nvSpPr>
          <p:cNvPr id="75" name="Rectangle: Rounded Corners 43">
            <a:extLst>
              <a:ext uri="{FF2B5EF4-FFF2-40B4-BE49-F238E27FC236}">
                <a16:creationId xmlns:a16="http://schemas.microsoft.com/office/drawing/2014/main" id="{70A4E9D1-218D-430B-A34B-EF2F8972149B}"/>
              </a:ext>
            </a:extLst>
          </p:cNvPr>
          <p:cNvSpPr/>
          <p:nvPr/>
        </p:nvSpPr>
        <p:spPr>
          <a:xfrm>
            <a:off x="5279305" y="4157848"/>
            <a:ext cx="1217095" cy="70150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b="1" dirty="0">
                <a:solidFill>
                  <a:schemeClr val="tx1"/>
                </a:solidFill>
              </a:rPr>
              <a:t>Land</a:t>
            </a:r>
            <a:endParaRPr lang="en-US" b="1" dirty="0">
              <a:solidFill>
                <a:schemeClr val="tx1"/>
              </a:solidFill>
            </a:endParaRPr>
          </a:p>
        </p:txBody>
      </p:sp>
      <p:sp>
        <p:nvSpPr>
          <p:cNvPr id="77" name="Rectangle: Rounded Corners 43">
            <a:extLst>
              <a:ext uri="{FF2B5EF4-FFF2-40B4-BE49-F238E27FC236}">
                <a16:creationId xmlns:a16="http://schemas.microsoft.com/office/drawing/2014/main" id="{96F9D2BD-EFD6-4CA1-9C1A-05473A9873BC}"/>
              </a:ext>
            </a:extLst>
          </p:cNvPr>
          <p:cNvSpPr/>
          <p:nvPr/>
        </p:nvSpPr>
        <p:spPr>
          <a:xfrm>
            <a:off x="6563089" y="4150132"/>
            <a:ext cx="1462415" cy="70150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b="1" dirty="0">
                <a:solidFill>
                  <a:schemeClr val="tx1"/>
                </a:solidFill>
              </a:rPr>
              <a:t>Agricultural capital</a:t>
            </a:r>
            <a:endParaRPr lang="en-US" b="1" dirty="0">
              <a:solidFill>
                <a:schemeClr val="tx1"/>
              </a:solidFill>
            </a:endParaRPr>
          </a:p>
        </p:txBody>
      </p:sp>
      <p:sp>
        <p:nvSpPr>
          <p:cNvPr id="78" name="Rectangle: Rounded Corners 43">
            <a:extLst>
              <a:ext uri="{FF2B5EF4-FFF2-40B4-BE49-F238E27FC236}">
                <a16:creationId xmlns:a16="http://schemas.microsoft.com/office/drawing/2014/main" id="{E82D0719-E7D0-4D64-96A3-7AA582580547}"/>
              </a:ext>
            </a:extLst>
          </p:cNvPr>
          <p:cNvSpPr/>
          <p:nvPr/>
        </p:nvSpPr>
        <p:spPr>
          <a:xfrm>
            <a:off x="8093777" y="4157370"/>
            <a:ext cx="1901376" cy="70150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b="1" dirty="0">
                <a:solidFill>
                  <a:schemeClr val="tx1"/>
                </a:solidFill>
              </a:rPr>
              <a:t>Non-Agricultural capital</a:t>
            </a:r>
            <a:endParaRPr lang="en-US" b="1" dirty="0">
              <a:solidFill>
                <a:schemeClr val="tx1"/>
              </a:solidFill>
            </a:endParaRPr>
          </a:p>
        </p:txBody>
      </p:sp>
      <p:sp>
        <p:nvSpPr>
          <p:cNvPr id="129" name="Rectangle: Rounded Corners 39">
            <a:extLst>
              <a:ext uri="{FF2B5EF4-FFF2-40B4-BE49-F238E27FC236}">
                <a16:creationId xmlns:a16="http://schemas.microsoft.com/office/drawing/2014/main" id="{533A3CD9-665D-4624-A844-497B208094BA}"/>
              </a:ext>
            </a:extLst>
          </p:cNvPr>
          <p:cNvSpPr/>
          <p:nvPr/>
        </p:nvSpPr>
        <p:spPr>
          <a:xfrm>
            <a:off x="3574076" y="4140149"/>
            <a:ext cx="1460216" cy="7651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b="1" dirty="0">
                <a:solidFill>
                  <a:schemeClr val="tx1"/>
                </a:solidFill>
              </a:rPr>
              <a:t>Unskilled</a:t>
            </a:r>
            <a:endParaRPr lang="en-US" b="1" dirty="0">
              <a:solidFill>
                <a:schemeClr val="tx1"/>
              </a:solidFill>
            </a:endParaRPr>
          </a:p>
        </p:txBody>
      </p:sp>
      <p:sp>
        <p:nvSpPr>
          <p:cNvPr id="2" name="Textfeld 1">
            <a:extLst>
              <a:ext uri="{FF2B5EF4-FFF2-40B4-BE49-F238E27FC236}">
                <a16:creationId xmlns:a16="http://schemas.microsoft.com/office/drawing/2014/main" id="{7E54229A-5289-4A9A-8375-934E3E2C616A}"/>
              </a:ext>
            </a:extLst>
          </p:cNvPr>
          <p:cNvSpPr txBox="1"/>
          <p:nvPr/>
        </p:nvSpPr>
        <p:spPr>
          <a:xfrm>
            <a:off x="1778277" y="38596"/>
            <a:ext cx="8637301" cy="584775"/>
          </a:xfrm>
          <a:prstGeom prst="rect">
            <a:avLst/>
          </a:prstGeom>
          <a:noFill/>
        </p:spPr>
        <p:txBody>
          <a:bodyPr wrap="none" rtlCol="0">
            <a:spAutoFit/>
          </a:bodyPr>
          <a:lstStyle/>
          <a:p>
            <a:r>
              <a:rPr lang="de-DE" sz="3200" b="1" dirty="0" err="1">
                <a:latin typeface="Century Gothic" panose="020B0502020202020204" pitchFamily="34" charset="0"/>
              </a:rPr>
              <a:t>Production</a:t>
            </a:r>
            <a:r>
              <a:rPr lang="de-DE" sz="3200" b="1" dirty="0">
                <a:latin typeface="Century Gothic" panose="020B0502020202020204" pitchFamily="34" charset="0"/>
              </a:rPr>
              <a:t> and Labour Market -- Standard</a:t>
            </a:r>
          </a:p>
        </p:txBody>
      </p:sp>
    </p:spTree>
    <p:extLst>
      <p:ext uri="{BB962C8B-B14F-4D97-AF65-F5344CB8AC3E}">
        <p14:creationId xmlns:p14="http://schemas.microsoft.com/office/powerpoint/2010/main" val="853214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6B458720-94C3-476A-AA35-B43A7E90E773}"/>
              </a:ext>
            </a:extLst>
          </p:cNvPr>
          <p:cNvGrpSpPr/>
          <p:nvPr/>
        </p:nvGrpSpPr>
        <p:grpSpPr>
          <a:xfrm>
            <a:off x="34512" y="2387643"/>
            <a:ext cx="5774940" cy="2433587"/>
            <a:chOff x="604827" y="1280276"/>
            <a:chExt cx="11549880" cy="4867174"/>
          </a:xfrm>
        </p:grpSpPr>
        <p:cxnSp>
          <p:nvCxnSpPr>
            <p:cNvPr id="4" name="Straight Connector 91">
              <a:extLst>
                <a:ext uri="{FF2B5EF4-FFF2-40B4-BE49-F238E27FC236}">
                  <a16:creationId xmlns:a16="http://schemas.microsoft.com/office/drawing/2014/main" id="{41735E30-A1A1-401D-88B7-C523CB2907BD}"/>
                </a:ext>
              </a:extLst>
            </p:cNvPr>
            <p:cNvCxnSpPr>
              <a:cxnSpLocks/>
            </p:cNvCxnSpPr>
            <p:nvPr/>
          </p:nvCxnSpPr>
          <p:spPr>
            <a:xfrm>
              <a:off x="7445836" y="1828800"/>
              <a:ext cx="0" cy="341523"/>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97">
              <a:extLst>
                <a:ext uri="{FF2B5EF4-FFF2-40B4-BE49-F238E27FC236}">
                  <a16:creationId xmlns:a16="http://schemas.microsoft.com/office/drawing/2014/main" id="{20DEF8AF-7324-498D-9B6A-96BCCDABE65F}"/>
                </a:ext>
              </a:extLst>
            </p:cNvPr>
            <p:cNvCxnSpPr>
              <a:cxnSpLocks/>
            </p:cNvCxnSpPr>
            <p:nvPr/>
          </p:nvCxnSpPr>
          <p:spPr>
            <a:xfrm>
              <a:off x="5312238" y="2184747"/>
              <a:ext cx="54538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98">
              <a:extLst>
                <a:ext uri="{FF2B5EF4-FFF2-40B4-BE49-F238E27FC236}">
                  <a16:creationId xmlns:a16="http://schemas.microsoft.com/office/drawing/2014/main" id="{79FA1632-BE7D-4FC9-AADD-0D739DAA3563}"/>
                </a:ext>
              </a:extLst>
            </p:cNvPr>
            <p:cNvCxnSpPr>
              <a:cxnSpLocks/>
            </p:cNvCxnSpPr>
            <p:nvPr/>
          </p:nvCxnSpPr>
          <p:spPr>
            <a:xfrm>
              <a:off x="10766128" y="2184747"/>
              <a:ext cx="0" cy="133071"/>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99">
              <a:extLst>
                <a:ext uri="{FF2B5EF4-FFF2-40B4-BE49-F238E27FC236}">
                  <a16:creationId xmlns:a16="http://schemas.microsoft.com/office/drawing/2014/main" id="{B5A08D43-77D2-4A0E-A235-D7F884152EB3}"/>
                </a:ext>
              </a:extLst>
            </p:cNvPr>
            <p:cNvCxnSpPr>
              <a:cxnSpLocks/>
            </p:cNvCxnSpPr>
            <p:nvPr/>
          </p:nvCxnSpPr>
          <p:spPr>
            <a:xfrm flipH="1">
              <a:off x="5312238" y="2170323"/>
              <a:ext cx="10884" cy="147495"/>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Rounded Corners 100">
              <a:extLst>
                <a:ext uri="{FF2B5EF4-FFF2-40B4-BE49-F238E27FC236}">
                  <a16:creationId xmlns:a16="http://schemas.microsoft.com/office/drawing/2014/main" id="{378BA570-DE38-4165-864E-E5B1F5769281}"/>
                </a:ext>
              </a:extLst>
            </p:cNvPr>
            <p:cNvSpPr/>
            <p:nvPr/>
          </p:nvSpPr>
          <p:spPr>
            <a:xfrm>
              <a:off x="4105374" y="2337104"/>
              <a:ext cx="2483780" cy="60959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sz="1000" b="1" dirty="0"/>
                <a:t>Gross Value added</a:t>
              </a:r>
              <a:endParaRPr lang="en-US" sz="1000" b="1" dirty="0"/>
            </a:p>
          </p:txBody>
        </p:sp>
        <p:sp>
          <p:nvSpPr>
            <p:cNvPr id="9" name="Rectangle: Rounded Corners 101">
              <a:extLst>
                <a:ext uri="{FF2B5EF4-FFF2-40B4-BE49-F238E27FC236}">
                  <a16:creationId xmlns:a16="http://schemas.microsoft.com/office/drawing/2014/main" id="{E1346170-81CA-402B-8125-571E26FAEBC8}"/>
                </a:ext>
              </a:extLst>
            </p:cNvPr>
            <p:cNvSpPr/>
            <p:nvPr/>
          </p:nvSpPr>
          <p:spPr>
            <a:xfrm>
              <a:off x="9408198" y="2310237"/>
              <a:ext cx="2736544" cy="60959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sz="1000" b="1" dirty="0"/>
                <a:t>Intermediate goods and services</a:t>
              </a:r>
              <a:endParaRPr lang="en-US" sz="1000" b="1" dirty="0"/>
            </a:p>
          </p:txBody>
        </p:sp>
        <p:cxnSp>
          <p:nvCxnSpPr>
            <p:cNvPr id="10" name="Straight Connector 104">
              <a:extLst>
                <a:ext uri="{FF2B5EF4-FFF2-40B4-BE49-F238E27FC236}">
                  <a16:creationId xmlns:a16="http://schemas.microsoft.com/office/drawing/2014/main" id="{8BB97B46-3AD9-4B3E-B0A6-DB30D6E90330}"/>
                </a:ext>
              </a:extLst>
            </p:cNvPr>
            <p:cNvCxnSpPr>
              <a:cxnSpLocks/>
            </p:cNvCxnSpPr>
            <p:nvPr/>
          </p:nvCxnSpPr>
          <p:spPr>
            <a:xfrm>
              <a:off x="10824911" y="2919834"/>
              <a:ext cx="0" cy="1636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5">
              <a:extLst>
                <a:ext uri="{FF2B5EF4-FFF2-40B4-BE49-F238E27FC236}">
                  <a16:creationId xmlns:a16="http://schemas.microsoft.com/office/drawing/2014/main" id="{6EDC808D-D8E6-49C1-B449-0572BDDE497F}"/>
                </a:ext>
              </a:extLst>
            </p:cNvPr>
            <p:cNvCxnSpPr>
              <a:cxnSpLocks/>
            </p:cNvCxnSpPr>
            <p:nvPr/>
          </p:nvCxnSpPr>
          <p:spPr>
            <a:xfrm>
              <a:off x="5351347" y="2950898"/>
              <a:ext cx="0" cy="1325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5">
              <a:extLst>
                <a:ext uri="{FF2B5EF4-FFF2-40B4-BE49-F238E27FC236}">
                  <a16:creationId xmlns:a16="http://schemas.microsoft.com/office/drawing/2014/main" id="{FD040FDC-4DA7-4395-ABA5-570214FD5B3C}"/>
                </a:ext>
              </a:extLst>
            </p:cNvPr>
            <p:cNvCxnSpPr>
              <a:cxnSpLocks/>
            </p:cNvCxnSpPr>
            <p:nvPr/>
          </p:nvCxnSpPr>
          <p:spPr>
            <a:xfrm>
              <a:off x="1334935" y="4343400"/>
              <a:ext cx="3314125" cy="63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16">
              <a:extLst>
                <a:ext uri="{FF2B5EF4-FFF2-40B4-BE49-F238E27FC236}">
                  <a16:creationId xmlns:a16="http://schemas.microsoft.com/office/drawing/2014/main" id="{E2451704-5B6E-4EA3-B941-44873BDB689D}"/>
                </a:ext>
              </a:extLst>
            </p:cNvPr>
            <p:cNvCxnSpPr>
              <a:cxnSpLocks/>
            </p:cNvCxnSpPr>
            <p:nvPr/>
          </p:nvCxnSpPr>
          <p:spPr>
            <a:xfrm>
              <a:off x="9995153" y="3096076"/>
              <a:ext cx="1678484" cy="39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2">
              <a:extLst>
                <a:ext uri="{FF2B5EF4-FFF2-40B4-BE49-F238E27FC236}">
                  <a16:creationId xmlns:a16="http://schemas.microsoft.com/office/drawing/2014/main" id="{C35B7E89-4FEF-4571-A8B2-D8B766312C40}"/>
                </a:ext>
              </a:extLst>
            </p:cNvPr>
            <p:cNvCxnSpPr>
              <a:cxnSpLocks/>
            </p:cNvCxnSpPr>
            <p:nvPr/>
          </p:nvCxnSpPr>
          <p:spPr>
            <a:xfrm>
              <a:off x="2983685" y="3125935"/>
              <a:ext cx="0" cy="166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30">
              <a:extLst>
                <a:ext uri="{FF2B5EF4-FFF2-40B4-BE49-F238E27FC236}">
                  <a16:creationId xmlns:a16="http://schemas.microsoft.com/office/drawing/2014/main" id="{54EA2E7E-6785-4DF2-8783-48EC582E18E5}"/>
                </a:ext>
              </a:extLst>
            </p:cNvPr>
            <p:cNvCxnSpPr>
              <a:cxnSpLocks/>
            </p:cNvCxnSpPr>
            <p:nvPr/>
          </p:nvCxnSpPr>
          <p:spPr>
            <a:xfrm>
              <a:off x="2983685" y="3083471"/>
              <a:ext cx="5110092"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Rounded Corners 31">
              <a:extLst>
                <a:ext uri="{FF2B5EF4-FFF2-40B4-BE49-F238E27FC236}">
                  <a16:creationId xmlns:a16="http://schemas.microsoft.com/office/drawing/2014/main" id="{F3F06153-6881-4540-900C-564732F55101}"/>
                </a:ext>
              </a:extLst>
            </p:cNvPr>
            <p:cNvSpPr/>
            <p:nvPr/>
          </p:nvSpPr>
          <p:spPr>
            <a:xfrm>
              <a:off x="2496352" y="3303587"/>
              <a:ext cx="974666"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sz="600" b="1" dirty="0">
                  <a:solidFill>
                    <a:schemeClr val="tx1"/>
                  </a:solidFill>
                </a:rPr>
                <a:t>Labour</a:t>
              </a:r>
              <a:endParaRPr lang="en-US" sz="600" b="1" dirty="0">
                <a:solidFill>
                  <a:schemeClr val="tx1"/>
                </a:solidFill>
              </a:endParaRPr>
            </a:p>
          </p:txBody>
        </p:sp>
        <p:sp>
          <p:nvSpPr>
            <p:cNvPr id="17" name="Rectangle: Rounded Corners 33">
              <a:extLst>
                <a:ext uri="{FF2B5EF4-FFF2-40B4-BE49-F238E27FC236}">
                  <a16:creationId xmlns:a16="http://schemas.microsoft.com/office/drawing/2014/main" id="{C26E4169-EB46-4771-A3E7-8D6F80F10819}"/>
                </a:ext>
              </a:extLst>
            </p:cNvPr>
            <p:cNvSpPr/>
            <p:nvPr/>
          </p:nvSpPr>
          <p:spPr>
            <a:xfrm>
              <a:off x="7489334" y="3268793"/>
              <a:ext cx="1099698"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sz="600" b="1" dirty="0">
                  <a:solidFill>
                    <a:schemeClr val="tx1"/>
                  </a:solidFill>
                </a:rPr>
                <a:t>Capital</a:t>
              </a:r>
              <a:endParaRPr lang="en-US" sz="600" b="1" dirty="0">
                <a:solidFill>
                  <a:schemeClr val="tx1"/>
                </a:solidFill>
              </a:endParaRPr>
            </a:p>
          </p:txBody>
        </p:sp>
        <p:cxnSp>
          <p:nvCxnSpPr>
            <p:cNvPr id="18" name="Straight Connector 34">
              <a:extLst>
                <a:ext uri="{FF2B5EF4-FFF2-40B4-BE49-F238E27FC236}">
                  <a16:creationId xmlns:a16="http://schemas.microsoft.com/office/drawing/2014/main" id="{E44AD00B-AB81-469C-8D84-44EAF9C0DBAF}"/>
                </a:ext>
              </a:extLst>
            </p:cNvPr>
            <p:cNvCxnSpPr>
              <a:cxnSpLocks/>
            </p:cNvCxnSpPr>
            <p:nvPr/>
          </p:nvCxnSpPr>
          <p:spPr>
            <a:xfrm>
              <a:off x="8093777" y="3083471"/>
              <a:ext cx="0" cy="149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C0C7B6BA-E892-4A30-87BA-91D3DEC1A42A}"/>
                </a:ext>
              </a:extLst>
            </p:cNvPr>
            <p:cNvCxnSpPr>
              <a:cxnSpLocks/>
            </p:cNvCxnSpPr>
            <p:nvPr/>
          </p:nvCxnSpPr>
          <p:spPr>
            <a:xfrm>
              <a:off x="11673637" y="3083471"/>
              <a:ext cx="0" cy="2105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36">
              <a:extLst>
                <a:ext uri="{FF2B5EF4-FFF2-40B4-BE49-F238E27FC236}">
                  <a16:creationId xmlns:a16="http://schemas.microsoft.com/office/drawing/2014/main" id="{8861B332-5ECD-430F-80AF-18718E7F3B4B}"/>
                </a:ext>
              </a:extLst>
            </p:cNvPr>
            <p:cNvCxnSpPr>
              <a:cxnSpLocks/>
            </p:cNvCxnSpPr>
            <p:nvPr/>
          </p:nvCxnSpPr>
          <p:spPr>
            <a:xfrm flipH="1">
              <a:off x="9995153" y="3096076"/>
              <a:ext cx="1086" cy="197967"/>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Rounded Corners 37">
              <a:extLst>
                <a:ext uri="{FF2B5EF4-FFF2-40B4-BE49-F238E27FC236}">
                  <a16:creationId xmlns:a16="http://schemas.microsoft.com/office/drawing/2014/main" id="{F0D3A9A3-FE98-470A-96F4-172B83CE16B5}"/>
                </a:ext>
              </a:extLst>
            </p:cNvPr>
            <p:cNvSpPr/>
            <p:nvPr/>
          </p:nvSpPr>
          <p:spPr>
            <a:xfrm>
              <a:off x="9553595" y="3303587"/>
              <a:ext cx="1154066"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sz="600" b="1" dirty="0">
                  <a:solidFill>
                    <a:schemeClr val="tx1"/>
                  </a:solidFill>
                </a:rPr>
                <a:t>Domestic</a:t>
              </a:r>
              <a:endParaRPr lang="en-US" sz="600" b="1" dirty="0">
                <a:solidFill>
                  <a:schemeClr val="tx1"/>
                </a:solidFill>
              </a:endParaRPr>
            </a:p>
          </p:txBody>
        </p:sp>
        <p:sp>
          <p:nvSpPr>
            <p:cNvPr id="22" name="Rectangle: Rounded Corners 38">
              <a:extLst>
                <a:ext uri="{FF2B5EF4-FFF2-40B4-BE49-F238E27FC236}">
                  <a16:creationId xmlns:a16="http://schemas.microsoft.com/office/drawing/2014/main" id="{D5D4A088-2B39-427C-828C-4218D40F2857}"/>
                </a:ext>
              </a:extLst>
            </p:cNvPr>
            <p:cNvSpPr/>
            <p:nvPr/>
          </p:nvSpPr>
          <p:spPr>
            <a:xfrm>
              <a:off x="11127236" y="3306648"/>
              <a:ext cx="1027471"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sz="600" b="1" dirty="0">
                  <a:solidFill>
                    <a:schemeClr val="tx1"/>
                  </a:solidFill>
                </a:rPr>
                <a:t>Foreign</a:t>
              </a:r>
              <a:endParaRPr lang="en-US" sz="600" b="1" dirty="0">
                <a:solidFill>
                  <a:schemeClr val="tx1"/>
                </a:solidFill>
              </a:endParaRPr>
            </a:p>
          </p:txBody>
        </p:sp>
        <p:sp>
          <p:nvSpPr>
            <p:cNvPr id="23" name="Rectangle: Rounded Corners 39">
              <a:extLst>
                <a:ext uri="{FF2B5EF4-FFF2-40B4-BE49-F238E27FC236}">
                  <a16:creationId xmlns:a16="http://schemas.microsoft.com/office/drawing/2014/main" id="{39B1F9FC-BC69-4341-BD4A-B66318E01108}"/>
                </a:ext>
              </a:extLst>
            </p:cNvPr>
            <p:cNvSpPr/>
            <p:nvPr/>
          </p:nvSpPr>
          <p:spPr>
            <a:xfrm>
              <a:off x="604827" y="4624024"/>
              <a:ext cx="1460216" cy="7651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800" b="1" dirty="0">
                  <a:solidFill>
                    <a:schemeClr val="tx1"/>
                  </a:solidFill>
                </a:rPr>
                <a:t>Agricultural</a:t>
              </a:r>
            </a:p>
            <a:p>
              <a:pPr algn="ctr"/>
              <a:r>
                <a:rPr lang="en-ZA" sz="800" b="1" dirty="0">
                  <a:solidFill>
                    <a:schemeClr val="tx1"/>
                  </a:solidFill>
                </a:rPr>
                <a:t>permanent</a:t>
              </a:r>
              <a:endParaRPr lang="en-US" sz="800" b="1" dirty="0">
                <a:solidFill>
                  <a:schemeClr val="tx1"/>
                </a:solidFill>
              </a:endParaRPr>
            </a:p>
          </p:txBody>
        </p:sp>
        <p:cxnSp>
          <p:nvCxnSpPr>
            <p:cNvPr id="24" name="Straight Connector 41">
              <a:extLst>
                <a:ext uri="{FF2B5EF4-FFF2-40B4-BE49-F238E27FC236}">
                  <a16:creationId xmlns:a16="http://schemas.microsoft.com/office/drawing/2014/main" id="{15DB1EBE-7366-4CC3-8ACF-D8CABB347B26}"/>
                </a:ext>
              </a:extLst>
            </p:cNvPr>
            <p:cNvCxnSpPr>
              <a:cxnSpLocks/>
              <a:endCxn id="23" idx="0"/>
            </p:cNvCxnSpPr>
            <p:nvPr/>
          </p:nvCxnSpPr>
          <p:spPr>
            <a:xfrm>
              <a:off x="1334935" y="4360938"/>
              <a:ext cx="0" cy="263086"/>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42">
              <a:extLst>
                <a:ext uri="{FF2B5EF4-FFF2-40B4-BE49-F238E27FC236}">
                  <a16:creationId xmlns:a16="http://schemas.microsoft.com/office/drawing/2014/main" id="{E21DC889-8701-4EAB-B499-09442A0B0ECB}"/>
                </a:ext>
              </a:extLst>
            </p:cNvPr>
            <p:cNvCxnSpPr/>
            <p:nvPr/>
          </p:nvCxnSpPr>
          <p:spPr>
            <a:xfrm>
              <a:off x="4593518" y="4343400"/>
              <a:ext cx="0" cy="280624"/>
            </a:xfrm>
            <a:prstGeom prst="line">
              <a:avLst/>
            </a:prstGeom>
          </p:spPr>
          <p:style>
            <a:lnRef idx="1">
              <a:schemeClr val="accent1"/>
            </a:lnRef>
            <a:fillRef idx="0">
              <a:schemeClr val="accent1"/>
            </a:fillRef>
            <a:effectRef idx="0">
              <a:schemeClr val="accent1"/>
            </a:effectRef>
            <a:fontRef idx="minor">
              <a:schemeClr val="tx1"/>
            </a:fontRef>
          </p:style>
        </p:cxnSp>
        <p:sp>
          <p:nvSpPr>
            <p:cNvPr id="26" name="Rectangle: Rounded Corners 39">
              <a:extLst>
                <a:ext uri="{FF2B5EF4-FFF2-40B4-BE49-F238E27FC236}">
                  <a16:creationId xmlns:a16="http://schemas.microsoft.com/office/drawing/2014/main" id="{6C065F50-8B1F-4CB6-B10F-D55DA3B3A5AF}"/>
                </a:ext>
              </a:extLst>
            </p:cNvPr>
            <p:cNvSpPr/>
            <p:nvPr/>
          </p:nvSpPr>
          <p:spPr>
            <a:xfrm>
              <a:off x="2145545" y="4624024"/>
              <a:ext cx="1460216" cy="7651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800" b="1" dirty="0">
                  <a:solidFill>
                    <a:schemeClr val="tx1"/>
                  </a:solidFill>
                </a:rPr>
                <a:t>Agricultural</a:t>
              </a:r>
            </a:p>
            <a:p>
              <a:pPr algn="ctr"/>
              <a:r>
                <a:rPr lang="en-ZA" sz="800" b="1" dirty="0">
                  <a:solidFill>
                    <a:schemeClr val="tx1"/>
                  </a:solidFill>
                </a:rPr>
                <a:t>temporary</a:t>
              </a:r>
              <a:endParaRPr lang="en-US" sz="800" b="1" dirty="0">
                <a:solidFill>
                  <a:schemeClr val="tx1"/>
                </a:solidFill>
              </a:endParaRPr>
            </a:p>
          </p:txBody>
        </p:sp>
        <p:sp>
          <p:nvSpPr>
            <p:cNvPr id="27" name="Rectangle: Rounded Corners 39">
              <a:extLst>
                <a:ext uri="{FF2B5EF4-FFF2-40B4-BE49-F238E27FC236}">
                  <a16:creationId xmlns:a16="http://schemas.microsoft.com/office/drawing/2014/main" id="{452FA2D6-ED65-483B-B02E-E828B80326F2}"/>
                </a:ext>
              </a:extLst>
            </p:cNvPr>
            <p:cNvSpPr/>
            <p:nvPr/>
          </p:nvSpPr>
          <p:spPr>
            <a:xfrm>
              <a:off x="3686263" y="4624024"/>
              <a:ext cx="1560358" cy="7651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800" b="1" dirty="0">
                  <a:solidFill>
                    <a:schemeClr val="tx1"/>
                  </a:solidFill>
                </a:rPr>
                <a:t>Agricultural</a:t>
              </a:r>
            </a:p>
            <a:p>
              <a:pPr algn="ctr"/>
              <a:r>
                <a:rPr lang="en-ZA" sz="800" b="1" dirty="0">
                  <a:solidFill>
                    <a:schemeClr val="tx1"/>
                  </a:solidFill>
                </a:rPr>
                <a:t>Own Account</a:t>
              </a:r>
              <a:endParaRPr lang="en-US" sz="800" b="1" dirty="0">
                <a:solidFill>
                  <a:schemeClr val="tx1"/>
                </a:solidFill>
              </a:endParaRPr>
            </a:p>
          </p:txBody>
        </p:sp>
        <p:cxnSp>
          <p:nvCxnSpPr>
            <p:cNvPr id="28" name="Straight Connector 42">
              <a:extLst>
                <a:ext uri="{FF2B5EF4-FFF2-40B4-BE49-F238E27FC236}">
                  <a16:creationId xmlns:a16="http://schemas.microsoft.com/office/drawing/2014/main" id="{4811E20E-52F5-458B-B123-B4EE1FF9DC67}"/>
                </a:ext>
              </a:extLst>
            </p:cNvPr>
            <p:cNvCxnSpPr/>
            <p:nvPr/>
          </p:nvCxnSpPr>
          <p:spPr>
            <a:xfrm>
              <a:off x="2875653" y="4343400"/>
              <a:ext cx="0" cy="280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42">
              <a:extLst>
                <a:ext uri="{FF2B5EF4-FFF2-40B4-BE49-F238E27FC236}">
                  <a16:creationId xmlns:a16="http://schemas.microsoft.com/office/drawing/2014/main" id="{C3871FB5-CCFD-48F4-897F-6E4966B2B509}"/>
                </a:ext>
              </a:extLst>
            </p:cNvPr>
            <p:cNvCxnSpPr>
              <a:cxnSpLocks/>
            </p:cNvCxnSpPr>
            <p:nvPr/>
          </p:nvCxnSpPr>
          <p:spPr>
            <a:xfrm>
              <a:off x="2904367" y="3891977"/>
              <a:ext cx="0" cy="45142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42">
              <a:extLst>
                <a:ext uri="{FF2B5EF4-FFF2-40B4-BE49-F238E27FC236}">
                  <a16:creationId xmlns:a16="http://schemas.microsoft.com/office/drawing/2014/main" id="{039FD812-B321-4DFB-9664-5F6C51D5E267}"/>
                </a:ext>
              </a:extLst>
            </p:cNvPr>
            <p:cNvCxnSpPr>
              <a:cxnSpLocks/>
            </p:cNvCxnSpPr>
            <p:nvPr/>
          </p:nvCxnSpPr>
          <p:spPr>
            <a:xfrm>
              <a:off x="8096967" y="3845478"/>
              <a:ext cx="0" cy="84636"/>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115">
              <a:extLst>
                <a:ext uri="{FF2B5EF4-FFF2-40B4-BE49-F238E27FC236}">
                  <a16:creationId xmlns:a16="http://schemas.microsoft.com/office/drawing/2014/main" id="{6D845528-4988-4CB4-86FA-F8E1084ADD00}"/>
                </a:ext>
              </a:extLst>
            </p:cNvPr>
            <p:cNvCxnSpPr>
              <a:cxnSpLocks/>
            </p:cNvCxnSpPr>
            <p:nvPr/>
          </p:nvCxnSpPr>
          <p:spPr>
            <a:xfrm>
              <a:off x="7294296" y="3930114"/>
              <a:ext cx="17501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42">
              <a:extLst>
                <a:ext uri="{FF2B5EF4-FFF2-40B4-BE49-F238E27FC236}">
                  <a16:creationId xmlns:a16="http://schemas.microsoft.com/office/drawing/2014/main" id="{A405C107-F81A-49F7-AB1F-FC97C18D6345}"/>
                </a:ext>
              </a:extLst>
            </p:cNvPr>
            <p:cNvCxnSpPr>
              <a:cxnSpLocks/>
            </p:cNvCxnSpPr>
            <p:nvPr/>
          </p:nvCxnSpPr>
          <p:spPr>
            <a:xfrm>
              <a:off x="7294296" y="3940097"/>
              <a:ext cx="0" cy="21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42">
              <a:extLst>
                <a:ext uri="{FF2B5EF4-FFF2-40B4-BE49-F238E27FC236}">
                  <a16:creationId xmlns:a16="http://schemas.microsoft.com/office/drawing/2014/main" id="{4480B879-B5AA-4B8A-9E2D-01767547AADD}"/>
                </a:ext>
              </a:extLst>
            </p:cNvPr>
            <p:cNvCxnSpPr>
              <a:cxnSpLocks/>
            </p:cNvCxnSpPr>
            <p:nvPr/>
          </p:nvCxnSpPr>
          <p:spPr>
            <a:xfrm>
              <a:off x="9028283" y="3930114"/>
              <a:ext cx="0" cy="210035"/>
            </a:xfrm>
            <a:prstGeom prst="line">
              <a:avLst/>
            </a:prstGeom>
          </p:spPr>
          <p:style>
            <a:lnRef idx="1">
              <a:schemeClr val="accent1"/>
            </a:lnRef>
            <a:fillRef idx="0">
              <a:schemeClr val="accent1"/>
            </a:fillRef>
            <a:effectRef idx="0">
              <a:schemeClr val="accent1"/>
            </a:effectRef>
            <a:fontRef idx="minor">
              <a:schemeClr val="tx1"/>
            </a:fontRef>
          </p:style>
        </p:cxnSp>
        <p:sp>
          <p:nvSpPr>
            <p:cNvPr id="34" name="Rectangle: Rounded Corners 43">
              <a:extLst>
                <a:ext uri="{FF2B5EF4-FFF2-40B4-BE49-F238E27FC236}">
                  <a16:creationId xmlns:a16="http://schemas.microsoft.com/office/drawing/2014/main" id="{80C87056-711D-407C-8ED6-402E0DA7510C}"/>
                </a:ext>
              </a:extLst>
            </p:cNvPr>
            <p:cNvSpPr/>
            <p:nvPr/>
          </p:nvSpPr>
          <p:spPr>
            <a:xfrm>
              <a:off x="6837288" y="4135741"/>
              <a:ext cx="1217095" cy="70150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600" b="1" dirty="0">
                  <a:solidFill>
                    <a:schemeClr val="tx1"/>
                  </a:solidFill>
                </a:rPr>
                <a:t>Land</a:t>
              </a:r>
              <a:endParaRPr lang="en-US" sz="600" b="1" dirty="0">
                <a:solidFill>
                  <a:schemeClr val="tx1"/>
                </a:solidFill>
              </a:endParaRPr>
            </a:p>
          </p:txBody>
        </p:sp>
        <p:sp>
          <p:nvSpPr>
            <p:cNvPr id="35" name="Rectangle: Rounded Corners 43">
              <a:extLst>
                <a:ext uri="{FF2B5EF4-FFF2-40B4-BE49-F238E27FC236}">
                  <a16:creationId xmlns:a16="http://schemas.microsoft.com/office/drawing/2014/main" id="{CDA9991E-8E67-4C75-B734-3DC03F092709}"/>
                </a:ext>
              </a:extLst>
            </p:cNvPr>
            <p:cNvSpPr/>
            <p:nvPr/>
          </p:nvSpPr>
          <p:spPr>
            <a:xfrm>
              <a:off x="8277240" y="4123151"/>
              <a:ext cx="1462415" cy="70150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600" b="1" dirty="0">
                  <a:solidFill>
                    <a:schemeClr val="tx1"/>
                  </a:solidFill>
                </a:rPr>
                <a:t>Agricultural capital</a:t>
              </a:r>
              <a:endParaRPr lang="en-US" sz="600" b="1" dirty="0">
                <a:solidFill>
                  <a:schemeClr val="tx1"/>
                </a:solidFill>
              </a:endParaRPr>
            </a:p>
          </p:txBody>
        </p:sp>
        <p:grpSp>
          <p:nvGrpSpPr>
            <p:cNvPr id="36" name="Gruppieren 35">
              <a:extLst>
                <a:ext uri="{FF2B5EF4-FFF2-40B4-BE49-F238E27FC236}">
                  <a16:creationId xmlns:a16="http://schemas.microsoft.com/office/drawing/2014/main" id="{73A805B6-3CBF-43B2-9563-4A827A72AA94}"/>
                </a:ext>
              </a:extLst>
            </p:cNvPr>
            <p:cNvGrpSpPr/>
            <p:nvPr/>
          </p:nvGrpSpPr>
          <p:grpSpPr>
            <a:xfrm>
              <a:off x="734268" y="5389208"/>
              <a:ext cx="1210838" cy="755912"/>
              <a:chOff x="135888" y="5972688"/>
              <a:chExt cx="1210838" cy="755912"/>
            </a:xfrm>
          </p:grpSpPr>
          <p:grpSp>
            <p:nvGrpSpPr>
              <p:cNvPr id="62" name="Gruppieren 61">
                <a:extLst>
                  <a:ext uri="{FF2B5EF4-FFF2-40B4-BE49-F238E27FC236}">
                    <a16:creationId xmlns:a16="http://schemas.microsoft.com/office/drawing/2014/main" id="{C9C10530-565E-4A24-BEF4-8D58B4873E59}"/>
                  </a:ext>
                </a:extLst>
              </p:cNvPr>
              <p:cNvGrpSpPr/>
              <p:nvPr/>
            </p:nvGrpSpPr>
            <p:grpSpPr>
              <a:xfrm>
                <a:off x="135888" y="6108488"/>
                <a:ext cx="494293" cy="620112"/>
                <a:chOff x="128007" y="6216144"/>
                <a:chExt cx="494293" cy="620112"/>
              </a:xfrm>
            </p:grpSpPr>
            <p:sp>
              <p:nvSpPr>
                <p:cNvPr id="69" name="Rectangle: Rounded Corners 43">
                  <a:extLst>
                    <a:ext uri="{FF2B5EF4-FFF2-40B4-BE49-F238E27FC236}">
                      <a16:creationId xmlns:a16="http://schemas.microsoft.com/office/drawing/2014/main" id="{A1947D44-4A2E-41A4-A696-1793AEA6242F}"/>
                    </a:ext>
                  </a:extLst>
                </p:cNvPr>
                <p:cNvSpPr/>
                <p:nvPr/>
              </p:nvSpPr>
              <p:spPr>
                <a:xfrm>
                  <a:off x="128007" y="6216144"/>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70" name="Ellipse 69">
                  <a:extLst>
                    <a:ext uri="{FF2B5EF4-FFF2-40B4-BE49-F238E27FC236}">
                      <a16:creationId xmlns:a16="http://schemas.microsoft.com/office/drawing/2014/main" id="{816824F8-98A1-4A25-A267-A208B3EBD3E1}"/>
                    </a:ext>
                  </a:extLst>
                </p:cNvPr>
                <p:cNvSpPr/>
                <p:nvPr/>
              </p:nvSpPr>
              <p:spPr>
                <a:xfrm>
                  <a:off x="228600" y="6301739"/>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71" name="Gerader Verbinder 70">
                  <a:extLst>
                    <a:ext uri="{FF2B5EF4-FFF2-40B4-BE49-F238E27FC236}">
                      <a16:creationId xmlns:a16="http://schemas.microsoft.com/office/drawing/2014/main" id="{3661A79A-7860-4A72-A067-F5B1A7CB67B3}"/>
                    </a:ext>
                  </a:extLst>
                </p:cNvPr>
                <p:cNvCxnSpPr>
                  <a:cxnSpLocks/>
                  <a:stCxn id="70" idx="4"/>
                </p:cNvCxnSpPr>
                <p:nvPr/>
              </p:nvCxnSpPr>
              <p:spPr>
                <a:xfrm>
                  <a:off x="358140" y="6500982"/>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9EB48512-9619-4632-838D-0C0F0170399B}"/>
                    </a:ext>
                  </a:extLst>
                </p:cNvPr>
                <p:cNvCxnSpPr>
                  <a:cxnSpLocks/>
                </p:cNvCxnSpPr>
                <p:nvPr/>
              </p:nvCxnSpPr>
              <p:spPr>
                <a:xfrm flipH="1">
                  <a:off x="228600" y="6626295"/>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3" name="Gruppieren 62">
                <a:extLst>
                  <a:ext uri="{FF2B5EF4-FFF2-40B4-BE49-F238E27FC236}">
                    <a16:creationId xmlns:a16="http://schemas.microsoft.com/office/drawing/2014/main" id="{6933ADFE-DCDD-463F-A882-DCC266009B36}"/>
                  </a:ext>
                </a:extLst>
              </p:cNvPr>
              <p:cNvGrpSpPr/>
              <p:nvPr/>
            </p:nvGrpSpPr>
            <p:grpSpPr>
              <a:xfrm>
                <a:off x="852433" y="6100553"/>
                <a:ext cx="494293" cy="620112"/>
                <a:chOff x="860053" y="6126419"/>
                <a:chExt cx="494293" cy="620112"/>
              </a:xfrm>
            </p:grpSpPr>
            <p:sp>
              <p:nvSpPr>
                <p:cNvPr id="66" name="Rectangle: Rounded Corners 43">
                  <a:extLst>
                    <a:ext uri="{FF2B5EF4-FFF2-40B4-BE49-F238E27FC236}">
                      <a16:creationId xmlns:a16="http://schemas.microsoft.com/office/drawing/2014/main" id="{A7D023F2-5C5D-4373-8D49-33C61AF9F32F}"/>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67" name="Ellipse 66">
                  <a:extLst>
                    <a:ext uri="{FF2B5EF4-FFF2-40B4-BE49-F238E27FC236}">
                      <a16:creationId xmlns:a16="http://schemas.microsoft.com/office/drawing/2014/main" id="{3E7DB900-CAFA-4A08-A371-B4F93C8B30C0}"/>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68" name="Gerade Verbindung mit Pfeil 67">
                  <a:extLst>
                    <a:ext uri="{FF2B5EF4-FFF2-40B4-BE49-F238E27FC236}">
                      <a16:creationId xmlns:a16="http://schemas.microsoft.com/office/drawing/2014/main" id="{10FB6268-9DCD-40F5-BB89-E5A0DA4709B0}"/>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64" name="Straight Connector 41">
                <a:extLst>
                  <a:ext uri="{FF2B5EF4-FFF2-40B4-BE49-F238E27FC236}">
                    <a16:creationId xmlns:a16="http://schemas.microsoft.com/office/drawing/2014/main" id="{35E9F619-C24A-4E7B-A5BF-0E58AF155197}"/>
                  </a:ext>
                </a:extLst>
              </p:cNvPr>
              <p:cNvCxnSpPr>
                <a:cxnSpLocks/>
              </p:cNvCxnSpPr>
              <p:nvPr/>
            </p:nvCxnSpPr>
            <p:spPr>
              <a:xfrm>
                <a:off x="1093732" y="5972688"/>
                <a:ext cx="0" cy="131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41">
                <a:extLst>
                  <a:ext uri="{FF2B5EF4-FFF2-40B4-BE49-F238E27FC236}">
                    <a16:creationId xmlns:a16="http://schemas.microsoft.com/office/drawing/2014/main" id="{7C3EB7F1-8CBE-4E29-A702-705E4DA78B46}"/>
                  </a:ext>
                </a:extLst>
              </p:cNvPr>
              <p:cNvCxnSpPr>
                <a:cxnSpLocks/>
              </p:cNvCxnSpPr>
              <p:nvPr/>
            </p:nvCxnSpPr>
            <p:spPr>
              <a:xfrm>
                <a:off x="383034" y="5972688"/>
                <a:ext cx="0" cy="13154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7" name="Gruppieren 36">
              <a:extLst>
                <a:ext uri="{FF2B5EF4-FFF2-40B4-BE49-F238E27FC236}">
                  <a16:creationId xmlns:a16="http://schemas.microsoft.com/office/drawing/2014/main" id="{90F592D4-AD4D-4428-AEF9-3BFBC7B6F29A}"/>
                </a:ext>
              </a:extLst>
            </p:cNvPr>
            <p:cNvGrpSpPr/>
            <p:nvPr/>
          </p:nvGrpSpPr>
          <p:grpSpPr>
            <a:xfrm>
              <a:off x="2252706" y="5391538"/>
              <a:ext cx="1210838" cy="755912"/>
              <a:chOff x="135888" y="5972688"/>
              <a:chExt cx="1210838" cy="755912"/>
            </a:xfrm>
          </p:grpSpPr>
          <p:grpSp>
            <p:nvGrpSpPr>
              <p:cNvPr id="51" name="Gruppieren 50">
                <a:extLst>
                  <a:ext uri="{FF2B5EF4-FFF2-40B4-BE49-F238E27FC236}">
                    <a16:creationId xmlns:a16="http://schemas.microsoft.com/office/drawing/2014/main" id="{A7565B48-908E-478E-920B-027A58049CE2}"/>
                  </a:ext>
                </a:extLst>
              </p:cNvPr>
              <p:cNvGrpSpPr/>
              <p:nvPr/>
            </p:nvGrpSpPr>
            <p:grpSpPr>
              <a:xfrm>
                <a:off x="135888" y="6108488"/>
                <a:ext cx="494293" cy="620112"/>
                <a:chOff x="128007" y="6216144"/>
                <a:chExt cx="494293" cy="620112"/>
              </a:xfrm>
            </p:grpSpPr>
            <p:sp>
              <p:nvSpPr>
                <p:cNvPr id="58" name="Rectangle: Rounded Corners 43">
                  <a:extLst>
                    <a:ext uri="{FF2B5EF4-FFF2-40B4-BE49-F238E27FC236}">
                      <a16:creationId xmlns:a16="http://schemas.microsoft.com/office/drawing/2014/main" id="{F6EB7078-19D2-4A2E-9383-C2DAF6DDB2FF}"/>
                    </a:ext>
                  </a:extLst>
                </p:cNvPr>
                <p:cNvSpPr/>
                <p:nvPr/>
              </p:nvSpPr>
              <p:spPr>
                <a:xfrm>
                  <a:off x="128007" y="6216144"/>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59" name="Ellipse 58">
                  <a:extLst>
                    <a:ext uri="{FF2B5EF4-FFF2-40B4-BE49-F238E27FC236}">
                      <a16:creationId xmlns:a16="http://schemas.microsoft.com/office/drawing/2014/main" id="{33EA6A8F-D392-49D9-B7FE-4BF6DAFDC7C4}"/>
                    </a:ext>
                  </a:extLst>
                </p:cNvPr>
                <p:cNvSpPr/>
                <p:nvPr/>
              </p:nvSpPr>
              <p:spPr>
                <a:xfrm>
                  <a:off x="228600" y="6301739"/>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60" name="Gerader Verbinder 59">
                  <a:extLst>
                    <a:ext uri="{FF2B5EF4-FFF2-40B4-BE49-F238E27FC236}">
                      <a16:creationId xmlns:a16="http://schemas.microsoft.com/office/drawing/2014/main" id="{ECD164A2-7EED-4FD2-9A23-949ED5FEEC4F}"/>
                    </a:ext>
                  </a:extLst>
                </p:cNvPr>
                <p:cNvCxnSpPr>
                  <a:cxnSpLocks/>
                  <a:stCxn id="59" idx="4"/>
                </p:cNvCxnSpPr>
                <p:nvPr/>
              </p:nvCxnSpPr>
              <p:spPr>
                <a:xfrm>
                  <a:off x="358140" y="6500982"/>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Gerader Verbinder 60">
                  <a:extLst>
                    <a:ext uri="{FF2B5EF4-FFF2-40B4-BE49-F238E27FC236}">
                      <a16:creationId xmlns:a16="http://schemas.microsoft.com/office/drawing/2014/main" id="{87311B25-D943-434E-890C-5ABBCDA41094}"/>
                    </a:ext>
                  </a:extLst>
                </p:cNvPr>
                <p:cNvCxnSpPr>
                  <a:cxnSpLocks/>
                </p:cNvCxnSpPr>
                <p:nvPr/>
              </p:nvCxnSpPr>
              <p:spPr>
                <a:xfrm flipH="1">
                  <a:off x="228600" y="6626295"/>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2" name="Gruppieren 51">
                <a:extLst>
                  <a:ext uri="{FF2B5EF4-FFF2-40B4-BE49-F238E27FC236}">
                    <a16:creationId xmlns:a16="http://schemas.microsoft.com/office/drawing/2014/main" id="{B343703C-EDA7-43B3-88D6-A0723423FB14}"/>
                  </a:ext>
                </a:extLst>
              </p:cNvPr>
              <p:cNvGrpSpPr/>
              <p:nvPr/>
            </p:nvGrpSpPr>
            <p:grpSpPr>
              <a:xfrm>
                <a:off x="852433" y="6100553"/>
                <a:ext cx="494293" cy="620112"/>
                <a:chOff x="860053" y="6126419"/>
                <a:chExt cx="494293" cy="620112"/>
              </a:xfrm>
            </p:grpSpPr>
            <p:sp>
              <p:nvSpPr>
                <p:cNvPr id="55" name="Rectangle: Rounded Corners 43">
                  <a:extLst>
                    <a:ext uri="{FF2B5EF4-FFF2-40B4-BE49-F238E27FC236}">
                      <a16:creationId xmlns:a16="http://schemas.microsoft.com/office/drawing/2014/main" id="{F085B520-C363-49CA-830E-C5CAD9A0B3A2}"/>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56" name="Ellipse 55">
                  <a:extLst>
                    <a:ext uri="{FF2B5EF4-FFF2-40B4-BE49-F238E27FC236}">
                      <a16:creationId xmlns:a16="http://schemas.microsoft.com/office/drawing/2014/main" id="{78ECF3AB-EC7C-43E0-A143-C506326DC175}"/>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57" name="Gerade Verbindung mit Pfeil 56">
                  <a:extLst>
                    <a:ext uri="{FF2B5EF4-FFF2-40B4-BE49-F238E27FC236}">
                      <a16:creationId xmlns:a16="http://schemas.microsoft.com/office/drawing/2014/main" id="{8435D3B3-810C-47D2-925D-35B22102ED5F}"/>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53" name="Straight Connector 41">
                <a:extLst>
                  <a:ext uri="{FF2B5EF4-FFF2-40B4-BE49-F238E27FC236}">
                    <a16:creationId xmlns:a16="http://schemas.microsoft.com/office/drawing/2014/main" id="{7B106D70-726F-4456-8254-E6B3001C1704}"/>
                  </a:ext>
                </a:extLst>
              </p:cNvPr>
              <p:cNvCxnSpPr>
                <a:cxnSpLocks/>
              </p:cNvCxnSpPr>
              <p:nvPr/>
            </p:nvCxnSpPr>
            <p:spPr>
              <a:xfrm>
                <a:off x="1093732" y="5972688"/>
                <a:ext cx="0" cy="131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41">
                <a:extLst>
                  <a:ext uri="{FF2B5EF4-FFF2-40B4-BE49-F238E27FC236}">
                    <a16:creationId xmlns:a16="http://schemas.microsoft.com/office/drawing/2014/main" id="{193DF477-765F-417C-96AD-EEE21DD41F64}"/>
                  </a:ext>
                </a:extLst>
              </p:cNvPr>
              <p:cNvCxnSpPr>
                <a:cxnSpLocks/>
              </p:cNvCxnSpPr>
              <p:nvPr/>
            </p:nvCxnSpPr>
            <p:spPr>
              <a:xfrm>
                <a:off x="383034" y="5972688"/>
                <a:ext cx="0" cy="13154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8" name="Gruppieren 37">
              <a:extLst>
                <a:ext uri="{FF2B5EF4-FFF2-40B4-BE49-F238E27FC236}">
                  <a16:creationId xmlns:a16="http://schemas.microsoft.com/office/drawing/2014/main" id="{030E807A-82A0-41E8-87E4-DC5F2C82ACBD}"/>
                </a:ext>
              </a:extLst>
            </p:cNvPr>
            <p:cNvGrpSpPr/>
            <p:nvPr/>
          </p:nvGrpSpPr>
          <p:grpSpPr>
            <a:xfrm>
              <a:off x="3851685" y="5389208"/>
              <a:ext cx="1210838" cy="755912"/>
              <a:chOff x="135888" y="5972688"/>
              <a:chExt cx="1210838" cy="755912"/>
            </a:xfrm>
          </p:grpSpPr>
          <p:grpSp>
            <p:nvGrpSpPr>
              <p:cNvPr id="40" name="Gruppieren 39">
                <a:extLst>
                  <a:ext uri="{FF2B5EF4-FFF2-40B4-BE49-F238E27FC236}">
                    <a16:creationId xmlns:a16="http://schemas.microsoft.com/office/drawing/2014/main" id="{061B0B15-9F3F-4DD0-8A21-29DF4B0326F0}"/>
                  </a:ext>
                </a:extLst>
              </p:cNvPr>
              <p:cNvGrpSpPr/>
              <p:nvPr/>
            </p:nvGrpSpPr>
            <p:grpSpPr>
              <a:xfrm>
                <a:off x="135888" y="6108488"/>
                <a:ext cx="494293" cy="620112"/>
                <a:chOff x="128007" y="6216144"/>
                <a:chExt cx="494293" cy="620112"/>
              </a:xfrm>
            </p:grpSpPr>
            <p:sp>
              <p:nvSpPr>
                <p:cNvPr id="47" name="Rectangle: Rounded Corners 43">
                  <a:extLst>
                    <a:ext uri="{FF2B5EF4-FFF2-40B4-BE49-F238E27FC236}">
                      <a16:creationId xmlns:a16="http://schemas.microsoft.com/office/drawing/2014/main" id="{7B2CD5E9-9A01-4A0F-B3BE-D48CE0A17C96}"/>
                    </a:ext>
                  </a:extLst>
                </p:cNvPr>
                <p:cNvSpPr/>
                <p:nvPr/>
              </p:nvSpPr>
              <p:spPr>
                <a:xfrm>
                  <a:off x="128007" y="6216144"/>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48" name="Ellipse 47">
                  <a:extLst>
                    <a:ext uri="{FF2B5EF4-FFF2-40B4-BE49-F238E27FC236}">
                      <a16:creationId xmlns:a16="http://schemas.microsoft.com/office/drawing/2014/main" id="{4C665A05-0194-4F35-8B5C-9932014C8FD5}"/>
                    </a:ext>
                  </a:extLst>
                </p:cNvPr>
                <p:cNvSpPr/>
                <p:nvPr/>
              </p:nvSpPr>
              <p:spPr>
                <a:xfrm>
                  <a:off x="228600" y="6301739"/>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49" name="Gerader Verbinder 48">
                  <a:extLst>
                    <a:ext uri="{FF2B5EF4-FFF2-40B4-BE49-F238E27FC236}">
                      <a16:creationId xmlns:a16="http://schemas.microsoft.com/office/drawing/2014/main" id="{02C9D317-9EDF-4E09-AA8F-954B645AF07F}"/>
                    </a:ext>
                  </a:extLst>
                </p:cNvPr>
                <p:cNvCxnSpPr>
                  <a:cxnSpLocks/>
                  <a:stCxn id="48" idx="4"/>
                </p:cNvCxnSpPr>
                <p:nvPr/>
              </p:nvCxnSpPr>
              <p:spPr>
                <a:xfrm>
                  <a:off x="358140" y="6500982"/>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8BC84185-4EFE-480D-AF8B-52017C853054}"/>
                    </a:ext>
                  </a:extLst>
                </p:cNvPr>
                <p:cNvCxnSpPr>
                  <a:cxnSpLocks/>
                </p:cNvCxnSpPr>
                <p:nvPr/>
              </p:nvCxnSpPr>
              <p:spPr>
                <a:xfrm flipH="1">
                  <a:off x="228600" y="6626295"/>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uppieren 40">
                <a:extLst>
                  <a:ext uri="{FF2B5EF4-FFF2-40B4-BE49-F238E27FC236}">
                    <a16:creationId xmlns:a16="http://schemas.microsoft.com/office/drawing/2014/main" id="{BCA75DA3-96FC-4A72-BF88-DBFA96785D81}"/>
                  </a:ext>
                </a:extLst>
              </p:cNvPr>
              <p:cNvGrpSpPr/>
              <p:nvPr/>
            </p:nvGrpSpPr>
            <p:grpSpPr>
              <a:xfrm>
                <a:off x="852433" y="6100553"/>
                <a:ext cx="494293" cy="620112"/>
                <a:chOff x="860053" y="6126419"/>
                <a:chExt cx="494293" cy="620112"/>
              </a:xfrm>
            </p:grpSpPr>
            <p:sp>
              <p:nvSpPr>
                <p:cNvPr id="44" name="Rectangle: Rounded Corners 43">
                  <a:extLst>
                    <a:ext uri="{FF2B5EF4-FFF2-40B4-BE49-F238E27FC236}">
                      <a16:creationId xmlns:a16="http://schemas.microsoft.com/office/drawing/2014/main" id="{62B968C9-309C-4DFA-A76F-E0CAB551B01E}"/>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45" name="Ellipse 44">
                  <a:extLst>
                    <a:ext uri="{FF2B5EF4-FFF2-40B4-BE49-F238E27FC236}">
                      <a16:creationId xmlns:a16="http://schemas.microsoft.com/office/drawing/2014/main" id="{E9CF7ADB-FF27-40FC-BCB1-7BB680BD3310}"/>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46" name="Gerade Verbindung mit Pfeil 45">
                  <a:extLst>
                    <a:ext uri="{FF2B5EF4-FFF2-40B4-BE49-F238E27FC236}">
                      <a16:creationId xmlns:a16="http://schemas.microsoft.com/office/drawing/2014/main" id="{E6E68B7E-31B4-47AC-9830-8AB9981CECA3}"/>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2" name="Straight Connector 41">
                <a:extLst>
                  <a:ext uri="{FF2B5EF4-FFF2-40B4-BE49-F238E27FC236}">
                    <a16:creationId xmlns:a16="http://schemas.microsoft.com/office/drawing/2014/main" id="{C078A785-9AC5-4BC9-8289-C91C2B4C14E8}"/>
                  </a:ext>
                </a:extLst>
              </p:cNvPr>
              <p:cNvCxnSpPr>
                <a:cxnSpLocks/>
              </p:cNvCxnSpPr>
              <p:nvPr/>
            </p:nvCxnSpPr>
            <p:spPr>
              <a:xfrm>
                <a:off x="1093732" y="5972688"/>
                <a:ext cx="0" cy="131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1">
                <a:extLst>
                  <a:ext uri="{FF2B5EF4-FFF2-40B4-BE49-F238E27FC236}">
                    <a16:creationId xmlns:a16="http://schemas.microsoft.com/office/drawing/2014/main" id="{F804FE40-1918-4E24-88D9-1F93F3B94D61}"/>
                  </a:ext>
                </a:extLst>
              </p:cNvPr>
              <p:cNvCxnSpPr>
                <a:cxnSpLocks/>
              </p:cNvCxnSpPr>
              <p:nvPr/>
            </p:nvCxnSpPr>
            <p:spPr>
              <a:xfrm>
                <a:off x="383034" y="5972688"/>
                <a:ext cx="0" cy="131543"/>
              </a:xfrm>
              <a:prstGeom prst="line">
                <a:avLst/>
              </a:prstGeom>
            </p:spPr>
            <p:style>
              <a:lnRef idx="1">
                <a:schemeClr val="accent1"/>
              </a:lnRef>
              <a:fillRef idx="0">
                <a:schemeClr val="accent1"/>
              </a:fillRef>
              <a:effectRef idx="0">
                <a:schemeClr val="accent1"/>
              </a:effectRef>
              <a:fontRef idx="minor">
                <a:schemeClr val="tx1"/>
              </a:fontRef>
            </p:style>
          </p:cxnSp>
        </p:grpSp>
        <p:sp>
          <p:nvSpPr>
            <p:cNvPr id="39" name="Rectangle: Rounded Corners 87">
              <a:extLst>
                <a:ext uri="{FF2B5EF4-FFF2-40B4-BE49-F238E27FC236}">
                  <a16:creationId xmlns:a16="http://schemas.microsoft.com/office/drawing/2014/main" id="{141C83D5-6B43-4DA3-8AD4-2104005596E5}"/>
                </a:ext>
              </a:extLst>
            </p:cNvPr>
            <p:cNvSpPr/>
            <p:nvPr/>
          </p:nvSpPr>
          <p:spPr>
            <a:xfrm>
              <a:off x="5246621" y="1280276"/>
              <a:ext cx="4188298" cy="54893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ZA" sz="1000" dirty="0"/>
                <a:t>Agricultural output</a:t>
              </a:r>
              <a:endParaRPr lang="en-US" sz="1000" dirty="0"/>
            </a:p>
          </p:txBody>
        </p:sp>
      </p:grpSp>
      <p:grpSp>
        <p:nvGrpSpPr>
          <p:cNvPr id="157" name="Gruppieren 156">
            <a:extLst>
              <a:ext uri="{FF2B5EF4-FFF2-40B4-BE49-F238E27FC236}">
                <a16:creationId xmlns:a16="http://schemas.microsoft.com/office/drawing/2014/main" id="{ED8410CC-CB68-4DE9-81E5-03A45C9F0255}"/>
              </a:ext>
            </a:extLst>
          </p:cNvPr>
          <p:cNvGrpSpPr/>
          <p:nvPr/>
        </p:nvGrpSpPr>
        <p:grpSpPr>
          <a:xfrm>
            <a:off x="5226591" y="2378736"/>
            <a:ext cx="6833127" cy="2607173"/>
            <a:chOff x="-25911" y="1280276"/>
            <a:chExt cx="12180618" cy="5087102"/>
          </a:xfrm>
        </p:grpSpPr>
        <p:cxnSp>
          <p:nvCxnSpPr>
            <p:cNvPr id="158" name="Straight Connector 91">
              <a:extLst>
                <a:ext uri="{FF2B5EF4-FFF2-40B4-BE49-F238E27FC236}">
                  <a16:creationId xmlns:a16="http://schemas.microsoft.com/office/drawing/2014/main" id="{F3644070-877A-48BC-8BEE-324452DAAB55}"/>
                </a:ext>
              </a:extLst>
            </p:cNvPr>
            <p:cNvCxnSpPr>
              <a:cxnSpLocks/>
            </p:cNvCxnSpPr>
            <p:nvPr/>
          </p:nvCxnSpPr>
          <p:spPr>
            <a:xfrm>
              <a:off x="7445836" y="1828800"/>
              <a:ext cx="0" cy="3415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9" name="Straight Connector 97">
              <a:extLst>
                <a:ext uri="{FF2B5EF4-FFF2-40B4-BE49-F238E27FC236}">
                  <a16:creationId xmlns:a16="http://schemas.microsoft.com/office/drawing/2014/main" id="{031F92C2-257B-4D60-AE59-61F7A7DD51F1}"/>
                </a:ext>
              </a:extLst>
            </p:cNvPr>
            <p:cNvCxnSpPr>
              <a:cxnSpLocks/>
            </p:cNvCxnSpPr>
            <p:nvPr/>
          </p:nvCxnSpPr>
          <p:spPr>
            <a:xfrm>
              <a:off x="5312238" y="2184747"/>
              <a:ext cx="54538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0" name="Straight Connector 98">
              <a:extLst>
                <a:ext uri="{FF2B5EF4-FFF2-40B4-BE49-F238E27FC236}">
                  <a16:creationId xmlns:a16="http://schemas.microsoft.com/office/drawing/2014/main" id="{E6FCC6AB-9F75-4B08-8930-93DDEFA54FDC}"/>
                </a:ext>
              </a:extLst>
            </p:cNvPr>
            <p:cNvCxnSpPr>
              <a:cxnSpLocks/>
            </p:cNvCxnSpPr>
            <p:nvPr/>
          </p:nvCxnSpPr>
          <p:spPr>
            <a:xfrm>
              <a:off x="10766128" y="2184747"/>
              <a:ext cx="0" cy="1330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Straight Connector 99">
              <a:extLst>
                <a:ext uri="{FF2B5EF4-FFF2-40B4-BE49-F238E27FC236}">
                  <a16:creationId xmlns:a16="http://schemas.microsoft.com/office/drawing/2014/main" id="{87FFCE2A-ACA9-48D6-A48A-3FDE686D83F2}"/>
                </a:ext>
              </a:extLst>
            </p:cNvPr>
            <p:cNvCxnSpPr>
              <a:cxnSpLocks/>
            </p:cNvCxnSpPr>
            <p:nvPr/>
          </p:nvCxnSpPr>
          <p:spPr>
            <a:xfrm flipH="1">
              <a:off x="5312238" y="2170323"/>
              <a:ext cx="10884" cy="147495"/>
            </a:xfrm>
            <a:prstGeom prst="line">
              <a:avLst/>
            </a:prstGeom>
          </p:spPr>
          <p:style>
            <a:lnRef idx="1">
              <a:schemeClr val="accent1"/>
            </a:lnRef>
            <a:fillRef idx="0">
              <a:schemeClr val="accent1"/>
            </a:fillRef>
            <a:effectRef idx="0">
              <a:schemeClr val="accent1"/>
            </a:effectRef>
            <a:fontRef idx="minor">
              <a:schemeClr val="tx1"/>
            </a:fontRef>
          </p:style>
        </p:cxnSp>
        <p:sp>
          <p:nvSpPr>
            <p:cNvPr id="162" name="Rectangle: Rounded Corners 100">
              <a:extLst>
                <a:ext uri="{FF2B5EF4-FFF2-40B4-BE49-F238E27FC236}">
                  <a16:creationId xmlns:a16="http://schemas.microsoft.com/office/drawing/2014/main" id="{97C8358A-8698-421E-B0F9-83C291AC8DF4}"/>
                </a:ext>
              </a:extLst>
            </p:cNvPr>
            <p:cNvSpPr/>
            <p:nvPr/>
          </p:nvSpPr>
          <p:spPr>
            <a:xfrm>
              <a:off x="4105374" y="2337104"/>
              <a:ext cx="2483780" cy="60959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sz="1000" b="1" dirty="0"/>
                <a:t>Gross Value added</a:t>
              </a:r>
              <a:endParaRPr lang="en-US" sz="1000" b="1" dirty="0"/>
            </a:p>
          </p:txBody>
        </p:sp>
        <p:sp>
          <p:nvSpPr>
            <p:cNvPr id="163" name="Rectangle: Rounded Corners 101">
              <a:extLst>
                <a:ext uri="{FF2B5EF4-FFF2-40B4-BE49-F238E27FC236}">
                  <a16:creationId xmlns:a16="http://schemas.microsoft.com/office/drawing/2014/main" id="{4510793D-BD24-4C8C-8260-28A284C412AA}"/>
                </a:ext>
              </a:extLst>
            </p:cNvPr>
            <p:cNvSpPr/>
            <p:nvPr/>
          </p:nvSpPr>
          <p:spPr>
            <a:xfrm>
              <a:off x="9408198" y="2310237"/>
              <a:ext cx="2736544" cy="60959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sz="1000" b="1" dirty="0"/>
                <a:t>Intermediate goods and services</a:t>
              </a:r>
              <a:endParaRPr lang="en-US" sz="1000" b="1" dirty="0"/>
            </a:p>
          </p:txBody>
        </p:sp>
        <p:cxnSp>
          <p:nvCxnSpPr>
            <p:cNvPr id="164" name="Straight Connector 104">
              <a:extLst>
                <a:ext uri="{FF2B5EF4-FFF2-40B4-BE49-F238E27FC236}">
                  <a16:creationId xmlns:a16="http://schemas.microsoft.com/office/drawing/2014/main" id="{4DCA5EC3-245A-4374-911E-047A4E289074}"/>
                </a:ext>
              </a:extLst>
            </p:cNvPr>
            <p:cNvCxnSpPr>
              <a:cxnSpLocks/>
            </p:cNvCxnSpPr>
            <p:nvPr/>
          </p:nvCxnSpPr>
          <p:spPr>
            <a:xfrm>
              <a:off x="10824911" y="2919834"/>
              <a:ext cx="0" cy="1636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5" name="Straight Connector 105">
              <a:extLst>
                <a:ext uri="{FF2B5EF4-FFF2-40B4-BE49-F238E27FC236}">
                  <a16:creationId xmlns:a16="http://schemas.microsoft.com/office/drawing/2014/main" id="{F39B02B5-20E5-451E-9B93-EC90C55436CC}"/>
                </a:ext>
              </a:extLst>
            </p:cNvPr>
            <p:cNvCxnSpPr>
              <a:cxnSpLocks/>
            </p:cNvCxnSpPr>
            <p:nvPr/>
          </p:nvCxnSpPr>
          <p:spPr>
            <a:xfrm>
              <a:off x="5351347" y="2950898"/>
              <a:ext cx="0" cy="1325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6" name="Straight Connector 115">
              <a:extLst>
                <a:ext uri="{FF2B5EF4-FFF2-40B4-BE49-F238E27FC236}">
                  <a16:creationId xmlns:a16="http://schemas.microsoft.com/office/drawing/2014/main" id="{32F43A2F-D651-4821-BB8A-58AEAB7CACB5}"/>
                </a:ext>
              </a:extLst>
            </p:cNvPr>
            <p:cNvCxnSpPr>
              <a:cxnSpLocks/>
            </p:cNvCxnSpPr>
            <p:nvPr/>
          </p:nvCxnSpPr>
          <p:spPr>
            <a:xfrm>
              <a:off x="1093732" y="4041706"/>
              <a:ext cx="3655311" cy="1281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7" name="Straight Connector 116">
              <a:extLst>
                <a:ext uri="{FF2B5EF4-FFF2-40B4-BE49-F238E27FC236}">
                  <a16:creationId xmlns:a16="http://schemas.microsoft.com/office/drawing/2014/main" id="{093102BD-6DF7-40F8-AB79-2616E89BB613}"/>
                </a:ext>
              </a:extLst>
            </p:cNvPr>
            <p:cNvCxnSpPr>
              <a:cxnSpLocks/>
            </p:cNvCxnSpPr>
            <p:nvPr/>
          </p:nvCxnSpPr>
          <p:spPr>
            <a:xfrm>
              <a:off x="9995153" y="3096076"/>
              <a:ext cx="1678484" cy="39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8" name="Straight Connector 2">
              <a:extLst>
                <a:ext uri="{FF2B5EF4-FFF2-40B4-BE49-F238E27FC236}">
                  <a16:creationId xmlns:a16="http://schemas.microsoft.com/office/drawing/2014/main" id="{60A0FD48-EB71-4A7A-B799-9DC98A691708}"/>
                </a:ext>
              </a:extLst>
            </p:cNvPr>
            <p:cNvCxnSpPr>
              <a:cxnSpLocks/>
            </p:cNvCxnSpPr>
            <p:nvPr/>
          </p:nvCxnSpPr>
          <p:spPr>
            <a:xfrm>
              <a:off x="2983685" y="3125935"/>
              <a:ext cx="0" cy="166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9" name="Straight Connector 30">
              <a:extLst>
                <a:ext uri="{FF2B5EF4-FFF2-40B4-BE49-F238E27FC236}">
                  <a16:creationId xmlns:a16="http://schemas.microsoft.com/office/drawing/2014/main" id="{A71DE4EA-CD58-420E-ABF1-75E2EC805F73}"/>
                </a:ext>
              </a:extLst>
            </p:cNvPr>
            <p:cNvCxnSpPr>
              <a:cxnSpLocks/>
            </p:cNvCxnSpPr>
            <p:nvPr/>
          </p:nvCxnSpPr>
          <p:spPr>
            <a:xfrm>
              <a:off x="2983685" y="3083471"/>
              <a:ext cx="5110092" cy="0"/>
            </a:xfrm>
            <a:prstGeom prst="line">
              <a:avLst/>
            </a:prstGeom>
          </p:spPr>
          <p:style>
            <a:lnRef idx="1">
              <a:schemeClr val="accent1"/>
            </a:lnRef>
            <a:fillRef idx="0">
              <a:schemeClr val="accent1"/>
            </a:fillRef>
            <a:effectRef idx="0">
              <a:schemeClr val="accent1"/>
            </a:effectRef>
            <a:fontRef idx="minor">
              <a:schemeClr val="tx1"/>
            </a:fontRef>
          </p:style>
        </p:cxnSp>
        <p:sp>
          <p:nvSpPr>
            <p:cNvPr id="170" name="Rectangle: Rounded Corners 31">
              <a:extLst>
                <a:ext uri="{FF2B5EF4-FFF2-40B4-BE49-F238E27FC236}">
                  <a16:creationId xmlns:a16="http://schemas.microsoft.com/office/drawing/2014/main" id="{AA27F236-E6F2-4C23-B469-B41D924A8EAD}"/>
                </a:ext>
              </a:extLst>
            </p:cNvPr>
            <p:cNvSpPr/>
            <p:nvPr/>
          </p:nvSpPr>
          <p:spPr>
            <a:xfrm>
              <a:off x="2496352" y="3303587"/>
              <a:ext cx="974666"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sz="600" b="1" dirty="0">
                  <a:solidFill>
                    <a:schemeClr val="tx1"/>
                  </a:solidFill>
                </a:rPr>
                <a:t>Labour</a:t>
              </a:r>
              <a:endParaRPr lang="en-US" sz="600" b="1" dirty="0">
                <a:solidFill>
                  <a:schemeClr val="tx1"/>
                </a:solidFill>
              </a:endParaRPr>
            </a:p>
          </p:txBody>
        </p:sp>
        <p:sp>
          <p:nvSpPr>
            <p:cNvPr id="171" name="Rectangle: Rounded Corners 33">
              <a:extLst>
                <a:ext uri="{FF2B5EF4-FFF2-40B4-BE49-F238E27FC236}">
                  <a16:creationId xmlns:a16="http://schemas.microsoft.com/office/drawing/2014/main" id="{960FF2EC-6129-4C06-B0F6-77F15B86D24E}"/>
                </a:ext>
              </a:extLst>
            </p:cNvPr>
            <p:cNvSpPr/>
            <p:nvPr/>
          </p:nvSpPr>
          <p:spPr>
            <a:xfrm>
              <a:off x="7489334" y="3268793"/>
              <a:ext cx="1099698"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sz="600" b="1" dirty="0">
                  <a:solidFill>
                    <a:schemeClr val="tx1"/>
                  </a:solidFill>
                </a:rPr>
                <a:t>Capital</a:t>
              </a:r>
              <a:endParaRPr lang="en-US" sz="600" b="1" dirty="0">
                <a:solidFill>
                  <a:schemeClr val="tx1"/>
                </a:solidFill>
              </a:endParaRPr>
            </a:p>
          </p:txBody>
        </p:sp>
        <p:cxnSp>
          <p:nvCxnSpPr>
            <p:cNvPr id="172" name="Straight Connector 34">
              <a:extLst>
                <a:ext uri="{FF2B5EF4-FFF2-40B4-BE49-F238E27FC236}">
                  <a16:creationId xmlns:a16="http://schemas.microsoft.com/office/drawing/2014/main" id="{FF6FC12B-7240-4BF0-817E-F5FA4BCFC72A}"/>
                </a:ext>
              </a:extLst>
            </p:cNvPr>
            <p:cNvCxnSpPr>
              <a:cxnSpLocks/>
            </p:cNvCxnSpPr>
            <p:nvPr/>
          </p:nvCxnSpPr>
          <p:spPr>
            <a:xfrm>
              <a:off x="8093777" y="3083471"/>
              <a:ext cx="0" cy="149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35">
              <a:extLst>
                <a:ext uri="{FF2B5EF4-FFF2-40B4-BE49-F238E27FC236}">
                  <a16:creationId xmlns:a16="http://schemas.microsoft.com/office/drawing/2014/main" id="{FE345CA7-F6AC-431F-B11B-50162A994EB5}"/>
                </a:ext>
              </a:extLst>
            </p:cNvPr>
            <p:cNvCxnSpPr>
              <a:cxnSpLocks/>
            </p:cNvCxnSpPr>
            <p:nvPr/>
          </p:nvCxnSpPr>
          <p:spPr>
            <a:xfrm>
              <a:off x="11673637" y="3083471"/>
              <a:ext cx="0" cy="2105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4" name="Straight Connector 36">
              <a:extLst>
                <a:ext uri="{FF2B5EF4-FFF2-40B4-BE49-F238E27FC236}">
                  <a16:creationId xmlns:a16="http://schemas.microsoft.com/office/drawing/2014/main" id="{C4267F5D-7877-4EEC-B5CE-E2879FB1D394}"/>
                </a:ext>
              </a:extLst>
            </p:cNvPr>
            <p:cNvCxnSpPr>
              <a:cxnSpLocks/>
            </p:cNvCxnSpPr>
            <p:nvPr/>
          </p:nvCxnSpPr>
          <p:spPr>
            <a:xfrm flipH="1">
              <a:off x="9995153" y="3096076"/>
              <a:ext cx="1086" cy="197967"/>
            </a:xfrm>
            <a:prstGeom prst="line">
              <a:avLst/>
            </a:prstGeom>
          </p:spPr>
          <p:style>
            <a:lnRef idx="1">
              <a:schemeClr val="accent1"/>
            </a:lnRef>
            <a:fillRef idx="0">
              <a:schemeClr val="accent1"/>
            </a:fillRef>
            <a:effectRef idx="0">
              <a:schemeClr val="accent1"/>
            </a:effectRef>
            <a:fontRef idx="minor">
              <a:schemeClr val="tx1"/>
            </a:fontRef>
          </p:style>
        </p:cxnSp>
        <p:sp>
          <p:nvSpPr>
            <p:cNvPr id="175" name="Rectangle: Rounded Corners 37">
              <a:extLst>
                <a:ext uri="{FF2B5EF4-FFF2-40B4-BE49-F238E27FC236}">
                  <a16:creationId xmlns:a16="http://schemas.microsoft.com/office/drawing/2014/main" id="{C3EC6D5B-D653-414B-B53E-F093BE32F4AC}"/>
                </a:ext>
              </a:extLst>
            </p:cNvPr>
            <p:cNvSpPr/>
            <p:nvPr/>
          </p:nvSpPr>
          <p:spPr>
            <a:xfrm>
              <a:off x="9553595" y="3303587"/>
              <a:ext cx="1154066"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sz="600" b="1" dirty="0">
                  <a:solidFill>
                    <a:schemeClr val="tx1"/>
                  </a:solidFill>
                </a:rPr>
                <a:t>Domestic</a:t>
              </a:r>
              <a:endParaRPr lang="en-US" sz="600" b="1" dirty="0">
                <a:solidFill>
                  <a:schemeClr val="tx1"/>
                </a:solidFill>
              </a:endParaRPr>
            </a:p>
          </p:txBody>
        </p:sp>
        <p:sp>
          <p:nvSpPr>
            <p:cNvPr id="176" name="Rectangle: Rounded Corners 38">
              <a:extLst>
                <a:ext uri="{FF2B5EF4-FFF2-40B4-BE49-F238E27FC236}">
                  <a16:creationId xmlns:a16="http://schemas.microsoft.com/office/drawing/2014/main" id="{5E64920A-8124-44AE-B15E-98A0BB3D9F3B}"/>
                </a:ext>
              </a:extLst>
            </p:cNvPr>
            <p:cNvSpPr/>
            <p:nvPr/>
          </p:nvSpPr>
          <p:spPr>
            <a:xfrm>
              <a:off x="11127236" y="3306648"/>
              <a:ext cx="1027471" cy="5660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ZA" sz="600" b="1" dirty="0">
                  <a:solidFill>
                    <a:schemeClr val="tx1"/>
                  </a:solidFill>
                </a:rPr>
                <a:t>Foreign</a:t>
              </a:r>
              <a:endParaRPr lang="en-US" sz="600" b="1" dirty="0">
                <a:solidFill>
                  <a:schemeClr val="tx1"/>
                </a:solidFill>
              </a:endParaRPr>
            </a:p>
          </p:txBody>
        </p:sp>
        <p:cxnSp>
          <p:nvCxnSpPr>
            <p:cNvPr id="177" name="Straight Connector 42">
              <a:extLst>
                <a:ext uri="{FF2B5EF4-FFF2-40B4-BE49-F238E27FC236}">
                  <a16:creationId xmlns:a16="http://schemas.microsoft.com/office/drawing/2014/main" id="{152115FB-9D3C-417D-8497-6A5A8B5672D8}"/>
                </a:ext>
              </a:extLst>
            </p:cNvPr>
            <p:cNvCxnSpPr/>
            <p:nvPr/>
          </p:nvCxnSpPr>
          <p:spPr>
            <a:xfrm>
              <a:off x="737588" y="4616813"/>
              <a:ext cx="0" cy="280624"/>
            </a:xfrm>
            <a:prstGeom prst="line">
              <a:avLst/>
            </a:prstGeom>
          </p:spPr>
          <p:style>
            <a:lnRef idx="1">
              <a:schemeClr val="accent1"/>
            </a:lnRef>
            <a:fillRef idx="0">
              <a:schemeClr val="accent1"/>
            </a:fillRef>
            <a:effectRef idx="0">
              <a:schemeClr val="accent1"/>
            </a:effectRef>
            <a:fontRef idx="minor">
              <a:schemeClr val="tx1"/>
            </a:fontRef>
          </p:style>
        </p:cxnSp>
        <p:sp>
          <p:nvSpPr>
            <p:cNvPr id="178" name="Rectangle: Rounded Corners 43">
              <a:extLst>
                <a:ext uri="{FF2B5EF4-FFF2-40B4-BE49-F238E27FC236}">
                  <a16:creationId xmlns:a16="http://schemas.microsoft.com/office/drawing/2014/main" id="{3E75A9FB-FA72-4629-94F9-627B842E22D6}"/>
                </a:ext>
              </a:extLst>
            </p:cNvPr>
            <p:cNvSpPr/>
            <p:nvPr/>
          </p:nvSpPr>
          <p:spPr>
            <a:xfrm>
              <a:off x="99837" y="4897437"/>
              <a:ext cx="988246" cy="70150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600" b="1" dirty="0">
                  <a:solidFill>
                    <a:schemeClr val="tx1"/>
                  </a:solidFill>
                </a:rPr>
                <a:t>Skilled</a:t>
              </a:r>
            </a:p>
            <a:p>
              <a:pPr algn="ctr"/>
              <a:r>
                <a:rPr lang="en-ZA" sz="600" b="1" dirty="0">
                  <a:solidFill>
                    <a:schemeClr val="tx1"/>
                  </a:solidFill>
                </a:rPr>
                <a:t>Rural</a:t>
              </a:r>
              <a:endParaRPr lang="en-US" sz="600" b="1" dirty="0">
                <a:solidFill>
                  <a:schemeClr val="tx1"/>
                </a:solidFill>
              </a:endParaRPr>
            </a:p>
          </p:txBody>
        </p:sp>
        <p:sp>
          <p:nvSpPr>
            <p:cNvPr id="179" name="Rectangle: Rounded Corners 43">
              <a:extLst>
                <a:ext uri="{FF2B5EF4-FFF2-40B4-BE49-F238E27FC236}">
                  <a16:creationId xmlns:a16="http://schemas.microsoft.com/office/drawing/2014/main" id="{075788CA-420B-437F-8BC8-2A815D6C47B4}"/>
                </a:ext>
              </a:extLst>
            </p:cNvPr>
            <p:cNvSpPr/>
            <p:nvPr/>
          </p:nvSpPr>
          <p:spPr>
            <a:xfrm>
              <a:off x="1262241" y="4888588"/>
              <a:ext cx="1217095" cy="70150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600" b="1" dirty="0">
                  <a:solidFill>
                    <a:schemeClr val="tx1"/>
                  </a:solidFill>
                </a:rPr>
                <a:t>Unskilled</a:t>
              </a:r>
            </a:p>
            <a:p>
              <a:pPr algn="ctr"/>
              <a:r>
                <a:rPr lang="en-ZA" sz="600" b="1" dirty="0">
                  <a:solidFill>
                    <a:schemeClr val="tx1"/>
                  </a:solidFill>
                </a:rPr>
                <a:t>Rural</a:t>
              </a:r>
              <a:endParaRPr lang="en-US" sz="600" b="1" dirty="0">
                <a:solidFill>
                  <a:schemeClr val="tx1"/>
                </a:solidFill>
              </a:endParaRPr>
            </a:p>
          </p:txBody>
        </p:sp>
        <p:sp>
          <p:nvSpPr>
            <p:cNvPr id="180" name="Rectangle: Rounded Corners 43">
              <a:extLst>
                <a:ext uri="{FF2B5EF4-FFF2-40B4-BE49-F238E27FC236}">
                  <a16:creationId xmlns:a16="http://schemas.microsoft.com/office/drawing/2014/main" id="{5CA14F2F-C8AA-424C-884D-A1650EAC216F}"/>
                </a:ext>
              </a:extLst>
            </p:cNvPr>
            <p:cNvSpPr/>
            <p:nvPr/>
          </p:nvSpPr>
          <p:spPr>
            <a:xfrm>
              <a:off x="3420269" y="4906998"/>
              <a:ext cx="988246" cy="70150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600" b="1" dirty="0">
                  <a:solidFill>
                    <a:schemeClr val="tx1"/>
                  </a:solidFill>
                </a:rPr>
                <a:t>Skilled</a:t>
              </a:r>
            </a:p>
            <a:p>
              <a:pPr algn="ctr"/>
              <a:r>
                <a:rPr lang="en-ZA" sz="600" b="1" dirty="0">
                  <a:solidFill>
                    <a:schemeClr val="tx1"/>
                  </a:solidFill>
                </a:rPr>
                <a:t>Urban</a:t>
              </a:r>
              <a:endParaRPr lang="en-US" sz="600" b="1" dirty="0">
                <a:solidFill>
                  <a:schemeClr val="tx1"/>
                </a:solidFill>
              </a:endParaRPr>
            </a:p>
          </p:txBody>
        </p:sp>
        <p:sp>
          <p:nvSpPr>
            <p:cNvPr id="181" name="Rectangle: Rounded Corners 43">
              <a:extLst>
                <a:ext uri="{FF2B5EF4-FFF2-40B4-BE49-F238E27FC236}">
                  <a16:creationId xmlns:a16="http://schemas.microsoft.com/office/drawing/2014/main" id="{932B7672-9056-4F81-A788-67ACF5170AC9}"/>
                </a:ext>
              </a:extLst>
            </p:cNvPr>
            <p:cNvSpPr/>
            <p:nvPr/>
          </p:nvSpPr>
          <p:spPr>
            <a:xfrm>
              <a:off x="4846327" y="4858980"/>
              <a:ext cx="1217095" cy="70150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600" b="1" dirty="0">
                  <a:solidFill>
                    <a:schemeClr val="tx1"/>
                  </a:solidFill>
                </a:rPr>
                <a:t>Unskilled</a:t>
              </a:r>
            </a:p>
            <a:p>
              <a:pPr algn="ctr"/>
              <a:r>
                <a:rPr lang="en-ZA" sz="600" b="1" dirty="0">
                  <a:solidFill>
                    <a:schemeClr val="tx1"/>
                  </a:solidFill>
                </a:rPr>
                <a:t>Urban</a:t>
              </a:r>
              <a:endParaRPr lang="en-US" sz="600" b="1" dirty="0">
                <a:solidFill>
                  <a:schemeClr val="tx1"/>
                </a:solidFill>
              </a:endParaRPr>
            </a:p>
          </p:txBody>
        </p:sp>
        <p:cxnSp>
          <p:nvCxnSpPr>
            <p:cNvPr id="182" name="Straight Connector 42">
              <a:extLst>
                <a:ext uri="{FF2B5EF4-FFF2-40B4-BE49-F238E27FC236}">
                  <a16:creationId xmlns:a16="http://schemas.microsoft.com/office/drawing/2014/main" id="{D560563B-4EC7-4605-BCA6-F5B239DF01B3}"/>
                </a:ext>
              </a:extLst>
            </p:cNvPr>
            <p:cNvCxnSpPr/>
            <p:nvPr/>
          </p:nvCxnSpPr>
          <p:spPr>
            <a:xfrm>
              <a:off x="1654326" y="4642257"/>
              <a:ext cx="0" cy="280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42">
              <a:extLst>
                <a:ext uri="{FF2B5EF4-FFF2-40B4-BE49-F238E27FC236}">
                  <a16:creationId xmlns:a16="http://schemas.microsoft.com/office/drawing/2014/main" id="{4B9E3E13-6910-499E-8DFB-C39A0826E361}"/>
                </a:ext>
              </a:extLst>
            </p:cNvPr>
            <p:cNvCxnSpPr/>
            <p:nvPr/>
          </p:nvCxnSpPr>
          <p:spPr>
            <a:xfrm>
              <a:off x="4190484" y="4626374"/>
              <a:ext cx="0" cy="280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Straight Connector 42">
              <a:extLst>
                <a:ext uri="{FF2B5EF4-FFF2-40B4-BE49-F238E27FC236}">
                  <a16:creationId xmlns:a16="http://schemas.microsoft.com/office/drawing/2014/main" id="{F548BA7F-8FB0-4798-8A98-57DC9D5F7F7F}"/>
                </a:ext>
              </a:extLst>
            </p:cNvPr>
            <p:cNvCxnSpPr>
              <a:cxnSpLocks/>
            </p:cNvCxnSpPr>
            <p:nvPr/>
          </p:nvCxnSpPr>
          <p:spPr>
            <a:xfrm>
              <a:off x="2904367" y="3891977"/>
              <a:ext cx="0" cy="162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42">
              <a:extLst>
                <a:ext uri="{FF2B5EF4-FFF2-40B4-BE49-F238E27FC236}">
                  <a16:creationId xmlns:a16="http://schemas.microsoft.com/office/drawing/2014/main" id="{CCDF22E0-1EE5-4D7A-989C-A6D7FB755A57}"/>
                </a:ext>
              </a:extLst>
            </p:cNvPr>
            <p:cNvCxnSpPr/>
            <p:nvPr/>
          </p:nvCxnSpPr>
          <p:spPr>
            <a:xfrm>
              <a:off x="5125001" y="4642257"/>
              <a:ext cx="0" cy="280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6" name="Straight Connector 42">
              <a:extLst>
                <a:ext uri="{FF2B5EF4-FFF2-40B4-BE49-F238E27FC236}">
                  <a16:creationId xmlns:a16="http://schemas.microsoft.com/office/drawing/2014/main" id="{838B207F-B120-4052-BBB9-26EF6CD26CF4}"/>
                </a:ext>
              </a:extLst>
            </p:cNvPr>
            <p:cNvCxnSpPr>
              <a:cxnSpLocks/>
            </p:cNvCxnSpPr>
            <p:nvPr/>
          </p:nvCxnSpPr>
          <p:spPr>
            <a:xfrm>
              <a:off x="8096967" y="3845478"/>
              <a:ext cx="8766" cy="304654"/>
            </a:xfrm>
            <a:prstGeom prst="line">
              <a:avLst/>
            </a:prstGeom>
          </p:spPr>
          <p:style>
            <a:lnRef idx="1">
              <a:schemeClr val="accent1"/>
            </a:lnRef>
            <a:fillRef idx="0">
              <a:schemeClr val="accent1"/>
            </a:fillRef>
            <a:effectRef idx="0">
              <a:schemeClr val="accent1"/>
            </a:effectRef>
            <a:fontRef idx="minor">
              <a:schemeClr val="tx1"/>
            </a:fontRef>
          </p:style>
        </p:cxnSp>
        <p:sp>
          <p:nvSpPr>
            <p:cNvPr id="187" name="Rectangle: Rounded Corners 43">
              <a:extLst>
                <a:ext uri="{FF2B5EF4-FFF2-40B4-BE49-F238E27FC236}">
                  <a16:creationId xmlns:a16="http://schemas.microsoft.com/office/drawing/2014/main" id="{BD4AFC72-74F0-4290-A167-DC8582F0AE60}"/>
                </a:ext>
              </a:extLst>
            </p:cNvPr>
            <p:cNvSpPr/>
            <p:nvPr/>
          </p:nvSpPr>
          <p:spPr>
            <a:xfrm>
              <a:off x="7386257" y="4157475"/>
              <a:ext cx="1901376" cy="70150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600" b="1" dirty="0">
                  <a:solidFill>
                    <a:schemeClr val="tx1"/>
                  </a:solidFill>
                </a:rPr>
                <a:t>Non-Agricultural capital</a:t>
              </a:r>
              <a:endParaRPr lang="en-US" sz="600" b="1" dirty="0">
                <a:solidFill>
                  <a:schemeClr val="tx1"/>
                </a:solidFill>
              </a:endParaRPr>
            </a:p>
          </p:txBody>
        </p:sp>
        <p:grpSp>
          <p:nvGrpSpPr>
            <p:cNvPr id="188" name="Gruppieren 187">
              <a:extLst>
                <a:ext uri="{FF2B5EF4-FFF2-40B4-BE49-F238E27FC236}">
                  <a16:creationId xmlns:a16="http://schemas.microsoft.com/office/drawing/2014/main" id="{7448AFBD-6455-423A-807D-97292864A6FA}"/>
                </a:ext>
              </a:extLst>
            </p:cNvPr>
            <p:cNvGrpSpPr/>
            <p:nvPr/>
          </p:nvGrpSpPr>
          <p:grpSpPr>
            <a:xfrm>
              <a:off x="-25911" y="5598942"/>
              <a:ext cx="1210838" cy="755912"/>
              <a:chOff x="135888" y="5972688"/>
              <a:chExt cx="1210838" cy="755912"/>
            </a:xfrm>
          </p:grpSpPr>
          <p:grpSp>
            <p:nvGrpSpPr>
              <p:cNvPr id="230" name="Gruppieren 229">
                <a:extLst>
                  <a:ext uri="{FF2B5EF4-FFF2-40B4-BE49-F238E27FC236}">
                    <a16:creationId xmlns:a16="http://schemas.microsoft.com/office/drawing/2014/main" id="{07B2E090-D3F8-4FFC-9183-A40315739A82}"/>
                  </a:ext>
                </a:extLst>
              </p:cNvPr>
              <p:cNvGrpSpPr/>
              <p:nvPr/>
            </p:nvGrpSpPr>
            <p:grpSpPr>
              <a:xfrm>
                <a:off x="135888" y="6108488"/>
                <a:ext cx="494293" cy="620112"/>
                <a:chOff x="128007" y="6216144"/>
                <a:chExt cx="494293" cy="620112"/>
              </a:xfrm>
            </p:grpSpPr>
            <p:sp>
              <p:nvSpPr>
                <p:cNvPr id="237" name="Rectangle: Rounded Corners 43">
                  <a:extLst>
                    <a:ext uri="{FF2B5EF4-FFF2-40B4-BE49-F238E27FC236}">
                      <a16:creationId xmlns:a16="http://schemas.microsoft.com/office/drawing/2014/main" id="{B6B04A34-A9FE-414A-9D99-8514CD68FAB1}"/>
                    </a:ext>
                  </a:extLst>
                </p:cNvPr>
                <p:cNvSpPr/>
                <p:nvPr/>
              </p:nvSpPr>
              <p:spPr>
                <a:xfrm>
                  <a:off x="128007" y="6216144"/>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238" name="Ellipse 237">
                  <a:extLst>
                    <a:ext uri="{FF2B5EF4-FFF2-40B4-BE49-F238E27FC236}">
                      <a16:creationId xmlns:a16="http://schemas.microsoft.com/office/drawing/2014/main" id="{458C25D2-01C7-435A-BA5C-3C5F2B29FD19}"/>
                    </a:ext>
                  </a:extLst>
                </p:cNvPr>
                <p:cNvSpPr/>
                <p:nvPr/>
              </p:nvSpPr>
              <p:spPr>
                <a:xfrm>
                  <a:off x="228600" y="6301739"/>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239" name="Gerader Verbinder 238">
                  <a:extLst>
                    <a:ext uri="{FF2B5EF4-FFF2-40B4-BE49-F238E27FC236}">
                      <a16:creationId xmlns:a16="http://schemas.microsoft.com/office/drawing/2014/main" id="{3F186289-940A-4D7C-AF02-B012BDB3A468}"/>
                    </a:ext>
                  </a:extLst>
                </p:cNvPr>
                <p:cNvCxnSpPr>
                  <a:cxnSpLocks/>
                  <a:stCxn id="238" idx="4"/>
                </p:cNvCxnSpPr>
                <p:nvPr/>
              </p:nvCxnSpPr>
              <p:spPr>
                <a:xfrm>
                  <a:off x="358140" y="6500982"/>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Gerader Verbinder 239">
                  <a:extLst>
                    <a:ext uri="{FF2B5EF4-FFF2-40B4-BE49-F238E27FC236}">
                      <a16:creationId xmlns:a16="http://schemas.microsoft.com/office/drawing/2014/main" id="{F49596A6-274B-48DE-B8D0-7E3BAB1F7115}"/>
                    </a:ext>
                  </a:extLst>
                </p:cNvPr>
                <p:cNvCxnSpPr>
                  <a:cxnSpLocks/>
                </p:cNvCxnSpPr>
                <p:nvPr/>
              </p:nvCxnSpPr>
              <p:spPr>
                <a:xfrm flipH="1">
                  <a:off x="228600" y="6626295"/>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1" name="Gruppieren 230">
                <a:extLst>
                  <a:ext uri="{FF2B5EF4-FFF2-40B4-BE49-F238E27FC236}">
                    <a16:creationId xmlns:a16="http://schemas.microsoft.com/office/drawing/2014/main" id="{7F1ADEE8-40E0-45D9-B20E-4E5EBC50F2C1}"/>
                  </a:ext>
                </a:extLst>
              </p:cNvPr>
              <p:cNvGrpSpPr/>
              <p:nvPr/>
            </p:nvGrpSpPr>
            <p:grpSpPr>
              <a:xfrm>
                <a:off x="852433" y="6100553"/>
                <a:ext cx="494293" cy="620112"/>
                <a:chOff x="860053" y="6126419"/>
                <a:chExt cx="494293" cy="620112"/>
              </a:xfrm>
            </p:grpSpPr>
            <p:sp>
              <p:nvSpPr>
                <p:cNvPr id="234" name="Rectangle: Rounded Corners 43">
                  <a:extLst>
                    <a:ext uri="{FF2B5EF4-FFF2-40B4-BE49-F238E27FC236}">
                      <a16:creationId xmlns:a16="http://schemas.microsoft.com/office/drawing/2014/main" id="{9D24976B-FB0F-4718-AC0B-9A9C740A13E1}"/>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235" name="Ellipse 234">
                  <a:extLst>
                    <a:ext uri="{FF2B5EF4-FFF2-40B4-BE49-F238E27FC236}">
                      <a16:creationId xmlns:a16="http://schemas.microsoft.com/office/drawing/2014/main" id="{E2A474F8-0A3F-40E9-AA77-B6D9578D62B4}"/>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236" name="Gerade Verbindung mit Pfeil 235">
                  <a:extLst>
                    <a:ext uri="{FF2B5EF4-FFF2-40B4-BE49-F238E27FC236}">
                      <a16:creationId xmlns:a16="http://schemas.microsoft.com/office/drawing/2014/main" id="{13D2321E-F172-4404-B67D-949BAF44DEC0}"/>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32" name="Straight Connector 41">
                <a:extLst>
                  <a:ext uri="{FF2B5EF4-FFF2-40B4-BE49-F238E27FC236}">
                    <a16:creationId xmlns:a16="http://schemas.microsoft.com/office/drawing/2014/main" id="{C7329A90-B43C-480D-9B35-05AEFB5EC48E}"/>
                  </a:ext>
                </a:extLst>
              </p:cNvPr>
              <p:cNvCxnSpPr>
                <a:cxnSpLocks/>
              </p:cNvCxnSpPr>
              <p:nvPr/>
            </p:nvCxnSpPr>
            <p:spPr>
              <a:xfrm>
                <a:off x="1093732" y="5972688"/>
                <a:ext cx="0" cy="131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3" name="Straight Connector 41">
                <a:extLst>
                  <a:ext uri="{FF2B5EF4-FFF2-40B4-BE49-F238E27FC236}">
                    <a16:creationId xmlns:a16="http://schemas.microsoft.com/office/drawing/2014/main" id="{4752D41C-CA47-4D7A-AB64-FE64C98BC049}"/>
                  </a:ext>
                </a:extLst>
              </p:cNvPr>
              <p:cNvCxnSpPr>
                <a:cxnSpLocks/>
              </p:cNvCxnSpPr>
              <p:nvPr/>
            </p:nvCxnSpPr>
            <p:spPr>
              <a:xfrm>
                <a:off x="383034" y="5972688"/>
                <a:ext cx="0" cy="13154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9" name="Gruppieren 188">
              <a:extLst>
                <a:ext uri="{FF2B5EF4-FFF2-40B4-BE49-F238E27FC236}">
                  <a16:creationId xmlns:a16="http://schemas.microsoft.com/office/drawing/2014/main" id="{48044B98-A271-44DD-8CF6-903BA2C95C1E}"/>
                </a:ext>
              </a:extLst>
            </p:cNvPr>
            <p:cNvGrpSpPr/>
            <p:nvPr/>
          </p:nvGrpSpPr>
          <p:grpSpPr>
            <a:xfrm>
              <a:off x="1398762" y="5611466"/>
              <a:ext cx="1210838" cy="755912"/>
              <a:chOff x="135888" y="5972688"/>
              <a:chExt cx="1210838" cy="755912"/>
            </a:xfrm>
          </p:grpSpPr>
          <p:grpSp>
            <p:nvGrpSpPr>
              <p:cNvPr id="219" name="Gruppieren 218">
                <a:extLst>
                  <a:ext uri="{FF2B5EF4-FFF2-40B4-BE49-F238E27FC236}">
                    <a16:creationId xmlns:a16="http://schemas.microsoft.com/office/drawing/2014/main" id="{45932999-9D1F-4365-900A-F1FA257C4E14}"/>
                  </a:ext>
                </a:extLst>
              </p:cNvPr>
              <p:cNvGrpSpPr/>
              <p:nvPr/>
            </p:nvGrpSpPr>
            <p:grpSpPr>
              <a:xfrm>
                <a:off x="135888" y="6108488"/>
                <a:ext cx="494293" cy="620112"/>
                <a:chOff x="128007" y="6216144"/>
                <a:chExt cx="494293" cy="620112"/>
              </a:xfrm>
            </p:grpSpPr>
            <p:sp>
              <p:nvSpPr>
                <p:cNvPr id="226" name="Rectangle: Rounded Corners 43">
                  <a:extLst>
                    <a:ext uri="{FF2B5EF4-FFF2-40B4-BE49-F238E27FC236}">
                      <a16:creationId xmlns:a16="http://schemas.microsoft.com/office/drawing/2014/main" id="{A0E82CAF-1556-4E08-8E18-1E244F3F89DC}"/>
                    </a:ext>
                  </a:extLst>
                </p:cNvPr>
                <p:cNvSpPr/>
                <p:nvPr/>
              </p:nvSpPr>
              <p:spPr>
                <a:xfrm>
                  <a:off x="128007" y="6216144"/>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227" name="Ellipse 226">
                  <a:extLst>
                    <a:ext uri="{FF2B5EF4-FFF2-40B4-BE49-F238E27FC236}">
                      <a16:creationId xmlns:a16="http://schemas.microsoft.com/office/drawing/2014/main" id="{DE3E2FE0-CC21-42DA-8E06-0F03FE992D85}"/>
                    </a:ext>
                  </a:extLst>
                </p:cNvPr>
                <p:cNvSpPr/>
                <p:nvPr/>
              </p:nvSpPr>
              <p:spPr>
                <a:xfrm>
                  <a:off x="228600" y="6301739"/>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228" name="Gerader Verbinder 227">
                  <a:extLst>
                    <a:ext uri="{FF2B5EF4-FFF2-40B4-BE49-F238E27FC236}">
                      <a16:creationId xmlns:a16="http://schemas.microsoft.com/office/drawing/2014/main" id="{E128BC95-91C1-4FB3-81EF-BCFC9478B6C2}"/>
                    </a:ext>
                  </a:extLst>
                </p:cNvPr>
                <p:cNvCxnSpPr>
                  <a:cxnSpLocks/>
                  <a:stCxn id="227" idx="4"/>
                </p:cNvCxnSpPr>
                <p:nvPr/>
              </p:nvCxnSpPr>
              <p:spPr>
                <a:xfrm>
                  <a:off x="358140" y="6500982"/>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Gerader Verbinder 228">
                  <a:extLst>
                    <a:ext uri="{FF2B5EF4-FFF2-40B4-BE49-F238E27FC236}">
                      <a16:creationId xmlns:a16="http://schemas.microsoft.com/office/drawing/2014/main" id="{C4628426-CF58-46E5-ACE1-8E3C4EA60DEA}"/>
                    </a:ext>
                  </a:extLst>
                </p:cNvPr>
                <p:cNvCxnSpPr>
                  <a:cxnSpLocks/>
                </p:cNvCxnSpPr>
                <p:nvPr/>
              </p:nvCxnSpPr>
              <p:spPr>
                <a:xfrm flipH="1">
                  <a:off x="228600" y="6626295"/>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0" name="Gruppieren 219">
                <a:extLst>
                  <a:ext uri="{FF2B5EF4-FFF2-40B4-BE49-F238E27FC236}">
                    <a16:creationId xmlns:a16="http://schemas.microsoft.com/office/drawing/2014/main" id="{C9392987-5AD7-44EC-BF6C-56BBE129687A}"/>
                  </a:ext>
                </a:extLst>
              </p:cNvPr>
              <p:cNvGrpSpPr/>
              <p:nvPr/>
            </p:nvGrpSpPr>
            <p:grpSpPr>
              <a:xfrm>
                <a:off x="852433" y="6100553"/>
                <a:ext cx="494293" cy="620112"/>
                <a:chOff x="860053" y="6126419"/>
                <a:chExt cx="494293" cy="620112"/>
              </a:xfrm>
            </p:grpSpPr>
            <p:sp>
              <p:nvSpPr>
                <p:cNvPr id="223" name="Rectangle: Rounded Corners 43">
                  <a:extLst>
                    <a:ext uri="{FF2B5EF4-FFF2-40B4-BE49-F238E27FC236}">
                      <a16:creationId xmlns:a16="http://schemas.microsoft.com/office/drawing/2014/main" id="{646D4A18-265B-4BA5-AAEC-57E814E6069D}"/>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224" name="Ellipse 223">
                  <a:extLst>
                    <a:ext uri="{FF2B5EF4-FFF2-40B4-BE49-F238E27FC236}">
                      <a16:creationId xmlns:a16="http://schemas.microsoft.com/office/drawing/2014/main" id="{2DCADE70-C75C-40ED-808F-EE1029596068}"/>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225" name="Gerade Verbindung mit Pfeil 224">
                  <a:extLst>
                    <a:ext uri="{FF2B5EF4-FFF2-40B4-BE49-F238E27FC236}">
                      <a16:creationId xmlns:a16="http://schemas.microsoft.com/office/drawing/2014/main" id="{57158B5E-532A-47D2-A645-F1D4F1923960}"/>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21" name="Straight Connector 41">
                <a:extLst>
                  <a:ext uri="{FF2B5EF4-FFF2-40B4-BE49-F238E27FC236}">
                    <a16:creationId xmlns:a16="http://schemas.microsoft.com/office/drawing/2014/main" id="{19D6A0DF-F7E5-4B53-9073-5AACC5E69F7C}"/>
                  </a:ext>
                </a:extLst>
              </p:cNvPr>
              <p:cNvCxnSpPr>
                <a:cxnSpLocks/>
              </p:cNvCxnSpPr>
              <p:nvPr/>
            </p:nvCxnSpPr>
            <p:spPr>
              <a:xfrm>
                <a:off x="1093732" y="5972688"/>
                <a:ext cx="0" cy="131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2" name="Straight Connector 41">
                <a:extLst>
                  <a:ext uri="{FF2B5EF4-FFF2-40B4-BE49-F238E27FC236}">
                    <a16:creationId xmlns:a16="http://schemas.microsoft.com/office/drawing/2014/main" id="{F1432F85-79FE-4A5C-B845-2A82E4C6E7E6}"/>
                  </a:ext>
                </a:extLst>
              </p:cNvPr>
              <p:cNvCxnSpPr>
                <a:cxnSpLocks/>
              </p:cNvCxnSpPr>
              <p:nvPr/>
            </p:nvCxnSpPr>
            <p:spPr>
              <a:xfrm>
                <a:off x="383034" y="5972688"/>
                <a:ext cx="0" cy="13154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90" name="Gruppieren 189">
              <a:extLst>
                <a:ext uri="{FF2B5EF4-FFF2-40B4-BE49-F238E27FC236}">
                  <a16:creationId xmlns:a16="http://schemas.microsoft.com/office/drawing/2014/main" id="{C446F8DC-6AB6-4842-A659-7660657CBF30}"/>
                </a:ext>
              </a:extLst>
            </p:cNvPr>
            <p:cNvGrpSpPr/>
            <p:nvPr/>
          </p:nvGrpSpPr>
          <p:grpSpPr>
            <a:xfrm>
              <a:off x="3404581" y="5593884"/>
              <a:ext cx="1033050" cy="755912"/>
              <a:chOff x="4701690" y="5946849"/>
              <a:chExt cx="1033050" cy="755912"/>
            </a:xfrm>
          </p:grpSpPr>
          <p:grpSp>
            <p:nvGrpSpPr>
              <p:cNvPr id="208" name="Gruppieren 207">
                <a:extLst>
                  <a:ext uri="{FF2B5EF4-FFF2-40B4-BE49-F238E27FC236}">
                    <a16:creationId xmlns:a16="http://schemas.microsoft.com/office/drawing/2014/main" id="{CBAA035A-E9A9-45B7-A967-5C1083397EA1}"/>
                  </a:ext>
                </a:extLst>
              </p:cNvPr>
              <p:cNvGrpSpPr/>
              <p:nvPr/>
            </p:nvGrpSpPr>
            <p:grpSpPr>
              <a:xfrm>
                <a:off x="4701690" y="6082649"/>
                <a:ext cx="494293" cy="620112"/>
                <a:chOff x="128007" y="6216144"/>
                <a:chExt cx="494293" cy="620112"/>
              </a:xfrm>
            </p:grpSpPr>
            <p:sp>
              <p:nvSpPr>
                <p:cNvPr id="215" name="Rectangle: Rounded Corners 43">
                  <a:extLst>
                    <a:ext uri="{FF2B5EF4-FFF2-40B4-BE49-F238E27FC236}">
                      <a16:creationId xmlns:a16="http://schemas.microsoft.com/office/drawing/2014/main" id="{942ACEF0-5B26-4183-A4F2-EAF3CE845DCC}"/>
                    </a:ext>
                  </a:extLst>
                </p:cNvPr>
                <p:cNvSpPr/>
                <p:nvPr/>
              </p:nvSpPr>
              <p:spPr>
                <a:xfrm>
                  <a:off x="128007" y="6216144"/>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216" name="Ellipse 215">
                  <a:extLst>
                    <a:ext uri="{FF2B5EF4-FFF2-40B4-BE49-F238E27FC236}">
                      <a16:creationId xmlns:a16="http://schemas.microsoft.com/office/drawing/2014/main" id="{E07E2177-1E60-4C9C-8670-0AA06E00E0EA}"/>
                    </a:ext>
                  </a:extLst>
                </p:cNvPr>
                <p:cNvSpPr/>
                <p:nvPr/>
              </p:nvSpPr>
              <p:spPr>
                <a:xfrm>
                  <a:off x="228600" y="6301739"/>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217" name="Gerader Verbinder 216">
                  <a:extLst>
                    <a:ext uri="{FF2B5EF4-FFF2-40B4-BE49-F238E27FC236}">
                      <a16:creationId xmlns:a16="http://schemas.microsoft.com/office/drawing/2014/main" id="{147731DE-A2B8-4B61-920F-949DCC7C0A3D}"/>
                    </a:ext>
                  </a:extLst>
                </p:cNvPr>
                <p:cNvCxnSpPr>
                  <a:cxnSpLocks/>
                  <a:stCxn id="216" idx="4"/>
                </p:cNvCxnSpPr>
                <p:nvPr/>
              </p:nvCxnSpPr>
              <p:spPr>
                <a:xfrm>
                  <a:off x="358140" y="6500982"/>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Gerader Verbinder 217">
                  <a:extLst>
                    <a:ext uri="{FF2B5EF4-FFF2-40B4-BE49-F238E27FC236}">
                      <a16:creationId xmlns:a16="http://schemas.microsoft.com/office/drawing/2014/main" id="{16EA983F-6A5B-4919-8115-C3BFA52B2F91}"/>
                    </a:ext>
                  </a:extLst>
                </p:cNvPr>
                <p:cNvCxnSpPr>
                  <a:cxnSpLocks/>
                </p:cNvCxnSpPr>
                <p:nvPr/>
              </p:nvCxnSpPr>
              <p:spPr>
                <a:xfrm flipH="1">
                  <a:off x="228600" y="6626295"/>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9" name="Gruppieren 208">
                <a:extLst>
                  <a:ext uri="{FF2B5EF4-FFF2-40B4-BE49-F238E27FC236}">
                    <a16:creationId xmlns:a16="http://schemas.microsoft.com/office/drawing/2014/main" id="{FF33EAAE-9753-4576-80C0-E92A09BA44A1}"/>
                  </a:ext>
                </a:extLst>
              </p:cNvPr>
              <p:cNvGrpSpPr/>
              <p:nvPr/>
            </p:nvGrpSpPr>
            <p:grpSpPr>
              <a:xfrm>
                <a:off x="5240447" y="6082649"/>
                <a:ext cx="494293" cy="620112"/>
                <a:chOff x="860053" y="6126419"/>
                <a:chExt cx="494293" cy="620112"/>
              </a:xfrm>
            </p:grpSpPr>
            <p:sp>
              <p:nvSpPr>
                <p:cNvPr id="212" name="Rectangle: Rounded Corners 43">
                  <a:extLst>
                    <a:ext uri="{FF2B5EF4-FFF2-40B4-BE49-F238E27FC236}">
                      <a16:creationId xmlns:a16="http://schemas.microsoft.com/office/drawing/2014/main" id="{F705CBF8-0F07-4B50-9397-463AE0368700}"/>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213" name="Ellipse 212">
                  <a:extLst>
                    <a:ext uri="{FF2B5EF4-FFF2-40B4-BE49-F238E27FC236}">
                      <a16:creationId xmlns:a16="http://schemas.microsoft.com/office/drawing/2014/main" id="{67B34F83-1073-4A83-B119-4A65936CE0F0}"/>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214" name="Gerade Verbindung mit Pfeil 213">
                  <a:extLst>
                    <a:ext uri="{FF2B5EF4-FFF2-40B4-BE49-F238E27FC236}">
                      <a16:creationId xmlns:a16="http://schemas.microsoft.com/office/drawing/2014/main" id="{C79C918F-B235-4851-BD73-04BF3788A59E}"/>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10" name="Straight Connector 41">
                <a:extLst>
                  <a:ext uri="{FF2B5EF4-FFF2-40B4-BE49-F238E27FC236}">
                    <a16:creationId xmlns:a16="http://schemas.microsoft.com/office/drawing/2014/main" id="{A1B23028-7618-425A-B7D5-FA0548FBC103}"/>
                  </a:ext>
                </a:extLst>
              </p:cNvPr>
              <p:cNvCxnSpPr>
                <a:cxnSpLocks/>
              </p:cNvCxnSpPr>
              <p:nvPr/>
            </p:nvCxnSpPr>
            <p:spPr>
              <a:xfrm>
                <a:off x="5445373" y="5946849"/>
                <a:ext cx="0" cy="131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41">
                <a:extLst>
                  <a:ext uri="{FF2B5EF4-FFF2-40B4-BE49-F238E27FC236}">
                    <a16:creationId xmlns:a16="http://schemas.microsoft.com/office/drawing/2014/main" id="{0F355450-DA9B-4ECB-B65A-DC585527FFFF}"/>
                  </a:ext>
                </a:extLst>
              </p:cNvPr>
              <p:cNvCxnSpPr>
                <a:cxnSpLocks/>
              </p:cNvCxnSpPr>
              <p:nvPr/>
            </p:nvCxnSpPr>
            <p:spPr>
              <a:xfrm>
                <a:off x="4985046" y="5946849"/>
                <a:ext cx="0" cy="13154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91" name="Gruppieren 190">
              <a:extLst>
                <a:ext uri="{FF2B5EF4-FFF2-40B4-BE49-F238E27FC236}">
                  <a16:creationId xmlns:a16="http://schemas.microsoft.com/office/drawing/2014/main" id="{68AFE9BE-2B66-44B1-BCAC-CD8479F101A4}"/>
                </a:ext>
              </a:extLst>
            </p:cNvPr>
            <p:cNvGrpSpPr/>
            <p:nvPr/>
          </p:nvGrpSpPr>
          <p:grpSpPr>
            <a:xfrm>
              <a:off x="4849455" y="5592172"/>
              <a:ext cx="1210838" cy="755912"/>
              <a:chOff x="135888" y="5972688"/>
              <a:chExt cx="1210838" cy="755912"/>
            </a:xfrm>
          </p:grpSpPr>
          <p:grpSp>
            <p:nvGrpSpPr>
              <p:cNvPr id="197" name="Gruppieren 196">
                <a:extLst>
                  <a:ext uri="{FF2B5EF4-FFF2-40B4-BE49-F238E27FC236}">
                    <a16:creationId xmlns:a16="http://schemas.microsoft.com/office/drawing/2014/main" id="{BC954D6E-8520-4340-92F7-B6CA8BCB7E85}"/>
                  </a:ext>
                </a:extLst>
              </p:cNvPr>
              <p:cNvGrpSpPr/>
              <p:nvPr/>
            </p:nvGrpSpPr>
            <p:grpSpPr>
              <a:xfrm>
                <a:off x="135888" y="6108488"/>
                <a:ext cx="494293" cy="620112"/>
                <a:chOff x="128007" y="6216144"/>
                <a:chExt cx="494293" cy="620112"/>
              </a:xfrm>
            </p:grpSpPr>
            <p:sp>
              <p:nvSpPr>
                <p:cNvPr id="204" name="Rectangle: Rounded Corners 43">
                  <a:extLst>
                    <a:ext uri="{FF2B5EF4-FFF2-40B4-BE49-F238E27FC236}">
                      <a16:creationId xmlns:a16="http://schemas.microsoft.com/office/drawing/2014/main" id="{61CBEEE3-B64D-4F45-BFE6-62F66FB9152C}"/>
                    </a:ext>
                  </a:extLst>
                </p:cNvPr>
                <p:cNvSpPr/>
                <p:nvPr/>
              </p:nvSpPr>
              <p:spPr>
                <a:xfrm>
                  <a:off x="128007" y="6216144"/>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205" name="Ellipse 204">
                  <a:extLst>
                    <a:ext uri="{FF2B5EF4-FFF2-40B4-BE49-F238E27FC236}">
                      <a16:creationId xmlns:a16="http://schemas.microsoft.com/office/drawing/2014/main" id="{27E531CB-E768-4465-A135-43B1D37210CA}"/>
                    </a:ext>
                  </a:extLst>
                </p:cNvPr>
                <p:cNvSpPr/>
                <p:nvPr/>
              </p:nvSpPr>
              <p:spPr>
                <a:xfrm>
                  <a:off x="228600" y="6301739"/>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206" name="Gerader Verbinder 205">
                  <a:extLst>
                    <a:ext uri="{FF2B5EF4-FFF2-40B4-BE49-F238E27FC236}">
                      <a16:creationId xmlns:a16="http://schemas.microsoft.com/office/drawing/2014/main" id="{5F796DBA-96BE-49AA-9409-A90FD019678F}"/>
                    </a:ext>
                  </a:extLst>
                </p:cNvPr>
                <p:cNvCxnSpPr>
                  <a:cxnSpLocks/>
                  <a:stCxn id="205" idx="4"/>
                </p:cNvCxnSpPr>
                <p:nvPr/>
              </p:nvCxnSpPr>
              <p:spPr>
                <a:xfrm>
                  <a:off x="358140" y="6500982"/>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Gerader Verbinder 206">
                  <a:extLst>
                    <a:ext uri="{FF2B5EF4-FFF2-40B4-BE49-F238E27FC236}">
                      <a16:creationId xmlns:a16="http://schemas.microsoft.com/office/drawing/2014/main" id="{48076F18-4CCE-4748-B99D-1F2EDC10345F}"/>
                    </a:ext>
                  </a:extLst>
                </p:cNvPr>
                <p:cNvCxnSpPr>
                  <a:cxnSpLocks/>
                </p:cNvCxnSpPr>
                <p:nvPr/>
              </p:nvCxnSpPr>
              <p:spPr>
                <a:xfrm flipH="1">
                  <a:off x="228600" y="6626295"/>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8" name="Gruppieren 197">
                <a:extLst>
                  <a:ext uri="{FF2B5EF4-FFF2-40B4-BE49-F238E27FC236}">
                    <a16:creationId xmlns:a16="http://schemas.microsoft.com/office/drawing/2014/main" id="{7A69E29F-8A45-4198-8BE5-97D87259EA59}"/>
                  </a:ext>
                </a:extLst>
              </p:cNvPr>
              <p:cNvGrpSpPr/>
              <p:nvPr/>
            </p:nvGrpSpPr>
            <p:grpSpPr>
              <a:xfrm>
                <a:off x="852433" y="6100553"/>
                <a:ext cx="494293" cy="620112"/>
                <a:chOff x="860053" y="6126419"/>
                <a:chExt cx="494293" cy="620112"/>
              </a:xfrm>
            </p:grpSpPr>
            <p:sp>
              <p:nvSpPr>
                <p:cNvPr id="201" name="Rectangle: Rounded Corners 43">
                  <a:extLst>
                    <a:ext uri="{FF2B5EF4-FFF2-40B4-BE49-F238E27FC236}">
                      <a16:creationId xmlns:a16="http://schemas.microsoft.com/office/drawing/2014/main" id="{C4ED11A1-C5DA-4A3A-B75F-5696F44A95FE}"/>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000" b="1" dirty="0">
                    <a:solidFill>
                      <a:schemeClr val="tx1"/>
                    </a:solidFill>
                  </a:endParaRPr>
                </a:p>
              </p:txBody>
            </p:sp>
            <p:sp>
              <p:nvSpPr>
                <p:cNvPr id="202" name="Ellipse 201">
                  <a:extLst>
                    <a:ext uri="{FF2B5EF4-FFF2-40B4-BE49-F238E27FC236}">
                      <a16:creationId xmlns:a16="http://schemas.microsoft.com/office/drawing/2014/main" id="{E477495B-4450-46AA-81E8-FED28AB39795}"/>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a:p>
              </p:txBody>
            </p:sp>
            <p:cxnSp>
              <p:nvCxnSpPr>
                <p:cNvPr id="203" name="Gerade Verbindung mit Pfeil 202">
                  <a:extLst>
                    <a:ext uri="{FF2B5EF4-FFF2-40B4-BE49-F238E27FC236}">
                      <a16:creationId xmlns:a16="http://schemas.microsoft.com/office/drawing/2014/main" id="{0B38D102-5E6F-40AB-8CBA-30E1951A2484}"/>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99" name="Straight Connector 41">
                <a:extLst>
                  <a:ext uri="{FF2B5EF4-FFF2-40B4-BE49-F238E27FC236}">
                    <a16:creationId xmlns:a16="http://schemas.microsoft.com/office/drawing/2014/main" id="{765A9201-0D29-4776-854B-90FFDF07DEB7}"/>
                  </a:ext>
                </a:extLst>
              </p:cNvPr>
              <p:cNvCxnSpPr>
                <a:cxnSpLocks/>
              </p:cNvCxnSpPr>
              <p:nvPr/>
            </p:nvCxnSpPr>
            <p:spPr>
              <a:xfrm>
                <a:off x="1093732" y="5972688"/>
                <a:ext cx="0" cy="131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0" name="Straight Connector 41">
                <a:extLst>
                  <a:ext uri="{FF2B5EF4-FFF2-40B4-BE49-F238E27FC236}">
                    <a16:creationId xmlns:a16="http://schemas.microsoft.com/office/drawing/2014/main" id="{A7C0AB80-5612-4C96-928E-FA70CDD1C706}"/>
                  </a:ext>
                </a:extLst>
              </p:cNvPr>
              <p:cNvCxnSpPr>
                <a:cxnSpLocks/>
              </p:cNvCxnSpPr>
              <p:nvPr/>
            </p:nvCxnSpPr>
            <p:spPr>
              <a:xfrm>
                <a:off x="383034" y="5972688"/>
                <a:ext cx="0" cy="131543"/>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2" name="Rectangle: Rounded Corners 87">
              <a:extLst>
                <a:ext uri="{FF2B5EF4-FFF2-40B4-BE49-F238E27FC236}">
                  <a16:creationId xmlns:a16="http://schemas.microsoft.com/office/drawing/2014/main" id="{B4943820-9219-419B-8B98-5780D3D7B964}"/>
                </a:ext>
              </a:extLst>
            </p:cNvPr>
            <p:cNvSpPr/>
            <p:nvPr/>
          </p:nvSpPr>
          <p:spPr>
            <a:xfrm>
              <a:off x="5246621" y="1280276"/>
              <a:ext cx="4188298" cy="54893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ZA" sz="1000" dirty="0"/>
                <a:t>Non-Agricultural output</a:t>
              </a:r>
              <a:endParaRPr lang="en-US" sz="1000" dirty="0"/>
            </a:p>
          </p:txBody>
        </p:sp>
        <p:sp>
          <p:nvSpPr>
            <p:cNvPr id="193" name="Rectangle: Rounded Corners 43">
              <a:extLst>
                <a:ext uri="{FF2B5EF4-FFF2-40B4-BE49-F238E27FC236}">
                  <a16:creationId xmlns:a16="http://schemas.microsoft.com/office/drawing/2014/main" id="{BC423F34-F7BE-4015-8F37-D37B4FC4BC13}"/>
                </a:ext>
              </a:extLst>
            </p:cNvPr>
            <p:cNvSpPr/>
            <p:nvPr/>
          </p:nvSpPr>
          <p:spPr>
            <a:xfrm>
              <a:off x="594976" y="4175945"/>
              <a:ext cx="1159942" cy="53558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600" b="1" dirty="0">
                  <a:solidFill>
                    <a:schemeClr val="tx1"/>
                  </a:solidFill>
                </a:rPr>
                <a:t>Rural</a:t>
              </a:r>
              <a:endParaRPr lang="en-US" sz="600" b="1" dirty="0">
                <a:solidFill>
                  <a:schemeClr val="tx1"/>
                </a:solidFill>
              </a:endParaRPr>
            </a:p>
          </p:txBody>
        </p:sp>
        <p:sp>
          <p:nvSpPr>
            <p:cNvPr id="194" name="Rectangle: Rounded Corners 43">
              <a:extLst>
                <a:ext uri="{FF2B5EF4-FFF2-40B4-BE49-F238E27FC236}">
                  <a16:creationId xmlns:a16="http://schemas.microsoft.com/office/drawing/2014/main" id="{F54DC787-87AF-4C23-AA0A-9E3709CE5E95}"/>
                </a:ext>
              </a:extLst>
            </p:cNvPr>
            <p:cNvSpPr/>
            <p:nvPr/>
          </p:nvSpPr>
          <p:spPr>
            <a:xfrm>
              <a:off x="4161335" y="4172172"/>
              <a:ext cx="1159942" cy="53558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ZA" sz="600" b="1" dirty="0">
                  <a:solidFill>
                    <a:schemeClr val="tx1"/>
                  </a:solidFill>
                </a:rPr>
                <a:t>Urban</a:t>
              </a:r>
              <a:endParaRPr lang="en-US" sz="600" b="1" dirty="0">
                <a:solidFill>
                  <a:schemeClr val="tx1"/>
                </a:solidFill>
              </a:endParaRPr>
            </a:p>
          </p:txBody>
        </p:sp>
        <p:cxnSp>
          <p:nvCxnSpPr>
            <p:cNvPr id="195" name="Straight Connector 42">
              <a:extLst>
                <a:ext uri="{FF2B5EF4-FFF2-40B4-BE49-F238E27FC236}">
                  <a16:creationId xmlns:a16="http://schemas.microsoft.com/office/drawing/2014/main" id="{28C4322E-C45A-4BAD-B0F0-F32BD40E17A9}"/>
                </a:ext>
              </a:extLst>
            </p:cNvPr>
            <p:cNvCxnSpPr>
              <a:cxnSpLocks/>
            </p:cNvCxnSpPr>
            <p:nvPr/>
          </p:nvCxnSpPr>
          <p:spPr>
            <a:xfrm>
              <a:off x="1093732" y="4029584"/>
              <a:ext cx="8766" cy="1489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42">
              <a:extLst>
                <a:ext uri="{FF2B5EF4-FFF2-40B4-BE49-F238E27FC236}">
                  <a16:creationId xmlns:a16="http://schemas.microsoft.com/office/drawing/2014/main" id="{39EAFDFD-F1F2-4C0A-943C-F7509C637680}"/>
                </a:ext>
              </a:extLst>
            </p:cNvPr>
            <p:cNvCxnSpPr>
              <a:cxnSpLocks/>
            </p:cNvCxnSpPr>
            <p:nvPr/>
          </p:nvCxnSpPr>
          <p:spPr>
            <a:xfrm>
              <a:off x="4719982" y="4041706"/>
              <a:ext cx="0" cy="162547"/>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2" name="Rectangle: Rounded Corners 87">
            <a:extLst>
              <a:ext uri="{FF2B5EF4-FFF2-40B4-BE49-F238E27FC236}">
                <a16:creationId xmlns:a16="http://schemas.microsoft.com/office/drawing/2014/main" id="{6C078125-3A3A-4349-BB44-F25231986347}"/>
              </a:ext>
            </a:extLst>
          </p:cNvPr>
          <p:cNvSpPr/>
          <p:nvPr/>
        </p:nvSpPr>
        <p:spPr>
          <a:xfrm>
            <a:off x="5538731" y="1271186"/>
            <a:ext cx="4188298" cy="54893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ZA" sz="3200" dirty="0"/>
              <a:t>Total output</a:t>
            </a:r>
            <a:endParaRPr lang="en-US" sz="3200" dirty="0"/>
          </a:p>
        </p:txBody>
      </p:sp>
      <p:cxnSp>
        <p:nvCxnSpPr>
          <p:cNvPr id="243" name="Straight Connector 97">
            <a:extLst>
              <a:ext uri="{FF2B5EF4-FFF2-40B4-BE49-F238E27FC236}">
                <a16:creationId xmlns:a16="http://schemas.microsoft.com/office/drawing/2014/main" id="{1B441B32-7772-4A7A-8DEE-1712945C3092}"/>
              </a:ext>
            </a:extLst>
          </p:cNvPr>
          <p:cNvCxnSpPr>
            <a:cxnSpLocks/>
          </p:cNvCxnSpPr>
          <p:nvPr/>
        </p:nvCxnSpPr>
        <p:spPr>
          <a:xfrm>
            <a:off x="3498661" y="2007326"/>
            <a:ext cx="54538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4" name="Straight Connector 97">
            <a:extLst>
              <a:ext uri="{FF2B5EF4-FFF2-40B4-BE49-F238E27FC236}">
                <a16:creationId xmlns:a16="http://schemas.microsoft.com/office/drawing/2014/main" id="{CA4BB886-72E3-4E17-8F4B-17ACB701E04A}"/>
              </a:ext>
            </a:extLst>
          </p:cNvPr>
          <p:cNvCxnSpPr>
            <a:cxnSpLocks/>
          </p:cNvCxnSpPr>
          <p:nvPr/>
        </p:nvCxnSpPr>
        <p:spPr>
          <a:xfrm flipV="1">
            <a:off x="3511835" y="2007326"/>
            <a:ext cx="0" cy="37141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7" name="Straight Connector 97">
            <a:extLst>
              <a:ext uri="{FF2B5EF4-FFF2-40B4-BE49-F238E27FC236}">
                <a16:creationId xmlns:a16="http://schemas.microsoft.com/office/drawing/2014/main" id="{03863E21-BEF3-475A-B6AE-D9F2CC0EABE3}"/>
              </a:ext>
            </a:extLst>
          </p:cNvPr>
          <p:cNvCxnSpPr>
            <a:cxnSpLocks/>
          </p:cNvCxnSpPr>
          <p:nvPr/>
        </p:nvCxnSpPr>
        <p:spPr>
          <a:xfrm flipV="1">
            <a:off x="8952551" y="2016233"/>
            <a:ext cx="0" cy="37141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97">
            <a:extLst>
              <a:ext uri="{FF2B5EF4-FFF2-40B4-BE49-F238E27FC236}">
                <a16:creationId xmlns:a16="http://schemas.microsoft.com/office/drawing/2014/main" id="{FB128CDA-432B-418B-9FE6-4A832C3F6964}"/>
              </a:ext>
            </a:extLst>
          </p:cNvPr>
          <p:cNvCxnSpPr>
            <a:cxnSpLocks/>
          </p:cNvCxnSpPr>
          <p:nvPr/>
        </p:nvCxnSpPr>
        <p:spPr>
          <a:xfrm flipV="1">
            <a:off x="7567014" y="1819348"/>
            <a:ext cx="0" cy="196885"/>
          </a:xfrm>
          <a:prstGeom prst="line">
            <a:avLst/>
          </a:prstGeom>
        </p:spPr>
        <p:style>
          <a:lnRef idx="1">
            <a:schemeClr val="accent1"/>
          </a:lnRef>
          <a:fillRef idx="0">
            <a:schemeClr val="accent1"/>
          </a:fillRef>
          <a:effectRef idx="0">
            <a:schemeClr val="accent1"/>
          </a:effectRef>
          <a:fontRef idx="minor">
            <a:schemeClr val="tx1"/>
          </a:fontRef>
        </p:style>
      </p:cxnSp>
      <p:sp>
        <p:nvSpPr>
          <p:cNvPr id="251" name="Textfeld 250">
            <a:extLst>
              <a:ext uri="{FF2B5EF4-FFF2-40B4-BE49-F238E27FC236}">
                <a16:creationId xmlns:a16="http://schemas.microsoft.com/office/drawing/2014/main" id="{1218E14C-98D7-42AB-9777-2DFBBB6D58F0}"/>
              </a:ext>
            </a:extLst>
          </p:cNvPr>
          <p:cNvSpPr txBox="1"/>
          <p:nvPr/>
        </p:nvSpPr>
        <p:spPr>
          <a:xfrm>
            <a:off x="1778277" y="38596"/>
            <a:ext cx="9740167" cy="584775"/>
          </a:xfrm>
          <a:prstGeom prst="rect">
            <a:avLst/>
          </a:prstGeom>
          <a:noFill/>
        </p:spPr>
        <p:txBody>
          <a:bodyPr wrap="none" rtlCol="0">
            <a:spAutoFit/>
          </a:bodyPr>
          <a:lstStyle/>
          <a:p>
            <a:r>
              <a:rPr lang="de-DE" sz="3200" b="1" dirty="0">
                <a:latin typeface="Century Gothic" panose="020B0502020202020204" pitchFamily="34" charset="0"/>
              </a:rPr>
              <a:t>Production and Labour Market – Disaggregated</a:t>
            </a:r>
          </a:p>
        </p:txBody>
      </p:sp>
    </p:spTree>
    <p:extLst>
      <p:ext uri="{BB962C8B-B14F-4D97-AF65-F5344CB8AC3E}">
        <p14:creationId xmlns:p14="http://schemas.microsoft.com/office/powerpoint/2010/main" val="3094895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D80E5302-3EA1-49A4-9961-2E3A858F1E3A}"/>
              </a:ext>
            </a:extLst>
          </p:cNvPr>
          <p:cNvGraphicFramePr>
            <a:graphicFrameLocks/>
          </p:cNvGraphicFramePr>
          <p:nvPr/>
        </p:nvGraphicFramePr>
        <p:xfrm>
          <a:off x="643467" y="116359"/>
          <a:ext cx="10905066" cy="6111663"/>
        </p:xfrm>
        <a:graphic>
          <a:graphicData uri="http://schemas.openxmlformats.org/drawingml/2006/chart">
            <c:chart xmlns:c="http://schemas.openxmlformats.org/drawingml/2006/chart" xmlns:r="http://schemas.openxmlformats.org/officeDocument/2006/relationships" r:id="rId3"/>
          </a:graphicData>
        </a:graphic>
      </p:graphicFrame>
      <p:grpSp>
        <p:nvGrpSpPr>
          <p:cNvPr id="36" name="Gruppieren 35">
            <a:extLst>
              <a:ext uri="{FF2B5EF4-FFF2-40B4-BE49-F238E27FC236}">
                <a16:creationId xmlns:a16="http://schemas.microsoft.com/office/drawing/2014/main" id="{23A5F4CD-F0E8-48CE-8718-C67D1910917B}"/>
              </a:ext>
            </a:extLst>
          </p:cNvPr>
          <p:cNvGrpSpPr/>
          <p:nvPr/>
        </p:nvGrpSpPr>
        <p:grpSpPr>
          <a:xfrm>
            <a:off x="3638230" y="3086596"/>
            <a:ext cx="494293" cy="620112"/>
            <a:chOff x="3638230" y="3086596"/>
            <a:chExt cx="494293" cy="620112"/>
          </a:xfrm>
        </p:grpSpPr>
        <p:sp>
          <p:nvSpPr>
            <p:cNvPr id="11" name="Rectangle: Rounded Corners 43">
              <a:extLst>
                <a:ext uri="{FF2B5EF4-FFF2-40B4-BE49-F238E27FC236}">
                  <a16:creationId xmlns:a16="http://schemas.microsoft.com/office/drawing/2014/main" id="{2B01209B-7786-432C-911F-958E7A6A7CF6}"/>
                </a:ext>
              </a:extLst>
            </p:cNvPr>
            <p:cNvSpPr/>
            <p:nvPr/>
          </p:nvSpPr>
          <p:spPr>
            <a:xfrm>
              <a:off x="3638230" y="3086596"/>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12" name="Ellipse 11">
              <a:extLst>
                <a:ext uri="{FF2B5EF4-FFF2-40B4-BE49-F238E27FC236}">
                  <a16:creationId xmlns:a16="http://schemas.microsoft.com/office/drawing/2014/main" id="{AEED20FB-27E7-4187-B3BC-86169ECB0609}"/>
                </a:ext>
              </a:extLst>
            </p:cNvPr>
            <p:cNvSpPr/>
            <p:nvPr/>
          </p:nvSpPr>
          <p:spPr>
            <a:xfrm>
              <a:off x="3738823" y="3172191"/>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3" name="Gerader Verbinder 12">
              <a:extLst>
                <a:ext uri="{FF2B5EF4-FFF2-40B4-BE49-F238E27FC236}">
                  <a16:creationId xmlns:a16="http://schemas.microsoft.com/office/drawing/2014/main" id="{379E5222-4078-4CA2-85BA-D5ED0E8641DA}"/>
                </a:ext>
              </a:extLst>
            </p:cNvPr>
            <p:cNvCxnSpPr>
              <a:cxnSpLocks/>
              <a:stCxn id="12" idx="4"/>
            </p:cNvCxnSpPr>
            <p:nvPr/>
          </p:nvCxnSpPr>
          <p:spPr>
            <a:xfrm>
              <a:off x="3868363" y="3371434"/>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3D6FA19C-AB50-4FCD-87DE-7AFFC80D80DA}"/>
                </a:ext>
              </a:extLst>
            </p:cNvPr>
            <p:cNvCxnSpPr>
              <a:cxnSpLocks/>
            </p:cNvCxnSpPr>
            <p:nvPr/>
          </p:nvCxnSpPr>
          <p:spPr>
            <a:xfrm flipH="1">
              <a:off x="3738823" y="3496747"/>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uppieren 4">
            <a:extLst>
              <a:ext uri="{FF2B5EF4-FFF2-40B4-BE49-F238E27FC236}">
                <a16:creationId xmlns:a16="http://schemas.microsoft.com/office/drawing/2014/main" id="{EA85D9E9-B5A7-422D-98C1-2F8B392CE49B}"/>
              </a:ext>
            </a:extLst>
          </p:cNvPr>
          <p:cNvGrpSpPr/>
          <p:nvPr/>
        </p:nvGrpSpPr>
        <p:grpSpPr>
          <a:xfrm>
            <a:off x="1943208" y="1400246"/>
            <a:ext cx="494293" cy="620112"/>
            <a:chOff x="860053" y="6126419"/>
            <a:chExt cx="494293" cy="620112"/>
          </a:xfrm>
        </p:grpSpPr>
        <p:sp>
          <p:nvSpPr>
            <p:cNvPr id="8" name="Rectangle: Rounded Corners 43">
              <a:extLst>
                <a:ext uri="{FF2B5EF4-FFF2-40B4-BE49-F238E27FC236}">
                  <a16:creationId xmlns:a16="http://schemas.microsoft.com/office/drawing/2014/main" id="{AFD9C869-1ECE-47F4-BEF1-194A7C158E3E}"/>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9" name="Ellipse 8">
              <a:extLst>
                <a:ext uri="{FF2B5EF4-FFF2-40B4-BE49-F238E27FC236}">
                  <a16:creationId xmlns:a16="http://schemas.microsoft.com/office/drawing/2014/main" id="{C77B664F-A7B6-4167-A126-10444C705D12}"/>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 Verbindung mit Pfeil 9">
              <a:extLst>
                <a:ext uri="{FF2B5EF4-FFF2-40B4-BE49-F238E27FC236}">
                  <a16:creationId xmlns:a16="http://schemas.microsoft.com/office/drawing/2014/main" id="{18687553-E299-4161-B4E2-26608A97C890}"/>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uppieren 26">
            <a:extLst>
              <a:ext uri="{FF2B5EF4-FFF2-40B4-BE49-F238E27FC236}">
                <a16:creationId xmlns:a16="http://schemas.microsoft.com/office/drawing/2014/main" id="{4398AC1D-6AED-4BCC-8A27-AA7C71435E26}"/>
              </a:ext>
            </a:extLst>
          </p:cNvPr>
          <p:cNvGrpSpPr/>
          <p:nvPr/>
        </p:nvGrpSpPr>
        <p:grpSpPr>
          <a:xfrm>
            <a:off x="10358698" y="3311057"/>
            <a:ext cx="494293" cy="620112"/>
            <a:chOff x="128007" y="6216144"/>
            <a:chExt cx="494293" cy="620112"/>
          </a:xfrm>
        </p:grpSpPr>
        <p:sp>
          <p:nvSpPr>
            <p:cNvPr id="32" name="Rectangle: Rounded Corners 43">
              <a:extLst>
                <a:ext uri="{FF2B5EF4-FFF2-40B4-BE49-F238E27FC236}">
                  <a16:creationId xmlns:a16="http://schemas.microsoft.com/office/drawing/2014/main" id="{F4E5509C-03BA-4CB7-AAA7-AF4A1BD9CC41}"/>
                </a:ext>
              </a:extLst>
            </p:cNvPr>
            <p:cNvSpPr/>
            <p:nvPr/>
          </p:nvSpPr>
          <p:spPr>
            <a:xfrm>
              <a:off x="128007" y="6216144"/>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33" name="Ellipse 32">
              <a:extLst>
                <a:ext uri="{FF2B5EF4-FFF2-40B4-BE49-F238E27FC236}">
                  <a16:creationId xmlns:a16="http://schemas.microsoft.com/office/drawing/2014/main" id="{9B05D26C-34DF-41B1-A34C-4FC873FB016A}"/>
                </a:ext>
              </a:extLst>
            </p:cNvPr>
            <p:cNvSpPr/>
            <p:nvPr/>
          </p:nvSpPr>
          <p:spPr>
            <a:xfrm>
              <a:off x="228600" y="6301739"/>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4" name="Gerader Verbinder 33">
              <a:extLst>
                <a:ext uri="{FF2B5EF4-FFF2-40B4-BE49-F238E27FC236}">
                  <a16:creationId xmlns:a16="http://schemas.microsoft.com/office/drawing/2014/main" id="{80C1EEB0-AF90-439D-9F25-3E9BB3393D38}"/>
                </a:ext>
              </a:extLst>
            </p:cNvPr>
            <p:cNvCxnSpPr>
              <a:cxnSpLocks/>
              <a:stCxn id="33" idx="4"/>
            </p:cNvCxnSpPr>
            <p:nvPr/>
          </p:nvCxnSpPr>
          <p:spPr>
            <a:xfrm>
              <a:off x="358140" y="6500982"/>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Gerader Verbinder 34">
              <a:extLst>
                <a:ext uri="{FF2B5EF4-FFF2-40B4-BE49-F238E27FC236}">
                  <a16:creationId xmlns:a16="http://schemas.microsoft.com/office/drawing/2014/main" id="{63F4DA1A-FA1D-407A-9E00-03A5DB200393}"/>
                </a:ext>
              </a:extLst>
            </p:cNvPr>
            <p:cNvCxnSpPr>
              <a:cxnSpLocks/>
            </p:cNvCxnSpPr>
            <p:nvPr/>
          </p:nvCxnSpPr>
          <p:spPr>
            <a:xfrm flipH="1">
              <a:off x="228600" y="6626295"/>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uppieren 27">
            <a:extLst>
              <a:ext uri="{FF2B5EF4-FFF2-40B4-BE49-F238E27FC236}">
                <a16:creationId xmlns:a16="http://schemas.microsoft.com/office/drawing/2014/main" id="{411B14CF-B6DA-4334-83AA-01C564E3F86E}"/>
              </a:ext>
            </a:extLst>
          </p:cNvPr>
          <p:cNvGrpSpPr/>
          <p:nvPr/>
        </p:nvGrpSpPr>
        <p:grpSpPr>
          <a:xfrm>
            <a:off x="8679782" y="1179915"/>
            <a:ext cx="494293" cy="620112"/>
            <a:chOff x="860053" y="6126419"/>
            <a:chExt cx="494293" cy="620112"/>
          </a:xfrm>
        </p:grpSpPr>
        <p:sp>
          <p:nvSpPr>
            <p:cNvPr id="29" name="Rectangle: Rounded Corners 43">
              <a:extLst>
                <a:ext uri="{FF2B5EF4-FFF2-40B4-BE49-F238E27FC236}">
                  <a16:creationId xmlns:a16="http://schemas.microsoft.com/office/drawing/2014/main" id="{3B067DD0-7A51-4377-AE39-2A5AAE6CA2D9}"/>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30" name="Ellipse 29">
              <a:extLst>
                <a:ext uri="{FF2B5EF4-FFF2-40B4-BE49-F238E27FC236}">
                  <a16:creationId xmlns:a16="http://schemas.microsoft.com/office/drawing/2014/main" id="{37461BF1-3025-46C4-8B2B-8F902DA1533D}"/>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1" name="Gerade Verbindung mit Pfeil 30">
              <a:extLst>
                <a:ext uri="{FF2B5EF4-FFF2-40B4-BE49-F238E27FC236}">
                  <a16:creationId xmlns:a16="http://schemas.microsoft.com/office/drawing/2014/main" id="{DF32713E-D15A-4C13-A94D-0896CBAC9156}"/>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ieren 36">
            <a:extLst>
              <a:ext uri="{FF2B5EF4-FFF2-40B4-BE49-F238E27FC236}">
                <a16:creationId xmlns:a16="http://schemas.microsoft.com/office/drawing/2014/main" id="{53396D38-EEAA-469E-BCAB-D973C3795BB5}"/>
              </a:ext>
            </a:extLst>
          </p:cNvPr>
          <p:cNvGrpSpPr/>
          <p:nvPr/>
        </p:nvGrpSpPr>
        <p:grpSpPr>
          <a:xfrm>
            <a:off x="5261888" y="2453326"/>
            <a:ext cx="494293" cy="620112"/>
            <a:chOff x="860053" y="6126419"/>
            <a:chExt cx="494293" cy="620112"/>
          </a:xfrm>
        </p:grpSpPr>
        <p:sp>
          <p:nvSpPr>
            <p:cNvPr id="38" name="Rectangle: Rounded Corners 43">
              <a:extLst>
                <a:ext uri="{FF2B5EF4-FFF2-40B4-BE49-F238E27FC236}">
                  <a16:creationId xmlns:a16="http://schemas.microsoft.com/office/drawing/2014/main" id="{3AA5A55C-4AA4-4C78-93CA-2A884D5C0D35}"/>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39" name="Ellipse 38">
              <a:extLst>
                <a:ext uri="{FF2B5EF4-FFF2-40B4-BE49-F238E27FC236}">
                  <a16:creationId xmlns:a16="http://schemas.microsoft.com/office/drawing/2014/main" id="{82B83DF3-6166-4333-9B9F-9BCEE29685BC}"/>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0" name="Gerade Verbindung mit Pfeil 39">
              <a:extLst>
                <a:ext uri="{FF2B5EF4-FFF2-40B4-BE49-F238E27FC236}">
                  <a16:creationId xmlns:a16="http://schemas.microsoft.com/office/drawing/2014/main" id="{0535044E-C7B3-4A9B-8E35-69193E55F983}"/>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ieren 40">
            <a:extLst>
              <a:ext uri="{FF2B5EF4-FFF2-40B4-BE49-F238E27FC236}">
                <a16:creationId xmlns:a16="http://schemas.microsoft.com/office/drawing/2014/main" id="{154EC62B-367F-4C27-AEE1-3EDCB2998897}"/>
              </a:ext>
            </a:extLst>
          </p:cNvPr>
          <p:cNvGrpSpPr/>
          <p:nvPr/>
        </p:nvGrpSpPr>
        <p:grpSpPr>
          <a:xfrm>
            <a:off x="6902319" y="2030565"/>
            <a:ext cx="494293" cy="620112"/>
            <a:chOff x="3638230" y="3086596"/>
            <a:chExt cx="494293" cy="620112"/>
          </a:xfrm>
        </p:grpSpPr>
        <p:sp>
          <p:nvSpPr>
            <p:cNvPr id="42" name="Rectangle: Rounded Corners 43">
              <a:extLst>
                <a:ext uri="{FF2B5EF4-FFF2-40B4-BE49-F238E27FC236}">
                  <a16:creationId xmlns:a16="http://schemas.microsoft.com/office/drawing/2014/main" id="{71E565DB-7742-4385-8424-B1AFFBE094BF}"/>
                </a:ext>
              </a:extLst>
            </p:cNvPr>
            <p:cNvSpPr/>
            <p:nvPr/>
          </p:nvSpPr>
          <p:spPr>
            <a:xfrm>
              <a:off x="3638230" y="3086596"/>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43" name="Ellipse 42">
              <a:extLst>
                <a:ext uri="{FF2B5EF4-FFF2-40B4-BE49-F238E27FC236}">
                  <a16:creationId xmlns:a16="http://schemas.microsoft.com/office/drawing/2014/main" id="{8E7C10FA-101C-4859-B12E-9C3ECC22E05A}"/>
                </a:ext>
              </a:extLst>
            </p:cNvPr>
            <p:cNvSpPr/>
            <p:nvPr/>
          </p:nvSpPr>
          <p:spPr>
            <a:xfrm>
              <a:off x="3738823" y="3172191"/>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4" name="Gerader Verbinder 43">
              <a:extLst>
                <a:ext uri="{FF2B5EF4-FFF2-40B4-BE49-F238E27FC236}">
                  <a16:creationId xmlns:a16="http://schemas.microsoft.com/office/drawing/2014/main" id="{BB17C698-8933-4364-95E5-52A753E2DBB5}"/>
                </a:ext>
              </a:extLst>
            </p:cNvPr>
            <p:cNvCxnSpPr>
              <a:cxnSpLocks/>
              <a:stCxn id="43" idx="4"/>
            </p:cNvCxnSpPr>
            <p:nvPr/>
          </p:nvCxnSpPr>
          <p:spPr>
            <a:xfrm>
              <a:off x="3868363" y="3371434"/>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id="{727F3AAC-E02C-49E1-81EE-FAB9D0E664B3}"/>
                </a:ext>
              </a:extLst>
            </p:cNvPr>
            <p:cNvCxnSpPr>
              <a:cxnSpLocks/>
            </p:cNvCxnSpPr>
            <p:nvPr/>
          </p:nvCxnSpPr>
          <p:spPr>
            <a:xfrm flipH="1">
              <a:off x="3738823" y="3496747"/>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53036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C9A8A780-CCB9-43AE-AE99-47C0B8F4D83C}"/>
              </a:ext>
            </a:extLst>
          </p:cNvPr>
          <p:cNvGraphicFramePr>
            <a:graphicFrameLocks/>
          </p:cNvGraphicFramePr>
          <p:nvPr/>
        </p:nvGraphicFramePr>
        <p:xfrm>
          <a:off x="922437" y="285751"/>
          <a:ext cx="10905066" cy="5851292"/>
        </p:xfrm>
        <a:graphic>
          <a:graphicData uri="http://schemas.openxmlformats.org/drawingml/2006/chart">
            <c:chart xmlns:c="http://schemas.openxmlformats.org/drawingml/2006/chart" xmlns:r="http://schemas.openxmlformats.org/officeDocument/2006/relationships" r:id="rId3"/>
          </a:graphicData>
        </a:graphic>
      </p:graphicFrame>
      <p:grpSp>
        <p:nvGrpSpPr>
          <p:cNvPr id="17" name="Gruppieren 16">
            <a:extLst>
              <a:ext uri="{FF2B5EF4-FFF2-40B4-BE49-F238E27FC236}">
                <a16:creationId xmlns:a16="http://schemas.microsoft.com/office/drawing/2014/main" id="{2AC6E638-8E7E-4782-85E7-F13DB9B585B6}"/>
              </a:ext>
            </a:extLst>
          </p:cNvPr>
          <p:cNvGrpSpPr/>
          <p:nvPr/>
        </p:nvGrpSpPr>
        <p:grpSpPr>
          <a:xfrm>
            <a:off x="1765786" y="977165"/>
            <a:ext cx="494293" cy="620112"/>
            <a:chOff x="860053" y="6126419"/>
            <a:chExt cx="494293" cy="620112"/>
          </a:xfrm>
        </p:grpSpPr>
        <p:sp>
          <p:nvSpPr>
            <p:cNvPr id="18" name="Rectangle: Rounded Corners 43">
              <a:extLst>
                <a:ext uri="{FF2B5EF4-FFF2-40B4-BE49-F238E27FC236}">
                  <a16:creationId xmlns:a16="http://schemas.microsoft.com/office/drawing/2014/main" id="{B597A66F-6E44-4289-8599-3EDDFE07FFFC}"/>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19" name="Ellipse 18">
              <a:extLst>
                <a:ext uri="{FF2B5EF4-FFF2-40B4-BE49-F238E27FC236}">
                  <a16:creationId xmlns:a16="http://schemas.microsoft.com/office/drawing/2014/main" id="{F4393FEC-BBEE-4B7F-B4D2-D1A325C528DB}"/>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0" name="Gerade Verbindung mit Pfeil 19">
              <a:extLst>
                <a:ext uri="{FF2B5EF4-FFF2-40B4-BE49-F238E27FC236}">
                  <a16:creationId xmlns:a16="http://schemas.microsoft.com/office/drawing/2014/main" id="{CE61C9E1-7A44-4010-BEA5-B47A6988E14E}"/>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ieren 20">
            <a:extLst>
              <a:ext uri="{FF2B5EF4-FFF2-40B4-BE49-F238E27FC236}">
                <a16:creationId xmlns:a16="http://schemas.microsoft.com/office/drawing/2014/main" id="{863E2F56-9B96-4F44-803C-58353E26C704}"/>
              </a:ext>
            </a:extLst>
          </p:cNvPr>
          <p:cNvGrpSpPr/>
          <p:nvPr/>
        </p:nvGrpSpPr>
        <p:grpSpPr>
          <a:xfrm>
            <a:off x="4265601" y="1141900"/>
            <a:ext cx="494293" cy="620112"/>
            <a:chOff x="860053" y="6126419"/>
            <a:chExt cx="494293" cy="620112"/>
          </a:xfrm>
        </p:grpSpPr>
        <p:sp>
          <p:nvSpPr>
            <p:cNvPr id="22" name="Rectangle: Rounded Corners 43">
              <a:extLst>
                <a:ext uri="{FF2B5EF4-FFF2-40B4-BE49-F238E27FC236}">
                  <a16:creationId xmlns:a16="http://schemas.microsoft.com/office/drawing/2014/main" id="{74053C66-A5D5-45A3-902B-7D488139641E}"/>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23" name="Ellipse 22">
              <a:extLst>
                <a:ext uri="{FF2B5EF4-FFF2-40B4-BE49-F238E27FC236}">
                  <a16:creationId xmlns:a16="http://schemas.microsoft.com/office/drawing/2014/main" id="{E42A1786-9155-4DFA-8D20-93E104271CD4}"/>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4" name="Gerade Verbindung mit Pfeil 23">
              <a:extLst>
                <a:ext uri="{FF2B5EF4-FFF2-40B4-BE49-F238E27FC236}">
                  <a16:creationId xmlns:a16="http://schemas.microsoft.com/office/drawing/2014/main" id="{B253ED83-B2E5-462D-8294-04258C0E6225}"/>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ieren 24">
            <a:extLst>
              <a:ext uri="{FF2B5EF4-FFF2-40B4-BE49-F238E27FC236}">
                <a16:creationId xmlns:a16="http://schemas.microsoft.com/office/drawing/2014/main" id="{03299A30-BA64-471D-AE85-2845184923BB}"/>
              </a:ext>
            </a:extLst>
          </p:cNvPr>
          <p:cNvGrpSpPr/>
          <p:nvPr/>
        </p:nvGrpSpPr>
        <p:grpSpPr>
          <a:xfrm>
            <a:off x="6738121" y="2003984"/>
            <a:ext cx="494293" cy="620112"/>
            <a:chOff x="860053" y="6126419"/>
            <a:chExt cx="494293" cy="620112"/>
          </a:xfrm>
        </p:grpSpPr>
        <p:sp>
          <p:nvSpPr>
            <p:cNvPr id="26" name="Rectangle: Rounded Corners 43">
              <a:extLst>
                <a:ext uri="{FF2B5EF4-FFF2-40B4-BE49-F238E27FC236}">
                  <a16:creationId xmlns:a16="http://schemas.microsoft.com/office/drawing/2014/main" id="{34C6277D-C6F1-4FDE-95B2-26C63BC963C9}"/>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27" name="Ellipse 26">
              <a:extLst>
                <a:ext uri="{FF2B5EF4-FFF2-40B4-BE49-F238E27FC236}">
                  <a16:creationId xmlns:a16="http://schemas.microsoft.com/office/drawing/2014/main" id="{994259CF-ACA2-4CBE-88BE-AE253EAE47EA}"/>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8" name="Gerade Verbindung mit Pfeil 27">
              <a:extLst>
                <a:ext uri="{FF2B5EF4-FFF2-40B4-BE49-F238E27FC236}">
                  <a16:creationId xmlns:a16="http://schemas.microsoft.com/office/drawing/2014/main" id="{AAB0509C-B890-4BC1-B50C-5E10391E82E3}"/>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9" name="Gruppieren 28">
            <a:extLst>
              <a:ext uri="{FF2B5EF4-FFF2-40B4-BE49-F238E27FC236}">
                <a16:creationId xmlns:a16="http://schemas.microsoft.com/office/drawing/2014/main" id="{414F79D9-DEB9-4253-8F13-97DFCF6DF566}"/>
              </a:ext>
            </a:extLst>
          </p:cNvPr>
          <p:cNvGrpSpPr/>
          <p:nvPr/>
        </p:nvGrpSpPr>
        <p:grpSpPr>
          <a:xfrm>
            <a:off x="9265231" y="1597277"/>
            <a:ext cx="494293" cy="620112"/>
            <a:chOff x="860053" y="6126419"/>
            <a:chExt cx="494293" cy="620112"/>
          </a:xfrm>
        </p:grpSpPr>
        <p:sp>
          <p:nvSpPr>
            <p:cNvPr id="30" name="Rectangle: Rounded Corners 43">
              <a:extLst>
                <a:ext uri="{FF2B5EF4-FFF2-40B4-BE49-F238E27FC236}">
                  <a16:creationId xmlns:a16="http://schemas.microsoft.com/office/drawing/2014/main" id="{F9137758-E758-4E8B-BFC1-B8AE651B5663}"/>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31" name="Ellipse 30">
              <a:extLst>
                <a:ext uri="{FF2B5EF4-FFF2-40B4-BE49-F238E27FC236}">
                  <a16:creationId xmlns:a16="http://schemas.microsoft.com/office/drawing/2014/main" id="{EBA7FA59-09C5-4220-9CA5-007FEBF7C298}"/>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2" name="Gerade Verbindung mit Pfeil 31">
              <a:extLst>
                <a:ext uri="{FF2B5EF4-FFF2-40B4-BE49-F238E27FC236}">
                  <a16:creationId xmlns:a16="http://schemas.microsoft.com/office/drawing/2014/main" id="{EA44CDF9-F229-4CC6-9BBA-63ED6363D5E6}"/>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ieren 32">
            <a:extLst>
              <a:ext uri="{FF2B5EF4-FFF2-40B4-BE49-F238E27FC236}">
                <a16:creationId xmlns:a16="http://schemas.microsoft.com/office/drawing/2014/main" id="{8A2A3C6A-1F46-46FD-B4B6-57BA62DDCF3C}"/>
              </a:ext>
            </a:extLst>
          </p:cNvPr>
          <p:cNvGrpSpPr/>
          <p:nvPr/>
        </p:nvGrpSpPr>
        <p:grpSpPr>
          <a:xfrm>
            <a:off x="3047540" y="2474279"/>
            <a:ext cx="494293" cy="620112"/>
            <a:chOff x="3638230" y="3086596"/>
            <a:chExt cx="494293" cy="620112"/>
          </a:xfrm>
        </p:grpSpPr>
        <p:sp>
          <p:nvSpPr>
            <p:cNvPr id="34" name="Rectangle: Rounded Corners 43">
              <a:extLst>
                <a:ext uri="{FF2B5EF4-FFF2-40B4-BE49-F238E27FC236}">
                  <a16:creationId xmlns:a16="http://schemas.microsoft.com/office/drawing/2014/main" id="{0DD130C0-C962-42AB-9771-11219B50C9C7}"/>
                </a:ext>
              </a:extLst>
            </p:cNvPr>
            <p:cNvSpPr/>
            <p:nvPr/>
          </p:nvSpPr>
          <p:spPr>
            <a:xfrm>
              <a:off x="3638230" y="3086596"/>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35" name="Ellipse 34">
              <a:extLst>
                <a:ext uri="{FF2B5EF4-FFF2-40B4-BE49-F238E27FC236}">
                  <a16:creationId xmlns:a16="http://schemas.microsoft.com/office/drawing/2014/main" id="{E8E67778-82B5-4BAB-B551-085FE4766A2B}"/>
                </a:ext>
              </a:extLst>
            </p:cNvPr>
            <p:cNvSpPr/>
            <p:nvPr/>
          </p:nvSpPr>
          <p:spPr>
            <a:xfrm>
              <a:off x="3738823" y="3172191"/>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6" name="Gerader Verbinder 35">
              <a:extLst>
                <a:ext uri="{FF2B5EF4-FFF2-40B4-BE49-F238E27FC236}">
                  <a16:creationId xmlns:a16="http://schemas.microsoft.com/office/drawing/2014/main" id="{4CB151AE-41B4-4B23-B3AD-C4E991D4D671}"/>
                </a:ext>
              </a:extLst>
            </p:cNvPr>
            <p:cNvCxnSpPr>
              <a:cxnSpLocks/>
              <a:stCxn id="35" idx="4"/>
            </p:cNvCxnSpPr>
            <p:nvPr/>
          </p:nvCxnSpPr>
          <p:spPr>
            <a:xfrm>
              <a:off x="3868363" y="3371434"/>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A84E29A6-2BC2-4213-9E64-7352C4E5FE65}"/>
                </a:ext>
              </a:extLst>
            </p:cNvPr>
            <p:cNvCxnSpPr>
              <a:cxnSpLocks/>
            </p:cNvCxnSpPr>
            <p:nvPr/>
          </p:nvCxnSpPr>
          <p:spPr>
            <a:xfrm flipH="1">
              <a:off x="3738823" y="3496747"/>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 name="Gruppieren 37">
            <a:extLst>
              <a:ext uri="{FF2B5EF4-FFF2-40B4-BE49-F238E27FC236}">
                <a16:creationId xmlns:a16="http://schemas.microsoft.com/office/drawing/2014/main" id="{869118CF-F495-4D37-A350-C2ECCF57A4F3}"/>
              </a:ext>
            </a:extLst>
          </p:cNvPr>
          <p:cNvGrpSpPr/>
          <p:nvPr/>
        </p:nvGrpSpPr>
        <p:grpSpPr>
          <a:xfrm>
            <a:off x="5452746" y="2297582"/>
            <a:ext cx="494293" cy="620112"/>
            <a:chOff x="3638230" y="3086596"/>
            <a:chExt cx="494293" cy="620112"/>
          </a:xfrm>
        </p:grpSpPr>
        <p:sp>
          <p:nvSpPr>
            <p:cNvPr id="39" name="Rectangle: Rounded Corners 43">
              <a:extLst>
                <a:ext uri="{FF2B5EF4-FFF2-40B4-BE49-F238E27FC236}">
                  <a16:creationId xmlns:a16="http://schemas.microsoft.com/office/drawing/2014/main" id="{AE50004C-B9F5-4DB2-8DDF-E1FADF5E709A}"/>
                </a:ext>
              </a:extLst>
            </p:cNvPr>
            <p:cNvSpPr/>
            <p:nvPr/>
          </p:nvSpPr>
          <p:spPr>
            <a:xfrm>
              <a:off x="3638230" y="3086596"/>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40" name="Ellipse 39">
              <a:extLst>
                <a:ext uri="{FF2B5EF4-FFF2-40B4-BE49-F238E27FC236}">
                  <a16:creationId xmlns:a16="http://schemas.microsoft.com/office/drawing/2014/main" id="{FE2CB439-44FF-4E55-9B3D-AFC81A3D6ECB}"/>
                </a:ext>
              </a:extLst>
            </p:cNvPr>
            <p:cNvSpPr/>
            <p:nvPr/>
          </p:nvSpPr>
          <p:spPr>
            <a:xfrm>
              <a:off x="3738823" y="3172191"/>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1" name="Gerader Verbinder 40">
              <a:extLst>
                <a:ext uri="{FF2B5EF4-FFF2-40B4-BE49-F238E27FC236}">
                  <a16:creationId xmlns:a16="http://schemas.microsoft.com/office/drawing/2014/main" id="{A84A55AE-4B2D-4EE6-AFB5-32CA6FB01526}"/>
                </a:ext>
              </a:extLst>
            </p:cNvPr>
            <p:cNvCxnSpPr>
              <a:cxnSpLocks/>
              <a:stCxn id="40" idx="4"/>
            </p:cNvCxnSpPr>
            <p:nvPr/>
          </p:nvCxnSpPr>
          <p:spPr>
            <a:xfrm>
              <a:off x="3868363" y="3371434"/>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Gerader Verbinder 41">
              <a:extLst>
                <a:ext uri="{FF2B5EF4-FFF2-40B4-BE49-F238E27FC236}">
                  <a16:creationId xmlns:a16="http://schemas.microsoft.com/office/drawing/2014/main" id="{04D64EC8-0321-4A5B-B2C2-E8E4CF5EF3F1}"/>
                </a:ext>
              </a:extLst>
            </p:cNvPr>
            <p:cNvCxnSpPr>
              <a:cxnSpLocks/>
            </p:cNvCxnSpPr>
            <p:nvPr/>
          </p:nvCxnSpPr>
          <p:spPr>
            <a:xfrm flipH="1">
              <a:off x="3738823" y="3496747"/>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uppieren 42">
            <a:extLst>
              <a:ext uri="{FF2B5EF4-FFF2-40B4-BE49-F238E27FC236}">
                <a16:creationId xmlns:a16="http://schemas.microsoft.com/office/drawing/2014/main" id="{F30DE5DD-9867-4254-A11F-03EB2D293400}"/>
              </a:ext>
            </a:extLst>
          </p:cNvPr>
          <p:cNvGrpSpPr/>
          <p:nvPr/>
        </p:nvGrpSpPr>
        <p:grpSpPr>
          <a:xfrm>
            <a:off x="8023496" y="2559874"/>
            <a:ext cx="494293" cy="620112"/>
            <a:chOff x="3638230" y="3086596"/>
            <a:chExt cx="494293" cy="620112"/>
          </a:xfrm>
        </p:grpSpPr>
        <p:sp>
          <p:nvSpPr>
            <p:cNvPr id="44" name="Rectangle: Rounded Corners 43">
              <a:extLst>
                <a:ext uri="{FF2B5EF4-FFF2-40B4-BE49-F238E27FC236}">
                  <a16:creationId xmlns:a16="http://schemas.microsoft.com/office/drawing/2014/main" id="{904972F7-1472-473F-8972-63232590675F}"/>
                </a:ext>
              </a:extLst>
            </p:cNvPr>
            <p:cNvSpPr/>
            <p:nvPr/>
          </p:nvSpPr>
          <p:spPr>
            <a:xfrm>
              <a:off x="3638230" y="3086596"/>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45" name="Ellipse 44">
              <a:extLst>
                <a:ext uri="{FF2B5EF4-FFF2-40B4-BE49-F238E27FC236}">
                  <a16:creationId xmlns:a16="http://schemas.microsoft.com/office/drawing/2014/main" id="{196B914C-5210-4310-9F2C-C0A265DE6003}"/>
                </a:ext>
              </a:extLst>
            </p:cNvPr>
            <p:cNvSpPr/>
            <p:nvPr/>
          </p:nvSpPr>
          <p:spPr>
            <a:xfrm>
              <a:off x="3738823" y="3172191"/>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6" name="Gerader Verbinder 45">
              <a:extLst>
                <a:ext uri="{FF2B5EF4-FFF2-40B4-BE49-F238E27FC236}">
                  <a16:creationId xmlns:a16="http://schemas.microsoft.com/office/drawing/2014/main" id="{E0CB59B0-BF14-4628-B153-EE14E0946A23}"/>
                </a:ext>
              </a:extLst>
            </p:cNvPr>
            <p:cNvCxnSpPr>
              <a:cxnSpLocks/>
              <a:stCxn id="45" idx="4"/>
            </p:cNvCxnSpPr>
            <p:nvPr/>
          </p:nvCxnSpPr>
          <p:spPr>
            <a:xfrm>
              <a:off x="3868363" y="3371434"/>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A529ECB6-CC2A-4BF6-A222-4BCBD3E9F330}"/>
                </a:ext>
              </a:extLst>
            </p:cNvPr>
            <p:cNvCxnSpPr>
              <a:cxnSpLocks/>
            </p:cNvCxnSpPr>
            <p:nvPr/>
          </p:nvCxnSpPr>
          <p:spPr>
            <a:xfrm flipH="1">
              <a:off x="3738823" y="3496747"/>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8" name="Gruppieren 47">
            <a:extLst>
              <a:ext uri="{FF2B5EF4-FFF2-40B4-BE49-F238E27FC236}">
                <a16:creationId xmlns:a16="http://schemas.microsoft.com/office/drawing/2014/main" id="{D4E87D34-5454-43AB-A993-87B5C0732B20}"/>
              </a:ext>
            </a:extLst>
          </p:cNvPr>
          <p:cNvGrpSpPr/>
          <p:nvPr/>
        </p:nvGrpSpPr>
        <p:grpSpPr>
          <a:xfrm>
            <a:off x="10509171" y="1840711"/>
            <a:ext cx="494293" cy="620112"/>
            <a:chOff x="3638230" y="3086596"/>
            <a:chExt cx="494293" cy="620112"/>
          </a:xfrm>
        </p:grpSpPr>
        <p:sp>
          <p:nvSpPr>
            <p:cNvPr id="49" name="Rectangle: Rounded Corners 43">
              <a:extLst>
                <a:ext uri="{FF2B5EF4-FFF2-40B4-BE49-F238E27FC236}">
                  <a16:creationId xmlns:a16="http://schemas.microsoft.com/office/drawing/2014/main" id="{D13C4C06-EACC-4F38-823A-564455716111}"/>
                </a:ext>
              </a:extLst>
            </p:cNvPr>
            <p:cNvSpPr/>
            <p:nvPr/>
          </p:nvSpPr>
          <p:spPr>
            <a:xfrm>
              <a:off x="3638230" y="3086596"/>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50" name="Ellipse 49">
              <a:extLst>
                <a:ext uri="{FF2B5EF4-FFF2-40B4-BE49-F238E27FC236}">
                  <a16:creationId xmlns:a16="http://schemas.microsoft.com/office/drawing/2014/main" id="{EF775260-B1C2-4D24-AEFB-25C17D1A56AF}"/>
                </a:ext>
              </a:extLst>
            </p:cNvPr>
            <p:cNvSpPr/>
            <p:nvPr/>
          </p:nvSpPr>
          <p:spPr>
            <a:xfrm>
              <a:off x="3738823" y="3172191"/>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1" name="Gerader Verbinder 50">
              <a:extLst>
                <a:ext uri="{FF2B5EF4-FFF2-40B4-BE49-F238E27FC236}">
                  <a16:creationId xmlns:a16="http://schemas.microsoft.com/office/drawing/2014/main" id="{583EA243-8363-4D6B-B600-A04C77513EE3}"/>
                </a:ext>
              </a:extLst>
            </p:cNvPr>
            <p:cNvCxnSpPr>
              <a:cxnSpLocks/>
              <a:stCxn id="50" idx="4"/>
            </p:cNvCxnSpPr>
            <p:nvPr/>
          </p:nvCxnSpPr>
          <p:spPr>
            <a:xfrm>
              <a:off x="3868363" y="3371434"/>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Gerader Verbinder 51">
              <a:extLst>
                <a:ext uri="{FF2B5EF4-FFF2-40B4-BE49-F238E27FC236}">
                  <a16:creationId xmlns:a16="http://schemas.microsoft.com/office/drawing/2014/main" id="{C4E5F098-5399-406F-9F29-9E67CE40D5DE}"/>
                </a:ext>
              </a:extLst>
            </p:cNvPr>
            <p:cNvCxnSpPr>
              <a:cxnSpLocks/>
            </p:cNvCxnSpPr>
            <p:nvPr/>
          </p:nvCxnSpPr>
          <p:spPr>
            <a:xfrm flipH="1">
              <a:off x="3738823" y="3496747"/>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20885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0A058873-35FD-4064-9297-6AE7B266FEFD}"/>
              </a:ext>
            </a:extLst>
          </p:cNvPr>
          <p:cNvGraphicFramePr>
            <a:graphicFrameLocks/>
          </p:cNvGraphicFramePr>
          <p:nvPr/>
        </p:nvGraphicFramePr>
        <p:xfrm>
          <a:off x="643467" y="0"/>
          <a:ext cx="10905066" cy="6214533"/>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uppieren 2">
            <a:extLst>
              <a:ext uri="{FF2B5EF4-FFF2-40B4-BE49-F238E27FC236}">
                <a16:creationId xmlns:a16="http://schemas.microsoft.com/office/drawing/2014/main" id="{0CDD673E-CA47-4F25-A9E8-FC18E372D207}"/>
              </a:ext>
            </a:extLst>
          </p:cNvPr>
          <p:cNvGrpSpPr/>
          <p:nvPr/>
        </p:nvGrpSpPr>
        <p:grpSpPr>
          <a:xfrm>
            <a:off x="3635529" y="3118943"/>
            <a:ext cx="494293" cy="620112"/>
            <a:chOff x="860053" y="6126419"/>
            <a:chExt cx="494293" cy="620112"/>
          </a:xfrm>
        </p:grpSpPr>
        <p:sp>
          <p:nvSpPr>
            <p:cNvPr id="4" name="Rectangle: Rounded Corners 43">
              <a:extLst>
                <a:ext uri="{FF2B5EF4-FFF2-40B4-BE49-F238E27FC236}">
                  <a16:creationId xmlns:a16="http://schemas.microsoft.com/office/drawing/2014/main" id="{DABD969B-09FA-48FD-8CE1-E48F2457E22C}"/>
                </a:ext>
              </a:extLst>
            </p:cNvPr>
            <p:cNvSpPr/>
            <p:nvPr/>
          </p:nvSpPr>
          <p:spPr>
            <a:xfrm>
              <a:off x="860053" y="6126419"/>
              <a:ext cx="494293" cy="620112"/>
            </a:xfrm>
            <a:prstGeom prst="roundRect">
              <a:avLst/>
            </a:prstGeom>
            <a:solidFill>
              <a:schemeClr val="accent1">
                <a:lumMod val="40000"/>
                <a:lumOff val="6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5" name="Ellipse 4">
              <a:extLst>
                <a:ext uri="{FF2B5EF4-FFF2-40B4-BE49-F238E27FC236}">
                  <a16:creationId xmlns:a16="http://schemas.microsoft.com/office/drawing/2014/main" id="{FE3A0B75-9EFF-4A43-99CD-A3084CC34878}"/>
                </a:ext>
              </a:extLst>
            </p:cNvPr>
            <p:cNvSpPr/>
            <p:nvPr/>
          </p:nvSpPr>
          <p:spPr>
            <a:xfrm>
              <a:off x="940883" y="6404801"/>
              <a:ext cx="243840" cy="21525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 Verbindung mit Pfeil 5">
              <a:extLst>
                <a:ext uri="{FF2B5EF4-FFF2-40B4-BE49-F238E27FC236}">
                  <a16:creationId xmlns:a16="http://schemas.microsoft.com/office/drawing/2014/main" id="{15975112-4C03-4CE1-B425-E89D2B48A472}"/>
                </a:ext>
              </a:extLst>
            </p:cNvPr>
            <p:cNvCxnSpPr>
              <a:cxnSpLocks/>
            </p:cNvCxnSpPr>
            <p:nvPr/>
          </p:nvCxnSpPr>
          <p:spPr>
            <a:xfrm flipV="1">
              <a:off x="1107199" y="6216144"/>
              <a:ext cx="186171" cy="21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 name="Gruppieren 6">
            <a:extLst>
              <a:ext uri="{FF2B5EF4-FFF2-40B4-BE49-F238E27FC236}">
                <a16:creationId xmlns:a16="http://schemas.microsoft.com/office/drawing/2014/main" id="{BD169F24-B56A-45C7-A6EF-F4C1F98C6DCC}"/>
              </a:ext>
            </a:extLst>
          </p:cNvPr>
          <p:cNvGrpSpPr/>
          <p:nvPr/>
        </p:nvGrpSpPr>
        <p:grpSpPr>
          <a:xfrm>
            <a:off x="8684065" y="3739055"/>
            <a:ext cx="494293" cy="620112"/>
            <a:chOff x="3638230" y="3086596"/>
            <a:chExt cx="494293" cy="620112"/>
          </a:xfrm>
        </p:grpSpPr>
        <p:sp>
          <p:nvSpPr>
            <p:cNvPr id="8" name="Rectangle: Rounded Corners 43">
              <a:extLst>
                <a:ext uri="{FF2B5EF4-FFF2-40B4-BE49-F238E27FC236}">
                  <a16:creationId xmlns:a16="http://schemas.microsoft.com/office/drawing/2014/main" id="{061B4FFF-C2D3-447A-93D0-EA7D4DE349F8}"/>
                </a:ext>
              </a:extLst>
            </p:cNvPr>
            <p:cNvSpPr/>
            <p:nvPr/>
          </p:nvSpPr>
          <p:spPr>
            <a:xfrm>
              <a:off x="3638230" y="3086596"/>
              <a:ext cx="494293" cy="620112"/>
            </a:xfrm>
            <a:prstGeom prst="roundRect">
              <a:avLst/>
            </a:prstGeom>
            <a:solidFill>
              <a:srgbClr val="FF3399"/>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b="1" dirty="0">
                <a:solidFill>
                  <a:schemeClr val="tx1"/>
                </a:solidFill>
              </a:endParaRPr>
            </a:p>
          </p:txBody>
        </p:sp>
        <p:sp>
          <p:nvSpPr>
            <p:cNvPr id="9" name="Ellipse 8">
              <a:extLst>
                <a:ext uri="{FF2B5EF4-FFF2-40B4-BE49-F238E27FC236}">
                  <a16:creationId xmlns:a16="http://schemas.microsoft.com/office/drawing/2014/main" id="{5D73230D-36D4-4B54-AF0D-2675DA04AE31}"/>
                </a:ext>
              </a:extLst>
            </p:cNvPr>
            <p:cNvSpPr/>
            <p:nvPr/>
          </p:nvSpPr>
          <p:spPr>
            <a:xfrm>
              <a:off x="3738823" y="3172191"/>
              <a:ext cx="259080" cy="19924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44A1451D-8F79-4404-A878-2D47F229745D}"/>
                </a:ext>
              </a:extLst>
            </p:cNvPr>
            <p:cNvCxnSpPr>
              <a:cxnSpLocks/>
              <a:stCxn id="9" idx="4"/>
            </p:cNvCxnSpPr>
            <p:nvPr/>
          </p:nvCxnSpPr>
          <p:spPr>
            <a:xfrm>
              <a:off x="3868363" y="3371434"/>
              <a:ext cx="7620" cy="2455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4B35D146-8DA3-4F76-8197-51D9FAAE776F}"/>
                </a:ext>
              </a:extLst>
            </p:cNvPr>
            <p:cNvCxnSpPr>
              <a:cxnSpLocks/>
            </p:cNvCxnSpPr>
            <p:nvPr/>
          </p:nvCxnSpPr>
          <p:spPr>
            <a:xfrm flipH="1">
              <a:off x="3738823" y="3496747"/>
              <a:ext cx="274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13581929"/>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749</TotalTime>
  <Words>4684</Words>
  <Application>Microsoft Office PowerPoint</Application>
  <PresentationFormat>Widescreen</PresentationFormat>
  <Paragraphs>1167</Paragraphs>
  <Slides>34</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Calibri Light</vt:lpstr>
      <vt:lpstr>Century Gothic</vt:lpstr>
      <vt:lpstr>Courier New</vt:lpstr>
      <vt:lpstr>Times New Roman</vt:lpstr>
      <vt:lpstr>Thème Office</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Microsimulation: Top-Down Approach</vt:lpstr>
      <vt:lpstr>Modelling the impact of the COVID-19 Pandemic, Mitigation and Recovery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Inequality</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Margaret Chitiga-Mabugu</dc:creator>
  <cp:lastModifiedBy>Margaret Chitiga-Mabugu</cp:lastModifiedBy>
  <cp:revision>19</cp:revision>
  <dcterms:created xsi:type="dcterms:W3CDTF">2021-05-27T09:37:01Z</dcterms:created>
  <dcterms:modified xsi:type="dcterms:W3CDTF">2021-05-30T18:39:15Z</dcterms:modified>
</cp:coreProperties>
</file>