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Default Extension="vml" ContentType="application/vnd.openxmlformats-officedocument.vmlDrawing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61" r:id="rId2"/>
    <p:sldId id="263" r:id="rId3"/>
    <p:sldId id="264" r:id="rId4"/>
    <p:sldId id="265" r:id="rId5"/>
    <p:sldId id="266" r:id="rId6"/>
    <p:sldId id="267" r:id="rId7"/>
    <p:sldId id="268" r:id="rId8"/>
    <p:sldId id="270" r:id="rId9"/>
    <p:sldId id="272" r:id="rId10"/>
    <p:sldId id="273" r:id="rId11"/>
    <p:sldId id="269" r:id="rId12"/>
    <p:sldId id="271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ina" initials="" lastIdx="4" clrIdx="0"/>
  <p:cmAuthor id="1" name="Bongani" initials="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DCDB"/>
    <a:srgbClr val="3B7150"/>
    <a:srgbClr val="CD7371"/>
    <a:srgbClr val="366C5B"/>
    <a:srgbClr val="356F60"/>
    <a:srgbClr val="478960"/>
    <a:srgbClr val="2CA45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35" autoAdjust="0"/>
    <p:restoredTop sz="94660"/>
  </p:normalViewPr>
  <p:slideViewPr>
    <p:cSldViewPr snapToGrid="0">
      <p:cViewPr varScale="1">
        <p:scale>
          <a:sx n="65" d="100"/>
          <a:sy n="65" d="100"/>
        </p:scale>
        <p:origin x="-97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eronique\Documents\Modeles\AF-INT\March%20resul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eronique\Documents\Modeles\AF-INT\March%20resul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eronique\Documents\Modeles\AF-INT\March%20results-rob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eronique\Documents\Modeles\AF-INT\March%20results-rob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CA"/>
  <c:chart>
    <c:plotArea>
      <c:layout>
        <c:manualLayout>
          <c:layoutTarget val="inner"/>
          <c:xMode val="edge"/>
          <c:yMode val="edge"/>
          <c:x val="6.8219774190933988E-2"/>
          <c:y val="6.6234994737332978E-2"/>
          <c:w val="0.92382291880973322"/>
          <c:h val="0.79190215436268441"/>
        </c:manualLayout>
      </c:layout>
      <c:lineChart>
        <c:grouping val="standard"/>
        <c:ser>
          <c:idx val="0"/>
          <c:order val="0"/>
          <c:tx>
            <c:strRef>
              <c:f>INF!$B$123</c:f>
              <c:strCache>
                <c:ptCount val="1"/>
                <c:pt idx="0">
                  <c:v>BAU</c:v>
                </c:pt>
              </c:strCache>
            </c:strRef>
          </c:tx>
          <c:spPr>
            <a:ln w="19050"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INF!$A$124:$A$173</c:f>
              <c:strCache>
                <c:ptCount val="5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  <c:pt idx="49">
                  <c:v>2060</c:v>
                </c:pt>
              </c:strCache>
            </c:strRef>
          </c:cat>
          <c:val>
            <c:numRef>
              <c:f>INF!$B$124:$B$173</c:f>
              <c:numCache>
                <c:formatCode>General</c:formatCode>
                <c:ptCount val="5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</c:numCache>
            </c:numRef>
          </c:val>
        </c:ser>
        <c:ser>
          <c:idx val="1"/>
          <c:order val="1"/>
          <c:tx>
            <c:strRef>
              <c:f>INF!$C$123</c:f>
              <c:strCache>
                <c:ptCount val="1"/>
                <c:pt idx="0">
                  <c:v>SIM1-direct tax</c:v>
                </c:pt>
              </c:strCache>
            </c:strRef>
          </c:tx>
          <c:spPr>
            <a:ln w="19050">
              <a:solidFill>
                <a:schemeClr val="accent3">
                  <a:lumMod val="40000"/>
                  <a:lumOff val="60000"/>
                </a:schemeClr>
              </a:solidFill>
              <a:prstDash val="solid"/>
            </a:ln>
          </c:spPr>
          <c:marker>
            <c:symbol val="none"/>
          </c:marker>
          <c:cat>
            <c:strRef>
              <c:f>INF!$A$124:$A$173</c:f>
              <c:strCache>
                <c:ptCount val="5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  <c:pt idx="49">
                  <c:v>2060</c:v>
                </c:pt>
              </c:strCache>
            </c:strRef>
          </c:cat>
          <c:val>
            <c:numRef>
              <c:f>INF!$C$124:$C$173</c:f>
              <c:numCache>
                <c:formatCode>General</c:formatCode>
                <c:ptCount val="50"/>
                <c:pt idx="0">
                  <c:v>0.98836607776514951</c:v>
                </c:pt>
                <c:pt idx="1">
                  <c:v>0.98937518735592256</c:v>
                </c:pt>
                <c:pt idx="2">
                  <c:v>0.99982787105994297</c:v>
                </c:pt>
                <c:pt idx="3">
                  <c:v>0.99896786866732146</c:v>
                </c:pt>
                <c:pt idx="4">
                  <c:v>0.99933481875897667</c:v>
                </c:pt>
                <c:pt idx="5">
                  <c:v>1.0017729780552933</c:v>
                </c:pt>
                <c:pt idx="6">
                  <c:v>1.001501411863472</c:v>
                </c:pt>
                <c:pt idx="7">
                  <c:v>1.0014892257920958</c:v>
                </c:pt>
                <c:pt idx="8">
                  <c:v>1.0013706126393176</c:v>
                </c:pt>
                <c:pt idx="9">
                  <c:v>1.0013037855703257</c:v>
                </c:pt>
                <c:pt idx="10">
                  <c:v>1.0012204164440066</c:v>
                </c:pt>
                <c:pt idx="11">
                  <c:v>1.0011499701904438</c:v>
                </c:pt>
                <c:pt idx="12">
                  <c:v>1.0010796067049128</c:v>
                </c:pt>
                <c:pt idx="13">
                  <c:v>1.0010147164530039</c:v>
                </c:pt>
                <c:pt idx="14">
                  <c:v>1.0009527860786642</c:v>
                </c:pt>
                <c:pt idx="15">
                  <c:v>1.0008946954889497</c:v>
                </c:pt>
                <c:pt idx="16">
                  <c:v>1.0008398468575699</c:v>
                </c:pt>
                <c:pt idx="17">
                  <c:v>1.000788273881223</c:v>
                </c:pt>
                <c:pt idx="18">
                  <c:v>1.0007397355275816</c:v>
                </c:pt>
                <c:pt idx="19">
                  <c:v>1.0006941106986398</c:v>
                </c:pt>
                <c:pt idx="20">
                  <c:v>1.0006512303694068</c:v>
                </c:pt>
                <c:pt idx="21">
                  <c:v>1.0006109519000401</c:v>
                </c:pt>
                <c:pt idx="22">
                  <c:v>1.0005731282756225</c:v>
                </c:pt>
                <c:pt idx="23">
                  <c:v>1.0005376222904079</c:v>
                </c:pt>
                <c:pt idx="24">
                  <c:v>1.0005043010134358</c:v>
                </c:pt>
                <c:pt idx="25">
                  <c:v>1.0004730385198233</c:v>
                </c:pt>
                <c:pt idx="26">
                  <c:v>1.0004437148673979</c:v>
                </c:pt>
                <c:pt idx="27">
                  <c:v>1.0004162165523678</c:v>
                </c:pt>
                <c:pt idx="28">
                  <c:v>1.0003904362214009</c:v>
                </c:pt>
                <c:pt idx="29">
                  <c:v>1.0003662726275488</c:v>
                </c:pt>
                <c:pt idx="30">
                  <c:v>1.000343630426008</c:v>
                </c:pt>
                <c:pt idx="31">
                  <c:v>1.0003224200009104</c:v>
                </c:pt>
                <c:pt idx="32">
                  <c:v>1.0003025572536854</c:v>
                </c:pt>
                <c:pt idx="33">
                  <c:v>1.0002839633922469</c:v>
                </c:pt>
                <c:pt idx="34">
                  <c:v>1.0002665647104421</c:v>
                </c:pt>
                <c:pt idx="35">
                  <c:v>1.0002502923661938</c:v>
                </c:pt>
                <c:pt idx="36">
                  <c:v>1.0002350821555106</c:v>
                </c:pt>
                <c:pt idx="37">
                  <c:v>1.0002208742820684</c:v>
                </c:pt>
                <c:pt idx="38">
                  <c:v>1.0002076131176694</c:v>
                </c:pt>
                <c:pt idx="39">
                  <c:v>1.000195246947037</c:v>
                </c:pt>
                <c:pt idx="40">
                  <c:v>1.0001837276867507</c:v>
                </c:pt>
                <c:pt idx="41">
                  <c:v>1.0001730105634286</c:v>
                </c:pt>
                <c:pt idx="42">
                  <c:v>1.0001630537305597</c:v>
                </c:pt>
                <c:pt idx="43">
                  <c:v>1.0001538177949498</c:v>
                </c:pt>
                <c:pt idx="44">
                  <c:v>1.000145265213078</c:v>
                </c:pt>
                <c:pt idx="45">
                  <c:v>1.0001373595027325</c:v>
                </c:pt>
                <c:pt idx="46">
                  <c:v>1.0001300641953763</c:v>
                </c:pt>
                <c:pt idx="47">
                  <c:v>1.000123341427325</c:v>
                </c:pt>
                <c:pt idx="48">
                  <c:v>1.0001171500312298</c:v>
                </c:pt>
                <c:pt idx="49">
                  <c:v>1.00011144293918</c:v>
                </c:pt>
              </c:numCache>
            </c:numRef>
          </c:val>
        </c:ser>
        <c:ser>
          <c:idx val="2"/>
          <c:order val="2"/>
          <c:tx>
            <c:strRef>
              <c:f>INF!$D$123</c:f>
              <c:strCache>
                <c:ptCount val="1"/>
                <c:pt idx="0">
                  <c:v>SIM1-indirect tax</c:v>
                </c:pt>
              </c:strCache>
            </c:strRef>
          </c:tx>
          <c:spPr>
            <a:ln w="19050">
              <a:solidFill>
                <a:schemeClr val="accent5">
                  <a:lumMod val="60000"/>
                  <a:lumOff val="40000"/>
                </a:schemeClr>
              </a:solidFill>
              <a:prstDash val="solid"/>
            </a:ln>
          </c:spPr>
          <c:marker>
            <c:symbol val="none"/>
          </c:marker>
          <c:cat>
            <c:strRef>
              <c:f>INF!$A$124:$A$173</c:f>
              <c:strCache>
                <c:ptCount val="5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  <c:pt idx="49">
                  <c:v>2060</c:v>
                </c:pt>
              </c:strCache>
            </c:strRef>
          </c:cat>
          <c:val>
            <c:numRef>
              <c:f>INF!$D$124:$D$173</c:f>
              <c:numCache>
                <c:formatCode>General</c:formatCode>
                <c:ptCount val="50"/>
                <c:pt idx="0">
                  <c:v>1.0054743462647358</c:v>
                </c:pt>
                <c:pt idx="1">
                  <c:v>1.0051036225812142</c:v>
                </c:pt>
                <c:pt idx="2">
                  <c:v>1.0041486494801466</c:v>
                </c:pt>
                <c:pt idx="3">
                  <c:v>1.0038270770191129</c:v>
                </c:pt>
                <c:pt idx="4">
                  <c:v>1.0041857700330463</c:v>
                </c:pt>
                <c:pt idx="5">
                  <c:v>1.0034758990674826</c:v>
                </c:pt>
                <c:pt idx="6">
                  <c:v>1.0033367148993666</c:v>
                </c:pt>
                <c:pt idx="7">
                  <c:v>1.0031965298557401</c:v>
                </c:pt>
                <c:pt idx="8">
                  <c:v>1.0030617869158838</c:v>
                </c:pt>
                <c:pt idx="9">
                  <c:v>1.002930280961583</c:v>
                </c:pt>
                <c:pt idx="10">
                  <c:v>1.0028033931577938</c:v>
                </c:pt>
                <c:pt idx="11">
                  <c:v>1.0026807832993379</c:v>
                </c:pt>
                <c:pt idx="12">
                  <c:v>1.0025627445007381</c:v>
                </c:pt>
                <c:pt idx="13">
                  <c:v>1.0024492008658319</c:v>
                </c:pt>
                <c:pt idx="14">
                  <c:v>1.0023401669910785</c:v>
                </c:pt>
                <c:pt idx="15">
                  <c:v>1.0022355641725351</c:v>
                </c:pt>
                <c:pt idx="16">
                  <c:v>1.0021353141735121</c:v>
                </c:pt>
                <c:pt idx="17">
                  <c:v>1.0020393089254818</c:v>
                </c:pt>
                <c:pt idx="18">
                  <c:v>1.0019474321861128</c:v>
                </c:pt>
                <c:pt idx="19">
                  <c:v>1.0018595567266702</c:v>
                </c:pt>
                <c:pt idx="20">
                  <c:v>1.0017755507891799</c:v>
                </c:pt>
                <c:pt idx="21">
                  <c:v>1.0016952793706591</c:v>
                </c:pt>
                <c:pt idx="22">
                  <c:v>1.0016186068714279</c:v>
                </c:pt>
                <c:pt idx="23">
                  <c:v>1.0015453984386715</c:v>
                </c:pt>
                <c:pt idx="24">
                  <c:v>1.0014755213181201</c:v>
                </c:pt>
                <c:pt idx="25">
                  <c:v>1.0014088457587602</c:v>
                </c:pt>
                <c:pt idx="26">
                  <c:v>1.0013452457639098</c:v>
                </c:pt>
                <c:pt idx="27">
                  <c:v>1.0012845996360802</c:v>
                </c:pt>
                <c:pt idx="28">
                  <c:v>1.0012267903990266</c:v>
                </c:pt>
                <c:pt idx="29">
                  <c:v>1.0011717061086478</c:v>
                </c:pt>
                <c:pt idx="30">
                  <c:v>1.0011192400859572</c:v>
                </c:pt>
                <c:pt idx="31">
                  <c:v>1.0010692910875616</c:v>
                </c:pt>
                <c:pt idx="32">
                  <c:v>1.0010217634299912</c:v>
                </c:pt>
                <c:pt idx="33">
                  <c:v>1.00097656707801</c:v>
                </c:pt>
                <c:pt idx="34">
                  <c:v>1.0009336177040538</c:v>
                </c:pt>
                <c:pt idx="35">
                  <c:v>1.0008928367221712</c:v>
                </c:pt>
                <c:pt idx="36">
                  <c:v>1.0008541512956679</c:v>
                </c:pt>
                <c:pt idx="37">
                  <c:v>1.0008174943136341</c:v>
                </c:pt>
                <c:pt idx="38">
                  <c:v>1.0007828043252944</c:v>
                </c:pt>
                <c:pt idx="39">
                  <c:v>1.0007500254148667</c:v>
                </c:pt>
                <c:pt idx="40">
                  <c:v>1.0007191069898931</c:v>
                </c:pt>
                <c:pt idx="41">
                  <c:v>1.0006900034438877</c:v>
                </c:pt>
                <c:pt idx="42">
                  <c:v>1.0006626736379374</c:v>
                </c:pt>
                <c:pt idx="43">
                  <c:v>1.0006370801231235</c:v>
                </c:pt>
                <c:pt idx="44">
                  <c:v>1.00061318799577</c:v>
                </c:pt>
                <c:pt idx="45">
                  <c:v>1.0005909632361141</c:v>
                </c:pt>
                <c:pt idx="46">
                  <c:v>1.0005703703250615</c:v>
                </c:pt>
                <c:pt idx="47">
                  <c:v>1.0005513688577441</c:v>
                </c:pt>
                <c:pt idx="48">
                  <c:v>1.0005339087691099</c:v>
                </c:pt>
                <c:pt idx="49">
                  <c:v>1.0005179236466712</c:v>
                </c:pt>
              </c:numCache>
            </c:numRef>
          </c:val>
        </c:ser>
        <c:ser>
          <c:idx val="3"/>
          <c:order val="3"/>
          <c:tx>
            <c:strRef>
              <c:f>INF!$E$123</c:f>
              <c:strCache>
                <c:ptCount val="1"/>
                <c:pt idx="0">
                  <c:v>SIM1-Debt</c:v>
                </c:pt>
              </c:strCache>
            </c:strRef>
          </c:tx>
          <c:spPr>
            <a:ln w="19050">
              <a:solidFill>
                <a:schemeClr val="accent2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strRef>
              <c:f>INF!$A$124:$A$173</c:f>
              <c:strCache>
                <c:ptCount val="5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  <c:pt idx="49">
                  <c:v>2060</c:v>
                </c:pt>
              </c:strCache>
            </c:strRef>
          </c:cat>
          <c:val>
            <c:numRef>
              <c:f>INF!$E$124:$E$173</c:f>
              <c:numCache>
                <c:formatCode>General</c:formatCode>
                <c:ptCount val="50"/>
                <c:pt idx="0">
                  <c:v>0.98872899316633267</c:v>
                </c:pt>
                <c:pt idx="1">
                  <c:v>0.99791987656989489</c:v>
                </c:pt>
                <c:pt idx="2">
                  <c:v>1.01640991174809</c:v>
                </c:pt>
                <c:pt idx="3">
                  <c:v>1.0172425889740462</c:v>
                </c:pt>
                <c:pt idx="4">
                  <c:v>1.0192823055222977</c:v>
                </c:pt>
                <c:pt idx="5">
                  <c:v>1.0233582056663284</c:v>
                </c:pt>
                <c:pt idx="6">
                  <c:v>1.023086376948682</c:v>
                </c:pt>
                <c:pt idx="7">
                  <c:v>1.0230589201214497</c:v>
                </c:pt>
                <c:pt idx="8">
                  <c:v>1.0229069700453726</c:v>
                </c:pt>
                <c:pt idx="9">
                  <c:v>1.0227917027884204</c:v>
                </c:pt>
                <c:pt idx="10">
                  <c:v>1.0226451584645364</c:v>
                </c:pt>
                <c:pt idx="11">
                  <c:v>1.0224981874476828</c:v>
                </c:pt>
                <c:pt idx="12">
                  <c:v>1.0223388361940455</c:v>
                </c:pt>
                <c:pt idx="13">
                  <c:v>1.0221735156535545</c:v>
                </c:pt>
                <c:pt idx="14">
                  <c:v>1.0220006031103859</c:v>
                </c:pt>
                <c:pt idx="15">
                  <c:v>1.0218218501719236</c:v>
                </c:pt>
                <c:pt idx="16">
                  <c:v>1.0216374675099498</c:v>
                </c:pt>
                <c:pt idx="17">
                  <c:v>1.0214482547075818</c:v>
                </c:pt>
                <c:pt idx="18">
                  <c:v>1.0212546880827658</c:v>
                </c:pt>
                <c:pt idx="19">
                  <c:v>1.0210573205819375</c:v>
                </c:pt>
                <c:pt idx="20">
                  <c:v>1.0208566146812221</c:v>
                </c:pt>
                <c:pt idx="21">
                  <c:v>1.0206530193507353</c:v>
                </c:pt>
                <c:pt idx="22">
                  <c:v>1.0204469411800361</c:v>
                </c:pt>
                <c:pt idx="23">
                  <c:v>1.0202387607293899</c:v>
                </c:pt>
                <c:pt idx="24">
                  <c:v>1.0200288289900543</c:v>
                </c:pt>
                <c:pt idx="25">
                  <c:v>1.0198174721026088</c:v>
                </c:pt>
                <c:pt idx="26">
                  <c:v>1.0196049922334323</c:v>
                </c:pt>
                <c:pt idx="27">
                  <c:v>1.0193916698668302</c:v>
                </c:pt>
                <c:pt idx="28">
                  <c:v>1.0191777652759675</c:v>
                </c:pt>
                <c:pt idx="29">
                  <c:v>1.0189635201643779</c:v>
                </c:pt>
                <c:pt idx="30">
                  <c:v>1.0187491590727413</c:v>
                </c:pt>
                <c:pt idx="31">
                  <c:v>1.0185348907451082</c:v>
                </c:pt>
                <c:pt idx="32">
                  <c:v>1.0183209093874119</c:v>
                </c:pt>
                <c:pt idx="33">
                  <c:v>1.0181073958612261</c:v>
                </c:pt>
                <c:pt idx="34">
                  <c:v>1.0178945188060318</c:v>
                </c:pt>
                <c:pt idx="35">
                  <c:v>1.0176824357023515</c:v>
                </c:pt>
                <c:pt idx="36">
                  <c:v>1.0174712938774628</c:v>
                </c:pt>
                <c:pt idx="37">
                  <c:v>1.0172612314573386</c:v>
                </c:pt>
                <c:pt idx="38">
                  <c:v>1.0170523782640704</c:v>
                </c:pt>
                <c:pt idx="39">
                  <c:v>1.0168448566560084</c:v>
                </c:pt>
                <c:pt idx="40">
                  <c:v>1.0166387823029814</c:v>
                </c:pt>
                <c:pt idx="41">
                  <c:v>1.0164342648836393</c:v>
                </c:pt>
                <c:pt idx="42">
                  <c:v>1.0162314086844293</c:v>
                </c:pt>
                <c:pt idx="43">
                  <c:v>1.0160303130694472</c:v>
                </c:pt>
                <c:pt idx="44">
                  <c:v>1.0158310727761646</c:v>
                </c:pt>
                <c:pt idx="45">
                  <c:v>1.0156337779732412</c:v>
                </c:pt>
                <c:pt idx="46">
                  <c:v>1.0154385139903126</c:v>
                </c:pt>
                <c:pt idx="47">
                  <c:v>1.0152453605943104</c:v>
                </c:pt>
                <c:pt idx="48">
                  <c:v>1.0150543906383678</c:v>
                </c:pt>
                <c:pt idx="49">
                  <c:v>1.0148656678437185</c:v>
                </c:pt>
              </c:numCache>
            </c:numRef>
          </c:val>
        </c:ser>
        <c:marker val="1"/>
        <c:axId val="130243584"/>
        <c:axId val="157783168"/>
      </c:lineChart>
      <c:catAx>
        <c:axId val="130243584"/>
        <c:scaling>
          <c:orientation val="minMax"/>
        </c:scaling>
        <c:axPos val="b"/>
        <c:tickLblPos val="nextTo"/>
        <c:txPr>
          <a:bodyPr rot="-5400000" vert="horz"/>
          <a:lstStyle/>
          <a:p>
            <a:pPr>
              <a:defRPr lang="fr-CA"/>
            </a:pPr>
            <a:endParaRPr lang="fr-FR"/>
          </a:p>
        </c:txPr>
        <c:crossAx val="157783168"/>
        <c:crosses val="autoZero"/>
        <c:auto val="1"/>
        <c:lblAlgn val="ctr"/>
        <c:lblOffset val="100"/>
      </c:catAx>
      <c:valAx>
        <c:axId val="157783168"/>
        <c:scaling>
          <c:orientation val="minMax"/>
          <c:min val="0.98"/>
        </c:scaling>
        <c:axPos val="l"/>
        <c:numFmt formatCode="General" sourceLinked="1"/>
        <c:tickLblPos val="nextTo"/>
        <c:txPr>
          <a:bodyPr/>
          <a:lstStyle/>
          <a:p>
            <a:pPr>
              <a:defRPr lang="fr-CA"/>
            </a:pPr>
            <a:endParaRPr lang="fr-FR"/>
          </a:p>
        </c:txPr>
        <c:crossAx val="1302435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8.626286936384428E-2"/>
          <c:y val="2.6590724382802397E-2"/>
          <c:w val="0.89661141008996725"/>
          <c:h val="0.13732789746459356"/>
        </c:manualLayout>
      </c:layout>
      <c:txPr>
        <a:bodyPr/>
        <a:lstStyle/>
        <a:p>
          <a:pPr>
            <a:defRPr lang="fr-CA"/>
          </a:pPr>
          <a:endParaRPr lang="fr-FR"/>
        </a:p>
      </c:txPr>
    </c:legend>
    <c:plotVisOnly val="1"/>
  </c:chart>
  <c:spPr>
    <a:ln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CA"/>
  <c:chart>
    <c:plotArea>
      <c:layout>
        <c:manualLayout>
          <c:layoutTarget val="inner"/>
          <c:xMode val="edge"/>
          <c:yMode val="edge"/>
          <c:x val="6.8219774190933974E-2"/>
          <c:y val="3.9162326931355788E-2"/>
          <c:w val="0.92382291880973322"/>
          <c:h val="0.84626671666041764"/>
        </c:manualLayout>
      </c:layout>
      <c:lineChart>
        <c:grouping val="standard"/>
        <c:ser>
          <c:idx val="0"/>
          <c:order val="0"/>
          <c:tx>
            <c:strRef>
              <c:f>INF!$L$123</c:f>
              <c:strCache>
                <c:ptCount val="1"/>
                <c:pt idx="0">
                  <c:v>BAU</c:v>
                </c:pt>
              </c:strCache>
            </c:strRef>
          </c:tx>
          <c:spPr>
            <a:ln w="19050">
              <a:solidFill>
                <a:schemeClr val="accent1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INF!$A$124:$A$173</c:f>
              <c:strCache>
                <c:ptCount val="5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  <c:pt idx="49">
                  <c:v>2060</c:v>
                </c:pt>
              </c:strCache>
            </c:strRef>
          </c:cat>
          <c:val>
            <c:numRef>
              <c:f>INF!$L$124:$L$173</c:f>
              <c:numCache>
                <c:formatCode>General</c:formatCode>
                <c:ptCount val="5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  <c:pt idx="49">
                  <c:v>1</c:v>
                </c:pt>
              </c:numCache>
            </c:numRef>
          </c:val>
        </c:ser>
        <c:ser>
          <c:idx val="4"/>
          <c:order val="1"/>
          <c:tx>
            <c:strRef>
              <c:f>INF!$P$123</c:f>
              <c:strCache>
                <c:ptCount val="1"/>
                <c:pt idx="0">
                  <c:v>SIM2-direct tax</c:v>
                </c:pt>
              </c:strCache>
            </c:strRef>
          </c:tx>
          <c:spPr>
            <a:ln w="19050">
              <a:solidFill>
                <a:schemeClr val="accent3"/>
              </a:solidFill>
              <a:prstDash val="solid"/>
            </a:ln>
          </c:spPr>
          <c:marker>
            <c:symbol val="none"/>
          </c:marker>
          <c:cat>
            <c:strRef>
              <c:f>INF!$A$124:$A$173</c:f>
              <c:strCache>
                <c:ptCount val="5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  <c:pt idx="49">
                  <c:v>2060</c:v>
                </c:pt>
              </c:strCache>
            </c:strRef>
          </c:cat>
          <c:val>
            <c:numRef>
              <c:f>INF!$P$124:$P$173</c:f>
              <c:numCache>
                <c:formatCode>General</c:formatCode>
                <c:ptCount val="50"/>
                <c:pt idx="0">
                  <c:v>0.99981624451382289</c:v>
                </c:pt>
                <c:pt idx="1">
                  <c:v>0.99945571095349062</c:v>
                </c:pt>
                <c:pt idx="2">
                  <c:v>0.99882215658499462</c:v>
                </c:pt>
                <c:pt idx="3">
                  <c:v>0.99861184490205057</c:v>
                </c:pt>
                <c:pt idx="4">
                  <c:v>0.99846687575267401</c:v>
                </c:pt>
                <c:pt idx="5">
                  <c:v>0.99831543890529717</c:v>
                </c:pt>
                <c:pt idx="6">
                  <c:v>0.99826122495675218</c:v>
                </c:pt>
                <c:pt idx="7">
                  <c:v>0.998242641045472</c:v>
                </c:pt>
                <c:pt idx="8">
                  <c:v>0.99822540450405961</c:v>
                </c:pt>
                <c:pt idx="9">
                  <c:v>0.99822213289664341</c:v>
                </c:pt>
                <c:pt idx="10">
                  <c:v>0.99822546358396613</c:v>
                </c:pt>
                <c:pt idx="11">
                  <c:v>0.9982368646300851</c:v>
                </c:pt>
                <c:pt idx="12">
                  <c:v>0.99825418731315807</c:v>
                </c:pt>
                <c:pt idx="13">
                  <c:v>0.99827701031442362</c:v>
                </c:pt>
                <c:pt idx="14">
                  <c:v>0.99830431702936406</c:v>
                </c:pt>
                <c:pt idx="15">
                  <c:v>0.99833548010085338</c:v>
                </c:pt>
                <c:pt idx="16">
                  <c:v>0.9983698226055937</c:v>
                </c:pt>
                <c:pt idx="17">
                  <c:v>0.99840679443962643</c:v>
                </c:pt>
                <c:pt idx="18">
                  <c:v>0.9984458850988136</c:v>
                </c:pt>
                <c:pt idx="19">
                  <c:v>0.99848665135167247</c:v>
                </c:pt>
                <c:pt idx="20">
                  <c:v>0.99852869652145315</c:v>
                </c:pt>
                <c:pt idx="21">
                  <c:v>0.99857167158592319</c:v>
                </c:pt>
                <c:pt idx="22">
                  <c:v>0.99861526771538933</c:v>
                </c:pt>
                <c:pt idx="23">
                  <c:v>0.99865921323163165</c:v>
                </c:pt>
                <c:pt idx="24">
                  <c:v>0.99870326930281339</c:v>
                </c:pt>
                <c:pt idx="25">
                  <c:v>0.99874722674637462</c:v>
                </c:pt>
                <c:pt idx="26">
                  <c:v>0.9987909028515487</c:v>
                </c:pt>
                <c:pt idx="27">
                  <c:v>0.99883413863356174</c:v>
                </c:pt>
                <c:pt idx="28">
                  <c:v>0.99887679629299886</c:v>
                </c:pt>
                <c:pt idx="29">
                  <c:v>0.9989187569354977</c:v>
                </c:pt>
                <c:pt idx="30">
                  <c:v>0.99895991849163812</c:v>
                </c:pt>
                <c:pt idx="31">
                  <c:v>0.99900019383143757</c:v>
                </c:pt>
                <c:pt idx="32">
                  <c:v>0.99903950904913552</c:v>
                </c:pt>
                <c:pt idx="33">
                  <c:v>0.99907780190649442</c:v>
                </c:pt>
                <c:pt idx="34">
                  <c:v>0.99911502042160127</c:v>
                </c:pt>
                <c:pt idx="35">
                  <c:v>0.99915112159558261</c:v>
                </c:pt>
                <c:pt idx="36">
                  <c:v>0.99918607027221773</c:v>
                </c:pt>
                <c:pt idx="37">
                  <c:v>0.99921983813049764</c:v>
                </c:pt>
                <c:pt idx="38">
                  <c:v>0.99925240281529459</c:v>
                </c:pt>
                <c:pt idx="39">
                  <c:v>0.99928374721862556</c:v>
                </c:pt>
                <c:pt idx="40">
                  <c:v>0.99931385893291158</c:v>
                </c:pt>
                <c:pt idx="41">
                  <c:v>0.99934272991000839</c:v>
                </c:pt>
                <c:pt idx="42">
                  <c:v>0.99937035637576888</c:v>
                </c:pt>
                <c:pt idx="43">
                  <c:v>0.9993967390721501</c:v>
                </c:pt>
                <c:pt idx="44">
                  <c:v>0.99942188392789222</c:v>
                </c:pt>
                <c:pt idx="45">
                  <c:v>0.99944580329904165</c:v>
                </c:pt>
                <c:pt idx="46">
                  <c:v>0.99946851797429959</c:v>
                </c:pt>
                <c:pt idx="47">
                  <c:v>0.99949006021332498</c:v>
                </c:pt>
                <c:pt idx="48">
                  <c:v>0.99951047818475758</c:v>
                </c:pt>
                <c:pt idx="49">
                  <c:v>0.99952984230488084</c:v>
                </c:pt>
              </c:numCache>
            </c:numRef>
          </c:val>
        </c:ser>
        <c:ser>
          <c:idx val="5"/>
          <c:order val="2"/>
          <c:tx>
            <c:strRef>
              <c:f>INF!$Q$123</c:f>
              <c:strCache>
                <c:ptCount val="1"/>
                <c:pt idx="0">
                  <c:v>SIM2-indirect tax</c:v>
                </c:pt>
              </c:strCache>
            </c:strRef>
          </c:tx>
          <c:spPr>
            <a:ln w="19050">
              <a:solidFill>
                <a:schemeClr val="accent5"/>
              </a:solidFill>
              <a:prstDash val="solid"/>
            </a:ln>
          </c:spPr>
          <c:marker>
            <c:symbol val="none"/>
          </c:marker>
          <c:cat>
            <c:strRef>
              <c:f>INF!$A$124:$A$173</c:f>
              <c:strCache>
                <c:ptCount val="5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  <c:pt idx="49">
                  <c:v>2060</c:v>
                </c:pt>
              </c:strCache>
            </c:strRef>
          </c:cat>
          <c:val>
            <c:numRef>
              <c:f>INF!$Q$124:$Q$173</c:f>
              <c:numCache>
                <c:formatCode>General</c:formatCode>
                <c:ptCount val="50"/>
                <c:pt idx="0">
                  <c:v>1.0021626941332251</c:v>
                </c:pt>
                <c:pt idx="1">
                  <c:v>1.0013074640682829</c:v>
                </c:pt>
                <c:pt idx="2">
                  <c:v>0.99891118742272156</c:v>
                </c:pt>
                <c:pt idx="3">
                  <c:v>0.99867233426340662</c:v>
                </c:pt>
                <c:pt idx="4">
                  <c:v>0.99841357601989555</c:v>
                </c:pt>
                <c:pt idx="5">
                  <c:v>0.9977597510381897</c:v>
                </c:pt>
                <c:pt idx="6">
                  <c:v>0.99767289630836364</c:v>
                </c:pt>
                <c:pt idx="7">
                  <c:v>0.99759108019084053</c:v>
                </c:pt>
                <c:pt idx="8">
                  <c:v>0.99753136160504485</c:v>
                </c:pt>
                <c:pt idx="9">
                  <c:v>0.99748382203877062</c:v>
                </c:pt>
                <c:pt idx="10">
                  <c:v>0.99745049825886423</c:v>
                </c:pt>
                <c:pt idx="11">
                  <c:v>0.99742844283521059</c:v>
                </c:pt>
                <c:pt idx="12">
                  <c:v>0.99741706191780022</c:v>
                </c:pt>
                <c:pt idx="13">
                  <c:v>0.99741490989163228</c:v>
                </c:pt>
                <c:pt idx="14">
                  <c:v>0.99742106518050855</c:v>
                </c:pt>
                <c:pt idx="15">
                  <c:v>0.99743451846358255</c:v>
                </c:pt>
                <c:pt idx="16">
                  <c:v>0.99745442548425556</c:v>
                </c:pt>
                <c:pt idx="17">
                  <c:v>0.9974799858191995</c:v>
                </c:pt>
                <c:pt idx="18">
                  <c:v>0.99751048519870156</c:v>
                </c:pt>
                <c:pt idx="19">
                  <c:v>0.99754526783789832</c:v>
                </c:pt>
                <c:pt idx="20">
                  <c:v>0.99758374003461103</c:v>
                </c:pt>
                <c:pt idx="21">
                  <c:v>0.99762536096993559</c:v>
                </c:pt>
                <c:pt idx="22">
                  <c:v>0.9976696397468936</c:v>
                </c:pt>
                <c:pt idx="23">
                  <c:v>0.99771613032513118</c:v>
                </c:pt>
                <c:pt idx="24">
                  <c:v>0.99776442790497488</c:v>
                </c:pt>
                <c:pt idx="25">
                  <c:v>0.99781416515959798</c:v>
                </c:pt>
                <c:pt idx="26">
                  <c:v>0.99786500895964458</c:v>
                </c:pt>
                <c:pt idx="27">
                  <c:v>0.99791665726619161</c:v>
                </c:pt>
                <c:pt idx="28">
                  <c:v>0.99796883629390065</c:v>
                </c:pt>
                <c:pt idx="29">
                  <c:v>0.99802129786636029</c:v>
                </c:pt>
                <c:pt idx="30">
                  <c:v>0.9980738169677682</c:v>
                </c:pt>
                <c:pt idx="31">
                  <c:v>0.99812618946367448</c:v>
                </c:pt>
                <c:pt idx="32">
                  <c:v>0.99817822998084349</c:v>
                </c:pt>
                <c:pt idx="33">
                  <c:v>0.99822976993290158</c:v>
                </c:pt>
                <c:pt idx="34">
                  <c:v>0.99828065568427393</c:v>
                </c:pt>
                <c:pt idx="35">
                  <c:v>0.99833074684731371</c:v>
                </c:pt>
                <c:pt idx="36">
                  <c:v>0.99837991471280152</c:v>
                </c:pt>
                <c:pt idx="37">
                  <c:v>0.99842804081937653</c:v>
                </c:pt>
                <c:pt idx="38">
                  <c:v>0.99847501567529062</c:v>
                </c:pt>
                <c:pt idx="39">
                  <c:v>0.99852073765585769</c:v>
                </c:pt>
                <c:pt idx="40">
                  <c:v>0.99856511211357468</c:v>
                </c:pt>
                <c:pt idx="41">
                  <c:v>0.9986080507561631</c:v>
                </c:pt>
                <c:pt idx="42">
                  <c:v>0.99864947137259963</c:v>
                </c:pt>
                <c:pt idx="43">
                  <c:v>0.99868929802075368</c:v>
                </c:pt>
                <c:pt idx="44">
                  <c:v>0.99872746183620842</c:v>
                </c:pt>
                <c:pt idx="45">
                  <c:v>0.99876390268370985</c:v>
                </c:pt>
                <c:pt idx="46">
                  <c:v>0.99879857195731458</c:v>
                </c:pt>
                <c:pt idx="47">
                  <c:v>0.99883143694989984</c:v>
                </c:pt>
                <c:pt idx="48">
                  <c:v>0.99886248736853855</c:v>
                </c:pt>
                <c:pt idx="49">
                  <c:v>0.998891744783728</c:v>
                </c:pt>
              </c:numCache>
            </c:numRef>
          </c:val>
        </c:ser>
        <c:ser>
          <c:idx val="6"/>
          <c:order val="3"/>
          <c:tx>
            <c:strRef>
              <c:f>INF!$R$123</c:f>
              <c:strCache>
                <c:ptCount val="1"/>
                <c:pt idx="0">
                  <c:v>SIM2-Debt</c:v>
                </c:pt>
              </c:strCache>
            </c:strRef>
          </c:tx>
          <c:spPr>
            <a:ln w="19050">
              <a:solidFill>
                <a:schemeClr val="accent2">
                  <a:lumMod val="60000"/>
                  <a:lumOff val="40000"/>
                </a:schemeClr>
              </a:solidFill>
              <a:prstDash val="solid"/>
            </a:ln>
          </c:spPr>
          <c:marker>
            <c:symbol val="none"/>
          </c:marker>
          <c:cat>
            <c:strRef>
              <c:f>INF!$A$124:$A$173</c:f>
              <c:strCache>
                <c:ptCount val="5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  <c:pt idx="49">
                  <c:v>2060</c:v>
                </c:pt>
              </c:strCache>
            </c:strRef>
          </c:cat>
          <c:val>
            <c:numRef>
              <c:f>INF!$R$124:$R$173</c:f>
              <c:numCache>
                <c:formatCode>General</c:formatCode>
                <c:ptCount val="50"/>
                <c:pt idx="0">
                  <c:v>1.034769288228387</c:v>
                </c:pt>
                <c:pt idx="1">
                  <c:v>1.0310251162817441</c:v>
                </c:pt>
                <c:pt idx="2">
                  <c:v>0.99821592161329642</c:v>
                </c:pt>
                <c:pt idx="3">
                  <c:v>0.9968882027518513</c:v>
                </c:pt>
                <c:pt idx="4">
                  <c:v>0.99570535667928251</c:v>
                </c:pt>
                <c:pt idx="5">
                  <c:v>0.98746492667847263</c:v>
                </c:pt>
                <c:pt idx="6">
                  <c:v>0.98709127847358813</c:v>
                </c:pt>
                <c:pt idx="7">
                  <c:v>0.98684137878851785</c:v>
                </c:pt>
                <c:pt idx="8">
                  <c:v>0.98663935233464561</c:v>
                </c:pt>
                <c:pt idx="9">
                  <c:v>0.98650699051065427</c:v>
                </c:pt>
                <c:pt idx="10">
                  <c:v>0.98642492930698356</c:v>
                </c:pt>
                <c:pt idx="11">
                  <c:v>0.9863924344377405</c:v>
                </c:pt>
                <c:pt idx="12">
                  <c:v>0.98640155776130356</c:v>
                </c:pt>
                <c:pt idx="13">
                  <c:v>0.98644821323139664</c:v>
                </c:pt>
                <c:pt idx="14">
                  <c:v>0.98652734222823457</c:v>
                </c:pt>
                <c:pt idx="15">
                  <c:v>0.98663494079660929</c:v>
                </c:pt>
                <c:pt idx="16">
                  <c:v>0.98676713335496857</c:v>
                </c:pt>
                <c:pt idx="17">
                  <c:v>0.98692052299546951</c:v>
                </c:pt>
                <c:pt idx="18">
                  <c:v>0.98709199518622959</c:v>
                </c:pt>
                <c:pt idx="19">
                  <c:v>0.98727876034690876</c:v>
                </c:pt>
                <c:pt idx="20">
                  <c:v>0.98747829661688435</c:v>
                </c:pt>
                <c:pt idx="21">
                  <c:v>0.9876883385464017</c:v>
                </c:pt>
                <c:pt idx="22">
                  <c:v>0.98790684871267742</c:v>
                </c:pt>
                <c:pt idx="23">
                  <c:v>0.98813199920759398</c:v>
                </c:pt>
                <c:pt idx="24">
                  <c:v>0.9883621511959737</c:v>
                </c:pt>
                <c:pt idx="25">
                  <c:v>0.9885958374469187</c:v>
                </c:pt>
                <c:pt idx="26">
                  <c:v>0.98883174555240028</c:v>
                </c:pt>
                <c:pt idx="27">
                  <c:v>0.98906870265369184</c:v>
                </c:pt>
                <c:pt idx="28">
                  <c:v>0.98930566116599739</c:v>
                </c:pt>
                <c:pt idx="29">
                  <c:v>0.98954168557475208</c:v>
                </c:pt>
                <c:pt idx="30">
                  <c:v>0.9897759401332491</c:v>
                </c:pt>
                <c:pt idx="31">
                  <c:v>0.99000767740623496</c:v>
                </c:pt>
                <c:pt idx="32">
                  <c:v>0.99023622756391649</c:v>
                </c:pt>
                <c:pt idx="33">
                  <c:v>0.99046098835730823</c:v>
                </c:pt>
                <c:pt idx="34">
                  <c:v>0.99068141570676749</c:v>
                </c:pt>
                <c:pt idx="35">
                  <c:v>0.99089701484807913</c:v>
                </c:pt>
                <c:pt idx="36">
                  <c:v>0.99110733199106327</c:v>
                </c:pt>
                <c:pt idx="37">
                  <c:v>0.9913119464629474</c:v>
                </c:pt>
                <c:pt idx="38">
                  <c:v>0.99151046332731918</c:v>
                </c:pt>
                <c:pt idx="39">
                  <c:v>0.99170250649854663</c:v>
                </c:pt>
                <c:pt idx="40">
                  <c:v>0.99188771240793949</c:v>
                </c:pt>
                <c:pt idx="41">
                  <c:v>0.99206572432823337</c:v>
                </c:pt>
                <c:pt idx="42">
                  <c:v>0.99223618753228149</c:v>
                </c:pt>
                <c:pt idx="43">
                  <c:v>0.99239874555672536</c:v>
                </c:pt>
                <c:pt idx="44">
                  <c:v>0.9925530379695322</c:v>
                </c:pt>
                <c:pt idx="45">
                  <c:v>0.99269870021860762</c:v>
                </c:pt>
                <c:pt idx="46">
                  <c:v>0.99283536638019665</c:v>
                </c:pt>
                <c:pt idx="47">
                  <c:v>0.99296267595703791</c:v>
                </c:pt>
                <c:pt idx="48">
                  <c:v>0.99308028632903644</c:v>
                </c:pt>
                <c:pt idx="49">
                  <c:v>0.99318789307722999</c:v>
                </c:pt>
              </c:numCache>
            </c:numRef>
          </c:val>
        </c:ser>
        <c:marker val="1"/>
        <c:axId val="160889856"/>
        <c:axId val="183623040"/>
      </c:lineChart>
      <c:catAx>
        <c:axId val="160889856"/>
        <c:scaling>
          <c:orientation val="minMax"/>
        </c:scaling>
        <c:axPos val="b"/>
        <c:tickLblPos val="nextTo"/>
        <c:txPr>
          <a:bodyPr/>
          <a:lstStyle/>
          <a:p>
            <a:pPr>
              <a:defRPr lang="fr-CA"/>
            </a:pPr>
            <a:endParaRPr lang="fr-FR"/>
          </a:p>
        </c:txPr>
        <c:crossAx val="183623040"/>
        <c:crosses val="autoZero"/>
        <c:auto val="1"/>
        <c:lblAlgn val="ctr"/>
        <c:lblOffset val="100"/>
      </c:catAx>
      <c:valAx>
        <c:axId val="183623040"/>
        <c:scaling>
          <c:orientation val="minMax"/>
          <c:min val="0.98"/>
        </c:scaling>
        <c:axPos val="l"/>
        <c:numFmt formatCode="General" sourceLinked="1"/>
        <c:tickLblPos val="nextTo"/>
        <c:txPr>
          <a:bodyPr/>
          <a:lstStyle/>
          <a:p>
            <a:pPr>
              <a:defRPr lang="fr-CA"/>
            </a:pPr>
            <a:endParaRPr lang="fr-FR"/>
          </a:p>
        </c:txPr>
        <c:crossAx val="1608898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8098051222112041"/>
          <c:y val="4.3511227763196304E-2"/>
          <c:w val="0.7796599343765267"/>
          <c:h val="0.12068801044539483"/>
        </c:manualLayout>
      </c:layout>
      <c:txPr>
        <a:bodyPr/>
        <a:lstStyle/>
        <a:p>
          <a:pPr>
            <a:defRPr lang="fr-CA"/>
          </a:pPr>
          <a:endParaRPr lang="fr-FR"/>
        </a:p>
      </c:txPr>
    </c:legend>
    <c:plotVisOnly val="1"/>
  </c:chart>
  <c:spPr>
    <a:ln>
      <a:noFill/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CA"/>
  <c:chart>
    <c:plotArea>
      <c:layout>
        <c:manualLayout>
          <c:layoutTarget val="inner"/>
          <c:xMode val="edge"/>
          <c:yMode val="edge"/>
          <c:x val="7.5680045923113393E-2"/>
          <c:y val="3.2463507850992342E-2"/>
          <c:w val="0.89604584011978805"/>
          <c:h val="0.81529329968811726"/>
        </c:manualLayout>
      </c:layout>
      <c:lineChart>
        <c:grouping val="standard"/>
        <c:ser>
          <c:idx val="0"/>
          <c:order val="0"/>
          <c:tx>
            <c:strRef>
              <c:f>INF!$AP$17</c:f>
              <c:strCache>
                <c:ptCount val="1"/>
                <c:pt idx="0">
                  <c:v>BAU</c:v>
                </c:pt>
              </c:strCache>
            </c:strRef>
          </c:tx>
          <c:spPr>
            <a:ln w="19050">
              <a:solidFill>
                <a:schemeClr val="accent1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INF!$A$18:$A$66</c:f>
              <c:strCache>
                <c:ptCount val="4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</c:strCache>
            </c:strRef>
          </c:cat>
          <c:val>
            <c:numRef>
              <c:f>INF!$AP$18:$AP$67</c:f>
              <c:numCache>
                <c:formatCode>General</c:formatCode>
                <c:ptCount val="50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100</c:v>
                </c:pt>
                <c:pt idx="9">
                  <c:v>100</c:v>
                </c:pt>
                <c:pt idx="10">
                  <c:v>100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  <c:pt idx="14">
                  <c:v>100</c:v>
                </c:pt>
                <c:pt idx="15">
                  <c:v>100</c:v>
                </c:pt>
                <c:pt idx="16">
                  <c:v>100</c:v>
                </c:pt>
                <c:pt idx="17">
                  <c:v>100</c:v>
                </c:pt>
                <c:pt idx="18">
                  <c:v>100</c:v>
                </c:pt>
                <c:pt idx="19">
                  <c:v>100</c:v>
                </c:pt>
                <c:pt idx="20">
                  <c:v>100</c:v>
                </c:pt>
                <c:pt idx="21">
                  <c:v>100</c:v>
                </c:pt>
                <c:pt idx="22">
                  <c:v>100</c:v>
                </c:pt>
                <c:pt idx="23">
                  <c:v>100</c:v>
                </c:pt>
                <c:pt idx="24">
                  <c:v>100</c:v>
                </c:pt>
                <c:pt idx="25">
                  <c:v>100</c:v>
                </c:pt>
                <c:pt idx="26">
                  <c:v>100</c:v>
                </c:pt>
                <c:pt idx="27">
                  <c:v>100</c:v>
                </c:pt>
                <c:pt idx="28">
                  <c:v>100</c:v>
                </c:pt>
                <c:pt idx="29">
                  <c:v>100</c:v>
                </c:pt>
                <c:pt idx="30">
                  <c:v>100</c:v>
                </c:pt>
                <c:pt idx="31">
                  <c:v>100</c:v>
                </c:pt>
                <c:pt idx="32">
                  <c:v>100</c:v>
                </c:pt>
                <c:pt idx="33">
                  <c:v>100</c:v>
                </c:pt>
                <c:pt idx="34">
                  <c:v>100</c:v>
                </c:pt>
                <c:pt idx="35">
                  <c:v>100</c:v>
                </c:pt>
                <c:pt idx="36">
                  <c:v>100</c:v>
                </c:pt>
                <c:pt idx="37">
                  <c:v>100</c:v>
                </c:pt>
                <c:pt idx="38">
                  <c:v>100</c:v>
                </c:pt>
                <c:pt idx="39">
                  <c:v>100</c:v>
                </c:pt>
                <c:pt idx="40">
                  <c:v>100</c:v>
                </c:pt>
                <c:pt idx="41">
                  <c:v>100</c:v>
                </c:pt>
                <c:pt idx="42">
                  <c:v>100</c:v>
                </c:pt>
                <c:pt idx="43">
                  <c:v>100</c:v>
                </c:pt>
                <c:pt idx="44">
                  <c:v>100</c:v>
                </c:pt>
                <c:pt idx="45">
                  <c:v>100</c:v>
                </c:pt>
                <c:pt idx="46">
                  <c:v>100</c:v>
                </c:pt>
                <c:pt idx="47">
                  <c:v>100</c:v>
                </c:pt>
                <c:pt idx="48">
                  <c:v>100</c:v>
                </c:pt>
                <c:pt idx="49">
                  <c:v>100</c:v>
                </c:pt>
              </c:numCache>
            </c:numRef>
          </c:val>
        </c:ser>
        <c:ser>
          <c:idx val="1"/>
          <c:order val="1"/>
          <c:tx>
            <c:strRef>
              <c:f>INF!$AQ$17</c:f>
              <c:strCache>
                <c:ptCount val="1"/>
                <c:pt idx="0">
                  <c:v>0.1-direct tax</c:v>
                </c:pt>
              </c:strCache>
            </c:strRef>
          </c:tx>
          <c:spPr>
            <a:ln w="22225">
              <a:solidFill>
                <a:schemeClr val="accent3"/>
              </a:solidFill>
              <a:prstDash val="sysDash"/>
            </a:ln>
          </c:spPr>
          <c:marker>
            <c:symbol val="none"/>
          </c:marker>
          <c:cat>
            <c:strRef>
              <c:f>INF!$A$18:$A$66</c:f>
              <c:strCache>
                <c:ptCount val="4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</c:strCache>
            </c:strRef>
          </c:cat>
          <c:val>
            <c:numRef>
              <c:f>INF!$AQ$18:$AQ$67</c:f>
              <c:numCache>
                <c:formatCode>General</c:formatCode>
                <c:ptCount val="50"/>
                <c:pt idx="0">
                  <c:v>100.00003399303034</c:v>
                </c:pt>
                <c:pt idx="1">
                  <c:v>100.08636256160288</c:v>
                </c:pt>
                <c:pt idx="2">
                  <c:v>100.14895532939985</c:v>
                </c:pt>
                <c:pt idx="3">
                  <c:v>100.15664590201962</c:v>
                </c:pt>
                <c:pt idx="4">
                  <c:v>100.17214395379762</c:v>
                </c:pt>
                <c:pt idx="5">
                  <c:v>100.18352012922173</c:v>
                </c:pt>
                <c:pt idx="6">
                  <c:v>100.17988365668849</c:v>
                </c:pt>
                <c:pt idx="7">
                  <c:v>100.17824802608928</c:v>
                </c:pt>
                <c:pt idx="8">
                  <c:v>100.17514055190237</c:v>
                </c:pt>
                <c:pt idx="9">
                  <c:v>100.17213802091902</c:v>
                </c:pt>
                <c:pt idx="10">
                  <c:v>100.16863457468095</c:v>
                </c:pt>
                <c:pt idx="11">
                  <c:v>100.16496054866262</c:v>
                </c:pt>
                <c:pt idx="12">
                  <c:v>100.16103734100435</c:v>
                </c:pt>
                <c:pt idx="13">
                  <c:v>100.15695750183163</c:v>
                </c:pt>
                <c:pt idx="14">
                  <c:v>100.15273471219091</c:v>
                </c:pt>
                <c:pt idx="15">
                  <c:v>100.14841177728179</c:v>
                </c:pt>
                <c:pt idx="16">
                  <c:v>100.14401429396645</c:v>
                </c:pt>
                <c:pt idx="17">
                  <c:v>100.13957088837503</c:v>
                </c:pt>
                <c:pt idx="18">
                  <c:v>100.13510476805006</c:v>
                </c:pt>
                <c:pt idx="19">
                  <c:v>100.13063764946671</c:v>
                </c:pt>
                <c:pt idx="20">
                  <c:v>100.12618835087483</c:v>
                </c:pt>
                <c:pt idx="21">
                  <c:v>100.12177368102093</c:v>
                </c:pt>
                <c:pt idx="22">
                  <c:v>100.11740833048304</c:v>
                </c:pt>
                <c:pt idx="23">
                  <c:v>100.11310518308537</c:v>
                </c:pt>
                <c:pt idx="24">
                  <c:v>100.10887543480389</c:v>
                </c:pt>
                <c:pt idx="25">
                  <c:v>100.10472878345365</c:v>
                </c:pt>
                <c:pt idx="26">
                  <c:v>100.10067357534919</c:v>
                </c:pt>
                <c:pt idx="27">
                  <c:v>100.09671695810243</c:v>
                </c:pt>
                <c:pt idx="28">
                  <c:v>100.09286501875611</c:v>
                </c:pt>
                <c:pt idx="29">
                  <c:v>100.08912291684511</c:v>
                </c:pt>
                <c:pt idx="30">
                  <c:v>100.08549500904343</c:v>
                </c:pt>
                <c:pt idx="31">
                  <c:v>100.08198496775715</c:v>
                </c:pt>
                <c:pt idx="32">
                  <c:v>100.07859589366251</c:v>
                </c:pt>
                <c:pt idx="33">
                  <c:v>100.07533042327366</c:v>
                </c:pt>
                <c:pt idx="34">
                  <c:v>100.0721908322066</c:v>
                </c:pt>
                <c:pt idx="35">
                  <c:v>100.06917913501783</c:v>
                </c:pt>
                <c:pt idx="36">
                  <c:v>100.06629718241938</c:v>
                </c:pt>
                <c:pt idx="37">
                  <c:v>100.06354675670575</c:v>
                </c:pt>
                <c:pt idx="38">
                  <c:v>100.06092966618729</c:v>
                </c:pt>
                <c:pt idx="39">
                  <c:v>100.05844783939403</c:v>
                </c:pt>
                <c:pt idx="40">
                  <c:v>100.05610341973383</c:v>
                </c:pt>
                <c:pt idx="41">
                  <c:v>100.05389886117861</c:v>
                </c:pt>
                <c:pt idx="42">
                  <c:v>100.05183702537188</c:v>
                </c:pt>
                <c:pt idx="43">
                  <c:v>100.04992128028904</c:v>
                </c:pt>
                <c:pt idx="44">
                  <c:v>100.0481556001934</c:v>
                </c:pt>
                <c:pt idx="45">
                  <c:v>100.0465446660825</c:v>
                </c:pt>
                <c:pt idx="46">
                  <c:v>100.0450939648365</c:v>
                </c:pt>
                <c:pt idx="47">
                  <c:v>100.04380988512933</c:v>
                </c:pt>
                <c:pt idx="48">
                  <c:v>100.04269980343869</c:v>
                </c:pt>
                <c:pt idx="49">
                  <c:v>100.04177215742396</c:v>
                </c:pt>
              </c:numCache>
            </c:numRef>
          </c:val>
        </c:ser>
        <c:ser>
          <c:idx val="2"/>
          <c:order val="2"/>
          <c:tx>
            <c:strRef>
              <c:f>INF!$AR$17</c:f>
              <c:strCache>
                <c:ptCount val="1"/>
                <c:pt idx="0">
                  <c:v>0.1-indirect tax</c:v>
                </c:pt>
              </c:strCache>
            </c:strRef>
          </c:tx>
          <c:spPr>
            <a:ln w="22225">
              <a:solidFill>
                <a:schemeClr val="accent5"/>
              </a:solidFill>
              <a:prstDash val="sysDash"/>
            </a:ln>
          </c:spPr>
          <c:marker>
            <c:symbol val="none"/>
          </c:marker>
          <c:cat>
            <c:strRef>
              <c:f>INF!$A$18:$A$66</c:f>
              <c:strCache>
                <c:ptCount val="4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</c:strCache>
            </c:strRef>
          </c:cat>
          <c:val>
            <c:numRef>
              <c:f>INF!$AR$18:$AR$67</c:f>
              <c:numCache>
                <c:formatCode>General</c:formatCode>
                <c:ptCount val="50"/>
                <c:pt idx="0">
                  <c:v>100.0034000649878</c:v>
                </c:pt>
                <c:pt idx="1">
                  <c:v>100.04053802300641</c:v>
                </c:pt>
                <c:pt idx="2">
                  <c:v>100.11922958068314</c:v>
                </c:pt>
                <c:pt idx="3">
                  <c:v>100.13760394355582</c:v>
                </c:pt>
                <c:pt idx="4">
                  <c:v>100.15195976580944</c:v>
                </c:pt>
                <c:pt idx="5">
                  <c:v>100.16731967803199</c:v>
                </c:pt>
                <c:pt idx="6">
                  <c:v>100.17080918706003</c:v>
                </c:pt>
                <c:pt idx="7">
                  <c:v>100.17100671950902</c:v>
                </c:pt>
                <c:pt idx="8">
                  <c:v>100.17179722393858</c:v>
                </c:pt>
                <c:pt idx="9">
                  <c:v>100.17155868960469</c:v>
                </c:pt>
                <c:pt idx="10">
                  <c:v>100.17106487186069</c:v>
                </c:pt>
                <c:pt idx="11">
                  <c:v>100.17004528498302</c:v>
                </c:pt>
                <c:pt idx="12">
                  <c:v>100.16868130227665</c:v>
                </c:pt>
                <c:pt idx="13">
                  <c:v>100.16695475102428</c:v>
                </c:pt>
                <c:pt idx="14">
                  <c:v>100.16493100295727</c:v>
                </c:pt>
                <c:pt idx="15">
                  <c:v>100.16263565901879</c:v>
                </c:pt>
                <c:pt idx="16">
                  <c:v>100.16010812836301</c:v>
                </c:pt>
                <c:pt idx="17">
                  <c:v>100.15737833737515</c:v>
                </c:pt>
                <c:pt idx="18">
                  <c:v>100.15447693163584</c:v>
                </c:pt>
                <c:pt idx="19">
                  <c:v>100.15143095117122</c:v>
                </c:pt>
                <c:pt idx="20">
                  <c:v>100.14826585302299</c:v>
                </c:pt>
                <c:pt idx="21">
                  <c:v>100.14500479293072</c:v>
                </c:pt>
                <c:pt idx="22">
                  <c:v>100.14166911175364</c:v>
                </c:pt>
                <c:pt idx="23">
                  <c:v>100.13827830524767</c:v>
                </c:pt>
                <c:pt idx="24">
                  <c:v>100.13485022187795</c:v>
                </c:pt>
                <c:pt idx="25">
                  <c:v>100.13140116190051</c:v>
                </c:pt>
                <c:pt idx="26">
                  <c:v>100.12794601778174</c:v>
                </c:pt>
                <c:pt idx="27">
                  <c:v>100.12449839366396</c:v>
                </c:pt>
                <c:pt idx="28">
                  <c:v>100.12107073012098</c:v>
                </c:pt>
                <c:pt idx="29">
                  <c:v>100.11767442235879</c:v>
                </c:pt>
                <c:pt idx="30">
                  <c:v>100.11431993691187</c:v>
                </c:pt>
                <c:pt idx="31">
                  <c:v>100.11101692479494</c:v>
                </c:pt>
                <c:pt idx="32">
                  <c:v>100.1077743323588</c:v>
                </c:pt>
                <c:pt idx="33">
                  <c:v>100.10460050983066</c:v>
                </c:pt>
                <c:pt idx="34">
                  <c:v>100.10150331819128</c:v>
                </c:pt>
                <c:pt idx="35">
                  <c:v>100.09849023484558</c:v>
                </c:pt>
                <c:pt idx="36">
                  <c:v>100.09556845868718</c:v>
                </c:pt>
                <c:pt idx="37">
                  <c:v>100.09274501512913</c:v>
                </c:pt>
                <c:pt idx="38">
                  <c:v>100.09002686168189</c:v>
                </c:pt>
                <c:pt idx="39">
                  <c:v>100.08742099460962</c:v>
                </c:pt>
                <c:pt idx="40">
                  <c:v>100.08493455711434</c:v>
                </c:pt>
                <c:pt idx="41">
                  <c:v>100.08257494935468</c:v>
                </c:pt>
                <c:pt idx="42">
                  <c:v>100.08034994038302</c:v>
                </c:pt>
                <c:pt idx="43">
                  <c:v>100.07826778174582</c:v>
                </c:pt>
                <c:pt idx="44">
                  <c:v>100.07633732200718</c:v>
                </c:pt>
                <c:pt idx="45">
                  <c:v>100.07456812073671</c:v>
                </c:pt>
                <c:pt idx="46">
                  <c:v>100.07297055949746</c:v>
                </c:pt>
                <c:pt idx="47">
                  <c:v>100.07155594592683</c:v>
                </c:pt>
                <c:pt idx="48">
                  <c:v>100.07033660498573</c:v>
                </c:pt>
                <c:pt idx="49">
                  <c:v>100.06932594860582</c:v>
                </c:pt>
              </c:numCache>
            </c:numRef>
          </c:val>
        </c:ser>
        <c:ser>
          <c:idx val="3"/>
          <c:order val="3"/>
          <c:tx>
            <c:strRef>
              <c:f>INF!$AS$17</c:f>
              <c:strCache>
                <c:ptCount val="1"/>
                <c:pt idx="0">
                  <c:v>0.1-Debt</c:v>
                </c:pt>
              </c:strCache>
            </c:strRef>
          </c:tx>
          <c:spPr>
            <a:ln w="22225">
              <a:solidFill>
                <a:schemeClr val="accent2"/>
              </a:solidFill>
              <a:prstDash val="sysDash"/>
            </a:ln>
          </c:spPr>
          <c:marker>
            <c:symbol val="none"/>
          </c:marker>
          <c:cat>
            <c:strRef>
              <c:f>INF!$A$18:$A$66</c:f>
              <c:strCache>
                <c:ptCount val="4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</c:strCache>
            </c:strRef>
          </c:cat>
          <c:val>
            <c:numRef>
              <c:f>INF!$AS$18:$AS$67</c:f>
              <c:numCache>
                <c:formatCode>General</c:formatCode>
                <c:ptCount val="50"/>
                <c:pt idx="0">
                  <c:v>100.00003417046631</c:v>
                </c:pt>
                <c:pt idx="1">
                  <c:v>100.08713283012716</c:v>
                </c:pt>
                <c:pt idx="2">
                  <c:v>100.14881269783645</c:v>
                </c:pt>
                <c:pt idx="3">
                  <c:v>100.15638805895017</c:v>
                </c:pt>
                <c:pt idx="4">
                  <c:v>100.17171610945199</c:v>
                </c:pt>
                <c:pt idx="5">
                  <c:v>100.18293830857743</c:v>
                </c:pt>
                <c:pt idx="6">
                  <c:v>100.1791790424559</c:v>
                </c:pt>
                <c:pt idx="7">
                  <c:v>100.17749840683436</c:v>
                </c:pt>
                <c:pt idx="8">
                  <c:v>100.17432823105455</c:v>
                </c:pt>
                <c:pt idx="9">
                  <c:v>100.17128515129521</c:v>
                </c:pt>
                <c:pt idx="10">
                  <c:v>100.16774506948501</c:v>
                </c:pt>
                <c:pt idx="11">
                  <c:v>100.16404509180845</c:v>
                </c:pt>
                <c:pt idx="12">
                  <c:v>100.16010269467171</c:v>
                </c:pt>
                <c:pt idx="13">
                  <c:v>100.15601115158404</c:v>
                </c:pt>
                <c:pt idx="14">
                  <c:v>100.15178292147864</c:v>
                </c:pt>
                <c:pt idx="15">
                  <c:v>100.14746047209621</c:v>
                </c:pt>
                <c:pt idx="16">
                  <c:v>100.14306873017742</c:v>
                </c:pt>
                <c:pt idx="17">
                  <c:v>100.13863584057559</c:v>
                </c:pt>
                <c:pt idx="18">
                  <c:v>100.1341844927869</c:v>
                </c:pt>
                <c:pt idx="19">
                  <c:v>100.12973594378249</c:v>
                </c:pt>
                <c:pt idx="20">
                  <c:v>100.12530856822306</c:v>
                </c:pt>
                <c:pt idx="21">
                  <c:v>100.1209187637686</c:v>
                </c:pt>
                <c:pt idx="22">
                  <c:v>100.11658083351718</c:v>
                </c:pt>
                <c:pt idx="23">
                  <c:v>100.11230729939749</c:v>
                </c:pt>
                <c:pt idx="24">
                  <c:v>100.10810901837901</c:v>
                </c:pt>
                <c:pt idx="25">
                  <c:v>100.10399537305202</c:v>
                </c:pt>
                <c:pt idx="26">
                  <c:v>100.09997441094789</c:v>
                </c:pt>
                <c:pt idx="27">
                  <c:v>100.09605300491671</c:v>
                </c:pt>
                <c:pt idx="28">
                  <c:v>100.09223698225786</c:v>
                </c:pt>
                <c:pt idx="29">
                  <c:v>100.08853126140906</c:v>
                </c:pt>
                <c:pt idx="30">
                  <c:v>100.08493997209433</c:v>
                </c:pt>
                <c:pt idx="31">
                  <c:v>100.08146657423423</c:v>
                </c:pt>
                <c:pt idx="32">
                  <c:v>100.07811396836506</c:v>
                </c:pt>
                <c:pt idx="33">
                  <c:v>100.07488460211749</c:v>
                </c:pt>
                <c:pt idx="34">
                  <c:v>100.0717805719203</c:v>
                </c:pt>
                <c:pt idx="35">
                  <c:v>100.06880372145059</c:v>
                </c:pt>
                <c:pt idx="36">
                  <c:v>100.06595573734893</c:v>
                </c:pt>
                <c:pt idx="37">
                  <c:v>100.06323824315008</c:v>
                </c:pt>
                <c:pt idx="38">
                  <c:v>100.06065289216819</c:v>
                </c:pt>
                <c:pt idx="39">
                  <c:v>100.05820146011769</c:v>
                </c:pt>
                <c:pt idx="40">
                  <c:v>100.05588593814214</c:v>
                </c:pt>
                <c:pt idx="41">
                  <c:v>100.05370862682513</c:v>
                </c:pt>
                <c:pt idx="42">
                  <c:v>100.05167223157689</c:v>
                </c:pt>
                <c:pt idx="43">
                  <c:v>100.04977995953379</c:v>
                </c:pt>
                <c:pt idx="44">
                  <c:v>100.04803561772326</c:v>
                </c:pt>
                <c:pt idx="45">
                  <c:v>100.04644371169729</c:v>
                </c:pt>
                <c:pt idx="46">
                  <c:v>100.04500954304258</c:v>
                </c:pt>
                <c:pt idx="47">
                  <c:v>100.0437393030501</c:v>
                </c:pt>
                <c:pt idx="48">
                  <c:v>100.0426401582279</c:v>
                </c:pt>
                <c:pt idx="49">
                  <c:v>100.04172032109315</c:v>
                </c:pt>
              </c:numCache>
            </c:numRef>
          </c:val>
        </c:ser>
        <c:ser>
          <c:idx val="4"/>
          <c:order val="4"/>
          <c:tx>
            <c:strRef>
              <c:f>INF!$AT$17</c:f>
              <c:strCache>
                <c:ptCount val="1"/>
                <c:pt idx="0">
                  <c:v>0.3-direct tax</c:v>
                </c:pt>
              </c:strCache>
            </c:strRef>
          </c:tx>
          <c:spPr>
            <a:ln w="22225">
              <a:solidFill>
                <a:schemeClr val="accent3"/>
              </a:solidFill>
            </a:ln>
          </c:spPr>
          <c:marker>
            <c:symbol val="none"/>
          </c:marker>
          <c:cat>
            <c:strRef>
              <c:f>INF!$A$18:$A$66</c:f>
              <c:strCache>
                <c:ptCount val="4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</c:strCache>
            </c:strRef>
          </c:cat>
          <c:val>
            <c:numRef>
              <c:f>INF!$AT$18:$AT$67</c:f>
              <c:numCache>
                <c:formatCode>General</c:formatCode>
                <c:ptCount val="50"/>
                <c:pt idx="0">
                  <c:v>100.00018838359237</c:v>
                </c:pt>
                <c:pt idx="1">
                  <c:v>100.23113363329961</c:v>
                </c:pt>
                <c:pt idx="2">
                  <c:v>100.41760438738447</c:v>
                </c:pt>
                <c:pt idx="3">
                  <c:v>100.4503671230043</c:v>
                </c:pt>
                <c:pt idx="4">
                  <c:v>100.49055611810238</c:v>
                </c:pt>
                <c:pt idx="5">
                  <c:v>100.52573718126784</c:v>
                </c:pt>
                <c:pt idx="6">
                  <c:v>100.5181894614668</c:v>
                </c:pt>
                <c:pt idx="7">
                  <c:v>100.51277320764976</c:v>
                </c:pt>
                <c:pt idx="8">
                  <c:v>100.50463361357281</c:v>
                </c:pt>
                <c:pt idx="9">
                  <c:v>100.49609233866832</c:v>
                </c:pt>
                <c:pt idx="10">
                  <c:v>100.48636349141266</c:v>
                </c:pt>
                <c:pt idx="11">
                  <c:v>100.47598684538752</c:v>
                </c:pt>
                <c:pt idx="12">
                  <c:v>100.46491615459901</c:v>
                </c:pt>
                <c:pt idx="13">
                  <c:v>100.45334305942151</c:v>
                </c:pt>
                <c:pt idx="14">
                  <c:v>100.44134222689252</c:v>
                </c:pt>
                <c:pt idx="15">
                  <c:v>100.42902471066827</c:v>
                </c:pt>
                <c:pt idx="16">
                  <c:v>100.4164724698545</c:v>
                </c:pt>
                <c:pt idx="17">
                  <c:v>100.40376728282476</c:v>
                </c:pt>
                <c:pt idx="18">
                  <c:v>100.3909790558267</c:v>
                </c:pt>
                <c:pt idx="19">
                  <c:v>100.37817165839161</c:v>
                </c:pt>
                <c:pt idx="20">
                  <c:v>100.36540121979931</c:v>
                </c:pt>
                <c:pt idx="21">
                  <c:v>100.3527176681925</c:v>
                </c:pt>
                <c:pt idx="22">
                  <c:v>100.34016485626907</c:v>
                </c:pt>
                <c:pt idx="23">
                  <c:v>100.32778127111371</c:v>
                </c:pt>
                <c:pt idx="24">
                  <c:v>100.3156004624304</c:v>
                </c:pt>
                <c:pt idx="25">
                  <c:v>100.30365155897094</c:v>
                </c:pt>
                <c:pt idx="26">
                  <c:v>100.29195971242015</c:v>
                </c:pt>
                <c:pt idx="27">
                  <c:v>100.28054653780225</c:v>
                </c:pt>
                <c:pt idx="28">
                  <c:v>100.2694305214663</c:v>
                </c:pt>
                <c:pt idx="29">
                  <c:v>100.25862741066834</c:v>
                </c:pt>
                <c:pt idx="30">
                  <c:v>100.24815058082939</c:v>
                </c:pt>
                <c:pt idx="31">
                  <c:v>100.23801138470003</c:v>
                </c:pt>
                <c:pt idx="32">
                  <c:v>100.22821948447157</c:v>
                </c:pt>
                <c:pt idx="33">
                  <c:v>100.21878316948441</c:v>
                </c:pt>
                <c:pt idx="34">
                  <c:v>100.20970966166023</c:v>
                </c:pt>
                <c:pt idx="35">
                  <c:v>100.20100541112529</c:v>
                </c:pt>
                <c:pt idx="36">
                  <c:v>100.19267638440672</c:v>
                </c:pt>
                <c:pt idx="37">
                  <c:v>100.18472834762761</c:v>
                </c:pt>
                <c:pt idx="38">
                  <c:v>100.17716714704929</c:v>
                </c:pt>
                <c:pt idx="39">
                  <c:v>100.1699989891947</c:v>
                </c:pt>
                <c:pt idx="40">
                  <c:v>100.16323072257197</c:v>
                </c:pt>
                <c:pt idx="41">
                  <c:v>100.15687012267354</c:v>
                </c:pt>
                <c:pt idx="42">
                  <c:v>100.15092618140002</c:v>
                </c:pt>
                <c:pt idx="43">
                  <c:v>100.14540940126675</c:v>
                </c:pt>
                <c:pt idx="44">
                  <c:v>100.14033209359306</c:v>
                </c:pt>
                <c:pt idx="45">
                  <c:v>100.13570867818817</c:v>
                </c:pt>
                <c:pt idx="46">
                  <c:v>100.13155597963464</c:v>
                </c:pt>
                <c:pt idx="47">
                  <c:v>100.12789351182192</c:v>
                </c:pt>
                <c:pt idx="48">
                  <c:v>100.12474373749815</c:v>
                </c:pt>
                <c:pt idx="49">
                  <c:v>100.12213228270438</c:v>
                </c:pt>
              </c:numCache>
            </c:numRef>
          </c:val>
        </c:ser>
        <c:ser>
          <c:idx val="5"/>
          <c:order val="5"/>
          <c:tx>
            <c:strRef>
              <c:f>INF!$AU$17</c:f>
              <c:strCache>
                <c:ptCount val="1"/>
                <c:pt idx="0">
                  <c:v>0.3-indirect tax</c:v>
                </c:pt>
              </c:strCache>
            </c:strRef>
          </c:tx>
          <c:spPr>
            <a:ln w="22225">
              <a:solidFill>
                <a:schemeClr val="accent5"/>
              </a:solidFill>
            </a:ln>
          </c:spPr>
          <c:marker>
            <c:symbol val="none"/>
          </c:marker>
          <c:cat>
            <c:strRef>
              <c:f>INF!$A$18:$A$66</c:f>
              <c:strCache>
                <c:ptCount val="4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</c:strCache>
            </c:strRef>
          </c:cat>
          <c:val>
            <c:numRef>
              <c:f>INF!$AU$18:$AU$67</c:f>
              <c:numCache>
                <c:formatCode>General</c:formatCode>
                <c:ptCount val="50"/>
                <c:pt idx="0">
                  <c:v>100.00341277961715</c:v>
                </c:pt>
                <c:pt idx="1">
                  <c:v>100.18689375430156</c:v>
                </c:pt>
                <c:pt idx="2">
                  <c:v>100.3964564596229</c:v>
                </c:pt>
                <c:pt idx="3">
                  <c:v>100.44546792551134</c:v>
                </c:pt>
                <c:pt idx="4">
                  <c:v>100.48959497156575</c:v>
                </c:pt>
                <c:pt idx="5">
                  <c:v>100.53395404190807</c:v>
                </c:pt>
                <c:pt idx="6">
                  <c:v>100.53853850445387</c:v>
                </c:pt>
                <c:pt idx="7">
                  <c:v>100.53943030302067</c:v>
                </c:pt>
                <c:pt idx="8">
                  <c:v>100.53952775431503</c:v>
                </c:pt>
                <c:pt idx="9">
                  <c:v>100.5377734164561</c:v>
                </c:pt>
                <c:pt idx="10">
                  <c:v>100.53482624695593</c:v>
                </c:pt>
                <c:pt idx="11">
                  <c:v>100.5305939009457</c:v>
                </c:pt>
                <c:pt idx="12">
                  <c:v>100.52530279055321</c:v>
                </c:pt>
                <c:pt idx="13">
                  <c:v>100.51903197862021</c:v>
                </c:pt>
                <c:pt idx="14">
                  <c:v>100.51191475735064</c:v>
                </c:pt>
                <c:pt idx="15">
                  <c:v>100.50405068324596</c:v>
                </c:pt>
                <c:pt idx="16">
                  <c:v>100.49554361598911</c:v>
                </c:pt>
                <c:pt idx="17">
                  <c:v>100.48648527689367</c:v>
                </c:pt>
                <c:pt idx="18">
                  <c:v>100.47696261747177</c:v>
                </c:pt>
                <c:pt idx="19">
                  <c:v>100.46705497069325</c:v>
                </c:pt>
                <c:pt idx="20">
                  <c:v>100.45683571903051</c:v>
                </c:pt>
                <c:pt idx="21">
                  <c:v>100.44637205806437</c:v>
                </c:pt>
                <c:pt idx="22">
                  <c:v>100.43572562204484</c:v>
                </c:pt>
                <c:pt idx="23">
                  <c:v>100.42495275558048</c:v>
                </c:pt>
                <c:pt idx="24">
                  <c:v>100.41410494772924</c:v>
                </c:pt>
                <c:pt idx="25">
                  <c:v>100.40322919621403</c:v>
                </c:pt>
                <c:pt idx="26">
                  <c:v>100.39236839678276</c:v>
                </c:pt>
                <c:pt idx="27">
                  <c:v>100.38156171263617</c:v>
                </c:pt>
                <c:pt idx="28">
                  <c:v>100.37084494117443</c:v>
                </c:pt>
                <c:pt idx="29">
                  <c:v>100.36025086947295</c:v>
                </c:pt>
                <c:pt idx="30">
                  <c:v>100.34980962206721</c:v>
                </c:pt>
                <c:pt idx="31">
                  <c:v>100.33954900010143</c:v>
                </c:pt>
                <c:pt idx="32">
                  <c:v>100.32949481345651</c:v>
                </c:pt>
                <c:pt idx="33">
                  <c:v>100.31967120682998</c:v>
                </c:pt>
                <c:pt idx="34">
                  <c:v>100.31010098138513</c:v>
                </c:pt>
                <c:pt idx="35">
                  <c:v>100.30080591357273</c:v>
                </c:pt>
                <c:pt idx="36">
                  <c:v>100.2918070729195</c:v>
                </c:pt>
                <c:pt idx="37">
                  <c:v>100.28312514058166</c:v>
                </c:pt>
                <c:pt idx="38">
                  <c:v>100.27478073044014</c:v>
                </c:pt>
                <c:pt idx="39">
                  <c:v>100.26679471437436</c:v>
                </c:pt>
                <c:pt idx="40">
                  <c:v>100.2591885530788</c:v>
                </c:pt>
                <c:pt idx="41">
                  <c:v>100.25198463333516</c:v>
                </c:pt>
                <c:pt idx="42">
                  <c:v>100.24520661194425</c:v>
                </c:pt>
                <c:pt idx="43">
                  <c:v>100.23887976545991</c:v>
                </c:pt>
                <c:pt idx="44">
                  <c:v>100.2330313433081</c:v>
                </c:pt>
                <c:pt idx="45">
                  <c:v>100.22769091963126</c:v>
                </c:pt>
                <c:pt idx="46">
                  <c:v>100.2228907359779</c:v>
                </c:pt>
                <c:pt idx="47">
                  <c:v>100.21866602240705</c:v>
                </c:pt>
                <c:pt idx="48">
                  <c:v>100.21505527812747</c:v>
                </c:pt>
                <c:pt idx="49">
                  <c:v>100.2121004837162</c:v>
                </c:pt>
              </c:numCache>
            </c:numRef>
          </c:val>
        </c:ser>
        <c:ser>
          <c:idx val="6"/>
          <c:order val="6"/>
          <c:tx>
            <c:strRef>
              <c:f>INF!$AV$17</c:f>
              <c:strCache>
                <c:ptCount val="1"/>
                <c:pt idx="0">
                  <c:v>0.3-Debt</c:v>
                </c:pt>
              </c:strCache>
            </c:strRef>
          </c:tx>
          <c:spPr>
            <a:ln w="22225">
              <a:solidFill>
                <a:schemeClr val="accent2"/>
              </a:solidFill>
            </a:ln>
          </c:spPr>
          <c:marker>
            <c:symbol val="none"/>
          </c:marker>
          <c:cat>
            <c:strRef>
              <c:f>INF!$A$18:$A$66</c:f>
              <c:strCache>
                <c:ptCount val="4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</c:strCache>
            </c:strRef>
          </c:cat>
          <c:val>
            <c:numRef>
              <c:f>INF!$AV$18:$AV$67</c:f>
              <c:numCache>
                <c:formatCode>General</c:formatCode>
                <c:ptCount val="50"/>
                <c:pt idx="0">
                  <c:v>100.00020073481515</c:v>
                </c:pt>
                <c:pt idx="1">
                  <c:v>100.23264935840908</c:v>
                </c:pt>
                <c:pt idx="2">
                  <c:v>100.41768328320175</c:v>
                </c:pt>
                <c:pt idx="3">
                  <c:v>100.45039242922959</c:v>
                </c:pt>
                <c:pt idx="4">
                  <c:v>100.49026240366481</c:v>
                </c:pt>
                <c:pt idx="5">
                  <c:v>100.52525411614745</c:v>
                </c:pt>
                <c:pt idx="6">
                  <c:v>100.51752397978436</c:v>
                </c:pt>
                <c:pt idx="7">
                  <c:v>100.51203686533958</c:v>
                </c:pt>
                <c:pt idx="8">
                  <c:v>100.50381095782934</c:v>
                </c:pt>
                <c:pt idx="9">
                  <c:v>100.4952203174096</c:v>
                </c:pt>
                <c:pt idx="10">
                  <c:v>100.48545432638132</c:v>
                </c:pt>
                <c:pt idx="11">
                  <c:v>100.47506122991309</c:v>
                </c:pt>
                <c:pt idx="12">
                  <c:v>100.46398903002243</c:v>
                </c:pt>
                <c:pt idx="13">
                  <c:v>100.45242979289219</c:v>
                </c:pt>
                <c:pt idx="14">
                  <c:v>100.4404560260835</c:v>
                </c:pt>
                <c:pt idx="15">
                  <c:v>100.42817781292696</c:v>
                </c:pt>
                <c:pt idx="16">
                  <c:v>100.41567571294006</c:v>
                </c:pt>
                <c:pt idx="17">
                  <c:v>100.40303037447002</c:v>
                </c:pt>
                <c:pt idx="18">
                  <c:v>100.39031054434089</c:v>
                </c:pt>
                <c:pt idx="19">
                  <c:v>100.37757903224393</c:v>
                </c:pt>
                <c:pt idx="20">
                  <c:v>100.36489095121786</c:v>
                </c:pt>
                <c:pt idx="21">
                  <c:v>100.35229527955289</c:v>
                </c:pt>
                <c:pt idx="22">
                  <c:v>100.33983497475745</c:v>
                </c:pt>
                <c:pt idx="23">
                  <c:v>100.32754768598575</c:v>
                </c:pt>
                <c:pt idx="24">
                  <c:v>100.31546617827745</c:v>
                </c:pt>
                <c:pt idx="25">
                  <c:v>100.30361884747788</c:v>
                </c:pt>
                <c:pt idx="26">
                  <c:v>100.29203016126024</c:v>
                </c:pt>
                <c:pt idx="27">
                  <c:v>100.28072109701993</c:v>
                </c:pt>
                <c:pt idx="28">
                  <c:v>100.26970954700816</c:v>
                </c:pt>
                <c:pt idx="29">
                  <c:v>100.25901070505402</c:v>
                </c:pt>
                <c:pt idx="30">
                  <c:v>100.24863743083792</c:v>
                </c:pt>
                <c:pt idx="31">
                  <c:v>100.23860059601766</c:v>
                </c:pt>
                <c:pt idx="32">
                  <c:v>100.22890941323186</c:v>
                </c:pt>
                <c:pt idx="33">
                  <c:v>100.21957175064546</c:v>
                </c:pt>
                <c:pt idx="34">
                  <c:v>100.21059443416489</c:v>
                </c:pt>
                <c:pt idx="35">
                  <c:v>100.20198353979038</c:v>
                </c:pt>
                <c:pt idx="36">
                  <c:v>100.19374467848507</c:v>
                </c:pt>
                <c:pt idx="37">
                  <c:v>100.18588327598525</c:v>
                </c:pt>
                <c:pt idx="38">
                  <c:v>100.17840484989455</c:v>
                </c:pt>
                <c:pt idx="39">
                  <c:v>100.1713152862946</c:v>
                </c:pt>
                <c:pt idx="40">
                  <c:v>100.16462111788699</c:v>
                </c:pt>
                <c:pt idx="41">
                  <c:v>100.15832980534573</c:v>
                </c:pt>
                <c:pt idx="42">
                  <c:v>100.15245002303124</c:v>
                </c:pt>
                <c:pt idx="43">
                  <c:v>100.14699194944075</c:v>
                </c:pt>
                <c:pt idx="44">
                  <c:v>100.14196756161795</c:v>
                </c:pt>
                <c:pt idx="45">
                  <c:v>100.13739093107752</c:v>
                </c:pt>
                <c:pt idx="46">
                  <c:v>100.13327851641279</c:v>
                </c:pt>
                <c:pt idx="47">
                  <c:v>100.12964944433682</c:v>
                </c:pt>
                <c:pt idx="48">
                  <c:v>100.12652576607668</c:v>
                </c:pt>
                <c:pt idx="49">
                  <c:v>100.12393266920132</c:v>
                </c:pt>
              </c:numCache>
            </c:numRef>
          </c:val>
        </c:ser>
        <c:ser>
          <c:idx val="7"/>
          <c:order val="7"/>
          <c:tx>
            <c:strRef>
              <c:f>INF!$AW$17</c:f>
              <c:strCache>
                <c:ptCount val="1"/>
                <c:pt idx="0">
                  <c:v>0.6-direct tax</c:v>
                </c:pt>
              </c:strCache>
            </c:strRef>
          </c:tx>
          <c:spPr>
            <a:ln w="22225">
              <a:solidFill>
                <a:schemeClr val="accent3"/>
              </a:solidFill>
              <a:prstDash val="lgDash"/>
            </a:ln>
          </c:spPr>
          <c:marker>
            <c:symbol val="none"/>
          </c:marker>
          <c:cat>
            <c:strRef>
              <c:f>INF!$A$18:$A$66</c:f>
              <c:strCache>
                <c:ptCount val="4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</c:strCache>
            </c:strRef>
          </c:cat>
          <c:val>
            <c:numRef>
              <c:f>INF!$AW$18:$AW$67</c:f>
              <c:numCache>
                <c:formatCode>General</c:formatCode>
                <c:ptCount val="50"/>
                <c:pt idx="0">
                  <c:v>100.00042059835121</c:v>
                </c:pt>
                <c:pt idx="1">
                  <c:v>100.4487646329822</c:v>
                </c:pt>
                <c:pt idx="2">
                  <c:v>100.82197907383232</c:v>
                </c:pt>
                <c:pt idx="3">
                  <c:v>100.89269163988321</c:v>
                </c:pt>
                <c:pt idx="4">
                  <c:v>100.97024170424397</c:v>
                </c:pt>
                <c:pt idx="5">
                  <c:v>101.04147944227537</c:v>
                </c:pt>
                <c:pt idx="6">
                  <c:v>101.02805807185476</c:v>
                </c:pt>
                <c:pt idx="7">
                  <c:v>101.01695629740648</c:v>
                </c:pt>
                <c:pt idx="8">
                  <c:v>101.00122806414605</c:v>
                </c:pt>
                <c:pt idx="9">
                  <c:v>100.98432590901281</c:v>
                </c:pt>
                <c:pt idx="10">
                  <c:v>100.96519355010352</c:v>
                </c:pt>
                <c:pt idx="11">
                  <c:v>100.94468924271658</c:v>
                </c:pt>
                <c:pt idx="12">
                  <c:v>100.92281716029821</c:v>
                </c:pt>
                <c:pt idx="13">
                  <c:v>100.89991976170552</c:v>
                </c:pt>
                <c:pt idx="14">
                  <c:v>100.87616480222164</c:v>
                </c:pt>
                <c:pt idx="15">
                  <c:v>100.85176708804879</c:v>
                </c:pt>
                <c:pt idx="16">
                  <c:v>100.82689423904698</c:v>
                </c:pt>
                <c:pt idx="17">
                  <c:v>100.80170866399283</c:v>
                </c:pt>
                <c:pt idx="18">
                  <c:v>100.77635104242688</c:v>
                </c:pt>
                <c:pt idx="19">
                  <c:v>100.75094904234849</c:v>
                </c:pt>
                <c:pt idx="20">
                  <c:v>100.72561520140759</c:v>
                </c:pt>
                <c:pt idx="21">
                  <c:v>100.70044945915019</c:v>
                </c:pt>
                <c:pt idx="22">
                  <c:v>100.67553965384808</c:v>
                </c:pt>
                <c:pt idx="23">
                  <c:v>100.65096284435427</c:v>
                </c:pt>
                <c:pt idx="24">
                  <c:v>100.62678621595411</c:v>
                </c:pt>
                <c:pt idx="25">
                  <c:v>100.60306809793286</c:v>
                </c:pt>
                <c:pt idx="26">
                  <c:v>100.57985886303244</c:v>
                </c:pt>
                <c:pt idx="27">
                  <c:v>100.55720180741832</c:v>
                </c:pt>
                <c:pt idx="28">
                  <c:v>100.53513397043903</c:v>
                </c:pt>
                <c:pt idx="29">
                  <c:v>100.51368691488898</c:v>
                </c:pt>
                <c:pt idx="30">
                  <c:v>100.49288746318426</c:v>
                </c:pt>
                <c:pt idx="31">
                  <c:v>100.47275839658931</c:v>
                </c:pt>
                <c:pt idx="32">
                  <c:v>100.4533191202196</c:v>
                </c:pt>
                <c:pt idx="33">
                  <c:v>100.43458629890705</c:v>
                </c:pt>
                <c:pt idx="34">
                  <c:v>100.41657446833241</c:v>
                </c:pt>
                <c:pt idx="35">
                  <c:v>100.3992966263401</c:v>
                </c:pt>
                <c:pt idx="36">
                  <c:v>100.38276480924742</c:v>
                </c:pt>
                <c:pt idx="37">
                  <c:v>100.36699065801066</c:v>
                </c:pt>
                <c:pt idx="38">
                  <c:v>100.35198597895878</c:v>
                </c:pt>
                <c:pt idx="39">
                  <c:v>100.33776330357118</c:v>
                </c:pt>
                <c:pt idx="40">
                  <c:v>100.32433645133601</c:v>
                </c:pt>
                <c:pt idx="41">
                  <c:v>100.31172109903477</c:v>
                </c:pt>
                <c:pt idx="42">
                  <c:v>100.29993535873724</c:v>
                </c:pt>
                <c:pt idx="43">
                  <c:v>100.28900036520305</c:v>
                </c:pt>
                <c:pt idx="44">
                  <c:v>100.2789408710567</c:v>
                </c:pt>
                <c:pt idx="45">
                  <c:v>100.26978584472552</c:v>
                </c:pt>
                <c:pt idx="46">
                  <c:v>100.2615690612711</c:v>
                </c:pt>
                <c:pt idx="47">
                  <c:v>100.25432966931514</c:v>
                </c:pt>
                <c:pt idx="48">
                  <c:v>100.24811270739542</c:v>
                </c:pt>
                <c:pt idx="49">
                  <c:v>100.24296952910015</c:v>
                </c:pt>
              </c:numCache>
            </c:numRef>
          </c:val>
        </c:ser>
        <c:ser>
          <c:idx val="8"/>
          <c:order val="8"/>
          <c:tx>
            <c:strRef>
              <c:f>INF!$AX$17</c:f>
              <c:strCache>
                <c:ptCount val="1"/>
                <c:pt idx="0">
                  <c:v>0.6-indirect tax</c:v>
                </c:pt>
              </c:strCache>
            </c:strRef>
          </c:tx>
          <c:spPr>
            <a:ln w="22225">
              <a:solidFill>
                <a:schemeClr val="accent5"/>
              </a:solidFill>
              <a:prstDash val="lgDash"/>
            </a:ln>
          </c:spPr>
          <c:marker>
            <c:symbol val="none"/>
          </c:marker>
          <c:cat>
            <c:strRef>
              <c:f>INF!$A$18:$A$66</c:f>
              <c:strCache>
                <c:ptCount val="4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</c:strCache>
            </c:strRef>
          </c:cat>
          <c:val>
            <c:numRef>
              <c:f>INF!$AX$18:$AX$67</c:f>
              <c:numCache>
                <c:formatCode>General</c:formatCode>
                <c:ptCount val="50"/>
                <c:pt idx="0">
                  <c:v>100.00343244881024</c:v>
                </c:pt>
                <c:pt idx="1">
                  <c:v>100.40694723983583</c:v>
                </c:pt>
                <c:pt idx="2">
                  <c:v>100.81384063583639</c:v>
                </c:pt>
                <c:pt idx="3">
                  <c:v>100.90923754841444</c:v>
                </c:pt>
                <c:pt idx="4">
                  <c:v>100.99843592183386</c:v>
                </c:pt>
                <c:pt idx="5">
                  <c:v>101.0867423028659</c:v>
                </c:pt>
                <c:pt idx="6">
                  <c:v>101.09303413285207</c:v>
                </c:pt>
                <c:pt idx="7">
                  <c:v>101.09501048671106</c:v>
                </c:pt>
                <c:pt idx="8">
                  <c:v>101.09408296909901</c:v>
                </c:pt>
                <c:pt idx="9">
                  <c:v>101.09004819669207</c:v>
                </c:pt>
                <c:pt idx="10">
                  <c:v>101.08339657532608</c:v>
                </c:pt>
                <c:pt idx="11">
                  <c:v>101.07430567878481</c:v>
                </c:pt>
                <c:pt idx="12">
                  <c:v>101.06307272100364</c:v>
                </c:pt>
                <c:pt idx="13">
                  <c:v>101.04992466907599</c:v>
                </c:pt>
                <c:pt idx="14">
                  <c:v>101.03509893459122</c:v>
                </c:pt>
                <c:pt idx="15">
                  <c:v>101.01880764882117</c:v>
                </c:pt>
                <c:pt idx="16">
                  <c:v>101.0012529041277</c:v>
                </c:pt>
                <c:pt idx="17">
                  <c:v>100.98262036202443</c:v>
                </c:pt>
                <c:pt idx="18">
                  <c:v>100.96308253513963</c:v>
                </c:pt>
                <c:pt idx="19">
                  <c:v>100.94279810890212</c:v>
                </c:pt>
                <c:pt idx="20">
                  <c:v>100.92191313407612</c:v>
                </c:pt>
                <c:pt idx="21">
                  <c:v>100.90056151565356</c:v>
                </c:pt>
                <c:pt idx="22">
                  <c:v>100.87886587220434</c:v>
                </c:pt>
                <c:pt idx="23">
                  <c:v>100.85693827133485</c:v>
                </c:pt>
                <c:pt idx="24">
                  <c:v>100.83488103307548</c:v>
                </c:pt>
                <c:pt idx="25">
                  <c:v>100.81278750232447</c:v>
                </c:pt>
                <c:pt idx="26">
                  <c:v>100.79074282203497</c:v>
                </c:pt>
                <c:pt idx="27">
                  <c:v>100.7688246861574</c:v>
                </c:pt>
                <c:pt idx="28">
                  <c:v>100.74710407713063</c:v>
                </c:pt>
                <c:pt idx="29">
                  <c:v>100.72564598393494</c:v>
                </c:pt>
                <c:pt idx="30">
                  <c:v>100.70451010238357</c:v>
                </c:pt>
                <c:pt idx="31">
                  <c:v>100.6837515183604</c:v>
                </c:pt>
                <c:pt idx="32">
                  <c:v>100.66342137629312</c:v>
                </c:pt>
                <c:pt idx="33">
                  <c:v>100.64356753538337</c:v>
                </c:pt>
                <c:pt idx="34">
                  <c:v>100.62423521671924</c:v>
                </c:pt>
                <c:pt idx="35">
                  <c:v>100.60546764465134</c:v>
                </c:pt>
                <c:pt idx="36">
                  <c:v>100.58730668605077</c:v>
                </c:pt>
                <c:pt idx="37">
                  <c:v>100.5697934911197</c:v>
                </c:pt>
                <c:pt idx="38">
                  <c:v>100.55296913934943</c:v>
                </c:pt>
                <c:pt idx="39">
                  <c:v>100.53687529392302</c:v>
                </c:pt>
                <c:pt idx="40">
                  <c:v>100.52155486730709</c:v>
                </c:pt>
                <c:pt idx="41">
                  <c:v>100.50705269984029</c:v>
                </c:pt>
                <c:pt idx="42">
                  <c:v>100.49341625168518</c:v>
                </c:pt>
                <c:pt idx="43">
                  <c:v>100.48069630634168</c:v>
                </c:pt>
                <c:pt idx="44">
                  <c:v>100.46894768075273</c:v>
                </c:pt>
                <c:pt idx="45">
                  <c:v>100.45822993245341</c:v>
                </c:pt>
                <c:pt idx="46">
                  <c:v>100.44860804767104</c:v>
                </c:pt>
                <c:pt idx="47">
                  <c:v>100.44015308496455</c:v>
                </c:pt>
                <c:pt idx="48">
                  <c:v>100.43294273577794</c:v>
                </c:pt>
                <c:pt idx="49">
                  <c:v>100.42706174454239</c:v>
                </c:pt>
              </c:numCache>
            </c:numRef>
          </c:val>
        </c:ser>
        <c:ser>
          <c:idx val="9"/>
          <c:order val="9"/>
          <c:tx>
            <c:strRef>
              <c:f>INF!$AY$17</c:f>
              <c:strCache>
                <c:ptCount val="1"/>
                <c:pt idx="0">
                  <c:v>0.6-Debt</c:v>
                </c:pt>
              </c:strCache>
            </c:strRef>
          </c:tx>
          <c:spPr>
            <a:ln w="22225">
              <a:solidFill>
                <a:schemeClr val="accent2"/>
              </a:solidFill>
              <a:prstDash val="lgDash"/>
            </a:ln>
          </c:spPr>
          <c:marker>
            <c:symbol val="none"/>
          </c:marker>
          <c:cat>
            <c:strRef>
              <c:f>INF!$A$18:$A$66</c:f>
              <c:strCache>
                <c:ptCount val="4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</c:strCache>
            </c:strRef>
          </c:cat>
          <c:val>
            <c:numRef>
              <c:f>INF!$AY$18:$AY$67</c:f>
              <c:numCache>
                <c:formatCode>General</c:formatCode>
                <c:ptCount val="50"/>
                <c:pt idx="0">
                  <c:v>100.00045116238481</c:v>
                </c:pt>
                <c:pt idx="1">
                  <c:v>100.4514010044626</c:v>
                </c:pt>
                <c:pt idx="2">
                  <c:v>100.8223906454712</c:v>
                </c:pt>
                <c:pt idx="3">
                  <c:v>100.89314344091255</c:v>
                </c:pt>
                <c:pt idx="4">
                  <c:v>100.9701491833839</c:v>
                </c:pt>
                <c:pt idx="5">
                  <c:v>101.04114437140754</c:v>
                </c:pt>
                <c:pt idx="6">
                  <c:v>101.0274503746502</c:v>
                </c:pt>
                <c:pt idx="7">
                  <c:v>101.01623878515373</c:v>
                </c:pt>
                <c:pt idx="8">
                  <c:v>101.00038853069158</c:v>
                </c:pt>
                <c:pt idx="9">
                  <c:v>100.98342371626075</c:v>
                </c:pt>
                <c:pt idx="10">
                  <c:v>100.9642533967881</c:v>
                </c:pt>
                <c:pt idx="11">
                  <c:v>100.94374692539428</c:v>
                </c:pt>
                <c:pt idx="12">
                  <c:v>100.9218999184211</c:v>
                </c:pt>
                <c:pt idx="13">
                  <c:v>100.89905482389266</c:v>
                </c:pt>
                <c:pt idx="14">
                  <c:v>100.87537581134957</c:v>
                </c:pt>
                <c:pt idx="15">
                  <c:v>100.85107576429078</c:v>
                </c:pt>
                <c:pt idx="16">
                  <c:v>100.82631980009353</c:v>
                </c:pt>
                <c:pt idx="17">
                  <c:v>100.801268220414</c:v>
                </c:pt>
                <c:pt idx="18">
                  <c:v>100.77605957888936</c:v>
                </c:pt>
                <c:pt idx="19">
                  <c:v>100.75081958043614</c:v>
                </c:pt>
                <c:pt idx="20">
                  <c:v>100.72565888518842</c:v>
                </c:pt>
                <c:pt idx="21">
                  <c:v>100.70067567318614</c:v>
                </c:pt>
                <c:pt idx="22">
                  <c:v>100.67595612488398</c:v>
                </c:pt>
                <c:pt idx="23">
                  <c:v>100.6515757464682</c:v>
                </c:pt>
                <c:pt idx="24">
                  <c:v>100.62760026964084</c:v>
                </c:pt>
                <c:pt idx="25">
                  <c:v>100.60408666640865</c:v>
                </c:pt>
                <c:pt idx="26">
                  <c:v>100.58108404367954</c:v>
                </c:pt>
                <c:pt idx="27">
                  <c:v>100.55863451872963</c:v>
                </c:pt>
                <c:pt idx="28">
                  <c:v>100.53677403387258</c:v>
                </c:pt>
                <c:pt idx="29">
                  <c:v>100.51553313153489</c:v>
                </c:pt>
                <c:pt idx="30">
                  <c:v>100.49493768499993</c:v>
                </c:pt>
                <c:pt idx="31">
                  <c:v>100.475009592074</c:v>
                </c:pt>
                <c:pt idx="32">
                  <c:v>100.45576743438684</c:v>
                </c:pt>
                <c:pt idx="33">
                  <c:v>100.43722710744738</c:v>
                </c:pt>
                <c:pt idx="34">
                  <c:v>100.41940242586236</c:v>
                </c:pt>
                <c:pt idx="35">
                  <c:v>100.40230570864128</c:v>
                </c:pt>
                <c:pt idx="36">
                  <c:v>100.38594834940319</c:v>
                </c:pt>
                <c:pt idx="37">
                  <c:v>100.37034137634416</c:v>
                </c:pt>
                <c:pt idx="38">
                  <c:v>100.3554960066746</c:v>
                </c:pt>
                <c:pt idx="39">
                  <c:v>100.34142420000309</c:v>
                </c:pt>
                <c:pt idx="40">
                  <c:v>100.32813921469857</c:v>
                </c:pt>
                <c:pt idx="41">
                  <c:v>100.31565617058537</c:v>
                </c:pt>
                <c:pt idx="42">
                  <c:v>100.30399262026519</c:v>
                </c:pt>
                <c:pt idx="43">
                  <c:v>100.29316912978861</c:v>
                </c:pt>
                <c:pt idx="44">
                  <c:v>100.28320986709009</c:v>
                </c:pt>
                <c:pt idx="45">
                  <c:v>100.27414319324564</c:v>
                </c:pt>
                <c:pt idx="46">
                  <c:v>100.26600224680283</c:v>
                </c:pt>
                <c:pt idx="47">
                  <c:v>100.25882550455283</c:v>
                </c:pt>
                <c:pt idx="48">
                  <c:v>100.25265729234083</c:v>
                </c:pt>
                <c:pt idx="49">
                  <c:v>100.24754820563658</c:v>
                </c:pt>
              </c:numCache>
            </c:numRef>
          </c:val>
        </c:ser>
        <c:marker val="1"/>
        <c:axId val="159757056"/>
        <c:axId val="159758976"/>
      </c:lineChart>
      <c:catAx>
        <c:axId val="159757056"/>
        <c:scaling>
          <c:orientation val="minMax"/>
        </c:scaling>
        <c:axPos val="b"/>
        <c:tickLblPos val="nextTo"/>
        <c:txPr>
          <a:bodyPr rot="-5400000" vert="horz"/>
          <a:lstStyle/>
          <a:p>
            <a:pPr>
              <a:defRPr/>
            </a:pPr>
            <a:endParaRPr lang="fr-FR"/>
          </a:p>
        </c:txPr>
        <c:crossAx val="159758976"/>
        <c:crosses val="autoZero"/>
        <c:auto val="1"/>
        <c:lblAlgn val="ctr"/>
        <c:lblOffset val="100"/>
      </c:catAx>
      <c:valAx>
        <c:axId val="159758976"/>
        <c:scaling>
          <c:orientation val="minMax"/>
        </c:scaling>
        <c:axPos val="l"/>
        <c:numFmt formatCode="General" sourceLinked="1"/>
        <c:tickLblPos val="nextTo"/>
        <c:crossAx val="1597570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2499781277340336"/>
          <c:y val="0.58891449010021857"/>
          <c:w val="0.64397877137269421"/>
          <c:h val="0.22464659022885278"/>
        </c:manualLayout>
      </c:layout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CA"/>
  <c:chart>
    <c:plotArea>
      <c:layout>
        <c:manualLayout>
          <c:layoutTarget val="inner"/>
          <c:xMode val="edge"/>
          <c:yMode val="edge"/>
          <c:x val="6.1368636138744728E-2"/>
          <c:y val="3.341616158025397E-2"/>
          <c:w val="0.88290030636314865"/>
          <c:h val="0.82969635567563094"/>
        </c:manualLayout>
      </c:layout>
      <c:lineChart>
        <c:grouping val="standard"/>
        <c:ser>
          <c:idx val="0"/>
          <c:order val="0"/>
          <c:tx>
            <c:strRef>
              <c:f>INF!$B$123</c:f>
              <c:strCache>
                <c:ptCount val="1"/>
                <c:pt idx="0">
                  <c:v>BAU</c:v>
                </c:pt>
              </c:strCache>
            </c:strRef>
          </c:tx>
          <c:spPr>
            <a:ln w="19050">
              <a:solidFill>
                <a:schemeClr val="accent1">
                  <a:lumMod val="50000"/>
                </a:schemeClr>
              </a:solidFill>
            </a:ln>
          </c:spPr>
          <c:marker>
            <c:symbol val="none"/>
          </c:marker>
          <c:cat>
            <c:strRef>
              <c:f>INF!$A$124:$A$172</c:f>
              <c:strCache>
                <c:ptCount val="4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</c:strCache>
            </c:strRef>
          </c:cat>
          <c:val>
            <c:numRef>
              <c:f>INF!$B$124:$B$172</c:f>
              <c:numCache>
                <c:formatCode>General</c:formatCode>
                <c:ptCount val="4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  <c:pt idx="38">
                  <c:v>1</c:v>
                </c:pt>
                <c:pt idx="39">
                  <c:v>1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1</c:v>
                </c:pt>
                <c:pt idx="48">
                  <c:v>1</c:v>
                </c:pt>
              </c:numCache>
            </c:numRef>
          </c:val>
        </c:ser>
        <c:ser>
          <c:idx val="1"/>
          <c:order val="1"/>
          <c:tx>
            <c:strRef>
              <c:f>INF!$C$123</c:f>
              <c:strCache>
                <c:ptCount val="1"/>
                <c:pt idx="0">
                  <c:v>0.1-direct tax</c:v>
                </c:pt>
              </c:strCache>
            </c:strRef>
          </c:tx>
          <c:spPr>
            <a:ln w="22225">
              <a:solidFill>
                <a:schemeClr val="accent3"/>
              </a:solidFill>
              <a:prstDash val="sysDash"/>
            </a:ln>
          </c:spPr>
          <c:marker>
            <c:symbol val="none"/>
          </c:marker>
          <c:cat>
            <c:strRef>
              <c:f>INF!$A$124:$A$172</c:f>
              <c:strCache>
                <c:ptCount val="4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</c:strCache>
            </c:strRef>
          </c:cat>
          <c:val>
            <c:numRef>
              <c:f>INF!$C$124:$C$172</c:f>
              <c:numCache>
                <c:formatCode>General</c:formatCode>
                <c:ptCount val="49"/>
                <c:pt idx="0">
                  <c:v>0.9999335153194242</c:v>
                </c:pt>
                <c:pt idx="1">
                  <c:v>0.99986826004175877</c:v>
                </c:pt>
                <c:pt idx="2">
                  <c:v>0.9996790391221374</c:v>
                </c:pt>
                <c:pt idx="3">
                  <c:v>0.99958227218906603</c:v>
                </c:pt>
                <c:pt idx="4">
                  <c:v>0.99954317142400984</c:v>
                </c:pt>
                <c:pt idx="5">
                  <c:v>0.99949256091117689</c:v>
                </c:pt>
                <c:pt idx="6">
                  <c:v>0.99946347839095617</c:v>
                </c:pt>
                <c:pt idx="7">
                  <c:v>0.99945531150796663</c:v>
                </c:pt>
                <c:pt idx="8">
                  <c:v>0.99944433218943485</c:v>
                </c:pt>
                <c:pt idx="9">
                  <c:v>0.99943998982542892</c:v>
                </c:pt>
                <c:pt idx="10">
                  <c:v>0.99943751276180459</c:v>
                </c:pt>
                <c:pt idx="11">
                  <c:v>0.99943834055621616</c:v>
                </c:pt>
                <c:pt idx="12">
                  <c:v>0.99944130275946796</c:v>
                </c:pt>
                <c:pt idx="13">
                  <c:v>0.99944641514304533</c:v>
                </c:pt>
                <c:pt idx="14">
                  <c:v>0.99945323571257949</c:v>
                </c:pt>
                <c:pt idx="15">
                  <c:v>0.9994615676318449</c:v>
                </c:pt>
                <c:pt idx="16">
                  <c:v>0.99947115087646032</c:v>
                </c:pt>
                <c:pt idx="17">
                  <c:v>0.999481790603161</c:v>
                </c:pt>
                <c:pt idx="18">
                  <c:v>0.99949329776036366</c:v>
                </c:pt>
                <c:pt idx="19">
                  <c:v>0.99950551113056552</c:v>
                </c:pt>
                <c:pt idx="20">
                  <c:v>0.99951828466647741</c:v>
                </c:pt>
                <c:pt idx="21">
                  <c:v>0.99953149014193898</c:v>
                </c:pt>
                <c:pt idx="22">
                  <c:v>0.99954501350309732</c:v>
                </c:pt>
                <c:pt idx="23">
                  <c:v>0.99955875420015983</c:v>
                </c:pt>
                <c:pt idx="24">
                  <c:v>0.99957262346515974</c:v>
                </c:pt>
                <c:pt idx="25">
                  <c:v>0.99958654324698759</c:v>
                </c:pt>
                <c:pt idx="26">
                  <c:v>0.99960044504184731</c:v>
                </c:pt>
                <c:pt idx="27">
                  <c:v>0.99961426892693239</c:v>
                </c:pt>
                <c:pt idx="28">
                  <c:v>0.99962796264681408</c:v>
                </c:pt>
                <c:pt idx="29">
                  <c:v>0.99964148080221671</c:v>
                </c:pt>
                <c:pt idx="30">
                  <c:v>0.99965478410650177</c:v>
                </c:pt>
                <c:pt idx="31">
                  <c:v>0.99966783871349874</c:v>
                </c:pt>
                <c:pt idx="32">
                  <c:v>0.99968061560541188</c:v>
                </c:pt>
                <c:pt idx="33">
                  <c:v>0.99969309003770179</c:v>
                </c:pt>
                <c:pt idx="34">
                  <c:v>0.99970524103553948</c:v>
                </c:pt>
                <c:pt idx="35">
                  <c:v>0.99971705093939289</c:v>
                </c:pt>
                <c:pt idx="36">
                  <c:v>0.99972850499758426</c:v>
                </c:pt>
                <c:pt idx="37">
                  <c:v>0.9997395910057032</c:v>
                </c:pt>
                <c:pt idx="38">
                  <c:v>0.99975029899434986</c:v>
                </c:pt>
                <c:pt idx="39">
                  <c:v>0.99976062096927043</c:v>
                </c:pt>
                <c:pt idx="40">
                  <c:v>0.999770550710808</c:v>
                </c:pt>
                <c:pt idx="41">
                  <c:v>0.99978008364399529</c:v>
                </c:pt>
                <c:pt idx="42">
                  <c:v>0.99978921679574795</c:v>
                </c:pt>
                <c:pt idx="43">
                  <c:v>0.99979794886331652</c:v>
                </c:pt>
                <c:pt idx="44">
                  <c:v>0.99980628042779063</c:v>
                </c:pt>
                <c:pt idx="45">
                  <c:v>0.99981421435964846</c:v>
                </c:pt>
                <c:pt idx="46">
                  <c:v>0.99982175648418148</c:v>
                </c:pt>
                <c:pt idx="47">
                  <c:v>0.9998289165908959</c:v>
                </c:pt>
                <c:pt idx="48">
                  <c:v>0.99983570991458703</c:v>
                </c:pt>
              </c:numCache>
            </c:numRef>
          </c:val>
        </c:ser>
        <c:ser>
          <c:idx val="2"/>
          <c:order val="2"/>
          <c:tx>
            <c:strRef>
              <c:f>INF!$D$123</c:f>
              <c:strCache>
                <c:ptCount val="1"/>
                <c:pt idx="0">
                  <c:v>0.1-indirect tax</c:v>
                </c:pt>
              </c:strCache>
            </c:strRef>
          </c:tx>
          <c:spPr>
            <a:ln w="22225">
              <a:solidFill>
                <a:schemeClr val="accent5"/>
              </a:solidFill>
              <a:prstDash val="sysDash"/>
            </a:ln>
          </c:spPr>
          <c:marker>
            <c:symbol val="none"/>
          </c:marker>
          <c:cat>
            <c:strRef>
              <c:f>INF!$A$124:$A$172</c:f>
              <c:strCache>
                <c:ptCount val="4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</c:strCache>
            </c:strRef>
          </c:cat>
          <c:val>
            <c:numRef>
              <c:f>INF!$D$124:$D$172</c:f>
              <c:numCache>
                <c:formatCode>General</c:formatCode>
                <c:ptCount val="49"/>
                <c:pt idx="0">
                  <c:v>1.0021779828270387</c:v>
                </c:pt>
                <c:pt idx="1">
                  <c:v>1.0018098456725981</c:v>
                </c:pt>
                <c:pt idx="2">
                  <c:v>1.0000311294013269</c:v>
                </c:pt>
                <c:pt idx="3">
                  <c:v>0.99997177711012097</c:v>
                </c:pt>
                <c:pt idx="4">
                  <c:v>0.99988665814207256</c:v>
                </c:pt>
                <c:pt idx="5">
                  <c:v>0.99939728003906436</c:v>
                </c:pt>
                <c:pt idx="6">
                  <c:v>0.99936851564147178</c:v>
                </c:pt>
                <c:pt idx="7">
                  <c:v>0.99932786981232491</c:v>
                </c:pt>
                <c:pt idx="8">
                  <c:v>0.99930132240062264</c:v>
                </c:pt>
                <c:pt idx="9">
                  <c:v>0.9992766885824812</c:v>
                </c:pt>
                <c:pt idx="10">
                  <c:v>0.99925846906171545</c:v>
                </c:pt>
                <c:pt idx="11">
                  <c:v>0.99924397550873656</c:v>
                </c:pt>
                <c:pt idx="12">
                  <c:v>0.99923371166487152</c:v>
                </c:pt>
                <c:pt idx="13">
                  <c:v>0.99922685092893659</c:v>
                </c:pt>
                <c:pt idx="14">
                  <c:v>0.99922319853126995</c:v>
                </c:pt>
                <c:pt idx="15">
                  <c:v>0.99922233322338738</c:v>
                </c:pt>
                <c:pt idx="16">
                  <c:v>0.99922397640966687</c:v>
                </c:pt>
                <c:pt idx="17">
                  <c:v>0.99922782775828223</c:v>
                </c:pt>
                <c:pt idx="18">
                  <c:v>0.99923363325190362</c:v>
                </c:pt>
                <c:pt idx="19">
                  <c:v>0.99924115245245737</c:v>
                </c:pt>
                <c:pt idx="20">
                  <c:v>0.999250169886166</c:v>
                </c:pt>
                <c:pt idx="21">
                  <c:v>0.99926048748722218</c:v>
                </c:pt>
                <c:pt idx="22">
                  <c:v>0.99927192550140187</c:v>
                </c:pt>
                <c:pt idx="23">
                  <c:v>0.9992843199073288</c:v>
                </c:pt>
                <c:pt idx="24">
                  <c:v>0.99929752152894091</c:v>
                </c:pt>
                <c:pt idx="25">
                  <c:v>0.99931139457086804</c:v>
                </c:pt>
                <c:pt idx="26">
                  <c:v>0.99932581554748867</c:v>
                </c:pt>
                <c:pt idx="27">
                  <c:v>0.99934067216950717</c:v>
                </c:pt>
                <c:pt idx="28">
                  <c:v>0.99935586236556162</c:v>
                </c:pt>
                <c:pt idx="29">
                  <c:v>0.99937129335079711</c:v>
                </c:pt>
                <c:pt idx="30">
                  <c:v>0.99938688077118254</c:v>
                </c:pt>
                <c:pt idx="31">
                  <c:v>0.9994025479027977</c:v>
                </c:pt>
                <c:pt idx="32">
                  <c:v>0.99941822490790888</c:v>
                </c:pt>
                <c:pt idx="33">
                  <c:v>0.99943384814133251</c:v>
                </c:pt>
                <c:pt idx="34">
                  <c:v>0.99944935950518832</c:v>
                </c:pt>
                <c:pt idx="35">
                  <c:v>0.99946470585010505</c:v>
                </c:pt>
                <c:pt idx="36">
                  <c:v>0.99947983842269117</c:v>
                </c:pt>
                <c:pt idx="37">
                  <c:v>0.9994947123608019</c:v>
                </c:pt>
                <c:pt idx="38">
                  <c:v>0.99950928624074908</c:v>
                </c:pt>
                <c:pt idx="39">
                  <c:v>0.99952352168352387</c:v>
                </c:pt>
                <c:pt idx="40">
                  <c:v>0.99953738303164219</c:v>
                </c:pt>
                <c:pt idx="41">
                  <c:v>0.99955083711399251</c:v>
                </c:pt>
                <c:pt idx="42">
                  <c:v>0.99956385312386054</c:v>
                </c:pt>
                <c:pt idx="43">
                  <c:v>0.99957640264606562</c:v>
                </c:pt>
                <c:pt idx="44">
                  <c:v>0.99958845988383738</c:v>
                </c:pt>
                <c:pt idx="45">
                  <c:v>0.99960000215547284</c:v>
                </c:pt>
                <c:pt idx="46">
                  <c:v>0.99961101075808512</c:v>
                </c:pt>
                <c:pt idx="47">
                  <c:v>0.99962147233200138</c:v>
                </c:pt>
                <c:pt idx="48">
                  <c:v>0.99963138090903592</c:v>
                </c:pt>
              </c:numCache>
            </c:numRef>
          </c:val>
        </c:ser>
        <c:ser>
          <c:idx val="3"/>
          <c:order val="3"/>
          <c:tx>
            <c:strRef>
              <c:f>INF!$E$123</c:f>
              <c:strCache>
                <c:ptCount val="1"/>
                <c:pt idx="0">
                  <c:v>0.1-Debt</c:v>
                </c:pt>
              </c:strCache>
            </c:strRef>
          </c:tx>
          <c:spPr>
            <a:ln w="22225">
              <a:solidFill>
                <a:schemeClr val="accent2"/>
              </a:solidFill>
              <a:prstDash val="sysDash"/>
            </a:ln>
          </c:spPr>
          <c:marker>
            <c:symbol val="none"/>
          </c:marker>
          <c:cat>
            <c:strRef>
              <c:f>INF!$A$124:$A$172</c:f>
              <c:strCache>
                <c:ptCount val="4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</c:strCache>
            </c:strRef>
          </c:cat>
          <c:val>
            <c:numRef>
              <c:f>INF!$E$124:$E$172</c:f>
              <c:numCache>
                <c:formatCode>General</c:formatCode>
                <c:ptCount val="49"/>
                <c:pt idx="0">
                  <c:v>0.99997395787030918</c:v>
                </c:pt>
                <c:pt idx="1">
                  <c:v>1.0009530356140386</c:v>
                </c:pt>
                <c:pt idx="2">
                  <c:v>1.0017094923474776</c:v>
                </c:pt>
                <c:pt idx="3">
                  <c:v>1.001708513286206</c:v>
                </c:pt>
                <c:pt idx="4">
                  <c:v>1.0017520578177654</c:v>
                </c:pt>
                <c:pt idx="5">
                  <c:v>1.0017646087519994</c:v>
                </c:pt>
                <c:pt idx="6">
                  <c:v>1.0015888792367207</c:v>
                </c:pt>
                <c:pt idx="7">
                  <c:v>1.0014349434510186</c:v>
                </c:pt>
                <c:pt idx="8">
                  <c:v>1.0012795186218222</c:v>
                </c:pt>
                <c:pt idx="9">
                  <c:v>1.0011326792465078</c:v>
                </c:pt>
                <c:pt idx="10">
                  <c:v>1.0009900918962624</c:v>
                </c:pt>
                <c:pt idx="11">
                  <c:v>1.0008536111205806</c:v>
                </c:pt>
                <c:pt idx="12">
                  <c:v>1.000722399529191</c:v>
                </c:pt>
                <c:pt idx="13">
                  <c:v>1.0005967574682351</c:v>
                </c:pt>
                <c:pt idx="14">
                  <c:v>1.0004764733352043</c:v>
                </c:pt>
                <c:pt idx="15">
                  <c:v>1.0003615364823777</c:v>
                </c:pt>
                <c:pt idx="16">
                  <c:v>1.0002518316937545</c:v>
                </c:pt>
                <c:pt idx="17">
                  <c:v>1.0001472727770908</c:v>
                </c:pt>
                <c:pt idx="18">
                  <c:v>1.0000477468510227</c:v>
                </c:pt>
                <c:pt idx="19">
                  <c:v>0.99995314019695591</c:v>
                </c:pt>
                <c:pt idx="20">
                  <c:v>0.99986332887384943</c:v>
                </c:pt>
                <c:pt idx="21">
                  <c:v>0.999778184426654</c:v>
                </c:pt>
                <c:pt idx="22">
                  <c:v>0.99969757297734185</c:v>
                </c:pt>
                <c:pt idx="23">
                  <c:v>0.99962135702609178</c:v>
                </c:pt>
                <c:pt idx="24">
                  <c:v>0.99954939606956594</c:v>
                </c:pt>
                <c:pt idx="25">
                  <c:v>0.99948154741937234</c:v>
                </c:pt>
                <c:pt idx="26">
                  <c:v>0.99941766693495715</c:v>
                </c:pt>
                <c:pt idx="27">
                  <c:v>0.99935760968133502</c:v>
                </c:pt>
                <c:pt idx="28">
                  <c:v>0.99930123045333519</c:v>
                </c:pt>
                <c:pt idx="29">
                  <c:v>0.99924838427466856</c:v>
                </c:pt>
                <c:pt idx="30">
                  <c:v>0.9991989267831316</c:v>
                </c:pt>
                <c:pt idx="31">
                  <c:v>0.99915271457834454</c:v>
                </c:pt>
                <c:pt idx="32">
                  <c:v>0.99910960548800332</c:v>
                </c:pt>
                <c:pt idx="33">
                  <c:v>0.99906945878118647</c:v>
                </c:pt>
                <c:pt idx="34">
                  <c:v>0.99903213532274027</c:v>
                </c:pt>
                <c:pt idx="35">
                  <c:v>0.99899749767798018</c:v>
                </c:pt>
                <c:pt idx="36">
                  <c:v>0.99896541017125495</c:v>
                </c:pt>
                <c:pt idx="37">
                  <c:v>0.99893573890531562</c:v>
                </c:pt>
                <c:pt idx="38">
                  <c:v>0.9989083517489229</c:v>
                </c:pt>
                <c:pt idx="39">
                  <c:v>0.99888311830238341</c:v>
                </c:pt>
                <c:pt idx="40">
                  <c:v>0.99885990985362993</c:v>
                </c:pt>
                <c:pt idx="41">
                  <c:v>0.99883859934181773</c:v>
                </c:pt>
                <c:pt idx="42">
                  <c:v>0.99881906135109122</c:v>
                </c:pt>
                <c:pt idx="43">
                  <c:v>0.99880117216581732</c:v>
                </c:pt>
                <c:pt idx="44">
                  <c:v>0.99878480992993668</c:v>
                </c:pt>
                <c:pt idx="45">
                  <c:v>0.99876985496902759</c:v>
                </c:pt>
                <c:pt idx="46">
                  <c:v>0.99875619035574026</c:v>
                </c:pt>
                <c:pt idx="47">
                  <c:v>0.99874370282905056</c:v>
                </c:pt>
                <c:pt idx="48">
                  <c:v>0.99873228421900273</c:v>
                </c:pt>
              </c:numCache>
            </c:numRef>
          </c:val>
        </c:ser>
        <c:ser>
          <c:idx val="4"/>
          <c:order val="4"/>
          <c:tx>
            <c:strRef>
              <c:f>INF!$F$123</c:f>
              <c:strCache>
                <c:ptCount val="1"/>
                <c:pt idx="0">
                  <c:v>0.3-direct tax</c:v>
                </c:pt>
              </c:strCache>
            </c:strRef>
          </c:tx>
          <c:spPr>
            <a:ln w="22225">
              <a:solidFill>
                <a:schemeClr val="accent3"/>
              </a:solidFill>
            </a:ln>
          </c:spPr>
          <c:marker>
            <c:symbol val="none"/>
          </c:marker>
          <c:cat>
            <c:strRef>
              <c:f>INF!$A$124:$A$172</c:f>
              <c:strCache>
                <c:ptCount val="4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</c:strCache>
            </c:strRef>
          </c:cat>
          <c:val>
            <c:numRef>
              <c:f>INF!$F$124:$F$172</c:f>
              <c:numCache>
                <c:formatCode>General</c:formatCode>
                <c:ptCount val="49"/>
                <c:pt idx="0">
                  <c:v>0.99981624451382278</c:v>
                </c:pt>
                <c:pt idx="1">
                  <c:v>0.99945571095349028</c:v>
                </c:pt>
                <c:pt idx="2">
                  <c:v>0.9988221565849944</c:v>
                </c:pt>
                <c:pt idx="3">
                  <c:v>0.99861184490205124</c:v>
                </c:pt>
                <c:pt idx="4">
                  <c:v>0.9984668757526769</c:v>
                </c:pt>
                <c:pt idx="5">
                  <c:v>0.99831543890529739</c:v>
                </c:pt>
                <c:pt idx="6">
                  <c:v>0.99826122495675418</c:v>
                </c:pt>
                <c:pt idx="7">
                  <c:v>0.99824264104547211</c:v>
                </c:pt>
                <c:pt idx="8">
                  <c:v>0.99822540450405906</c:v>
                </c:pt>
                <c:pt idx="9">
                  <c:v>0.9982221328966453</c:v>
                </c:pt>
                <c:pt idx="10">
                  <c:v>0.99822546358396602</c:v>
                </c:pt>
                <c:pt idx="11">
                  <c:v>0.99823686463008499</c:v>
                </c:pt>
                <c:pt idx="12">
                  <c:v>0.99825418731315818</c:v>
                </c:pt>
                <c:pt idx="13">
                  <c:v>0.99827701031442306</c:v>
                </c:pt>
                <c:pt idx="14">
                  <c:v>0.99830431702936384</c:v>
                </c:pt>
                <c:pt idx="15">
                  <c:v>0.99833548010085338</c:v>
                </c:pt>
                <c:pt idx="16">
                  <c:v>0.99836982260559182</c:v>
                </c:pt>
                <c:pt idx="17">
                  <c:v>0.99840679443962832</c:v>
                </c:pt>
                <c:pt idx="18">
                  <c:v>0.99844588509881294</c:v>
                </c:pt>
                <c:pt idx="19">
                  <c:v>0.99848665135167247</c:v>
                </c:pt>
                <c:pt idx="20">
                  <c:v>0.99852869652145304</c:v>
                </c:pt>
                <c:pt idx="21">
                  <c:v>0.9985716715859233</c:v>
                </c:pt>
                <c:pt idx="22">
                  <c:v>0.99861526771538911</c:v>
                </c:pt>
                <c:pt idx="23">
                  <c:v>0.99865921323163132</c:v>
                </c:pt>
                <c:pt idx="24">
                  <c:v>0.99870326930281339</c:v>
                </c:pt>
                <c:pt idx="25">
                  <c:v>0.99874722674637428</c:v>
                </c:pt>
                <c:pt idx="26">
                  <c:v>0.9987909028515487</c:v>
                </c:pt>
                <c:pt idx="27">
                  <c:v>0.99883413863356185</c:v>
                </c:pt>
                <c:pt idx="28">
                  <c:v>0.99887679629299875</c:v>
                </c:pt>
                <c:pt idx="29">
                  <c:v>0.99891875693549737</c:v>
                </c:pt>
                <c:pt idx="30">
                  <c:v>0.99895991849163834</c:v>
                </c:pt>
                <c:pt idx="31">
                  <c:v>0.99900019383143834</c:v>
                </c:pt>
                <c:pt idx="32">
                  <c:v>0.99903950904913585</c:v>
                </c:pt>
                <c:pt idx="33">
                  <c:v>0.99907780190649431</c:v>
                </c:pt>
                <c:pt idx="34">
                  <c:v>0.99911502042160116</c:v>
                </c:pt>
                <c:pt idx="35">
                  <c:v>0.99915112159558217</c:v>
                </c:pt>
                <c:pt idx="36">
                  <c:v>0.99918607027221973</c:v>
                </c:pt>
                <c:pt idx="37">
                  <c:v>0.99921983813049764</c:v>
                </c:pt>
                <c:pt idx="38">
                  <c:v>0.99925240281529482</c:v>
                </c:pt>
                <c:pt idx="39">
                  <c:v>0.99928374721862556</c:v>
                </c:pt>
                <c:pt idx="40">
                  <c:v>0.99931385893291402</c:v>
                </c:pt>
                <c:pt idx="41">
                  <c:v>0.99934272991001061</c:v>
                </c:pt>
                <c:pt idx="42">
                  <c:v>0.99937035637576888</c:v>
                </c:pt>
                <c:pt idx="43">
                  <c:v>0.99939673907215176</c:v>
                </c:pt>
                <c:pt idx="44">
                  <c:v>0.99942188392789222</c:v>
                </c:pt>
                <c:pt idx="45">
                  <c:v>0.99944580329904176</c:v>
                </c:pt>
                <c:pt idx="46">
                  <c:v>0.99946851797430003</c:v>
                </c:pt>
                <c:pt idx="47">
                  <c:v>0.9994900602133252</c:v>
                </c:pt>
                <c:pt idx="48">
                  <c:v>0.99951047818475769</c:v>
                </c:pt>
              </c:numCache>
            </c:numRef>
          </c:val>
        </c:ser>
        <c:ser>
          <c:idx val="5"/>
          <c:order val="5"/>
          <c:tx>
            <c:strRef>
              <c:f>INF!$G$123</c:f>
              <c:strCache>
                <c:ptCount val="1"/>
                <c:pt idx="0">
                  <c:v>0.3-indirect tax</c:v>
                </c:pt>
              </c:strCache>
            </c:strRef>
          </c:tx>
          <c:spPr>
            <a:ln w="22225">
              <a:solidFill>
                <a:schemeClr val="accent5"/>
              </a:solidFill>
            </a:ln>
          </c:spPr>
          <c:marker>
            <c:symbol val="none"/>
          </c:marker>
          <c:cat>
            <c:strRef>
              <c:f>INF!$A$124:$A$172</c:f>
              <c:strCache>
                <c:ptCount val="4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</c:strCache>
            </c:strRef>
          </c:cat>
          <c:val>
            <c:numRef>
              <c:f>INF!$G$124:$G$172</c:f>
              <c:numCache>
                <c:formatCode>General</c:formatCode>
                <c:ptCount val="49"/>
                <c:pt idx="0">
                  <c:v>1.0021626941332249</c:v>
                </c:pt>
                <c:pt idx="1">
                  <c:v>1.0013074640682795</c:v>
                </c:pt>
                <c:pt idx="2">
                  <c:v>0.99891118742272178</c:v>
                </c:pt>
                <c:pt idx="3">
                  <c:v>0.9986723342634064</c:v>
                </c:pt>
                <c:pt idx="4">
                  <c:v>0.99841357601989544</c:v>
                </c:pt>
                <c:pt idx="5">
                  <c:v>0.99775975103818781</c:v>
                </c:pt>
                <c:pt idx="6">
                  <c:v>0.99767289630836287</c:v>
                </c:pt>
                <c:pt idx="7">
                  <c:v>0.99759108019084053</c:v>
                </c:pt>
                <c:pt idx="8">
                  <c:v>0.99753136160504696</c:v>
                </c:pt>
                <c:pt idx="9">
                  <c:v>0.99748382203876995</c:v>
                </c:pt>
                <c:pt idx="10">
                  <c:v>0.99745049825886423</c:v>
                </c:pt>
                <c:pt idx="11">
                  <c:v>0.99742844283521082</c:v>
                </c:pt>
                <c:pt idx="12">
                  <c:v>0.99741706191780344</c:v>
                </c:pt>
                <c:pt idx="13">
                  <c:v>0.99741490989163595</c:v>
                </c:pt>
                <c:pt idx="14">
                  <c:v>0.99742106518050855</c:v>
                </c:pt>
                <c:pt idx="15">
                  <c:v>0.997434518463581</c:v>
                </c:pt>
                <c:pt idx="16">
                  <c:v>0.99745442548425589</c:v>
                </c:pt>
                <c:pt idx="17">
                  <c:v>0.99747998581919972</c:v>
                </c:pt>
                <c:pt idx="18">
                  <c:v>0.99751048519870211</c:v>
                </c:pt>
                <c:pt idx="19">
                  <c:v>0.99754526783789843</c:v>
                </c:pt>
                <c:pt idx="20">
                  <c:v>0.99758374003461314</c:v>
                </c:pt>
                <c:pt idx="21">
                  <c:v>0.99762536096993604</c:v>
                </c:pt>
                <c:pt idx="22">
                  <c:v>0.99766963974689349</c:v>
                </c:pt>
                <c:pt idx="23">
                  <c:v>0.99771613032513118</c:v>
                </c:pt>
                <c:pt idx="24">
                  <c:v>0.9977644279049751</c:v>
                </c:pt>
                <c:pt idx="25">
                  <c:v>0.99781416515959798</c:v>
                </c:pt>
                <c:pt idx="26">
                  <c:v>0.99786500895964514</c:v>
                </c:pt>
                <c:pt idx="27">
                  <c:v>0.9979166572661915</c:v>
                </c:pt>
                <c:pt idx="28">
                  <c:v>0.99796883629389921</c:v>
                </c:pt>
                <c:pt idx="29">
                  <c:v>0.99802129786636029</c:v>
                </c:pt>
                <c:pt idx="30">
                  <c:v>0.99807381696776831</c:v>
                </c:pt>
                <c:pt idx="31">
                  <c:v>0.99812618946367504</c:v>
                </c:pt>
                <c:pt idx="32">
                  <c:v>0.99817822998084349</c:v>
                </c:pt>
                <c:pt idx="33">
                  <c:v>0.99822976993290424</c:v>
                </c:pt>
                <c:pt idx="34">
                  <c:v>0.99828065568427371</c:v>
                </c:pt>
                <c:pt idx="35">
                  <c:v>0.99833074684731615</c:v>
                </c:pt>
                <c:pt idx="36">
                  <c:v>0.99837991471280163</c:v>
                </c:pt>
                <c:pt idx="37">
                  <c:v>0.99842804081937653</c:v>
                </c:pt>
                <c:pt idx="38">
                  <c:v>0.99847501567528996</c:v>
                </c:pt>
                <c:pt idx="39">
                  <c:v>0.99852073765585747</c:v>
                </c:pt>
                <c:pt idx="40">
                  <c:v>0.99856511211357279</c:v>
                </c:pt>
                <c:pt idx="41">
                  <c:v>0.99860805075616321</c:v>
                </c:pt>
                <c:pt idx="42">
                  <c:v>0.99864947137259719</c:v>
                </c:pt>
                <c:pt idx="43">
                  <c:v>0.99868929802075335</c:v>
                </c:pt>
                <c:pt idx="44">
                  <c:v>0.9987274618362102</c:v>
                </c:pt>
                <c:pt idx="45">
                  <c:v>0.99876390268370996</c:v>
                </c:pt>
                <c:pt idx="46">
                  <c:v>0.99879857195731525</c:v>
                </c:pt>
                <c:pt idx="47">
                  <c:v>0.99883143694989751</c:v>
                </c:pt>
                <c:pt idx="48">
                  <c:v>0.99886248736853855</c:v>
                </c:pt>
              </c:numCache>
            </c:numRef>
          </c:val>
        </c:ser>
        <c:ser>
          <c:idx val="6"/>
          <c:order val="6"/>
          <c:tx>
            <c:strRef>
              <c:f>INF!$H$123</c:f>
              <c:strCache>
                <c:ptCount val="1"/>
                <c:pt idx="0">
                  <c:v>0.3-Debt</c:v>
                </c:pt>
              </c:strCache>
            </c:strRef>
          </c:tx>
          <c:spPr>
            <a:ln w="22225">
              <a:solidFill>
                <a:schemeClr val="accent2"/>
              </a:solidFill>
            </a:ln>
          </c:spPr>
          <c:marker>
            <c:symbol val="none"/>
          </c:marker>
          <c:cat>
            <c:strRef>
              <c:f>INF!$A$124:$A$172</c:f>
              <c:strCache>
                <c:ptCount val="4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</c:strCache>
            </c:strRef>
          </c:cat>
          <c:val>
            <c:numRef>
              <c:f>INF!$H$124:$H$172</c:f>
              <c:numCache>
                <c:formatCode>General</c:formatCode>
                <c:ptCount val="49"/>
                <c:pt idx="0">
                  <c:v>0.99984695711231841</c:v>
                </c:pt>
                <c:pt idx="1">
                  <c:v>1.0005214266865119</c:v>
                </c:pt>
                <c:pt idx="2">
                  <c:v>1.0007379696900398</c:v>
                </c:pt>
                <c:pt idx="3">
                  <c:v>1.0004537533478088</c:v>
                </c:pt>
                <c:pt idx="4">
                  <c:v>1.0002027470890666</c:v>
                </c:pt>
                <c:pt idx="5">
                  <c:v>0.99990994403987976</c:v>
                </c:pt>
                <c:pt idx="6">
                  <c:v>0.99948993840325517</c:v>
                </c:pt>
                <c:pt idx="7">
                  <c:v>0.99910759000225524</c:v>
                </c:pt>
                <c:pt idx="8">
                  <c:v>0.99873023149668105</c:v>
                </c:pt>
                <c:pt idx="9">
                  <c:v>0.99837210239389029</c:v>
                </c:pt>
                <c:pt idx="10">
                  <c:v>0.99802714766502809</c:v>
                </c:pt>
                <c:pt idx="11">
                  <c:v>0.99769798424507061</c:v>
                </c:pt>
                <c:pt idx="12">
                  <c:v>0.99738341914081785</c:v>
                </c:pt>
                <c:pt idx="13">
                  <c:v>0.99708383176809845</c:v>
                </c:pt>
                <c:pt idx="14">
                  <c:v>0.99679885933285173</c:v>
                </c:pt>
                <c:pt idx="15">
                  <c:v>0.99652839926004544</c:v>
                </c:pt>
                <c:pt idx="16">
                  <c:v>0.9962721828422999</c:v>
                </c:pt>
                <c:pt idx="17">
                  <c:v>0.99602996455214088</c:v>
                </c:pt>
                <c:pt idx="18">
                  <c:v>0.99580144609284105</c:v>
                </c:pt>
                <c:pt idx="19">
                  <c:v>0.99558631456320601</c:v>
                </c:pt>
                <c:pt idx="20">
                  <c:v>0.99538423122717001</c:v>
                </c:pt>
                <c:pt idx="21">
                  <c:v>0.99519484126480506</c:v>
                </c:pt>
                <c:pt idx="22">
                  <c:v>0.99501777415229131</c:v>
                </c:pt>
                <c:pt idx="23">
                  <c:v>0.99485264772361903</c:v>
                </c:pt>
                <c:pt idx="24">
                  <c:v>0.99469907028146864</c:v>
                </c:pt>
                <c:pt idx="25">
                  <c:v>0.99455664318202863</c:v>
                </c:pt>
                <c:pt idx="26">
                  <c:v>0.99442496285413562</c:v>
                </c:pt>
                <c:pt idx="27">
                  <c:v>0.99430362270986905</c:v>
                </c:pt>
                <c:pt idx="28">
                  <c:v>0.99419221476193909</c:v>
                </c:pt>
                <c:pt idx="29">
                  <c:v>0.99409033104195876</c:v>
                </c:pt>
                <c:pt idx="30">
                  <c:v>0.99399756479450829</c:v>
                </c:pt>
                <c:pt idx="31">
                  <c:v>0.99391351147430662</c:v>
                </c:pt>
                <c:pt idx="32">
                  <c:v>0.99383776955175107</c:v>
                </c:pt>
                <c:pt idx="33">
                  <c:v>0.99376994114189943</c:v>
                </c:pt>
                <c:pt idx="34">
                  <c:v>0.99370963246873101</c:v>
                </c:pt>
                <c:pt idx="35">
                  <c:v>0.99365645417912862</c:v>
                </c:pt>
                <c:pt idx="36">
                  <c:v>0.99361002152186795</c:v>
                </c:pt>
                <c:pt idx="37">
                  <c:v>0.99356995441025842</c:v>
                </c:pt>
                <c:pt idx="38">
                  <c:v>0.9935358773906029</c:v>
                </c:pt>
                <c:pt idx="39">
                  <c:v>0.99350741954513844</c:v>
                </c:pt>
                <c:pt idx="40">
                  <c:v>0.99348421436685519</c:v>
                </c:pt>
                <c:pt idx="41">
                  <c:v>0.99346589965608534</c:v>
                </c:pt>
                <c:pt idx="42">
                  <c:v>0.99345211750665119</c:v>
                </c:pt>
                <c:pt idx="43">
                  <c:v>0.99344251447426546</c:v>
                </c:pt>
                <c:pt idx="44">
                  <c:v>0.99343674205402888</c:v>
                </c:pt>
                <c:pt idx="45">
                  <c:v>0.99343445764161609</c:v>
                </c:pt>
                <c:pt idx="46">
                  <c:v>0.99343532621786212</c:v>
                </c:pt>
                <c:pt idx="47">
                  <c:v>0.9934390230857405</c:v>
                </c:pt>
                <c:pt idx="48">
                  <c:v>0.99344523811083918</c:v>
                </c:pt>
              </c:numCache>
            </c:numRef>
          </c:val>
        </c:ser>
        <c:ser>
          <c:idx val="7"/>
          <c:order val="7"/>
          <c:tx>
            <c:strRef>
              <c:f>INF!$I$123</c:f>
              <c:strCache>
                <c:ptCount val="1"/>
                <c:pt idx="0">
                  <c:v>0.6-direct tax</c:v>
                </c:pt>
              </c:strCache>
            </c:strRef>
          </c:tx>
          <c:spPr>
            <a:ln w="22225">
              <a:solidFill>
                <a:schemeClr val="accent3"/>
              </a:solidFill>
              <a:prstDash val="lgDash"/>
            </a:ln>
          </c:spPr>
          <c:marker>
            <c:symbol val="none"/>
          </c:marker>
          <c:cat>
            <c:strRef>
              <c:f>INF!$A$124:$A$172</c:f>
              <c:strCache>
                <c:ptCount val="4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</c:strCache>
            </c:strRef>
          </c:cat>
          <c:val>
            <c:numRef>
              <c:f>INF!$I$124:$I$172</c:f>
              <c:numCache>
                <c:formatCode>General</c:formatCode>
                <c:ptCount val="49"/>
                <c:pt idx="0">
                  <c:v>0.99963970801432989</c:v>
                </c:pt>
                <c:pt idx="1">
                  <c:v>0.99883644417868833</c:v>
                </c:pt>
                <c:pt idx="2">
                  <c:v>0.99753556742395311</c:v>
                </c:pt>
                <c:pt idx="3">
                  <c:v>0.99715499994419821</c:v>
                </c:pt>
                <c:pt idx="4">
                  <c:v>0.99685105895742554</c:v>
                </c:pt>
                <c:pt idx="5">
                  <c:v>0.99654832743050914</c:v>
                </c:pt>
                <c:pt idx="6">
                  <c:v>0.99645660296885075</c:v>
                </c:pt>
                <c:pt idx="7">
                  <c:v>0.99642247844759457</c:v>
                </c:pt>
                <c:pt idx="8">
                  <c:v>0.99639597063560326</c:v>
                </c:pt>
                <c:pt idx="9">
                  <c:v>0.99639438744104047</c:v>
                </c:pt>
                <c:pt idx="10">
                  <c:v>0.99640650652774687</c:v>
                </c:pt>
                <c:pt idx="11">
                  <c:v>0.99643382630330912</c:v>
                </c:pt>
                <c:pt idx="12">
                  <c:v>0.9964727374443223</c:v>
                </c:pt>
                <c:pt idx="13">
                  <c:v>0.99652216142201056</c:v>
                </c:pt>
                <c:pt idx="14">
                  <c:v>0.99658022246069267</c:v>
                </c:pt>
                <c:pt idx="15">
                  <c:v>0.99664564830172142</c:v>
                </c:pt>
                <c:pt idx="16">
                  <c:v>0.99671713846144383</c:v>
                </c:pt>
                <c:pt idx="17">
                  <c:v>0.99679361123787391</c:v>
                </c:pt>
                <c:pt idx="18">
                  <c:v>0.99687407533828221</c:v>
                </c:pt>
                <c:pt idx="19">
                  <c:v>0.99695766568004363</c:v>
                </c:pt>
                <c:pt idx="20">
                  <c:v>0.99704361071704806</c:v>
                </c:pt>
                <c:pt idx="21">
                  <c:v>0.99713123114584534</c:v>
                </c:pt>
                <c:pt idx="22">
                  <c:v>0.99721992675577553</c:v>
                </c:pt>
                <c:pt idx="23">
                  <c:v>0.99730916982175022</c:v>
                </c:pt>
                <c:pt idx="24">
                  <c:v>0.99739849694026317</c:v>
                </c:pt>
                <c:pt idx="25">
                  <c:v>0.99748750264190944</c:v>
                </c:pt>
                <c:pt idx="26">
                  <c:v>0.99757583321482857</c:v>
                </c:pt>
                <c:pt idx="27">
                  <c:v>0.99766318130079601</c:v>
                </c:pt>
                <c:pt idx="28">
                  <c:v>0.99774928092551496</c:v>
                </c:pt>
                <c:pt idx="29">
                  <c:v>0.99783390302564856</c:v>
                </c:pt>
                <c:pt idx="30">
                  <c:v>0.99791685137377473</c:v>
                </c:pt>
                <c:pt idx="31">
                  <c:v>0.99799795888217235</c:v>
                </c:pt>
                <c:pt idx="32">
                  <c:v>0.99807708424121278</c:v>
                </c:pt>
                <c:pt idx="33">
                  <c:v>0.99815410886764977</c:v>
                </c:pt>
                <c:pt idx="34">
                  <c:v>0.99822893413840907</c:v>
                </c:pt>
                <c:pt idx="35">
                  <c:v>0.9983014788944834</c:v>
                </c:pt>
                <c:pt idx="36">
                  <c:v>0.99837167720583686</c:v>
                </c:pt>
                <c:pt idx="37">
                  <c:v>0.99843947639748454</c:v>
                </c:pt>
                <c:pt idx="38">
                  <c:v>0.99850483534771395</c:v>
                </c:pt>
                <c:pt idx="39">
                  <c:v>0.99856772308335084</c:v>
                </c:pt>
                <c:pt idx="40">
                  <c:v>0.99862811771531945</c:v>
                </c:pt>
                <c:pt idx="41">
                  <c:v>0.99868600578186562</c:v>
                </c:pt>
                <c:pt idx="42">
                  <c:v>0.99874138209923702</c:v>
                </c:pt>
                <c:pt idx="43">
                  <c:v>0.99879425026304391</c:v>
                </c:pt>
                <c:pt idx="44">
                  <c:v>0.99884462400236285</c:v>
                </c:pt>
                <c:pt idx="45">
                  <c:v>0.99889252966775877</c:v>
                </c:pt>
                <c:pt idx="46">
                  <c:v>0.9989380102418981</c:v>
                </c:pt>
                <c:pt idx="47">
                  <c:v>0.99898113140666744</c:v>
                </c:pt>
                <c:pt idx="48">
                  <c:v>0.99902199039716655</c:v>
                </c:pt>
              </c:numCache>
            </c:numRef>
          </c:val>
        </c:ser>
        <c:ser>
          <c:idx val="8"/>
          <c:order val="8"/>
          <c:tx>
            <c:strRef>
              <c:f>INF!$J$123</c:f>
              <c:strCache>
                <c:ptCount val="1"/>
                <c:pt idx="0">
                  <c:v>0.6-indirect tax</c:v>
                </c:pt>
              </c:strCache>
            </c:strRef>
          </c:tx>
          <c:spPr>
            <a:ln w="22225">
              <a:solidFill>
                <a:schemeClr val="accent5"/>
              </a:solidFill>
              <a:prstDash val="lgDash"/>
            </a:ln>
          </c:spPr>
          <c:marker>
            <c:symbol val="none"/>
          </c:marker>
          <c:cat>
            <c:strRef>
              <c:f>INF!$A$124:$A$172</c:f>
              <c:strCache>
                <c:ptCount val="4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</c:strCache>
            </c:strRef>
          </c:cat>
          <c:val>
            <c:numRef>
              <c:f>INF!$J$124:$J$172</c:f>
              <c:numCache>
                <c:formatCode>General</c:formatCode>
                <c:ptCount val="49"/>
                <c:pt idx="0">
                  <c:v>1.002139039751492</c:v>
                </c:pt>
                <c:pt idx="1">
                  <c:v>1.0005532797979488</c:v>
                </c:pt>
                <c:pt idx="2">
                  <c:v>0.99723083985875338</c:v>
                </c:pt>
                <c:pt idx="3">
                  <c:v>0.99672318264796789</c:v>
                </c:pt>
                <c:pt idx="4">
                  <c:v>0.99620429999796922</c:v>
                </c:pt>
                <c:pt idx="5">
                  <c:v>0.99530431073159142</c:v>
                </c:pt>
                <c:pt idx="6">
                  <c:v>0.99513074553228553</c:v>
                </c:pt>
                <c:pt idx="7">
                  <c:v>0.99498742265249185</c:v>
                </c:pt>
                <c:pt idx="8">
                  <c:v>0.99487823914561035</c:v>
                </c:pt>
                <c:pt idx="9">
                  <c:v>0.99479655218546759</c:v>
                </c:pt>
                <c:pt idx="10">
                  <c:v>0.99474075888543412</c:v>
                </c:pt>
                <c:pt idx="11">
                  <c:v>0.99470749287200644</c:v>
                </c:pt>
                <c:pt idx="12">
                  <c:v>0.99469452966829053</c:v>
                </c:pt>
                <c:pt idx="13">
                  <c:v>0.99469949030970195</c:v>
                </c:pt>
                <c:pt idx="14">
                  <c:v>0.99472036965884258</c:v>
                </c:pt>
                <c:pt idx="15">
                  <c:v>0.99475527829439114</c:v>
                </c:pt>
                <c:pt idx="16">
                  <c:v>0.99480252821497617</c:v>
                </c:pt>
                <c:pt idx="17">
                  <c:v>0.9948605725135915</c:v>
                </c:pt>
                <c:pt idx="18">
                  <c:v>0.99492801069992876</c:v>
                </c:pt>
                <c:pt idx="19">
                  <c:v>0.99500356771414755</c:v>
                </c:pt>
                <c:pt idx="20">
                  <c:v>0.99508608615971017</c:v>
                </c:pt>
                <c:pt idx="21">
                  <c:v>0.99517451441466021</c:v>
                </c:pt>
                <c:pt idx="22">
                  <c:v>0.99526789792940917</c:v>
                </c:pt>
                <c:pt idx="23">
                  <c:v>0.99536537038013329</c:v>
                </c:pt>
                <c:pt idx="24">
                  <c:v>0.99546614597567395</c:v>
                </c:pt>
                <c:pt idx="25">
                  <c:v>0.99556951223258994</c:v>
                </c:pt>
                <c:pt idx="26">
                  <c:v>0.99567482340811753</c:v>
                </c:pt>
                <c:pt idx="27">
                  <c:v>0.99578149441632657</c:v>
                </c:pt>
                <c:pt idx="28">
                  <c:v>0.99588899522252372</c:v>
                </c:pt>
                <c:pt idx="29">
                  <c:v>0.995996845647661</c:v>
                </c:pt>
                <c:pt idx="30">
                  <c:v>0.99610461055158417</c:v>
                </c:pt>
                <c:pt idx="31">
                  <c:v>0.9962118953560043</c:v>
                </c:pt>
                <c:pt idx="32">
                  <c:v>0.99631834187994894</c:v>
                </c:pt>
                <c:pt idx="33">
                  <c:v>0.99642362446352029</c:v>
                </c:pt>
                <c:pt idx="34">
                  <c:v>0.99652744636351076</c:v>
                </c:pt>
                <c:pt idx="35">
                  <c:v>0.99662953641150986</c:v>
                </c:pt>
                <c:pt idx="36">
                  <c:v>0.9967296459345385</c:v>
                </c:pt>
                <c:pt idx="37">
                  <c:v>0.99682754595002721</c:v>
                </c:pt>
                <c:pt idx="38">
                  <c:v>0.99692302466234994</c:v>
                </c:pt>
                <c:pt idx="39">
                  <c:v>0.99701588530858543</c:v>
                </c:pt>
                <c:pt idx="40">
                  <c:v>0.99710594442838929</c:v>
                </c:pt>
                <c:pt idx="41">
                  <c:v>0.99719303067008425</c:v>
                </c:pt>
                <c:pt idx="42">
                  <c:v>0.99727698429469214</c:v>
                </c:pt>
                <c:pt idx="43">
                  <c:v>0.99735765760794248</c:v>
                </c:pt>
                <c:pt idx="44">
                  <c:v>0.99743491664208517</c:v>
                </c:pt>
                <c:pt idx="45">
                  <c:v>0.99750864453469557</c:v>
                </c:pt>
                <c:pt idx="46">
                  <c:v>0.99757874722168316</c:v>
                </c:pt>
                <c:pt idx="47">
                  <c:v>0.99764516229273614</c:v>
                </c:pt>
                <c:pt idx="48">
                  <c:v>0.99770787217103873</c:v>
                </c:pt>
              </c:numCache>
            </c:numRef>
          </c:val>
        </c:ser>
        <c:ser>
          <c:idx val="9"/>
          <c:order val="9"/>
          <c:tx>
            <c:strRef>
              <c:f>INF!$K$123</c:f>
              <c:strCache>
                <c:ptCount val="1"/>
                <c:pt idx="0">
                  <c:v>0.6-Debt</c:v>
                </c:pt>
              </c:strCache>
            </c:strRef>
          </c:tx>
          <c:spPr>
            <a:ln w="22225">
              <a:solidFill>
                <a:schemeClr val="accent2"/>
              </a:solidFill>
              <a:prstDash val="lgDash"/>
            </a:ln>
          </c:spPr>
          <c:marker>
            <c:symbol val="none"/>
          </c:marker>
          <c:cat>
            <c:strRef>
              <c:f>INF!$A$124:$A$172</c:f>
              <c:strCache>
                <c:ptCount val="4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  <c:pt idx="22">
                  <c:v>2033</c:v>
                </c:pt>
                <c:pt idx="23">
                  <c:v>2034</c:v>
                </c:pt>
                <c:pt idx="24">
                  <c:v>2035</c:v>
                </c:pt>
                <c:pt idx="25">
                  <c:v>2036</c:v>
                </c:pt>
                <c:pt idx="26">
                  <c:v>2037</c:v>
                </c:pt>
                <c:pt idx="27">
                  <c:v>2038</c:v>
                </c:pt>
                <c:pt idx="28">
                  <c:v>2039</c:v>
                </c:pt>
                <c:pt idx="29">
                  <c:v>2040</c:v>
                </c:pt>
                <c:pt idx="30">
                  <c:v>2041</c:v>
                </c:pt>
                <c:pt idx="31">
                  <c:v>2042</c:v>
                </c:pt>
                <c:pt idx="32">
                  <c:v>2043</c:v>
                </c:pt>
                <c:pt idx="33">
                  <c:v>2044</c:v>
                </c:pt>
                <c:pt idx="34">
                  <c:v>2045</c:v>
                </c:pt>
                <c:pt idx="35">
                  <c:v>2046</c:v>
                </c:pt>
                <c:pt idx="36">
                  <c:v>2047</c:v>
                </c:pt>
                <c:pt idx="37">
                  <c:v>2048</c:v>
                </c:pt>
                <c:pt idx="38">
                  <c:v>2049</c:v>
                </c:pt>
                <c:pt idx="39">
                  <c:v>2050</c:v>
                </c:pt>
                <c:pt idx="40">
                  <c:v>2051</c:v>
                </c:pt>
                <c:pt idx="41">
                  <c:v>2052</c:v>
                </c:pt>
                <c:pt idx="42">
                  <c:v>2053</c:v>
                </c:pt>
                <c:pt idx="43">
                  <c:v>2054</c:v>
                </c:pt>
                <c:pt idx="44">
                  <c:v>2055</c:v>
                </c:pt>
                <c:pt idx="45">
                  <c:v>2056</c:v>
                </c:pt>
                <c:pt idx="46">
                  <c:v>2057</c:v>
                </c:pt>
                <c:pt idx="47">
                  <c:v>2058</c:v>
                </c:pt>
                <c:pt idx="48">
                  <c:v>2059</c:v>
                </c:pt>
              </c:strCache>
            </c:strRef>
          </c:cat>
          <c:val>
            <c:numRef>
              <c:f>INF!$K$124:$K$172</c:f>
              <c:numCache>
                <c:formatCode>General</c:formatCode>
                <c:ptCount val="49"/>
                <c:pt idx="0">
                  <c:v>0.99965583548041659</c:v>
                </c:pt>
                <c:pt idx="1">
                  <c:v>0.99987355739757033</c:v>
                </c:pt>
                <c:pt idx="2">
                  <c:v>0.9992797038104434</c:v>
                </c:pt>
                <c:pt idx="3">
                  <c:v>0.99857107560049463</c:v>
                </c:pt>
                <c:pt idx="4">
                  <c:v>0.99787859206443064</c:v>
                </c:pt>
                <c:pt idx="5">
                  <c:v>0.99712833416333102</c:v>
                </c:pt>
                <c:pt idx="6">
                  <c:v>0.99634259547196924</c:v>
                </c:pt>
                <c:pt idx="7">
                  <c:v>0.99561815295338918</c:v>
                </c:pt>
                <c:pt idx="8">
                  <c:v>0.99490841707913813</c:v>
                </c:pt>
                <c:pt idx="9">
                  <c:v>0.99423379143758694</c:v>
                </c:pt>
                <c:pt idx="10">
                  <c:v>0.99358566868973208</c:v>
                </c:pt>
                <c:pt idx="11">
                  <c:v>0.9929677895497443</c:v>
                </c:pt>
                <c:pt idx="12">
                  <c:v>0.99237843407821147</c:v>
                </c:pt>
                <c:pt idx="13">
                  <c:v>0.9918180967358412</c:v>
                </c:pt>
                <c:pt idx="14">
                  <c:v>0.99128619109275173</c:v>
                </c:pt>
                <c:pt idx="15">
                  <c:v>0.99078247830768718</c:v>
                </c:pt>
                <c:pt idx="16">
                  <c:v>0.99030646308294112</c:v>
                </c:pt>
                <c:pt idx="17">
                  <c:v>0.9898576646059023</c:v>
                </c:pt>
                <c:pt idx="18">
                  <c:v>0.98943551089882065</c:v>
                </c:pt>
                <c:pt idx="19">
                  <c:v>0.98903939492520598</c:v>
                </c:pt>
                <c:pt idx="20">
                  <c:v>0.98866866064172554</c:v>
                </c:pt>
                <c:pt idx="21">
                  <c:v>0.98832261862456317</c:v>
                </c:pt>
                <c:pt idx="22">
                  <c:v>0.98800054832996598</c:v>
                </c:pt>
                <c:pt idx="23">
                  <c:v>0.9877017054203916</c:v>
                </c:pt>
                <c:pt idx="24">
                  <c:v>0.98742532620488832</c:v>
                </c:pt>
                <c:pt idx="25">
                  <c:v>0.98717063261043336</c:v>
                </c:pt>
                <c:pt idx="26">
                  <c:v>0.9869368362221097</c:v>
                </c:pt>
                <c:pt idx="27">
                  <c:v>0.98672314203788636</c:v>
                </c:pt>
                <c:pt idx="28">
                  <c:v>0.9865287516829141</c:v>
                </c:pt>
                <c:pt idx="29">
                  <c:v>0.98635286621988627</c:v>
                </c:pt>
                <c:pt idx="30">
                  <c:v>0.98619468852613046</c:v>
                </c:pt>
                <c:pt idx="31">
                  <c:v>0.98605342528112616</c:v>
                </c:pt>
                <c:pt idx="32">
                  <c:v>0.98592828857788595</c:v>
                </c:pt>
                <c:pt idx="33">
                  <c:v>0.98581849718586023</c:v>
                </c:pt>
                <c:pt idx="34">
                  <c:v>0.9857232774885154</c:v>
                </c:pt>
                <c:pt idx="35">
                  <c:v>0.98564186412324828</c:v>
                </c:pt>
                <c:pt idx="36">
                  <c:v>0.98557350035389713</c:v>
                </c:pt>
                <c:pt idx="37">
                  <c:v>0.98551743821163051</c:v>
                </c:pt>
                <c:pt idx="38">
                  <c:v>0.98547293844838268</c:v>
                </c:pt>
                <c:pt idx="39">
                  <c:v>0.98543927035900636</c:v>
                </c:pt>
                <c:pt idx="40">
                  <c:v>0.98541571154600416</c:v>
                </c:pt>
                <c:pt idx="41">
                  <c:v>0.98540154772576971</c:v>
                </c:pt>
                <c:pt idx="42">
                  <c:v>0.98539607271061969</c:v>
                </c:pt>
                <c:pt idx="43">
                  <c:v>0.98539858875008479</c:v>
                </c:pt>
                <c:pt idx="44">
                  <c:v>0.98540840748341674</c:v>
                </c:pt>
                <c:pt idx="45">
                  <c:v>0.98542485184921913</c:v>
                </c:pt>
                <c:pt idx="46">
                  <c:v>0.98544725942766542</c:v>
                </c:pt>
                <c:pt idx="47">
                  <c:v>0.98547498786770116</c:v>
                </c:pt>
                <c:pt idx="48">
                  <c:v>0.98550742329369301</c:v>
                </c:pt>
              </c:numCache>
            </c:numRef>
          </c:val>
        </c:ser>
        <c:marker val="1"/>
        <c:axId val="159849856"/>
        <c:axId val="160789632"/>
      </c:lineChart>
      <c:catAx>
        <c:axId val="159849856"/>
        <c:scaling>
          <c:orientation val="minMax"/>
        </c:scaling>
        <c:axPos val="b"/>
        <c:tickLblPos val="nextTo"/>
        <c:txPr>
          <a:bodyPr rot="-5400000" vert="horz"/>
          <a:lstStyle/>
          <a:p>
            <a:pPr>
              <a:defRPr/>
            </a:pPr>
            <a:endParaRPr lang="fr-FR"/>
          </a:p>
        </c:txPr>
        <c:crossAx val="160789632"/>
        <c:crosses val="autoZero"/>
        <c:auto val="1"/>
        <c:lblAlgn val="ctr"/>
        <c:lblOffset val="100"/>
      </c:catAx>
      <c:valAx>
        <c:axId val="160789632"/>
        <c:scaling>
          <c:orientation val="minMax"/>
          <c:min val="0.97000000000000064"/>
        </c:scaling>
        <c:axPos val="l"/>
        <c:numFmt formatCode="General" sourceLinked="1"/>
        <c:tickLblPos val="nextTo"/>
        <c:crossAx val="1598498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5638178040244977"/>
          <c:y val="0.58633002946207757"/>
          <c:w val="0.61516108563926719"/>
          <c:h val="0.19666072367244528"/>
        </c:manualLayout>
      </c:layout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59516B3-2E29-4827-9E14-E7482858CEC9}" type="datetimeFigureOut">
              <a:rPr lang="en-ZA"/>
              <a:pPr>
                <a:defRPr/>
              </a:pPr>
              <a:t>2011/03/24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8028DAB-E345-4D29-93AF-8DA8EB7BBC6C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3807C1C-FFFB-4323-A0B6-FFBF9C858530}" type="datetimeFigureOut">
              <a:rPr lang="en-ZA"/>
              <a:pPr>
                <a:defRPr/>
              </a:pPr>
              <a:t>2011/03/24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ZA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ZA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9C55ED5-D5D7-423B-9CD2-55A2B3D8B6D9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0"/>
          <p:cNvSpPr/>
          <p:nvPr userDrawn="1"/>
        </p:nvSpPr>
        <p:spPr>
          <a:xfrm>
            <a:off x="179388" y="188913"/>
            <a:ext cx="8785225" cy="6480175"/>
          </a:xfrm>
          <a:prstGeom prst="roundRect">
            <a:avLst>
              <a:gd name="adj" fmla="val 5506"/>
            </a:avLst>
          </a:prstGeom>
          <a:noFill/>
          <a:ln>
            <a:solidFill>
              <a:srgbClr val="3B71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ZA"/>
          </a:p>
        </p:txBody>
      </p:sp>
      <p:pic>
        <p:nvPicPr>
          <p:cNvPr id="5" name="Picture 2" descr="C:\Users\Marina\Pictures\logo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54400" y="500063"/>
            <a:ext cx="2197100" cy="199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13"/>
          <p:cNvCxnSpPr/>
          <p:nvPr userDrawn="1"/>
        </p:nvCxnSpPr>
        <p:spPr>
          <a:xfrm>
            <a:off x="323850" y="4868863"/>
            <a:ext cx="8496300" cy="0"/>
          </a:xfrm>
          <a:prstGeom prst="line">
            <a:avLst/>
          </a:prstGeom>
          <a:ln w="25400">
            <a:solidFill>
              <a:srgbClr val="3B71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36912"/>
            <a:ext cx="7772400" cy="1758057"/>
          </a:xfrm>
        </p:spPr>
        <p:txBody>
          <a:bodyPr/>
          <a:lstStyle>
            <a:lvl1pPr>
              <a:defRPr b="0" cap="small" baseline="0">
                <a:solidFill>
                  <a:srgbClr val="366C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060776"/>
            <a:ext cx="6400800" cy="1104528"/>
          </a:xfrm>
        </p:spPr>
        <p:txBody>
          <a:bodyPr/>
          <a:lstStyle>
            <a:lvl1pPr marL="0" indent="0" algn="ctr">
              <a:buNone/>
              <a:defRPr cap="small" baseline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ZA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32525"/>
            <a:ext cx="2133600" cy="365125"/>
          </a:xfrm>
        </p:spPr>
        <p:txBody>
          <a:bodyPr/>
          <a:lstStyle>
            <a:lvl1pPr>
              <a:defRPr dirty="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37288"/>
            <a:ext cx="2895600" cy="365125"/>
          </a:xfrm>
        </p:spPr>
        <p:txBody>
          <a:bodyPr/>
          <a:lstStyle>
            <a:lvl1pPr>
              <a:defRPr i="1" dirty="0" smtClean="0">
                <a:solidFill>
                  <a:srgbClr val="3B71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n-ZA"/>
              <a:t>Commission Review</a:t>
            </a:r>
          </a:p>
          <a:p>
            <a:pPr>
              <a:defRPr/>
            </a:pPr>
            <a:r>
              <a:rPr lang="en-ZA"/>
              <a:t>16-17 March 2011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37288"/>
            <a:ext cx="2133600" cy="365125"/>
          </a:xfrm>
        </p:spPr>
        <p:txBody>
          <a:bodyPr/>
          <a:lstStyle>
            <a:lvl1pPr>
              <a:defRPr smtClean="0">
                <a:solidFill>
                  <a:srgbClr val="3B715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51F02939-339A-4CAF-B02C-F8713D3AB45E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arina\Pictures\logo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5732463"/>
            <a:ext cx="103187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6"/>
          <p:cNvSpPr/>
          <p:nvPr userDrawn="1"/>
        </p:nvSpPr>
        <p:spPr>
          <a:xfrm>
            <a:off x="179388" y="188913"/>
            <a:ext cx="8785225" cy="6480175"/>
          </a:xfrm>
          <a:prstGeom prst="roundRect">
            <a:avLst>
              <a:gd name="adj" fmla="val 5506"/>
            </a:avLst>
          </a:prstGeom>
          <a:noFill/>
          <a:ln>
            <a:solidFill>
              <a:srgbClr val="3B71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ZA"/>
          </a:p>
        </p:txBody>
      </p:sp>
      <p:cxnSp>
        <p:nvCxnSpPr>
          <p:cNvPr id="6" name="Straight Connector 7"/>
          <p:cNvCxnSpPr/>
          <p:nvPr userDrawn="1"/>
        </p:nvCxnSpPr>
        <p:spPr>
          <a:xfrm>
            <a:off x="323850" y="1484313"/>
            <a:ext cx="8496300" cy="0"/>
          </a:xfrm>
          <a:prstGeom prst="line">
            <a:avLst/>
          </a:prstGeom>
          <a:ln w="25400">
            <a:solidFill>
              <a:srgbClr val="3B71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 cap="small" baseline="0">
                <a:solidFill>
                  <a:srgbClr val="3B71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Z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553200" y="6237288"/>
            <a:ext cx="2133600" cy="365125"/>
          </a:xfrm>
        </p:spPr>
        <p:txBody>
          <a:bodyPr/>
          <a:lstStyle>
            <a:lvl1pPr>
              <a:defRPr smtClean="0">
                <a:solidFill>
                  <a:srgbClr val="3B7150"/>
                </a:solidFill>
              </a:defRPr>
            </a:lvl1pPr>
          </a:lstStyle>
          <a:p>
            <a:pPr>
              <a:defRPr/>
            </a:pPr>
            <a:fld id="{CE37D80D-2B42-48E3-BB39-E960BAED7756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37288"/>
            <a:ext cx="2895600" cy="365125"/>
          </a:xfrm>
        </p:spPr>
        <p:txBody>
          <a:bodyPr/>
          <a:lstStyle>
            <a:lvl1pPr>
              <a:defRPr i="1" dirty="0" smtClean="0">
                <a:solidFill>
                  <a:srgbClr val="3B71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n-ZA"/>
              <a:t>Commission Review</a:t>
            </a:r>
          </a:p>
          <a:p>
            <a:pPr>
              <a:defRPr/>
            </a:pPr>
            <a:r>
              <a:rPr lang="en-ZA"/>
              <a:t>16-17 March 2011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6"/>
          <p:cNvSpPr/>
          <p:nvPr userDrawn="1"/>
        </p:nvSpPr>
        <p:spPr>
          <a:xfrm>
            <a:off x="179388" y="188913"/>
            <a:ext cx="8785225" cy="6480175"/>
          </a:xfrm>
          <a:prstGeom prst="roundRect">
            <a:avLst>
              <a:gd name="adj" fmla="val 5506"/>
            </a:avLst>
          </a:prstGeom>
          <a:noFill/>
          <a:ln>
            <a:solidFill>
              <a:srgbClr val="3B715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ZA"/>
          </a:p>
        </p:txBody>
      </p:sp>
      <p:pic>
        <p:nvPicPr>
          <p:cNvPr id="5" name="Picture 2" descr="C:\Users\Marina\Pictures\logo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54400" y="500063"/>
            <a:ext cx="2197100" cy="199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140968"/>
            <a:ext cx="7772400" cy="1152128"/>
          </a:xfrm>
        </p:spPr>
        <p:txBody>
          <a:bodyPr anchor="b">
            <a:normAutofit/>
          </a:bodyPr>
          <a:lstStyle>
            <a:lvl1pPr marL="0" indent="0" algn="ctr">
              <a:buNone/>
              <a:defRPr sz="3600" cap="small" baseline="0">
                <a:solidFill>
                  <a:srgbClr val="3B71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553200" y="6237288"/>
            <a:ext cx="2133600" cy="365125"/>
          </a:xfrm>
        </p:spPr>
        <p:txBody>
          <a:bodyPr/>
          <a:lstStyle>
            <a:lvl1pPr>
              <a:defRPr smtClean="0">
                <a:solidFill>
                  <a:srgbClr val="3B7150"/>
                </a:solidFill>
              </a:defRPr>
            </a:lvl1pPr>
          </a:lstStyle>
          <a:p>
            <a:pPr>
              <a:defRPr/>
            </a:pPr>
            <a:fld id="{B84FF935-09DC-4420-9135-AC49E31E6852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37288"/>
            <a:ext cx="2895600" cy="365125"/>
          </a:xfrm>
        </p:spPr>
        <p:txBody>
          <a:bodyPr/>
          <a:lstStyle>
            <a:lvl1pPr>
              <a:defRPr i="1" dirty="0" smtClean="0">
                <a:solidFill>
                  <a:srgbClr val="3B71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n-ZA"/>
              <a:t>Commission Review</a:t>
            </a:r>
          </a:p>
          <a:p>
            <a:pPr>
              <a:defRPr/>
            </a:pPr>
            <a:r>
              <a:rPr lang="en-ZA"/>
              <a:t>16-17 March 2011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ZA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n-ZA"/>
              <a:t>Commission Review</a:t>
            </a:r>
          </a:p>
          <a:p>
            <a:pPr>
              <a:defRPr/>
            </a:pPr>
            <a:r>
              <a:rPr lang="en-ZA"/>
              <a:t>16-17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7F945C84-BE16-4595-8C0B-8CDBF7D46EBC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 cap="small">
          <a:solidFill>
            <a:schemeClr val="tx1"/>
          </a:solidFill>
          <a:latin typeface="Times New Roman" pitchFamily="18" charset="0"/>
          <a:ea typeface="+mj-ea"/>
          <a:cs typeface="Times New Roman" pitchFamily="18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1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6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8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21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36838"/>
            <a:ext cx="7772400" cy="1757362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ZA" sz="4000" cap="none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FISCAL POLICY IN SOUTH AFRICA: AN INTERTEMPORAL CGE ANALYSIS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060950"/>
            <a:ext cx="6400800" cy="1104900"/>
          </a:xfrm>
        </p:spPr>
        <p:txBody>
          <a:bodyPr>
            <a:normAutofit/>
          </a:bodyPr>
          <a:lstStyle/>
          <a:p>
            <a:r>
              <a:rPr lang="fr-CA" sz="2400" cap="none" dirty="0" smtClean="0"/>
              <a:t>Margaret Chitiga, Ramos Mabugu, Hélène Maisonnave and Véronique Robichaud</a:t>
            </a:r>
            <a:endParaRPr lang="en-ZA" sz="2400" cap="none" dirty="0" smtClean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1413" y="6092825"/>
            <a:ext cx="4608512" cy="504825"/>
          </a:xfrm>
        </p:spPr>
        <p:txBody>
          <a:bodyPr/>
          <a:lstStyle/>
          <a:p>
            <a:pPr>
              <a:defRPr/>
            </a:pPr>
            <a:r>
              <a:rPr lang="en-ZA" sz="1600"/>
              <a:t>For an Equitable Sharing of National Revenue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Methodology - </a:t>
            </a:r>
            <a:r>
              <a:rPr lang="en-ZA" dirty="0" smtClean="0"/>
              <a:t>Firms</a:t>
            </a:r>
            <a:endParaRPr lang="en-ZA" dirty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539552" y="3933056"/>
          <a:ext cx="4429531" cy="873250"/>
        </p:xfrm>
        <a:graphic>
          <a:graphicData uri="http://schemas.openxmlformats.org/presentationml/2006/ole">
            <p:oleObj spid="_x0000_s20482" name="Equation" r:id="rId3" imgW="3441700" imgH="660400" progId="Equation.3">
              <p:embed/>
            </p:oleObj>
          </a:graphicData>
        </a:graphic>
      </p:graphicFrame>
      <p:sp>
        <p:nvSpPr>
          <p:cNvPr id="18" name="Oval 17"/>
          <p:cNvSpPr/>
          <p:nvPr/>
        </p:nvSpPr>
        <p:spPr>
          <a:xfrm>
            <a:off x="971600" y="3933056"/>
            <a:ext cx="1008112" cy="108012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0" name="Straight Arrow Connector 19"/>
          <p:cNvCxnSpPr>
            <a:stCxn id="18" idx="0"/>
          </p:cNvCxnSpPr>
          <p:nvPr/>
        </p:nvCxnSpPr>
        <p:spPr>
          <a:xfrm rot="5400000" flipH="1" flipV="1">
            <a:off x="1079612" y="2888940"/>
            <a:ext cx="1440160" cy="648072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23728" y="2204864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Public infrastructure:</a:t>
            </a:r>
            <a:endParaRPr lang="en-CA" dirty="0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4427984" y="2160152"/>
          <a:ext cx="3960440" cy="417768"/>
        </p:xfrm>
        <a:graphic>
          <a:graphicData uri="http://schemas.openxmlformats.org/presentationml/2006/ole">
            <p:oleObj spid="_x0000_s20483" name="Equation" r:id="rId4" imgW="2247900" imgH="228600" progId="Equation.3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Methodology - </a:t>
            </a:r>
            <a:r>
              <a:rPr lang="en-ZA" dirty="0" smtClean="0"/>
              <a:t>Firms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55699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CA" sz="3000" dirty="0" smtClean="0"/>
              <a:t>Standard static optimization problem yields the first order conditions:</a:t>
            </a:r>
          </a:p>
          <a:p>
            <a:pPr>
              <a:lnSpc>
                <a:spcPct val="90000"/>
              </a:lnSpc>
            </a:pPr>
            <a:endParaRPr lang="en-ZA" sz="30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1794549" y="2545143"/>
          <a:ext cx="2304255" cy="516842"/>
        </p:xfrm>
        <a:graphic>
          <a:graphicData uri="http://schemas.openxmlformats.org/presentationml/2006/ole">
            <p:oleObj spid="_x0000_s1025" name="Equation" r:id="rId3" imgW="1040948" imgH="228501" progId="Equation.3">
              <p:embed/>
            </p:oleObj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1794549" y="3160912"/>
          <a:ext cx="2331259" cy="504056"/>
        </p:xfrm>
        <a:graphic>
          <a:graphicData uri="http://schemas.openxmlformats.org/presentationml/2006/ole">
            <p:oleObj spid="_x0000_s1028" name="Equation" r:id="rId4" imgW="1079500" imgH="228600" progId="Equation.3">
              <p:embed/>
            </p:oleObj>
          </a:graphicData>
        </a:graphic>
      </p:graphicFrame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1794549" y="3664968"/>
          <a:ext cx="3497531" cy="1224136"/>
        </p:xfrm>
        <a:graphic>
          <a:graphicData uri="http://schemas.openxmlformats.org/presentationml/2006/ole">
            <p:oleObj spid="_x0000_s1030" name="Equation" r:id="rId5" imgW="1714500" imgH="584200" progId="Equation.3">
              <p:embed/>
            </p:oleObj>
          </a:graphicData>
        </a:graphic>
      </p:graphicFrame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1794549" y="4961112"/>
          <a:ext cx="2448272" cy="510057"/>
        </p:xfrm>
        <a:graphic>
          <a:graphicData uri="http://schemas.openxmlformats.org/presentationml/2006/ole">
            <p:oleObj spid="_x0000_s1032" name="Equation" r:id="rId6" imgW="1143000" imgH="228600" progId="Equation.3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Methodology - </a:t>
            </a:r>
            <a:r>
              <a:rPr lang="en-ZA" dirty="0" smtClean="0"/>
              <a:t>Firms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55699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CA" sz="3000" dirty="0" err="1" smtClean="0"/>
              <a:t>Intertemporal</a:t>
            </a:r>
            <a:r>
              <a:rPr lang="en-CA" sz="3000" dirty="0" smtClean="0"/>
              <a:t> optimization: </a:t>
            </a:r>
            <a:r>
              <a:rPr lang="en-US" sz="3000" dirty="0" smtClean="0"/>
              <a:t>the </a:t>
            </a:r>
            <a:r>
              <a:rPr lang="en-US" sz="3000" dirty="0" smtClean="0"/>
              <a:t>representative forward-looking firm maximizes the actualized value of profits net of investment expenditures</a:t>
            </a:r>
            <a:r>
              <a:rPr lang="en-US" sz="3000" dirty="0" smtClean="0"/>
              <a:t>:</a:t>
            </a:r>
          </a:p>
          <a:p>
            <a:pPr>
              <a:lnSpc>
                <a:spcPct val="90000"/>
              </a:lnSpc>
            </a:pPr>
            <a:endParaRPr lang="en-US" sz="3000" dirty="0" smtClean="0"/>
          </a:p>
          <a:p>
            <a:pPr>
              <a:lnSpc>
                <a:spcPct val="90000"/>
              </a:lnSpc>
            </a:pPr>
            <a:endParaRPr lang="en-US" sz="3000" dirty="0" smtClean="0"/>
          </a:p>
          <a:p>
            <a:pPr lvl="1">
              <a:lnSpc>
                <a:spcPct val="90000"/>
              </a:lnSpc>
              <a:buNone/>
            </a:pPr>
            <a:r>
              <a:rPr lang="en-US" sz="2600" dirty="0" smtClean="0"/>
              <a:t>subject to:</a:t>
            </a:r>
          </a:p>
          <a:p>
            <a:pPr lvl="1">
              <a:lnSpc>
                <a:spcPct val="90000"/>
              </a:lnSpc>
            </a:pPr>
            <a:r>
              <a:rPr lang="en-US" sz="2600" dirty="0" smtClean="0"/>
              <a:t>Profits </a:t>
            </a:r>
            <a:endParaRPr lang="en-CA" sz="2600" dirty="0" smtClean="0"/>
          </a:p>
          <a:p>
            <a:pPr marL="971550" lvl="1" indent="-514350">
              <a:lnSpc>
                <a:spcPct val="90000"/>
              </a:lnSpc>
              <a:buNone/>
            </a:pPr>
            <a:endParaRPr lang="en-ZA" sz="26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17418" name="Object 10"/>
          <p:cNvGraphicFramePr>
            <a:graphicFrameLocks noChangeAspect="1"/>
          </p:cNvGraphicFramePr>
          <p:nvPr/>
        </p:nvGraphicFramePr>
        <p:xfrm>
          <a:off x="914400" y="2997200"/>
          <a:ext cx="4142081" cy="863600"/>
        </p:xfrm>
        <a:graphic>
          <a:graphicData uri="http://schemas.openxmlformats.org/presentationml/2006/ole">
            <p:oleObj spid="_x0000_s17418" name="Equation" r:id="rId3" imgW="2462731" imgH="507780" progId="Equation.3">
              <p:embed/>
            </p:oleObj>
          </a:graphicData>
        </a:graphic>
      </p:graphicFrame>
      <p:sp>
        <p:nvSpPr>
          <p:cNvPr id="17421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17420" name="Object 12"/>
          <p:cNvGraphicFramePr>
            <a:graphicFrameLocks noChangeAspect="1"/>
          </p:cNvGraphicFramePr>
          <p:nvPr/>
        </p:nvGraphicFramePr>
        <p:xfrm>
          <a:off x="986503" y="4841568"/>
          <a:ext cx="7382164" cy="584200"/>
        </p:xfrm>
        <a:graphic>
          <a:graphicData uri="http://schemas.openxmlformats.org/presentationml/2006/ole">
            <p:oleObj spid="_x0000_s17420" name="Equation" r:id="rId4" imgW="4140200" imgH="317500" progId="Equation.3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Methodology - </a:t>
            </a:r>
            <a:r>
              <a:rPr lang="en-ZA" dirty="0" smtClean="0"/>
              <a:t>Firms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556991"/>
          </a:xfrm>
        </p:spPr>
        <p:txBody>
          <a:bodyPr>
            <a:normAutofit/>
          </a:bodyPr>
          <a:lstStyle/>
          <a:p>
            <a:pPr lvl="1">
              <a:lnSpc>
                <a:spcPct val="90000"/>
              </a:lnSpc>
            </a:pPr>
            <a:r>
              <a:rPr lang="en-CA" sz="2600" dirty="0" smtClean="0"/>
              <a:t>Capital stock accumulation:</a:t>
            </a:r>
          </a:p>
          <a:p>
            <a:pPr lvl="1">
              <a:lnSpc>
                <a:spcPct val="90000"/>
              </a:lnSpc>
            </a:pPr>
            <a:endParaRPr lang="en-CA" sz="2600" dirty="0" smtClean="0"/>
          </a:p>
          <a:p>
            <a:pPr lvl="1">
              <a:lnSpc>
                <a:spcPct val="90000"/>
              </a:lnSpc>
            </a:pPr>
            <a:endParaRPr lang="en-CA" sz="2600" dirty="0" smtClean="0"/>
          </a:p>
          <a:p>
            <a:pPr lvl="1">
              <a:lnSpc>
                <a:spcPct val="90000"/>
              </a:lnSpc>
            </a:pPr>
            <a:r>
              <a:rPr lang="en-CA" sz="2600" dirty="0" smtClean="0"/>
              <a:t>Adjustment cost function (Hayashi 1982):</a:t>
            </a:r>
          </a:p>
          <a:p>
            <a:pPr>
              <a:lnSpc>
                <a:spcPct val="90000"/>
              </a:lnSpc>
            </a:pPr>
            <a:endParaRPr lang="en-ZA" sz="30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17414" name="Object 6"/>
          <p:cNvGraphicFramePr>
            <a:graphicFrameLocks noChangeAspect="1"/>
          </p:cNvGraphicFramePr>
          <p:nvPr/>
        </p:nvGraphicFramePr>
        <p:xfrm>
          <a:off x="1403648" y="2181456"/>
          <a:ext cx="3922996" cy="432048"/>
        </p:xfrm>
        <a:graphic>
          <a:graphicData uri="http://schemas.openxmlformats.org/presentationml/2006/ole">
            <p:oleObj spid="_x0000_s21506" name="Equation" r:id="rId3" imgW="2159000" imgH="228600" progId="Equation.3">
              <p:embed/>
            </p:oleObj>
          </a:graphicData>
        </a:graphic>
      </p:graphicFrame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17416" name="Object 8"/>
          <p:cNvGraphicFramePr>
            <a:graphicFrameLocks noChangeAspect="1"/>
          </p:cNvGraphicFramePr>
          <p:nvPr/>
        </p:nvGraphicFramePr>
        <p:xfrm>
          <a:off x="1403648" y="3456764"/>
          <a:ext cx="3888432" cy="1067413"/>
        </p:xfrm>
        <a:graphic>
          <a:graphicData uri="http://schemas.openxmlformats.org/presentationml/2006/ole">
            <p:oleObj spid="_x0000_s21507" name="Equation" r:id="rId4" imgW="1943100" imgH="533400" progId="Equation.3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Methodology - </a:t>
            </a:r>
            <a:r>
              <a:rPr lang="en-ZA" dirty="0" smtClean="0"/>
              <a:t>Firms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556991"/>
          </a:xfrm>
        </p:spPr>
        <p:txBody>
          <a:bodyPr>
            <a:normAutofit/>
          </a:bodyPr>
          <a:lstStyle/>
          <a:p>
            <a:pPr lvl="1">
              <a:lnSpc>
                <a:spcPct val="90000"/>
              </a:lnSpc>
              <a:buNone/>
            </a:pPr>
            <a:r>
              <a:rPr lang="en-CA" sz="2600" dirty="0" smtClean="0"/>
              <a:t>From the first order conditions, we find:</a:t>
            </a:r>
            <a:endParaRPr lang="en-CA" sz="2600" dirty="0" smtClean="0"/>
          </a:p>
          <a:p>
            <a:pPr lvl="1">
              <a:lnSpc>
                <a:spcPct val="90000"/>
              </a:lnSpc>
            </a:pPr>
            <a:r>
              <a:rPr lang="en-CA" sz="2600" dirty="0" smtClean="0"/>
              <a:t>Optimum level of investment:</a:t>
            </a:r>
          </a:p>
          <a:p>
            <a:pPr lvl="1">
              <a:lnSpc>
                <a:spcPct val="90000"/>
              </a:lnSpc>
            </a:pPr>
            <a:endParaRPr lang="en-CA" sz="2600" dirty="0" smtClean="0"/>
          </a:p>
          <a:p>
            <a:pPr lvl="1">
              <a:lnSpc>
                <a:spcPct val="90000"/>
              </a:lnSpc>
            </a:pPr>
            <a:endParaRPr lang="en-CA" sz="2600" dirty="0" smtClean="0"/>
          </a:p>
          <a:p>
            <a:pPr lvl="1">
              <a:lnSpc>
                <a:spcPct val="90000"/>
              </a:lnSpc>
            </a:pPr>
            <a:r>
              <a:rPr lang="en-CA" sz="2600" dirty="0" smtClean="0"/>
              <a:t>Desired future capital stock:</a:t>
            </a:r>
          </a:p>
          <a:p>
            <a:pPr>
              <a:lnSpc>
                <a:spcPct val="90000"/>
              </a:lnSpc>
            </a:pPr>
            <a:endParaRPr lang="en-ZA" sz="30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22532" name="Object 4"/>
          <p:cNvGraphicFramePr>
            <a:graphicFrameLocks noChangeAspect="1"/>
          </p:cNvGraphicFramePr>
          <p:nvPr/>
        </p:nvGraphicFramePr>
        <p:xfrm>
          <a:off x="1447800" y="2463800"/>
          <a:ext cx="2933700" cy="838200"/>
        </p:xfrm>
        <a:graphic>
          <a:graphicData uri="http://schemas.openxmlformats.org/presentationml/2006/ole">
            <p:oleObj spid="_x0000_s22532" name="Equation" r:id="rId3" imgW="1739900" imgH="482600" progId="Equation.3">
              <p:embed/>
            </p:oleObj>
          </a:graphicData>
        </a:graphic>
      </p:graphicFrame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22534" name="Object 6"/>
          <p:cNvGraphicFramePr>
            <a:graphicFrameLocks noChangeAspect="1"/>
          </p:cNvGraphicFramePr>
          <p:nvPr/>
        </p:nvGraphicFramePr>
        <p:xfrm>
          <a:off x="1031453" y="3911599"/>
          <a:ext cx="7822436" cy="881627"/>
        </p:xfrm>
        <a:graphic>
          <a:graphicData uri="http://schemas.openxmlformats.org/presentationml/2006/ole">
            <p:oleObj spid="_x0000_s22534" name="Equation" r:id="rId4" imgW="4406900" imgH="508000" progId="Equation.3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Methodology - Households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556991"/>
          </a:xfrm>
        </p:spPr>
        <p:txBody>
          <a:bodyPr>
            <a:normAutofit lnSpcReduction="10000"/>
          </a:bodyPr>
          <a:lstStyle/>
          <a:p>
            <a:pPr marL="571500" indent="-514350">
              <a:lnSpc>
                <a:spcPct val="90000"/>
              </a:lnSpc>
            </a:pPr>
            <a:r>
              <a:rPr lang="en-US" sz="3000" dirty="0" smtClean="0"/>
              <a:t>Finite </a:t>
            </a:r>
            <a:r>
              <a:rPr lang="en-US" sz="3000" dirty="0" smtClean="0"/>
              <a:t>number of infinitely-lived </a:t>
            </a:r>
            <a:r>
              <a:rPr lang="en-US" sz="3000" dirty="0" smtClean="0"/>
              <a:t>households</a:t>
            </a:r>
          </a:p>
          <a:p>
            <a:pPr marL="571500" indent="-514350">
              <a:lnSpc>
                <a:spcPct val="90000"/>
              </a:lnSpc>
            </a:pPr>
            <a:r>
              <a:rPr lang="en-US" sz="3000" dirty="0" smtClean="0"/>
              <a:t>The </a:t>
            </a:r>
            <a:r>
              <a:rPr lang="en-US" sz="3000" dirty="0" smtClean="0"/>
              <a:t>representative household makes consumption and savings </a:t>
            </a:r>
            <a:r>
              <a:rPr lang="en-US" sz="3000" dirty="0" smtClean="0"/>
              <a:t>decisions </a:t>
            </a:r>
          </a:p>
          <a:p>
            <a:pPr marL="571500" indent="-514350">
              <a:lnSpc>
                <a:spcPct val="90000"/>
              </a:lnSpc>
            </a:pPr>
            <a:r>
              <a:rPr lang="en-US" sz="3000" dirty="0" smtClean="0"/>
              <a:t>It derives </a:t>
            </a:r>
            <a:r>
              <a:rPr lang="en-US" sz="3000" dirty="0" smtClean="0"/>
              <a:t>its current income from wages and profits paid by firms, and pays income tax. </a:t>
            </a:r>
            <a:endParaRPr lang="en-US" sz="3000" dirty="0" smtClean="0"/>
          </a:p>
          <a:p>
            <a:pPr marL="571500" indent="-514350">
              <a:lnSpc>
                <a:spcPct val="90000"/>
              </a:lnSpc>
            </a:pPr>
            <a:r>
              <a:rPr lang="en-US" sz="3000" dirty="0" smtClean="0"/>
              <a:t>It </a:t>
            </a:r>
            <a:r>
              <a:rPr lang="en-US" sz="3000" dirty="0" smtClean="0"/>
              <a:t>maximizes an </a:t>
            </a:r>
            <a:r>
              <a:rPr lang="en-US" sz="3000" dirty="0" err="1" smtClean="0"/>
              <a:t>intertemporal</a:t>
            </a:r>
            <a:r>
              <a:rPr lang="en-US" sz="3000" dirty="0" smtClean="0"/>
              <a:t> utility function subject to a sequence of budget constraints and an </a:t>
            </a:r>
            <a:r>
              <a:rPr lang="en-US" sz="3000" dirty="0" err="1" smtClean="0"/>
              <a:t>intertemporal</a:t>
            </a:r>
            <a:r>
              <a:rPr lang="en-US" sz="3000" dirty="0" smtClean="0"/>
              <a:t> solvency constraint. </a:t>
            </a:r>
            <a:endParaRPr lang="en-US" sz="3000" dirty="0" smtClean="0"/>
          </a:p>
          <a:p>
            <a:pPr marL="571500" indent="-514350">
              <a:lnSpc>
                <a:spcPct val="90000"/>
              </a:lnSpc>
            </a:pPr>
            <a:endParaRPr lang="en-ZA" sz="30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Methodology - </a:t>
            </a:r>
            <a:r>
              <a:rPr lang="en-ZA" dirty="0" smtClean="0"/>
              <a:t>Households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556991"/>
          </a:xfrm>
        </p:spPr>
        <p:txBody>
          <a:bodyPr>
            <a:normAutofit/>
          </a:bodyPr>
          <a:lstStyle/>
          <a:p>
            <a:pPr marL="571500" indent="-514350">
              <a:lnSpc>
                <a:spcPct val="90000"/>
              </a:lnSpc>
            </a:pPr>
            <a:r>
              <a:rPr lang="en-US" sz="2400" dirty="0" smtClean="0"/>
              <a:t>The </a:t>
            </a:r>
            <a:r>
              <a:rPr lang="en-US" sz="2400" dirty="0" err="1" smtClean="0"/>
              <a:t>intertemporal</a:t>
            </a:r>
            <a:r>
              <a:rPr lang="en-US" sz="2400" dirty="0" smtClean="0"/>
              <a:t> utility </a:t>
            </a:r>
            <a:r>
              <a:rPr lang="en-US" sz="2400" dirty="0" smtClean="0"/>
              <a:t>function </a:t>
            </a:r>
            <a:r>
              <a:rPr lang="en-US" sz="2400" dirty="0" smtClean="0"/>
              <a:t>is additively </a:t>
            </a:r>
            <a:r>
              <a:rPr lang="en-US" sz="2400" dirty="0" smtClean="0"/>
              <a:t>separable, features </a:t>
            </a:r>
            <a:r>
              <a:rPr lang="en-US" sz="2400" dirty="0" smtClean="0"/>
              <a:t>a constant rate of time </a:t>
            </a:r>
            <a:r>
              <a:rPr lang="en-US" sz="2400" dirty="0" smtClean="0"/>
              <a:t>preference and </a:t>
            </a:r>
            <a:r>
              <a:rPr lang="en-US" sz="2400" dirty="0" smtClean="0"/>
              <a:t>an instantaneous logarithmic utility function that is weakly separable and defined over aggregate consumption </a:t>
            </a:r>
            <a:r>
              <a:rPr lang="en-US" sz="2400" i="1" dirty="0" smtClean="0"/>
              <a:t>CTH</a:t>
            </a:r>
            <a:r>
              <a:rPr lang="en-US" sz="2400" dirty="0" smtClean="0"/>
              <a:t>.</a:t>
            </a:r>
          </a:p>
          <a:p>
            <a:pPr marL="571500" indent="-514350">
              <a:lnSpc>
                <a:spcPct val="90000"/>
              </a:lnSpc>
            </a:pPr>
            <a:endParaRPr lang="en-US" sz="2400" dirty="0" smtClean="0"/>
          </a:p>
          <a:p>
            <a:pPr marL="571500" indent="-514350">
              <a:lnSpc>
                <a:spcPct val="90000"/>
              </a:lnSpc>
            </a:pPr>
            <a:endParaRPr lang="en-US" sz="2400" dirty="0" smtClean="0"/>
          </a:p>
          <a:p>
            <a:pPr marL="571500" indent="-514350">
              <a:lnSpc>
                <a:spcPct val="90000"/>
              </a:lnSpc>
            </a:pPr>
            <a:endParaRPr lang="en-US" sz="2400" dirty="0" smtClean="0"/>
          </a:p>
          <a:p>
            <a:pPr marL="574675" lvl="1" indent="0">
              <a:lnSpc>
                <a:spcPct val="90000"/>
              </a:lnSpc>
              <a:buNone/>
            </a:pPr>
            <a:r>
              <a:rPr lang="en-US" sz="2400" dirty="0" smtClean="0"/>
              <a:t>from which we derive the trade-off between consumption in two consecutive periods (Euler equation): </a:t>
            </a:r>
            <a:endParaRPr lang="en-ZA" sz="24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24577" name="Object 1"/>
          <p:cNvGraphicFramePr>
            <a:graphicFrameLocks noChangeAspect="1"/>
          </p:cNvGraphicFramePr>
          <p:nvPr/>
        </p:nvGraphicFramePr>
        <p:xfrm>
          <a:off x="1749001" y="3097370"/>
          <a:ext cx="3011488" cy="811213"/>
        </p:xfrm>
        <a:graphic>
          <a:graphicData uri="http://schemas.openxmlformats.org/presentationml/2006/ole">
            <p:oleObj spid="_x0000_s24577" name="Equation" r:id="rId3" imgW="1803240" imgH="482400" progId="Equation.3">
              <p:embed/>
            </p:oleObj>
          </a:graphicData>
        </a:graphic>
      </p:graphicFrame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1725547" y="5063392"/>
          <a:ext cx="3451137" cy="482002"/>
        </p:xfrm>
        <a:graphic>
          <a:graphicData uri="http://schemas.openxmlformats.org/presentationml/2006/ole">
            <p:oleObj spid="_x0000_s24579" name="Equation" r:id="rId4" imgW="1790700" imgH="228600" progId="Equation.3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Methodology - </a:t>
            </a:r>
            <a:r>
              <a:rPr lang="en-ZA" dirty="0" smtClean="0"/>
              <a:t>Households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556991"/>
          </a:xfrm>
        </p:spPr>
        <p:txBody>
          <a:bodyPr>
            <a:normAutofit/>
          </a:bodyPr>
          <a:lstStyle/>
          <a:p>
            <a:r>
              <a:rPr lang="en-ZA" sz="2400" dirty="0" smtClean="0"/>
              <a:t>Based on the optimal path for aggregate consumption </a:t>
            </a:r>
            <a:r>
              <a:rPr lang="en-ZA" sz="2400" dirty="0" err="1" smtClean="0"/>
              <a:t>consumption</a:t>
            </a:r>
            <a:r>
              <a:rPr lang="en-ZA" sz="2400" dirty="0" smtClean="0"/>
              <a:t> expenditures</a:t>
            </a:r>
            <a:r>
              <a:rPr lang="en-ZA" sz="2400" dirty="0" smtClean="0"/>
              <a:t>,</a:t>
            </a:r>
            <a:r>
              <a:rPr lang="en-ZA" sz="2400" dirty="0" smtClean="0"/>
              <a:t> </a:t>
            </a:r>
            <a:r>
              <a:rPr lang="en-ZA" sz="2400" dirty="0" smtClean="0"/>
              <a:t>the representative household allocates in each period these expenditures among the available commodities (</a:t>
            </a:r>
            <a:r>
              <a:rPr lang="en-ZA" sz="2400" i="1" dirty="0" err="1" smtClean="0"/>
              <a:t>C</a:t>
            </a:r>
            <a:r>
              <a:rPr lang="en-ZA" sz="2400" i="1" baseline="-25000" dirty="0" err="1" smtClean="0"/>
              <a:t>i</a:t>
            </a:r>
            <a:r>
              <a:rPr lang="en-ZA" sz="2400" dirty="0" smtClean="0"/>
              <a:t>). </a:t>
            </a:r>
            <a:endParaRPr lang="en-ZA" sz="2400" dirty="0" smtClean="0"/>
          </a:p>
          <a:p>
            <a:r>
              <a:rPr lang="en-ZA" sz="2400" dirty="0" smtClean="0"/>
              <a:t>A </a:t>
            </a:r>
            <a:r>
              <a:rPr lang="en-ZA" sz="2400" dirty="0" smtClean="0"/>
              <a:t>Linear Expenditure System (LES) function is used as the aggregator function to specify the relation between aggregate consumption and the quantities of various commodities consumed by the representative household. </a:t>
            </a:r>
            <a:endParaRPr lang="en-US" sz="24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1710812" y="4778478"/>
          <a:ext cx="4866967" cy="766916"/>
        </p:xfrm>
        <a:graphic>
          <a:graphicData uri="http://schemas.openxmlformats.org/presentationml/2006/ole">
            <p:oleObj spid="_x0000_s25604" name="Equation" r:id="rId3" imgW="3175000" imgH="482600" progId="Equation.3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Methodology - Government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556991"/>
          </a:xfrm>
        </p:spPr>
        <p:txBody>
          <a:bodyPr>
            <a:normAutofit/>
          </a:bodyPr>
          <a:lstStyle/>
          <a:p>
            <a:r>
              <a:rPr lang="en-ZA" sz="2400" dirty="0" smtClean="0"/>
              <a:t>The </a:t>
            </a:r>
            <a:r>
              <a:rPr lang="en-ZA" sz="2400" dirty="0" smtClean="0"/>
              <a:t>government </a:t>
            </a:r>
            <a:r>
              <a:rPr lang="en-ZA" sz="2400" dirty="0" smtClean="0"/>
              <a:t>collects </a:t>
            </a:r>
            <a:r>
              <a:rPr lang="en-ZA" sz="2400" dirty="0" smtClean="0"/>
              <a:t>various direct </a:t>
            </a:r>
            <a:r>
              <a:rPr lang="en-ZA" sz="2400" dirty="0" smtClean="0"/>
              <a:t>and indirect </a:t>
            </a:r>
            <a:r>
              <a:rPr lang="en-ZA" sz="2400" dirty="0" smtClean="0"/>
              <a:t>taxes:</a:t>
            </a:r>
          </a:p>
          <a:p>
            <a:pPr lvl="1"/>
            <a:r>
              <a:rPr lang="en-ZA" sz="2000" dirty="0" smtClean="0"/>
              <a:t>Income taxes (firms and households)</a:t>
            </a:r>
          </a:p>
          <a:p>
            <a:pPr lvl="1"/>
            <a:r>
              <a:rPr lang="en-ZA" sz="2000" dirty="0" smtClean="0"/>
              <a:t>Taxes on production and on factors of production</a:t>
            </a:r>
          </a:p>
          <a:p>
            <a:pPr lvl="1"/>
            <a:r>
              <a:rPr lang="en-ZA" sz="2000" dirty="0" smtClean="0"/>
              <a:t>Import duties and export taxes</a:t>
            </a:r>
          </a:p>
          <a:p>
            <a:pPr lvl="1"/>
            <a:r>
              <a:rPr lang="en-ZA" sz="2000" dirty="0" smtClean="0"/>
              <a:t>Taxes on commodities</a:t>
            </a:r>
            <a:endParaRPr lang="en-ZA" sz="2000" dirty="0" smtClean="0"/>
          </a:p>
          <a:p>
            <a:r>
              <a:rPr lang="en-ZA" sz="2400" dirty="0" smtClean="0"/>
              <a:t>It receives </a:t>
            </a:r>
            <a:r>
              <a:rPr lang="en-ZA" sz="2400" dirty="0" smtClean="0"/>
              <a:t>and pays transfers, and consumes goods and </a:t>
            </a:r>
            <a:r>
              <a:rPr lang="en-ZA" sz="2400" dirty="0" smtClean="0"/>
              <a:t>services (current and investment). </a:t>
            </a:r>
          </a:p>
          <a:p>
            <a:r>
              <a:rPr lang="en-ZA" sz="2400" dirty="0" smtClean="0"/>
              <a:t>It </a:t>
            </a:r>
            <a:r>
              <a:rPr lang="en-ZA" sz="2400" dirty="0" smtClean="0"/>
              <a:t>also pays interest </a:t>
            </a:r>
            <a:r>
              <a:rPr lang="en-ZA" sz="2400" dirty="0" smtClean="0"/>
              <a:t>on </a:t>
            </a:r>
            <a:r>
              <a:rPr lang="en-ZA" sz="2400" dirty="0" smtClean="0"/>
              <a:t>the public domestic and foreign debt </a:t>
            </a:r>
            <a:r>
              <a:rPr lang="en-ZA" sz="2400" dirty="0" smtClean="0"/>
              <a:t> </a:t>
            </a:r>
            <a:r>
              <a:rPr lang="en-ZA" sz="2400" dirty="0" smtClean="0"/>
              <a:t>for which interests rates can differ and are exogenous</a:t>
            </a:r>
            <a:endParaRPr lang="en-US" sz="24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Methodology - Government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556991"/>
          </a:xfrm>
        </p:spPr>
        <p:txBody>
          <a:bodyPr>
            <a:normAutofit/>
          </a:bodyPr>
          <a:lstStyle/>
          <a:p>
            <a:r>
              <a:rPr lang="en-ZA" sz="2400" dirty="0" smtClean="0"/>
              <a:t>The government finances the excess of its current and investment expenditures over its revenue by issuing bonds (</a:t>
            </a:r>
            <a:r>
              <a:rPr lang="en-ZA" sz="2400" i="1" dirty="0" smtClean="0"/>
              <a:t>SG</a:t>
            </a:r>
            <a:r>
              <a:rPr lang="en-ZA" sz="2400" dirty="0" smtClean="0"/>
              <a:t>).</a:t>
            </a:r>
          </a:p>
          <a:p>
            <a:endParaRPr lang="en-ZA" sz="2400" dirty="0" smtClean="0"/>
          </a:p>
          <a:p>
            <a:endParaRPr lang="en-ZA" sz="2400" dirty="0" smtClean="0"/>
          </a:p>
          <a:p>
            <a:r>
              <a:rPr lang="en-ZA" sz="2400" dirty="0" smtClean="0"/>
              <a:t>A positive balance implies that the government would reimburse part of its debt, whereas a negative balance would increase it.</a:t>
            </a:r>
            <a:endParaRPr lang="en-US" sz="24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27649" name="Object 1"/>
          <p:cNvGraphicFramePr>
            <a:graphicFrameLocks noChangeAspect="1"/>
          </p:cNvGraphicFramePr>
          <p:nvPr/>
        </p:nvGraphicFramePr>
        <p:xfrm>
          <a:off x="914400" y="2895600"/>
          <a:ext cx="6406376" cy="685800"/>
        </p:xfrm>
        <a:graphic>
          <a:graphicData uri="http://schemas.openxmlformats.org/presentationml/2006/ole">
            <p:oleObj spid="_x0000_s27649" name="Equation" r:id="rId3" imgW="3644900" imgH="393700" progId="Equation.3">
              <p:embed/>
            </p:oleObj>
          </a:graphicData>
        </a:graphic>
      </p:graphicFrame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27651" name="Object 3"/>
          <p:cNvGraphicFramePr>
            <a:graphicFrameLocks noChangeAspect="1"/>
          </p:cNvGraphicFramePr>
          <p:nvPr/>
        </p:nvGraphicFramePr>
        <p:xfrm>
          <a:off x="914399" y="4800600"/>
          <a:ext cx="7758243" cy="863600"/>
        </p:xfrm>
        <a:graphic>
          <a:graphicData uri="http://schemas.openxmlformats.org/presentationml/2006/ole">
            <p:oleObj spid="_x0000_s27651" name="Equation" r:id="rId4" imgW="5270500" imgH="584200" progId="Equation.3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Outline of the Presentation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ZA" sz="3000" smtClean="0"/>
              <a:t>Aims and Objectives</a:t>
            </a:r>
          </a:p>
          <a:p>
            <a:pPr>
              <a:lnSpc>
                <a:spcPct val="90000"/>
              </a:lnSpc>
            </a:pPr>
            <a:r>
              <a:rPr lang="en-ZA" sz="3000" smtClean="0"/>
              <a:t>Methodology</a:t>
            </a:r>
          </a:p>
          <a:p>
            <a:pPr>
              <a:lnSpc>
                <a:spcPct val="90000"/>
              </a:lnSpc>
            </a:pPr>
            <a:r>
              <a:rPr lang="en-ZA" sz="3000" smtClean="0"/>
              <a:t>Results</a:t>
            </a:r>
          </a:p>
          <a:p>
            <a:pPr>
              <a:lnSpc>
                <a:spcPct val="90000"/>
              </a:lnSpc>
            </a:pPr>
            <a:r>
              <a:rPr lang="en-ZA" sz="3000" smtClean="0"/>
              <a:t>Conclusion</a:t>
            </a:r>
          </a:p>
          <a:p>
            <a:pPr marL="971550" lvl="1" indent="-514350">
              <a:lnSpc>
                <a:spcPct val="90000"/>
              </a:lnSpc>
            </a:pPr>
            <a:endParaRPr lang="en-ZA" sz="2600" smtClean="0"/>
          </a:p>
          <a:p>
            <a:pPr marL="971550" lvl="1" indent="-514350">
              <a:lnSpc>
                <a:spcPct val="90000"/>
              </a:lnSpc>
            </a:pPr>
            <a:endParaRPr lang="en-ZA" sz="2600" smtClean="0"/>
          </a:p>
          <a:p>
            <a:pPr marL="971550" lvl="1" indent="-514350">
              <a:lnSpc>
                <a:spcPct val="90000"/>
              </a:lnSpc>
            </a:pPr>
            <a:endParaRPr lang="en-ZA" sz="260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Methodology - Closures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556991"/>
          </a:xfrm>
        </p:spPr>
        <p:txBody>
          <a:bodyPr>
            <a:normAutofit/>
          </a:bodyPr>
          <a:lstStyle/>
          <a:p>
            <a:r>
              <a:rPr lang="en-ZA" sz="2400" dirty="0" smtClean="0"/>
              <a:t>Small open economy hypothesis (world prices are given)</a:t>
            </a:r>
          </a:p>
          <a:p>
            <a:r>
              <a:rPr lang="en-ZA" sz="2400" dirty="0" smtClean="0"/>
              <a:t>Constant current account balance</a:t>
            </a:r>
          </a:p>
          <a:p>
            <a:r>
              <a:rPr lang="en-ZA" sz="2400" dirty="0" smtClean="0"/>
              <a:t>Fixed repartition between domestic and foreign debt</a:t>
            </a:r>
          </a:p>
          <a:p>
            <a:r>
              <a:rPr lang="en-ZA" sz="2400" dirty="0" smtClean="0"/>
              <a:t>Nominal exchange rate is the </a:t>
            </a:r>
            <a:r>
              <a:rPr lang="en-ZA" sz="2400" dirty="0" err="1" smtClean="0"/>
              <a:t>numéraire</a:t>
            </a:r>
            <a:endParaRPr lang="en-ZA" sz="2400" dirty="0" smtClean="0"/>
          </a:p>
          <a:p>
            <a:endParaRPr lang="en-ZA" sz="24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Results-Simulations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45194"/>
          </a:xfrm>
        </p:spPr>
        <p:txBody>
          <a:bodyPr>
            <a:normAutofit/>
          </a:bodyPr>
          <a:lstStyle/>
          <a:p>
            <a:r>
              <a:rPr lang="en-ZA" sz="2400" dirty="0" smtClean="0"/>
              <a:t>Two simulations:</a:t>
            </a:r>
          </a:p>
          <a:p>
            <a:pPr lvl="1"/>
            <a:r>
              <a:rPr lang="en-ZA" sz="2000" dirty="0" smtClean="0"/>
              <a:t>Increased current public spending  </a:t>
            </a:r>
          </a:p>
          <a:p>
            <a:pPr lvl="2"/>
            <a:r>
              <a:rPr lang="en-ZA" sz="1600" dirty="0" smtClean="0"/>
              <a:t>10% in 2011 and 2012 </a:t>
            </a:r>
          </a:p>
          <a:p>
            <a:pPr lvl="2"/>
            <a:r>
              <a:rPr lang="en-ZA" sz="1600" dirty="0" smtClean="0"/>
              <a:t>2% in 2013,2014 and 2015</a:t>
            </a:r>
          </a:p>
          <a:p>
            <a:pPr lvl="2"/>
            <a:r>
              <a:rPr lang="en-ZA" sz="1600" dirty="0" smtClean="0"/>
              <a:t>back to BAU in 2016</a:t>
            </a:r>
            <a:endParaRPr lang="en-ZA" sz="1600" dirty="0" smtClean="0"/>
          </a:p>
          <a:p>
            <a:pPr lvl="1"/>
            <a:r>
              <a:rPr lang="en-ZA" sz="2000" dirty="0" smtClean="0"/>
              <a:t>Increased </a:t>
            </a:r>
            <a:r>
              <a:rPr lang="en-ZA" sz="2000" dirty="0" smtClean="0"/>
              <a:t>public investment  </a:t>
            </a:r>
            <a:endParaRPr lang="en-ZA" sz="2000" dirty="0" smtClean="0"/>
          </a:p>
          <a:p>
            <a:pPr lvl="2"/>
            <a:r>
              <a:rPr lang="en-ZA" sz="1600" dirty="0" smtClean="0"/>
              <a:t>10% in 2011 and 2012 </a:t>
            </a:r>
          </a:p>
          <a:p>
            <a:pPr lvl="2"/>
            <a:r>
              <a:rPr lang="en-ZA" sz="1600" dirty="0" smtClean="0"/>
              <a:t>2% in 2013,2014 and 2015</a:t>
            </a:r>
          </a:p>
          <a:p>
            <a:pPr lvl="2"/>
            <a:r>
              <a:rPr lang="en-ZA" sz="1600" dirty="0" smtClean="0"/>
              <a:t>back to BAU </a:t>
            </a:r>
            <a:r>
              <a:rPr lang="en-ZA" sz="1600" smtClean="0"/>
              <a:t>in </a:t>
            </a:r>
            <a:r>
              <a:rPr lang="en-ZA" sz="1600" smtClean="0"/>
              <a:t>2016</a:t>
            </a:r>
            <a:endParaRPr lang="en-ZA" sz="16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smtClean="0"/>
              <a:t>Results-Simulations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45194"/>
          </a:xfrm>
        </p:spPr>
        <p:txBody>
          <a:bodyPr>
            <a:normAutofit/>
          </a:bodyPr>
          <a:lstStyle/>
          <a:p>
            <a:r>
              <a:rPr lang="en-ZA" sz="2400" dirty="0" smtClean="0"/>
              <a:t>Under three financing mechanisms:</a:t>
            </a:r>
          </a:p>
          <a:p>
            <a:pPr lvl="1"/>
            <a:r>
              <a:rPr lang="en-ZA" sz="2000" dirty="0" smtClean="0"/>
              <a:t>Increased </a:t>
            </a:r>
            <a:r>
              <a:rPr lang="en-ZA" sz="2000" dirty="0" smtClean="0"/>
              <a:t>income tax rate on households’ income</a:t>
            </a:r>
          </a:p>
          <a:p>
            <a:pPr lvl="1"/>
            <a:r>
              <a:rPr lang="en-ZA" sz="2000" dirty="0" smtClean="0"/>
              <a:t>Increased </a:t>
            </a:r>
            <a:r>
              <a:rPr lang="en-ZA" sz="2000" dirty="0" smtClean="0"/>
              <a:t>indirect tax rate on commodities</a:t>
            </a:r>
          </a:p>
          <a:p>
            <a:pPr lvl="1"/>
            <a:r>
              <a:rPr lang="en-ZA" sz="2000" dirty="0" smtClean="0"/>
              <a:t>Increased </a:t>
            </a:r>
            <a:r>
              <a:rPr lang="en-ZA" sz="2000" dirty="0" smtClean="0"/>
              <a:t>debt</a:t>
            </a:r>
          </a:p>
          <a:p>
            <a:r>
              <a:rPr lang="en-ZA" sz="2400" dirty="0" smtClean="0"/>
              <a:t>Caveats:</a:t>
            </a:r>
          </a:p>
          <a:p>
            <a:pPr lvl="1"/>
            <a:r>
              <a:rPr lang="en-ZA" sz="2000" dirty="0" smtClean="0"/>
              <a:t>Public investment in infrastructure is assumed to increase total factor productivity</a:t>
            </a:r>
          </a:p>
          <a:p>
            <a:pPr lvl="1"/>
            <a:r>
              <a:rPr lang="en-ZA" sz="2000" dirty="0" smtClean="0"/>
              <a:t>But public current spending does not affect productivity (period of increased spending is assumed too short to significantly impact productivity)</a:t>
            </a:r>
            <a:endParaRPr lang="en-ZA" sz="2000" dirty="0" smtClean="0"/>
          </a:p>
          <a:p>
            <a:pPr lvl="1"/>
            <a:endParaRPr lang="en-ZA" sz="20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Results-Simulation 1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45194"/>
          </a:xfrm>
        </p:spPr>
        <p:txBody>
          <a:bodyPr>
            <a:normAutofit/>
          </a:bodyPr>
          <a:lstStyle/>
          <a:p>
            <a:r>
              <a:rPr lang="en-ZA" sz="2400" dirty="0" smtClean="0"/>
              <a:t>Increased public expenditures has little impact on GDP, regardless of the timeframe.</a:t>
            </a:r>
            <a:endParaRPr lang="en-ZA" sz="2000" dirty="0" smtClean="0"/>
          </a:p>
          <a:p>
            <a:pPr lvl="1"/>
            <a:endParaRPr lang="en-ZA" sz="20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997152" y="2474214"/>
          <a:ext cx="6627763" cy="2142030"/>
        </p:xfrm>
        <a:graphic>
          <a:graphicData uri="http://schemas.openxmlformats.org/drawingml/2006/table">
            <a:tbl>
              <a:tblPr/>
              <a:tblGrid>
                <a:gridCol w="1415638"/>
                <a:gridCol w="579125"/>
                <a:gridCol w="579125"/>
                <a:gridCol w="579125"/>
                <a:gridCol w="579125"/>
                <a:gridCol w="579125"/>
                <a:gridCol w="579125"/>
                <a:gridCol w="579125"/>
                <a:gridCol w="579125"/>
                <a:gridCol w="579125"/>
              </a:tblGrid>
              <a:tr h="2162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C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Direct tax financing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Indirect tax financing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Debt financing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2162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C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2011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2011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2011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</a:tr>
              <a:tr h="21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GDP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1.18%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-0.10%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-0.54%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-0.42%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1.14%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-0.12%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1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GDP deflator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1.19%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-0.56%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1.15%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1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Real GDP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-0.31%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-0.57%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-0.39%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-0.32%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1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Real consumption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-0.71%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-1.65%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-0.81%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-0.40%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-1.09%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-0.74%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1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Real investment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-5.56%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-0.77%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-2.54%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-1.27%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-5.69%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-0.81%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1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Debt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1.97%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2.08%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1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Gov. expenditures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5.92%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1.22%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6.23%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1.36%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5.91%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1.43%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0.25%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1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Increase in tax rate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2.65%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0.63%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1.01%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0.26%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n.a.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n.a.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n.a</a:t>
                      </a:r>
                      <a:r>
                        <a:rPr lang="en-ZA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.</a:t>
                      </a:r>
                      <a:endParaRPr lang="fr-CA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</a:tbl>
          </a:graphicData>
        </a:graphic>
      </p:graphicFrame>
      <p:sp>
        <p:nvSpPr>
          <p:cNvPr id="21" name="Rectangle 20"/>
          <p:cNvSpPr/>
          <p:nvPr/>
        </p:nvSpPr>
        <p:spPr>
          <a:xfrm>
            <a:off x="943897" y="3288890"/>
            <a:ext cx="6725264" cy="250723"/>
          </a:xfrm>
          <a:prstGeom prst="rect">
            <a:avLst/>
          </a:prstGeom>
          <a:solidFill>
            <a:srgbClr val="F2DCDB">
              <a:alpha val="30196"/>
            </a:srgb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Results-Simulation 1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45194"/>
          </a:xfrm>
        </p:spPr>
        <p:txBody>
          <a:bodyPr>
            <a:normAutofit/>
          </a:bodyPr>
          <a:lstStyle/>
          <a:p>
            <a:r>
              <a:rPr lang="en-ZA" sz="2400" dirty="0" smtClean="0"/>
              <a:t>Affects negatively real investment, especially in the short run and under direct tax and debt financing.</a:t>
            </a:r>
            <a:endParaRPr lang="en-ZA" sz="2000" dirty="0" smtClean="0"/>
          </a:p>
          <a:p>
            <a:pPr lvl="1"/>
            <a:endParaRPr lang="en-ZA" sz="20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997152" y="2474214"/>
          <a:ext cx="6627763" cy="2142030"/>
        </p:xfrm>
        <a:graphic>
          <a:graphicData uri="http://schemas.openxmlformats.org/drawingml/2006/table">
            <a:tbl>
              <a:tblPr/>
              <a:tblGrid>
                <a:gridCol w="1415638"/>
                <a:gridCol w="579125"/>
                <a:gridCol w="579125"/>
                <a:gridCol w="579125"/>
                <a:gridCol w="579125"/>
                <a:gridCol w="579125"/>
                <a:gridCol w="579125"/>
                <a:gridCol w="579125"/>
                <a:gridCol w="579125"/>
                <a:gridCol w="579125"/>
              </a:tblGrid>
              <a:tr h="2162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C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Direct tax financing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Indirect tax financing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Debt financing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2162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C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2011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2011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2011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</a:tr>
              <a:tr h="21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GDP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1.18%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-0.10%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-0.54%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-0.42%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1.14%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-0.12%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1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GDP deflator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1.19%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-0.56%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1.15%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1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Real GDP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-0.31%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-0.57%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-0.39%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-0.32%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1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Real consumption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-0.71%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-1.65%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-0.81%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-0.40%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-1.09%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-0.74%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1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Real investment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-5.56%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-0.77%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-2.54%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-1.27%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-5.69%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-0.81%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1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Debt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1.97%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2.08%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1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Gov. expenditures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5.92%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1.22%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6.23%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1.36%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5.91%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1.43%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0.25%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1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Increase in tax rate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2.65%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0.63%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1.01%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0.26%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n.a.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n.a.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n.a</a:t>
                      </a:r>
                      <a:r>
                        <a:rPr lang="en-ZA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.</a:t>
                      </a:r>
                      <a:endParaRPr lang="fr-CA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</a:tbl>
          </a:graphicData>
        </a:graphic>
      </p:graphicFrame>
      <p:sp>
        <p:nvSpPr>
          <p:cNvPr id="21" name="Rectangle 20"/>
          <p:cNvSpPr/>
          <p:nvPr/>
        </p:nvSpPr>
        <p:spPr>
          <a:xfrm>
            <a:off x="943897" y="3716582"/>
            <a:ext cx="6725264" cy="250723"/>
          </a:xfrm>
          <a:prstGeom prst="rect">
            <a:avLst/>
          </a:prstGeom>
          <a:solidFill>
            <a:srgbClr val="F2DCDB">
              <a:alpha val="30196"/>
            </a:srgb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Results-Simulation 1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45194"/>
          </a:xfrm>
        </p:spPr>
        <p:txBody>
          <a:bodyPr>
            <a:normAutofit/>
          </a:bodyPr>
          <a:lstStyle/>
          <a:p>
            <a:r>
              <a:rPr lang="en-ZA" sz="2400" dirty="0" smtClean="0"/>
              <a:t>Implies increased income tax rates by 2.65 or increased indirect tax rates by 1 (temporary tax)</a:t>
            </a:r>
            <a:endParaRPr lang="en-ZA" sz="2000" dirty="0" smtClean="0"/>
          </a:p>
          <a:p>
            <a:pPr lvl="1"/>
            <a:endParaRPr lang="en-ZA" sz="20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997152" y="2474214"/>
          <a:ext cx="6627763" cy="2142030"/>
        </p:xfrm>
        <a:graphic>
          <a:graphicData uri="http://schemas.openxmlformats.org/drawingml/2006/table">
            <a:tbl>
              <a:tblPr/>
              <a:tblGrid>
                <a:gridCol w="1415638"/>
                <a:gridCol w="579125"/>
                <a:gridCol w="579125"/>
                <a:gridCol w="579125"/>
                <a:gridCol w="579125"/>
                <a:gridCol w="579125"/>
                <a:gridCol w="579125"/>
                <a:gridCol w="579125"/>
                <a:gridCol w="579125"/>
                <a:gridCol w="579125"/>
              </a:tblGrid>
              <a:tr h="2162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C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Direct tax financing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Indirect tax financing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Debt financing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2162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C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2011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2011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2011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</a:tr>
              <a:tr h="21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GDP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1.18%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-0.10%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-0.54%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-0.42%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1.14%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-0.12%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1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GDP deflator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1.19%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-0.56%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1.15%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1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Real GDP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-0.31%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-0.57%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-0.39%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-0.32%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1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Real consumption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-0.71%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-1.65%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-0.81%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-0.40%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-1.09%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-0.74%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1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Real investment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-5.56%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-0.77%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-2.54%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-1.27%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-5.69%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-0.81%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1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Debt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1.97%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2.08%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1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Gov. expenditures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5.92%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1.22%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6.23%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1.36%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5.91%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1.43%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0.25%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13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Increase in tax rate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2.65%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0.63%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1.01%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0.26%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n.a.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n.a.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n.a</a:t>
                      </a:r>
                      <a:r>
                        <a:rPr lang="en-ZA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.</a:t>
                      </a:r>
                      <a:endParaRPr lang="fr-CA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</a:tbl>
          </a:graphicData>
        </a:graphic>
      </p:graphicFrame>
      <p:sp>
        <p:nvSpPr>
          <p:cNvPr id="21" name="Rectangle 20"/>
          <p:cNvSpPr/>
          <p:nvPr/>
        </p:nvSpPr>
        <p:spPr>
          <a:xfrm>
            <a:off x="943897" y="4380242"/>
            <a:ext cx="6725264" cy="250723"/>
          </a:xfrm>
          <a:prstGeom prst="rect">
            <a:avLst/>
          </a:prstGeom>
          <a:solidFill>
            <a:srgbClr val="F2DCDB">
              <a:alpha val="30196"/>
            </a:srgb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Results-Simulation 1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45194"/>
          </a:xfrm>
        </p:spPr>
        <p:txBody>
          <a:bodyPr>
            <a:normAutofit/>
          </a:bodyPr>
          <a:lstStyle/>
          <a:p>
            <a:r>
              <a:rPr lang="en-ZA" sz="2400" dirty="0" smtClean="0"/>
              <a:t>Debt financing mechanism implies greater debt-to GDP ratio, even in the very long run</a:t>
            </a:r>
            <a:endParaRPr lang="en-ZA" sz="2000" dirty="0" smtClean="0"/>
          </a:p>
          <a:p>
            <a:pPr lvl="1"/>
            <a:endParaRPr lang="en-ZA" sz="20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22" name="Chart 21"/>
          <p:cNvGraphicFramePr/>
          <p:nvPr/>
        </p:nvGraphicFramePr>
        <p:xfrm>
          <a:off x="944664" y="2494781"/>
          <a:ext cx="7225942" cy="3198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982404" y="2680688"/>
          <a:ext cx="6642514" cy="2820462"/>
        </p:xfrm>
        <a:graphic>
          <a:graphicData uri="http://schemas.openxmlformats.org/drawingml/2006/table">
            <a:tbl>
              <a:tblPr/>
              <a:tblGrid>
                <a:gridCol w="1418788"/>
                <a:gridCol w="580414"/>
                <a:gridCol w="580414"/>
                <a:gridCol w="580414"/>
                <a:gridCol w="580414"/>
                <a:gridCol w="580414"/>
                <a:gridCol w="580414"/>
                <a:gridCol w="580414"/>
                <a:gridCol w="580414"/>
                <a:gridCol w="580414"/>
              </a:tblGrid>
              <a:tr h="2847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CA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Direct tax financing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Indirect tax financing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Debt financing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2847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C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2011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2011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2011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GDP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0.15%</a:t>
                      </a:r>
                      <a:endParaRPr lang="fr-CA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0.26%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GDP deflator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-0.34%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-0.33%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-0.34%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Real GDP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0.49%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0.44%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0.49%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0.51%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0.49%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0.44%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Real consumption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0.23%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Real investment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0.89%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0.51%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0.46%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1.12%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0.79%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0.88%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0.51%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Debt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-0.15%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Gov. expenditures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0.73%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0.76%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-0.10%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0.73%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Increase in tax rate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-0.11%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n.a.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n.a.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n.a</a:t>
                      </a:r>
                      <a:r>
                        <a:rPr lang="en-ZA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.</a:t>
                      </a:r>
                      <a:endParaRPr lang="fr-CA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Results-Simulation 2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452716"/>
          </a:xfrm>
        </p:spPr>
        <p:txBody>
          <a:bodyPr>
            <a:normAutofit/>
          </a:bodyPr>
          <a:lstStyle/>
          <a:p>
            <a:r>
              <a:rPr lang="en-ZA" sz="2400" dirty="0" smtClean="0"/>
              <a:t>Increased public investment has greater impact on GDP, especially in the long run (TFP effect)</a:t>
            </a:r>
            <a:endParaRPr lang="en-ZA" sz="2000" dirty="0" smtClean="0"/>
          </a:p>
          <a:p>
            <a:pPr lvl="1"/>
            <a:endParaRPr lang="en-ZA" sz="20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1" name="Rectangle 20"/>
          <p:cNvSpPr/>
          <p:nvPr/>
        </p:nvSpPr>
        <p:spPr>
          <a:xfrm>
            <a:off x="943897" y="3775574"/>
            <a:ext cx="6725264" cy="250723"/>
          </a:xfrm>
          <a:prstGeom prst="rect">
            <a:avLst/>
          </a:prstGeom>
          <a:solidFill>
            <a:srgbClr val="F2DCDB">
              <a:alpha val="30196"/>
            </a:srgb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982404" y="2680688"/>
          <a:ext cx="6642514" cy="2820462"/>
        </p:xfrm>
        <a:graphic>
          <a:graphicData uri="http://schemas.openxmlformats.org/drawingml/2006/table">
            <a:tbl>
              <a:tblPr/>
              <a:tblGrid>
                <a:gridCol w="1418788"/>
                <a:gridCol w="580414"/>
                <a:gridCol w="580414"/>
                <a:gridCol w="580414"/>
                <a:gridCol w="580414"/>
                <a:gridCol w="580414"/>
                <a:gridCol w="580414"/>
                <a:gridCol w="580414"/>
                <a:gridCol w="580414"/>
                <a:gridCol w="580414"/>
              </a:tblGrid>
              <a:tr h="2847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CA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Direct tax financing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Indirect tax financing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Debt financing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2847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C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2011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2011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2011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GDP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0.15%</a:t>
                      </a:r>
                      <a:endParaRPr lang="fr-CA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0.26%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GDP deflator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-0.34%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-0.33%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-0.34%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Real GDP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0.49%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0.44%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0.49%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0.51%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0.49%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0.44%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Real consumption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0.23%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Real investment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0.89%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0.51%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0.46%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1.12%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0.79%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0.88%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0.51%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Debt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-0.15%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Gov. expenditures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0.73%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0.76%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-0.10%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0.73%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Increase in tax rate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-0.11%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n.a.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n.a.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n.a</a:t>
                      </a:r>
                      <a:r>
                        <a:rPr lang="en-ZA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.</a:t>
                      </a:r>
                      <a:endParaRPr lang="fr-CA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Results-Simulation 2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452716"/>
          </a:xfrm>
        </p:spPr>
        <p:txBody>
          <a:bodyPr>
            <a:normAutofit/>
          </a:bodyPr>
          <a:lstStyle/>
          <a:p>
            <a:r>
              <a:rPr lang="en-ZA" sz="2400" dirty="0" smtClean="0"/>
              <a:t>Stimulates real consumption (especially in the longer run)</a:t>
            </a:r>
            <a:endParaRPr lang="en-ZA" sz="2000" dirty="0" smtClean="0"/>
          </a:p>
          <a:p>
            <a:pPr lvl="1"/>
            <a:endParaRPr lang="en-ZA" sz="20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1" name="Rectangle 20"/>
          <p:cNvSpPr/>
          <p:nvPr/>
        </p:nvSpPr>
        <p:spPr>
          <a:xfrm>
            <a:off x="943897" y="4070534"/>
            <a:ext cx="6725264" cy="250723"/>
          </a:xfrm>
          <a:prstGeom prst="rect">
            <a:avLst/>
          </a:prstGeom>
          <a:solidFill>
            <a:srgbClr val="F2DCDB">
              <a:alpha val="30196"/>
            </a:srgb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982404" y="2680688"/>
          <a:ext cx="6642514" cy="2820462"/>
        </p:xfrm>
        <a:graphic>
          <a:graphicData uri="http://schemas.openxmlformats.org/drawingml/2006/table">
            <a:tbl>
              <a:tblPr/>
              <a:tblGrid>
                <a:gridCol w="1418788"/>
                <a:gridCol w="580414"/>
                <a:gridCol w="580414"/>
                <a:gridCol w="580414"/>
                <a:gridCol w="580414"/>
                <a:gridCol w="580414"/>
                <a:gridCol w="580414"/>
                <a:gridCol w="580414"/>
                <a:gridCol w="580414"/>
                <a:gridCol w="580414"/>
              </a:tblGrid>
              <a:tr h="2847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CA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Direct tax financing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Indirect tax financing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Debt financing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2847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C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2011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2011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2011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GDP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0.15%</a:t>
                      </a:r>
                      <a:endParaRPr lang="fr-CA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0.26%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GDP deflator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-0.34%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-0.33%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-0.34%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Real GDP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0.49%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0.44%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0.49%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0.51%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0.49%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0.44%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Real consumption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0.23%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Real investment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0.89%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0.51%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0.46%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1.12%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0.79%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0.88%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0.51%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Debt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-0.15%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Gov. expenditures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0.73%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0.76%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-0.10%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0.73%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Increase in tax rate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-0.11%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n.a.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n.a.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n.a</a:t>
                      </a:r>
                      <a:r>
                        <a:rPr lang="en-ZA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.</a:t>
                      </a:r>
                      <a:endParaRPr lang="fr-CA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Results-Simulation 2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452716"/>
          </a:xfrm>
        </p:spPr>
        <p:txBody>
          <a:bodyPr>
            <a:normAutofit/>
          </a:bodyPr>
          <a:lstStyle/>
          <a:p>
            <a:r>
              <a:rPr lang="en-ZA" sz="2400" dirty="0" smtClean="0"/>
              <a:t>Affects real investment negatively in the short run, but positively in the medium and long run</a:t>
            </a:r>
            <a:endParaRPr lang="en-ZA" sz="2000" dirty="0" smtClean="0"/>
          </a:p>
          <a:p>
            <a:pPr lvl="1"/>
            <a:endParaRPr lang="en-ZA" sz="20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1" name="Rectangle 20"/>
          <p:cNvSpPr/>
          <p:nvPr/>
        </p:nvSpPr>
        <p:spPr>
          <a:xfrm>
            <a:off x="943897" y="4350746"/>
            <a:ext cx="6725264" cy="250723"/>
          </a:xfrm>
          <a:prstGeom prst="rect">
            <a:avLst/>
          </a:prstGeom>
          <a:solidFill>
            <a:srgbClr val="F2DCDB">
              <a:alpha val="30196"/>
            </a:srgb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Aims and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ZA" sz="3000" dirty="0" smtClean="0"/>
              <a:t>New Growth Plan involves accelerated investment program in social and economic infrastructure and general government spending</a:t>
            </a:r>
            <a:endParaRPr lang="en-ZA" sz="3000" dirty="0" smtClean="0"/>
          </a:p>
          <a:p>
            <a:pPr>
              <a:lnSpc>
                <a:spcPct val="90000"/>
              </a:lnSpc>
            </a:pPr>
            <a:r>
              <a:rPr lang="en-ZA" sz="3000" dirty="0" smtClean="0"/>
              <a:t>These expansionary fiscal strategies </a:t>
            </a:r>
            <a:r>
              <a:rPr lang="en-US" sz="3000" dirty="0" smtClean="0"/>
              <a:t>raise </a:t>
            </a:r>
            <a:r>
              <a:rPr lang="en-US" sz="3000" dirty="0" smtClean="0"/>
              <a:t>a number of critical policy </a:t>
            </a:r>
            <a:r>
              <a:rPr lang="en-US" sz="3000" dirty="0" smtClean="0"/>
              <a:t>questions:</a:t>
            </a:r>
          </a:p>
          <a:p>
            <a:pPr lvl="1">
              <a:lnSpc>
                <a:spcPct val="90000"/>
              </a:lnSpc>
            </a:pPr>
            <a:r>
              <a:rPr lang="en-US" sz="2600" dirty="0" smtClean="0"/>
              <a:t>composition </a:t>
            </a:r>
            <a:r>
              <a:rPr lang="en-US" sz="2600" dirty="0" smtClean="0"/>
              <a:t>of spending </a:t>
            </a:r>
            <a:endParaRPr lang="en-US" sz="2600" dirty="0" smtClean="0"/>
          </a:p>
          <a:p>
            <a:pPr lvl="1">
              <a:lnSpc>
                <a:spcPct val="90000"/>
              </a:lnSpc>
            </a:pPr>
            <a:r>
              <a:rPr lang="en-US" sz="2600" dirty="0" smtClean="0"/>
              <a:t>financing strategies (taxation or increased debt)</a:t>
            </a:r>
          </a:p>
          <a:p>
            <a:pPr>
              <a:lnSpc>
                <a:spcPct val="90000"/>
              </a:lnSpc>
            </a:pPr>
            <a:r>
              <a:rPr lang="en-ZA" sz="3000" dirty="0" smtClean="0"/>
              <a:t>How would these policies and their financing affect the South </a:t>
            </a:r>
            <a:r>
              <a:rPr lang="en-ZA" sz="3000" dirty="0" smtClean="0"/>
              <a:t>African economy in the short, medium and long run</a:t>
            </a:r>
            <a:r>
              <a:rPr lang="en-ZA" sz="3000" dirty="0" smtClean="0"/>
              <a:t>?</a:t>
            </a:r>
            <a:endParaRPr lang="en-ZA" sz="3000" dirty="0" smtClean="0"/>
          </a:p>
          <a:p>
            <a:pPr>
              <a:lnSpc>
                <a:spcPct val="90000"/>
              </a:lnSpc>
            </a:pPr>
            <a:r>
              <a:rPr lang="en-ZA" sz="3000" dirty="0" smtClean="0"/>
              <a:t>CGE analysis in a forward-looking perspective</a:t>
            </a:r>
            <a:endParaRPr lang="en-ZA" sz="30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982404" y="2680688"/>
          <a:ext cx="6642514" cy="2820462"/>
        </p:xfrm>
        <a:graphic>
          <a:graphicData uri="http://schemas.openxmlformats.org/drawingml/2006/table">
            <a:tbl>
              <a:tblPr/>
              <a:tblGrid>
                <a:gridCol w="1418788"/>
                <a:gridCol w="580414"/>
                <a:gridCol w="580414"/>
                <a:gridCol w="580414"/>
                <a:gridCol w="580414"/>
                <a:gridCol w="580414"/>
                <a:gridCol w="580414"/>
                <a:gridCol w="580414"/>
                <a:gridCol w="580414"/>
                <a:gridCol w="580414"/>
              </a:tblGrid>
              <a:tr h="2847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CA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Direct tax financing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Indirect tax financing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Debt financing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2847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fr-CA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2011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2011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2011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2015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2025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1A25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GDP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0.15%</a:t>
                      </a:r>
                      <a:endParaRPr lang="fr-CA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0.26%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GDP deflator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-0.34%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-0.33%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-0.34%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Real GDP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0.49%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0.44%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0.49%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0.51%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0.49%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0.44%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Real consumption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0.23%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Real investment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0.89%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0.51%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0.46%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1.12%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0.79%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-0.25%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0.88%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0.51%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Debt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-0.15%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Gov. expenditures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0.73%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-0.07%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0.76%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0.06%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-0.10%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0.73%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0.08%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-0.08%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  <a:tr h="281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Increase in tax rate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EC5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0.34%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-0.11%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0.13%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-0.01%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-0.04%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n.a.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n.a.</a:t>
                      </a:r>
                      <a:endParaRPr lang="fr-CA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ZA" sz="1000" dirty="0" err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n.a</a:t>
                      </a:r>
                      <a:r>
                        <a:rPr lang="en-ZA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.</a:t>
                      </a:r>
                      <a:endParaRPr lang="fr-CA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800" marR="5080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3EA"/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Results-Simulation 2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452716"/>
          </a:xfrm>
        </p:spPr>
        <p:txBody>
          <a:bodyPr>
            <a:normAutofit/>
          </a:bodyPr>
          <a:lstStyle/>
          <a:p>
            <a:r>
              <a:rPr lang="en-ZA" sz="2400" dirty="0" smtClean="0"/>
              <a:t>Would require small tax increase in the short run but translate into tax reduction in the longer term</a:t>
            </a:r>
            <a:endParaRPr lang="en-ZA" sz="2000" dirty="0" smtClean="0"/>
          </a:p>
          <a:p>
            <a:pPr lvl="1"/>
            <a:endParaRPr lang="en-ZA" sz="20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1" name="Rectangle 20"/>
          <p:cNvSpPr/>
          <p:nvPr/>
        </p:nvSpPr>
        <p:spPr>
          <a:xfrm>
            <a:off x="943897" y="5220878"/>
            <a:ext cx="6725264" cy="250723"/>
          </a:xfrm>
          <a:prstGeom prst="rect">
            <a:avLst/>
          </a:prstGeom>
          <a:solidFill>
            <a:srgbClr val="F2DCDB">
              <a:alpha val="30196"/>
            </a:srgb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Results-Simulation 2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452716"/>
          </a:xfrm>
        </p:spPr>
        <p:txBody>
          <a:bodyPr>
            <a:normAutofit/>
          </a:bodyPr>
          <a:lstStyle/>
          <a:p>
            <a:r>
              <a:rPr lang="en-ZA" sz="2400" dirty="0" smtClean="0"/>
              <a:t>Although the debt-to-GDP ratio is above that of BAU in the short term, it would be below in the long run  because of economic growth</a:t>
            </a:r>
            <a:endParaRPr lang="en-ZA" sz="2000" dirty="0" smtClean="0"/>
          </a:p>
          <a:p>
            <a:pPr lvl="1"/>
            <a:endParaRPr lang="en-ZA" sz="20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23" name="Chart 22"/>
          <p:cNvGraphicFramePr/>
          <p:nvPr/>
        </p:nvGraphicFramePr>
        <p:xfrm>
          <a:off x="994286" y="2694652"/>
          <a:ext cx="7500784" cy="3116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Results-Simulation 2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452716"/>
          </a:xfrm>
        </p:spPr>
        <p:txBody>
          <a:bodyPr>
            <a:normAutofit/>
          </a:bodyPr>
          <a:lstStyle/>
          <a:p>
            <a:r>
              <a:rPr lang="en-ZA" sz="2400" dirty="0" smtClean="0"/>
              <a:t>Different values of elasticity would change the amplitude of the impact on GDP by less than 1%. </a:t>
            </a:r>
            <a:endParaRPr lang="en-ZA" sz="2000" dirty="0" smtClean="0"/>
          </a:p>
          <a:p>
            <a:pPr lvl="1"/>
            <a:endParaRPr lang="en-ZA" sz="20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21" name="Chart 20"/>
          <p:cNvGraphicFramePr/>
          <p:nvPr/>
        </p:nvGraphicFramePr>
        <p:xfrm>
          <a:off x="943896" y="2459283"/>
          <a:ext cx="7536427" cy="3395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Results-Simulation 2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452716"/>
          </a:xfrm>
        </p:spPr>
        <p:txBody>
          <a:bodyPr>
            <a:normAutofit/>
          </a:bodyPr>
          <a:lstStyle/>
          <a:p>
            <a:r>
              <a:rPr lang="en-ZA" sz="2400" dirty="0" smtClean="0"/>
              <a:t>Similar conclusion for the debt-to-GDP ratio</a:t>
            </a:r>
            <a:endParaRPr lang="en-ZA" sz="2000" dirty="0" smtClean="0"/>
          </a:p>
          <a:p>
            <a:pPr lvl="1"/>
            <a:endParaRPr lang="en-ZA" sz="20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22" name="Chart 21"/>
          <p:cNvGraphicFramePr/>
          <p:nvPr/>
        </p:nvGraphicFramePr>
        <p:xfrm>
          <a:off x="840658" y="2045017"/>
          <a:ext cx="7536426" cy="37068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Conclusions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886200"/>
          </a:xfrm>
        </p:spPr>
        <p:txBody>
          <a:bodyPr>
            <a:normAutofit/>
          </a:bodyPr>
          <a:lstStyle/>
          <a:p>
            <a:r>
              <a:rPr lang="en-ZA" sz="2400" dirty="0" smtClean="0"/>
              <a:t>Current expenditures:</a:t>
            </a:r>
          </a:p>
          <a:p>
            <a:pPr lvl="1"/>
            <a:r>
              <a:rPr lang="en-ZA" sz="2200" dirty="0" smtClean="0"/>
              <a:t>Increase in current expenditures has little impact on the economy</a:t>
            </a:r>
          </a:p>
          <a:p>
            <a:pPr lvl="1"/>
            <a:r>
              <a:rPr lang="en-ZA" sz="2200" dirty="0" smtClean="0"/>
              <a:t>Including TFP impact would significantly change the results. (Would a 5-year increase be sufficient to impact TFP?)</a:t>
            </a:r>
          </a:p>
          <a:p>
            <a:pPr lvl="1"/>
            <a:r>
              <a:rPr lang="en-ZA" sz="2200" dirty="0" smtClean="0"/>
              <a:t>Debt financing would require future intervention in order to go back to the initial debt-to-GDP ratio.</a:t>
            </a:r>
          </a:p>
          <a:p>
            <a:pPr lvl="1"/>
            <a:endParaRPr lang="en-ZA" sz="20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Conclusions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886200"/>
          </a:xfrm>
        </p:spPr>
        <p:txBody>
          <a:bodyPr>
            <a:normAutofit/>
          </a:bodyPr>
          <a:lstStyle/>
          <a:p>
            <a:r>
              <a:rPr lang="en-ZA" sz="2400" dirty="0" smtClean="0"/>
              <a:t>Investment expenditures:</a:t>
            </a:r>
          </a:p>
          <a:p>
            <a:pPr lvl="1"/>
            <a:r>
              <a:rPr lang="en-ZA" sz="2200" dirty="0" smtClean="0"/>
              <a:t>Short term public investment in infrastructure would affect TFP</a:t>
            </a:r>
          </a:p>
          <a:p>
            <a:pPr lvl="1"/>
            <a:r>
              <a:rPr lang="en-ZA" sz="2200" dirty="0" smtClean="0"/>
              <a:t>Positive impact on macroeconomic impacts, especially in the medium run</a:t>
            </a:r>
          </a:p>
          <a:p>
            <a:pPr lvl="1"/>
            <a:r>
              <a:rPr lang="en-ZA" sz="2200" dirty="0" smtClean="0"/>
              <a:t>Reduces the debt-to-GDP ratio, regardless of the financing mechanism (economic growth).</a:t>
            </a:r>
          </a:p>
          <a:p>
            <a:pPr lvl="1"/>
            <a:endParaRPr lang="en-ZA" sz="20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Methodology - Justification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ZA" sz="3000" dirty="0" smtClean="0"/>
              <a:t>CGE analysis that allows taking into account all the linkages between productive sectors, demand, international trade and macroeconomic constraints</a:t>
            </a:r>
            <a:endParaRPr lang="en-ZA" sz="2600" dirty="0" smtClean="0"/>
          </a:p>
          <a:p>
            <a:pPr>
              <a:lnSpc>
                <a:spcPct val="90000"/>
              </a:lnSpc>
            </a:pPr>
            <a:r>
              <a:rPr lang="en-ZA" sz="3000" dirty="0" smtClean="0"/>
              <a:t>As measures are known in advance, a forward-looking behaviour (for firms and households) is more suitable</a:t>
            </a:r>
            <a:endParaRPr lang="en-ZA" sz="3000" dirty="0" smtClean="0"/>
          </a:p>
          <a:p>
            <a:pPr>
              <a:lnSpc>
                <a:spcPct val="90000"/>
              </a:lnSpc>
            </a:pPr>
            <a:r>
              <a:rPr lang="en-ZA" sz="3000" dirty="0" smtClean="0"/>
              <a:t>Impact of infrastructure on economic growth is taken into account</a:t>
            </a:r>
            <a:endParaRPr lang="en-ZA" sz="30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Methodology - Overview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ZA" sz="3000" dirty="0" smtClean="0"/>
              <a:t>Multi-sector analysis (19 industries and commodities)</a:t>
            </a:r>
            <a:endParaRPr lang="en-ZA" sz="2600" dirty="0" smtClean="0"/>
          </a:p>
          <a:p>
            <a:pPr>
              <a:lnSpc>
                <a:spcPct val="90000"/>
              </a:lnSpc>
            </a:pPr>
            <a:r>
              <a:rPr lang="en-ZA" sz="3000" dirty="0" err="1" smtClean="0"/>
              <a:t>Intertemporal</a:t>
            </a:r>
            <a:r>
              <a:rPr lang="en-ZA" sz="3000" dirty="0" smtClean="0"/>
              <a:t> framework: all current and future prices are known and affect firms investment decision and households consumption pattern</a:t>
            </a:r>
            <a:endParaRPr lang="en-ZA" sz="3000" dirty="0" smtClean="0"/>
          </a:p>
          <a:p>
            <a:pPr>
              <a:lnSpc>
                <a:spcPct val="90000"/>
              </a:lnSpc>
            </a:pPr>
            <a:r>
              <a:rPr lang="en-ZA" sz="3000" dirty="0" smtClean="0"/>
              <a:t>Taxation options: many tax instruments are explicitly modelled to allow for a wide variety of policy responses</a:t>
            </a:r>
            <a:endParaRPr lang="en-ZA" sz="30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Methodology - Firms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000" dirty="0" smtClean="0"/>
              <a:t>Representative </a:t>
            </a:r>
            <a:r>
              <a:rPr lang="en-US" sz="3000" dirty="0" smtClean="0"/>
              <a:t>firm in each industry </a:t>
            </a:r>
            <a:r>
              <a:rPr lang="en-US" sz="3000" dirty="0" smtClean="0"/>
              <a:t>that combines </a:t>
            </a:r>
            <a:r>
              <a:rPr lang="en-US" sz="3000" dirty="0" err="1" smtClean="0"/>
              <a:t>labour</a:t>
            </a:r>
            <a:r>
              <a:rPr lang="en-US" sz="3000" dirty="0" smtClean="0"/>
              <a:t>, capital and intermediate inputs to produce composite commodities that can be sold either locally or exported. </a:t>
            </a:r>
            <a:endParaRPr lang="en-US" sz="3000" dirty="0" smtClean="0"/>
          </a:p>
          <a:p>
            <a:pPr>
              <a:lnSpc>
                <a:spcPct val="90000"/>
              </a:lnSpc>
            </a:pPr>
            <a:r>
              <a:rPr lang="en-US" sz="3000" dirty="0" smtClean="0"/>
              <a:t>Constant </a:t>
            </a:r>
            <a:r>
              <a:rPr lang="en-US" sz="3000" dirty="0" smtClean="0"/>
              <a:t>returns to scale technology </a:t>
            </a:r>
            <a:endParaRPr lang="en-US" sz="3000" dirty="0" smtClean="0"/>
          </a:p>
          <a:p>
            <a:pPr>
              <a:lnSpc>
                <a:spcPct val="90000"/>
              </a:lnSpc>
            </a:pPr>
            <a:r>
              <a:rPr lang="en-US" sz="3000" dirty="0" smtClean="0"/>
              <a:t>Competitive </a:t>
            </a:r>
            <a:r>
              <a:rPr lang="en-US" sz="3000" dirty="0" smtClean="0"/>
              <a:t>environment in the good markets, as well as in factor markets</a:t>
            </a:r>
            <a:r>
              <a:rPr lang="en-US" sz="3000" dirty="0" smtClean="0"/>
              <a:t>.</a:t>
            </a:r>
            <a:endParaRPr lang="en-ZA" sz="30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Methodology - </a:t>
            </a:r>
            <a:r>
              <a:rPr lang="en-ZA" dirty="0" smtClean="0"/>
              <a:t>Firms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7667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000" dirty="0" smtClean="0"/>
              <a:t>Nested structure:</a:t>
            </a:r>
            <a:endParaRPr lang="en-ZA" sz="30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19872" y="2627620"/>
            <a:ext cx="1656184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CA" dirty="0" smtClean="0"/>
              <a:t>Total output</a:t>
            </a:r>
            <a:endParaRPr lang="en-CA" dirty="0"/>
          </a:p>
        </p:txBody>
      </p:sp>
      <p:sp>
        <p:nvSpPr>
          <p:cNvPr id="8" name="TextBox 7"/>
          <p:cNvSpPr txBox="1"/>
          <p:nvPr/>
        </p:nvSpPr>
        <p:spPr>
          <a:xfrm>
            <a:off x="2267744" y="3707740"/>
            <a:ext cx="1656184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CA" dirty="0" smtClean="0"/>
              <a:t>Value added</a:t>
            </a:r>
            <a:endParaRPr lang="en-CA" dirty="0"/>
          </a:p>
        </p:txBody>
      </p:sp>
      <p:sp>
        <p:nvSpPr>
          <p:cNvPr id="9" name="TextBox 8"/>
          <p:cNvSpPr txBox="1"/>
          <p:nvPr/>
        </p:nvSpPr>
        <p:spPr>
          <a:xfrm>
            <a:off x="5076056" y="3707740"/>
            <a:ext cx="2808312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CA" dirty="0" smtClean="0"/>
              <a:t>Total intermediate cons.</a:t>
            </a:r>
            <a:endParaRPr lang="en-CA" dirty="0"/>
          </a:p>
        </p:txBody>
      </p:sp>
      <p:sp>
        <p:nvSpPr>
          <p:cNvPr id="10" name="TextBox 9"/>
          <p:cNvSpPr txBox="1"/>
          <p:nvPr/>
        </p:nvSpPr>
        <p:spPr>
          <a:xfrm>
            <a:off x="1115616" y="4931876"/>
            <a:ext cx="1656184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CA" dirty="0" smtClean="0"/>
              <a:t>Capital</a:t>
            </a:r>
            <a:endParaRPr lang="en-CA" dirty="0"/>
          </a:p>
        </p:txBody>
      </p:sp>
      <p:sp>
        <p:nvSpPr>
          <p:cNvPr id="11" name="TextBox 10"/>
          <p:cNvSpPr txBox="1"/>
          <p:nvPr/>
        </p:nvSpPr>
        <p:spPr>
          <a:xfrm>
            <a:off x="3131840" y="4931876"/>
            <a:ext cx="1656184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CA" dirty="0" smtClean="0"/>
              <a:t>Labour</a:t>
            </a:r>
            <a:endParaRPr lang="en-CA" dirty="0"/>
          </a:p>
        </p:txBody>
      </p:sp>
      <p:sp>
        <p:nvSpPr>
          <p:cNvPr id="12" name="TextBox 11"/>
          <p:cNvSpPr txBox="1"/>
          <p:nvPr/>
        </p:nvSpPr>
        <p:spPr>
          <a:xfrm>
            <a:off x="5508104" y="4931876"/>
            <a:ext cx="2448272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CA" dirty="0" smtClean="0"/>
              <a:t>Int. cons. by commodity</a:t>
            </a:r>
            <a:endParaRPr lang="en-CA" dirty="0"/>
          </a:p>
        </p:txBody>
      </p:sp>
      <p:cxnSp>
        <p:nvCxnSpPr>
          <p:cNvPr id="14" name="Shape 13"/>
          <p:cNvCxnSpPr>
            <a:stCxn id="6" idx="2"/>
            <a:endCxn id="8" idx="0"/>
          </p:cNvCxnSpPr>
          <p:nvPr/>
        </p:nvCxnSpPr>
        <p:spPr>
          <a:xfrm rot="5400000">
            <a:off x="3316506" y="2776282"/>
            <a:ext cx="710788" cy="115212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hape 16"/>
          <p:cNvCxnSpPr>
            <a:stCxn id="6" idx="2"/>
            <a:endCxn id="9" idx="0"/>
          </p:cNvCxnSpPr>
          <p:nvPr/>
        </p:nvCxnSpPr>
        <p:spPr>
          <a:xfrm rot="16200000" flipH="1">
            <a:off x="5008694" y="2236222"/>
            <a:ext cx="710788" cy="223224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hape 19"/>
          <p:cNvCxnSpPr>
            <a:stCxn id="8" idx="2"/>
            <a:endCxn id="10" idx="0"/>
          </p:cNvCxnSpPr>
          <p:nvPr/>
        </p:nvCxnSpPr>
        <p:spPr>
          <a:xfrm rot="5400000">
            <a:off x="2092370" y="3928410"/>
            <a:ext cx="854804" cy="115212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hape 22"/>
          <p:cNvCxnSpPr>
            <a:stCxn id="8" idx="2"/>
            <a:endCxn id="11" idx="0"/>
          </p:cNvCxnSpPr>
          <p:nvPr/>
        </p:nvCxnSpPr>
        <p:spPr>
          <a:xfrm rot="16200000" flipH="1">
            <a:off x="3100482" y="4072426"/>
            <a:ext cx="854804" cy="86409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9" idx="2"/>
            <a:endCxn id="12" idx="0"/>
          </p:cNvCxnSpPr>
          <p:nvPr/>
        </p:nvCxnSpPr>
        <p:spPr>
          <a:xfrm rot="16200000" flipH="1">
            <a:off x="6178824" y="4378460"/>
            <a:ext cx="854804" cy="25202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275856" y="335699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i="1" dirty="0" smtClean="0"/>
              <a:t>Leontief</a:t>
            </a:r>
            <a:endParaRPr lang="en-CA" i="1" dirty="0"/>
          </a:p>
        </p:txBody>
      </p:sp>
      <p:sp>
        <p:nvSpPr>
          <p:cNvPr id="28" name="TextBox 27"/>
          <p:cNvSpPr txBox="1"/>
          <p:nvPr/>
        </p:nvSpPr>
        <p:spPr>
          <a:xfrm>
            <a:off x="5652120" y="422108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i="1" dirty="0" smtClean="0"/>
              <a:t>Leontief</a:t>
            </a:r>
            <a:endParaRPr lang="en-CA" i="1" dirty="0"/>
          </a:p>
        </p:txBody>
      </p:sp>
      <p:sp>
        <p:nvSpPr>
          <p:cNvPr id="29" name="TextBox 28"/>
          <p:cNvSpPr txBox="1"/>
          <p:nvPr/>
        </p:nvSpPr>
        <p:spPr>
          <a:xfrm>
            <a:off x="1979712" y="450912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i="1" dirty="0" smtClean="0"/>
              <a:t>CES</a:t>
            </a:r>
            <a:endParaRPr lang="en-CA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Methodology - </a:t>
            </a:r>
            <a:r>
              <a:rPr lang="en-ZA" dirty="0" smtClean="0"/>
              <a:t>Firms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7667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000" dirty="0" smtClean="0"/>
              <a:t>Nested structure:</a:t>
            </a:r>
            <a:endParaRPr lang="en-ZA" sz="30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  <a:p>
            <a:pPr marL="971550" lvl="1" indent="-514350">
              <a:lnSpc>
                <a:spcPct val="90000"/>
              </a:lnSpc>
            </a:pPr>
            <a:endParaRPr lang="en-ZA" sz="2600" dirty="0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19872" y="2627620"/>
            <a:ext cx="1656184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CA" dirty="0" smtClean="0"/>
              <a:t>Total output</a:t>
            </a:r>
            <a:endParaRPr lang="en-CA" dirty="0"/>
          </a:p>
        </p:txBody>
      </p:sp>
      <p:sp>
        <p:nvSpPr>
          <p:cNvPr id="8" name="TextBox 7"/>
          <p:cNvSpPr txBox="1"/>
          <p:nvPr/>
        </p:nvSpPr>
        <p:spPr>
          <a:xfrm>
            <a:off x="2267744" y="3707740"/>
            <a:ext cx="1656184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CA" dirty="0" smtClean="0"/>
              <a:t>Value added</a:t>
            </a:r>
            <a:endParaRPr lang="en-CA" dirty="0"/>
          </a:p>
        </p:txBody>
      </p:sp>
      <p:sp>
        <p:nvSpPr>
          <p:cNvPr id="9" name="TextBox 8"/>
          <p:cNvSpPr txBox="1"/>
          <p:nvPr/>
        </p:nvSpPr>
        <p:spPr>
          <a:xfrm>
            <a:off x="5076056" y="3707740"/>
            <a:ext cx="2808312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CA" dirty="0" smtClean="0"/>
              <a:t>Total intermediate cons.</a:t>
            </a:r>
            <a:endParaRPr lang="en-CA" dirty="0"/>
          </a:p>
        </p:txBody>
      </p:sp>
      <p:sp>
        <p:nvSpPr>
          <p:cNvPr id="10" name="TextBox 9"/>
          <p:cNvSpPr txBox="1"/>
          <p:nvPr/>
        </p:nvSpPr>
        <p:spPr>
          <a:xfrm>
            <a:off x="1115616" y="4931876"/>
            <a:ext cx="1656184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CA" dirty="0" smtClean="0"/>
              <a:t>Capital</a:t>
            </a:r>
            <a:endParaRPr lang="en-CA" dirty="0"/>
          </a:p>
        </p:txBody>
      </p:sp>
      <p:sp>
        <p:nvSpPr>
          <p:cNvPr id="11" name="TextBox 10"/>
          <p:cNvSpPr txBox="1"/>
          <p:nvPr/>
        </p:nvSpPr>
        <p:spPr>
          <a:xfrm>
            <a:off x="3131840" y="4931876"/>
            <a:ext cx="1656184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CA" dirty="0" smtClean="0"/>
              <a:t>Labour</a:t>
            </a:r>
            <a:endParaRPr lang="en-CA" dirty="0"/>
          </a:p>
        </p:txBody>
      </p:sp>
      <p:sp>
        <p:nvSpPr>
          <p:cNvPr id="12" name="TextBox 11"/>
          <p:cNvSpPr txBox="1"/>
          <p:nvPr/>
        </p:nvSpPr>
        <p:spPr>
          <a:xfrm>
            <a:off x="5508104" y="4931876"/>
            <a:ext cx="2448272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CA" dirty="0" smtClean="0"/>
              <a:t>Int. cons. by commodity</a:t>
            </a:r>
            <a:endParaRPr lang="en-CA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3175611" y="2996953"/>
          <a:ext cx="2332493" cy="729798"/>
        </p:xfrm>
        <a:graphic>
          <a:graphicData uri="http://schemas.openxmlformats.org/presentationml/2006/ole">
            <p:oleObj spid="_x0000_s16385" name="Equation" r:id="rId3" imgW="1586811" imgH="482391" progId="Equation.3">
              <p:embed/>
            </p:oleObj>
          </a:graphicData>
        </a:graphic>
      </p:graphicFrame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539552" y="3933056"/>
          <a:ext cx="4429531" cy="873250"/>
        </p:xfrm>
        <a:graphic>
          <a:graphicData uri="http://schemas.openxmlformats.org/presentationml/2006/ole">
            <p:oleObj spid="_x0000_s16387" name="Equation" r:id="rId4" imgW="3441700" imgH="660400" progId="Equation.3">
              <p:embed/>
            </p:oleObj>
          </a:graphicData>
        </a:graphic>
      </p:graphicFrame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5724128" y="4149080"/>
          <a:ext cx="1698625" cy="730250"/>
        </p:xfrm>
        <a:graphic>
          <a:graphicData uri="http://schemas.openxmlformats.org/presentationml/2006/ole">
            <p:oleObj spid="_x0000_s16389" name="Equation" r:id="rId5" imgW="1155600" imgH="482400" progId="Equation.3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ZA" dirty="0" smtClean="0"/>
              <a:t>Methodology - </a:t>
            </a:r>
            <a:r>
              <a:rPr lang="en-ZA" dirty="0" smtClean="0"/>
              <a:t>Firms</a:t>
            </a:r>
            <a:endParaRPr lang="en-ZA" dirty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8FCE48-BDFD-4367-A49B-38F939F816B2}" type="slidenum">
              <a:rPr lang="en-ZA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Workshop Name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ZA">
                <a:effectLst>
                  <a:outerShdw blurRad="38100" dist="38100" dir="2700000" algn="tl">
                    <a:srgbClr val="C0C0C0"/>
                  </a:outerShdw>
                </a:effectLst>
              </a:rPr>
              <a:t>Date 2011</a:t>
            </a: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539552" y="3933056"/>
          <a:ext cx="4429531" cy="873250"/>
        </p:xfrm>
        <a:graphic>
          <a:graphicData uri="http://schemas.openxmlformats.org/presentationml/2006/ole">
            <p:oleObj spid="_x0000_s19459" name="Equation" r:id="rId3" imgW="3441700" imgH="660400" progId="Equation.3">
              <p:embed/>
            </p:oleObj>
          </a:graphicData>
        </a:graphic>
      </p:graphicFrame>
      <p:sp>
        <p:nvSpPr>
          <p:cNvPr id="18" name="Oval 17"/>
          <p:cNvSpPr/>
          <p:nvPr/>
        </p:nvSpPr>
        <p:spPr>
          <a:xfrm>
            <a:off x="971600" y="3933056"/>
            <a:ext cx="1008112" cy="108012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0" name="Straight Arrow Connector 19"/>
          <p:cNvCxnSpPr>
            <a:stCxn id="18" idx="0"/>
          </p:cNvCxnSpPr>
          <p:nvPr/>
        </p:nvCxnSpPr>
        <p:spPr>
          <a:xfrm rot="5400000" flipH="1" flipV="1">
            <a:off x="1079612" y="2888940"/>
            <a:ext cx="1440160" cy="648072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23728" y="2204864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Public infrastructure:</a:t>
            </a:r>
            <a:endParaRPr lang="en-CA" dirty="0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</p:spTree>
  </p:cSld>
  <p:clrMapOvr>
    <a:masterClrMapping/>
  </p:clrMapOvr>
  <p:transition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1946</TotalTime>
  <Words>2681</Words>
  <Application>Microsoft Office PowerPoint</Application>
  <PresentationFormat>On-screen Show (4:3)</PresentationFormat>
  <Paragraphs>911</Paragraphs>
  <Slides>35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Office Theme</vt:lpstr>
      <vt:lpstr>Microsoft Equation 3.0</vt:lpstr>
      <vt:lpstr>FISCAL POLICY IN SOUTH AFRICA: AN INTERTEMPORAL CGE ANALYSIS</vt:lpstr>
      <vt:lpstr>Outline of the Presentation</vt:lpstr>
      <vt:lpstr>Aims and Objectives</vt:lpstr>
      <vt:lpstr>Methodology - Justification</vt:lpstr>
      <vt:lpstr>Methodology - Overview</vt:lpstr>
      <vt:lpstr>Methodology - Firms</vt:lpstr>
      <vt:lpstr>Methodology - Firms</vt:lpstr>
      <vt:lpstr>Methodology - Firms</vt:lpstr>
      <vt:lpstr>Methodology - Firms</vt:lpstr>
      <vt:lpstr>Methodology - Firms</vt:lpstr>
      <vt:lpstr>Methodology - Firms</vt:lpstr>
      <vt:lpstr>Methodology - Firms</vt:lpstr>
      <vt:lpstr>Methodology - Firms</vt:lpstr>
      <vt:lpstr>Methodology - Firms</vt:lpstr>
      <vt:lpstr>Methodology - Households</vt:lpstr>
      <vt:lpstr>Methodology - Households</vt:lpstr>
      <vt:lpstr>Methodology - Households</vt:lpstr>
      <vt:lpstr>Methodology - Government</vt:lpstr>
      <vt:lpstr>Methodology - Government</vt:lpstr>
      <vt:lpstr>Methodology - Closures</vt:lpstr>
      <vt:lpstr>Results-Simulations</vt:lpstr>
      <vt:lpstr>Results-Simulations</vt:lpstr>
      <vt:lpstr>Results-Simulation 1</vt:lpstr>
      <vt:lpstr>Results-Simulation 1</vt:lpstr>
      <vt:lpstr>Results-Simulation 1</vt:lpstr>
      <vt:lpstr>Results-Simulation 1</vt:lpstr>
      <vt:lpstr>Results-Simulation 2</vt:lpstr>
      <vt:lpstr>Results-Simulation 2</vt:lpstr>
      <vt:lpstr>Results-Simulation 2</vt:lpstr>
      <vt:lpstr>Results-Simulation 2</vt:lpstr>
      <vt:lpstr>Results-Simulation 2</vt:lpstr>
      <vt:lpstr>Results-Simulation 2</vt:lpstr>
      <vt:lpstr>Results-Simulation 2</vt:lpstr>
      <vt:lpstr>Conclusions</vt:lpstr>
      <vt:lpstr>Conclusions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to the Western Cape Provincial Legislature</dc:title>
  <dc:creator>Marina</dc:creator>
  <cp:lastModifiedBy>Veronique</cp:lastModifiedBy>
  <cp:revision>266</cp:revision>
  <dcterms:created xsi:type="dcterms:W3CDTF">2010-11-22T17:59:05Z</dcterms:created>
  <dcterms:modified xsi:type="dcterms:W3CDTF">2011-03-24T15:48:04Z</dcterms:modified>
</cp:coreProperties>
</file>