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84" r:id="rId5"/>
  </p:sldMasterIdLst>
  <p:notesMasterIdLst>
    <p:notesMasterId r:id="rId32"/>
  </p:notesMasterIdLst>
  <p:handoutMasterIdLst>
    <p:handoutMasterId r:id="rId33"/>
  </p:handoutMasterIdLst>
  <p:sldIdLst>
    <p:sldId id="419" r:id="rId6"/>
    <p:sldId id="464" r:id="rId7"/>
    <p:sldId id="351" r:id="rId8"/>
    <p:sldId id="446" r:id="rId9"/>
    <p:sldId id="421" r:id="rId10"/>
    <p:sldId id="447" r:id="rId11"/>
    <p:sldId id="448" r:id="rId12"/>
    <p:sldId id="497" r:id="rId13"/>
    <p:sldId id="475" r:id="rId14"/>
    <p:sldId id="498" r:id="rId15"/>
    <p:sldId id="449" r:id="rId16"/>
    <p:sldId id="467" r:id="rId17"/>
    <p:sldId id="450" r:id="rId18"/>
    <p:sldId id="453" r:id="rId19"/>
    <p:sldId id="331" r:id="rId20"/>
    <p:sldId id="490" r:id="rId21"/>
    <p:sldId id="465" r:id="rId22"/>
    <p:sldId id="469" r:id="rId23"/>
    <p:sldId id="492" r:id="rId24"/>
    <p:sldId id="474" r:id="rId25"/>
    <p:sldId id="494" r:id="rId26"/>
    <p:sldId id="493" r:id="rId27"/>
    <p:sldId id="495" r:id="rId28"/>
    <p:sldId id="496" r:id="rId29"/>
    <p:sldId id="499" r:id="rId30"/>
    <p:sldId id="29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CE0A05"/>
    <a:srgbClr val="D6DCE5"/>
    <a:srgbClr val="FFA83E"/>
    <a:srgbClr val="F42C2C"/>
    <a:srgbClr val="F2DF91"/>
    <a:srgbClr val="7FD22A"/>
    <a:srgbClr val="FF700D"/>
    <a:srgbClr val="F2DE8E"/>
    <a:srgbClr val="F2DF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807" autoAdjust="0"/>
  </p:normalViewPr>
  <p:slideViewPr>
    <p:cSldViewPr snapToGrid="0">
      <p:cViewPr varScale="1">
        <p:scale>
          <a:sx n="87" d="100"/>
          <a:sy n="87" d="100"/>
        </p:scale>
        <p:origin x="389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67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442"/>
    </p:cViewPr>
  </p:sorter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365inha-my.sharepoint.com/personal/22152266_office_inha_ac_kr/Documents/Desktop/Data_Extract_From_World_Development_Indicator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Charts!$B$1</c:f>
              <c:strCache>
                <c:ptCount val="1"/>
                <c:pt idx="0">
                  <c:v>Per capita (USD)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Charts!$A$2:$A$4</c:f>
              <c:strCache>
                <c:ptCount val="3"/>
                <c:pt idx="0">
                  <c:v>Central Asia average</c:v>
                </c:pt>
                <c:pt idx="1">
                  <c:v>World average</c:v>
                </c:pt>
                <c:pt idx="2">
                  <c:v>Landlocked average</c:v>
                </c:pt>
              </c:strCache>
            </c:strRef>
          </c:cat>
          <c:val>
            <c:numRef>
              <c:f>Charts!$B$2:$B$4</c:f>
              <c:numCache>
                <c:formatCode>#,##0</c:formatCode>
                <c:ptCount val="3"/>
                <c:pt idx="0">
                  <c:v>4120.6000000000004</c:v>
                </c:pt>
                <c:pt idx="1">
                  <c:v>11441</c:v>
                </c:pt>
                <c:pt idx="2">
                  <c:v>15384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B7-4442-8C67-B732E0445FA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33287600"/>
        <c:axId val="1764327488"/>
      </c:barChart>
      <c:catAx>
        <c:axId val="183328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4327488"/>
        <c:crosses val="autoZero"/>
        <c:auto val="1"/>
        <c:lblAlgn val="ctr"/>
        <c:lblOffset val="100"/>
        <c:noMultiLvlLbl val="0"/>
      </c:catAx>
      <c:valAx>
        <c:axId val="176432748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8332876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C5684D-113A-40B7-84BC-633E0915E858}" type="doc">
      <dgm:prSet loTypeId="urn:microsoft.com/office/officeart/2017/3/layout/DropPinTimeline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1F285D8-F650-4748-BB5A-6347B78360FE}">
      <dgm:prSet/>
      <dgm:spPr/>
      <dgm:t>
        <a:bodyPr/>
        <a:lstStyle/>
        <a:p>
          <a:pPr>
            <a:defRPr b="1"/>
          </a:pPr>
          <a:r>
            <a:rPr lang="en-US"/>
            <a:t>12 Dec. 2020</a:t>
          </a:r>
        </a:p>
      </dgm:t>
    </dgm:pt>
    <dgm:pt modelId="{0C0260D9-B6F0-41BD-95B0-E4125EEE3A6E}" type="parTrans" cxnId="{42A83B29-ABA4-48DB-8CAE-3C2909066305}">
      <dgm:prSet/>
      <dgm:spPr/>
      <dgm:t>
        <a:bodyPr/>
        <a:lstStyle/>
        <a:p>
          <a:endParaRPr lang="en-US"/>
        </a:p>
      </dgm:t>
    </dgm:pt>
    <dgm:pt modelId="{1C3F8546-457E-483D-B808-AC186E49454C}" type="sibTrans" cxnId="{42A83B29-ABA4-48DB-8CAE-3C2909066305}">
      <dgm:prSet/>
      <dgm:spPr/>
      <dgm:t>
        <a:bodyPr/>
        <a:lstStyle/>
        <a:p>
          <a:endParaRPr lang="en-US"/>
        </a:p>
      </dgm:t>
    </dgm:pt>
    <dgm:pt modelId="{EF8ED438-652B-443E-AA08-52A0100A817D}">
      <dgm:prSet/>
      <dgm:spPr/>
      <dgm:t>
        <a:bodyPr/>
        <a:lstStyle/>
        <a:p>
          <a:r>
            <a:rPr lang="en-US" dirty="0"/>
            <a:t>High Trade Costs Issues in Central Asia: Policy Targeted Scenarios by CGE Modeling </a:t>
          </a:r>
          <a:r>
            <a:rPr lang="en-US" b="1" dirty="0"/>
            <a:t>(presented)</a:t>
          </a:r>
        </a:p>
      </dgm:t>
    </dgm:pt>
    <dgm:pt modelId="{05B9E810-888A-4826-B010-3A837C0F78AC}" type="parTrans" cxnId="{D115AC4D-6FCA-4C29-A7C0-C1211AB31039}">
      <dgm:prSet/>
      <dgm:spPr/>
      <dgm:t>
        <a:bodyPr/>
        <a:lstStyle/>
        <a:p>
          <a:endParaRPr lang="en-US"/>
        </a:p>
      </dgm:t>
    </dgm:pt>
    <dgm:pt modelId="{8A241E4A-5698-4A98-B630-27D6F0E469B4}" type="sibTrans" cxnId="{D115AC4D-6FCA-4C29-A7C0-C1211AB31039}">
      <dgm:prSet/>
      <dgm:spPr/>
      <dgm:t>
        <a:bodyPr/>
        <a:lstStyle/>
        <a:p>
          <a:endParaRPr lang="en-US"/>
        </a:p>
      </dgm:t>
    </dgm:pt>
    <dgm:pt modelId="{A05FB579-2849-4A19-B891-AC5E97E57C61}">
      <dgm:prSet/>
      <dgm:spPr/>
      <dgm:t>
        <a:bodyPr/>
        <a:lstStyle/>
        <a:p>
          <a:pPr>
            <a:defRPr b="1"/>
          </a:pPr>
          <a:r>
            <a:rPr lang="en-US" dirty="0"/>
            <a:t>23-25 June. 2021</a:t>
          </a:r>
        </a:p>
      </dgm:t>
    </dgm:pt>
    <dgm:pt modelId="{4E561408-5D1E-45F3-8040-5C48379B41DD}" type="parTrans" cxnId="{00A2C53A-52AF-438F-ADE4-85AB54F127F8}">
      <dgm:prSet/>
      <dgm:spPr/>
      <dgm:t>
        <a:bodyPr/>
        <a:lstStyle/>
        <a:p>
          <a:endParaRPr lang="en-US"/>
        </a:p>
      </dgm:t>
    </dgm:pt>
    <dgm:pt modelId="{230AEB58-4A41-4657-B164-0BFCFAA73248}" type="sibTrans" cxnId="{00A2C53A-52AF-438F-ADE4-85AB54F127F8}">
      <dgm:prSet/>
      <dgm:spPr/>
      <dgm:t>
        <a:bodyPr/>
        <a:lstStyle/>
        <a:p>
          <a:endParaRPr lang="en-US"/>
        </a:p>
      </dgm:t>
    </dgm:pt>
    <dgm:pt modelId="{1EE04713-53AF-48BD-A326-AB1AB1123155}">
      <dgm:prSet/>
      <dgm:spPr/>
      <dgm:t>
        <a:bodyPr/>
        <a:lstStyle/>
        <a:p>
          <a:r>
            <a:rPr lang="en-US" dirty="0"/>
            <a:t>June 23-25, 2021: 24th Annual Conference on Global Economic Analysis "Global Food System: Opportunities and Challenges“ </a:t>
          </a:r>
          <a:br>
            <a:rPr lang="en-US" dirty="0"/>
          </a:br>
          <a:r>
            <a:rPr lang="en-US" b="1" dirty="0"/>
            <a:t>(will be presented)</a:t>
          </a:r>
        </a:p>
      </dgm:t>
    </dgm:pt>
    <dgm:pt modelId="{16BFE60B-84C6-4A22-A833-0DC3C3A2A31A}" type="parTrans" cxnId="{B0D6C1E9-6A7A-4BB1-A71D-5ABB08F8DC65}">
      <dgm:prSet/>
      <dgm:spPr/>
      <dgm:t>
        <a:bodyPr/>
        <a:lstStyle/>
        <a:p>
          <a:endParaRPr lang="en-US"/>
        </a:p>
      </dgm:t>
    </dgm:pt>
    <dgm:pt modelId="{84C8B4E6-D719-4AEA-81F8-9E3D5330161C}" type="sibTrans" cxnId="{B0D6C1E9-6A7A-4BB1-A71D-5ABB08F8DC65}">
      <dgm:prSet/>
      <dgm:spPr/>
      <dgm:t>
        <a:bodyPr/>
        <a:lstStyle/>
        <a:p>
          <a:endParaRPr lang="en-US"/>
        </a:p>
      </dgm:t>
    </dgm:pt>
    <dgm:pt modelId="{48666EC1-75D4-4008-8D4C-37A5CF3C4AB8}">
      <dgm:prSet/>
      <dgm:spPr/>
      <dgm:t>
        <a:bodyPr/>
        <a:lstStyle/>
        <a:p>
          <a:pPr>
            <a:defRPr b="1"/>
          </a:pPr>
          <a:r>
            <a:rPr lang="en-US"/>
            <a:t>4 Feb. 2021</a:t>
          </a:r>
        </a:p>
      </dgm:t>
    </dgm:pt>
    <dgm:pt modelId="{DBB6005D-CF07-4E06-9F25-CC40DF63317A}" type="parTrans" cxnId="{13B0E9AC-F1EE-4E72-B11A-2F30B6E2AEF3}">
      <dgm:prSet/>
      <dgm:spPr/>
      <dgm:t>
        <a:bodyPr/>
        <a:lstStyle/>
        <a:p>
          <a:endParaRPr lang="en-US"/>
        </a:p>
      </dgm:t>
    </dgm:pt>
    <dgm:pt modelId="{57BC1D42-332C-4EFB-82F8-17EE17653C9A}" type="sibTrans" cxnId="{13B0E9AC-F1EE-4E72-B11A-2F30B6E2AEF3}">
      <dgm:prSet/>
      <dgm:spPr/>
      <dgm:t>
        <a:bodyPr/>
        <a:lstStyle/>
        <a:p>
          <a:endParaRPr lang="en-US"/>
        </a:p>
      </dgm:t>
    </dgm:pt>
    <dgm:pt modelId="{543BB3C8-B3A9-41F1-A944-20F6EA8F04BC}">
      <dgm:prSet/>
      <dgm:spPr/>
      <dgm:t>
        <a:bodyPr/>
        <a:lstStyle/>
        <a:p>
          <a:r>
            <a:rPr lang="en-US" dirty="0"/>
            <a:t>Submitted to the Journal of World Economy </a:t>
          </a:r>
          <a:r>
            <a:rPr lang="en-US" b="1" dirty="0"/>
            <a:t>(under review)</a:t>
          </a:r>
        </a:p>
      </dgm:t>
    </dgm:pt>
    <dgm:pt modelId="{C1202712-06A8-46A8-8B6B-E95E9A951F46}" type="parTrans" cxnId="{874E8F9B-A87E-4D21-8941-38E9C807D8FC}">
      <dgm:prSet/>
      <dgm:spPr/>
      <dgm:t>
        <a:bodyPr/>
        <a:lstStyle/>
        <a:p>
          <a:endParaRPr lang="en-US"/>
        </a:p>
      </dgm:t>
    </dgm:pt>
    <dgm:pt modelId="{026F8BFF-128D-4547-9952-A1A731ACDD7E}" type="sibTrans" cxnId="{874E8F9B-A87E-4D21-8941-38E9C807D8FC}">
      <dgm:prSet/>
      <dgm:spPr/>
      <dgm:t>
        <a:bodyPr/>
        <a:lstStyle/>
        <a:p>
          <a:endParaRPr lang="en-US"/>
        </a:p>
      </dgm:t>
    </dgm:pt>
    <dgm:pt modelId="{D4B01FF6-1B89-4138-A7D5-3D3F797394CA}" type="pres">
      <dgm:prSet presAssocID="{22C5684D-113A-40B7-84BC-633E0915E858}" presName="root" presStyleCnt="0">
        <dgm:presLayoutVars>
          <dgm:chMax/>
          <dgm:chPref/>
          <dgm:animLvl val="lvl"/>
        </dgm:presLayoutVars>
      </dgm:prSet>
      <dgm:spPr/>
    </dgm:pt>
    <dgm:pt modelId="{B53FE91B-D17D-412D-BB3D-F448CB8C407A}" type="pres">
      <dgm:prSet presAssocID="{22C5684D-113A-40B7-84BC-633E0915E858}" presName="divider" presStyleLbl="fgAcc1" presStyleIdx="0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gm:spPr>
    </dgm:pt>
    <dgm:pt modelId="{17AFFAB8-4A34-41FF-8BFB-98C555123052}" type="pres">
      <dgm:prSet presAssocID="{22C5684D-113A-40B7-84BC-633E0915E858}" presName="nodes" presStyleCnt="0">
        <dgm:presLayoutVars>
          <dgm:chMax/>
          <dgm:chPref/>
          <dgm:animLvl val="lvl"/>
        </dgm:presLayoutVars>
      </dgm:prSet>
      <dgm:spPr/>
    </dgm:pt>
    <dgm:pt modelId="{C91312E3-8944-4358-ABFA-CDF87E0F1975}" type="pres">
      <dgm:prSet presAssocID="{21F285D8-F650-4748-BB5A-6347B78360FE}" presName="composite" presStyleCnt="0"/>
      <dgm:spPr/>
    </dgm:pt>
    <dgm:pt modelId="{4D76A494-672C-49FB-BDB7-116A9989919D}" type="pres">
      <dgm:prSet presAssocID="{21F285D8-F650-4748-BB5A-6347B78360FE}" presName="ConnectorPoint" presStyleLbl="lnNode1" presStyleIdx="0" presStyleCnt="3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110FE42A-EB57-450F-A6A9-61B244C9DB13}" type="pres">
      <dgm:prSet presAssocID="{21F285D8-F650-4748-BB5A-6347B78360FE}" presName="DropPinPlaceHolder" presStyleCnt="0"/>
      <dgm:spPr/>
    </dgm:pt>
    <dgm:pt modelId="{6E729542-4AEA-4A4D-B8C3-BF788EA5FAB3}" type="pres">
      <dgm:prSet presAssocID="{21F285D8-F650-4748-BB5A-6347B78360FE}" presName="DropPin" presStyleLbl="alignNode1" presStyleIdx="0" presStyleCnt="3"/>
      <dgm:spPr/>
    </dgm:pt>
    <dgm:pt modelId="{DA5634FA-0725-414F-A120-D8E83A037C6A}" type="pres">
      <dgm:prSet presAssocID="{21F285D8-F650-4748-BB5A-6347B78360FE}" presName="Ellipse" presStyleLbl="fgAcc1" presStyleIdx="1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0065517A-C03A-48DA-842B-16153D8A6827}" type="pres">
      <dgm:prSet presAssocID="{21F285D8-F650-4748-BB5A-6347B78360FE}" presName="L2TextContainer" presStyleLbl="revTx" presStyleIdx="0" presStyleCnt="6">
        <dgm:presLayoutVars>
          <dgm:bulletEnabled val="1"/>
        </dgm:presLayoutVars>
      </dgm:prSet>
      <dgm:spPr/>
    </dgm:pt>
    <dgm:pt modelId="{67F0E872-64FB-42DB-9009-06EF1749A6FE}" type="pres">
      <dgm:prSet presAssocID="{21F285D8-F650-4748-BB5A-6347B78360FE}" presName="L1TextContainer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2EDC9DB0-8042-4EE1-A95A-CD57708F1DA1}" type="pres">
      <dgm:prSet presAssocID="{21F285D8-F650-4748-BB5A-6347B78360FE}" presName="ConnectLine" presStyleLbl="sibTrans1D1" presStyleIdx="0" presStyleCnt="3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2AFED515-A065-4F46-B5EB-F97F9EFB8DFF}" type="pres">
      <dgm:prSet presAssocID="{21F285D8-F650-4748-BB5A-6347B78360FE}" presName="EmptyPlaceHolder" presStyleCnt="0"/>
      <dgm:spPr/>
    </dgm:pt>
    <dgm:pt modelId="{3214DB12-DB93-40A0-B909-7E70097E8206}" type="pres">
      <dgm:prSet presAssocID="{1C3F8546-457E-483D-B808-AC186E49454C}" presName="spaceBetweenRectangles" presStyleCnt="0"/>
      <dgm:spPr/>
    </dgm:pt>
    <dgm:pt modelId="{ED61F694-2BC1-46A4-AF42-A567F0F517D0}" type="pres">
      <dgm:prSet presAssocID="{48666EC1-75D4-4008-8D4C-37A5CF3C4AB8}" presName="composite" presStyleCnt="0"/>
      <dgm:spPr/>
    </dgm:pt>
    <dgm:pt modelId="{F2EB19BD-1389-4479-AC52-2FF29896369C}" type="pres">
      <dgm:prSet presAssocID="{48666EC1-75D4-4008-8D4C-37A5CF3C4AB8}" presName="ConnectorPoint" presStyleLbl="lnNode1" presStyleIdx="1" presStyleCnt="3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05485D5E-8703-4B2B-AD39-A2C9EA907266}" type="pres">
      <dgm:prSet presAssocID="{48666EC1-75D4-4008-8D4C-37A5CF3C4AB8}" presName="DropPinPlaceHolder" presStyleCnt="0"/>
      <dgm:spPr/>
    </dgm:pt>
    <dgm:pt modelId="{F8E4B780-4B18-4F70-8F27-BD66915116F2}" type="pres">
      <dgm:prSet presAssocID="{48666EC1-75D4-4008-8D4C-37A5CF3C4AB8}" presName="DropPin" presStyleLbl="alignNode1" presStyleIdx="1" presStyleCnt="3"/>
      <dgm:spPr/>
    </dgm:pt>
    <dgm:pt modelId="{1DB7A2B7-44D4-4B3D-8DFD-89E70488C167}" type="pres">
      <dgm:prSet presAssocID="{48666EC1-75D4-4008-8D4C-37A5CF3C4AB8}" presName="Ellipse" presStyleLbl="fgAcc1" presStyleIdx="2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E57BB0EF-9C3F-4938-8699-2211AF182119}" type="pres">
      <dgm:prSet presAssocID="{48666EC1-75D4-4008-8D4C-37A5CF3C4AB8}" presName="L2TextContainer" presStyleLbl="revTx" presStyleIdx="2" presStyleCnt="6">
        <dgm:presLayoutVars>
          <dgm:bulletEnabled val="1"/>
        </dgm:presLayoutVars>
      </dgm:prSet>
      <dgm:spPr/>
    </dgm:pt>
    <dgm:pt modelId="{35F256CD-5263-4474-9DF1-9A5D8CBC4586}" type="pres">
      <dgm:prSet presAssocID="{48666EC1-75D4-4008-8D4C-37A5CF3C4AB8}" presName="L1TextContainer" presStyleLbl="revTx" presStyleIdx="3" presStyleCnt="6">
        <dgm:presLayoutVars>
          <dgm:chMax val="1"/>
          <dgm:chPref val="1"/>
          <dgm:bulletEnabled val="1"/>
        </dgm:presLayoutVars>
      </dgm:prSet>
      <dgm:spPr/>
    </dgm:pt>
    <dgm:pt modelId="{108FE8DB-E341-4E3E-A259-6B351F151441}" type="pres">
      <dgm:prSet presAssocID="{48666EC1-75D4-4008-8D4C-37A5CF3C4AB8}" presName="ConnectLine" presStyleLbl="sibTrans1D1" presStyleIdx="1" presStyleCnt="3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37F0D972-2947-4140-9918-228E17548020}" type="pres">
      <dgm:prSet presAssocID="{48666EC1-75D4-4008-8D4C-37A5CF3C4AB8}" presName="EmptyPlaceHolder" presStyleCnt="0"/>
      <dgm:spPr/>
    </dgm:pt>
    <dgm:pt modelId="{81713956-F690-40C2-BA73-AB7EBC7B74FE}" type="pres">
      <dgm:prSet presAssocID="{57BC1D42-332C-4EFB-82F8-17EE17653C9A}" presName="spaceBetweenRectangles" presStyleCnt="0"/>
      <dgm:spPr/>
    </dgm:pt>
    <dgm:pt modelId="{58795D81-3C7D-4CFE-ACBC-C9263084EB2B}" type="pres">
      <dgm:prSet presAssocID="{A05FB579-2849-4A19-B891-AC5E97E57C61}" presName="composite" presStyleCnt="0"/>
      <dgm:spPr/>
    </dgm:pt>
    <dgm:pt modelId="{564955EE-3F4F-4C7C-BE58-2F8D423BEB65}" type="pres">
      <dgm:prSet presAssocID="{A05FB579-2849-4A19-B891-AC5E97E57C61}" presName="ConnectorPoint" presStyleLbl="lnNode1" presStyleIdx="2" presStyleCnt="3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</dgm:pt>
    <dgm:pt modelId="{543CDB2A-C1F9-4D4D-8606-94F3BFB8FCE5}" type="pres">
      <dgm:prSet presAssocID="{A05FB579-2849-4A19-B891-AC5E97E57C61}" presName="DropPinPlaceHolder" presStyleCnt="0"/>
      <dgm:spPr/>
    </dgm:pt>
    <dgm:pt modelId="{768CFA6B-C4E2-45E1-B628-E6D0ADA8A6D2}" type="pres">
      <dgm:prSet presAssocID="{A05FB579-2849-4A19-B891-AC5E97E57C61}" presName="DropPin" presStyleLbl="alignNode1" presStyleIdx="2" presStyleCnt="3"/>
      <dgm:spPr/>
    </dgm:pt>
    <dgm:pt modelId="{AC03EF79-B3A0-4A25-AFBC-D038A66CC65A}" type="pres">
      <dgm:prSet presAssocID="{A05FB579-2849-4A19-B891-AC5E97E57C61}" presName="Ellipse" presStyleLbl="fgAcc1" presStyleIdx="3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F5190413-36EF-443F-83EF-A9246137F02C}" type="pres">
      <dgm:prSet presAssocID="{A05FB579-2849-4A19-B891-AC5E97E57C61}" presName="L2TextContainer" presStyleLbl="revTx" presStyleIdx="4" presStyleCnt="6">
        <dgm:presLayoutVars>
          <dgm:bulletEnabled val="1"/>
        </dgm:presLayoutVars>
      </dgm:prSet>
      <dgm:spPr/>
    </dgm:pt>
    <dgm:pt modelId="{03D0C3CB-EB32-430C-8423-4CA6EFE3E8F5}" type="pres">
      <dgm:prSet presAssocID="{A05FB579-2849-4A19-B891-AC5E97E57C61}" presName="L1TextContainer" presStyleLbl="revTx" presStyleIdx="5" presStyleCnt="6">
        <dgm:presLayoutVars>
          <dgm:chMax val="1"/>
          <dgm:chPref val="1"/>
          <dgm:bulletEnabled val="1"/>
        </dgm:presLayoutVars>
      </dgm:prSet>
      <dgm:spPr/>
    </dgm:pt>
    <dgm:pt modelId="{031A3F7F-3FD2-4406-955E-ED7E02C6EC74}" type="pres">
      <dgm:prSet presAssocID="{A05FB579-2849-4A19-B891-AC5E97E57C61}" presName="ConnectLine" presStyleLbl="sibTrans1D1" presStyleIdx="2" presStyleCnt="3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5979FF92-4737-4542-A876-A08EF737F800}" type="pres">
      <dgm:prSet presAssocID="{A05FB579-2849-4A19-B891-AC5E97E57C61}" presName="EmptyPlaceHolder" presStyleCnt="0"/>
      <dgm:spPr/>
    </dgm:pt>
  </dgm:ptLst>
  <dgm:cxnLst>
    <dgm:cxn modelId="{7C96EE0E-6800-48BE-8315-2F48055BDCFF}" type="presOf" srcId="{A05FB579-2849-4A19-B891-AC5E97E57C61}" destId="{03D0C3CB-EB32-430C-8423-4CA6EFE3E8F5}" srcOrd="0" destOrd="0" presId="urn:microsoft.com/office/officeart/2017/3/layout/DropPinTimeline"/>
    <dgm:cxn modelId="{42A83B29-ABA4-48DB-8CAE-3C2909066305}" srcId="{22C5684D-113A-40B7-84BC-633E0915E858}" destId="{21F285D8-F650-4748-BB5A-6347B78360FE}" srcOrd="0" destOrd="0" parTransId="{0C0260D9-B6F0-41BD-95B0-E4125EEE3A6E}" sibTransId="{1C3F8546-457E-483D-B808-AC186E49454C}"/>
    <dgm:cxn modelId="{48A4BB30-3EDE-4F2B-B6EF-B61FB25A220B}" type="presOf" srcId="{22C5684D-113A-40B7-84BC-633E0915E858}" destId="{D4B01FF6-1B89-4138-A7D5-3D3F797394CA}" srcOrd="0" destOrd="0" presId="urn:microsoft.com/office/officeart/2017/3/layout/DropPinTimeline"/>
    <dgm:cxn modelId="{E3E07F34-498E-4ED9-BAB0-F16DB0E6CDC8}" type="presOf" srcId="{543BB3C8-B3A9-41F1-A944-20F6EA8F04BC}" destId="{E57BB0EF-9C3F-4938-8699-2211AF182119}" srcOrd="0" destOrd="0" presId="urn:microsoft.com/office/officeart/2017/3/layout/DropPinTimeline"/>
    <dgm:cxn modelId="{00A2C53A-52AF-438F-ADE4-85AB54F127F8}" srcId="{22C5684D-113A-40B7-84BC-633E0915E858}" destId="{A05FB579-2849-4A19-B891-AC5E97E57C61}" srcOrd="2" destOrd="0" parTransId="{4E561408-5D1E-45F3-8040-5C48379B41DD}" sibTransId="{230AEB58-4A41-4657-B164-0BFCFAA73248}"/>
    <dgm:cxn modelId="{D115AC4D-6FCA-4C29-A7C0-C1211AB31039}" srcId="{21F285D8-F650-4748-BB5A-6347B78360FE}" destId="{EF8ED438-652B-443E-AA08-52A0100A817D}" srcOrd="0" destOrd="0" parTransId="{05B9E810-888A-4826-B010-3A837C0F78AC}" sibTransId="{8A241E4A-5698-4A98-B630-27D6F0E469B4}"/>
    <dgm:cxn modelId="{E9402A71-C302-4345-8D1F-4CD976E539E2}" type="presOf" srcId="{EF8ED438-652B-443E-AA08-52A0100A817D}" destId="{0065517A-C03A-48DA-842B-16153D8A6827}" srcOrd="0" destOrd="0" presId="urn:microsoft.com/office/officeart/2017/3/layout/DropPinTimeline"/>
    <dgm:cxn modelId="{874E8F9B-A87E-4D21-8941-38E9C807D8FC}" srcId="{48666EC1-75D4-4008-8D4C-37A5CF3C4AB8}" destId="{543BB3C8-B3A9-41F1-A944-20F6EA8F04BC}" srcOrd="0" destOrd="0" parTransId="{C1202712-06A8-46A8-8B6B-E95E9A951F46}" sibTransId="{026F8BFF-128D-4547-9952-A1A731ACDD7E}"/>
    <dgm:cxn modelId="{13B0E9AC-F1EE-4E72-B11A-2F30B6E2AEF3}" srcId="{22C5684D-113A-40B7-84BC-633E0915E858}" destId="{48666EC1-75D4-4008-8D4C-37A5CF3C4AB8}" srcOrd="1" destOrd="0" parTransId="{DBB6005D-CF07-4E06-9F25-CC40DF63317A}" sibTransId="{57BC1D42-332C-4EFB-82F8-17EE17653C9A}"/>
    <dgm:cxn modelId="{6D479FD5-FBF8-40DF-961F-6D50DD58132E}" type="presOf" srcId="{48666EC1-75D4-4008-8D4C-37A5CF3C4AB8}" destId="{35F256CD-5263-4474-9DF1-9A5D8CBC4586}" srcOrd="0" destOrd="0" presId="urn:microsoft.com/office/officeart/2017/3/layout/DropPinTimeline"/>
    <dgm:cxn modelId="{E076ECD9-DC97-434D-A909-DB3F92E46580}" type="presOf" srcId="{1EE04713-53AF-48BD-A326-AB1AB1123155}" destId="{F5190413-36EF-443F-83EF-A9246137F02C}" srcOrd="0" destOrd="0" presId="urn:microsoft.com/office/officeart/2017/3/layout/DropPinTimeline"/>
    <dgm:cxn modelId="{B0D6C1E9-6A7A-4BB1-A71D-5ABB08F8DC65}" srcId="{A05FB579-2849-4A19-B891-AC5E97E57C61}" destId="{1EE04713-53AF-48BD-A326-AB1AB1123155}" srcOrd="0" destOrd="0" parTransId="{16BFE60B-84C6-4A22-A833-0DC3C3A2A31A}" sibTransId="{84C8B4E6-D719-4AEA-81F8-9E3D5330161C}"/>
    <dgm:cxn modelId="{87AC97EC-488E-4644-989E-A42BC4F4779F}" type="presOf" srcId="{21F285D8-F650-4748-BB5A-6347B78360FE}" destId="{67F0E872-64FB-42DB-9009-06EF1749A6FE}" srcOrd="0" destOrd="0" presId="urn:microsoft.com/office/officeart/2017/3/layout/DropPinTimeline"/>
    <dgm:cxn modelId="{6E052246-5581-42A6-B503-07F11966B9C7}" type="presParOf" srcId="{D4B01FF6-1B89-4138-A7D5-3D3F797394CA}" destId="{B53FE91B-D17D-412D-BB3D-F448CB8C407A}" srcOrd="0" destOrd="0" presId="urn:microsoft.com/office/officeart/2017/3/layout/DropPinTimeline"/>
    <dgm:cxn modelId="{EC883681-261E-4B1B-A362-AEDC9577863C}" type="presParOf" srcId="{D4B01FF6-1B89-4138-A7D5-3D3F797394CA}" destId="{17AFFAB8-4A34-41FF-8BFB-98C555123052}" srcOrd="1" destOrd="0" presId="urn:microsoft.com/office/officeart/2017/3/layout/DropPinTimeline"/>
    <dgm:cxn modelId="{6A498DC9-B55A-4F52-A2F6-B62D1B2F06FF}" type="presParOf" srcId="{17AFFAB8-4A34-41FF-8BFB-98C555123052}" destId="{C91312E3-8944-4358-ABFA-CDF87E0F1975}" srcOrd="0" destOrd="0" presId="urn:microsoft.com/office/officeart/2017/3/layout/DropPinTimeline"/>
    <dgm:cxn modelId="{73DC94BF-E606-47C1-AF05-D22CAA2797D4}" type="presParOf" srcId="{C91312E3-8944-4358-ABFA-CDF87E0F1975}" destId="{4D76A494-672C-49FB-BDB7-116A9989919D}" srcOrd="0" destOrd="0" presId="urn:microsoft.com/office/officeart/2017/3/layout/DropPinTimeline"/>
    <dgm:cxn modelId="{7B56C6C6-37FD-470E-941F-43DBBEF71577}" type="presParOf" srcId="{C91312E3-8944-4358-ABFA-CDF87E0F1975}" destId="{110FE42A-EB57-450F-A6A9-61B244C9DB13}" srcOrd="1" destOrd="0" presId="urn:microsoft.com/office/officeart/2017/3/layout/DropPinTimeline"/>
    <dgm:cxn modelId="{FC33B5B3-40F8-4E87-9B5E-07895D26DA4D}" type="presParOf" srcId="{110FE42A-EB57-450F-A6A9-61B244C9DB13}" destId="{6E729542-4AEA-4A4D-B8C3-BF788EA5FAB3}" srcOrd="0" destOrd="0" presId="urn:microsoft.com/office/officeart/2017/3/layout/DropPinTimeline"/>
    <dgm:cxn modelId="{BF975169-7532-4CF5-9EA7-4B4E200E50D6}" type="presParOf" srcId="{110FE42A-EB57-450F-A6A9-61B244C9DB13}" destId="{DA5634FA-0725-414F-A120-D8E83A037C6A}" srcOrd="1" destOrd="0" presId="urn:microsoft.com/office/officeart/2017/3/layout/DropPinTimeline"/>
    <dgm:cxn modelId="{EE4CDA19-BC9D-4B62-BFE9-10774ED77A68}" type="presParOf" srcId="{C91312E3-8944-4358-ABFA-CDF87E0F1975}" destId="{0065517A-C03A-48DA-842B-16153D8A6827}" srcOrd="2" destOrd="0" presId="urn:microsoft.com/office/officeart/2017/3/layout/DropPinTimeline"/>
    <dgm:cxn modelId="{E11BDFA5-4EE4-41B0-8DE5-BB9545D933F9}" type="presParOf" srcId="{C91312E3-8944-4358-ABFA-CDF87E0F1975}" destId="{67F0E872-64FB-42DB-9009-06EF1749A6FE}" srcOrd="3" destOrd="0" presId="urn:microsoft.com/office/officeart/2017/3/layout/DropPinTimeline"/>
    <dgm:cxn modelId="{926F00D5-0CE7-4E00-9E3E-CA3BDA4AEB6B}" type="presParOf" srcId="{C91312E3-8944-4358-ABFA-CDF87E0F1975}" destId="{2EDC9DB0-8042-4EE1-A95A-CD57708F1DA1}" srcOrd="4" destOrd="0" presId="urn:microsoft.com/office/officeart/2017/3/layout/DropPinTimeline"/>
    <dgm:cxn modelId="{F81E0FF3-D9DC-42E1-B66D-AB4E36790405}" type="presParOf" srcId="{C91312E3-8944-4358-ABFA-CDF87E0F1975}" destId="{2AFED515-A065-4F46-B5EB-F97F9EFB8DFF}" srcOrd="5" destOrd="0" presId="urn:microsoft.com/office/officeart/2017/3/layout/DropPinTimeline"/>
    <dgm:cxn modelId="{B54F7EF1-7D2C-4E0C-9384-A0C822D61B4A}" type="presParOf" srcId="{17AFFAB8-4A34-41FF-8BFB-98C555123052}" destId="{3214DB12-DB93-40A0-B909-7E70097E8206}" srcOrd="1" destOrd="0" presId="urn:microsoft.com/office/officeart/2017/3/layout/DropPinTimeline"/>
    <dgm:cxn modelId="{2AA5BAD6-77A7-477E-BE43-307B4F23EB56}" type="presParOf" srcId="{17AFFAB8-4A34-41FF-8BFB-98C555123052}" destId="{ED61F694-2BC1-46A4-AF42-A567F0F517D0}" srcOrd="2" destOrd="0" presId="urn:microsoft.com/office/officeart/2017/3/layout/DropPinTimeline"/>
    <dgm:cxn modelId="{F8BEF6C5-24A2-4D13-A826-600CF3C6408E}" type="presParOf" srcId="{ED61F694-2BC1-46A4-AF42-A567F0F517D0}" destId="{F2EB19BD-1389-4479-AC52-2FF29896369C}" srcOrd="0" destOrd="0" presId="urn:microsoft.com/office/officeart/2017/3/layout/DropPinTimeline"/>
    <dgm:cxn modelId="{C469BC80-FC6D-421A-9935-A93291F3AFF6}" type="presParOf" srcId="{ED61F694-2BC1-46A4-AF42-A567F0F517D0}" destId="{05485D5E-8703-4B2B-AD39-A2C9EA907266}" srcOrd="1" destOrd="0" presId="urn:microsoft.com/office/officeart/2017/3/layout/DropPinTimeline"/>
    <dgm:cxn modelId="{FA7ABC12-ACFF-4FA8-8249-765B93973B4D}" type="presParOf" srcId="{05485D5E-8703-4B2B-AD39-A2C9EA907266}" destId="{F8E4B780-4B18-4F70-8F27-BD66915116F2}" srcOrd="0" destOrd="0" presId="urn:microsoft.com/office/officeart/2017/3/layout/DropPinTimeline"/>
    <dgm:cxn modelId="{0941D5BA-39E7-46FA-BA55-FE84AE7D9675}" type="presParOf" srcId="{05485D5E-8703-4B2B-AD39-A2C9EA907266}" destId="{1DB7A2B7-44D4-4B3D-8DFD-89E70488C167}" srcOrd="1" destOrd="0" presId="urn:microsoft.com/office/officeart/2017/3/layout/DropPinTimeline"/>
    <dgm:cxn modelId="{BAC9FF09-3837-4733-B409-D46E4A607A08}" type="presParOf" srcId="{ED61F694-2BC1-46A4-AF42-A567F0F517D0}" destId="{E57BB0EF-9C3F-4938-8699-2211AF182119}" srcOrd="2" destOrd="0" presId="urn:microsoft.com/office/officeart/2017/3/layout/DropPinTimeline"/>
    <dgm:cxn modelId="{02A84C2A-7EAA-4DA8-91F5-D527FEA03138}" type="presParOf" srcId="{ED61F694-2BC1-46A4-AF42-A567F0F517D0}" destId="{35F256CD-5263-4474-9DF1-9A5D8CBC4586}" srcOrd="3" destOrd="0" presId="urn:microsoft.com/office/officeart/2017/3/layout/DropPinTimeline"/>
    <dgm:cxn modelId="{9A50FA20-9E4A-4C58-989E-B5063C2ED20E}" type="presParOf" srcId="{ED61F694-2BC1-46A4-AF42-A567F0F517D0}" destId="{108FE8DB-E341-4E3E-A259-6B351F151441}" srcOrd="4" destOrd="0" presId="urn:microsoft.com/office/officeart/2017/3/layout/DropPinTimeline"/>
    <dgm:cxn modelId="{B085CFEB-6461-4308-9C68-4586DE602D56}" type="presParOf" srcId="{ED61F694-2BC1-46A4-AF42-A567F0F517D0}" destId="{37F0D972-2947-4140-9918-228E17548020}" srcOrd="5" destOrd="0" presId="urn:microsoft.com/office/officeart/2017/3/layout/DropPinTimeline"/>
    <dgm:cxn modelId="{39CA2AFF-3F65-45DF-B8AF-4EBB168AF12B}" type="presParOf" srcId="{17AFFAB8-4A34-41FF-8BFB-98C555123052}" destId="{81713956-F690-40C2-BA73-AB7EBC7B74FE}" srcOrd="3" destOrd="0" presId="urn:microsoft.com/office/officeart/2017/3/layout/DropPinTimeline"/>
    <dgm:cxn modelId="{4AB7745C-4892-4B25-A107-2FBDF6AC2DD8}" type="presParOf" srcId="{17AFFAB8-4A34-41FF-8BFB-98C555123052}" destId="{58795D81-3C7D-4CFE-ACBC-C9263084EB2B}" srcOrd="4" destOrd="0" presId="urn:microsoft.com/office/officeart/2017/3/layout/DropPinTimeline"/>
    <dgm:cxn modelId="{E69B5C22-EC16-4318-9006-5D09583565F2}" type="presParOf" srcId="{58795D81-3C7D-4CFE-ACBC-C9263084EB2B}" destId="{564955EE-3F4F-4C7C-BE58-2F8D423BEB65}" srcOrd="0" destOrd="0" presId="urn:microsoft.com/office/officeart/2017/3/layout/DropPinTimeline"/>
    <dgm:cxn modelId="{3765D387-AE03-48B2-9FFD-C6E5F3514340}" type="presParOf" srcId="{58795D81-3C7D-4CFE-ACBC-C9263084EB2B}" destId="{543CDB2A-C1F9-4D4D-8606-94F3BFB8FCE5}" srcOrd="1" destOrd="0" presId="urn:microsoft.com/office/officeart/2017/3/layout/DropPinTimeline"/>
    <dgm:cxn modelId="{B4AECE83-FA72-4C7A-B0CD-4846F11194D7}" type="presParOf" srcId="{543CDB2A-C1F9-4D4D-8606-94F3BFB8FCE5}" destId="{768CFA6B-C4E2-45E1-B628-E6D0ADA8A6D2}" srcOrd="0" destOrd="0" presId="urn:microsoft.com/office/officeart/2017/3/layout/DropPinTimeline"/>
    <dgm:cxn modelId="{D2EB6681-2477-4E80-906D-E3B24B00CCE5}" type="presParOf" srcId="{543CDB2A-C1F9-4D4D-8606-94F3BFB8FCE5}" destId="{AC03EF79-B3A0-4A25-AFBC-D038A66CC65A}" srcOrd="1" destOrd="0" presId="urn:microsoft.com/office/officeart/2017/3/layout/DropPinTimeline"/>
    <dgm:cxn modelId="{A5D36826-E282-4CB0-BC6A-1AFF560A3160}" type="presParOf" srcId="{58795D81-3C7D-4CFE-ACBC-C9263084EB2B}" destId="{F5190413-36EF-443F-83EF-A9246137F02C}" srcOrd="2" destOrd="0" presId="urn:microsoft.com/office/officeart/2017/3/layout/DropPinTimeline"/>
    <dgm:cxn modelId="{420A0DFF-0F0B-4D9E-AB40-7A817E4446B7}" type="presParOf" srcId="{58795D81-3C7D-4CFE-ACBC-C9263084EB2B}" destId="{03D0C3CB-EB32-430C-8423-4CA6EFE3E8F5}" srcOrd="3" destOrd="0" presId="urn:microsoft.com/office/officeart/2017/3/layout/DropPinTimeline"/>
    <dgm:cxn modelId="{6C9C5AF3-AF62-4384-AB4D-D290D81E76C2}" type="presParOf" srcId="{58795D81-3C7D-4CFE-ACBC-C9263084EB2B}" destId="{031A3F7F-3FD2-4406-955E-ED7E02C6EC74}" srcOrd="4" destOrd="0" presId="urn:microsoft.com/office/officeart/2017/3/layout/DropPinTimeline"/>
    <dgm:cxn modelId="{A3CB41B3-4529-4878-A3E4-FA2EA5BC4F78}" type="presParOf" srcId="{58795D81-3C7D-4CFE-ACBC-C9263084EB2B}" destId="{5979FF92-4737-4542-A876-A08EF737F800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0B37EC-DFF6-45A6-A306-5A46F1ECD5FD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A08BAC5B-CADA-48A9-B496-C70C3004C0A2}">
      <dgm:prSet phldrT="[Text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Hard infrastructure</a:t>
          </a:r>
        </a:p>
      </dgm:t>
    </dgm:pt>
    <dgm:pt modelId="{519C8601-5A87-47DC-B8DC-A422A989A5B0}" type="parTrans" cxnId="{6E79E4AA-8E5A-42D5-B997-C81942940130}">
      <dgm:prSet/>
      <dgm:spPr/>
      <dgm:t>
        <a:bodyPr/>
        <a:lstStyle/>
        <a:p>
          <a:endParaRPr lang="en-US" sz="3200" b="1"/>
        </a:p>
      </dgm:t>
    </dgm:pt>
    <dgm:pt modelId="{8E18F8EB-9CE3-4BBA-AB47-E175E30923AC}" type="sibTrans" cxnId="{6E79E4AA-8E5A-42D5-B997-C81942940130}">
      <dgm:prSet custT="1"/>
      <dgm:spPr/>
      <dgm:t>
        <a:bodyPr/>
        <a:lstStyle/>
        <a:p>
          <a:endParaRPr lang="en-US" sz="3600" b="1"/>
        </a:p>
      </dgm:t>
    </dgm:pt>
    <dgm:pt modelId="{FB052AA9-7222-416B-9823-22F772D29042}">
      <dgm:prSet phldrT="[Text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Soft infrastructure</a:t>
          </a:r>
        </a:p>
      </dgm:t>
    </dgm:pt>
    <dgm:pt modelId="{E85BDA7E-4C6A-40C0-A25A-4C0F613701AE}" type="parTrans" cxnId="{7D686DC0-00EB-4715-A532-D48A1622E59F}">
      <dgm:prSet/>
      <dgm:spPr/>
      <dgm:t>
        <a:bodyPr/>
        <a:lstStyle/>
        <a:p>
          <a:endParaRPr lang="en-US" sz="3200" b="1"/>
        </a:p>
      </dgm:t>
    </dgm:pt>
    <dgm:pt modelId="{0E816528-86E0-40D3-8C5E-958D956E2726}" type="sibTrans" cxnId="{7D686DC0-00EB-4715-A532-D48A1622E59F}">
      <dgm:prSet custT="1"/>
      <dgm:spPr/>
      <dgm:t>
        <a:bodyPr/>
        <a:lstStyle/>
        <a:p>
          <a:endParaRPr lang="en-US" sz="8000" b="1"/>
        </a:p>
      </dgm:t>
    </dgm:pt>
    <dgm:pt modelId="{E3C2772C-7E0D-4B0D-B69D-F8E3A61F4D33}">
      <dgm:prSet phldrT="[Text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High-costs in trade</a:t>
          </a:r>
        </a:p>
      </dgm:t>
    </dgm:pt>
    <dgm:pt modelId="{88D4250B-1D99-4028-8BD7-FC972E0429FB}" type="parTrans" cxnId="{BAA34355-B379-4BB6-8F5A-A837400C6FA6}">
      <dgm:prSet/>
      <dgm:spPr/>
      <dgm:t>
        <a:bodyPr/>
        <a:lstStyle/>
        <a:p>
          <a:endParaRPr lang="en-US" sz="3200" b="1"/>
        </a:p>
      </dgm:t>
    </dgm:pt>
    <dgm:pt modelId="{696E913D-73AC-47EE-89F9-55913BE8F3F2}" type="sibTrans" cxnId="{BAA34355-B379-4BB6-8F5A-A837400C6FA6}">
      <dgm:prSet/>
      <dgm:spPr/>
      <dgm:t>
        <a:bodyPr/>
        <a:lstStyle/>
        <a:p>
          <a:endParaRPr lang="en-US" sz="3200" b="1"/>
        </a:p>
      </dgm:t>
    </dgm:pt>
    <dgm:pt modelId="{6AB35BA2-DEFE-40EE-81E4-AE8993E45AE2}" type="pres">
      <dgm:prSet presAssocID="{950B37EC-DFF6-45A6-A306-5A46F1ECD5FD}" presName="linearFlow" presStyleCnt="0">
        <dgm:presLayoutVars>
          <dgm:dir/>
          <dgm:resizeHandles val="exact"/>
        </dgm:presLayoutVars>
      </dgm:prSet>
      <dgm:spPr/>
    </dgm:pt>
    <dgm:pt modelId="{16FA724D-4554-41B4-8F5A-81C090F3AC87}" type="pres">
      <dgm:prSet presAssocID="{A08BAC5B-CADA-48A9-B496-C70C3004C0A2}" presName="node" presStyleLbl="node1" presStyleIdx="0" presStyleCnt="3">
        <dgm:presLayoutVars>
          <dgm:bulletEnabled val="1"/>
        </dgm:presLayoutVars>
      </dgm:prSet>
      <dgm:spPr/>
    </dgm:pt>
    <dgm:pt modelId="{204CA353-8E88-4DC4-A393-F080BC8931A0}" type="pres">
      <dgm:prSet presAssocID="{8E18F8EB-9CE3-4BBA-AB47-E175E30923AC}" presName="spacerL" presStyleCnt="0"/>
      <dgm:spPr/>
    </dgm:pt>
    <dgm:pt modelId="{728D2CF3-42D8-44E7-9B2E-A92382A9ED26}" type="pres">
      <dgm:prSet presAssocID="{8E18F8EB-9CE3-4BBA-AB47-E175E30923AC}" presName="sibTrans" presStyleLbl="sibTrans2D1" presStyleIdx="0" presStyleCnt="2"/>
      <dgm:spPr/>
    </dgm:pt>
    <dgm:pt modelId="{42F31A5B-6FCA-49E1-B011-A304C110228B}" type="pres">
      <dgm:prSet presAssocID="{8E18F8EB-9CE3-4BBA-AB47-E175E30923AC}" presName="spacerR" presStyleCnt="0"/>
      <dgm:spPr/>
    </dgm:pt>
    <dgm:pt modelId="{CB623F03-B6E0-4318-BE58-17FA1A52F4A8}" type="pres">
      <dgm:prSet presAssocID="{FB052AA9-7222-416B-9823-22F772D29042}" presName="node" presStyleLbl="node1" presStyleIdx="1" presStyleCnt="3">
        <dgm:presLayoutVars>
          <dgm:bulletEnabled val="1"/>
        </dgm:presLayoutVars>
      </dgm:prSet>
      <dgm:spPr/>
    </dgm:pt>
    <dgm:pt modelId="{5B924700-907E-48AC-8728-DA9E07538BB6}" type="pres">
      <dgm:prSet presAssocID="{0E816528-86E0-40D3-8C5E-958D956E2726}" presName="spacerL" presStyleCnt="0"/>
      <dgm:spPr/>
    </dgm:pt>
    <dgm:pt modelId="{B12176FF-6795-44AC-ACBA-85977A327049}" type="pres">
      <dgm:prSet presAssocID="{0E816528-86E0-40D3-8C5E-958D956E2726}" presName="sibTrans" presStyleLbl="sibTrans2D1" presStyleIdx="1" presStyleCnt="2"/>
      <dgm:spPr/>
    </dgm:pt>
    <dgm:pt modelId="{3998A174-0868-4E3E-BB40-DF62A5F62B2E}" type="pres">
      <dgm:prSet presAssocID="{0E816528-86E0-40D3-8C5E-958D956E2726}" presName="spacerR" presStyleCnt="0"/>
      <dgm:spPr/>
    </dgm:pt>
    <dgm:pt modelId="{B9C59972-881E-417C-9296-DCB71481D241}" type="pres">
      <dgm:prSet presAssocID="{E3C2772C-7E0D-4B0D-B69D-F8E3A61F4D33}" presName="node" presStyleLbl="node1" presStyleIdx="2" presStyleCnt="3" custLinFactNeighborX="-4843" custLinFactNeighborY="55">
        <dgm:presLayoutVars>
          <dgm:bulletEnabled val="1"/>
        </dgm:presLayoutVars>
      </dgm:prSet>
      <dgm:spPr/>
    </dgm:pt>
  </dgm:ptLst>
  <dgm:cxnLst>
    <dgm:cxn modelId="{79341212-C410-4989-A5FB-74908E3A835E}" type="presOf" srcId="{A08BAC5B-CADA-48A9-B496-C70C3004C0A2}" destId="{16FA724D-4554-41B4-8F5A-81C090F3AC87}" srcOrd="0" destOrd="0" presId="urn:microsoft.com/office/officeart/2005/8/layout/equation1"/>
    <dgm:cxn modelId="{FCB86872-193F-414E-8763-2F71E5B366B7}" type="presOf" srcId="{E3C2772C-7E0D-4B0D-B69D-F8E3A61F4D33}" destId="{B9C59972-881E-417C-9296-DCB71481D241}" srcOrd="0" destOrd="0" presId="urn:microsoft.com/office/officeart/2005/8/layout/equation1"/>
    <dgm:cxn modelId="{BAA34355-B379-4BB6-8F5A-A837400C6FA6}" srcId="{950B37EC-DFF6-45A6-A306-5A46F1ECD5FD}" destId="{E3C2772C-7E0D-4B0D-B69D-F8E3A61F4D33}" srcOrd="2" destOrd="0" parTransId="{88D4250B-1D99-4028-8BD7-FC972E0429FB}" sibTransId="{696E913D-73AC-47EE-89F9-55913BE8F3F2}"/>
    <dgm:cxn modelId="{32EA7CA3-1FBE-4A8B-8A7F-7AF95948F9AD}" type="presOf" srcId="{0E816528-86E0-40D3-8C5E-958D956E2726}" destId="{B12176FF-6795-44AC-ACBA-85977A327049}" srcOrd="0" destOrd="0" presId="urn:microsoft.com/office/officeart/2005/8/layout/equation1"/>
    <dgm:cxn modelId="{6E79E4AA-8E5A-42D5-B997-C81942940130}" srcId="{950B37EC-DFF6-45A6-A306-5A46F1ECD5FD}" destId="{A08BAC5B-CADA-48A9-B496-C70C3004C0A2}" srcOrd="0" destOrd="0" parTransId="{519C8601-5A87-47DC-B8DC-A422A989A5B0}" sibTransId="{8E18F8EB-9CE3-4BBA-AB47-E175E30923AC}"/>
    <dgm:cxn modelId="{7D686DC0-00EB-4715-A532-D48A1622E59F}" srcId="{950B37EC-DFF6-45A6-A306-5A46F1ECD5FD}" destId="{FB052AA9-7222-416B-9823-22F772D29042}" srcOrd="1" destOrd="0" parTransId="{E85BDA7E-4C6A-40C0-A25A-4C0F613701AE}" sibTransId="{0E816528-86E0-40D3-8C5E-958D956E2726}"/>
    <dgm:cxn modelId="{6FAE45C2-5549-44AB-8CAF-70B8CA0D70C3}" type="presOf" srcId="{FB052AA9-7222-416B-9823-22F772D29042}" destId="{CB623F03-B6E0-4318-BE58-17FA1A52F4A8}" srcOrd="0" destOrd="0" presId="urn:microsoft.com/office/officeart/2005/8/layout/equation1"/>
    <dgm:cxn modelId="{EFA386D0-9FE7-41A2-9B35-EEC720A9EE97}" type="presOf" srcId="{8E18F8EB-9CE3-4BBA-AB47-E175E30923AC}" destId="{728D2CF3-42D8-44E7-9B2E-A92382A9ED26}" srcOrd="0" destOrd="0" presId="urn:microsoft.com/office/officeart/2005/8/layout/equation1"/>
    <dgm:cxn modelId="{322C89D5-021D-4FC0-9506-41FD9DEB14E5}" type="presOf" srcId="{950B37EC-DFF6-45A6-A306-5A46F1ECD5FD}" destId="{6AB35BA2-DEFE-40EE-81E4-AE8993E45AE2}" srcOrd="0" destOrd="0" presId="urn:microsoft.com/office/officeart/2005/8/layout/equation1"/>
    <dgm:cxn modelId="{9038275C-F26E-44B2-B30E-A3FCE1EC1077}" type="presParOf" srcId="{6AB35BA2-DEFE-40EE-81E4-AE8993E45AE2}" destId="{16FA724D-4554-41B4-8F5A-81C090F3AC87}" srcOrd="0" destOrd="0" presId="urn:microsoft.com/office/officeart/2005/8/layout/equation1"/>
    <dgm:cxn modelId="{3A45DA79-411D-47F3-8061-7CDB75FE379A}" type="presParOf" srcId="{6AB35BA2-DEFE-40EE-81E4-AE8993E45AE2}" destId="{204CA353-8E88-4DC4-A393-F080BC8931A0}" srcOrd="1" destOrd="0" presId="urn:microsoft.com/office/officeart/2005/8/layout/equation1"/>
    <dgm:cxn modelId="{DA633AC9-486B-486F-A851-23FD105DC721}" type="presParOf" srcId="{6AB35BA2-DEFE-40EE-81E4-AE8993E45AE2}" destId="{728D2CF3-42D8-44E7-9B2E-A92382A9ED26}" srcOrd="2" destOrd="0" presId="urn:microsoft.com/office/officeart/2005/8/layout/equation1"/>
    <dgm:cxn modelId="{E8CAA2C4-911D-420A-9C3A-0432B673AD93}" type="presParOf" srcId="{6AB35BA2-DEFE-40EE-81E4-AE8993E45AE2}" destId="{42F31A5B-6FCA-49E1-B011-A304C110228B}" srcOrd="3" destOrd="0" presId="urn:microsoft.com/office/officeart/2005/8/layout/equation1"/>
    <dgm:cxn modelId="{8E2086F4-7F02-4C7B-A31A-5D8569464495}" type="presParOf" srcId="{6AB35BA2-DEFE-40EE-81E4-AE8993E45AE2}" destId="{CB623F03-B6E0-4318-BE58-17FA1A52F4A8}" srcOrd="4" destOrd="0" presId="urn:microsoft.com/office/officeart/2005/8/layout/equation1"/>
    <dgm:cxn modelId="{3B35FD9B-AF24-4E7F-9C61-B048BE2A0792}" type="presParOf" srcId="{6AB35BA2-DEFE-40EE-81E4-AE8993E45AE2}" destId="{5B924700-907E-48AC-8728-DA9E07538BB6}" srcOrd="5" destOrd="0" presId="urn:microsoft.com/office/officeart/2005/8/layout/equation1"/>
    <dgm:cxn modelId="{D4321470-E5FF-4D0C-A6F3-D19CD256C136}" type="presParOf" srcId="{6AB35BA2-DEFE-40EE-81E4-AE8993E45AE2}" destId="{B12176FF-6795-44AC-ACBA-85977A327049}" srcOrd="6" destOrd="0" presId="urn:microsoft.com/office/officeart/2005/8/layout/equation1"/>
    <dgm:cxn modelId="{1394A1E8-C900-4D1F-9B34-8DA43A6D6F1F}" type="presParOf" srcId="{6AB35BA2-DEFE-40EE-81E4-AE8993E45AE2}" destId="{3998A174-0868-4E3E-BB40-DF62A5F62B2E}" srcOrd="7" destOrd="0" presId="urn:microsoft.com/office/officeart/2005/8/layout/equation1"/>
    <dgm:cxn modelId="{856404AE-C644-456A-850F-C48AF2E6455B}" type="presParOf" srcId="{6AB35BA2-DEFE-40EE-81E4-AE8993E45AE2}" destId="{B9C59972-881E-417C-9296-DCB71481D241}" srcOrd="8" destOrd="0" presId="urn:microsoft.com/office/officeart/2005/8/layout/equati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89C8A6-5C3E-45CD-BF1B-991249C21CA7}" type="doc">
      <dgm:prSet loTypeId="urn:microsoft.com/office/officeart/2005/8/layout/hierarchy3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48A981-5CB3-4321-908B-211B3F76ED86}">
      <dgm:prSet phldrT="[Text]"/>
      <dgm:spPr/>
      <dgm:t>
        <a:bodyPr/>
        <a:lstStyle/>
        <a:p>
          <a:r>
            <a:rPr lang="ko-KR" altLang="en-US" dirty="0"/>
            <a:t>방법 </a:t>
          </a:r>
          <a:r>
            <a:rPr lang="en-US" altLang="ko-KR" dirty="0"/>
            <a:t>2 </a:t>
          </a:r>
          <a:r>
            <a:rPr lang="ko-KR" altLang="en-US" dirty="0"/>
            <a:t>가지이다</a:t>
          </a:r>
          <a:endParaRPr lang="en-US" dirty="0"/>
        </a:p>
      </dgm:t>
    </dgm:pt>
    <dgm:pt modelId="{A1E08518-0A3A-471D-BD0A-041EFF8100DC}" type="parTrans" cxnId="{EA84331C-4BCF-4724-8525-D9326DEA6596}">
      <dgm:prSet/>
      <dgm:spPr/>
      <dgm:t>
        <a:bodyPr/>
        <a:lstStyle/>
        <a:p>
          <a:endParaRPr lang="en-US"/>
        </a:p>
      </dgm:t>
    </dgm:pt>
    <dgm:pt modelId="{A9E0E325-B926-46A6-9170-5A81A57315B0}" type="sibTrans" cxnId="{EA84331C-4BCF-4724-8525-D9326DEA6596}">
      <dgm:prSet/>
      <dgm:spPr/>
      <dgm:t>
        <a:bodyPr/>
        <a:lstStyle/>
        <a:p>
          <a:endParaRPr lang="en-US"/>
        </a:p>
      </dgm:t>
    </dgm:pt>
    <dgm:pt modelId="{160715E7-1003-4F26-8F03-8BE435E468B6}">
      <dgm:prSet phldrT="[Text]" custT="1"/>
      <dgm:spPr/>
      <dgm:t>
        <a:bodyPr/>
        <a:lstStyle/>
        <a:p>
          <a:r>
            <a:rPr lang="en-US" altLang="ko-KR" sz="2400" dirty="0"/>
            <a:t>AVE method</a:t>
          </a:r>
          <a:endParaRPr lang="en-US" sz="2400" dirty="0"/>
        </a:p>
      </dgm:t>
    </dgm:pt>
    <dgm:pt modelId="{77FCAABF-9999-485A-AE55-8F6F4B229F54}" type="parTrans" cxnId="{AEDF514A-4E4E-4FED-B93E-CB387C8B8789}">
      <dgm:prSet/>
      <dgm:spPr/>
      <dgm:t>
        <a:bodyPr/>
        <a:lstStyle/>
        <a:p>
          <a:endParaRPr lang="en-US"/>
        </a:p>
      </dgm:t>
    </dgm:pt>
    <dgm:pt modelId="{1B6FF471-F6AC-4E52-A50B-43DCD364E5E3}" type="sibTrans" cxnId="{AEDF514A-4E4E-4FED-B93E-CB387C8B8789}">
      <dgm:prSet/>
      <dgm:spPr/>
      <dgm:t>
        <a:bodyPr/>
        <a:lstStyle/>
        <a:p>
          <a:endParaRPr lang="en-US"/>
        </a:p>
      </dgm:t>
    </dgm:pt>
    <dgm:pt modelId="{B8C519B4-5EE3-44C3-8804-0106FD1B102A}">
      <dgm:prSet phldrT="[Text]" custT="1"/>
      <dgm:spPr/>
      <dgm:t>
        <a:bodyPr/>
        <a:lstStyle/>
        <a:p>
          <a:r>
            <a:rPr lang="en-US" altLang="ko-KR" sz="2400" dirty="0"/>
            <a:t>Iceberg method</a:t>
          </a:r>
          <a:endParaRPr lang="en-US" sz="2400" dirty="0"/>
        </a:p>
      </dgm:t>
    </dgm:pt>
    <dgm:pt modelId="{65688C14-A8E2-4E3D-8DE9-04A8A45A610A}" type="parTrans" cxnId="{162806B7-1043-41B9-B0D5-E52122B6B234}">
      <dgm:prSet/>
      <dgm:spPr/>
      <dgm:t>
        <a:bodyPr/>
        <a:lstStyle/>
        <a:p>
          <a:endParaRPr lang="en-US"/>
        </a:p>
      </dgm:t>
    </dgm:pt>
    <dgm:pt modelId="{F65A6692-77DB-463C-A46A-8E5AE9C0B015}" type="sibTrans" cxnId="{162806B7-1043-41B9-B0D5-E52122B6B234}">
      <dgm:prSet/>
      <dgm:spPr/>
      <dgm:t>
        <a:bodyPr/>
        <a:lstStyle/>
        <a:p>
          <a:endParaRPr lang="en-US"/>
        </a:p>
      </dgm:t>
    </dgm:pt>
    <dgm:pt modelId="{F31ABAAE-A50F-4615-BD41-14AABB3FB0EA}" type="pres">
      <dgm:prSet presAssocID="{AC89C8A6-5C3E-45CD-BF1B-991249C21CA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31B9F4D-9CAC-4F17-AAC1-DD0DD3221CC4}" type="pres">
      <dgm:prSet presAssocID="{0D48A981-5CB3-4321-908B-211B3F76ED86}" presName="root" presStyleCnt="0"/>
      <dgm:spPr/>
    </dgm:pt>
    <dgm:pt modelId="{8CFCB3CC-F145-4C09-A77B-109B4608D176}" type="pres">
      <dgm:prSet presAssocID="{0D48A981-5CB3-4321-908B-211B3F76ED86}" presName="rootComposite" presStyleCnt="0"/>
      <dgm:spPr/>
    </dgm:pt>
    <dgm:pt modelId="{8B0864D8-53F7-4DC2-982E-D655073107E2}" type="pres">
      <dgm:prSet presAssocID="{0D48A981-5CB3-4321-908B-211B3F76ED86}" presName="rootText" presStyleLbl="node1" presStyleIdx="0" presStyleCnt="1"/>
      <dgm:spPr/>
    </dgm:pt>
    <dgm:pt modelId="{75479B85-F960-421E-B9A5-92ADE5FCAD27}" type="pres">
      <dgm:prSet presAssocID="{0D48A981-5CB3-4321-908B-211B3F76ED86}" presName="rootConnector" presStyleLbl="node1" presStyleIdx="0" presStyleCnt="1"/>
      <dgm:spPr/>
    </dgm:pt>
    <dgm:pt modelId="{1C630D00-9E9F-470C-B061-52BAE49E5FBD}" type="pres">
      <dgm:prSet presAssocID="{0D48A981-5CB3-4321-908B-211B3F76ED86}" presName="childShape" presStyleCnt="0"/>
      <dgm:spPr/>
    </dgm:pt>
    <dgm:pt modelId="{766276BD-F861-4887-8128-2B4009F3AFFA}" type="pres">
      <dgm:prSet presAssocID="{77FCAABF-9999-485A-AE55-8F6F4B229F54}" presName="Name13" presStyleLbl="parChTrans1D2" presStyleIdx="0" presStyleCnt="2"/>
      <dgm:spPr/>
    </dgm:pt>
    <dgm:pt modelId="{1AB6F21F-5DA2-4C17-9255-160AB322C30C}" type="pres">
      <dgm:prSet presAssocID="{160715E7-1003-4F26-8F03-8BE435E468B6}" presName="childText" presStyleLbl="bgAcc1" presStyleIdx="0" presStyleCnt="2">
        <dgm:presLayoutVars>
          <dgm:bulletEnabled val="1"/>
        </dgm:presLayoutVars>
      </dgm:prSet>
      <dgm:spPr/>
    </dgm:pt>
    <dgm:pt modelId="{30681998-8E76-43C4-BA2D-0A8DF2A3D9B5}" type="pres">
      <dgm:prSet presAssocID="{65688C14-A8E2-4E3D-8DE9-04A8A45A610A}" presName="Name13" presStyleLbl="parChTrans1D2" presStyleIdx="1" presStyleCnt="2"/>
      <dgm:spPr/>
    </dgm:pt>
    <dgm:pt modelId="{24C60082-F504-4153-BBDC-F08ED3086C51}" type="pres">
      <dgm:prSet presAssocID="{B8C519B4-5EE3-44C3-8804-0106FD1B102A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E2097108-DEFC-47D1-9599-B6486D396251}" type="presOf" srcId="{77FCAABF-9999-485A-AE55-8F6F4B229F54}" destId="{766276BD-F861-4887-8128-2B4009F3AFFA}" srcOrd="0" destOrd="0" presId="urn:microsoft.com/office/officeart/2005/8/layout/hierarchy3"/>
    <dgm:cxn modelId="{EC40A21A-B37C-4546-989E-52D1AC00346C}" type="presOf" srcId="{0D48A981-5CB3-4321-908B-211B3F76ED86}" destId="{8B0864D8-53F7-4DC2-982E-D655073107E2}" srcOrd="0" destOrd="0" presId="urn:microsoft.com/office/officeart/2005/8/layout/hierarchy3"/>
    <dgm:cxn modelId="{EA84331C-4BCF-4724-8525-D9326DEA6596}" srcId="{AC89C8A6-5C3E-45CD-BF1B-991249C21CA7}" destId="{0D48A981-5CB3-4321-908B-211B3F76ED86}" srcOrd="0" destOrd="0" parTransId="{A1E08518-0A3A-471D-BD0A-041EFF8100DC}" sibTransId="{A9E0E325-B926-46A6-9170-5A81A57315B0}"/>
    <dgm:cxn modelId="{94F91C46-F9EC-48E0-ADE9-1E8EB403429B}" type="presOf" srcId="{160715E7-1003-4F26-8F03-8BE435E468B6}" destId="{1AB6F21F-5DA2-4C17-9255-160AB322C30C}" srcOrd="0" destOrd="0" presId="urn:microsoft.com/office/officeart/2005/8/layout/hierarchy3"/>
    <dgm:cxn modelId="{AEDF514A-4E4E-4FED-B93E-CB387C8B8789}" srcId="{0D48A981-5CB3-4321-908B-211B3F76ED86}" destId="{160715E7-1003-4F26-8F03-8BE435E468B6}" srcOrd="0" destOrd="0" parTransId="{77FCAABF-9999-485A-AE55-8F6F4B229F54}" sibTransId="{1B6FF471-F6AC-4E52-A50B-43DCD364E5E3}"/>
    <dgm:cxn modelId="{A8664287-E1E5-4A50-A8C0-C4D411D78CE3}" type="presOf" srcId="{B8C519B4-5EE3-44C3-8804-0106FD1B102A}" destId="{24C60082-F504-4153-BBDC-F08ED3086C51}" srcOrd="0" destOrd="0" presId="urn:microsoft.com/office/officeart/2005/8/layout/hierarchy3"/>
    <dgm:cxn modelId="{660AE68E-D391-4448-B49D-F7D40F7F854F}" type="presOf" srcId="{AC89C8A6-5C3E-45CD-BF1B-991249C21CA7}" destId="{F31ABAAE-A50F-4615-BD41-14AABB3FB0EA}" srcOrd="0" destOrd="0" presId="urn:microsoft.com/office/officeart/2005/8/layout/hierarchy3"/>
    <dgm:cxn modelId="{162806B7-1043-41B9-B0D5-E52122B6B234}" srcId="{0D48A981-5CB3-4321-908B-211B3F76ED86}" destId="{B8C519B4-5EE3-44C3-8804-0106FD1B102A}" srcOrd="1" destOrd="0" parTransId="{65688C14-A8E2-4E3D-8DE9-04A8A45A610A}" sibTransId="{F65A6692-77DB-463C-A46A-8E5AE9C0B015}"/>
    <dgm:cxn modelId="{7BBFC2D4-DCF0-40CA-99F1-C1CA10FA3226}" type="presOf" srcId="{65688C14-A8E2-4E3D-8DE9-04A8A45A610A}" destId="{30681998-8E76-43C4-BA2D-0A8DF2A3D9B5}" srcOrd="0" destOrd="0" presId="urn:microsoft.com/office/officeart/2005/8/layout/hierarchy3"/>
    <dgm:cxn modelId="{4C2086F0-D754-4F92-85FB-0A03DD8F82E7}" type="presOf" srcId="{0D48A981-5CB3-4321-908B-211B3F76ED86}" destId="{75479B85-F960-421E-B9A5-92ADE5FCAD27}" srcOrd="1" destOrd="0" presId="urn:microsoft.com/office/officeart/2005/8/layout/hierarchy3"/>
    <dgm:cxn modelId="{41F5CA5D-2213-43BF-8325-6707F0C93410}" type="presParOf" srcId="{F31ABAAE-A50F-4615-BD41-14AABB3FB0EA}" destId="{331B9F4D-9CAC-4F17-AAC1-DD0DD3221CC4}" srcOrd="0" destOrd="0" presId="urn:microsoft.com/office/officeart/2005/8/layout/hierarchy3"/>
    <dgm:cxn modelId="{EF5559A0-C30B-4C88-9A5D-0D55519F3AB1}" type="presParOf" srcId="{331B9F4D-9CAC-4F17-AAC1-DD0DD3221CC4}" destId="{8CFCB3CC-F145-4C09-A77B-109B4608D176}" srcOrd="0" destOrd="0" presId="urn:microsoft.com/office/officeart/2005/8/layout/hierarchy3"/>
    <dgm:cxn modelId="{45C67BCB-A7E9-4849-BBB0-F90E414159F6}" type="presParOf" srcId="{8CFCB3CC-F145-4C09-A77B-109B4608D176}" destId="{8B0864D8-53F7-4DC2-982E-D655073107E2}" srcOrd="0" destOrd="0" presId="urn:microsoft.com/office/officeart/2005/8/layout/hierarchy3"/>
    <dgm:cxn modelId="{903A3B83-BEEB-4E4E-9D0E-1B28AC36B327}" type="presParOf" srcId="{8CFCB3CC-F145-4C09-A77B-109B4608D176}" destId="{75479B85-F960-421E-B9A5-92ADE5FCAD27}" srcOrd="1" destOrd="0" presId="urn:microsoft.com/office/officeart/2005/8/layout/hierarchy3"/>
    <dgm:cxn modelId="{C8C8F710-C4CF-4FAE-A181-475B35B41002}" type="presParOf" srcId="{331B9F4D-9CAC-4F17-AAC1-DD0DD3221CC4}" destId="{1C630D00-9E9F-470C-B061-52BAE49E5FBD}" srcOrd="1" destOrd="0" presId="urn:microsoft.com/office/officeart/2005/8/layout/hierarchy3"/>
    <dgm:cxn modelId="{DD65BA66-1331-4CE3-A78F-46194EBE541B}" type="presParOf" srcId="{1C630D00-9E9F-470C-B061-52BAE49E5FBD}" destId="{766276BD-F861-4887-8128-2B4009F3AFFA}" srcOrd="0" destOrd="0" presId="urn:microsoft.com/office/officeart/2005/8/layout/hierarchy3"/>
    <dgm:cxn modelId="{368DC198-39A5-476B-B392-667F048E1E6D}" type="presParOf" srcId="{1C630D00-9E9F-470C-B061-52BAE49E5FBD}" destId="{1AB6F21F-5DA2-4C17-9255-160AB322C30C}" srcOrd="1" destOrd="0" presId="urn:microsoft.com/office/officeart/2005/8/layout/hierarchy3"/>
    <dgm:cxn modelId="{26C6841B-1E2F-4CA2-9E91-BD45ABF5EAB7}" type="presParOf" srcId="{1C630D00-9E9F-470C-B061-52BAE49E5FBD}" destId="{30681998-8E76-43C4-BA2D-0A8DF2A3D9B5}" srcOrd="2" destOrd="0" presId="urn:microsoft.com/office/officeart/2005/8/layout/hierarchy3"/>
    <dgm:cxn modelId="{4325A018-4527-41A9-B507-D51067419376}" type="presParOf" srcId="{1C630D00-9E9F-470C-B061-52BAE49E5FBD}" destId="{24C60082-F504-4153-BBDC-F08ED3086C51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0B37EC-DFF6-45A6-A306-5A46F1ECD5FD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A08BAC5B-CADA-48A9-B496-C70C3004C0A2}">
      <dgm:prSet phldrT="[Text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Hard infrastructure</a:t>
          </a:r>
        </a:p>
      </dgm:t>
    </dgm:pt>
    <dgm:pt modelId="{519C8601-5A87-47DC-B8DC-A422A989A5B0}" type="parTrans" cxnId="{6E79E4AA-8E5A-42D5-B997-C81942940130}">
      <dgm:prSet/>
      <dgm:spPr/>
      <dgm:t>
        <a:bodyPr/>
        <a:lstStyle/>
        <a:p>
          <a:endParaRPr lang="en-US" sz="3200" b="1"/>
        </a:p>
      </dgm:t>
    </dgm:pt>
    <dgm:pt modelId="{8E18F8EB-9CE3-4BBA-AB47-E175E30923AC}" type="sibTrans" cxnId="{6E79E4AA-8E5A-42D5-B997-C81942940130}">
      <dgm:prSet custT="1"/>
      <dgm:spPr/>
      <dgm:t>
        <a:bodyPr/>
        <a:lstStyle/>
        <a:p>
          <a:endParaRPr lang="en-US" sz="3600" b="1"/>
        </a:p>
      </dgm:t>
    </dgm:pt>
    <dgm:pt modelId="{FB052AA9-7222-416B-9823-22F772D29042}">
      <dgm:prSet phldrT="[Text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Soft infrastructure</a:t>
          </a:r>
        </a:p>
      </dgm:t>
    </dgm:pt>
    <dgm:pt modelId="{E85BDA7E-4C6A-40C0-A25A-4C0F613701AE}" type="parTrans" cxnId="{7D686DC0-00EB-4715-A532-D48A1622E59F}">
      <dgm:prSet/>
      <dgm:spPr/>
      <dgm:t>
        <a:bodyPr/>
        <a:lstStyle/>
        <a:p>
          <a:endParaRPr lang="en-US" sz="3200" b="1"/>
        </a:p>
      </dgm:t>
    </dgm:pt>
    <dgm:pt modelId="{0E816528-86E0-40D3-8C5E-958D956E2726}" type="sibTrans" cxnId="{7D686DC0-00EB-4715-A532-D48A1622E59F}">
      <dgm:prSet custT="1"/>
      <dgm:spPr/>
      <dgm:t>
        <a:bodyPr/>
        <a:lstStyle/>
        <a:p>
          <a:endParaRPr lang="en-US" sz="8000" b="1"/>
        </a:p>
      </dgm:t>
    </dgm:pt>
    <dgm:pt modelId="{E3C2772C-7E0D-4B0D-B69D-F8E3A61F4D33}">
      <dgm:prSet phldrT="[Text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High-costs in trade</a:t>
          </a:r>
        </a:p>
      </dgm:t>
    </dgm:pt>
    <dgm:pt modelId="{88D4250B-1D99-4028-8BD7-FC972E0429FB}" type="parTrans" cxnId="{BAA34355-B379-4BB6-8F5A-A837400C6FA6}">
      <dgm:prSet/>
      <dgm:spPr/>
      <dgm:t>
        <a:bodyPr/>
        <a:lstStyle/>
        <a:p>
          <a:endParaRPr lang="en-US" sz="3200" b="1"/>
        </a:p>
      </dgm:t>
    </dgm:pt>
    <dgm:pt modelId="{696E913D-73AC-47EE-89F9-55913BE8F3F2}" type="sibTrans" cxnId="{BAA34355-B379-4BB6-8F5A-A837400C6FA6}">
      <dgm:prSet/>
      <dgm:spPr/>
      <dgm:t>
        <a:bodyPr/>
        <a:lstStyle/>
        <a:p>
          <a:endParaRPr lang="en-US" sz="3200" b="1"/>
        </a:p>
      </dgm:t>
    </dgm:pt>
    <dgm:pt modelId="{6AB35BA2-DEFE-40EE-81E4-AE8993E45AE2}" type="pres">
      <dgm:prSet presAssocID="{950B37EC-DFF6-45A6-A306-5A46F1ECD5FD}" presName="linearFlow" presStyleCnt="0">
        <dgm:presLayoutVars>
          <dgm:dir/>
          <dgm:resizeHandles val="exact"/>
        </dgm:presLayoutVars>
      </dgm:prSet>
      <dgm:spPr/>
    </dgm:pt>
    <dgm:pt modelId="{16FA724D-4554-41B4-8F5A-81C090F3AC87}" type="pres">
      <dgm:prSet presAssocID="{A08BAC5B-CADA-48A9-B496-C70C3004C0A2}" presName="node" presStyleLbl="node1" presStyleIdx="0" presStyleCnt="3">
        <dgm:presLayoutVars>
          <dgm:bulletEnabled val="1"/>
        </dgm:presLayoutVars>
      </dgm:prSet>
      <dgm:spPr/>
    </dgm:pt>
    <dgm:pt modelId="{204CA353-8E88-4DC4-A393-F080BC8931A0}" type="pres">
      <dgm:prSet presAssocID="{8E18F8EB-9CE3-4BBA-AB47-E175E30923AC}" presName="spacerL" presStyleCnt="0"/>
      <dgm:spPr/>
    </dgm:pt>
    <dgm:pt modelId="{728D2CF3-42D8-44E7-9B2E-A92382A9ED26}" type="pres">
      <dgm:prSet presAssocID="{8E18F8EB-9CE3-4BBA-AB47-E175E30923AC}" presName="sibTrans" presStyleLbl="sibTrans2D1" presStyleIdx="0" presStyleCnt="2"/>
      <dgm:spPr/>
    </dgm:pt>
    <dgm:pt modelId="{42F31A5B-6FCA-49E1-B011-A304C110228B}" type="pres">
      <dgm:prSet presAssocID="{8E18F8EB-9CE3-4BBA-AB47-E175E30923AC}" presName="spacerR" presStyleCnt="0"/>
      <dgm:spPr/>
    </dgm:pt>
    <dgm:pt modelId="{CB623F03-B6E0-4318-BE58-17FA1A52F4A8}" type="pres">
      <dgm:prSet presAssocID="{FB052AA9-7222-416B-9823-22F772D29042}" presName="node" presStyleLbl="node1" presStyleIdx="1" presStyleCnt="3">
        <dgm:presLayoutVars>
          <dgm:bulletEnabled val="1"/>
        </dgm:presLayoutVars>
      </dgm:prSet>
      <dgm:spPr/>
    </dgm:pt>
    <dgm:pt modelId="{5B924700-907E-48AC-8728-DA9E07538BB6}" type="pres">
      <dgm:prSet presAssocID="{0E816528-86E0-40D3-8C5E-958D956E2726}" presName="spacerL" presStyleCnt="0"/>
      <dgm:spPr/>
    </dgm:pt>
    <dgm:pt modelId="{B12176FF-6795-44AC-ACBA-85977A327049}" type="pres">
      <dgm:prSet presAssocID="{0E816528-86E0-40D3-8C5E-958D956E2726}" presName="sibTrans" presStyleLbl="sibTrans2D1" presStyleIdx="1" presStyleCnt="2"/>
      <dgm:spPr/>
    </dgm:pt>
    <dgm:pt modelId="{3998A174-0868-4E3E-BB40-DF62A5F62B2E}" type="pres">
      <dgm:prSet presAssocID="{0E816528-86E0-40D3-8C5E-958D956E2726}" presName="spacerR" presStyleCnt="0"/>
      <dgm:spPr/>
    </dgm:pt>
    <dgm:pt modelId="{B9C59972-881E-417C-9296-DCB71481D241}" type="pres">
      <dgm:prSet presAssocID="{E3C2772C-7E0D-4B0D-B69D-F8E3A61F4D33}" presName="node" presStyleLbl="node1" presStyleIdx="2" presStyleCnt="3" custLinFactNeighborX="-4843" custLinFactNeighborY="55">
        <dgm:presLayoutVars>
          <dgm:bulletEnabled val="1"/>
        </dgm:presLayoutVars>
      </dgm:prSet>
      <dgm:spPr/>
    </dgm:pt>
  </dgm:ptLst>
  <dgm:cxnLst>
    <dgm:cxn modelId="{79341212-C410-4989-A5FB-74908E3A835E}" type="presOf" srcId="{A08BAC5B-CADA-48A9-B496-C70C3004C0A2}" destId="{16FA724D-4554-41B4-8F5A-81C090F3AC87}" srcOrd="0" destOrd="0" presId="urn:microsoft.com/office/officeart/2005/8/layout/equation1"/>
    <dgm:cxn modelId="{FCB86872-193F-414E-8763-2F71E5B366B7}" type="presOf" srcId="{E3C2772C-7E0D-4B0D-B69D-F8E3A61F4D33}" destId="{B9C59972-881E-417C-9296-DCB71481D241}" srcOrd="0" destOrd="0" presId="urn:microsoft.com/office/officeart/2005/8/layout/equation1"/>
    <dgm:cxn modelId="{BAA34355-B379-4BB6-8F5A-A837400C6FA6}" srcId="{950B37EC-DFF6-45A6-A306-5A46F1ECD5FD}" destId="{E3C2772C-7E0D-4B0D-B69D-F8E3A61F4D33}" srcOrd="2" destOrd="0" parTransId="{88D4250B-1D99-4028-8BD7-FC972E0429FB}" sibTransId="{696E913D-73AC-47EE-89F9-55913BE8F3F2}"/>
    <dgm:cxn modelId="{32EA7CA3-1FBE-4A8B-8A7F-7AF95948F9AD}" type="presOf" srcId="{0E816528-86E0-40D3-8C5E-958D956E2726}" destId="{B12176FF-6795-44AC-ACBA-85977A327049}" srcOrd="0" destOrd="0" presId="urn:microsoft.com/office/officeart/2005/8/layout/equation1"/>
    <dgm:cxn modelId="{6E79E4AA-8E5A-42D5-B997-C81942940130}" srcId="{950B37EC-DFF6-45A6-A306-5A46F1ECD5FD}" destId="{A08BAC5B-CADA-48A9-B496-C70C3004C0A2}" srcOrd="0" destOrd="0" parTransId="{519C8601-5A87-47DC-B8DC-A422A989A5B0}" sibTransId="{8E18F8EB-9CE3-4BBA-AB47-E175E30923AC}"/>
    <dgm:cxn modelId="{7D686DC0-00EB-4715-A532-D48A1622E59F}" srcId="{950B37EC-DFF6-45A6-A306-5A46F1ECD5FD}" destId="{FB052AA9-7222-416B-9823-22F772D29042}" srcOrd="1" destOrd="0" parTransId="{E85BDA7E-4C6A-40C0-A25A-4C0F613701AE}" sibTransId="{0E816528-86E0-40D3-8C5E-958D956E2726}"/>
    <dgm:cxn modelId="{6FAE45C2-5549-44AB-8CAF-70B8CA0D70C3}" type="presOf" srcId="{FB052AA9-7222-416B-9823-22F772D29042}" destId="{CB623F03-B6E0-4318-BE58-17FA1A52F4A8}" srcOrd="0" destOrd="0" presId="urn:microsoft.com/office/officeart/2005/8/layout/equation1"/>
    <dgm:cxn modelId="{EFA386D0-9FE7-41A2-9B35-EEC720A9EE97}" type="presOf" srcId="{8E18F8EB-9CE3-4BBA-AB47-E175E30923AC}" destId="{728D2CF3-42D8-44E7-9B2E-A92382A9ED26}" srcOrd="0" destOrd="0" presId="urn:microsoft.com/office/officeart/2005/8/layout/equation1"/>
    <dgm:cxn modelId="{322C89D5-021D-4FC0-9506-41FD9DEB14E5}" type="presOf" srcId="{950B37EC-DFF6-45A6-A306-5A46F1ECD5FD}" destId="{6AB35BA2-DEFE-40EE-81E4-AE8993E45AE2}" srcOrd="0" destOrd="0" presId="urn:microsoft.com/office/officeart/2005/8/layout/equation1"/>
    <dgm:cxn modelId="{9038275C-F26E-44B2-B30E-A3FCE1EC1077}" type="presParOf" srcId="{6AB35BA2-DEFE-40EE-81E4-AE8993E45AE2}" destId="{16FA724D-4554-41B4-8F5A-81C090F3AC87}" srcOrd="0" destOrd="0" presId="urn:microsoft.com/office/officeart/2005/8/layout/equation1"/>
    <dgm:cxn modelId="{3A45DA79-411D-47F3-8061-7CDB75FE379A}" type="presParOf" srcId="{6AB35BA2-DEFE-40EE-81E4-AE8993E45AE2}" destId="{204CA353-8E88-4DC4-A393-F080BC8931A0}" srcOrd="1" destOrd="0" presId="urn:microsoft.com/office/officeart/2005/8/layout/equation1"/>
    <dgm:cxn modelId="{DA633AC9-486B-486F-A851-23FD105DC721}" type="presParOf" srcId="{6AB35BA2-DEFE-40EE-81E4-AE8993E45AE2}" destId="{728D2CF3-42D8-44E7-9B2E-A92382A9ED26}" srcOrd="2" destOrd="0" presId="urn:microsoft.com/office/officeart/2005/8/layout/equation1"/>
    <dgm:cxn modelId="{E8CAA2C4-911D-420A-9C3A-0432B673AD93}" type="presParOf" srcId="{6AB35BA2-DEFE-40EE-81E4-AE8993E45AE2}" destId="{42F31A5B-6FCA-49E1-B011-A304C110228B}" srcOrd="3" destOrd="0" presId="urn:microsoft.com/office/officeart/2005/8/layout/equation1"/>
    <dgm:cxn modelId="{8E2086F4-7F02-4C7B-A31A-5D8569464495}" type="presParOf" srcId="{6AB35BA2-DEFE-40EE-81E4-AE8993E45AE2}" destId="{CB623F03-B6E0-4318-BE58-17FA1A52F4A8}" srcOrd="4" destOrd="0" presId="urn:microsoft.com/office/officeart/2005/8/layout/equation1"/>
    <dgm:cxn modelId="{3B35FD9B-AF24-4E7F-9C61-B048BE2A0792}" type="presParOf" srcId="{6AB35BA2-DEFE-40EE-81E4-AE8993E45AE2}" destId="{5B924700-907E-48AC-8728-DA9E07538BB6}" srcOrd="5" destOrd="0" presId="urn:microsoft.com/office/officeart/2005/8/layout/equation1"/>
    <dgm:cxn modelId="{D4321470-E5FF-4D0C-A6F3-D19CD256C136}" type="presParOf" srcId="{6AB35BA2-DEFE-40EE-81E4-AE8993E45AE2}" destId="{B12176FF-6795-44AC-ACBA-85977A327049}" srcOrd="6" destOrd="0" presId="urn:microsoft.com/office/officeart/2005/8/layout/equation1"/>
    <dgm:cxn modelId="{1394A1E8-C900-4D1F-9B34-8DA43A6D6F1F}" type="presParOf" srcId="{6AB35BA2-DEFE-40EE-81E4-AE8993E45AE2}" destId="{3998A174-0868-4E3E-BB40-DF62A5F62B2E}" srcOrd="7" destOrd="0" presId="urn:microsoft.com/office/officeart/2005/8/layout/equation1"/>
    <dgm:cxn modelId="{856404AE-C644-456A-850F-C48AF2E6455B}" type="presParOf" srcId="{6AB35BA2-DEFE-40EE-81E4-AE8993E45AE2}" destId="{B9C59972-881E-417C-9296-DCB71481D241}" srcOrd="8" destOrd="0" presId="urn:microsoft.com/office/officeart/2005/8/layout/equati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7013C9-E3DF-4AB5-A0CA-FA2573F4A307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A418354-6B14-4839-86F2-EBD74C3F39B5}">
      <dgm:prSet phldrT="[Text]"/>
      <dgm:spPr/>
      <dgm:t>
        <a:bodyPr/>
        <a:lstStyle/>
        <a:p>
          <a:r>
            <a:rPr lang="en-US" b="1" noProof="1"/>
            <a:t>Low-income region</a:t>
          </a:r>
        </a:p>
      </dgm:t>
    </dgm:pt>
    <dgm:pt modelId="{6CD12BCA-AEB3-40DB-AF3C-BC4D74D7F574}" type="parTrans" cxnId="{F32B48AC-A9F7-4305-8A1A-E770739F503F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6F7B1F85-CED0-48DE-BDE4-68F5BEF2BDB7}" type="sibTrans" cxnId="{F32B48AC-A9F7-4305-8A1A-E770739F503F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4682656A-DEC6-4E47-8418-9E8C0855B796}">
      <dgm:prSet phldrT="[Text]"/>
      <dgm:spPr/>
      <dgm:t>
        <a:bodyPr/>
        <a:lstStyle/>
        <a:p>
          <a:r>
            <a:rPr lang="en-US" b="1" noProof="1"/>
            <a:t>Low traded volumes</a:t>
          </a:r>
        </a:p>
      </dgm:t>
    </dgm:pt>
    <dgm:pt modelId="{CDC774DB-A18C-44B0-A20A-BEE0E005084C}" type="parTrans" cxnId="{9013CF0A-2377-4860-9AD0-EB774300158C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EE4A69DB-F522-4C4B-92EE-14BEF0DA2A06}" type="sibTrans" cxnId="{9013CF0A-2377-4860-9AD0-EB774300158C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622A2375-C413-472A-A1F3-0FE9BFB4BDE1}">
      <dgm:prSet phldrT="[Text]"/>
      <dgm:spPr/>
      <dgm:t>
        <a:bodyPr/>
        <a:lstStyle/>
        <a:p>
          <a:r>
            <a:rPr lang="en-US" b="1" noProof="1"/>
            <a:t>High transport costs</a:t>
          </a:r>
        </a:p>
      </dgm:t>
    </dgm:pt>
    <dgm:pt modelId="{99E738A3-5EC2-431A-ACDB-DC3AA927F825}" type="parTrans" cxnId="{00602280-6CC1-42C4-80C5-BEEACC78C22D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07DD2666-830F-4E35-A612-BBD579DC44A8}" type="sibTrans" cxnId="{00602280-6CC1-42C4-80C5-BEEACC78C22D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44F4578E-413E-4245-9444-BE6E2B198719}">
      <dgm:prSet phldrT="[Text]"/>
      <dgm:spPr/>
      <dgm:t>
        <a:bodyPr/>
        <a:lstStyle/>
        <a:p>
          <a:r>
            <a:rPr lang="en-US" b="1" noProof="1"/>
            <a:t>Low transported volumes</a:t>
          </a:r>
        </a:p>
      </dgm:t>
    </dgm:pt>
    <dgm:pt modelId="{02FE4232-9FE4-4627-9F94-1C1CEDDBBEE8}" type="parTrans" cxnId="{E7E22D3E-158D-4973-8475-44E947107B05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80A628B3-3B61-4701-AD8D-8C1FD3EF8F25}" type="sibTrans" cxnId="{E7E22D3E-158D-4973-8475-44E947107B05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BD657686-2D5F-4EC5-B05B-D9ADA731B3AA}">
      <dgm:prSet phldrT="[Text]"/>
      <dgm:spPr/>
      <dgm:t>
        <a:bodyPr/>
        <a:lstStyle/>
        <a:p>
          <a:r>
            <a:rPr lang="en-US" b="1" noProof="1"/>
            <a:t>Low trade volumes</a:t>
          </a:r>
        </a:p>
      </dgm:t>
    </dgm:pt>
    <dgm:pt modelId="{6DF3BF91-0CE8-48DE-B375-97E2412E9EFB}" type="parTrans" cxnId="{27C6520B-8F53-4AB8-966C-56C7B8CF0001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FE60B3D6-E485-49B7-B32D-70461AF779C8}" type="sibTrans" cxnId="{27C6520B-8F53-4AB8-966C-56C7B8CF0001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65D87D11-E276-4C02-BDB9-9BEED88109C5}">
      <dgm:prSet phldrT="[Text]"/>
      <dgm:spPr/>
      <dgm:t>
        <a:bodyPr/>
        <a:lstStyle/>
        <a:p>
          <a:r>
            <a:rPr lang="en-US" b="1" noProof="1"/>
            <a:t>Low transported volumes</a:t>
          </a:r>
        </a:p>
      </dgm:t>
    </dgm:pt>
    <dgm:pt modelId="{BB6F247F-8B1C-4E8F-B305-81F2FB8C769F}" type="parTrans" cxnId="{AFBD191D-F1E8-47D0-BE81-6DBB9DC79B2D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37242013-80A6-4808-806E-1610D63B5542}" type="sibTrans" cxnId="{AFBD191D-F1E8-47D0-BE81-6DBB9DC79B2D}">
      <dgm:prSet/>
      <dgm:spPr/>
      <dgm:t>
        <a:bodyPr/>
        <a:lstStyle/>
        <a:p>
          <a:endParaRPr lang="en-US" b="1" noProof="1">
            <a:solidFill>
              <a:schemeClr val="tx1"/>
            </a:solidFill>
          </a:endParaRPr>
        </a:p>
      </dgm:t>
    </dgm:pt>
    <dgm:pt modelId="{5DB24CD2-B4BD-495C-B289-483EF82DE66F}" type="pres">
      <dgm:prSet presAssocID="{DF7013C9-E3DF-4AB5-A0CA-FA2573F4A307}" presName="cycle" presStyleCnt="0">
        <dgm:presLayoutVars>
          <dgm:dir/>
          <dgm:resizeHandles val="exact"/>
        </dgm:presLayoutVars>
      </dgm:prSet>
      <dgm:spPr/>
    </dgm:pt>
    <dgm:pt modelId="{5AC2098D-F83D-4575-B980-0BDD12300571}" type="pres">
      <dgm:prSet presAssocID="{3A418354-6B14-4839-86F2-EBD74C3F39B5}" presName="node" presStyleLbl="node1" presStyleIdx="0" presStyleCnt="6">
        <dgm:presLayoutVars>
          <dgm:bulletEnabled val="1"/>
        </dgm:presLayoutVars>
      </dgm:prSet>
      <dgm:spPr/>
    </dgm:pt>
    <dgm:pt modelId="{035B87B5-7890-42B5-9CFB-D749EDCB4E9F}" type="pres">
      <dgm:prSet presAssocID="{6F7B1F85-CED0-48DE-BDE4-68F5BEF2BDB7}" presName="sibTrans" presStyleLbl="sibTrans2D1" presStyleIdx="0" presStyleCnt="6"/>
      <dgm:spPr/>
    </dgm:pt>
    <dgm:pt modelId="{4E8E6D64-EE46-4D56-AE95-B0AFCF9E73AC}" type="pres">
      <dgm:prSet presAssocID="{6F7B1F85-CED0-48DE-BDE4-68F5BEF2BDB7}" presName="connectorText" presStyleLbl="sibTrans2D1" presStyleIdx="0" presStyleCnt="6"/>
      <dgm:spPr/>
    </dgm:pt>
    <dgm:pt modelId="{0FCB6292-894F-4788-B7C8-94F3401EBDCC}" type="pres">
      <dgm:prSet presAssocID="{4682656A-DEC6-4E47-8418-9E8C0855B796}" presName="node" presStyleLbl="node1" presStyleIdx="1" presStyleCnt="6">
        <dgm:presLayoutVars>
          <dgm:bulletEnabled val="1"/>
        </dgm:presLayoutVars>
      </dgm:prSet>
      <dgm:spPr/>
    </dgm:pt>
    <dgm:pt modelId="{BE8DD919-707E-4BEB-93DE-BCF8AFD55CFB}" type="pres">
      <dgm:prSet presAssocID="{EE4A69DB-F522-4C4B-92EE-14BEF0DA2A06}" presName="sibTrans" presStyleLbl="sibTrans2D1" presStyleIdx="1" presStyleCnt="6"/>
      <dgm:spPr/>
    </dgm:pt>
    <dgm:pt modelId="{9BCF02DD-D6CD-4D51-9A68-1D0087C160A3}" type="pres">
      <dgm:prSet presAssocID="{EE4A69DB-F522-4C4B-92EE-14BEF0DA2A06}" presName="connectorText" presStyleLbl="sibTrans2D1" presStyleIdx="1" presStyleCnt="6"/>
      <dgm:spPr/>
    </dgm:pt>
    <dgm:pt modelId="{85C4FBFD-58E2-4D9E-99D8-4C3D9B1638E7}" type="pres">
      <dgm:prSet presAssocID="{65D87D11-E276-4C02-BDB9-9BEED88109C5}" presName="node" presStyleLbl="node1" presStyleIdx="2" presStyleCnt="6">
        <dgm:presLayoutVars>
          <dgm:bulletEnabled val="1"/>
        </dgm:presLayoutVars>
      </dgm:prSet>
      <dgm:spPr/>
    </dgm:pt>
    <dgm:pt modelId="{3807167F-F727-4F45-87ED-98D141B2FE10}" type="pres">
      <dgm:prSet presAssocID="{37242013-80A6-4808-806E-1610D63B5542}" presName="sibTrans" presStyleLbl="sibTrans2D1" presStyleIdx="2" presStyleCnt="6"/>
      <dgm:spPr/>
    </dgm:pt>
    <dgm:pt modelId="{17266A7C-07A0-4362-8E5F-863F35471530}" type="pres">
      <dgm:prSet presAssocID="{37242013-80A6-4808-806E-1610D63B5542}" presName="connectorText" presStyleLbl="sibTrans2D1" presStyleIdx="2" presStyleCnt="6"/>
      <dgm:spPr/>
    </dgm:pt>
    <dgm:pt modelId="{22BB2B5B-D387-420A-B319-6E3EA277C386}" type="pres">
      <dgm:prSet presAssocID="{622A2375-C413-472A-A1F3-0FE9BFB4BDE1}" presName="node" presStyleLbl="node1" presStyleIdx="3" presStyleCnt="6">
        <dgm:presLayoutVars>
          <dgm:bulletEnabled val="1"/>
        </dgm:presLayoutVars>
      </dgm:prSet>
      <dgm:spPr/>
    </dgm:pt>
    <dgm:pt modelId="{99221997-AB54-4A83-9322-15B2D82943B7}" type="pres">
      <dgm:prSet presAssocID="{07DD2666-830F-4E35-A612-BBD579DC44A8}" presName="sibTrans" presStyleLbl="sibTrans2D1" presStyleIdx="3" presStyleCnt="6"/>
      <dgm:spPr/>
    </dgm:pt>
    <dgm:pt modelId="{4117A8C3-DD19-463D-8A34-77D9DFCFCD7F}" type="pres">
      <dgm:prSet presAssocID="{07DD2666-830F-4E35-A612-BBD579DC44A8}" presName="connectorText" presStyleLbl="sibTrans2D1" presStyleIdx="3" presStyleCnt="6"/>
      <dgm:spPr/>
    </dgm:pt>
    <dgm:pt modelId="{81A1DEE1-EEDF-466D-A8C0-9DA1A21DC07E}" type="pres">
      <dgm:prSet presAssocID="{44F4578E-413E-4245-9444-BE6E2B198719}" presName="node" presStyleLbl="node1" presStyleIdx="4" presStyleCnt="6">
        <dgm:presLayoutVars>
          <dgm:bulletEnabled val="1"/>
        </dgm:presLayoutVars>
      </dgm:prSet>
      <dgm:spPr/>
    </dgm:pt>
    <dgm:pt modelId="{3E477473-3D99-4DF4-B1E2-A3247F721DD0}" type="pres">
      <dgm:prSet presAssocID="{80A628B3-3B61-4701-AD8D-8C1FD3EF8F25}" presName="sibTrans" presStyleLbl="sibTrans2D1" presStyleIdx="4" presStyleCnt="6"/>
      <dgm:spPr/>
    </dgm:pt>
    <dgm:pt modelId="{E698FB8E-26EA-49A6-B59D-D3DE3163518A}" type="pres">
      <dgm:prSet presAssocID="{80A628B3-3B61-4701-AD8D-8C1FD3EF8F25}" presName="connectorText" presStyleLbl="sibTrans2D1" presStyleIdx="4" presStyleCnt="6"/>
      <dgm:spPr/>
    </dgm:pt>
    <dgm:pt modelId="{8EB63509-1BB6-4803-8A8F-596C7B970D5A}" type="pres">
      <dgm:prSet presAssocID="{BD657686-2D5F-4EC5-B05B-D9ADA731B3AA}" presName="node" presStyleLbl="node1" presStyleIdx="5" presStyleCnt="6">
        <dgm:presLayoutVars>
          <dgm:bulletEnabled val="1"/>
        </dgm:presLayoutVars>
      </dgm:prSet>
      <dgm:spPr/>
    </dgm:pt>
    <dgm:pt modelId="{748E2F42-22E5-44A1-8D9D-DE4851E01038}" type="pres">
      <dgm:prSet presAssocID="{FE60B3D6-E485-49B7-B32D-70461AF779C8}" presName="sibTrans" presStyleLbl="sibTrans2D1" presStyleIdx="5" presStyleCnt="6"/>
      <dgm:spPr/>
    </dgm:pt>
    <dgm:pt modelId="{4E454D67-D18E-497C-AC4F-567EDE5C94DC}" type="pres">
      <dgm:prSet presAssocID="{FE60B3D6-E485-49B7-B32D-70461AF779C8}" presName="connectorText" presStyleLbl="sibTrans2D1" presStyleIdx="5" presStyleCnt="6"/>
      <dgm:spPr/>
    </dgm:pt>
  </dgm:ptLst>
  <dgm:cxnLst>
    <dgm:cxn modelId="{34A16E05-C599-415C-A8E2-462FAA0C85EE}" type="presOf" srcId="{6F7B1F85-CED0-48DE-BDE4-68F5BEF2BDB7}" destId="{035B87B5-7890-42B5-9CFB-D749EDCB4E9F}" srcOrd="0" destOrd="0" presId="urn:microsoft.com/office/officeart/2005/8/layout/cycle2"/>
    <dgm:cxn modelId="{1AB69B05-723D-445D-B7CD-7A1DBABFAEC2}" type="presOf" srcId="{80A628B3-3B61-4701-AD8D-8C1FD3EF8F25}" destId="{3E477473-3D99-4DF4-B1E2-A3247F721DD0}" srcOrd="0" destOrd="0" presId="urn:microsoft.com/office/officeart/2005/8/layout/cycle2"/>
    <dgm:cxn modelId="{75CFAB06-599F-4470-BC7F-CAD882DE18D2}" type="presOf" srcId="{EE4A69DB-F522-4C4B-92EE-14BEF0DA2A06}" destId="{9BCF02DD-D6CD-4D51-9A68-1D0087C160A3}" srcOrd="1" destOrd="0" presId="urn:microsoft.com/office/officeart/2005/8/layout/cycle2"/>
    <dgm:cxn modelId="{9013CF0A-2377-4860-9AD0-EB774300158C}" srcId="{DF7013C9-E3DF-4AB5-A0CA-FA2573F4A307}" destId="{4682656A-DEC6-4E47-8418-9E8C0855B796}" srcOrd="1" destOrd="0" parTransId="{CDC774DB-A18C-44B0-A20A-BEE0E005084C}" sibTransId="{EE4A69DB-F522-4C4B-92EE-14BEF0DA2A06}"/>
    <dgm:cxn modelId="{27C6520B-8F53-4AB8-966C-56C7B8CF0001}" srcId="{DF7013C9-E3DF-4AB5-A0CA-FA2573F4A307}" destId="{BD657686-2D5F-4EC5-B05B-D9ADA731B3AA}" srcOrd="5" destOrd="0" parTransId="{6DF3BF91-0CE8-48DE-B375-97E2412E9EFB}" sibTransId="{FE60B3D6-E485-49B7-B32D-70461AF779C8}"/>
    <dgm:cxn modelId="{B9766011-394B-4D73-B83A-EBD901692AFC}" type="presOf" srcId="{37242013-80A6-4808-806E-1610D63B5542}" destId="{17266A7C-07A0-4362-8E5F-863F35471530}" srcOrd="1" destOrd="0" presId="urn:microsoft.com/office/officeart/2005/8/layout/cycle2"/>
    <dgm:cxn modelId="{618B901B-1B99-43E8-8225-614B12E36737}" type="presOf" srcId="{37242013-80A6-4808-806E-1610D63B5542}" destId="{3807167F-F727-4F45-87ED-98D141B2FE10}" srcOrd="0" destOrd="0" presId="urn:microsoft.com/office/officeart/2005/8/layout/cycle2"/>
    <dgm:cxn modelId="{AFBD191D-F1E8-47D0-BE81-6DBB9DC79B2D}" srcId="{DF7013C9-E3DF-4AB5-A0CA-FA2573F4A307}" destId="{65D87D11-E276-4C02-BDB9-9BEED88109C5}" srcOrd="2" destOrd="0" parTransId="{BB6F247F-8B1C-4E8F-B305-81F2FB8C769F}" sibTransId="{37242013-80A6-4808-806E-1610D63B5542}"/>
    <dgm:cxn modelId="{C59E7534-C7ED-4A16-B8E4-2832F86E2C66}" type="presOf" srcId="{80A628B3-3B61-4701-AD8D-8C1FD3EF8F25}" destId="{E698FB8E-26EA-49A6-B59D-D3DE3163518A}" srcOrd="1" destOrd="0" presId="urn:microsoft.com/office/officeart/2005/8/layout/cycle2"/>
    <dgm:cxn modelId="{E7E22D3E-158D-4973-8475-44E947107B05}" srcId="{DF7013C9-E3DF-4AB5-A0CA-FA2573F4A307}" destId="{44F4578E-413E-4245-9444-BE6E2B198719}" srcOrd="4" destOrd="0" parTransId="{02FE4232-9FE4-4627-9F94-1C1CEDDBBEE8}" sibTransId="{80A628B3-3B61-4701-AD8D-8C1FD3EF8F25}"/>
    <dgm:cxn modelId="{F8EACD43-25B1-4229-A6D3-8FE5A69718F4}" type="presOf" srcId="{BD657686-2D5F-4EC5-B05B-D9ADA731B3AA}" destId="{8EB63509-1BB6-4803-8A8F-596C7B970D5A}" srcOrd="0" destOrd="0" presId="urn:microsoft.com/office/officeart/2005/8/layout/cycle2"/>
    <dgm:cxn modelId="{0617B96B-05F3-4358-B9E2-EAB0C393EA5E}" type="presOf" srcId="{622A2375-C413-472A-A1F3-0FE9BFB4BDE1}" destId="{22BB2B5B-D387-420A-B319-6E3EA277C386}" srcOrd="0" destOrd="0" presId="urn:microsoft.com/office/officeart/2005/8/layout/cycle2"/>
    <dgm:cxn modelId="{B9A6E06D-60C8-49DC-9300-CEF702E317FF}" type="presOf" srcId="{65D87D11-E276-4C02-BDB9-9BEED88109C5}" destId="{85C4FBFD-58E2-4D9E-99D8-4C3D9B1638E7}" srcOrd="0" destOrd="0" presId="urn:microsoft.com/office/officeart/2005/8/layout/cycle2"/>
    <dgm:cxn modelId="{A1A6A751-C90C-4209-B41E-5872CC689D3B}" type="presOf" srcId="{4682656A-DEC6-4E47-8418-9E8C0855B796}" destId="{0FCB6292-894F-4788-B7C8-94F3401EBDCC}" srcOrd="0" destOrd="0" presId="urn:microsoft.com/office/officeart/2005/8/layout/cycle2"/>
    <dgm:cxn modelId="{00602280-6CC1-42C4-80C5-BEEACC78C22D}" srcId="{DF7013C9-E3DF-4AB5-A0CA-FA2573F4A307}" destId="{622A2375-C413-472A-A1F3-0FE9BFB4BDE1}" srcOrd="3" destOrd="0" parTransId="{99E738A3-5EC2-431A-ACDB-DC3AA927F825}" sibTransId="{07DD2666-830F-4E35-A612-BBD579DC44A8}"/>
    <dgm:cxn modelId="{1C115C89-0E72-4CD1-879E-64CDE2CC97A6}" type="presOf" srcId="{6F7B1F85-CED0-48DE-BDE4-68F5BEF2BDB7}" destId="{4E8E6D64-EE46-4D56-AE95-B0AFCF9E73AC}" srcOrd="1" destOrd="0" presId="urn:microsoft.com/office/officeart/2005/8/layout/cycle2"/>
    <dgm:cxn modelId="{37DF338F-E981-4F43-968F-5FF96DDAEA2F}" type="presOf" srcId="{DF7013C9-E3DF-4AB5-A0CA-FA2573F4A307}" destId="{5DB24CD2-B4BD-495C-B289-483EF82DE66F}" srcOrd="0" destOrd="0" presId="urn:microsoft.com/office/officeart/2005/8/layout/cycle2"/>
    <dgm:cxn modelId="{03F66294-2AC6-492A-AAF4-4C0B873D2915}" type="presOf" srcId="{FE60B3D6-E485-49B7-B32D-70461AF779C8}" destId="{748E2F42-22E5-44A1-8D9D-DE4851E01038}" srcOrd="0" destOrd="0" presId="urn:microsoft.com/office/officeart/2005/8/layout/cycle2"/>
    <dgm:cxn modelId="{37300B99-E316-42AE-AFAC-180710C40C90}" type="presOf" srcId="{44F4578E-413E-4245-9444-BE6E2B198719}" destId="{81A1DEE1-EEDF-466D-A8C0-9DA1A21DC07E}" srcOrd="0" destOrd="0" presId="urn:microsoft.com/office/officeart/2005/8/layout/cycle2"/>
    <dgm:cxn modelId="{CC87419F-AF20-489E-9F0B-6F2A1242446B}" type="presOf" srcId="{EE4A69DB-F522-4C4B-92EE-14BEF0DA2A06}" destId="{BE8DD919-707E-4BEB-93DE-BCF8AFD55CFB}" srcOrd="0" destOrd="0" presId="urn:microsoft.com/office/officeart/2005/8/layout/cycle2"/>
    <dgm:cxn modelId="{F32B48AC-A9F7-4305-8A1A-E770739F503F}" srcId="{DF7013C9-E3DF-4AB5-A0CA-FA2573F4A307}" destId="{3A418354-6B14-4839-86F2-EBD74C3F39B5}" srcOrd="0" destOrd="0" parTransId="{6CD12BCA-AEB3-40DB-AF3C-BC4D74D7F574}" sibTransId="{6F7B1F85-CED0-48DE-BDE4-68F5BEF2BDB7}"/>
    <dgm:cxn modelId="{87F572B3-9AC0-4B48-A4EB-33D307685AFE}" type="presOf" srcId="{FE60B3D6-E485-49B7-B32D-70461AF779C8}" destId="{4E454D67-D18E-497C-AC4F-567EDE5C94DC}" srcOrd="1" destOrd="0" presId="urn:microsoft.com/office/officeart/2005/8/layout/cycle2"/>
    <dgm:cxn modelId="{9228B4C4-E446-4E7A-BA4A-FA95B3ED1FEB}" type="presOf" srcId="{3A418354-6B14-4839-86F2-EBD74C3F39B5}" destId="{5AC2098D-F83D-4575-B980-0BDD12300571}" srcOrd="0" destOrd="0" presId="urn:microsoft.com/office/officeart/2005/8/layout/cycle2"/>
    <dgm:cxn modelId="{B77EC0EF-0F8D-42FA-891B-CA7C7E51CC8D}" type="presOf" srcId="{07DD2666-830F-4E35-A612-BBD579DC44A8}" destId="{99221997-AB54-4A83-9322-15B2D82943B7}" srcOrd="0" destOrd="0" presId="urn:microsoft.com/office/officeart/2005/8/layout/cycle2"/>
    <dgm:cxn modelId="{BA695BF7-5CBB-4714-953C-50C9D7DD0B00}" type="presOf" srcId="{07DD2666-830F-4E35-A612-BBD579DC44A8}" destId="{4117A8C3-DD19-463D-8A34-77D9DFCFCD7F}" srcOrd="1" destOrd="0" presId="urn:microsoft.com/office/officeart/2005/8/layout/cycle2"/>
    <dgm:cxn modelId="{ABAC697A-E929-4CAD-B56D-ECE3512F4CB2}" type="presParOf" srcId="{5DB24CD2-B4BD-495C-B289-483EF82DE66F}" destId="{5AC2098D-F83D-4575-B980-0BDD12300571}" srcOrd="0" destOrd="0" presId="urn:microsoft.com/office/officeart/2005/8/layout/cycle2"/>
    <dgm:cxn modelId="{F27FBA88-D95E-4E7A-A7D6-4467277469D9}" type="presParOf" srcId="{5DB24CD2-B4BD-495C-B289-483EF82DE66F}" destId="{035B87B5-7890-42B5-9CFB-D749EDCB4E9F}" srcOrd="1" destOrd="0" presId="urn:microsoft.com/office/officeart/2005/8/layout/cycle2"/>
    <dgm:cxn modelId="{3F8FDAEF-5751-4B65-8BD8-2C5337399A95}" type="presParOf" srcId="{035B87B5-7890-42B5-9CFB-D749EDCB4E9F}" destId="{4E8E6D64-EE46-4D56-AE95-B0AFCF9E73AC}" srcOrd="0" destOrd="0" presId="urn:microsoft.com/office/officeart/2005/8/layout/cycle2"/>
    <dgm:cxn modelId="{1DF3E6EA-D9FE-41F2-B7ED-800E1941A930}" type="presParOf" srcId="{5DB24CD2-B4BD-495C-B289-483EF82DE66F}" destId="{0FCB6292-894F-4788-B7C8-94F3401EBDCC}" srcOrd="2" destOrd="0" presId="urn:microsoft.com/office/officeart/2005/8/layout/cycle2"/>
    <dgm:cxn modelId="{390B502F-5BAB-4FCA-8762-68BC23E82869}" type="presParOf" srcId="{5DB24CD2-B4BD-495C-B289-483EF82DE66F}" destId="{BE8DD919-707E-4BEB-93DE-BCF8AFD55CFB}" srcOrd="3" destOrd="0" presId="urn:microsoft.com/office/officeart/2005/8/layout/cycle2"/>
    <dgm:cxn modelId="{1EEC31E9-EB93-4952-9B50-7567C907DCF2}" type="presParOf" srcId="{BE8DD919-707E-4BEB-93DE-BCF8AFD55CFB}" destId="{9BCF02DD-D6CD-4D51-9A68-1D0087C160A3}" srcOrd="0" destOrd="0" presId="urn:microsoft.com/office/officeart/2005/8/layout/cycle2"/>
    <dgm:cxn modelId="{E6A87290-97A4-4EE6-95A1-300574CB5CDB}" type="presParOf" srcId="{5DB24CD2-B4BD-495C-B289-483EF82DE66F}" destId="{85C4FBFD-58E2-4D9E-99D8-4C3D9B1638E7}" srcOrd="4" destOrd="0" presId="urn:microsoft.com/office/officeart/2005/8/layout/cycle2"/>
    <dgm:cxn modelId="{8FF1A64A-15D9-4253-B6FB-DB654DF4A66A}" type="presParOf" srcId="{5DB24CD2-B4BD-495C-B289-483EF82DE66F}" destId="{3807167F-F727-4F45-87ED-98D141B2FE10}" srcOrd="5" destOrd="0" presId="urn:microsoft.com/office/officeart/2005/8/layout/cycle2"/>
    <dgm:cxn modelId="{6B5BA689-5197-4B6E-A7EB-02A781A1D969}" type="presParOf" srcId="{3807167F-F727-4F45-87ED-98D141B2FE10}" destId="{17266A7C-07A0-4362-8E5F-863F35471530}" srcOrd="0" destOrd="0" presId="urn:microsoft.com/office/officeart/2005/8/layout/cycle2"/>
    <dgm:cxn modelId="{DC24406B-9BF1-4F57-BDA3-694033A49D82}" type="presParOf" srcId="{5DB24CD2-B4BD-495C-B289-483EF82DE66F}" destId="{22BB2B5B-D387-420A-B319-6E3EA277C386}" srcOrd="6" destOrd="0" presId="urn:microsoft.com/office/officeart/2005/8/layout/cycle2"/>
    <dgm:cxn modelId="{8B99DD5F-448B-4245-B80A-455D69405FAD}" type="presParOf" srcId="{5DB24CD2-B4BD-495C-B289-483EF82DE66F}" destId="{99221997-AB54-4A83-9322-15B2D82943B7}" srcOrd="7" destOrd="0" presId="urn:microsoft.com/office/officeart/2005/8/layout/cycle2"/>
    <dgm:cxn modelId="{D165C08B-B134-49D7-9B5C-FEB1EF6F8B4A}" type="presParOf" srcId="{99221997-AB54-4A83-9322-15B2D82943B7}" destId="{4117A8C3-DD19-463D-8A34-77D9DFCFCD7F}" srcOrd="0" destOrd="0" presId="urn:microsoft.com/office/officeart/2005/8/layout/cycle2"/>
    <dgm:cxn modelId="{6408AF86-BEFA-477A-BA12-501C8C0DFC3D}" type="presParOf" srcId="{5DB24CD2-B4BD-495C-B289-483EF82DE66F}" destId="{81A1DEE1-EEDF-466D-A8C0-9DA1A21DC07E}" srcOrd="8" destOrd="0" presId="urn:microsoft.com/office/officeart/2005/8/layout/cycle2"/>
    <dgm:cxn modelId="{086BCF09-FE4E-428B-AEEC-50254DAEEF06}" type="presParOf" srcId="{5DB24CD2-B4BD-495C-B289-483EF82DE66F}" destId="{3E477473-3D99-4DF4-B1E2-A3247F721DD0}" srcOrd="9" destOrd="0" presId="urn:microsoft.com/office/officeart/2005/8/layout/cycle2"/>
    <dgm:cxn modelId="{22DCAEDA-60FD-4A11-B178-D7173C376393}" type="presParOf" srcId="{3E477473-3D99-4DF4-B1E2-A3247F721DD0}" destId="{E698FB8E-26EA-49A6-B59D-D3DE3163518A}" srcOrd="0" destOrd="0" presId="urn:microsoft.com/office/officeart/2005/8/layout/cycle2"/>
    <dgm:cxn modelId="{6B74A188-63EF-4A05-A334-DF4E1424A71A}" type="presParOf" srcId="{5DB24CD2-B4BD-495C-B289-483EF82DE66F}" destId="{8EB63509-1BB6-4803-8A8F-596C7B970D5A}" srcOrd="10" destOrd="0" presId="urn:microsoft.com/office/officeart/2005/8/layout/cycle2"/>
    <dgm:cxn modelId="{9C02935C-F1CD-4F95-A3A5-3A9DCD9A4053}" type="presParOf" srcId="{5DB24CD2-B4BD-495C-B289-483EF82DE66F}" destId="{748E2F42-22E5-44A1-8D9D-DE4851E01038}" srcOrd="11" destOrd="0" presId="urn:microsoft.com/office/officeart/2005/8/layout/cycle2"/>
    <dgm:cxn modelId="{4E2A42FC-1B39-4691-9520-A7D3126F28C8}" type="presParOf" srcId="{748E2F42-22E5-44A1-8D9D-DE4851E01038}" destId="{4E454D67-D18E-497C-AC4F-567EDE5C94DC}" srcOrd="0" destOrd="0" presId="urn:microsoft.com/office/officeart/2005/8/layout/cycle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0B37EC-DFF6-45A6-A306-5A46F1ECD5FD}" type="doc">
      <dgm:prSet loTypeId="urn:microsoft.com/office/officeart/2005/8/layout/equation1" loCatId="process" qsTypeId="urn:microsoft.com/office/officeart/2005/8/quickstyle/simple1" qsCatId="simple" csTypeId="urn:microsoft.com/office/officeart/2005/8/colors/accent3_1" csCatId="accent3" phldr="1"/>
      <dgm:spPr/>
    </dgm:pt>
    <dgm:pt modelId="{A08BAC5B-CADA-48A9-B496-C70C3004C0A2}">
      <dgm:prSet phldrT="[Text]" custT="1"/>
      <dgm:spPr>
        <a:xfrm>
          <a:off x="828" y="354114"/>
          <a:ext cx="1098403" cy="1098403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Poor hard infrastructure</a:t>
          </a:r>
        </a:p>
      </dgm:t>
    </dgm:pt>
    <dgm:pt modelId="{519C8601-5A87-47DC-B8DC-A422A989A5B0}" type="parTrans" cxnId="{6E79E4AA-8E5A-42D5-B997-C81942940130}">
      <dgm:prSet/>
      <dgm:spPr/>
      <dgm:t>
        <a:bodyPr/>
        <a:lstStyle/>
        <a:p>
          <a:endParaRPr lang="en-US" sz="3600"/>
        </a:p>
      </dgm:t>
    </dgm:pt>
    <dgm:pt modelId="{8E18F8EB-9CE3-4BBA-AB47-E175E30923AC}" type="sibTrans" cxnId="{6E79E4AA-8E5A-42D5-B997-C81942940130}">
      <dgm:prSet custT="1"/>
      <dgm:spPr>
        <a:xfrm>
          <a:off x="1188422" y="584778"/>
          <a:ext cx="637074" cy="637074"/>
        </a:xfrm>
        <a:prstGeom prst="mathPlus">
          <a:avLst/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n-US" sz="40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FB052AA9-7222-416B-9823-22F772D29042}">
      <dgm:prSet phldrT="[Text]" custT="1"/>
      <dgm:spPr>
        <a:xfrm>
          <a:off x="1914687" y="354114"/>
          <a:ext cx="1098403" cy="1098403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6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Bureaucratic soft infrastructure</a:t>
          </a:r>
        </a:p>
      </dgm:t>
    </dgm:pt>
    <dgm:pt modelId="{E85BDA7E-4C6A-40C0-A25A-4C0F613701AE}" type="parTrans" cxnId="{7D686DC0-00EB-4715-A532-D48A1622E59F}">
      <dgm:prSet/>
      <dgm:spPr/>
      <dgm:t>
        <a:bodyPr/>
        <a:lstStyle/>
        <a:p>
          <a:endParaRPr lang="en-US" sz="3600"/>
        </a:p>
      </dgm:t>
    </dgm:pt>
    <dgm:pt modelId="{0E816528-86E0-40D3-8C5E-958D956E2726}" type="sibTrans" cxnId="{7D686DC0-00EB-4715-A532-D48A1622E59F}">
      <dgm:prSet custT="1"/>
      <dgm:spPr>
        <a:xfrm>
          <a:off x="3102281" y="584778"/>
          <a:ext cx="637074" cy="637074"/>
        </a:xfrm>
        <a:prstGeom prst="mathEqual">
          <a:avLst/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en-US" sz="88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E3C2772C-7E0D-4B0D-B69D-F8E3A61F4D33}">
      <dgm:prSet phldrT="[Text]" custT="1"/>
      <dgm:spPr>
        <a:xfrm>
          <a:off x="3828545" y="354114"/>
          <a:ext cx="1098403" cy="1098403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8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High-costs in trade</a:t>
          </a:r>
        </a:p>
      </dgm:t>
    </dgm:pt>
    <dgm:pt modelId="{88D4250B-1D99-4028-8BD7-FC972E0429FB}" type="parTrans" cxnId="{BAA34355-B379-4BB6-8F5A-A837400C6FA6}">
      <dgm:prSet/>
      <dgm:spPr/>
      <dgm:t>
        <a:bodyPr/>
        <a:lstStyle/>
        <a:p>
          <a:endParaRPr lang="en-US" sz="3600"/>
        </a:p>
      </dgm:t>
    </dgm:pt>
    <dgm:pt modelId="{696E913D-73AC-47EE-89F9-55913BE8F3F2}" type="sibTrans" cxnId="{BAA34355-B379-4BB6-8F5A-A837400C6FA6}">
      <dgm:prSet/>
      <dgm:spPr/>
      <dgm:t>
        <a:bodyPr/>
        <a:lstStyle/>
        <a:p>
          <a:endParaRPr lang="en-US" sz="3600"/>
        </a:p>
      </dgm:t>
    </dgm:pt>
    <dgm:pt modelId="{6AB35BA2-DEFE-40EE-81E4-AE8993E45AE2}" type="pres">
      <dgm:prSet presAssocID="{950B37EC-DFF6-45A6-A306-5A46F1ECD5FD}" presName="linearFlow" presStyleCnt="0">
        <dgm:presLayoutVars>
          <dgm:dir/>
          <dgm:resizeHandles val="exact"/>
        </dgm:presLayoutVars>
      </dgm:prSet>
      <dgm:spPr/>
    </dgm:pt>
    <dgm:pt modelId="{16FA724D-4554-41B4-8F5A-81C090F3AC87}" type="pres">
      <dgm:prSet presAssocID="{A08BAC5B-CADA-48A9-B496-C70C3004C0A2}" presName="node" presStyleLbl="node1" presStyleIdx="0" presStyleCnt="3">
        <dgm:presLayoutVars>
          <dgm:bulletEnabled val="1"/>
        </dgm:presLayoutVars>
      </dgm:prSet>
      <dgm:spPr/>
    </dgm:pt>
    <dgm:pt modelId="{204CA353-8E88-4DC4-A393-F080BC8931A0}" type="pres">
      <dgm:prSet presAssocID="{8E18F8EB-9CE3-4BBA-AB47-E175E30923AC}" presName="spacerL" presStyleCnt="0"/>
      <dgm:spPr/>
    </dgm:pt>
    <dgm:pt modelId="{728D2CF3-42D8-44E7-9B2E-A92382A9ED26}" type="pres">
      <dgm:prSet presAssocID="{8E18F8EB-9CE3-4BBA-AB47-E175E30923AC}" presName="sibTrans" presStyleLbl="sibTrans2D1" presStyleIdx="0" presStyleCnt="2"/>
      <dgm:spPr/>
    </dgm:pt>
    <dgm:pt modelId="{42F31A5B-6FCA-49E1-B011-A304C110228B}" type="pres">
      <dgm:prSet presAssocID="{8E18F8EB-9CE3-4BBA-AB47-E175E30923AC}" presName="spacerR" presStyleCnt="0"/>
      <dgm:spPr/>
    </dgm:pt>
    <dgm:pt modelId="{CB623F03-B6E0-4318-BE58-17FA1A52F4A8}" type="pres">
      <dgm:prSet presAssocID="{FB052AA9-7222-416B-9823-22F772D29042}" presName="node" presStyleLbl="node1" presStyleIdx="1" presStyleCnt="3">
        <dgm:presLayoutVars>
          <dgm:bulletEnabled val="1"/>
        </dgm:presLayoutVars>
      </dgm:prSet>
      <dgm:spPr/>
    </dgm:pt>
    <dgm:pt modelId="{5B924700-907E-48AC-8728-DA9E07538BB6}" type="pres">
      <dgm:prSet presAssocID="{0E816528-86E0-40D3-8C5E-958D956E2726}" presName="spacerL" presStyleCnt="0"/>
      <dgm:spPr/>
    </dgm:pt>
    <dgm:pt modelId="{B12176FF-6795-44AC-ACBA-85977A327049}" type="pres">
      <dgm:prSet presAssocID="{0E816528-86E0-40D3-8C5E-958D956E2726}" presName="sibTrans" presStyleLbl="sibTrans2D1" presStyleIdx="1" presStyleCnt="2"/>
      <dgm:spPr/>
    </dgm:pt>
    <dgm:pt modelId="{3998A174-0868-4E3E-BB40-DF62A5F62B2E}" type="pres">
      <dgm:prSet presAssocID="{0E816528-86E0-40D3-8C5E-958D956E2726}" presName="spacerR" presStyleCnt="0"/>
      <dgm:spPr/>
    </dgm:pt>
    <dgm:pt modelId="{B9C59972-881E-417C-9296-DCB71481D241}" type="pres">
      <dgm:prSet presAssocID="{E3C2772C-7E0D-4B0D-B69D-F8E3A61F4D33}" presName="node" presStyleLbl="node1" presStyleIdx="2" presStyleCnt="3">
        <dgm:presLayoutVars>
          <dgm:bulletEnabled val="1"/>
        </dgm:presLayoutVars>
      </dgm:prSet>
      <dgm:spPr/>
    </dgm:pt>
  </dgm:ptLst>
  <dgm:cxnLst>
    <dgm:cxn modelId="{79341212-C410-4989-A5FB-74908E3A835E}" type="presOf" srcId="{A08BAC5B-CADA-48A9-B496-C70C3004C0A2}" destId="{16FA724D-4554-41B4-8F5A-81C090F3AC87}" srcOrd="0" destOrd="0" presId="urn:microsoft.com/office/officeart/2005/8/layout/equation1"/>
    <dgm:cxn modelId="{FCB86872-193F-414E-8763-2F71E5B366B7}" type="presOf" srcId="{E3C2772C-7E0D-4B0D-B69D-F8E3A61F4D33}" destId="{B9C59972-881E-417C-9296-DCB71481D241}" srcOrd="0" destOrd="0" presId="urn:microsoft.com/office/officeart/2005/8/layout/equation1"/>
    <dgm:cxn modelId="{BAA34355-B379-4BB6-8F5A-A837400C6FA6}" srcId="{950B37EC-DFF6-45A6-A306-5A46F1ECD5FD}" destId="{E3C2772C-7E0D-4B0D-B69D-F8E3A61F4D33}" srcOrd="2" destOrd="0" parTransId="{88D4250B-1D99-4028-8BD7-FC972E0429FB}" sibTransId="{696E913D-73AC-47EE-89F9-55913BE8F3F2}"/>
    <dgm:cxn modelId="{32EA7CA3-1FBE-4A8B-8A7F-7AF95948F9AD}" type="presOf" srcId="{0E816528-86E0-40D3-8C5E-958D956E2726}" destId="{B12176FF-6795-44AC-ACBA-85977A327049}" srcOrd="0" destOrd="0" presId="urn:microsoft.com/office/officeart/2005/8/layout/equation1"/>
    <dgm:cxn modelId="{6E79E4AA-8E5A-42D5-B997-C81942940130}" srcId="{950B37EC-DFF6-45A6-A306-5A46F1ECD5FD}" destId="{A08BAC5B-CADA-48A9-B496-C70C3004C0A2}" srcOrd="0" destOrd="0" parTransId="{519C8601-5A87-47DC-B8DC-A422A989A5B0}" sibTransId="{8E18F8EB-9CE3-4BBA-AB47-E175E30923AC}"/>
    <dgm:cxn modelId="{7D686DC0-00EB-4715-A532-D48A1622E59F}" srcId="{950B37EC-DFF6-45A6-A306-5A46F1ECD5FD}" destId="{FB052AA9-7222-416B-9823-22F772D29042}" srcOrd="1" destOrd="0" parTransId="{E85BDA7E-4C6A-40C0-A25A-4C0F613701AE}" sibTransId="{0E816528-86E0-40D3-8C5E-958D956E2726}"/>
    <dgm:cxn modelId="{6FAE45C2-5549-44AB-8CAF-70B8CA0D70C3}" type="presOf" srcId="{FB052AA9-7222-416B-9823-22F772D29042}" destId="{CB623F03-B6E0-4318-BE58-17FA1A52F4A8}" srcOrd="0" destOrd="0" presId="urn:microsoft.com/office/officeart/2005/8/layout/equation1"/>
    <dgm:cxn modelId="{EFA386D0-9FE7-41A2-9B35-EEC720A9EE97}" type="presOf" srcId="{8E18F8EB-9CE3-4BBA-AB47-E175E30923AC}" destId="{728D2CF3-42D8-44E7-9B2E-A92382A9ED26}" srcOrd="0" destOrd="0" presId="urn:microsoft.com/office/officeart/2005/8/layout/equation1"/>
    <dgm:cxn modelId="{322C89D5-021D-4FC0-9506-41FD9DEB14E5}" type="presOf" srcId="{950B37EC-DFF6-45A6-A306-5A46F1ECD5FD}" destId="{6AB35BA2-DEFE-40EE-81E4-AE8993E45AE2}" srcOrd="0" destOrd="0" presId="urn:microsoft.com/office/officeart/2005/8/layout/equation1"/>
    <dgm:cxn modelId="{9038275C-F26E-44B2-B30E-A3FCE1EC1077}" type="presParOf" srcId="{6AB35BA2-DEFE-40EE-81E4-AE8993E45AE2}" destId="{16FA724D-4554-41B4-8F5A-81C090F3AC87}" srcOrd="0" destOrd="0" presId="urn:microsoft.com/office/officeart/2005/8/layout/equation1"/>
    <dgm:cxn modelId="{3A45DA79-411D-47F3-8061-7CDB75FE379A}" type="presParOf" srcId="{6AB35BA2-DEFE-40EE-81E4-AE8993E45AE2}" destId="{204CA353-8E88-4DC4-A393-F080BC8931A0}" srcOrd="1" destOrd="0" presId="urn:microsoft.com/office/officeart/2005/8/layout/equation1"/>
    <dgm:cxn modelId="{DA633AC9-486B-486F-A851-23FD105DC721}" type="presParOf" srcId="{6AB35BA2-DEFE-40EE-81E4-AE8993E45AE2}" destId="{728D2CF3-42D8-44E7-9B2E-A92382A9ED26}" srcOrd="2" destOrd="0" presId="urn:microsoft.com/office/officeart/2005/8/layout/equation1"/>
    <dgm:cxn modelId="{E8CAA2C4-911D-420A-9C3A-0432B673AD93}" type="presParOf" srcId="{6AB35BA2-DEFE-40EE-81E4-AE8993E45AE2}" destId="{42F31A5B-6FCA-49E1-B011-A304C110228B}" srcOrd="3" destOrd="0" presId="urn:microsoft.com/office/officeart/2005/8/layout/equation1"/>
    <dgm:cxn modelId="{8E2086F4-7F02-4C7B-A31A-5D8569464495}" type="presParOf" srcId="{6AB35BA2-DEFE-40EE-81E4-AE8993E45AE2}" destId="{CB623F03-B6E0-4318-BE58-17FA1A52F4A8}" srcOrd="4" destOrd="0" presId="urn:microsoft.com/office/officeart/2005/8/layout/equation1"/>
    <dgm:cxn modelId="{3B35FD9B-AF24-4E7F-9C61-B048BE2A0792}" type="presParOf" srcId="{6AB35BA2-DEFE-40EE-81E4-AE8993E45AE2}" destId="{5B924700-907E-48AC-8728-DA9E07538BB6}" srcOrd="5" destOrd="0" presId="urn:microsoft.com/office/officeart/2005/8/layout/equation1"/>
    <dgm:cxn modelId="{D4321470-E5FF-4D0C-A6F3-D19CD256C136}" type="presParOf" srcId="{6AB35BA2-DEFE-40EE-81E4-AE8993E45AE2}" destId="{B12176FF-6795-44AC-ACBA-85977A327049}" srcOrd="6" destOrd="0" presId="urn:microsoft.com/office/officeart/2005/8/layout/equation1"/>
    <dgm:cxn modelId="{1394A1E8-C900-4D1F-9B34-8DA43A6D6F1F}" type="presParOf" srcId="{6AB35BA2-DEFE-40EE-81E4-AE8993E45AE2}" destId="{3998A174-0868-4E3E-BB40-DF62A5F62B2E}" srcOrd="7" destOrd="0" presId="urn:microsoft.com/office/officeart/2005/8/layout/equation1"/>
    <dgm:cxn modelId="{856404AE-C644-456A-850F-C48AF2E6455B}" type="presParOf" srcId="{6AB35BA2-DEFE-40EE-81E4-AE8993E45AE2}" destId="{B9C59972-881E-417C-9296-DCB71481D241}" srcOrd="8" destOrd="0" presId="urn:microsoft.com/office/officeart/2005/8/layout/equati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FE91B-D17D-412D-BB3D-F448CB8C407A}">
      <dsp:nvSpPr>
        <dsp:cNvPr id="0" name=""/>
        <dsp:cNvSpPr/>
      </dsp:nvSpPr>
      <dsp:spPr>
        <a:xfrm>
          <a:off x="0" y="2339625"/>
          <a:ext cx="84960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729542-4AEA-4A4D-B8C3-BF788EA5FAB3}">
      <dsp:nvSpPr>
        <dsp:cNvPr id="0" name=""/>
        <dsp:cNvSpPr/>
      </dsp:nvSpPr>
      <dsp:spPr>
        <a:xfrm rot="8100000">
          <a:off x="79247" y="539192"/>
          <a:ext cx="344107" cy="344107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A5634FA-0725-414F-A120-D8E83A037C6A}">
      <dsp:nvSpPr>
        <dsp:cNvPr id="0" name=""/>
        <dsp:cNvSpPr/>
      </dsp:nvSpPr>
      <dsp:spPr>
        <a:xfrm>
          <a:off x="117475" y="577419"/>
          <a:ext cx="267653" cy="2676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65517A-C03A-48DA-842B-16153D8A6827}">
      <dsp:nvSpPr>
        <dsp:cNvPr id="0" name=""/>
        <dsp:cNvSpPr/>
      </dsp:nvSpPr>
      <dsp:spPr>
        <a:xfrm>
          <a:off x="494622" y="954566"/>
          <a:ext cx="3528310" cy="1385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5250" rIns="95250" bIns="142875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High Trade Costs Issues in Central Asia: Policy Targeted Scenarios by CGE Modeling </a:t>
          </a:r>
          <a:r>
            <a:rPr lang="en-US" sz="1500" b="1" kern="1200" dirty="0"/>
            <a:t>(presented)</a:t>
          </a:r>
        </a:p>
      </dsp:txBody>
      <dsp:txXfrm>
        <a:off x="494622" y="954566"/>
        <a:ext cx="3528310" cy="1385058"/>
      </dsp:txXfrm>
    </dsp:sp>
    <dsp:sp modelId="{67F0E872-64FB-42DB-9009-06EF1749A6FE}">
      <dsp:nvSpPr>
        <dsp:cNvPr id="0" name=""/>
        <dsp:cNvSpPr/>
      </dsp:nvSpPr>
      <dsp:spPr>
        <a:xfrm>
          <a:off x="494622" y="467924"/>
          <a:ext cx="3528310" cy="486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12 Dec. 2020</a:t>
          </a:r>
        </a:p>
      </dsp:txBody>
      <dsp:txXfrm>
        <a:off x="494622" y="467924"/>
        <a:ext cx="3528310" cy="486642"/>
      </dsp:txXfrm>
    </dsp:sp>
    <dsp:sp modelId="{2EDC9DB0-8042-4EE1-A95A-CD57708F1DA1}">
      <dsp:nvSpPr>
        <dsp:cNvPr id="0" name=""/>
        <dsp:cNvSpPr/>
      </dsp:nvSpPr>
      <dsp:spPr>
        <a:xfrm>
          <a:off x="251301" y="954566"/>
          <a:ext cx="0" cy="1385058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6A494-672C-49FB-BDB7-116A9989919D}">
      <dsp:nvSpPr>
        <dsp:cNvPr id="0" name=""/>
        <dsp:cNvSpPr/>
      </dsp:nvSpPr>
      <dsp:spPr>
        <a:xfrm>
          <a:off x="206256" y="2295827"/>
          <a:ext cx="87595" cy="875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E4B780-4B18-4F70-8F27-BD66915116F2}">
      <dsp:nvSpPr>
        <dsp:cNvPr id="0" name=""/>
        <dsp:cNvSpPr/>
      </dsp:nvSpPr>
      <dsp:spPr>
        <a:xfrm rot="18900000">
          <a:off x="2193778" y="3795950"/>
          <a:ext cx="344107" cy="344107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DB7A2B7-44D4-4B3D-8DFD-89E70488C167}">
      <dsp:nvSpPr>
        <dsp:cNvPr id="0" name=""/>
        <dsp:cNvSpPr/>
      </dsp:nvSpPr>
      <dsp:spPr>
        <a:xfrm>
          <a:off x="2232006" y="3834177"/>
          <a:ext cx="267653" cy="2676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7BB0EF-9C3F-4938-8699-2211AF182119}">
      <dsp:nvSpPr>
        <dsp:cNvPr id="0" name=""/>
        <dsp:cNvSpPr/>
      </dsp:nvSpPr>
      <dsp:spPr>
        <a:xfrm>
          <a:off x="2609153" y="2339625"/>
          <a:ext cx="3528310" cy="1385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875" rIns="0" bIns="95250" numCol="1" spcCol="1270" anchor="b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Submitted to the Journal of World Economy </a:t>
          </a:r>
          <a:r>
            <a:rPr lang="en-US" sz="1500" b="1" kern="1200" dirty="0"/>
            <a:t>(under review)</a:t>
          </a:r>
        </a:p>
      </dsp:txBody>
      <dsp:txXfrm>
        <a:off x="2609153" y="2339625"/>
        <a:ext cx="3528310" cy="1385058"/>
      </dsp:txXfrm>
    </dsp:sp>
    <dsp:sp modelId="{35F256CD-5263-4474-9DF1-9A5D8CBC4586}">
      <dsp:nvSpPr>
        <dsp:cNvPr id="0" name=""/>
        <dsp:cNvSpPr/>
      </dsp:nvSpPr>
      <dsp:spPr>
        <a:xfrm>
          <a:off x="2609153" y="3724683"/>
          <a:ext cx="3528310" cy="4866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4 Feb. 2021</a:t>
          </a:r>
        </a:p>
      </dsp:txBody>
      <dsp:txXfrm>
        <a:off x="2609153" y="3724683"/>
        <a:ext cx="3528310" cy="486641"/>
      </dsp:txXfrm>
    </dsp:sp>
    <dsp:sp modelId="{108FE8DB-E341-4E3E-A259-6B351F151441}">
      <dsp:nvSpPr>
        <dsp:cNvPr id="0" name=""/>
        <dsp:cNvSpPr/>
      </dsp:nvSpPr>
      <dsp:spPr>
        <a:xfrm>
          <a:off x="2365832" y="2339625"/>
          <a:ext cx="0" cy="1385058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EB19BD-1389-4479-AC52-2FF29896369C}">
      <dsp:nvSpPr>
        <dsp:cNvPr id="0" name=""/>
        <dsp:cNvSpPr/>
      </dsp:nvSpPr>
      <dsp:spPr>
        <a:xfrm>
          <a:off x="2320787" y="2295827"/>
          <a:ext cx="87595" cy="875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8CFA6B-C4E2-45E1-B628-E6D0ADA8A6D2}">
      <dsp:nvSpPr>
        <dsp:cNvPr id="0" name=""/>
        <dsp:cNvSpPr/>
      </dsp:nvSpPr>
      <dsp:spPr>
        <a:xfrm rot="8100000">
          <a:off x="4308309" y="539192"/>
          <a:ext cx="344107" cy="344107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C03EF79-B3A0-4A25-AFBC-D038A66CC65A}">
      <dsp:nvSpPr>
        <dsp:cNvPr id="0" name=""/>
        <dsp:cNvSpPr/>
      </dsp:nvSpPr>
      <dsp:spPr>
        <a:xfrm>
          <a:off x="4346537" y="577419"/>
          <a:ext cx="267653" cy="2676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90413-36EF-443F-83EF-A9246137F02C}">
      <dsp:nvSpPr>
        <dsp:cNvPr id="0" name=""/>
        <dsp:cNvSpPr/>
      </dsp:nvSpPr>
      <dsp:spPr>
        <a:xfrm>
          <a:off x="4723684" y="954566"/>
          <a:ext cx="3528310" cy="1385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5250" rIns="95250" bIns="142875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June 23-25, 2021: 24th Annual Conference on Global Economic Analysis "Global Food System: Opportunities and Challenges“ </a:t>
          </a:r>
          <a:br>
            <a:rPr lang="en-US" sz="1500" kern="1200" dirty="0"/>
          </a:br>
          <a:r>
            <a:rPr lang="en-US" sz="1500" b="1" kern="1200" dirty="0"/>
            <a:t>(will be presented)</a:t>
          </a:r>
        </a:p>
      </dsp:txBody>
      <dsp:txXfrm>
        <a:off x="4723684" y="954566"/>
        <a:ext cx="3528310" cy="1385058"/>
      </dsp:txXfrm>
    </dsp:sp>
    <dsp:sp modelId="{03D0C3CB-EB32-430C-8423-4CA6EFE3E8F5}">
      <dsp:nvSpPr>
        <dsp:cNvPr id="0" name=""/>
        <dsp:cNvSpPr/>
      </dsp:nvSpPr>
      <dsp:spPr>
        <a:xfrm>
          <a:off x="4723684" y="467924"/>
          <a:ext cx="3528310" cy="486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23-25 June. 2021</a:t>
          </a:r>
        </a:p>
      </dsp:txBody>
      <dsp:txXfrm>
        <a:off x="4723684" y="467924"/>
        <a:ext cx="3528310" cy="486642"/>
      </dsp:txXfrm>
    </dsp:sp>
    <dsp:sp modelId="{031A3F7F-3FD2-4406-955E-ED7E02C6EC74}">
      <dsp:nvSpPr>
        <dsp:cNvPr id="0" name=""/>
        <dsp:cNvSpPr/>
      </dsp:nvSpPr>
      <dsp:spPr>
        <a:xfrm>
          <a:off x="4480363" y="954566"/>
          <a:ext cx="0" cy="1385058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955EE-3F4F-4C7C-BE58-2F8D423BEB65}">
      <dsp:nvSpPr>
        <dsp:cNvPr id="0" name=""/>
        <dsp:cNvSpPr/>
      </dsp:nvSpPr>
      <dsp:spPr>
        <a:xfrm>
          <a:off x="4435318" y="2295827"/>
          <a:ext cx="87595" cy="875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A724D-4554-41B4-8F5A-81C090F3AC87}">
      <dsp:nvSpPr>
        <dsp:cNvPr id="0" name=""/>
        <dsp:cNvSpPr/>
      </dsp:nvSpPr>
      <dsp:spPr>
        <a:xfrm>
          <a:off x="1692" y="454821"/>
          <a:ext cx="2243416" cy="2243416"/>
        </a:xfrm>
        <a:prstGeom prst="ellipse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Hard infrastructure</a:t>
          </a:r>
        </a:p>
      </dsp:txBody>
      <dsp:txXfrm>
        <a:off x="330233" y="783362"/>
        <a:ext cx="1586334" cy="1586334"/>
      </dsp:txXfrm>
    </dsp:sp>
    <dsp:sp modelId="{728D2CF3-42D8-44E7-9B2E-A92382A9ED26}">
      <dsp:nvSpPr>
        <dsp:cNvPr id="0" name=""/>
        <dsp:cNvSpPr/>
      </dsp:nvSpPr>
      <dsp:spPr>
        <a:xfrm>
          <a:off x="2427274" y="925938"/>
          <a:ext cx="1301181" cy="130118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/>
        </a:p>
      </dsp:txBody>
      <dsp:txXfrm>
        <a:off x="2599746" y="1423510"/>
        <a:ext cx="956237" cy="306037"/>
      </dsp:txXfrm>
    </dsp:sp>
    <dsp:sp modelId="{CB623F03-B6E0-4318-BE58-17FA1A52F4A8}">
      <dsp:nvSpPr>
        <dsp:cNvPr id="0" name=""/>
        <dsp:cNvSpPr/>
      </dsp:nvSpPr>
      <dsp:spPr>
        <a:xfrm>
          <a:off x="3910622" y="454821"/>
          <a:ext cx="2243416" cy="2243416"/>
        </a:xfrm>
        <a:prstGeom prst="ellipse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Soft infrastructure</a:t>
          </a:r>
        </a:p>
      </dsp:txBody>
      <dsp:txXfrm>
        <a:off x="4239163" y="783362"/>
        <a:ext cx="1586334" cy="1586334"/>
      </dsp:txXfrm>
    </dsp:sp>
    <dsp:sp modelId="{B12176FF-6795-44AC-ACBA-85977A327049}">
      <dsp:nvSpPr>
        <dsp:cNvPr id="0" name=""/>
        <dsp:cNvSpPr/>
      </dsp:nvSpPr>
      <dsp:spPr>
        <a:xfrm>
          <a:off x="6336204" y="925938"/>
          <a:ext cx="1301181" cy="1301181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0" b="1" kern="1200"/>
        </a:p>
      </dsp:txBody>
      <dsp:txXfrm>
        <a:off x="6508676" y="1193981"/>
        <a:ext cx="956237" cy="765095"/>
      </dsp:txXfrm>
    </dsp:sp>
    <dsp:sp modelId="{B9C59972-881E-417C-9296-DCB71481D241}">
      <dsp:nvSpPr>
        <dsp:cNvPr id="0" name=""/>
        <dsp:cNvSpPr/>
      </dsp:nvSpPr>
      <dsp:spPr>
        <a:xfrm>
          <a:off x="7810729" y="456054"/>
          <a:ext cx="2243416" cy="2243416"/>
        </a:xfrm>
        <a:prstGeom prst="ellipse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High-costs in trade</a:t>
          </a:r>
        </a:p>
      </dsp:txBody>
      <dsp:txXfrm>
        <a:off x="8139270" y="784595"/>
        <a:ext cx="1586334" cy="15863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864D8-53F7-4DC2-982E-D655073107E2}">
      <dsp:nvSpPr>
        <dsp:cNvPr id="0" name=""/>
        <dsp:cNvSpPr/>
      </dsp:nvSpPr>
      <dsp:spPr>
        <a:xfrm>
          <a:off x="0" y="33180"/>
          <a:ext cx="2325815" cy="116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500" kern="1200" dirty="0"/>
            <a:t>방법 </a:t>
          </a:r>
          <a:r>
            <a:rPr lang="en-US" altLang="ko-KR" sz="2500" kern="1200" dirty="0"/>
            <a:t>2 </a:t>
          </a:r>
          <a:r>
            <a:rPr lang="ko-KR" altLang="en-US" sz="2500" kern="1200" dirty="0"/>
            <a:t>가지이다</a:t>
          </a:r>
          <a:endParaRPr lang="en-US" sz="2500" kern="1200" dirty="0"/>
        </a:p>
      </dsp:txBody>
      <dsp:txXfrm>
        <a:off x="34060" y="67240"/>
        <a:ext cx="2257695" cy="1094787"/>
      </dsp:txXfrm>
    </dsp:sp>
    <dsp:sp modelId="{766276BD-F861-4887-8128-2B4009F3AFFA}">
      <dsp:nvSpPr>
        <dsp:cNvPr id="0" name=""/>
        <dsp:cNvSpPr/>
      </dsp:nvSpPr>
      <dsp:spPr>
        <a:xfrm>
          <a:off x="232581" y="1196088"/>
          <a:ext cx="232581" cy="872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2181"/>
              </a:lnTo>
              <a:lnTo>
                <a:pt x="232581" y="8721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B6F21F-5DA2-4C17-9255-160AB322C30C}">
      <dsp:nvSpPr>
        <dsp:cNvPr id="0" name=""/>
        <dsp:cNvSpPr/>
      </dsp:nvSpPr>
      <dsp:spPr>
        <a:xfrm>
          <a:off x="465163" y="1486815"/>
          <a:ext cx="1860652" cy="116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kern="1200" dirty="0"/>
            <a:t>AVE method</a:t>
          </a:r>
          <a:endParaRPr lang="en-US" sz="2400" kern="1200" dirty="0"/>
        </a:p>
      </dsp:txBody>
      <dsp:txXfrm>
        <a:off x="499223" y="1520875"/>
        <a:ext cx="1792532" cy="1094787"/>
      </dsp:txXfrm>
    </dsp:sp>
    <dsp:sp modelId="{30681998-8E76-43C4-BA2D-0A8DF2A3D9B5}">
      <dsp:nvSpPr>
        <dsp:cNvPr id="0" name=""/>
        <dsp:cNvSpPr/>
      </dsp:nvSpPr>
      <dsp:spPr>
        <a:xfrm>
          <a:off x="232581" y="1196088"/>
          <a:ext cx="232581" cy="2325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5815"/>
              </a:lnTo>
              <a:lnTo>
                <a:pt x="232581" y="23258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60082-F504-4153-BBDC-F08ED3086C51}">
      <dsp:nvSpPr>
        <dsp:cNvPr id="0" name=""/>
        <dsp:cNvSpPr/>
      </dsp:nvSpPr>
      <dsp:spPr>
        <a:xfrm>
          <a:off x="465163" y="2940450"/>
          <a:ext cx="1860652" cy="116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kern="1200" dirty="0"/>
            <a:t>Iceberg method</a:t>
          </a:r>
          <a:endParaRPr lang="en-US" sz="2400" kern="1200" dirty="0"/>
        </a:p>
      </dsp:txBody>
      <dsp:txXfrm>
        <a:off x="499223" y="2974510"/>
        <a:ext cx="1792532" cy="10947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A724D-4554-41B4-8F5A-81C090F3AC87}">
      <dsp:nvSpPr>
        <dsp:cNvPr id="0" name=""/>
        <dsp:cNvSpPr/>
      </dsp:nvSpPr>
      <dsp:spPr>
        <a:xfrm>
          <a:off x="1692" y="454821"/>
          <a:ext cx="2243416" cy="2243416"/>
        </a:xfrm>
        <a:prstGeom prst="ellipse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Hard infrastructure</a:t>
          </a:r>
        </a:p>
      </dsp:txBody>
      <dsp:txXfrm>
        <a:off x="330233" y="783362"/>
        <a:ext cx="1586334" cy="1586334"/>
      </dsp:txXfrm>
    </dsp:sp>
    <dsp:sp modelId="{728D2CF3-42D8-44E7-9B2E-A92382A9ED26}">
      <dsp:nvSpPr>
        <dsp:cNvPr id="0" name=""/>
        <dsp:cNvSpPr/>
      </dsp:nvSpPr>
      <dsp:spPr>
        <a:xfrm>
          <a:off x="2427274" y="925938"/>
          <a:ext cx="1301181" cy="130118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b="1" kern="1200"/>
        </a:p>
      </dsp:txBody>
      <dsp:txXfrm>
        <a:off x="2599746" y="1423510"/>
        <a:ext cx="956237" cy="306037"/>
      </dsp:txXfrm>
    </dsp:sp>
    <dsp:sp modelId="{CB623F03-B6E0-4318-BE58-17FA1A52F4A8}">
      <dsp:nvSpPr>
        <dsp:cNvPr id="0" name=""/>
        <dsp:cNvSpPr/>
      </dsp:nvSpPr>
      <dsp:spPr>
        <a:xfrm>
          <a:off x="3910622" y="454821"/>
          <a:ext cx="2243416" cy="2243416"/>
        </a:xfrm>
        <a:prstGeom prst="ellipse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Soft infrastructure</a:t>
          </a:r>
        </a:p>
      </dsp:txBody>
      <dsp:txXfrm>
        <a:off x="4239163" y="783362"/>
        <a:ext cx="1586334" cy="1586334"/>
      </dsp:txXfrm>
    </dsp:sp>
    <dsp:sp modelId="{B12176FF-6795-44AC-ACBA-85977A327049}">
      <dsp:nvSpPr>
        <dsp:cNvPr id="0" name=""/>
        <dsp:cNvSpPr/>
      </dsp:nvSpPr>
      <dsp:spPr>
        <a:xfrm>
          <a:off x="6336204" y="925938"/>
          <a:ext cx="1301181" cy="1301181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0" b="1" kern="1200"/>
        </a:p>
      </dsp:txBody>
      <dsp:txXfrm>
        <a:off x="6508676" y="1193981"/>
        <a:ext cx="956237" cy="765095"/>
      </dsp:txXfrm>
    </dsp:sp>
    <dsp:sp modelId="{B9C59972-881E-417C-9296-DCB71481D241}">
      <dsp:nvSpPr>
        <dsp:cNvPr id="0" name=""/>
        <dsp:cNvSpPr/>
      </dsp:nvSpPr>
      <dsp:spPr>
        <a:xfrm>
          <a:off x="7810729" y="456054"/>
          <a:ext cx="2243416" cy="2243416"/>
        </a:xfrm>
        <a:prstGeom prst="ellipse">
          <a:avLst/>
        </a:prstGeom>
        <a:noFill/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High-costs in trade</a:t>
          </a:r>
        </a:p>
      </dsp:txBody>
      <dsp:txXfrm>
        <a:off x="8139270" y="784595"/>
        <a:ext cx="1586334" cy="15863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2098D-F83D-4575-B980-0BDD12300571}">
      <dsp:nvSpPr>
        <dsp:cNvPr id="0" name=""/>
        <dsp:cNvSpPr/>
      </dsp:nvSpPr>
      <dsp:spPr>
        <a:xfrm>
          <a:off x="2057163" y="1646"/>
          <a:ext cx="1051915" cy="1051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1"/>
            <a:t>Low-income region</a:t>
          </a:r>
        </a:p>
      </dsp:txBody>
      <dsp:txXfrm>
        <a:off x="2211212" y="155695"/>
        <a:ext cx="743817" cy="743817"/>
      </dsp:txXfrm>
    </dsp:sp>
    <dsp:sp modelId="{035B87B5-7890-42B5-9CFB-D749EDCB4E9F}">
      <dsp:nvSpPr>
        <dsp:cNvPr id="0" name=""/>
        <dsp:cNvSpPr/>
      </dsp:nvSpPr>
      <dsp:spPr>
        <a:xfrm rot="1800000">
          <a:off x="3120269" y="740805"/>
          <a:ext cx="279169" cy="355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noProof="1">
            <a:solidFill>
              <a:schemeClr val="tx1"/>
            </a:solidFill>
          </a:endParaRPr>
        </a:p>
      </dsp:txBody>
      <dsp:txXfrm>
        <a:off x="3125879" y="790871"/>
        <a:ext cx="195418" cy="213013"/>
      </dsp:txXfrm>
    </dsp:sp>
    <dsp:sp modelId="{0FCB6292-894F-4788-B7C8-94F3401EBDCC}">
      <dsp:nvSpPr>
        <dsp:cNvPr id="0" name=""/>
        <dsp:cNvSpPr/>
      </dsp:nvSpPr>
      <dsp:spPr>
        <a:xfrm>
          <a:off x="3424315" y="790972"/>
          <a:ext cx="1051915" cy="1051915"/>
        </a:xfrm>
        <a:prstGeom prst="ellipse">
          <a:avLst/>
        </a:prstGeom>
        <a:solidFill>
          <a:schemeClr val="accent2">
            <a:hueOff val="-2992576"/>
            <a:satOff val="-5860"/>
            <a:lumOff val="39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1"/>
            <a:t>Low traded volumes</a:t>
          </a:r>
        </a:p>
      </dsp:txBody>
      <dsp:txXfrm>
        <a:off x="3578364" y="945021"/>
        <a:ext cx="743817" cy="743817"/>
      </dsp:txXfrm>
    </dsp:sp>
    <dsp:sp modelId="{BE8DD919-707E-4BEB-93DE-BCF8AFD55CFB}">
      <dsp:nvSpPr>
        <dsp:cNvPr id="0" name=""/>
        <dsp:cNvSpPr/>
      </dsp:nvSpPr>
      <dsp:spPr>
        <a:xfrm rot="5400000">
          <a:off x="3810688" y="1920843"/>
          <a:ext cx="279169" cy="355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992576"/>
            <a:satOff val="-5860"/>
            <a:lumOff val="39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noProof="1">
            <a:solidFill>
              <a:schemeClr val="tx1"/>
            </a:solidFill>
          </a:endParaRPr>
        </a:p>
      </dsp:txBody>
      <dsp:txXfrm>
        <a:off x="3852564" y="1949972"/>
        <a:ext cx="195418" cy="213013"/>
      </dsp:txXfrm>
    </dsp:sp>
    <dsp:sp modelId="{85C4FBFD-58E2-4D9E-99D8-4C3D9B1638E7}">
      <dsp:nvSpPr>
        <dsp:cNvPr id="0" name=""/>
        <dsp:cNvSpPr/>
      </dsp:nvSpPr>
      <dsp:spPr>
        <a:xfrm>
          <a:off x="3424315" y="2369623"/>
          <a:ext cx="1051915" cy="1051915"/>
        </a:xfrm>
        <a:prstGeom prst="ellipse">
          <a:avLst/>
        </a:prstGeom>
        <a:solidFill>
          <a:schemeClr val="accent2">
            <a:hueOff val="-5985151"/>
            <a:satOff val="-11720"/>
            <a:lumOff val="78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1"/>
            <a:t>Low transported volumes</a:t>
          </a:r>
        </a:p>
      </dsp:txBody>
      <dsp:txXfrm>
        <a:off x="3578364" y="2523672"/>
        <a:ext cx="743817" cy="743817"/>
      </dsp:txXfrm>
    </dsp:sp>
    <dsp:sp modelId="{3807167F-F727-4F45-87ED-98D141B2FE10}">
      <dsp:nvSpPr>
        <dsp:cNvPr id="0" name=""/>
        <dsp:cNvSpPr/>
      </dsp:nvSpPr>
      <dsp:spPr>
        <a:xfrm rot="9000000">
          <a:off x="3133954" y="3108782"/>
          <a:ext cx="279169" cy="355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5985151"/>
            <a:satOff val="-11720"/>
            <a:lumOff val="78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noProof="1">
            <a:solidFill>
              <a:schemeClr val="tx1"/>
            </a:solidFill>
          </a:endParaRPr>
        </a:p>
      </dsp:txBody>
      <dsp:txXfrm rot="10800000">
        <a:off x="3212095" y="3158848"/>
        <a:ext cx="195418" cy="213013"/>
      </dsp:txXfrm>
    </dsp:sp>
    <dsp:sp modelId="{22BB2B5B-D387-420A-B319-6E3EA277C386}">
      <dsp:nvSpPr>
        <dsp:cNvPr id="0" name=""/>
        <dsp:cNvSpPr/>
      </dsp:nvSpPr>
      <dsp:spPr>
        <a:xfrm>
          <a:off x="2057163" y="3158948"/>
          <a:ext cx="1051915" cy="1051915"/>
        </a:xfrm>
        <a:prstGeom prst="ellipse">
          <a:avLst/>
        </a:prstGeom>
        <a:solidFill>
          <a:schemeClr val="accent2">
            <a:hueOff val="-8977727"/>
            <a:satOff val="-17581"/>
            <a:lumOff val="117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1"/>
            <a:t>High transport costs</a:t>
          </a:r>
        </a:p>
      </dsp:txBody>
      <dsp:txXfrm>
        <a:off x="2211212" y="3312997"/>
        <a:ext cx="743817" cy="743817"/>
      </dsp:txXfrm>
    </dsp:sp>
    <dsp:sp modelId="{99221997-AB54-4A83-9322-15B2D82943B7}">
      <dsp:nvSpPr>
        <dsp:cNvPr id="0" name=""/>
        <dsp:cNvSpPr/>
      </dsp:nvSpPr>
      <dsp:spPr>
        <a:xfrm rot="12600000">
          <a:off x="1766802" y="3116683"/>
          <a:ext cx="279169" cy="355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8977727"/>
            <a:satOff val="-17581"/>
            <a:lumOff val="1176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noProof="1">
            <a:solidFill>
              <a:schemeClr val="tx1"/>
            </a:solidFill>
          </a:endParaRPr>
        </a:p>
      </dsp:txBody>
      <dsp:txXfrm rot="10800000">
        <a:off x="1844943" y="3208625"/>
        <a:ext cx="195418" cy="213013"/>
      </dsp:txXfrm>
    </dsp:sp>
    <dsp:sp modelId="{81A1DEE1-EEDF-466D-A8C0-9DA1A21DC07E}">
      <dsp:nvSpPr>
        <dsp:cNvPr id="0" name=""/>
        <dsp:cNvSpPr/>
      </dsp:nvSpPr>
      <dsp:spPr>
        <a:xfrm>
          <a:off x="690011" y="2369623"/>
          <a:ext cx="1051915" cy="1051915"/>
        </a:xfrm>
        <a:prstGeom prst="ellipse">
          <a:avLst/>
        </a:prstGeom>
        <a:solidFill>
          <a:schemeClr val="accent2">
            <a:hueOff val="-11970302"/>
            <a:satOff val="-23441"/>
            <a:lumOff val="156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1"/>
            <a:t>Low transported volumes</a:t>
          </a:r>
        </a:p>
      </dsp:txBody>
      <dsp:txXfrm>
        <a:off x="844060" y="2523672"/>
        <a:ext cx="743817" cy="743817"/>
      </dsp:txXfrm>
    </dsp:sp>
    <dsp:sp modelId="{3E477473-3D99-4DF4-B1E2-A3247F721DD0}">
      <dsp:nvSpPr>
        <dsp:cNvPr id="0" name=""/>
        <dsp:cNvSpPr/>
      </dsp:nvSpPr>
      <dsp:spPr>
        <a:xfrm rot="16200000">
          <a:off x="1076384" y="1936645"/>
          <a:ext cx="279169" cy="355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1970302"/>
            <a:satOff val="-23441"/>
            <a:lumOff val="156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noProof="1">
            <a:solidFill>
              <a:schemeClr val="tx1"/>
            </a:solidFill>
          </a:endParaRPr>
        </a:p>
      </dsp:txBody>
      <dsp:txXfrm>
        <a:off x="1118260" y="2049525"/>
        <a:ext cx="195418" cy="213013"/>
      </dsp:txXfrm>
    </dsp:sp>
    <dsp:sp modelId="{8EB63509-1BB6-4803-8A8F-596C7B970D5A}">
      <dsp:nvSpPr>
        <dsp:cNvPr id="0" name=""/>
        <dsp:cNvSpPr/>
      </dsp:nvSpPr>
      <dsp:spPr>
        <a:xfrm>
          <a:off x="690011" y="790972"/>
          <a:ext cx="1051915" cy="1051915"/>
        </a:xfrm>
        <a:prstGeom prst="ellipse">
          <a:avLst/>
        </a:prstGeom>
        <a:solidFill>
          <a:schemeClr val="accent2">
            <a:hueOff val="-14962877"/>
            <a:satOff val="-29301"/>
            <a:lumOff val="196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noProof="1"/>
            <a:t>Low trade volumes</a:t>
          </a:r>
        </a:p>
      </dsp:txBody>
      <dsp:txXfrm>
        <a:off x="844060" y="945021"/>
        <a:ext cx="743817" cy="743817"/>
      </dsp:txXfrm>
    </dsp:sp>
    <dsp:sp modelId="{748E2F42-22E5-44A1-8D9D-DE4851E01038}">
      <dsp:nvSpPr>
        <dsp:cNvPr id="0" name=""/>
        <dsp:cNvSpPr/>
      </dsp:nvSpPr>
      <dsp:spPr>
        <a:xfrm rot="19800000">
          <a:off x="1753117" y="748706"/>
          <a:ext cx="279169" cy="3550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4962877"/>
            <a:satOff val="-29301"/>
            <a:lumOff val="196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noProof="1">
            <a:solidFill>
              <a:schemeClr val="tx1"/>
            </a:solidFill>
          </a:endParaRPr>
        </a:p>
      </dsp:txBody>
      <dsp:txXfrm>
        <a:off x="1758727" y="840648"/>
        <a:ext cx="195418" cy="2130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A724D-4554-41B4-8F5A-81C090F3AC87}">
      <dsp:nvSpPr>
        <dsp:cNvPr id="0" name=""/>
        <dsp:cNvSpPr/>
      </dsp:nvSpPr>
      <dsp:spPr>
        <a:xfrm>
          <a:off x="1781" y="94458"/>
          <a:ext cx="2361616" cy="2361616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Poor hard infrastructure</a:t>
          </a:r>
        </a:p>
      </dsp:txBody>
      <dsp:txXfrm>
        <a:off x="347632" y="440309"/>
        <a:ext cx="1669914" cy="1669914"/>
      </dsp:txXfrm>
    </dsp:sp>
    <dsp:sp modelId="{728D2CF3-42D8-44E7-9B2E-A92382A9ED26}">
      <dsp:nvSpPr>
        <dsp:cNvPr id="0" name=""/>
        <dsp:cNvSpPr/>
      </dsp:nvSpPr>
      <dsp:spPr>
        <a:xfrm>
          <a:off x="2555161" y="590398"/>
          <a:ext cx="1369737" cy="1369737"/>
        </a:xfrm>
        <a:prstGeom prst="mathPlus">
          <a:avLst/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736720" y="1114185"/>
        <a:ext cx="1006619" cy="322163"/>
      </dsp:txXfrm>
    </dsp:sp>
    <dsp:sp modelId="{CB623F03-B6E0-4318-BE58-17FA1A52F4A8}">
      <dsp:nvSpPr>
        <dsp:cNvPr id="0" name=""/>
        <dsp:cNvSpPr/>
      </dsp:nvSpPr>
      <dsp:spPr>
        <a:xfrm>
          <a:off x="4116662" y="94458"/>
          <a:ext cx="2361616" cy="2361616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Bureaucratic soft infrastructure</a:t>
          </a:r>
        </a:p>
      </dsp:txBody>
      <dsp:txXfrm>
        <a:off x="4462513" y="440309"/>
        <a:ext cx="1669914" cy="1669914"/>
      </dsp:txXfrm>
    </dsp:sp>
    <dsp:sp modelId="{B12176FF-6795-44AC-ACBA-85977A327049}">
      <dsp:nvSpPr>
        <dsp:cNvPr id="0" name=""/>
        <dsp:cNvSpPr/>
      </dsp:nvSpPr>
      <dsp:spPr>
        <a:xfrm>
          <a:off x="6670042" y="590398"/>
          <a:ext cx="1369737" cy="1369737"/>
        </a:xfrm>
        <a:prstGeom prst="mathEqual">
          <a:avLst/>
        </a:prstGeom>
        <a:solidFill>
          <a:srgbClr val="A5A5A5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8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6851601" y="872564"/>
        <a:ext cx="1006619" cy="805405"/>
      </dsp:txXfrm>
    </dsp:sp>
    <dsp:sp modelId="{B9C59972-881E-417C-9296-DCB71481D241}">
      <dsp:nvSpPr>
        <dsp:cNvPr id="0" name=""/>
        <dsp:cNvSpPr/>
      </dsp:nvSpPr>
      <dsp:spPr>
        <a:xfrm>
          <a:off x="8231543" y="94458"/>
          <a:ext cx="2361616" cy="2361616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A5A5A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High-costs in trade</a:t>
          </a:r>
        </a:p>
      </dsp:txBody>
      <dsp:txXfrm>
        <a:off x="8577394" y="440309"/>
        <a:ext cx="1669914" cy="16699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C30E-1A71-4188-9BE7-E2A64929A436}" type="datetimeFigureOut">
              <a:rPr lang="en-US" noProof="0" smtClean="0"/>
              <a:t>6/14/2021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37820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325823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31C544-1372-4B34-8149-B6058B8CC577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2598CA-3443-4098-80E7-1F16DC9A13CC}"/>
              </a:ext>
            </a:extLst>
          </p:cNvPr>
          <p:cNvSpPr/>
          <p:nvPr userDrawn="1"/>
        </p:nvSpPr>
        <p:spPr>
          <a:xfrm rot="5400000">
            <a:off x="8740142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noProof="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tIns="2160000" anchor="t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4" y="2834640"/>
            <a:ext cx="4459767" cy="2720356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3000"/>
              </a:lnSpc>
              <a:defRPr sz="3750" b="1" spc="-225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849" y="3859066"/>
            <a:ext cx="3521515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4849" y="4220189"/>
            <a:ext cx="3521515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4849" y="4581312"/>
            <a:ext cx="3521515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34849" y="4942435"/>
            <a:ext cx="3521515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</p:spTree>
    <p:extLst>
      <p:ext uri="{BB962C8B-B14F-4D97-AF65-F5344CB8AC3E}">
        <p14:creationId xmlns:p14="http://schemas.microsoft.com/office/powerpoint/2010/main" val="163289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FA90A43-BEC4-4B20-96E2-797B03FB82F2}"/>
              </a:ext>
            </a:extLst>
          </p:cNvPr>
          <p:cNvSpPr>
            <a:spLocks noGrp="1"/>
          </p:cNvSpPr>
          <p:nvPr>
            <p:ph idx="33"/>
          </p:nvPr>
        </p:nvSpPr>
        <p:spPr>
          <a:xfrm>
            <a:off x="430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A2C2023-6C37-4611-ACAF-5F2060202836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7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3" y="1512000"/>
            <a:ext cx="2160588" cy="467925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3" y="1512000"/>
            <a:ext cx="2160588" cy="467925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3" y="1507535"/>
            <a:ext cx="2160588" cy="467925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3" y="1507535"/>
            <a:ext cx="2160588" cy="468371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206C51E8-C5C0-4672-B456-F44C69B074D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1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F240172-5930-4717-A0CD-A151075277D6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4A83CE-8643-4697-94A9-C9F587F46E23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B0A765A5-BBCE-405E-A4B3-80A660118E84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4" y="3271759"/>
            <a:ext cx="4459767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3000"/>
              </a:lnSpc>
              <a:defRPr sz="3750" b="1" spc="-225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1" y="5250496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1575">
                <a:solidFill>
                  <a:schemeClr val="bg1">
                    <a:lumMod val="9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8D8EF0-A141-4F1B-AD68-4E8076E8BD61}"/>
              </a:ext>
            </a:extLst>
          </p:cNvPr>
          <p:cNvSpPr/>
          <p:nvPr userDrawn="1"/>
        </p:nvSpPr>
        <p:spPr>
          <a:xfrm>
            <a:off x="0" y="6590271"/>
            <a:ext cx="12192000" cy="28079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083656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12B8F0DB-CC25-4CE9-A68E-CAA2FD986AF3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1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8A058973-2DC9-4087-9D57-F1D779F56CC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6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B641062D-3CD4-49D1-A621-331E29333406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F2C1E7C-A088-4772-84B3-15309BEADF7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CA52278A-6924-4F97-A196-AE30D3DACB7A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8" y="1816511"/>
            <a:ext cx="4459767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3000"/>
              </a:lnSpc>
              <a:defRPr sz="3750" b="1" spc="-225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8125" y="3795248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1575">
                <a:solidFill>
                  <a:schemeClr val="bg1">
                    <a:lumMod val="9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0312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>
            <a:extLst>
              <a:ext uri="{FF2B5EF4-FFF2-40B4-BE49-F238E27FC236}">
                <a16:creationId xmlns:a16="http://schemas.microsoft.com/office/drawing/2014/main" id="{8E822AA0-FB3E-4051-AA1F-F51204BA02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3445288A-D169-4374-BCFD-917DD04B2B1E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1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6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2CD5709C-84DE-45F3-AE9B-8B6FD7134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885" y="1511252"/>
            <a:ext cx="5460115" cy="466571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6BB18B1-3B7F-4B18-A1C5-BB7DA443C6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816" y="1511252"/>
            <a:ext cx="5460115" cy="466571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>
            <a:extLst>
              <a:ext uri="{FF2B5EF4-FFF2-40B4-BE49-F238E27FC236}">
                <a16:creationId xmlns:a16="http://schemas.microsoft.com/office/drawing/2014/main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6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419BDFB-8FC0-4B89-A29A-8EAC95E9A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511250"/>
            <a:ext cx="5484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8E6C2CC0-9AB0-46E9-977A-EF923DCE7F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9333" y="1518287"/>
            <a:ext cx="542066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28DF954C-A51E-4242-B83E-A826008F5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9333" y="2486989"/>
            <a:ext cx="5432667" cy="37026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600E416E-6162-484A-BA4D-640FA8307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2" y="2486989"/>
            <a:ext cx="5491215" cy="3702674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1602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1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6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1"/>
            <a:ext cx="3932237" cy="1600199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dirty="0"/>
            </a:lvl1pPr>
          </a:lstStyle>
          <a:p>
            <a:pPr marL="0" lvl="0"/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49FB4A2-B750-422F-96D2-A7C264295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4063" y="21343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A8B59DDF-F2BC-491E-92E0-9D2C1398E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432001"/>
            <a:ext cx="6544468" cy="5513889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229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1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6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1"/>
            <a:ext cx="3932237" cy="1600199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dirty="0"/>
            </a:lvl1pPr>
          </a:lstStyle>
          <a:p>
            <a:pPr marL="0" lvl="0"/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49FB4A2-B750-422F-96D2-A7C264295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4063" y="21343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110E46C-B434-49FA-AA0E-D64E5786D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432001"/>
            <a:ext cx="6544468" cy="5513889"/>
          </a:xfrm>
          <a:prstGeom prst="roundRect">
            <a:avLst>
              <a:gd name="adj" fmla="val 5554"/>
            </a:avLst>
          </a:prstGeom>
        </p:spPr>
        <p:txBody>
          <a:bodyPr vert="horz" wrap="square" lIns="0" tIns="0" rIns="0" bIns="0" rtlCol="0" anchor="ctr">
            <a:noAutofit/>
          </a:bodyPr>
          <a:lstStyle>
            <a:lvl1pPr>
              <a:defRPr lang="en-US" sz="900" i="1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18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tIns="2160000" anchor="t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4" y="3271759"/>
            <a:ext cx="4459767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3000"/>
              </a:lnSpc>
              <a:defRPr sz="3750" b="1" spc="-225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1" y="5250496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1575">
                <a:solidFill>
                  <a:schemeClr val="bg1">
                    <a:lumMod val="9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1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6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90C5B8B-2AF3-42F3-B4F8-A806BB98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9134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1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6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90C5B8B-2AF3-42F3-B4F8-A806BB98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B3B1662-8902-44D0-A545-5008B483D1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8018" y="2169005"/>
            <a:ext cx="9035967" cy="2519990"/>
          </a:xfrm>
        </p:spPr>
        <p:txBody>
          <a:bodyPr anchor="ctr"/>
          <a:lstStyle>
            <a:lvl1pPr marL="0" indent="0" algn="ctr">
              <a:buNone/>
              <a:defRPr sz="4500"/>
            </a:lvl1pPr>
            <a:lvl2pPr marL="200025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8757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1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6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53600" y="158744"/>
            <a:ext cx="11884800" cy="439200"/>
          </a:xfrm>
        </p:spPr>
        <p:txBody>
          <a:bodyPr>
            <a:noAutofit/>
          </a:bodyPr>
          <a:lstStyle>
            <a:lvl1pPr>
              <a:defRPr sz="195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51936" y="583128"/>
            <a:ext cx="11886464" cy="5832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0080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740F3399-4083-4642-9BB0-A990D21E70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8399" y="2204789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600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4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8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8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8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6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4 w 2053232"/>
              <a:gd name="connsiteY53" fmla="*/ 394989 h 1662194"/>
              <a:gd name="connsiteX54" fmla="*/ 1534274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8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8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80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4 w 2053232"/>
              <a:gd name="connsiteY84" fmla="*/ 398100 h 1662194"/>
              <a:gd name="connsiteX85" fmla="*/ 1757954 w 2053232"/>
              <a:gd name="connsiteY85" fmla="*/ 386885 h 1662194"/>
              <a:gd name="connsiteX86" fmla="*/ 1812738 w 2053232"/>
              <a:gd name="connsiteY86" fmla="*/ 333679 h 1662194"/>
              <a:gd name="connsiteX87" fmla="*/ 1849624 w 2053232"/>
              <a:gd name="connsiteY87" fmla="*/ 295005 h 1662194"/>
              <a:gd name="connsiteX88" fmla="*/ 1852870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10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8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1 w 2053232"/>
              <a:gd name="connsiteY104" fmla="*/ 444105 h 1662194"/>
              <a:gd name="connsiteX105" fmla="*/ 1777136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9 w 2053232"/>
              <a:gd name="connsiteY138" fmla="*/ 1207997 h 1662194"/>
              <a:gd name="connsiteX139" fmla="*/ 1853632 w 2053232"/>
              <a:gd name="connsiteY139" fmla="*/ 1277417 h 1662194"/>
              <a:gd name="connsiteX140" fmla="*/ 1857097 w 2053232"/>
              <a:gd name="connsiteY140" fmla="*/ 1285053 h 1662194"/>
              <a:gd name="connsiteX141" fmla="*/ 1909020 w 2053232"/>
              <a:gd name="connsiteY141" fmla="*/ 1272282 h 1662194"/>
              <a:gd name="connsiteX142" fmla="*/ 1848099 w 2053232"/>
              <a:gd name="connsiteY142" fmla="*/ 1331631 h 1662194"/>
              <a:gd name="connsiteX143" fmla="*/ 1782898 w 2053232"/>
              <a:gd name="connsiteY143" fmla="*/ 1377919 h 1662194"/>
              <a:gd name="connsiteX144" fmla="*/ 1832839 w 2053232"/>
              <a:gd name="connsiteY144" fmla="*/ 1369576 h 1662194"/>
              <a:gd name="connsiteX145" fmla="*/ 1899110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6 w 2053232"/>
              <a:gd name="connsiteY148" fmla="*/ 1414866 h 1662194"/>
              <a:gd name="connsiteX149" fmla="*/ 1816667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7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8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2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8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8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40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600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8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4" y="435072"/>
                </a:cubicBezTo>
                <a:cubicBezTo>
                  <a:pt x="1706622" y="432949"/>
                  <a:pt x="1708638" y="430943"/>
                  <a:pt x="1710506" y="428699"/>
                </a:cubicBezTo>
                <a:cubicBezTo>
                  <a:pt x="1710105" y="428228"/>
                  <a:pt x="1709594" y="427761"/>
                  <a:pt x="1709192" y="427290"/>
                </a:cubicBezTo>
                <a:close/>
                <a:moveTo>
                  <a:pt x="1602978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8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2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6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8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8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6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2" y="308200"/>
                  <a:pt x="1646666" y="310801"/>
                </a:cubicBezTo>
                <a:cubicBezTo>
                  <a:pt x="1626127" y="342988"/>
                  <a:pt x="1600235" y="370389"/>
                  <a:pt x="1571164" y="394989"/>
                </a:cubicBezTo>
                <a:cubicBezTo>
                  <a:pt x="1559311" y="404958"/>
                  <a:pt x="1546947" y="414460"/>
                  <a:pt x="1534274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8" y="191769"/>
                  <a:pt x="1785353" y="183058"/>
                </a:cubicBezTo>
                <a:cubicBezTo>
                  <a:pt x="1789677" y="179520"/>
                  <a:pt x="1794273" y="176336"/>
                  <a:pt x="1800878" y="176962"/>
                </a:cubicBezTo>
                <a:cubicBezTo>
                  <a:pt x="1803457" y="177238"/>
                  <a:pt x="1806420" y="177866"/>
                  <a:pt x="1807769" y="180970"/>
                </a:cubicBezTo>
                <a:cubicBezTo>
                  <a:pt x="1809009" y="184077"/>
                  <a:pt x="1806921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6" y="198213"/>
                  <a:pt x="1788211" y="205008"/>
                </a:cubicBezTo>
                <a:cubicBezTo>
                  <a:pt x="1786982" y="207109"/>
                  <a:pt x="1787182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2" y="220936"/>
                  <a:pt x="1775377" y="223853"/>
                </a:cubicBezTo>
                <a:cubicBezTo>
                  <a:pt x="1782527" y="225913"/>
                  <a:pt x="1786886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8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70" y="174142"/>
                  <a:pt x="1847751" y="176838"/>
                  <a:pt x="1847180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1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6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4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8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70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10" y="342707"/>
                </a:cubicBezTo>
                <a:cubicBezTo>
                  <a:pt x="1819675" y="355613"/>
                  <a:pt x="1808202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4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4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8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9" y="410348"/>
                  <a:pt x="1807403" y="414172"/>
                  <a:pt x="1798340" y="418475"/>
                </a:cubicBezTo>
                <a:cubicBezTo>
                  <a:pt x="1794877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1" y="444105"/>
                </a:cubicBezTo>
                <a:cubicBezTo>
                  <a:pt x="1775995" y="447452"/>
                  <a:pt x="1773119" y="450334"/>
                  <a:pt x="1777136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8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8" y="509237"/>
                  <a:pt x="1908392" y="514224"/>
                  <a:pt x="1905273" y="519902"/>
                </a:cubicBezTo>
                <a:cubicBezTo>
                  <a:pt x="1900853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8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4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1" y="983900"/>
                  <a:pt x="1980356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8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2" y="1153466"/>
                  <a:pt x="1908700" y="1179865"/>
                </a:cubicBezTo>
                <a:cubicBezTo>
                  <a:pt x="1899560" y="1187320"/>
                  <a:pt x="1889855" y="1192492"/>
                  <a:pt x="1889869" y="1207997"/>
                </a:cubicBezTo>
                <a:cubicBezTo>
                  <a:pt x="1889860" y="1238039"/>
                  <a:pt x="1880309" y="1263315"/>
                  <a:pt x="1853632" y="1277417"/>
                </a:cubicBezTo>
                <a:cubicBezTo>
                  <a:pt x="1853430" y="1277545"/>
                  <a:pt x="1855638" y="1281953"/>
                  <a:pt x="1857097" y="1285053"/>
                </a:cubicBezTo>
                <a:cubicBezTo>
                  <a:pt x="1874696" y="1285430"/>
                  <a:pt x="1885755" y="1267251"/>
                  <a:pt x="1909020" y="1272282"/>
                </a:cubicBezTo>
                <a:cubicBezTo>
                  <a:pt x="1891328" y="1296984"/>
                  <a:pt x="1876677" y="1319161"/>
                  <a:pt x="1848099" y="1331631"/>
                </a:cubicBezTo>
                <a:cubicBezTo>
                  <a:pt x="1825215" y="1341608"/>
                  <a:pt x="1796024" y="1347799"/>
                  <a:pt x="1782898" y="1377919"/>
                </a:cubicBezTo>
                <a:cubicBezTo>
                  <a:pt x="1804186" y="1383017"/>
                  <a:pt x="1818358" y="1375272"/>
                  <a:pt x="1832839" y="1369576"/>
                </a:cubicBezTo>
                <a:cubicBezTo>
                  <a:pt x="1855136" y="1360830"/>
                  <a:pt x="1876830" y="1351015"/>
                  <a:pt x="1899110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6" y="1414866"/>
                </a:cubicBezTo>
                <a:cubicBezTo>
                  <a:pt x="1819310" y="1412429"/>
                  <a:pt x="1814120" y="1420479"/>
                  <a:pt x="1816667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2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9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7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1" y="599859"/>
                  <a:pt x="40415" y="577949"/>
                </a:cubicBezTo>
                <a:cubicBezTo>
                  <a:pt x="37094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8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6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2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8" y="250975"/>
                  <a:pt x="37609" y="250972"/>
                </a:cubicBezTo>
                <a:cubicBezTo>
                  <a:pt x="52373" y="250838"/>
                  <a:pt x="67065" y="250950"/>
                  <a:pt x="81248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6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5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20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8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40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50" y="24526"/>
                  <a:pt x="1684752" y="31993"/>
                  <a:pt x="1681449" y="38645"/>
                </a:cubicBezTo>
                <a:cubicBezTo>
                  <a:pt x="1680000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DFA7AC8-DA1D-4AC7-ACF4-7BE16BA870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98895" y="2211836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5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6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6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6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4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4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2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7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5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3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1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9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1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5 w 2053231"/>
              <a:gd name="connsiteY80" fmla="*/ 1385578 h 1662194"/>
              <a:gd name="connsiteX81" fmla="*/ 1832843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3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1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8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2 w 2053231"/>
              <a:gd name="connsiteY139" fmla="*/ 1354187 h 1662194"/>
              <a:gd name="connsiteX140" fmla="*/ 406566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69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2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5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8 w 2053231"/>
              <a:gd name="connsiteY175" fmla="*/ 1367190 h 1662194"/>
              <a:gd name="connsiteX176" fmla="*/ 200363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3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3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59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3 w 2053231"/>
              <a:gd name="connsiteY213" fmla="*/ 773093 h 1662194"/>
              <a:gd name="connsiteX214" fmla="*/ 131631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7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5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6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6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6" y="693085"/>
                </a:lnTo>
                <a:lnTo>
                  <a:pt x="2050633" y="688201"/>
                </a:lnTo>
                <a:cubicBezTo>
                  <a:pt x="2049845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9" y="304585"/>
                  <a:pt x="1763682" y="313475"/>
                  <a:pt x="1782474" y="324713"/>
                </a:cubicBezTo>
                <a:cubicBezTo>
                  <a:pt x="1798852" y="334580"/>
                  <a:pt x="1816308" y="345016"/>
                  <a:pt x="1825119" y="362527"/>
                </a:cubicBezTo>
                <a:cubicBezTo>
                  <a:pt x="1836775" y="385756"/>
                  <a:pt x="1810823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4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5" y="612878"/>
                  <a:pt x="2040093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7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2" y="672471"/>
                </a:cubicBezTo>
                <a:cubicBezTo>
                  <a:pt x="2037814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5" y="691170"/>
                  <a:pt x="2050827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2" y="801742"/>
                  <a:pt x="2038322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5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1" y="997439"/>
                  <a:pt x="1999694" y="1002071"/>
                </a:cubicBezTo>
                <a:cubicBezTo>
                  <a:pt x="1995595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3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1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800" y="1194535"/>
                  <a:pt x="2052188" y="1196426"/>
                  <a:pt x="2050187" y="1200006"/>
                </a:cubicBezTo>
                <a:cubicBezTo>
                  <a:pt x="2044556" y="1210251"/>
                  <a:pt x="2043350" y="1221315"/>
                  <a:pt x="2049991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9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9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1" y="1452516"/>
                </a:cubicBezTo>
                <a:cubicBezTo>
                  <a:pt x="1954562" y="1442472"/>
                  <a:pt x="1941527" y="1435764"/>
                  <a:pt x="1928933" y="1428314"/>
                </a:cubicBezTo>
                <a:cubicBezTo>
                  <a:pt x="1910873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5" y="1385578"/>
                </a:cubicBezTo>
                <a:lnTo>
                  <a:pt x="1832843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3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1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5" y="1487498"/>
                  <a:pt x="481993" y="1527291"/>
                </a:cubicBezTo>
                <a:cubicBezTo>
                  <a:pt x="464056" y="1544491"/>
                  <a:pt x="444585" y="1560288"/>
                  <a:pt x="428986" y="1579832"/>
                </a:cubicBezTo>
                <a:cubicBezTo>
                  <a:pt x="413406" y="1599495"/>
                  <a:pt x="398812" y="1619854"/>
                  <a:pt x="381477" y="1638123"/>
                </a:cubicBezTo>
                <a:cubicBezTo>
                  <a:pt x="376530" y="1643377"/>
                  <a:pt x="371636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1" y="1635392"/>
                  <a:pt x="331040" y="1635823"/>
                  <a:pt x="330482" y="1641657"/>
                </a:cubicBezTo>
                <a:cubicBezTo>
                  <a:pt x="329646" y="1650770"/>
                  <a:pt x="325555" y="1657329"/>
                  <a:pt x="317482" y="1660871"/>
                </a:cubicBezTo>
                <a:cubicBezTo>
                  <a:pt x="316602" y="1661264"/>
                  <a:pt x="315646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0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7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8" y="1437894"/>
                  <a:pt x="398488" y="1443730"/>
                </a:cubicBezTo>
                <a:cubicBezTo>
                  <a:pt x="377645" y="1459210"/>
                  <a:pt x="361077" y="1478908"/>
                  <a:pt x="344235" y="1498251"/>
                </a:cubicBezTo>
                <a:cubicBezTo>
                  <a:pt x="333989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5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2" y="1369525"/>
                  <a:pt x="388815" y="1366891"/>
                </a:cubicBezTo>
                <a:cubicBezTo>
                  <a:pt x="385008" y="1356238"/>
                  <a:pt x="387867" y="1352507"/>
                  <a:pt x="399152" y="1354187"/>
                </a:cubicBezTo>
                <a:cubicBezTo>
                  <a:pt x="402646" y="1354676"/>
                  <a:pt x="404861" y="1353995"/>
                  <a:pt x="406566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69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7" y="1463982"/>
                  <a:pt x="265022" y="1457187"/>
                </a:cubicBezTo>
                <a:cubicBezTo>
                  <a:pt x="266250" y="1455086"/>
                  <a:pt x="266052" y="1453033"/>
                  <a:pt x="264042" y="1450679"/>
                </a:cubicBezTo>
                <a:cubicBezTo>
                  <a:pt x="260427" y="1446440"/>
                  <a:pt x="262222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7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5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49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2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8" y="1367190"/>
                </a:cubicBezTo>
                <a:cubicBezTo>
                  <a:pt x="202034" y="1368454"/>
                  <a:pt x="201062" y="1370061"/>
                  <a:pt x="200363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3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3" y="1257387"/>
                  <a:pt x="226792" y="1254963"/>
                </a:cubicBezTo>
                <a:cubicBezTo>
                  <a:pt x="236584" y="1251847"/>
                  <a:pt x="245829" y="1248023"/>
                  <a:pt x="254893" y="1243720"/>
                </a:cubicBezTo>
                <a:cubicBezTo>
                  <a:pt x="258356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3" y="1188942"/>
                </a:cubicBezTo>
                <a:cubicBezTo>
                  <a:pt x="284814" y="1188807"/>
                  <a:pt x="285235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59" y="1142293"/>
                </a:cubicBezTo>
                <a:cubicBezTo>
                  <a:pt x="152380" y="1134270"/>
                  <a:pt x="152425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5" y="1075567"/>
                  <a:pt x="132932" y="1073145"/>
                </a:cubicBezTo>
                <a:cubicBezTo>
                  <a:pt x="125033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3" y="773093"/>
                </a:cubicBezTo>
                <a:cubicBezTo>
                  <a:pt x="158248" y="757093"/>
                  <a:pt x="154275" y="746809"/>
                  <a:pt x="131631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7" y="686073"/>
                  <a:pt x="90653" y="654584"/>
                </a:cubicBezTo>
                <a:cubicBezTo>
                  <a:pt x="63957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70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5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7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8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7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4A968EB8-8393-4689-A845-BCD355955A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69389" y="2139888"/>
            <a:ext cx="2053231" cy="1662194"/>
          </a:xfrm>
          <a:custGeom>
            <a:avLst/>
            <a:gdLst>
              <a:gd name="connsiteX0" fmla="*/ 1746 w 2053231"/>
              <a:gd name="connsiteY0" fmla="*/ 969110 h 1662194"/>
              <a:gd name="connsiteX1" fmla="*/ 2599 w 2053231"/>
              <a:gd name="connsiteY1" fmla="*/ 973994 h 1662194"/>
              <a:gd name="connsiteX2" fmla="*/ 5336 w 2053231"/>
              <a:gd name="connsiteY2" fmla="*/ 988563 h 1662194"/>
              <a:gd name="connsiteX3" fmla="*/ 6782 w 2053231"/>
              <a:gd name="connsiteY3" fmla="*/ 995844 h 1662194"/>
              <a:gd name="connsiteX4" fmla="*/ 6161 w 2053231"/>
              <a:gd name="connsiteY4" fmla="*/ 996145 h 1662194"/>
              <a:gd name="connsiteX5" fmla="*/ 1450 w 2053231"/>
              <a:gd name="connsiteY5" fmla="*/ 973537 h 1662194"/>
              <a:gd name="connsiteX6" fmla="*/ 1 w 2053231"/>
              <a:gd name="connsiteY6" fmla="*/ 957986 h 1662194"/>
              <a:gd name="connsiteX7" fmla="*/ 654 w 2053231"/>
              <a:gd name="connsiteY7" fmla="*/ 958871 h 1662194"/>
              <a:gd name="connsiteX8" fmla="*/ 2082 w 2053231"/>
              <a:gd name="connsiteY8" fmla="*/ 964112 h 1662194"/>
              <a:gd name="connsiteX9" fmla="*/ 1746 w 2053231"/>
              <a:gd name="connsiteY9" fmla="*/ 969110 h 1662194"/>
              <a:gd name="connsiteX10" fmla="*/ 711 w 2053231"/>
              <a:gd name="connsiteY10" fmla="*/ 963168 h 1662194"/>
              <a:gd name="connsiteX11" fmla="*/ 1 w 2053231"/>
              <a:gd name="connsiteY11" fmla="*/ 957986 h 1662194"/>
              <a:gd name="connsiteX12" fmla="*/ 1709191 w 2053231"/>
              <a:gd name="connsiteY12" fmla="*/ 427290 h 1662194"/>
              <a:gd name="connsiteX13" fmla="*/ 1697210 w 2053231"/>
              <a:gd name="connsiteY13" fmla="*/ 437869 h 1662194"/>
              <a:gd name="connsiteX14" fmla="*/ 1704733 w 2053231"/>
              <a:gd name="connsiteY14" fmla="*/ 435072 h 1662194"/>
              <a:gd name="connsiteX15" fmla="*/ 1710506 w 2053231"/>
              <a:gd name="connsiteY15" fmla="*/ 428699 h 1662194"/>
              <a:gd name="connsiteX16" fmla="*/ 1709191 w 2053231"/>
              <a:gd name="connsiteY16" fmla="*/ 427290 h 1662194"/>
              <a:gd name="connsiteX17" fmla="*/ 1602977 w 2053231"/>
              <a:gd name="connsiteY17" fmla="*/ 260909 h 1662194"/>
              <a:gd name="connsiteX18" fmla="*/ 1531108 w 2053231"/>
              <a:gd name="connsiteY18" fmla="*/ 324503 h 1662194"/>
              <a:gd name="connsiteX19" fmla="*/ 1532533 w 2053231"/>
              <a:gd name="connsiteY19" fmla="*/ 325909 h 1662194"/>
              <a:gd name="connsiteX20" fmla="*/ 1602977 w 2053231"/>
              <a:gd name="connsiteY20" fmla="*/ 260909 h 1662194"/>
              <a:gd name="connsiteX21" fmla="*/ 1738585 w 2053231"/>
              <a:gd name="connsiteY21" fmla="*/ 93 h 1662194"/>
              <a:gd name="connsiteX22" fmla="*/ 1741678 w 2053231"/>
              <a:gd name="connsiteY22" fmla="*/ 1125 h 1662194"/>
              <a:gd name="connsiteX23" fmla="*/ 1741687 w 2053231"/>
              <a:gd name="connsiteY23" fmla="*/ 7060 h 1662194"/>
              <a:gd name="connsiteX24" fmla="*/ 1738618 w 2053231"/>
              <a:gd name="connsiteY24" fmla="*/ 16733 h 1662194"/>
              <a:gd name="connsiteX25" fmla="*/ 1740090 w 2053231"/>
              <a:gd name="connsiteY25" fmla="*/ 23588 h 1662194"/>
              <a:gd name="connsiteX26" fmla="*/ 1738676 w 2053231"/>
              <a:gd name="connsiteY26" fmla="*/ 39142 h 1662194"/>
              <a:gd name="connsiteX27" fmla="*/ 1733426 w 2053231"/>
              <a:gd name="connsiteY27" fmla="*/ 62940 h 1662194"/>
              <a:gd name="connsiteX28" fmla="*/ 1730086 w 2053231"/>
              <a:gd name="connsiteY28" fmla="*/ 69352 h 1662194"/>
              <a:gd name="connsiteX29" fmla="*/ 1727649 w 2053231"/>
              <a:gd name="connsiteY29" fmla="*/ 72220 h 1662194"/>
              <a:gd name="connsiteX30" fmla="*/ 1683216 w 2053231"/>
              <a:gd name="connsiteY30" fmla="*/ 165659 h 1662194"/>
              <a:gd name="connsiteX31" fmla="*/ 1629845 w 2053231"/>
              <a:gd name="connsiteY31" fmla="*/ 229721 h 1662194"/>
              <a:gd name="connsiteX32" fmla="*/ 1628579 w 2053231"/>
              <a:gd name="connsiteY32" fmla="*/ 232307 h 1662194"/>
              <a:gd name="connsiteX33" fmla="*/ 1654744 w 2053231"/>
              <a:gd name="connsiteY33" fmla="*/ 218464 h 1662194"/>
              <a:gd name="connsiteX34" fmla="*/ 1708997 w 2053231"/>
              <a:gd name="connsiteY34" fmla="*/ 163943 h 1662194"/>
              <a:gd name="connsiteX35" fmla="*/ 1741522 w 2053231"/>
              <a:gd name="connsiteY35" fmla="*/ 130021 h 1662194"/>
              <a:gd name="connsiteX36" fmla="*/ 1745886 w 2053231"/>
              <a:gd name="connsiteY36" fmla="*/ 123817 h 1662194"/>
              <a:gd name="connsiteX37" fmla="*/ 1749347 w 2053231"/>
              <a:gd name="connsiteY37" fmla="*/ 121883 h 1662194"/>
              <a:gd name="connsiteX38" fmla="*/ 1752616 w 2053231"/>
              <a:gd name="connsiteY38" fmla="*/ 126013 h 1662194"/>
              <a:gd name="connsiteX39" fmla="*/ 1751494 w 2053231"/>
              <a:gd name="connsiteY39" fmla="*/ 142041 h 1662194"/>
              <a:gd name="connsiteX40" fmla="*/ 1727716 w 2053231"/>
              <a:gd name="connsiteY40" fmla="*/ 174701 h 1662194"/>
              <a:gd name="connsiteX41" fmla="*/ 1693354 w 2053231"/>
              <a:gd name="connsiteY41" fmla="*/ 214015 h 1662194"/>
              <a:gd name="connsiteX42" fmla="*/ 1692030 w 2053231"/>
              <a:gd name="connsiteY42" fmla="*/ 218421 h 1662194"/>
              <a:gd name="connsiteX43" fmla="*/ 1711836 w 2053231"/>
              <a:gd name="connsiteY43" fmla="*/ 198978 h 1662194"/>
              <a:gd name="connsiteX44" fmla="*/ 1731312 w 2053231"/>
              <a:gd name="connsiteY44" fmla="*/ 180273 h 1662194"/>
              <a:gd name="connsiteX45" fmla="*/ 1737206 w 2053231"/>
              <a:gd name="connsiteY45" fmla="*/ 178378 h 1662194"/>
              <a:gd name="connsiteX46" fmla="*/ 1739939 w 2053231"/>
              <a:gd name="connsiteY46" fmla="*/ 185555 h 1662194"/>
              <a:gd name="connsiteX47" fmla="*/ 1732245 w 2053231"/>
              <a:gd name="connsiteY47" fmla="*/ 204832 h 1662194"/>
              <a:gd name="connsiteX48" fmla="*/ 1686811 w 2053231"/>
              <a:gd name="connsiteY48" fmla="*/ 257845 h 1662194"/>
              <a:gd name="connsiteX49" fmla="*/ 1664555 w 2053231"/>
              <a:gd name="connsiteY49" fmla="*/ 288152 h 1662194"/>
              <a:gd name="connsiteX50" fmla="*/ 1664417 w 2053231"/>
              <a:gd name="connsiteY50" fmla="*/ 295304 h 1662194"/>
              <a:gd name="connsiteX51" fmla="*/ 1654080 w 2053231"/>
              <a:gd name="connsiteY51" fmla="*/ 308008 h 1662194"/>
              <a:gd name="connsiteX52" fmla="*/ 1646665 w 2053231"/>
              <a:gd name="connsiteY52" fmla="*/ 310801 h 1662194"/>
              <a:gd name="connsiteX53" fmla="*/ 1571163 w 2053231"/>
              <a:gd name="connsiteY53" fmla="*/ 394989 h 1662194"/>
              <a:gd name="connsiteX54" fmla="*/ 1534273 w 2053231"/>
              <a:gd name="connsiteY54" fmla="*/ 423366 h 1662194"/>
              <a:gd name="connsiteX55" fmla="*/ 1534563 w 2053231"/>
              <a:gd name="connsiteY55" fmla="*/ 425295 h 1662194"/>
              <a:gd name="connsiteX56" fmla="*/ 1535200 w 2053231"/>
              <a:gd name="connsiteY56" fmla="*/ 427332 h 1662194"/>
              <a:gd name="connsiteX57" fmla="*/ 1587187 w 2053231"/>
              <a:gd name="connsiteY57" fmla="*/ 384880 h 1662194"/>
              <a:gd name="connsiteX58" fmla="*/ 1719886 w 2053231"/>
              <a:gd name="connsiteY58" fmla="*/ 260608 h 1662194"/>
              <a:gd name="connsiteX59" fmla="*/ 1758212 w 2053231"/>
              <a:gd name="connsiteY59" fmla="*/ 213165 h 1662194"/>
              <a:gd name="connsiteX60" fmla="*/ 1785352 w 2053231"/>
              <a:gd name="connsiteY60" fmla="*/ 183058 h 1662194"/>
              <a:gd name="connsiteX61" fmla="*/ 1800877 w 2053231"/>
              <a:gd name="connsiteY61" fmla="*/ 176962 h 1662194"/>
              <a:gd name="connsiteX62" fmla="*/ 1807768 w 2053231"/>
              <a:gd name="connsiteY62" fmla="*/ 180970 h 1662194"/>
              <a:gd name="connsiteX63" fmla="*/ 1805033 w 2053231"/>
              <a:gd name="connsiteY63" fmla="*/ 186998 h 1662194"/>
              <a:gd name="connsiteX64" fmla="*/ 1803513 w 2053231"/>
              <a:gd name="connsiteY64" fmla="*/ 187897 h 1662194"/>
              <a:gd name="connsiteX65" fmla="*/ 1788210 w 2053231"/>
              <a:gd name="connsiteY65" fmla="*/ 205008 h 1662194"/>
              <a:gd name="connsiteX66" fmla="*/ 1789189 w 2053231"/>
              <a:gd name="connsiteY66" fmla="*/ 211516 h 1662194"/>
              <a:gd name="connsiteX67" fmla="*/ 1787238 w 2053231"/>
              <a:gd name="connsiteY67" fmla="*/ 219092 h 1662194"/>
              <a:gd name="connsiteX68" fmla="*/ 1775376 w 2053231"/>
              <a:gd name="connsiteY68" fmla="*/ 223853 h 1662194"/>
              <a:gd name="connsiteX69" fmla="*/ 1790823 w 2053231"/>
              <a:gd name="connsiteY69" fmla="*/ 220183 h 1662194"/>
              <a:gd name="connsiteX70" fmla="*/ 1809140 w 2053231"/>
              <a:gd name="connsiteY70" fmla="*/ 193038 h 1662194"/>
              <a:gd name="connsiteX71" fmla="*/ 1812131 w 2053231"/>
              <a:gd name="connsiteY71" fmla="*/ 187244 h 1662194"/>
              <a:gd name="connsiteX72" fmla="*/ 1822285 w 2053231"/>
              <a:gd name="connsiteY72" fmla="*/ 187265 h 1662194"/>
              <a:gd name="connsiteX73" fmla="*/ 1830357 w 2053231"/>
              <a:gd name="connsiteY73" fmla="*/ 185176 h 1662194"/>
              <a:gd name="connsiteX74" fmla="*/ 1843210 w 2053231"/>
              <a:gd name="connsiteY74" fmla="*/ 166452 h 1662194"/>
              <a:gd name="connsiteX75" fmla="*/ 1848680 w 2053231"/>
              <a:gd name="connsiteY75" fmla="*/ 166146 h 1662194"/>
              <a:gd name="connsiteX76" fmla="*/ 1849367 w 2053231"/>
              <a:gd name="connsiteY76" fmla="*/ 171453 h 1662194"/>
              <a:gd name="connsiteX77" fmla="*/ 1847179 w 2053231"/>
              <a:gd name="connsiteY77" fmla="*/ 179643 h 1662194"/>
              <a:gd name="connsiteX78" fmla="*/ 1850415 w 2053231"/>
              <a:gd name="connsiteY78" fmla="*/ 193102 h 1662194"/>
              <a:gd name="connsiteX79" fmla="*/ 1850532 w 2053231"/>
              <a:gd name="connsiteY79" fmla="*/ 200487 h 1662194"/>
              <a:gd name="connsiteX80" fmla="*/ 1841761 w 2053231"/>
              <a:gd name="connsiteY80" fmla="*/ 230219 h 1662194"/>
              <a:gd name="connsiteX81" fmla="*/ 1840127 w 2053231"/>
              <a:gd name="connsiteY81" fmla="*/ 234029 h 1662194"/>
              <a:gd name="connsiteX82" fmla="*/ 1834336 w 2053231"/>
              <a:gd name="connsiteY82" fmla="*/ 240281 h 1662194"/>
              <a:gd name="connsiteX83" fmla="*/ 1794160 w 2053231"/>
              <a:gd name="connsiteY83" fmla="*/ 326066 h 1662194"/>
              <a:gd name="connsiteX84" fmla="*/ 1734263 w 2053231"/>
              <a:gd name="connsiteY84" fmla="*/ 398100 h 1662194"/>
              <a:gd name="connsiteX85" fmla="*/ 1757953 w 2053231"/>
              <a:gd name="connsiteY85" fmla="*/ 386885 h 1662194"/>
              <a:gd name="connsiteX86" fmla="*/ 1812737 w 2053231"/>
              <a:gd name="connsiteY86" fmla="*/ 333679 h 1662194"/>
              <a:gd name="connsiteX87" fmla="*/ 1849623 w 2053231"/>
              <a:gd name="connsiteY87" fmla="*/ 295005 h 1662194"/>
              <a:gd name="connsiteX88" fmla="*/ 1852869 w 2053231"/>
              <a:gd name="connsiteY88" fmla="*/ 290172 h 1662194"/>
              <a:gd name="connsiteX89" fmla="*/ 1856989 w 2053231"/>
              <a:gd name="connsiteY89" fmla="*/ 287489 h 1662194"/>
              <a:gd name="connsiteX90" fmla="*/ 1860256 w 2053231"/>
              <a:gd name="connsiteY90" fmla="*/ 292345 h 1662194"/>
              <a:gd name="connsiteX91" fmla="*/ 1856934 w 2053231"/>
              <a:gd name="connsiteY91" fmla="*/ 312082 h 1662194"/>
              <a:gd name="connsiteX92" fmla="*/ 1832409 w 2053231"/>
              <a:gd name="connsiteY92" fmla="*/ 342707 h 1662194"/>
              <a:gd name="connsiteX93" fmla="*/ 1798280 w 2053231"/>
              <a:gd name="connsiteY93" fmla="*/ 385043 h 1662194"/>
              <a:gd name="connsiteX94" fmla="*/ 1821403 w 2053231"/>
              <a:gd name="connsiteY94" fmla="*/ 361975 h 1662194"/>
              <a:gd name="connsiteX95" fmla="*/ 1839376 w 2053231"/>
              <a:gd name="connsiteY95" fmla="*/ 345017 h 1662194"/>
              <a:gd name="connsiteX96" fmla="*/ 1844940 w 2053231"/>
              <a:gd name="connsiteY96" fmla="*/ 343860 h 1662194"/>
              <a:gd name="connsiteX97" fmla="*/ 1847163 w 2053231"/>
              <a:gd name="connsiteY97" fmla="*/ 349842 h 1662194"/>
              <a:gd name="connsiteX98" fmla="*/ 1838440 w 2053231"/>
              <a:gd name="connsiteY98" fmla="*/ 371820 h 1662194"/>
              <a:gd name="connsiteX99" fmla="*/ 1820020 w 2053231"/>
              <a:gd name="connsiteY99" fmla="*/ 393881 h 1662194"/>
              <a:gd name="connsiteX100" fmla="*/ 1843247 w 2053231"/>
              <a:gd name="connsiteY100" fmla="*/ 387648 h 1662194"/>
              <a:gd name="connsiteX101" fmla="*/ 1826440 w 2053231"/>
              <a:gd name="connsiteY101" fmla="*/ 407232 h 1662194"/>
              <a:gd name="connsiteX102" fmla="*/ 1798339 w 2053231"/>
              <a:gd name="connsiteY102" fmla="*/ 418475 h 1662194"/>
              <a:gd name="connsiteX103" fmla="*/ 1788057 w 2053231"/>
              <a:gd name="connsiteY103" fmla="*/ 430814 h 1662194"/>
              <a:gd name="connsiteX104" fmla="*/ 1778250 w 2053231"/>
              <a:gd name="connsiteY104" fmla="*/ 444105 h 1662194"/>
              <a:gd name="connsiteX105" fmla="*/ 1777135 w 2053231"/>
              <a:gd name="connsiteY105" fmla="*/ 455772 h 1662194"/>
              <a:gd name="connsiteX106" fmla="*/ 1768839 w 2053231"/>
              <a:gd name="connsiteY106" fmla="*/ 473253 h 1662194"/>
              <a:gd name="connsiteX107" fmla="*/ 1767668 w 2053231"/>
              <a:gd name="connsiteY107" fmla="*/ 473535 h 1662194"/>
              <a:gd name="connsiteX108" fmla="*/ 1761086 w 2053231"/>
              <a:gd name="connsiteY108" fmla="*/ 482599 h 1662194"/>
              <a:gd name="connsiteX109" fmla="*/ 1754724 w 2053231"/>
              <a:gd name="connsiteY109" fmla="*/ 491656 h 1662194"/>
              <a:gd name="connsiteX110" fmla="*/ 1753277 w 2053231"/>
              <a:gd name="connsiteY110" fmla="*/ 493037 h 1662194"/>
              <a:gd name="connsiteX111" fmla="*/ 1720462 w 2053231"/>
              <a:gd name="connsiteY111" fmla="*/ 549260 h 1662194"/>
              <a:gd name="connsiteX112" fmla="*/ 1718208 w 2053231"/>
              <a:gd name="connsiteY112" fmla="*/ 551879 h 1662194"/>
              <a:gd name="connsiteX113" fmla="*/ 1803756 w 2053231"/>
              <a:gd name="connsiteY113" fmla="*/ 541126 h 1662194"/>
              <a:gd name="connsiteX114" fmla="*/ 1908471 w 2053231"/>
              <a:gd name="connsiteY114" fmla="*/ 497141 h 1662194"/>
              <a:gd name="connsiteX115" fmla="*/ 1905272 w 2053231"/>
              <a:gd name="connsiteY115" fmla="*/ 519902 h 1662194"/>
              <a:gd name="connsiteX116" fmla="*/ 1912287 w 2053231"/>
              <a:gd name="connsiteY116" fmla="*/ 539411 h 1662194"/>
              <a:gd name="connsiteX117" fmla="*/ 1920237 w 2053231"/>
              <a:gd name="connsiteY117" fmla="*/ 582026 h 1662194"/>
              <a:gd name="connsiteX118" fmla="*/ 1920300 w 2053231"/>
              <a:gd name="connsiteY118" fmla="*/ 589050 h 1662194"/>
              <a:gd name="connsiteX119" fmla="*/ 1945761 w 2053231"/>
              <a:gd name="connsiteY119" fmla="*/ 592554 h 1662194"/>
              <a:gd name="connsiteX120" fmla="*/ 1816062 w 2053231"/>
              <a:gd name="connsiteY120" fmla="*/ 717694 h 1662194"/>
              <a:gd name="connsiteX121" fmla="*/ 1911347 w 2053231"/>
              <a:gd name="connsiteY121" fmla="*/ 691712 h 1662194"/>
              <a:gd name="connsiteX122" fmla="*/ 1930338 w 2053231"/>
              <a:gd name="connsiteY122" fmla="*/ 728505 h 1662194"/>
              <a:gd name="connsiteX123" fmla="*/ 1888883 w 2053231"/>
              <a:gd name="connsiteY123" fmla="*/ 763212 h 1662194"/>
              <a:gd name="connsiteX124" fmla="*/ 1881503 w 2053231"/>
              <a:gd name="connsiteY124" fmla="*/ 829360 h 1662194"/>
              <a:gd name="connsiteX125" fmla="*/ 1898868 w 2053231"/>
              <a:gd name="connsiteY125" fmla="*/ 889102 h 1662194"/>
              <a:gd name="connsiteX126" fmla="*/ 1921600 w 2053231"/>
              <a:gd name="connsiteY126" fmla="*/ 907477 h 1662194"/>
              <a:gd name="connsiteX127" fmla="*/ 1955507 w 2053231"/>
              <a:gd name="connsiteY127" fmla="*/ 940738 h 1662194"/>
              <a:gd name="connsiteX128" fmla="*/ 1976480 w 2053231"/>
              <a:gd name="connsiteY128" fmla="*/ 961353 h 1662194"/>
              <a:gd name="connsiteX129" fmla="*/ 2037145 w 2053231"/>
              <a:gd name="connsiteY129" fmla="*/ 950953 h 1662194"/>
              <a:gd name="connsiteX130" fmla="*/ 1962579 w 2053231"/>
              <a:gd name="connsiteY130" fmla="*/ 1007610 h 1662194"/>
              <a:gd name="connsiteX131" fmla="*/ 2028420 w 2053231"/>
              <a:gd name="connsiteY131" fmla="*/ 998611 h 1662194"/>
              <a:gd name="connsiteX132" fmla="*/ 2050828 w 2053231"/>
              <a:gd name="connsiteY132" fmla="*/ 1001611 h 1662194"/>
              <a:gd name="connsiteX133" fmla="*/ 2041049 w 2053231"/>
              <a:gd name="connsiteY133" fmla="*/ 1019506 h 1662194"/>
              <a:gd name="connsiteX134" fmla="*/ 1996417 w 2053231"/>
              <a:gd name="connsiteY134" fmla="*/ 1050687 h 1662194"/>
              <a:gd name="connsiteX135" fmla="*/ 1907230 w 2053231"/>
              <a:gd name="connsiteY135" fmla="*/ 1134124 h 1662194"/>
              <a:gd name="connsiteX136" fmla="*/ 1999627 w 2053231"/>
              <a:gd name="connsiteY136" fmla="*/ 1094067 h 1662194"/>
              <a:gd name="connsiteX137" fmla="*/ 1908699 w 2053231"/>
              <a:gd name="connsiteY137" fmla="*/ 1179865 h 1662194"/>
              <a:gd name="connsiteX138" fmla="*/ 1889868 w 2053231"/>
              <a:gd name="connsiteY138" fmla="*/ 1207997 h 1662194"/>
              <a:gd name="connsiteX139" fmla="*/ 1853631 w 2053231"/>
              <a:gd name="connsiteY139" fmla="*/ 1277417 h 1662194"/>
              <a:gd name="connsiteX140" fmla="*/ 1857096 w 2053231"/>
              <a:gd name="connsiteY140" fmla="*/ 1285053 h 1662194"/>
              <a:gd name="connsiteX141" fmla="*/ 1909019 w 2053231"/>
              <a:gd name="connsiteY141" fmla="*/ 1272282 h 1662194"/>
              <a:gd name="connsiteX142" fmla="*/ 1848098 w 2053231"/>
              <a:gd name="connsiteY142" fmla="*/ 1331631 h 1662194"/>
              <a:gd name="connsiteX143" fmla="*/ 1782897 w 2053231"/>
              <a:gd name="connsiteY143" fmla="*/ 1377919 h 1662194"/>
              <a:gd name="connsiteX144" fmla="*/ 1832838 w 2053231"/>
              <a:gd name="connsiteY144" fmla="*/ 1369576 h 1662194"/>
              <a:gd name="connsiteX145" fmla="*/ 1899109 w 2053231"/>
              <a:gd name="connsiteY145" fmla="*/ 1342149 h 1662194"/>
              <a:gd name="connsiteX146" fmla="*/ 1924892 w 2053231"/>
              <a:gd name="connsiteY146" fmla="*/ 1350730 h 1662194"/>
              <a:gd name="connsiteX147" fmla="*/ 1864818 w 2053231"/>
              <a:gd name="connsiteY147" fmla="*/ 1394423 h 1662194"/>
              <a:gd name="connsiteX148" fmla="*/ 1829715 w 2053231"/>
              <a:gd name="connsiteY148" fmla="*/ 1414866 h 1662194"/>
              <a:gd name="connsiteX149" fmla="*/ 1816666 w 2053231"/>
              <a:gd name="connsiteY149" fmla="*/ 1430084 h 1662194"/>
              <a:gd name="connsiteX150" fmla="*/ 1781074 w 2053231"/>
              <a:gd name="connsiteY150" fmla="*/ 1483976 h 1662194"/>
              <a:gd name="connsiteX151" fmla="*/ 1662134 w 2053231"/>
              <a:gd name="connsiteY151" fmla="*/ 1545641 h 1662194"/>
              <a:gd name="connsiteX152" fmla="*/ 1228496 w 2053231"/>
              <a:gd name="connsiteY152" fmla="*/ 1654846 h 1662194"/>
              <a:gd name="connsiteX153" fmla="*/ 320643 w 2053231"/>
              <a:gd name="connsiteY153" fmla="*/ 1379412 h 1662194"/>
              <a:gd name="connsiteX154" fmla="*/ 270759 w 2053231"/>
              <a:gd name="connsiteY154" fmla="*/ 1337481 h 1662194"/>
              <a:gd name="connsiteX155" fmla="*/ 228113 w 2053231"/>
              <a:gd name="connsiteY155" fmla="*/ 1299667 h 1662194"/>
              <a:gd name="connsiteX156" fmla="*/ 245332 w 2053231"/>
              <a:gd name="connsiteY156" fmla="*/ 1285763 h 1662194"/>
              <a:gd name="connsiteX157" fmla="*/ 213716 w 2053231"/>
              <a:gd name="connsiteY157" fmla="*/ 1249396 h 1662194"/>
              <a:gd name="connsiteX158" fmla="*/ 113880 w 2053231"/>
              <a:gd name="connsiteY158" fmla="*/ 1137192 h 1662194"/>
              <a:gd name="connsiteX159" fmla="*/ 73848 w 2053231"/>
              <a:gd name="connsiteY159" fmla="*/ 1113100 h 1662194"/>
              <a:gd name="connsiteX160" fmla="*/ 20262 w 2053231"/>
              <a:gd name="connsiteY160" fmla="*/ 1050943 h 1662194"/>
              <a:gd name="connsiteX161" fmla="*/ 8594 w 2053231"/>
              <a:gd name="connsiteY161" fmla="*/ 1004970 h 1662194"/>
              <a:gd name="connsiteX162" fmla="*/ 6782 w 2053231"/>
              <a:gd name="connsiteY162" fmla="*/ 995844 h 1662194"/>
              <a:gd name="connsiteX163" fmla="*/ 9723 w 2053231"/>
              <a:gd name="connsiteY163" fmla="*/ 994413 h 1662194"/>
              <a:gd name="connsiteX164" fmla="*/ 11036 w 2053231"/>
              <a:gd name="connsiteY164" fmla="*/ 999486 h 1662194"/>
              <a:gd name="connsiteX165" fmla="*/ 17988 w 2053231"/>
              <a:gd name="connsiteY165" fmla="*/ 1017464 h 1662194"/>
              <a:gd name="connsiteX166" fmla="*/ 21859 w 2053231"/>
              <a:gd name="connsiteY166" fmla="*/ 998437 h 1662194"/>
              <a:gd name="connsiteX167" fmla="*/ 16530 w 2053231"/>
              <a:gd name="connsiteY167" fmla="*/ 989724 h 1662194"/>
              <a:gd name="connsiteX168" fmla="*/ 12243 w 2053231"/>
              <a:gd name="connsiteY168" fmla="*/ 993188 h 1662194"/>
              <a:gd name="connsiteX169" fmla="*/ 9723 w 2053231"/>
              <a:gd name="connsiteY169" fmla="*/ 994413 h 1662194"/>
              <a:gd name="connsiteX170" fmla="*/ 7918 w 2053231"/>
              <a:gd name="connsiteY170" fmla="*/ 987443 h 1662194"/>
              <a:gd name="connsiteX171" fmla="*/ 2405 w 2053231"/>
              <a:gd name="connsiteY171" fmla="*/ 965300 h 1662194"/>
              <a:gd name="connsiteX172" fmla="*/ 2082 w 2053231"/>
              <a:gd name="connsiteY172" fmla="*/ 964112 h 1662194"/>
              <a:gd name="connsiteX173" fmla="*/ 2753 w 2053231"/>
              <a:gd name="connsiteY173" fmla="*/ 954092 h 1662194"/>
              <a:gd name="connsiteX174" fmla="*/ 31565 w 2053231"/>
              <a:gd name="connsiteY174" fmla="*/ 893447 h 1662194"/>
              <a:gd name="connsiteX175" fmla="*/ 52206 w 2053231"/>
              <a:gd name="connsiteY175" fmla="*/ 854594 h 1662194"/>
              <a:gd name="connsiteX176" fmla="*/ 50189 w 2053231"/>
              <a:gd name="connsiteY176" fmla="*/ 820622 h 1662194"/>
              <a:gd name="connsiteX177" fmla="*/ 98777 w 2053231"/>
              <a:gd name="connsiteY177" fmla="*/ 798878 h 1662194"/>
              <a:gd name="connsiteX178" fmla="*/ 39476 w 2053231"/>
              <a:gd name="connsiteY178" fmla="*/ 728797 h 1662194"/>
              <a:gd name="connsiteX179" fmla="*/ 32418 w 2053231"/>
              <a:gd name="connsiteY179" fmla="*/ 714135 h 1662194"/>
              <a:gd name="connsiteX180" fmla="*/ 53538 w 2053231"/>
              <a:gd name="connsiteY180" fmla="*/ 660124 h 1662194"/>
              <a:gd name="connsiteX181" fmla="*/ 56972 w 2053231"/>
              <a:gd name="connsiteY181" fmla="*/ 651407 h 1662194"/>
              <a:gd name="connsiteX182" fmla="*/ 65176 w 2053231"/>
              <a:gd name="connsiteY182" fmla="*/ 634051 h 1662194"/>
              <a:gd name="connsiteX183" fmla="*/ 95408 w 2053231"/>
              <a:gd name="connsiteY183" fmla="*/ 628914 h 1662194"/>
              <a:gd name="connsiteX184" fmla="*/ 77587 w 2053231"/>
              <a:gd name="connsiteY184" fmla="*/ 617521 h 1662194"/>
              <a:gd name="connsiteX185" fmla="*/ 40415 w 2053231"/>
              <a:gd name="connsiteY185" fmla="*/ 577949 h 1662194"/>
              <a:gd name="connsiteX186" fmla="*/ 55219 w 2053231"/>
              <a:gd name="connsiteY186" fmla="*/ 538444 h 1662194"/>
              <a:gd name="connsiteX187" fmla="*/ 60443 w 2053231"/>
              <a:gd name="connsiteY187" fmla="*/ 532091 h 1662194"/>
              <a:gd name="connsiteX188" fmla="*/ 50996 w 2053231"/>
              <a:gd name="connsiteY188" fmla="*/ 524292 h 1662194"/>
              <a:gd name="connsiteX189" fmla="*/ 29797 w 2053231"/>
              <a:gd name="connsiteY189" fmla="*/ 496296 h 1662194"/>
              <a:gd name="connsiteX190" fmla="*/ 18024 w 2053231"/>
              <a:gd name="connsiteY190" fmla="*/ 476705 h 1662194"/>
              <a:gd name="connsiteX191" fmla="*/ 6382 w 2053231"/>
              <a:gd name="connsiteY191" fmla="*/ 468980 h 1662194"/>
              <a:gd name="connsiteX192" fmla="*/ 3045 w 2053231"/>
              <a:gd name="connsiteY192" fmla="*/ 462188 h 1662194"/>
              <a:gd name="connsiteX193" fmla="*/ 3241 w 2053231"/>
              <a:gd name="connsiteY193" fmla="*/ 428263 h 1662194"/>
              <a:gd name="connsiteX194" fmla="*/ 4901 w 2053231"/>
              <a:gd name="connsiteY194" fmla="*/ 419485 h 1662194"/>
              <a:gd name="connsiteX195" fmla="*/ 23740 w 2053231"/>
              <a:gd name="connsiteY195" fmla="*/ 386265 h 1662194"/>
              <a:gd name="connsiteX196" fmla="*/ 38036 w 2053231"/>
              <a:gd name="connsiteY196" fmla="*/ 332362 h 1662194"/>
              <a:gd name="connsiteX197" fmla="*/ 37374 w 2053231"/>
              <a:gd name="connsiteY197" fmla="*/ 297860 h 1662194"/>
              <a:gd name="connsiteX198" fmla="*/ 38062 w 2053231"/>
              <a:gd name="connsiteY198" fmla="*/ 289963 h 1662194"/>
              <a:gd name="connsiteX199" fmla="*/ 33975 w 2053231"/>
              <a:gd name="connsiteY199" fmla="*/ 258363 h 1662194"/>
              <a:gd name="connsiteX200" fmla="*/ 37608 w 2053231"/>
              <a:gd name="connsiteY200" fmla="*/ 250972 h 1662194"/>
              <a:gd name="connsiteX201" fmla="*/ 81247 w 2053231"/>
              <a:gd name="connsiteY201" fmla="*/ 248413 h 1662194"/>
              <a:gd name="connsiteX202" fmla="*/ 87026 w 2053231"/>
              <a:gd name="connsiteY202" fmla="*/ 225202 h 1662194"/>
              <a:gd name="connsiteX203" fmla="*/ 79230 w 2053231"/>
              <a:gd name="connsiteY203" fmla="*/ 214441 h 1662194"/>
              <a:gd name="connsiteX204" fmla="*/ 80686 w 2053231"/>
              <a:gd name="connsiteY204" fmla="*/ 207245 h 1662194"/>
              <a:gd name="connsiteX205" fmla="*/ 87561 w 2053231"/>
              <a:gd name="connsiteY205" fmla="*/ 209678 h 1662194"/>
              <a:gd name="connsiteX206" fmla="*/ 124299 w 2053231"/>
              <a:gd name="connsiteY206" fmla="*/ 233881 h 1662194"/>
              <a:gd name="connsiteX207" fmla="*/ 177764 w 2053231"/>
              <a:gd name="connsiteY207" fmla="*/ 267332 h 1662194"/>
              <a:gd name="connsiteX208" fmla="*/ 187213 w 2053231"/>
              <a:gd name="connsiteY208" fmla="*/ 261926 h 1662194"/>
              <a:gd name="connsiteX209" fmla="*/ 194336 w 2053231"/>
              <a:gd name="connsiteY209" fmla="*/ 257205 h 1662194"/>
              <a:gd name="connsiteX210" fmla="*/ 210832 w 2053231"/>
              <a:gd name="connsiteY210" fmla="*/ 261979 h 1662194"/>
              <a:gd name="connsiteX211" fmla="*/ 220950 w 2053231"/>
              <a:gd name="connsiteY211" fmla="*/ 273511 h 1662194"/>
              <a:gd name="connsiteX212" fmla="*/ 221307 w 2053231"/>
              <a:gd name="connsiteY212" fmla="*/ 276617 h 1662194"/>
              <a:gd name="connsiteX213" fmla="*/ 220390 w 2053231"/>
              <a:gd name="connsiteY213" fmla="*/ 277794 h 1662194"/>
              <a:gd name="connsiteX214" fmla="*/ 219183 w 2053231"/>
              <a:gd name="connsiteY214" fmla="*/ 278292 h 1662194"/>
              <a:gd name="connsiteX215" fmla="*/ 219827 w 2053231"/>
              <a:gd name="connsiteY215" fmla="*/ 278515 h 1662194"/>
              <a:gd name="connsiteX216" fmla="*/ 220390 w 2053231"/>
              <a:gd name="connsiteY216" fmla="*/ 277794 h 1662194"/>
              <a:gd name="connsiteX217" fmla="*/ 225601 w 2053231"/>
              <a:gd name="connsiteY217" fmla="*/ 275640 h 1662194"/>
              <a:gd name="connsiteX218" fmla="*/ 238724 w 2053231"/>
              <a:gd name="connsiteY218" fmla="*/ 267703 h 1662194"/>
              <a:gd name="connsiteX219" fmla="*/ 327694 w 2053231"/>
              <a:gd name="connsiteY219" fmla="*/ 292934 h 1662194"/>
              <a:gd name="connsiteX220" fmla="*/ 931839 w 2053231"/>
              <a:gd name="connsiteY220" fmla="*/ 361634 h 1662194"/>
              <a:gd name="connsiteX221" fmla="*/ 966001 w 2053231"/>
              <a:gd name="connsiteY221" fmla="*/ 358425 h 1662194"/>
              <a:gd name="connsiteX222" fmla="*/ 1205960 w 2053231"/>
              <a:gd name="connsiteY222" fmla="*/ 337022 h 1662194"/>
              <a:gd name="connsiteX223" fmla="*/ 1443309 w 2053231"/>
              <a:gd name="connsiteY223" fmla="*/ 250536 h 1662194"/>
              <a:gd name="connsiteX224" fmla="*/ 1571239 w 2053231"/>
              <a:gd name="connsiteY224" fmla="*/ 134904 h 1662194"/>
              <a:gd name="connsiteX225" fmla="*/ 1624246 w 2053231"/>
              <a:gd name="connsiteY225" fmla="*/ 82363 h 1662194"/>
              <a:gd name="connsiteX226" fmla="*/ 1671755 w 2053231"/>
              <a:gd name="connsiteY226" fmla="*/ 24072 h 1662194"/>
              <a:gd name="connsiteX227" fmla="*/ 1689812 w 2053231"/>
              <a:gd name="connsiteY227" fmla="*/ 12077 h 1662194"/>
              <a:gd name="connsiteX228" fmla="*/ 1695538 w 2053231"/>
              <a:gd name="connsiteY228" fmla="*/ 12005 h 1662194"/>
              <a:gd name="connsiteX229" fmla="*/ 1700565 w 2053231"/>
              <a:gd name="connsiteY229" fmla="*/ 15349 h 1662194"/>
              <a:gd name="connsiteX230" fmla="*/ 1699204 w 2053231"/>
              <a:gd name="connsiteY230" fmla="*/ 20240 h 1662194"/>
              <a:gd name="connsiteX231" fmla="*/ 1695943 w 2053231"/>
              <a:gd name="connsiteY231" fmla="*/ 22773 h 1662194"/>
              <a:gd name="connsiteX232" fmla="*/ 1681448 w 2053231"/>
              <a:gd name="connsiteY232" fmla="*/ 38645 h 1662194"/>
              <a:gd name="connsiteX233" fmla="*/ 1682349 w 2053231"/>
              <a:gd name="connsiteY233" fmla="*/ 47579 h 1662194"/>
              <a:gd name="connsiteX234" fmla="*/ 1680108 w 2053231"/>
              <a:gd name="connsiteY234" fmla="*/ 53954 h 1662194"/>
              <a:gd name="connsiteX235" fmla="*/ 1666762 w 2053231"/>
              <a:gd name="connsiteY235" fmla="*/ 59855 h 1662194"/>
              <a:gd name="connsiteX236" fmla="*/ 1697532 w 2053231"/>
              <a:gd name="connsiteY236" fmla="*/ 37014 h 1662194"/>
              <a:gd name="connsiteX237" fmla="*/ 1703406 w 2053231"/>
              <a:gd name="connsiteY237" fmla="*/ 23976 h 1662194"/>
              <a:gd name="connsiteX238" fmla="*/ 1715246 w 2053231"/>
              <a:gd name="connsiteY238" fmla="*/ 22729 h 1662194"/>
              <a:gd name="connsiteX239" fmla="*/ 1722750 w 2053231"/>
              <a:gd name="connsiteY239" fmla="*/ 20538 h 1662194"/>
              <a:gd name="connsiteX240" fmla="*/ 1735750 w 2053231"/>
              <a:gd name="connsiteY240" fmla="*/ 1324 h 1662194"/>
              <a:gd name="connsiteX241" fmla="*/ 1738585 w 2053231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1746" y="969110"/>
                </a:moveTo>
                <a:lnTo>
                  <a:pt x="2599" y="973994"/>
                </a:lnTo>
                <a:cubicBezTo>
                  <a:pt x="3387" y="978333"/>
                  <a:pt x="4318" y="983294"/>
                  <a:pt x="5336" y="988563"/>
                </a:cubicBezTo>
                <a:lnTo>
                  <a:pt x="6782" y="995844"/>
                </a:lnTo>
                <a:lnTo>
                  <a:pt x="6161" y="996145"/>
                </a:lnTo>
                <a:cubicBezTo>
                  <a:pt x="2942" y="994268"/>
                  <a:pt x="1387" y="985372"/>
                  <a:pt x="1450" y="973537"/>
                </a:cubicBezTo>
                <a:close/>
                <a:moveTo>
                  <a:pt x="1" y="957986"/>
                </a:moveTo>
                <a:cubicBezTo>
                  <a:pt x="-1" y="957153"/>
                  <a:pt x="236" y="957550"/>
                  <a:pt x="654" y="958871"/>
                </a:cubicBezTo>
                <a:lnTo>
                  <a:pt x="2082" y="964112"/>
                </a:lnTo>
                <a:lnTo>
                  <a:pt x="1746" y="969110"/>
                </a:lnTo>
                <a:lnTo>
                  <a:pt x="711" y="963168"/>
                </a:lnTo>
                <a:cubicBezTo>
                  <a:pt x="259" y="960394"/>
                  <a:pt x="5" y="958561"/>
                  <a:pt x="1" y="957986"/>
                </a:cubicBezTo>
                <a:close/>
                <a:moveTo>
                  <a:pt x="1709191" y="427290"/>
                </a:moveTo>
                <a:cubicBezTo>
                  <a:pt x="1705197" y="430816"/>
                  <a:pt x="1701203" y="434343"/>
                  <a:pt x="1697210" y="437869"/>
                </a:cubicBezTo>
                <a:cubicBezTo>
                  <a:pt x="1699608" y="436940"/>
                  <a:pt x="1702225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4" y="428228"/>
                  <a:pt x="1709593" y="427761"/>
                  <a:pt x="1709191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1" y="303345"/>
                  <a:pt x="1531108" y="324503"/>
                </a:cubicBezTo>
                <a:cubicBezTo>
                  <a:pt x="1531621" y="324970"/>
                  <a:pt x="1532022" y="325441"/>
                  <a:pt x="1532533" y="325909"/>
                </a:cubicBezTo>
                <a:cubicBezTo>
                  <a:pt x="1559601" y="307796"/>
                  <a:pt x="1584733" y="287810"/>
                  <a:pt x="1602977" y="260909"/>
                </a:cubicBezTo>
                <a:close/>
                <a:moveTo>
                  <a:pt x="1738585" y="93"/>
                </a:moveTo>
                <a:cubicBezTo>
                  <a:pt x="1739585" y="-137"/>
                  <a:pt x="1740627" y="9"/>
                  <a:pt x="1741678" y="1125"/>
                </a:cubicBezTo>
                <a:cubicBezTo>
                  <a:pt x="1743504" y="3001"/>
                  <a:pt x="1742531" y="5336"/>
                  <a:pt x="1741687" y="7060"/>
                </a:cubicBezTo>
                <a:cubicBezTo>
                  <a:pt x="1740164" y="10140"/>
                  <a:pt x="1738842" y="13091"/>
                  <a:pt x="1738618" y="16733"/>
                </a:cubicBezTo>
                <a:cubicBezTo>
                  <a:pt x="1738431" y="19162"/>
                  <a:pt x="1738280" y="21833"/>
                  <a:pt x="1740090" y="23588"/>
                </a:cubicBezTo>
                <a:cubicBezTo>
                  <a:pt x="1747616" y="31088"/>
                  <a:pt x="1743549" y="34859"/>
                  <a:pt x="1738676" y="39142"/>
                </a:cubicBezTo>
                <a:cubicBezTo>
                  <a:pt x="1731934" y="44942"/>
                  <a:pt x="1730202" y="53237"/>
                  <a:pt x="1733426" y="62940"/>
                </a:cubicBezTo>
                <a:cubicBezTo>
                  <a:pt x="1734682" y="66896"/>
                  <a:pt x="1734605" y="69321"/>
                  <a:pt x="1730086" y="69352"/>
                </a:cubicBezTo>
                <a:cubicBezTo>
                  <a:pt x="1728330" y="69411"/>
                  <a:pt x="1728090" y="70752"/>
                  <a:pt x="1727649" y="72220"/>
                </a:cubicBezTo>
                <a:cubicBezTo>
                  <a:pt x="1718725" y="106803"/>
                  <a:pt x="1702908" y="137377"/>
                  <a:pt x="1683216" y="165659"/>
                </a:cubicBezTo>
                <a:cubicBezTo>
                  <a:pt x="1667246" y="188608"/>
                  <a:pt x="1648975" y="209452"/>
                  <a:pt x="1629845" y="229721"/>
                </a:cubicBezTo>
                <a:cubicBezTo>
                  <a:pt x="1629276" y="230345"/>
                  <a:pt x="1628726" y="231090"/>
                  <a:pt x="1628579" y="232307"/>
                </a:cubicBezTo>
                <a:cubicBezTo>
                  <a:pt x="1638644" y="229546"/>
                  <a:pt x="1646904" y="224301"/>
                  <a:pt x="1654744" y="218464"/>
                </a:cubicBezTo>
                <a:cubicBezTo>
                  <a:pt x="1675586" y="202985"/>
                  <a:pt x="1692155" y="183287"/>
                  <a:pt x="1708997" y="163943"/>
                </a:cubicBezTo>
                <a:cubicBezTo>
                  <a:pt x="1719243" y="152090"/>
                  <a:pt x="1729870" y="140588"/>
                  <a:pt x="1741522" y="130021"/>
                </a:cubicBezTo>
                <a:cubicBezTo>
                  <a:pt x="1743464" y="128259"/>
                  <a:pt x="1744675" y="126038"/>
                  <a:pt x="1745886" y="123817"/>
                </a:cubicBezTo>
                <a:cubicBezTo>
                  <a:pt x="1746583" y="122582"/>
                  <a:pt x="1747518" y="121460"/>
                  <a:pt x="1749347" y="121883"/>
                </a:cubicBezTo>
                <a:cubicBezTo>
                  <a:pt x="1751633" y="122412"/>
                  <a:pt x="1752124" y="124213"/>
                  <a:pt x="1752616" y="126013"/>
                </a:cubicBezTo>
                <a:cubicBezTo>
                  <a:pt x="1754143" y="131776"/>
                  <a:pt x="1753495" y="137007"/>
                  <a:pt x="1751494" y="142041"/>
                </a:cubicBezTo>
                <a:cubicBezTo>
                  <a:pt x="1746260" y="154936"/>
                  <a:pt x="1737190" y="165054"/>
                  <a:pt x="1727716" y="174701"/>
                </a:cubicBezTo>
                <a:cubicBezTo>
                  <a:pt x="1715458" y="187106"/>
                  <a:pt x="1703711" y="199978"/>
                  <a:pt x="1693354" y="214015"/>
                </a:cubicBezTo>
                <a:cubicBezTo>
                  <a:pt x="1692620" y="215009"/>
                  <a:pt x="1691064" y="215668"/>
                  <a:pt x="1692030" y="218421"/>
                </a:cubicBezTo>
                <a:cubicBezTo>
                  <a:pt x="1698864" y="211771"/>
                  <a:pt x="1705277" y="205255"/>
                  <a:pt x="1711836" y="198978"/>
                </a:cubicBezTo>
                <a:cubicBezTo>
                  <a:pt x="1718285" y="192704"/>
                  <a:pt x="1724845" y="186426"/>
                  <a:pt x="1731312" y="180273"/>
                </a:cubicBezTo>
                <a:cubicBezTo>
                  <a:pt x="1732851" y="178767"/>
                  <a:pt x="1734409" y="176656"/>
                  <a:pt x="1737206" y="178378"/>
                </a:cubicBezTo>
                <a:cubicBezTo>
                  <a:pt x="1740112" y="180098"/>
                  <a:pt x="1740236" y="183122"/>
                  <a:pt x="1739939" y="185555"/>
                </a:cubicBezTo>
                <a:cubicBezTo>
                  <a:pt x="1738923" y="192736"/>
                  <a:pt x="1736241" y="199125"/>
                  <a:pt x="1732245" y="204832"/>
                </a:cubicBezTo>
                <a:cubicBezTo>
                  <a:pt x="1718532" y="223707"/>
                  <a:pt x="1701913" y="240135"/>
                  <a:pt x="1686811" y="257845"/>
                </a:cubicBezTo>
                <a:cubicBezTo>
                  <a:pt x="1678656" y="267448"/>
                  <a:pt x="1671359" y="277626"/>
                  <a:pt x="1664555" y="288152"/>
                </a:cubicBezTo>
                <a:cubicBezTo>
                  <a:pt x="1663033" y="290505"/>
                  <a:pt x="1663469" y="292670"/>
                  <a:pt x="1664417" y="295304"/>
                </a:cubicBezTo>
                <a:cubicBezTo>
                  <a:pt x="1668224" y="305957"/>
                  <a:pt x="1665365" y="309688"/>
                  <a:pt x="1654080" y="308008"/>
                </a:cubicBezTo>
                <a:cubicBezTo>
                  <a:pt x="1650585" y="307520"/>
                  <a:pt x="1648371" y="308200"/>
                  <a:pt x="1646665" y="310801"/>
                </a:cubicBezTo>
                <a:cubicBezTo>
                  <a:pt x="1626126" y="342988"/>
                  <a:pt x="1600234" y="370389"/>
                  <a:pt x="1571163" y="394989"/>
                </a:cubicBezTo>
                <a:cubicBezTo>
                  <a:pt x="1559310" y="404958"/>
                  <a:pt x="1546946" y="414460"/>
                  <a:pt x="1534273" y="423366"/>
                </a:cubicBezTo>
                <a:cubicBezTo>
                  <a:pt x="1534364" y="423968"/>
                  <a:pt x="1534472" y="424692"/>
                  <a:pt x="1534563" y="425295"/>
                </a:cubicBezTo>
                <a:cubicBezTo>
                  <a:pt x="1534800" y="426134"/>
                  <a:pt x="1534982" y="426613"/>
                  <a:pt x="1535200" y="427332"/>
                </a:cubicBezTo>
                <a:cubicBezTo>
                  <a:pt x="1552894" y="413654"/>
                  <a:pt x="1570314" y="399621"/>
                  <a:pt x="1587187" y="384880"/>
                </a:cubicBezTo>
                <a:cubicBezTo>
                  <a:pt x="1632929" y="344940"/>
                  <a:pt x="1675951" y="302305"/>
                  <a:pt x="1719886" y="260608"/>
                </a:cubicBezTo>
                <a:cubicBezTo>
                  <a:pt x="1734653" y="246544"/>
                  <a:pt x="1745345" y="228861"/>
                  <a:pt x="1758212" y="213165"/>
                </a:cubicBezTo>
                <a:cubicBezTo>
                  <a:pt x="1766790" y="202700"/>
                  <a:pt x="1774857" y="191769"/>
                  <a:pt x="1785352" y="183058"/>
                </a:cubicBezTo>
                <a:cubicBezTo>
                  <a:pt x="1789676" y="179520"/>
                  <a:pt x="1794272" y="176336"/>
                  <a:pt x="1800877" y="176962"/>
                </a:cubicBezTo>
                <a:cubicBezTo>
                  <a:pt x="1803456" y="177238"/>
                  <a:pt x="1806419" y="177866"/>
                  <a:pt x="1807768" y="180970"/>
                </a:cubicBezTo>
                <a:cubicBezTo>
                  <a:pt x="1809008" y="184077"/>
                  <a:pt x="1806920" y="185602"/>
                  <a:pt x="1805033" y="186998"/>
                </a:cubicBezTo>
                <a:cubicBezTo>
                  <a:pt x="1804538" y="187378"/>
                  <a:pt x="1804062" y="187878"/>
                  <a:pt x="1803513" y="187897"/>
                </a:cubicBezTo>
                <a:cubicBezTo>
                  <a:pt x="1793192" y="188971"/>
                  <a:pt x="1792155" y="198213"/>
                  <a:pt x="1788210" y="205008"/>
                </a:cubicBezTo>
                <a:cubicBezTo>
                  <a:pt x="1786981" y="207109"/>
                  <a:pt x="1787181" y="209161"/>
                  <a:pt x="1789189" y="211516"/>
                </a:cubicBezTo>
                <a:cubicBezTo>
                  <a:pt x="1792805" y="215755"/>
                  <a:pt x="1791009" y="217754"/>
                  <a:pt x="1787238" y="219092"/>
                </a:cubicBezTo>
                <a:cubicBezTo>
                  <a:pt x="1783468" y="220431"/>
                  <a:pt x="1779241" y="220936"/>
                  <a:pt x="1775376" y="223853"/>
                </a:cubicBezTo>
                <a:cubicBezTo>
                  <a:pt x="1782526" y="225913"/>
                  <a:pt x="1786885" y="223344"/>
                  <a:pt x="1790823" y="220183"/>
                </a:cubicBezTo>
                <a:cubicBezTo>
                  <a:pt x="1799706" y="213222"/>
                  <a:pt x="1804606" y="203244"/>
                  <a:pt x="1809140" y="193038"/>
                </a:cubicBezTo>
                <a:cubicBezTo>
                  <a:pt x="1810058" y="191068"/>
                  <a:pt x="1810720" y="188866"/>
                  <a:pt x="1812131" y="187244"/>
                </a:cubicBezTo>
                <a:cubicBezTo>
                  <a:pt x="1814734" y="184006"/>
                  <a:pt x="1817973" y="183534"/>
                  <a:pt x="1822285" y="187265"/>
                </a:cubicBezTo>
                <a:cubicBezTo>
                  <a:pt x="1827986" y="192161"/>
                  <a:pt x="1829688" y="191740"/>
                  <a:pt x="1830357" y="185176"/>
                </a:cubicBezTo>
                <a:cubicBezTo>
                  <a:pt x="1831230" y="176304"/>
                  <a:pt x="1835246" y="169991"/>
                  <a:pt x="1843210" y="166452"/>
                </a:cubicBezTo>
                <a:cubicBezTo>
                  <a:pt x="1844857" y="165669"/>
                  <a:pt x="1846579" y="164642"/>
                  <a:pt x="1848680" y="166146"/>
                </a:cubicBezTo>
                <a:cubicBezTo>
                  <a:pt x="1850928" y="167888"/>
                  <a:pt x="1849882" y="169740"/>
                  <a:pt x="1849367" y="171453"/>
                </a:cubicBezTo>
                <a:cubicBezTo>
                  <a:pt x="1848669" y="174142"/>
                  <a:pt x="1847750" y="176838"/>
                  <a:pt x="1847179" y="179643"/>
                </a:cubicBezTo>
                <a:cubicBezTo>
                  <a:pt x="1846092" y="184162"/>
                  <a:pt x="1846469" y="188874"/>
                  <a:pt x="1850415" y="193102"/>
                </a:cubicBezTo>
                <a:cubicBezTo>
                  <a:pt x="1853302" y="196154"/>
                  <a:pt x="1853390" y="198210"/>
                  <a:pt x="1850532" y="200487"/>
                </a:cubicBezTo>
                <a:cubicBezTo>
                  <a:pt x="1841337" y="207580"/>
                  <a:pt x="1836182" y="216597"/>
                  <a:pt x="1841761" y="230219"/>
                </a:cubicBezTo>
                <a:cubicBezTo>
                  <a:pt x="1842600" y="232129"/>
                  <a:pt x="1842231" y="234080"/>
                  <a:pt x="1840127" y="234029"/>
                </a:cubicBezTo>
                <a:cubicBezTo>
                  <a:pt x="1835462" y="233823"/>
                  <a:pt x="1835165" y="236983"/>
                  <a:pt x="1834336" y="240281"/>
                </a:cubicBezTo>
                <a:cubicBezTo>
                  <a:pt x="1826185" y="271930"/>
                  <a:pt x="1811726" y="299794"/>
                  <a:pt x="1794160" y="326066"/>
                </a:cubicBezTo>
                <a:cubicBezTo>
                  <a:pt x="1776776" y="352090"/>
                  <a:pt x="1756360" y="375551"/>
                  <a:pt x="1734263" y="398100"/>
                </a:cubicBezTo>
                <a:cubicBezTo>
                  <a:pt x="1741290" y="397137"/>
                  <a:pt x="1749841" y="392367"/>
                  <a:pt x="1757953" y="386885"/>
                </a:cubicBezTo>
                <a:cubicBezTo>
                  <a:pt x="1779363" y="372233"/>
                  <a:pt x="1795858" y="352780"/>
                  <a:pt x="1812737" y="333679"/>
                </a:cubicBezTo>
                <a:cubicBezTo>
                  <a:pt x="1824520" y="320320"/>
                  <a:pt x="1835921" y="306611"/>
                  <a:pt x="1849623" y="295005"/>
                </a:cubicBezTo>
                <a:cubicBezTo>
                  <a:pt x="1851198" y="293741"/>
                  <a:pt x="1852170" y="292134"/>
                  <a:pt x="1852869" y="290172"/>
                </a:cubicBezTo>
                <a:cubicBezTo>
                  <a:pt x="1853493" y="288455"/>
                  <a:pt x="1854575" y="286843"/>
                  <a:pt x="1856989" y="287489"/>
                </a:cubicBezTo>
                <a:cubicBezTo>
                  <a:pt x="1859421" y="288255"/>
                  <a:pt x="1859967" y="290417"/>
                  <a:pt x="1860256" y="292345"/>
                </a:cubicBezTo>
                <a:cubicBezTo>
                  <a:pt x="1861014" y="299589"/>
                  <a:pt x="1860126" y="306160"/>
                  <a:pt x="1856934" y="312082"/>
                </a:cubicBezTo>
                <a:cubicBezTo>
                  <a:pt x="1850769" y="323919"/>
                  <a:pt x="1841589" y="333313"/>
                  <a:pt x="1832409" y="342707"/>
                </a:cubicBezTo>
                <a:cubicBezTo>
                  <a:pt x="1819674" y="355613"/>
                  <a:pt x="1808201" y="369566"/>
                  <a:pt x="1798280" y="385043"/>
                </a:cubicBezTo>
                <a:cubicBezTo>
                  <a:pt x="1805957" y="377395"/>
                  <a:pt x="1813616" y="369627"/>
                  <a:pt x="1821403" y="361975"/>
                </a:cubicBezTo>
                <a:cubicBezTo>
                  <a:pt x="1827266" y="356205"/>
                  <a:pt x="1833385" y="350669"/>
                  <a:pt x="1839376" y="345017"/>
                </a:cubicBezTo>
                <a:cubicBezTo>
                  <a:pt x="1840824" y="343635"/>
                  <a:pt x="1842363" y="342130"/>
                  <a:pt x="1844940" y="343860"/>
                </a:cubicBezTo>
                <a:cubicBezTo>
                  <a:pt x="1847261" y="345357"/>
                  <a:pt x="1847276" y="347658"/>
                  <a:pt x="1847163" y="349842"/>
                </a:cubicBezTo>
                <a:cubicBezTo>
                  <a:pt x="1846803" y="358455"/>
                  <a:pt x="1843224" y="365480"/>
                  <a:pt x="1838440" y="371820"/>
                </a:cubicBezTo>
                <a:cubicBezTo>
                  <a:pt x="1832629" y="379404"/>
                  <a:pt x="1826434" y="386639"/>
                  <a:pt x="1820020" y="393881"/>
                </a:cubicBezTo>
                <a:cubicBezTo>
                  <a:pt x="1827744" y="391683"/>
                  <a:pt x="1835468" y="389484"/>
                  <a:pt x="1843247" y="387648"/>
                </a:cubicBezTo>
                <a:cubicBezTo>
                  <a:pt x="1841725" y="401751"/>
                  <a:pt x="1833688" y="404808"/>
                  <a:pt x="1826440" y="407232"/>
                </a:cubicBezTo>
                <a:cubicBezTo>
                  <a:pt x="1816648" y="410348"/>
                  <a:pt x="1807402" y="414172"/>
                  <a:pt x="1798339" y="418475"/>
                </a:cubicBezTo>
                <a:cubicBezTo>
                  <a:pt x="1794876" y="422589"/>
                  <a:pt x="1791394" y="426583"/>
                  <a:pt x="1788057" y="430814"/>
                </a:cubicBezTo>
                <a:cubicBezTo>
                  <a:pt x="1784629" y="435169"/>
                  <a:pt x="1781422" y="439516"/>
                  <a:pt x="1778250" y="444105"/>
                </a:cubicBezTo>
                <a:cubicBezTo>
                  <a:pt x="1775994" y="447452"/>
                  <a:pt x="1773118" y="450334"/>
                  <a:pt x="1777135" y="455772"/>
                </a:cubicBezTo>
                <a:cubicBezTo>
                  <a:pt x="1778942" y="458255"/>
                  <a:pt x="1771676" y="472309"/>
                  <a:pt x="1768839" y="473253"/>
                </a:cubicBezTo>
                <a:cubicBezTo>
                  <a:pt x="1768418" y="473388"/>
                  <a:pt x="1767997" y="473524"/>
                  <a:pt x="1767668" y="473535"/>
                </a:cubicBezTo>
                <a:cubicBezTo>
                  <a:pt x="1761228" y="473267"/>
                  <a:pt x="1760417" y="477413"/>
                  <a:pt x="1761086" y="482599"/>
                </a:cubicBezTo>
                <a:cubicBezTo>
                  <a:pt x="1761737" y="487665"/>
                  <a:pt x="1763777" y="493895"/>
                  <a:pt x="1754724" y="491656"/>
                </a:cubicBezTo>
                <a:cubicBezTo>
                  <a:pt x="1753700" y="491449"/>
                  <a:pt x="1753588" y="492179"/>
                  <a:pt x="1753277" y="493037"/>
                </a:cubicBezTo>
                <a:cubicBezTo>
                  <a:pt x="1747078" y="514930"/>
                  <a:pt x="1733660" y="532098"/>
                  <a:pt x="1720462" y="549260"/>
                </a:cubicBezTo>
                <a:cubicBezTo>
                  <a:pt x="1719711" y="550133"/>
                  <a:pt x="1718959" y="551006"/>
                  <a:pt x="1718208" y="551879"/>
                </a:cubicBezTo>
                <a:cubicBezTo>
                  <a:pt x="1734041" y="547106"/>
                  <a:pt x="1787566" y="539854"/>
                  <a:pt x="1803756" y="541126"/>
                </a:cubicBezTo>
                <a:cubicBezTo>
                  <a:pt x="1818152" y="542216"/>
                  <a:pt x="1894231" y="513247"/>
                  <a:pt x="1908471" y="497141"/>
                </a:cubicBezTo>
                <a:cubicBezTo>
                  <a:pt x="1912607" y="509237"/>
                  <a:pt x="1908391" y="514224"/>
                  <a:pt x="1905272" y="519902"/>
                </a:cubicBezTo>
                <a:cubicBezTo>
                  <a:pt x="1900852" y="527925"/>
                  <a:pt x="1900806" y="533498"/>
                  <a:pt x="1912287" y="539411"/>
                </a:cubicBezTo>
                <a:cubicBezTo>
                  <a:pt x="1945158" y="556233"/>
                  <a:pt x="1944919" y="556847"/>
                  <a:pt x="1920237" y="582026"/>
                </a:cubicBezTo>
                <a:cubicBezTo>
                  <a:pt x="1919083" y="583155"/>
                  <a:pt x="1920267" y="586628"/>
                  <a:pt x="1920300" y="589050"/>
                </a:cubicBezTo>
                <a:cubicBezTo>
                  <a:pt x="1928198" y="592418"/>
                  <a:pt x="1935458" y="582725"/>
                  <a:pt x="1945761" y="592554"/>
                </a:cubicBezTo>
                <a:cubicBezTo>
                  <a:pt x="1914573" y="638303"/>
                  <a:pt x="1863298" y="682549"/>
                  <a:pt x="1816062" y="717694"/>
                </a:cubicBezTo>
                <a:cubicBezTo>
                  <a:pt x="1859975" y="727239"/>
                  <a:pt x="1879537" y="687817"/>
                  <a:pt x="1911347" y="691712"/>
                </a:cubicBezTo>
                <a:cubicBezTo>
                  <a:pt x="1928637" y="703244"/>
                  <a:pt x="1885465" y="724322"/>
                  <a:pt x="1930338" y="728505"/>
                </a:cubicBezTo>
                <a:cubicBezTo>
                  <a:pt x="1912831" y="739754"/>
                  <a:pt x="1900227" y="750596"/>
                  <a:pt x="1888883" y="763212"/>
                </a:cubicBezTo>
                <a:cubicBezTo>
                  <a:pt x="1868779" y="785816"/>
                  <a:pt x="1866343" y="800434"/>
                  <a:pt x="1881503" y="829360"/>
                </a:cubicBezTo>
                <a:cubicBezTo>
                  <a:pt x="1891537" y="848405"/>
                  <a:pt x="1904519" y="865775"/>
                  <a:pt x="1898868" y="889102"/>
                </a:cubicBezTo>
                <a:cubicBezTo>
                  <a:pt x="1894984" y="905102"/>
                  <a:pt x="1898957" y="915386"/>
                  <a:pt x="1921600" y="907477"/>
                </a:cubicBezTo>
                <a:cubicBezTo>
                  <a:pt x="1946038" y="899023"/>
                  <a:pt x="1957836" y="912919"/>
                  <a:pt x="1955507" y="940738"/>
                </a:cubicBezTo>
                <a:cubicBezTo>
                  <a:pt x="1953999" y="958597"/>
                  <a:pt x="1959223" y="963993"/>
                  <a:pt x="1976480" y="961353"/>
                </a:cubicBezTo>
                <a:cubicBezTo>
                  <a:pt x="1995566" y="958409"/>
                  <a:pt x="2012270" y="946217"/>
                  <a:pt x="2037145" y="950953"/>
                </a:cubicBezTo>
                <a:cubicBezTo>
                  <a:pt x="2022790" y="983900"/>
                  <a:pt x="1980355" y="976122"/>
                  <a:pt x="1962579" y="1007610"/>
                </a:cubicBezTo>
                <a:cubicBezTo>
                  <a:pt x="1989274" y="1006833"/>
                  <a:pt x="2009675" y="1006025"/>
                  <a:pt x="2028420" y="998611"/>
                </a:cubicBezTo>
                <a:cubicBezTo>
                  <a:pt x="2036237" y="995562"/>
                  <a:pt x="2044822" y="992486"/>
                  <a:pt x="2050828" y="1001611"/>
                </a:cubicBezTo>
                <a:cubicBezTo>
                  <a:pt x="2058002" y="1012636"/>
                  <a:pt x="2047438" y="1017232"/>
                  <a:pt x="2041049" y="1019506"/>
                </a:cubicBezTo>
                <a:cubicBezTo>
                  <a:pt x="2023019" y="1025806"/>
                  <a:pt x="2010540" y="1039673"/>
                  <a:pt x="1996417" y="1050687"/>
                </a:cubicBezTo>
                <a:cubicBezTo>
                  <a:pt x="1965517" y="1074864"/>
                  <a:pt x="1930633" y="1095299"/>
                  <a:pt x="1907230" y="1134124"/>
                </a:cubicBezTo>
                <a:cubicBezTo>
                  <a:pt x="1942338" y="1123252"/>
                  <a:pt x="1966285" y="1099793"/>
                  <a:pt x="1999627" y="1094067"/>
                </a:cubicBezTo>
                <a:cubicBezTo>
                  <a:pt x="1975296" y="1129653"/>
                  <a:pt x="1940811" y="1153466"/>
                  <a:pt x="1908699" y="1179865"/>
                </a:cubicBezTo>
                <a:cubicBezTo>
                  <a:pt x="1899559" y="1187320"/>
                  <a:pt x="1889854" y="1192492"/>
                  <a:pt x="1889868" y="1207997"/>
                </a:cubicBezTo>
                <a:cubicBezTo>
                  <a:pt x="1889859" y="1238039"/>
                  <a:pt x="1880308" y="1263315"/>
                  <a:pt x="1853631" y="1277417"/>
                </a:cubicBezTo>
                <a:cubicBezTo>
                  <a:pt x="1853429" y="1277545"/>
                  <a:pt x="1855637" y="1281953"/>
                  <a:pt x="1857096" y="1285053"/>
                </a:cubicBezTo>
                <a:cubicBezTo>
                  <a:pt x="1874695" y="1285430"/>
                  <a:pt x="1885754" y="1267251"/>
                  <a:pt x="1909019" y="1272282"/>
                </a:cubicBezTo>
                <a:cubicBezTo>
                  <a:pt x="1891327" y="1296984"/>
                  <a:pt x="1876676" y="1319161"/>
                  <a:pt x="1848098" y="1331631"/>
                </a:cubicBezTo>
                <a:cubicBezTo>
                  <a:pt x="1825214" y="1341608"/>
                  <a:pt x="1796023" y="1347799"/>
                  <a:pt x="1782897" y="1377919"/>
                </a:cubicBezTo>
                <a:cubicBezTo>
                  <a:pt x="1804185" y="1383017"/>
                  <a:pt x="1818357" y="1375272"/>
                  <a:pt x="1832838" y="1369576"/>
                </a:cubicBezTo>
                <a:cubicBezTo>
                  <a:pt x="1855135" y="1360830"/>
                  <a:pt x="1876829" y="1351015"/>
                  <a:pt x="1899109" y="1342149"/>
                </a:cubicBezTo>
                <a:cubicBezTo>
                  <a:pt x="1907547" y="1338836"/>
                  <a:pt x="1916974" y="1336217"/>
                  <a:pt x="1924892" y="1350730"/>
                </a:cubicBezTo>
                <a:cubicBezTo>
                  <a:pt x="1895613" y="1354864"/>
                  <a:pt x="1880690" y="1375233"/>
                  <a:pt x="1864818" y="1394423"/>
                </a:cubicBezTo>
                <a:cubicBezTo>
                  <a:pt x="1855855" y="1405264"/>
                  <a:pt x="1849394" y="1419533"/>
                  <a:pt x="1829715" y="1414866"/>
                </a:cubicBezTo>
                <a:cubicBezTo>
                  <a:pt x="1819309" y="1412429"/>
                  <a:pt x="1814119" y="1420479"/>
                  <a:pt x="1816666" y="1430084"/>
                </a:cubicBezTo>
                <a:cubicBezTo>
                  <a:pt x="1825507" y="1463947"/>
                  <a:pt x="1804137" y="1476658"/>
                  <a:pt x="1781074" y="1483976"/>
                </a:cubicBezTo>
                <a:cubicBezTo>
                  <a:pt x="1737492" y="1497921"/>
                  <a:pt x="1703984" y="1528243"/>
                  <a:pt x="1662134" y="1545641"/>
                </a:cubicBezTo>
                <a:cubicBezTo>
                  <a:pt x="1621421" y="1562518"/>
                  <a:pt x="1309212" y="1644982"/>
                  <a:pt x="1228496" y="1654846"/>
                </a:cubicBezTo>
                <a:cubicBezTo>
                  <a:pt x="734555" y="1715203"/>
                  <a:pt x="322996" y="1384057"/>
                  <a:pt x="320643" y="1379412"/>
                </a:cubicBezTo>
                <a:cubicBezTo>
                  <a:pt x="309753" y="1357610"/>
                  <a:pt x="289550" y="1348720"/>
                  <a:pt x="270759" y="1337481"/>
                </a:cubicBezTo>
                <a:cubicBezTo>
                  <a:pt x="254380" y="1327615"/>
                  <a:pt x="236924" y="1317178"/>
                  <a:pt x="228113" y="1299667"/>
                </a:cubicBezTo>
                <a:cubicBezTo>
                  <a:pt x="216457" y="1276439"/>
                  <a:pt x="242409" y="1294947"/>
                  <a:pt x="245332" y="1285763"/>
                </a:cubicBezTo>
                <a:cubicBezTo>
                  <a:pt x="234720" y="1273886"/>
                  <a:pt x="219422" y="1263135"/>
                  <a:pt x="213716" y="1249396"/>
                </a:cubicBezTo>
                <a:cubicBezTo>
                  <a:pt x="193226" y="1199693"/>
                  <a:pt x="159853" y="1164111"/>
                  <a:pt x="113880" y="1137192"/>
                </a:cubicBezTo>
                <a:cubicBezTo>
                  <a:pt x="100682" y="1129398"/>
                  <a:pt x="90568" y="1114960"/>
                  <a:pt x="73848" y="1113100"/>
                </a:cubicBezTo>
                <a:cubicBezTo>
                  <a:pt x="36732" y="1109140"/>
                  <a:pt x="42172" y="1068255"/>
                  <a:pt x="20262" y="1050943"/>
                </a:cubicBezTo>
                <a:cubicBezTo>
                  <a:pt x="18197" y="1049317"/>
                  <a:pt x="13140" y="1027228"/>
                  <a:pt x="8594" y="1004970"/>
                </a:cubicBezTo>
                <a:lnTo>
                  <a:pt x="6782" y="995844"/>
                </a:lnTo>
                <a:lnTo>
                  <a:pt x="9723" y="994413"/>
                </a:lnTo>
                <a:lnTo>
                  <a:pt x="11036" y="999486"/>
                </a:lnTo>
                <a:cubicBezTo>
                  <a:pt x="14116" y="1010934"/>
                  <a:pt x="16915" y="1019681"/>
                  <a:pt x="17988" y="1017464"/>
                </a:cubicBezTo>
                <a:cubicBezTo>
                  <a:pt x="20833" y="1011433"/>
                  <a:pt x="25763" y="1006058"/>
                  <a:pt x="21859" y="998437"/>
                </a:cubicBezTo>
                <a:cubicBezTo>
                  <a:pt x="20668" y="996024"/>
                  <a:pt x="19866" y="989169"/>
                  <a:pt x="16530" y="989724"/>
                </a:cubicBezTo>
                <a:cubicBezTo>
                  <a:pt x="15419" y="989909"/>
                  <a:pt x="14026" y="990917"/>
                  <a:pt x="12243" y="993188"/>
                </a:cubicBezTo>
                <a:lnTo>
                  <a:pt x="9723" y="994413"/>
                </a:lnTo>
                <a:lnTo>
                  <a:pt x="7918" y="987443"/>
                </a:lnTo>
                <a:cubicBezTo>
                  <a:pt x="5848" y="979222"/>
                  <a:pt x="3867" y="971026"/>
                  <a:pt x="2405" y="965300"/>
                </a:cubicBezTo>
                <a:lnTo>
                  <a:pt x="2082" y="964112"/>
                </a:lnTo>
                <a:lnTo>
                  <a:pt x="2753" y="954092"/>
                </a:lnTo>
                <a:cubicBezTo>
                  <a:pt x="6094" y="926587"/>
                  <a:pt x="15819" y="895491"/>
                  <a:pt x="31565" y="893447"/>
                </a:cubicBezTo>
                <a:cubicBezTo>
                  <a:pt x="14910" y="860452"/>
                  <a:pt x="14910" y="860452"/>
                  <a:pt x="52206" y="854594"/>
                </a:cubicBezTo>
                <a:cubicBezTo>
                  <a:pt x="34417" y="833873"/>
                  <a:pt x="33602" y="828449"/>
                  <a:pt x="50189" y="820622"/>
                </a:cubicBezTo>
                <a:cubicBezTo>
                  <a:pt x="66154" y="813059"/>
                  <a:pt x="84692" y="810133"/>
                  <a:pt x="98777" y="798878"/>
                </a:cubicBezTo>
                <a:cubicBezTo>
                  <a:pt x="80210" y="772247"/>
                  <a:pt x="71439" y="741046"/>
                  <a:pt x="39476" y="728797"/>
                </a:cubicBezTo>
                <a:cubicBezTo>
                  <a:pt x="34448" y="726907"/>
                  <a:pt x="30032" y="718818"/>
                  <a:pt x="32418" y="714135"/>
                </a:cubicBezTo>
                <a:cubicBezTo>
                  <a:pt x="40731" y="696774"/>
                  <a:pt x="20252" y="664756"/>
                  <a:pt x="53538" y="660124"/>
                </a:cubicBezTo>
                <a:cubicBezTo>
                  <a:pt x="57637" y="659501"/>
                  <a:pt x="60972" y="655997"/>
                  <a:pt x="56972" y="651407"/>
                </a:cubicBezTo>
                <a:cubicBezTo>
                  <a:pt x="43255" y="635757"/>
                  <a:pt x="57141" y="636380"/>
                  <a:pt x="65176" y="634051"/>
                </a:cubicBezTo>
                <a:cubicBezTo>
                  <a:pt x="74914" y="631300"/>
                  <a:pt x="87381" y="637906"/>
                  <a:pt x="95408" y="628914"/>
                </a:cubicBezTo>
                <a:cubicBezTo>
                  <a:pt x="91836" y="619828"/>
                  <a:pt x="83730" y="620221"/>
                  <a:pt x="77587" y="617521"/>
                </a:cubicBezTo>
                <a:cubicBezTo>
                  <a:pt x="59614" y="609525"/>
                  <a:pt x="44480" y="599859"/>
                  <a:pt x="40415" y="577949"/>
                </a:cubicBezTo>
                <a:cubicBezTo>
                  <a:pt x="37093" y="560253"/>
                  <a:pt x="32981" y="544644"/>
                  <a:pt x="55219" y="538444"/>
                </a:cubicBezTo>
                <a:cubicBezTo>
                  <a:pt x="58715" y="537479"/>
                  <a:pt x="60237" y="535126"/>
                  <a:pt x="60443" y="532091"/>
                </a:cubicBezTo>
                <a:cubicBezTo>
                  <a:pt x="57374" y="529287"/>
                  <a:pt x="54396" y="526359"/>
                  <a:pt x="50996" y="524292"/>
                </a:cubicBezTo>
                <a:cubicBezTo>
                  <a:pt x="39608" y="517528"/>
                  <a:pt x="34518" y="507161"/>
                  <a:pt x="29797" y="496296"/>
                </a:cubicBezTo>
                <a:cubicBezTo>
                  <a:pt x="26770" y="489372"/>
                  <a:pt x="23432" y="482580"/>
                  <a:pt x="18024" y="476705"/>
                </a:cubicBezTo>
                <a:cubicBezTo>
                  <a:pt x="14719" y="473061"/>
                  <a:pt x="10899" y="470404"/>
                  <a:pt x="6382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6" y="451944"/>
                  <a:pt x="9882" y="440880"/>
                  <a:pt x="3241" y="428263"/>
                </a:cubicBezTo>
                <a:cubicBezTo>
                  <a:pt x="1234" y="424454"/>
                  <a:pt x="1715" y="421046"/>
                  <a:pt x="4901" y="419485"/>
                </a:cubicBezTo>
                <a:cubicBezTo>
                  <a:pt x="18138" y="412862"/>
                  <a:pt x="19513" y="398521"/>
                  <a:pt x="23740" y="386265"/>
                </a:cubicBezTo>
                <a:cubicBezTo>
                  <a:pt x="29730" y="368862"/>
                  <a:pt x="34898" y="351123"/>
                  <a:pt x="38036" y="332362"/>
                </a:cubicBezTo>
                <a:cubicBezTo>
                  <a:pt x="39882" y="321155"/>
                  <a:pt x="41636" y="310073"/>
                  <a:pt x="37374" y="297860"/>
                </a:cubicBezTo>
                <a:cubicBezTo>
                  <a:pt x="36372" y="294866"/>
                  <a:pt x="36979" y="292301"/>
                  <a:pt x="38062" y="289963"/>
                </a:cubicBezTo>
                <a:cubicBezTo>
                  <a:pt x="42597" y="279756"/>
                  <a:pt x="40233" y="269176"/>
                  <a:pt x="33975" y="258363"/>
                </a:cubicBezTo>
                <a:cubicBezTo>
                  <a:pt x="30124" y="251830"/>
                  <a:pt x="30327" y="250975"/>
                  <a:pt x="37608" y="250972"/>
                </a:cubicBezTo>
                <a:cubicBezTo>
                  <a:pt x="52373" y="250838"/>
                  <a:pt x="67064" y="250950"/>
                  <a:pt x="81247" y="248413"/>
                </a:cubicBezTo>
                <a:cubicBezTo>
                  <a:pt x="97150" y="245576"/>
                  <a:pt x="101622" y="240095"/>
                  <a:pt x="87026" y="225202"/>
                </a:cubicBezTo>
                <a:cubicBezTo>
                  <a:pt x="83902" y="222037"/>
                  <a:pt x="81054" y="218498"/>
                  <a:pt x="79230" y="214441"/>
                </a:cubicBezTo>
                <a:cubicBezTo>
                  <a:pt x="77862" y="211216"/>
                  <a:pt x="78287" y="208901"/>
                  <a:pt x="80686" y="207245"/>
                </a:cubicBezTo>
                <a:cubicBezTo>
                  <a:pt x="83470" y="205213"/>
                  <a:pt x="85515" y="207809"/>
                  <a:pt x="87561" y="209678"/>
                </a:cubicBezTo>
                <a:cubicBezTo>
                  <a:pt x="98670" y="219722"/>
                  <a:pt x="111705" y="226431"/>
                  <a:pt x="124299" y="233881"/>
                </a:cubicBezTo>
                <a:cubicBezTo>
                  <a:pt x="142359" y="244660"/>
                  <a:pt x="161098" y="254083"/>
                  <a:pt x="177764" y="267332"/>
                </a:cubicBezTo>
                <a:cubicBezTo>
                  <a:pt x="182022" y="270702"/>
                  <a:pt x="187661" y="267847"/>
                  <a:pt x="187213" y="261926"/>
                </a:cubicBezTo>
                <a:cubicBezTo>
                  <a:pt x="186764" y="256006"/>
                  <a:pt x="189728" y="255906"/>
                  <a:pt x="194336" y="257205"/>
                </a:cubicBezTo>
                <a:cubicBezTo>
                  <a:pt x="199860" y="258714"/>
                  <a:pt x="205383" y="260225"/>
                  <a:pt x="210832" y="261979"/>
                </a:cubicBezTo>
                <a:cubicBezTo>
                  <a:pt x="216519" y="263847"/>
                  <a:pt x="219586" y="268105"/>
                  <a:pt x="220950" y="273511"/>
                </a:cubicBezTo>
                <a:cubicBezTo>
                  <a:pt x="221214" y="274531"/>
                  <a:pt x="221414" y="275675"/>
                  <a:pt x="221307" y="276617"/>
                </a:cubicBezTo>
                <a:lnTo>
                  <a:pt x="220390" y="277794"/>
                </a:lnTo>
                <a:lnTo>
                  <a:pt x="219183" y="278292"/>
                </a:lnTo>
                <a:cubicBezTo>
                  <a:pt x="217931" y="278836"/>
                  <a:pt x="217855" y="278975"/>
                  <a:pt x="219827" y="278515"/>
                </a:cubicBezTo>
                <a:lnTo>
                  <a:pt x="220390" y="277794"/>
                </a:lnTo>
                <a:lnTo>
                  <a:pt x="225601" y="275640"/>
                </a:lnTo>
                <a:cubicBezTo>
                  <a:pt x="231073" y="273321"/>
                  <a:pt x="237769" y="270158"/>
                  <a:pt x="238724" y="267703"/>
                </a:cubicBezTo>
                <a:cubicBezTo>
                  <a:pt x="238798" y="267458"/>
                  <a:pt x="306285" y="282631"/>
                  <a:pt x="327694" y="292934"/>
                </a:cubicBezTo>
                <a:cubicBezTo>
                  <a:pt x="341022" y="299390"/>
                  <a:pt x="599973" y="399939"/>
                  <a:pt x="931839" y="361634"/>
                </a:cubicBezTo>
                <a:cubicBezTo>
                  <a:pt x="943550" y="360271"/>
                  <a:pt x="954656" y="359291"/>
                  <a:pt x="966001" y="358425"/>
                </a:cubicBezTo>
                <a:cubicBezTo>
                  <a:pt x="1066254" y="350083"/>
                  <a:pt x="1165022" y="344336"/>
                  <a:pt x="1205960" y="337022"/>
                </a:cubicBezTo>
                <a:cubicBezTo>
                  <a:pt x="1237967" y="331220"/>
                  <a:pt x="1399292" y="285815"/>
                  <a:pt x="1443309" y="250536"/>
                </a:cubicBezTo>
                <a:cubicBezTo>
                  <a:pt x="1488296" y="214376"/>
                  <a:pt x="1529886" y="174697"/>
                  <a:pt x="1571239" y="134904"/>
                </a:cubicBezTo>
                <a:cubicBezTo>
                  <a:pt x="1589175" y="117705"/>
                  <a:pt x="1608647" y="101907"/>
                  <a:pt x="1624246" y="82363"/>
                </a:cubicBezTo>
                <a:cubicBezTo>
                  <a:pt x="1639826" y="62699"/>
                  <a:pt x="1654419" y="42341"/>
                  <a:pt x="1671755" y="24072"/>
                </a:cubicBezTo>
                <a:cubicBezTo>
                  <a:pt x="1676702" y="18818"/>
                  <a:pt x="1681595" y="13202"/>
                  <a:pt x="1689812" y="12077"/>
                </a:cubicBezTo>
                <a:cubicBezTo>
                  <a:pt x="1691642" y="11773"/>
                  <a:pt x="1693636" y="11827"/>
                  <a:pt x="1695538" y="12005"/>
                </a:cubicBezTo>
                <a:cubicBezTo>
                  <a:pt x="1697661" y="12176"/>
                  <a:pt x="1699488" y="13326"/>
                  <a:pt x="1700565" y="15349"/>
                </a:cubicBezTo>
                <a:cubicBezTo>
                  <a:pt x="1701678" y="17614"/>
                  <a:pt x="1700559" y="18984"/>
                  <a:pt x="1699204" y="20240"/>
                </a:cubicBezTo>
                <a:cubicBezTo>
                  <a:pt x="1698233" y="21121"/>
                  <a:pt x="1697334" y="22484"/>
                  <a:pt x="1695943" y="22773"/>
                </a:cubicBezTo>
                <a:cubicBezTo>
                  <a:pt x="1687049" y="24526"/>
                  <a:pt x="1684751" y="31993"/>
                  <a:pt x="1681448" y="38645"/>
                </a:cubicBezTo>
                <a:cubicBezTo>
                  <a:pt x="1679999" y="41481"/>
                  <a:pt x="1678348" y="43716"/>
                  <a:pt x="1682349" y="47579"/>
                </a:cubicBezTo>
                <a:cubicBezTo>
                  <a:pt x="1685838" y="50975"/>
                  <a:pt x="1683037" y="52886"/>
                  <a:pt x="1680108" y="53954"/>
                </a:cubicBezTo>
                <a:cubicBezTo>
                  <a:pt x="1676026" y="55424"/>
                  <a:pt x="1670940" y="55353"/>
                  <a:pt x="1666762" y="59855"/>
                </a:cubicBezTo>
                <a:cubicBezTo>
                  <a:pt x="1684929" y="59606"/>
                  <a:pt x="1690893" y="47897"/>
                  <a:pt x="1697532" y="37014"/>
                </a:cubicBezTo>
                <a:cubicBezTo>
                  <a:pt x="1700026" y="33053"/>
                  <a:pt x="1701424" y="28403"/>
                  <a:pt x="1703406" y="23976"/>
                </a:cubicBezTo>
                <a:cubicBezTo>
                  <a:pt x="1705903" y="18562"/>
                  <a:pt x="1709708" y="18191"/>
                  <a:pt x="1715246" y="22729"/>
                </a:cubicBezTo>
                <a:cubicBezTo>
                  <a:pt x="1720161" y="26803"/>
                  <a:pt x="1722192" y="26372"/>
                  <a:pt x="1722750" y="20538"/>
                </a:cubicBezTo>
                <a:cubicBezTo>
                  <a:pt x="1723586" y="11425"/>
                  <a:pt x="1727676" y="4867"/>
                  <a:pt x="1735750" y="1324"/>
                </a:cubicBezTo>
                <a:cubicBezTo>
                  <a:pt x="1736629" y="931"/>
                  <a:pt x="1737585" y="324"/>
                  <a:pt x="1738585" y="9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B2A55E5D-CF3C-4FCD-A6A9-AB4F8F16C9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39881" y="2176535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6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7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5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5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3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3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1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6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4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2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0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8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0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4 w 2053231"/>
              <a:gd name="connsiteY80" fmla="*/ 1385578 h 1662194"/>
              <a:gd name="connsiteX81" fmla="*/ 1832842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2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2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9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3 w 2053231"/>
              <a:gd name="connsiteY139" fmla="*/ 1354187 h 1662194"/>
              <a:gd name="connsiteX140" fmla="*/ 406567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70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3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6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9 w 2053231"/>
              <a:gd name="connsiteY175" fmla="*/ 1367190 h 1662194"/>
              <a:gd name="connsiteX176" fmla="*/ 200364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4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4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60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4 w 2053231"/>
              <a:gd name="connsiteY213" fmla="*/ 773093 h 1662194"/>
              <a:gd name="connsiteX214" fmla="*/ 131632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8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6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7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5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5" y="693085"/>
                </a:lnTo>
                <a:lnTo>
                  <a:pt x="2050633" y="688201"/>
                </a:lnTo>
                <a:cubicBezTo>
                  <a:pt x="2049844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8" y="304585"/>
                  <a:pt x="1763682" y="313475"/>
                  <a:pt x="1782473" y="324713"/>
                </a:cubicBezTo>
                <a:cubicBezTo>
                  <a:pt x="1798851" y="334580"/>
                  <a:pt x="1816308" y="345016"/>
                  <a:pt x="1825119" y="362527"/>
                </a:cubicBezTo>
                <a:cubicBezTo>
                  <a:pt x="1836775" y="385756"/>
                  <a:pt x="1810822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3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4" y="612878"/>
                  <a:pt x="2040092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6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1" y="672471"/>
                </a:cubicBezTo>
                <a:cubicBezTo>
                  <a:pt x="2037813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4" y="691170"/>
                  <a:pt x="2050826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1" y="801742"/>
                  <a:pt x="2038321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4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0" y="997439"/>
                  <a:pt x="1999694" y="1002071"/>
                </a:cubicBezTo>
                <a:cubicBezTo>
                  <a:pt x="1995594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2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0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799" y="1194535"/>
                  <a:pt x="2052187" y="1196426"/>
                  <a:pt x="2050187" y="1200006"/>
                </a:cubicBezTo>
                <a:cubicBezTo>
                  <a:pt x="2044556" y="1210251"/>
                  <a:pt x="2043350" y="1221315"/>
                  <a:pt x="2049990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8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8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0" y="1452516"/>
                </a:cubicBezTo>
                <a:cubicBezTo>
                  <a:pt x="1954561" y="1442472"/>
                  <a:pt x="1941527" y="1435764"/>
                  <a:pt x="1928933" y="1428314"/>
                </a:cubicBezTo>
                <a:cubicBezTo>
                  <a:pt x="1910872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4" y="1385578"/>
                </a:cubicBezTo>
                <a:lnTo>
                  <a:pt x="1832842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2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2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6" y="1487498"/>
                  <a:pt x="481993" y="1527291"/>
                </a:cubicBezTo>
                <a:cubicBezTo>
                  <a:pt x="464057" y="1544491"/>
                  <a:pt x="444585" y="1560288"/>
                  <a:pt x="428986" y="1579832"/>
                </a:cubicBezTo>
                <a:cubicBezTo>
                  <a:pt x="413406" y="1599495"/>
                  <a:pt x="398813" y="1619854"/>
                  <a:pt x="381477" y="1638123"/>
                </a:cubicBezTo>
                <a:cubicBezTo>
                  <a:pt x="376530" y="1643377"/>
                  <a:pt x="371637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2" y="1635392"/>
                  <a:pt x="331040" y="1635823"/>
                  <a:pt x="330482" y="1641657"/>
                </a:cubicBezTo>
                <a:cubicBezTo>
                  <a:pt x="329646" y="1650770"/>
                  <a:pt x="325556" y="1657329"/>
                  <a:pt x="317482" y="1660871"/>
                </a:cubicBezTo>
                <a:cubicBezTo>
                  <a:pt x="316603" y="1661264"/>
                  <a:pt x="315647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1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8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9" y="1437894"/>
                  <a:pt x="398489" y="1443730"/>
                </a:cubicBezTo>
                <a:cubicBezTo>
                  <a:pt x="377646" y="1459210"/>
                  <a:pt x="361077" y="1478908"/>
                  <a:pt x="344235" y="1498251"/>
                </a:cubicBezTo>
                <a:cubicBezTo>
                  <a:pt x="333990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6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3" y="1369525"/>
                  <a:pt x="388815" y="1366891"/>
                </a:cubicBezTo>
                <a:cubicBezTo>
                  <a:pt x="385008" y="1356238"/>
                  <a:pt x="387867" y="1352507"/>
                  <a:pt x="399153" y="1354187"/>
                </a:cubicBezTo>
                <a:cubicBezTo>
                  <a:pt x="402647" y="1354676"/>
                  <a:pt x="404861" y="1353995"/>
                  <a:pt x="406567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70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8" y="1463982"/>
                  <a:pt x="265022" y="1457187"/>
                </a:cubicBezTo>
                <a:cubicBezTo>
                  <a:pt x="266251" y="1455086"/>
                  <a:pt x="266052" y="1453033"/>
                  <a:pt x="264043" y="1450679"/>
                </a:cubicBezTo>
                <a:cubicBezTo>
                  <a:pt x="260427" y="1446440"/>
                  <a:pt x="262223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8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6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50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3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9" y="1367190"/>
                </a:cubicBezTo>
                <a:cubicBezTo>
                  <a:pt x="202034" y="1368454"/>
                  <a:pt x="201062" y="1370061"/>
                  <a:pt x="200364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4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4" y="1257387"/>
                  <a:pt x="226792" y="1254963"/>
                </a:cubicBezTo>
                <a:cubicBezTo>
                  <a:pt x="236585" y="1251847"/>
                  <a:pt x="245830" y="1248023"/>
                  <a:pt x="254893" y="1243720"/>
                </a:cubicBezTo>
                <a:cubicBezTo>
                  <a:pt x="258357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4" y="1188942"/>
                </a:cubicBezTo>
                <a:cubicBezTo>
                  <a:pt x="284814" y="1188807"/>
                  <a:pt x="285236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60" y="1142293"/>
                </a:cubicBezTo>
                <a:cubicBezTo>
                  <a:pt x="152380" y="1134270"/>
                  <a:pt x="152426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6" y="1075567"/>
                  <a:pt x="132932" y="1073145"/>
                </a:cubicBezTo>
                <a:cubicBezTo>
                  <a:pt x="125034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4" y="773093"/>
                </a:cubicBezTo>
                <a:cubicBezTo>
                  <a:pt x="158248" y="757093"/>
                  <a:pt x="154275" y="746809"/>
                  <a:pt x="131632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8" y="686073"/>
                  <a:pt x="90653" y="654584"/>
                </a:cubicBezTo>
                <a:cubicBezTo>
                  <a:pt x="63958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69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6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8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9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8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BD40DE90-4612-4826-930E-6AE003A47C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810369" y="2139888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599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3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7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7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7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5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3 w 2053232"/>
              <a:gd name="connsiteY53" fmla="*/ 394989 h 1662194"/>
              <a:gd name="connsiteX54" fmla="*/ 1534273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7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7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79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3 w 2053232"/>
              <a:gd name="connsiteY84" fmla="*/ 398100 h 1662194"/>
              <a:gd name="connsiteX85" fmla="*/ 1757954 w 2053232"/>
              <a:gd name="connsiteY85" fmla="*/ 386885 h 1662194"/>
              <a:gd name="connsiteX86" fmla="*/ 1812737 w 2053232"/>
              <a:gd name="connsiteY86" fmla="*/ 333679 h 1662194"/>
              <a:gd name="connsiteX87" fmla="*/ 1849624 w 2053232"/>
              <a:gd name="connsiteY87" fmla="*/ 295005 h 1662194"/>
              <a:gd name="connsiteX88" fmla="*/ 1852869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09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7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0 w 2053232"/>
              <a:gd name="connsiteY104" fmla="*/ 444105 h 1662194"/>
              <a:gd name="connsiteX105" fmla="*/ 1777135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8 w 2053232"/>
              <a:gd name="connsiteY138" fmla="*/ 1207997 h 1662194"/>
              <a:gd name="connsiteX139" fmla="*/ 1853631 w 2053232"/>
              <a:gd name="connsiteY139" fmla="*/ 1277417 h 1662194"/>
              <a:gd name="connsiteX140" fmla="*/ 1857096 w 2053232"/>
              <a:gd name="connsiteY140" fmla="*/ 1285053 h 1662194"/>
              <a:gd name="connsiteX141" fmla="*/ 1909019 w 2053232"/>
              <a:gd name="connsiteY141" fmla="*/ 1272282 h 1662194"/>
              <a:gd name="connsiteX142" fmla="*/ 1848098 w 2053232"/>
              <a:gd name="connsiteY142" fmla="*/ 1331631 h 1662194"/>
              <a:gd name="connsiteX143" fmla="*/ 1782897 w 2053232"/>
              <a:gd name="connsiteY143" fmla="*/ 1377919 h 1662194"/>
              <a:gd name="connsiteX144" fmla="*/ 1832839 w 2053232"/>
              <a:gd name="connsiteY144" fmla="*/ 1369576 h 1662194"/>
              <a:gd name="connsiteX145" fmla="*/ 1899109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5 w 2053232"/>
              <a:gd name="connsiteY148" fmla="*/ 1414866 h 1662194"/>
              <a:gd name="connsiteX149" fmla="*/ 1816666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6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7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1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7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7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39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599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7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5" y="428228"/>
                  <a:pt x="1709593" y="427761"/>
                  <a:pt x="1709192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7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1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5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7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7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5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1" y="308200"/>
                  <a:pt x="1646666" y="310801"/>
                </a:cubicBezTo>
                <a:cubicBezTo>
                  <a:pt x="1626127" y="342988"/>
                  <a:pt x="1600235" y="370389"/>
                  <a:pt x="1571163" y="394989"/>
                </a:cubicBezTo>
                <a:cubicBezTo>
                  <a:pt x="1559311" y="404958"/>
                  <a:pt x="1546947" y="414460"/>
                  <a:pt x="1534273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7" y="191769"/>
                  <a:pt x="1785353" y="183058"/>
                </a:cubicBezTo>
                <a:cubicBezTo>
                  <a:pt x="1789677" y="179520"/>
                  <a:pt x="1794273" y="176336"/>
                  <a:pt x="1800877" y="176962"/>
                </a:cubicBezTo>
                <a:cubicBezTo>
                  <a:pt x="1803457" y="177238"/>
                  <a:pt x="1806419" y="177866"/>
                  <a:pt x="1807769" y="180970"/>
                </a:cubicBezTo>
                <a:cubicBezTo>
                  <a:pt x="1809008" y="184077"/>
                  <a:pt x="1806920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5" y="198213"/>
                  <a:pt x="1788211" y="205008"/>
                </a:cubicBezTo>
                <a:cubicBezTo>
                  <a:pt x="1786982" y="207109"/>
                  <a:pt x="1787181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1" y="220936"/>
                  <a:pt x="1775377" y="223853"/>
                </a:cubicBezTo>
                <a:cubicBezTo>
                  <a:pt x="1782527" y="225913"/>
                  <a:pt x="1786885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7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69" y="174142"/>
                  <a:pt x="1847751" y="176838"/>
                  <a:pt x="1847179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0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5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3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7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69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09" y="342707"/>
                </a:cubicBezTo>
                <a:cubicBezTo>
                  <a:pt x="1819675" y="355613"/>
                  <a:pt x="1808201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3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3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7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8" y="410348"/>
                  <a:pt x="1807403" y="414172"/>
                  <a:pt x="1798340" y="418475"/>
                </a:cubicBezTo>
                <a:cubicBezTo>
                  <a:pt x="1794876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0" y="444105"/>
                </a:cubicBezTo>
                <a:cubicBezTo>
                  <a:pt x="1775995" y="447452"/>
                  <a:pt x="1773119" y="450334"/>
                  <a:pt x="1777135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7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7" y="509237"/>
                  <a:pt x="1908392" y="514224"/>
                  <a:pt x="1905273" y="519902"/>
                </a:cubicBezTo>
                <a:cubicBezTo>
                  <a:pt x="1900852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7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3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0" y="983900"/>
                  <a:pt x="1980355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7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1" y="1153466"/>
                  <a:pt x="1908700" y="1179865"/>
                </a:cubicBezTo>
                <a:cubicBezTo>
                  <a:pt x="1899559" y="1187320"/>
                  <a:pt x="1889855" y="1192492"/>
                  <a:pt x="1889868" y="1207997"/>
                </a:cubicBezTo>
                <a:cubicBezTo>
                  <a:pt x="1889860" y="1238039"/>
                  <a:pt x="1880309" y="1263315"/>
                  <a:pt x="1853631" y="1277417"/>
                </a:cubicBezTo>
                <a:cubicBezTo>
                  <a:pt x="1853430" y="1277545"/>
                  <a:pt x="1855637" y="1281953"/>
                  <a:pt x="1857096" y="1285053"/>
                </a:cubicBezTo>
                <a:cubicBezTo>
                  <a:pt x="1874696" y="1285430"/>
                  <a:pt x="1885755" y="1267251"/>
                  <a:pt x="1909019" y="1272282"/>
                </a:cubicBezTo>
                <a:cubicBezTo>
                  <a:pt x="1891328" y="1296984"/>
                  <a:pt x="1876677" y="1319161"/>
                  <a:pt x="1848098" y="1331631"/>
                </a:cubicBezTo>
                <a:cubicBezTo>
                  <a:pt x="1825215" y="1341608"/>
                  <a:pt x="1796024" y="1347799"/>
                  <a:pt x="1782897" y="1377919"/>
                </a:cubicBezTo>
                <a:cubicBezTo>
                  <a:pt x="1804185" y="1383017"/>
                  <a:pt x="1818358" y="1375272"/>
                  <a:pt x="1832839" y="1369576"/>
                </a:cubicBezTo>
                <a:cubicBezTo>
                  <a:pt x="1855135" y="1360830"/>
                  <a:pt x="1876830" y="1351015"/>
                  <a:pt x="1899109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5" y="1414866"/>
                </a:cubicBezTo>
                <a:cubicBezTo>
                  <a:pt x="1819309" y="1412429"/>
                  <a:pt x="1814120" y="1420479"/>
                  <a:pt x="1816666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1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8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6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0" y="599859"/>
                  <a:pt x="40415" y="577949"/>
                </a:cubicBezTo>
                <a:cubicBezTo>
                  <a:pt x="37093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7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1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7" y="250975"/>
                  <a:pt x="37609" y="250972"/>
                </a:cubicBezTo>
                <a:cubicBezTo>
                  <a:pt x="52373" y="250838"/>
                  <a:pt x="67065" y="250950"/>
                  <a:pt x="81247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5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4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19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7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39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49" y="24526"/>
                  <a:pt x="1684752" y="31993"/>
                  <a:pt x="1681449" y="38645"/>
                </a:cubicBezTo>
                <a:cubicBezTo>
                  <a:pt x="1679999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7D0FB3-AA0E-43D7-A0BC-3BEE75E7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88FBD310-488D-42E9-A29F-12364D0433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184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9460BB5F-DDF6-449E-B8A3-5B1A09531A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84" y="4782314"/>
            <a:ext cx="2057400" cy="644525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4EF74628-86D0-415A-A2D4-15002D4344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0369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25267973-CF84-45FA-9820-576EF93722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10369" y="4782314"/>
            <a:ext cx="2057400" cy="644525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C90547DE-D65E-4930-8FD2-C0FFE47CD5A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39880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6F0DDCFA-12F3-47A4-9BD8-A43B03931A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39880" y="4782314"/>
            <a:ext cx="2057400" cy="644525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7" name="Text Placeholder 60">
            <a:extLst>
              <a:ext uri="{FF2B5EF4-FFF2-40B4-BE49-F238E27FC236}">
                <a16:creationId xmlns:a16="http://schemas.microsoft.com/office/drawing/2014/main" id="{F97D700B-945B-4B8F-907C-F02C48BE2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65219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2CBF1DAD-7E2F-420A-89E2-A21636A0D3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5219" y="4782314"/>
            <a:ext cx="2057400" cy="644525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69" name="Text Placeholder 60">
            <a:extLst>
              <a:ext uri="{FF2B5EF4-FFF2-40B4-BE49-F238E27FC236}">
                <a16:creationId xmlns:a16="http://schemas.microsoft.com/office/drawing/2014/main" id="{48D6E3F9-8E51-4439-A1F4-D3547D7A45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03847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0" name="Text Placeholder 60">
            <a:extLst>
              <a:ext uri="{FF2B5EF4-FFF2-40B4-BE49-F238E27FC236}">
                <a16:creationId xmlns:a16="http://schemas.microsoft.com/office/drawing/2014/main" id="{D142C7CE-3ABA-4AF0-8C3F-C11DC5AE1C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03847" y="4782314"/>
            <a:ext cx="2057400" cy="644525"/>
          </a:xfrm>
        </p:spPr>
        <p:txBody>
          <a:bodyPr anchor="ctr"/>
          <a:lstStyle>
            <a:lvl1pPr marL="0" indent="0" algn="ctr">
              <a:spcBef>
                <a:spcPts val="750"/>
              </a:spcBef>
              <a:buNone/>
              <a:defRPr sz="1500" b="0">
                <a:latin typeface="+mn-lt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655676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2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31089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3108960" cy="306324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41520" y="2011680"/>
            <a:ext cx="31089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41520" y="3127248"/>
            <a:ext cx="3108960" cy="306324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4B72819-870F-4CC8-9DEF-58C3AB4CD6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252" y="2011680"/>
            <a:ext cx="31089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D7812E9D-BE2A-41F4-AA15-DC0B8C56AE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252" y="3127248"/>
            <a:ext cx="3108960" cy="306324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82855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 descr="Tag=AccentColor&#10;Flavor=Light&#10;Target=Fill">
            <a:extLst>
              <a:ext uri="{FF2B5EF4-FFF2-40B4-BE49-F238E27FC236}">
                <a16:creationId xmlns:a16="http://schemas.microsoft.com/office/drawing/2014/main" id="{715158DF-2C56-472E-AC48-47E20552FA19}"/>
              </a:ext>
            </a:extLst>
          </p:cNvPr>
          <p:cNvSpPr/>
          <p:nvPr userDrawn="1"/>
        </p:nvSpPr>
        <p:spPr>
          <a:xfrm>
            <a:off x="-1" y="0"/>
            <a:ext cx="7824084" cy="6858000"/>
          </a:xfrm>
          <a:custGeom>
            <a:avLst/>
            <a:gdLst>
              <a:gd name="connsiteX0" fmla="*/ 0 w 7534656"/>
              <a:gd name="connsiteY0" fmla="*/ 0 h 6858000"/>
              <a:gd name="connsiteX1" fmla="*/ 234679 w 7534656"/>
              <a:gd name="connsiteY1" fmla="*/ 0 h 6858000"/>
              <a:gd name="connsiteX2" fmla="*/ 2022952 w 7534656"/>
              <a:gd name="connsiteY2" fmla="*/ 0 h 6858000"/>
              <a:gd name="connsiteX3" fmla="*/ 2238233 w 7534656"/>
              <a:gd name="connsiteY3" fmla="*/ 0 h 6858000"/>
              <a:gd name="connsiteX4" fmla="*/ 3114003 w 7534656"/>
              <a:gd name="connsiteY4" fmla="*/ 0 h 6858000"/>
              <a:gd name="connsiteX5" fmla="*/ 6526057 w 7534656"/>
              <a:gd name="connsiteY5" fmla="*/ 0 h 6858000"/>
              <a:gd name="connsiteX6" fmla="*/ 6223681 w 7534656"/>
              <a:gd name="connsiteY6" fmla="*/ 110269 h 6858000"/>
              <a:gd name="connsiteX7" fmla="*/ 6267294 w 7534656"/>
              <a:gd name="connsiteY7" fmla="*/ 135168 h 6858000"/>
              <a:gd name="connsiteX8" fmla="*/ 6528964 w 7534656"/>
              <a:gd name="connsiteY8" fmla="*/ 71141 h 6858000"/>
              <a:gd name="connsiteX9" fmla="*/ 6581298 w 7534656"/>
              <a:gd name="connsiteY9" fmla="*/ 88927 h 6858000"/>
              <a:gd name="connsiteX10" fmla="*/ 6555131 w 7534656"/>
              <a:gd name="connsiteY10" fmla="*/ 163625 h 6858000"/>
              <a:gd name="connsiteX11" fmla="*/ 6441741 w 7534656"/>
              <a:gd name="connsiteY11" fmla="*/ 192082 h 6858000"/>
              <a:gd name="connsiteX12" fmla="*/ 6264386 w 7534656"/>
              <a:gd name="connsiteY12" fmla="*/ 373491 h 6858000"/>
              <a:gd name="connsiteX13" fmla="*/ 6531872 w 7534656"/>
              <a:gd name="connsiteY13" fmla="*/ 352148 h 6858000"/>
              <a:gd name="connsiteX14" fmla="*/ 6578391 w 7534656"/>
              <a:gd name="connsiteY14" fmla="*/ 394834 h 6858000"/>
              <a:gd name="connsiteX15" fmla="*/ 6595836 w 7534656"/>
              <a:gd name="connsiteY15" fmla="*/ 451747 h 6858000"/>
              <a:gd name="connsiteX16" fmla="*/ 6674337 w 7534656"/>
              <a:gd name="connsiteY16" fmla="*/ 359262 h 6858000"/>
              <a:gd name="connsiteX17" fmla="*/ 6741209 w 7534656"/>
              <a:gd name="connsiteY17" fmla="*/ 334364 h 6858000"/>
              <a:gd name="connsiteX18" fmla="*/ 6761561 w 7534656"/>
              <a:gd name="connsiteY18" fmla="*/ 416176 h 6858000"/>
              <a:gd name="connsiteX19" fmla="*/ 6700505 w 7534656"/>
              <a:gd name="connsiteY19" fmla="*/ 505101 h 6858000"/>
              <a:gd name="connsiteX20" fmla="*/ 6537687 w 7534656"/>
              <a:gd name="connsiteY20" fmla="*/ 558458 h 6858000"/>
              <a:gd name="connsiteX21" fmla="*/ 6712134 w 7534656"/>
              <a:gd name="connsiteY21" fmla="*/ 558458 h 6858000"/>
              <a:gd name="connsiteX22" fmla="*/ 6912748 w 7534656"/>
              <a:gd name="connsiteY22" fmla="*/ 522887 h 6858000"/>
              <a:gd name="connsiteX23" fmla="*/ 7124992 w 7534656"/>
              <a:gd name="connsiteY23" fmla="*/ 533558 h 6858000"/>
              <a:gd name="connsiteX24" fmla="*/ 7325607 w 7534656"/>
              <a:gd name="connsiteY24" fmla="*/ 462417 h 6858000"/>
              <a:gd name="connsiteX25" fmla="*/ 7529129 w 7534656"/>
              <a:gd name="connsiteY25" fmla="*/ 465975 h 6858000"/>
              <a:gd name="connsiteX26" fmla="*/ 6627818 w 7534656"/>
              <a:gd name="connsiteY26" fmla="*/ 910606 h 6858000"/>
              <a:gd name="connsiteX27" fmla="*/ 6671430 w 7534656"/>
              <a:gd name="connsiteY27" fmla="*/ 921277 h 6858000"/>
              <a:gd name="connsiteX28" fmla="*/ 6729579 w 7534656"/>
              <a:gd name="connsiteY28" fmla="*/ 949734 h 6858000"/>
              <a:gd name="connsiteX29" fmla="*/ 6685967 w 7534656"/>
              <a:gd name="connsiteY29" fmla="*/ 1006647 h 6858000"/>
              <a:gd name="connsiteX30" fmla="*/ 6450463 w 7534656"/>
              <a:gd name="connsiteY30" fmla="*/ 1113358 h 6858000"/>
              <a:gd name="connsiteX31" fmla="*/ 6392314 w 7534656"/>
              <a:gd name="connsiteY31" fmla="*/ 1220069 h 6858000"/>
              <a:gd name="connsiteX32" fmla="*/ 6465001 w 7534656"/>
              <a:gd name="connsiteY32" fmla="*/ 1209399 h 6858000"/>
              <a:gd name="connsiteX33" fmla="*/ 6528964 w 7534656"/>
              <a:gd name="connsiteY33" fmla="*/ 1230741 h 6858000"/>
              <a:gd name="connsiteX34" fmla="*/ 6502798 w 7534656"/>
              <a:gd name="connsiteY34" fmla="*/ 1365909 h 6858000"/>
              <a:gd name="connsiteX35" fmla="*/ 6168440 w 7534656"/>
              <a:gd name="connsiteY35" fmla="*/ 1540204 h 6858000"/>
              <a:gd name="connsiteX36" fmla="*/ 6139366 w 7534656"/>
              <a:gd name="connsiteY36" fmla="*/ 1597117 h 6858000"/>
              <a:gd name="connsiteX37" fmla="*/ 6180070 w 7534656"/>
              <a:gd name="connsiteY37" fmla="*/ 1636245 h 6858000"/>
              <a:gd name="connsiteX38" fmla="*/ 6287645 w 7534656"/>
              <a:gd name="connsiteY38" fmla="*/ 1657587 h 6858000"/>
              <a:gd name="connsiteX39" fmla="*/ 6136458 w 7534656"/>
              <a:gd name="connsiteY39" fmla="*/ 1849668 h 6858000"/>
              <a:gd name="connsiteX40" fmla="*/ 6081216 w 7534656"/>
              <a:gd name="connsiteY40" fmla="*/ 1903025 h 6858000"/>
              <a:gd name="connsiteX41" fmla="*/ 5985270 w 7534656"/>
              <a:gd name="connsiteY41" fmla="*/ 1984836 h 6858000"/>
              <a:gd name="connsiteX42" fmla="*/ 5985270 w 7534656"/>
              <a:gd name="connsiteY42" fmla="*/ 2013292 h 6858000"/>
              <a:gd name="connsiteX43" fmla="*/ 6113198 w 7534656"/>
              <a:gd name="connsiteY43" fmla="*/ 2102219 h 6858000"/>
              <a:gd name="connsiteX44" fmla="*/ 6345795 w 7534656"/>
              <a:gd name="connsiteY44" fmla="*/ 2077320 h 6858000"/>
              <a:gd name="connsiteX45" fmla="*/ 6002715 w 7534656"/>
              <a:gd name="connsiteY45" fmla="*/ 2208931 h 6858000"/>
              <a:gd name="connsiteX46" fmla="*/ 7113363 w 7534656"/>
              <a:gd name="connsiteY46" fmla="*/ 1892353 h 6858000"/>
              <a:gd name="connsiteX47" fmla="*/ 7043584 w 7534656"/>
              <a:gd name="connsiteY47" fmla="*/ 1974165 h 6858000"/>
              <a:gd name="connsiteX48" fmla="*/ 6653985 w 7534656"/>
              <a:gd name="connsiteY48" fmla="*/ 2191146 h 6858000"/>
              <a:gd name="connsiteX49" fmla="*/ 6543502 w 7534656"/>
              <a:gd name="connsiteY49" fmla="*/ 2326314 h 6858000"/>
              <a:gd name="connsiteX50" fmla="*/ 6427203 w 7534656"/>
              <a:gd name="connsiteY50" fmla="*/ 2401012 h 6858000"/>
              <a:gd name="connsiteX51" fmla="*/ 6264386 w 7534656"/>
              <a:gd name="connsiteY51" fmla="*/ 2401012 h 6858000"/>
              <a:gd name="connsiteX52" fmla="*/ 6148088 w 7534656"/>
              <a:gd name="connsiteY52" fmla="*/ 2518395 h 6858000"/>
              <a:gd name="connsiteX53" fmla="*/ 6267294 w 7534656"/>
              <a:gd name="connsiteY53" fmla="*/ 2543294 h 6858000"/>
              <a:gd name="connsiteX54" fmla="*/ 6406851 w 7534656"/>
              <a:gd name="connsiteY54" fmla="*/ 2525509 h 6858000"/>
              <a:gd name="connsiteX55" fmla="*/ 6563854 w 7534656"/>
              <a:gd name="connsiteY55" fmla="*/ 2564636 h 6858000"/>
              <a:gd name="connsiteX56" fmla="*/ 6709227 w 7534656"/>
              <a:gd name="connsiteY56" fmla="*/ 2532623 h 6858000"/>
              <a:gd name="connsiteX57" fmla="*/ 6883674 w 7534656"/>
              <a:gd name="connsiteY57" fmla="*/ 2553965 h 6858000"/>
              <a:gd name="connsiteX58" fmla="*/ 6938916 w 7534656"/>
              <a:gd name="connsiteY58" fmla="*/ 2692689 h 6858000"/>
              <a:gd name="connsiteX59" fmla="*/ 6956360 w 7534656"/>
              <a:gd name="connsiteY59" fmla="*/ 2703362 h 6858000"/>
              <a:gd name="connsiteX60" fmla="*/ 7279088 w 7534656"/>
              <a:gd name="connsiteY60" fmla="*/ 2923898 h 6858000"/>
              <a:gd name="connsiteX61" fmla="*/ 7369219 w 7534656"/>
              <a:gd name="connsiteY61" fmla="*/ 2941684 h 6858000"/>
              <a:gd name="connsiteX62" fmla="*/ 6837155 w 7534656"/>
              <a:gd name="connsiteY62" fmla="*/ 3329402 h 6858000"/>
              <a:gd name="connsiteX63" fmla="*/ 7194772 w 7534656"/>
              <a:gd name="connsiteY63" fmla="*/ 3229805 h 6858000"/>
              <a:gd name="connsiteX64" fmla="*/ 7244198 w 7534656"/>
              <a:gd name="connsiteY64" fmla="*/ 3393429 h 6858000"/>
              <a:gd name="connsiteX65" fmla="*/ 7075566 w 7534656"/>
              <a:gd name="connsiteY65" fmla="*/ 3539269 h 6858000"/>
              <a:gd name="connsiteX66" fmla="*/ 7014509 w 7534656"/>
              <a:gd name="connsiteY66" fmla="*/ 3827390 h 6858000"/>
              <a:gd name="connsiteX67" fmla="*/ 7043584 w 7534656"/>
              <a:gd name="connsiteY67" fmla="*/ 4090612 h 6858000"/>
              <a:gd name="connsiteX68" fmla="*/ 7116270 w 7534656"/>
              <a:gd name="connsiteY68" fmla="*/ 4172424 h 6858000"/>
              <a:gd name="connsiteX69" fmla="*/ 7220938 w 7534656"/>
              <a:gd name="connsiteY69" fmla="*/ 4321821 h 6858000"/>
              <a:gd name="connsiteX70" fmla="*/ 7284903 w 7534656"/>
              <a:gd name="connsiteY70" fmla="*/ 4414305 h 6858000"/>
              <a:gd name="connsiteX71" fmla="*/ 7508777 w 7534656"/>
              <a:gd name="connsiteY71" fmla="*/ 4378734 h 6858000"/>
              <a:gd name="connsiteX72" fmla="*/ 7209309 w 7534656"/>
              <a:gd name="connsiteY72" fmla="*/ 4613499 h 6858000"/>
              <a:gd name="connsiteX73" fmla="*/ 7450627 w 7534656"/>
              <a:gd name="connsiteY73" fmla="*/ 4585042 h 6858000"/>
              <a:gd name="connsiteX74" fmla="*/ 7529129 w 7534656"/>
              <a:gd name="connsiteY74" fmla="*/ 4602828 h 6858000"/>
              <a:gd name="connsiteX75" fmla="*/ 7485517 w 7534656"/>
              <a:gd name="connsiteY75" fmla="*/ 4677526 h 6858000"/>
              <a:gd name="connsiteX76" fmla="*/ 7308162 w 7534656"/>
              <a:gd name="connsiteY76" fmla="*/ 4805580 h 6858000"/>
              <a:gd name="connsiteX77" fmla="*/ 6941823 w 7534656"/>
              <a:gd name="connsiteY77" fmla="*/ 5154171 h 6858000"/>
              <a:gd name="connsiteX78" fmla="*/ 7296533 w 7534656"/>
              <a:gd name="connsiteY78" fmla="*/ 4994104 h 6858000"/>
              <a:gd name="connsiteX79" fmla="*/ 6924378 w 7534656"/>
              <a:gd name="connsiteY79" fmla="*/ 5353367 h 6858000"/>
              <a:gd name="connsiteX80" fmla="*/ 6842970 w 7534656"/>
              <a:gd name="connsiteY80" fmla="*/ 5474306 h 6858000"/>
              <a:gd name="connsiteX81" fmla="*/ 6674337 w 7534656"/>
              <a:gd name="connsiteY81" fmla="*/ 5769542 h 6858000"/>
              <a:gd name="connsiteX82" fmla="*/ 6683059 w 7534656"/>
              <a:gd name="connsiteY82" fmla="*/ 5801555 h 6858000"/>
              <a:gd name="connsiteX83" fmla="*/ 6874952 w 7534656"/>
              <a:gd name="connsiteY83" fmla="*/ 5755314 h 6858000"/>
              <a:gd name="connsiteX84" fmla="*/ 6624910 w 7534656"/>
              <a:gd name="connsiteY84" fmla="*/ 6004307 h 6858000"/>
              <a:gd name="connsiteX85" fmla="*/ 6366147 w 7534656"/>
              <a:gd name="connsiteY85" fmla="*/ 6196388 h 6858000"/>
              <a:gd name="connsiteX86" fmla="*/ 6549317 w 7534656"/>
              <a:gd name="connsiteY86" fmla="*/ 6167932 h 6858000"/>
              <a:gd name="connsiteX87" fmla="*/ 6802265 w 7534656"/>
              <a:gd name="connsiteY87" fmla="*/ 6057663 h 6858000"/>
              <a:gd name="connsiteX88" fmla="*/ 6889489 w 7534656"/>
              <a:gd name="connsiteY88" fmla="*/ 6100347 h 6858000"/>
              <a:gd name="connsiteX89" fmla="*/ 6651077 w 7534656"/>
              <a:gd name="connsiteY89" fmla="*/ 6281757 h 6858000"/>
              <a:gd name="connsiteX90" fmla="*/ 6514427 w 7534656"/>
              <a:gd name="connsiteY90" fmla="*/ 6367127 h 6858000"/>
              <a:gd name="connsiteX91" fmla="*/ 6459185 w 7534656"/>
              <a:gd name="connsiteY91" fmla="*/ 6431153 h 6858000"/>
              <a:gd name="connsiteX92" fmla="*/ 6302183 w 7534656"/>
              <a:gd name="connsiteY92" fmla="*/ 6658805 h 6858000"/>
              <a:gd name="connsiteX93" fmla="*/ 5941659 w 7534656"/>
              <a:gd name="connsiteY93" fmla="*/ 6858000 h 6858000"/>
              <a:gd name="connsiteX94" fmla="*/ 3114003 w 7534656"/>
              <a:gd name="connsiteY94" fmla="*/ 6858000 h 6858000"/>
              <a:gd name="connsiteX95" fmla="*/ 2238233 w 7534656"/>
              <a:gd name="connsiteY95" fmla="*/ 6858000 h 6858000"/>
              <a:gd name="connsiteX96" fmla="*/ 2022952 w 7534656"/>
              <a:gd name="connsiteY96" fmla="*/ 6858000 h 6858000"/>
              <a:gd name="connsiteX97" fmla="*/ 234679 w 7534656"/>
              <a:gd name="connsiteY97" fmla="*/ 6858000 h 6858000"/>
              <a:gd name="connsiteX98" fmla="*/ 0 w 7534656"/>
              <a:gd name="connsiteY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7534656" h="6858000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688" y="1673352"/>
            <a:ext cx="5596128" cy="3511296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0728" y="1674546"/>
            <a:ext cx="3401568" cy="3508908"/>
          </a:xfrm>
        </p:spPr>
        <p:txBody>
          <a:bodyPr anchor="ctr"/>
          <a:lstStyle>
            <a:lvl1pPr marL="0" indent="0" algn="l">
              <a:buNone/>
              <a:defRPr sz="28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4730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37CBE76-8748-4DE8-9D86-5B90AA0381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26728" y="3802958"/>
            <a:ext cx="4228282" cy="3055043"/>
          </a:xfrm>
          <a:custGeom>
            <a:avLst/>
            <a:gdLst>
              <a:gd name="connsiteX0" fmla="*/ 638975 w 4228282"/>
              <a:gd name="connsiteY0" fmla="*/ 0 h 3055043"/>
              <a:gd name="connsiteX1" fmla="*/ 4228282 w 4228282"/>
              <a:gd name="connsiteY1" fmla="*/ 0 h 3055043"/>
              <a:gd name="connsiteX2" fmla="*/ 4228282 w 4228282"/>
              <a:gd name="connsiteY2" fmla="*/ 3055043 h 3055043"/>
              <a:gd name="connsiteX3" fmla="*/ 1946893 w 4228282"/>
              <a:gd name="connsiteY3" fmla="*/ 3055043 h 3055043"/>
              <a:gd name="connsiteX4" fmla="*/ 1506276 w 4228282"/>
              <a:gd name="connsiteY4" fmla="*/ 2855018 h 3055043"/>
              <a:gd name="connsiteX5" fmla="*/ 1314394 w 4228282"/>
              <a:gd name="connsiteY5" fmla="*/ 2626417 h 3055043"/>
              <a:gd name="connsiteX6" fmla="*/ 1246880 w 4228282"/>
              <a:gd name="connsiteY6" fmla="*/ 2562124 h 3055043"/>
              <a:gd name="connsiteX7" fmla="*/ 1079872 w 4228282"/>
              <a:gd name="connsiteY7" fmla="*/ 2476399 h 3055043"/>
              <a:gd name="connsiteX8" fmla="*/ 788495 w 4228282"/>
              <a:gd name="connsiteY8" fmla="*/ 2294233 h 3055043"/>
              <a:gd name="connsiteX9" fmla="*/ 895097 w 4228282"/>
              <a:gd name="connsiteY9" fmla="*/ 2251371 h 3055043"/>
              <a:gd name="connsiteX10" fmla="*/ 1204239 w 4228282"/>
              <a:gd name="connsiteY10" fmla="*/ 2362099 h 3055043"/>
              <a:gd name="connsiteX11" fmla="*/ 1428102 w 4228282"/>
              <a:gd name="connsiteY11" fmla="*/ 2390674 h 3055043"/>
              <a:gd name="connsiteX12" fmla="*/ 1111852 w 4228282"/>
              <a:gd name="connsiteY12" fmla="*/ 2197793 h 3055043"/>
              <a:gd name="connsiteX13" fmla="*/ 806262 w 4228282"/>
              <a:gd name="connsiteY13" fmla="*/ 1947762 h 3055043"/>
              <a:gd name="connsiteX14" fmla="*/ 1040785 w 4228282"/>
              <a:gd name="connsiteY14" fmla="*/ 1994196 h 3055043"/>
              <a:gd name="connsiteX15" fmla="*/ 1051445 w 4228282"/>
              <a:gd name="connsiteY15" fmla="*/ 1962049 h 3055043"/>
              <a:gd name="connsiteX16" fmla="*/ 845349 w 4228282"/>
              <a:gd name="connsiteY16" fmla="*/ 1665583 h 3055043"/>
              <a:gd name="connsiteX17" fmla="*/ 745855 w 4228282"/>
              <a:gd name="connsiteY17" fmla="*/ 1544140 h 3055043"/>
              <a:gd name="connsiteX18" fmla="*/ 291024 w 4228282"/>
              <a:gd name="connsiteY18" fmla="*/ 1183381 h 3055043"/>
              <a:gd name="connsiteX19" fmla="*/ 724535 w 4228282"/>
              <a:gd name="connsiteY19" fmla="*/ 1344115 h 3055043"/>
              <a:gd name="connsiteX20" fmla="*/ 276811 w 4228282"/>
              <a:gd name="connsiteY20" fmla="*/ 994071 h 3055043"/>
              <a:gd name="connsiteX21" fmla="*/ 60055 w 4228282"/>
              <a:gd name="connsiteY21" fmla="*/ 865484 h 3055043"/>
              <a:gd name="connsiteX22" fmla="*/ 6755 w 4228282"/>
              <a:gd name="connsiteY22" fmla="*/ 790474 h 3055043"/>
              <a:gd name="connsiteX23" fmla="*/ 102696 w 4228282"/>
              <a:gd name="connsiteY23" fmla="*/ 772614 h 3055043"/>
              <a:gd name="connsiteX24" fmla="*/ 397625 w 4228282"/>
              <a:gd name="connsiteY24" fmla="*/ 801190 h 3055043"/>
              <a:gd name="connsiteX25" fmla="*/ 31628 w 4228282"/>
              <a:gd name="connsiteY25" fmla="*/ 565446 h 3055043"/>
              <a:gd name="connsiteX26" fmla="*/ 305237 w 4228282"/>
              <a:gd name="connsiteY26" fmla="*/ 601165 h 3055043"/>
              <a:gd name="connsiteX27" fmla="*/ 383412 w 4228282"/>
              <a:gd name="connsiteY27" fmla="*/ 508296 h 3055043"/>
              <a:gd name="connsiteX28" fmla="*/ 511333 w 4228282"/>
              <a:gd name="connsiteY28" fmla="*/ 358278 h 3055043"/>
              <a:gd name="connsiteX29" fmla="*/ 600167 w 4228282"/>
              <a:gd name="connsiteY29" fmla="*/ 276124 h 3055043"/>
              <a:gd name="connsiteX30" fmla="*/ 635701 w 4228282"/>
              <a:gd name="connsiteY30" fmla="*/ 11805 h 305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C743229-7365-4C8C-94FD-35B3ABABBB6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26375" y="0"/>
            <a:ext cx="4228635" cy="3694372"/>
          </a:xfrm>
          <a:custGeom>
            <a:avLst/>
            <a:gdLst>
              <a:gd name="connsiteX0" fmla="*/ 1225911 w 4228635"/>
              <a:gd name="connsiteY0" fmla="*/ 0 h 3694372"/>
              <a:gd name="connsiteX1" fmla="*/ 4228635 w 4228635"/>
              <a:gd name="connsiteY1" fmla="*/ 0 h 3694372"/>
              <a:gd name="connsiteX2" fmla="*/ 4228635 w 4228635"/>
              <a:gd name="connsiteY2" fmla="*/ 3694372 h 3694372"/>
              <a:gd name="connsiteX3" fmla="*/ 649353 w 4228635"/>
              <a:gd name="connsiteY3" fmla="*/ 3694372 h 3694372"/>
              <a:gd name="connsiteX4" fmla="*/ 648934 w 4228635"/>
              <a:gd name="connsiteY4" fmla="*/ 3686621 h 3694372"/>
              <a:gd name="connsiteX5" fmla="*/ 554325 w 4228635"/>
              <a:gd name="connsiteY5" fmla="*/ 3554015 h 3694372"/>
              <a:gd name="connsiteX6" fmla="*/ 348230 w 4228635"/>
              <a:gd name="connsiteY6" fmla="*/ 3407569 h 3694372"/>
              <a:gd name="connsiteX7" fmla="*/ 408637 w 4228635"/>
              <a:gd name="connsiteY7" fmla="*/ 3243263 h 3694372"/>
              <a:gd name="connsiteX8" fmla="*/ 845701 w 4228635"/>
              <a:gd name="connsiteY8" fmla="*/ 3343275 h 3694372"/>
              <a:gd name="connsiteX9" fmla="*/ 195435 w 4228635"/>
              <a:gd name="connsiteY9" fmla="*/ 2953940 h 3694372"/>
              <a:gd name="connsiteX10" fmla="*/ 305589 w 4228635"/>
              <a:gd name="connsiteY10" fmla="*/ 2936081 h 3694372"/>
              <a:gd name="connsiteX11" fmla="*/ 700013 w 4228635"/>
              <a:gd name="connsiteY11" fmla="*/ 2714625 h 3694372"/>
              <a:gd name="connsiteX12" fmla="*/ 721333 w 4228635"/>
              <a:gd name="connsiteY12" fmla="*/ 2703909 h 3694372"/>
              <a:gd name="connsiteX13" fmla="*/ 788847 w 4228635"/>
              <a:gd name="connsiteY13" fmla="*/ 2564606 h 3694372"/>
              <a:gd name="connsiteX14" fmla="*/ 1002049 w 4228635"/>
              <a:gd name="connsiteY14" fmla="*/ 2543175 h 3694372"/>
              <a:gd name="connsiteX15" fmla="*/ 1179718 w 4228635"/>
              <a:gd name="connsiteY15" fmla="*/ 2575322 h 3694372"/>
              <a:gd name="connsiteX16" fmla="*/ 1371600 w 4228635"/>
              <a:gd name="connsiteY16" fmla="*/ 2536031 h 3694372"/>
              <a:gd name="connsiteX17" fmla="*/ 1542161 w 4228635"/>
              <a:gd name="connsiteY17" fmla="*/ 2553891 h 3694372"/>
              <a:gd name="connsiteX18" fmla="*/ 1687849 w 4228635"/>
              <a:gd name="connsiteY18" fmla="*/ 2528888 h 3694372"/>
              <a:gd name="connsiteX19" fmla="*/ 1545714 w 4228635"/>
              <a:gd name="connsiteY19" fmla="*/ 2411015 h 3694372"/>
              <a:gd name="connsiteX20" fmla="*/ 1346726 w 4228635"/>
              <a:gd name="connsiteY20" fmla="*/ 2411015 h 3694372"/>
              <a:gd name="connsiteX21" fmla="*/ 1204591 w 4228635"/>
              <a:gd name="connsiteY21" fmla="*/ 2336007 h 3694372"/>
              <a:gd name="connsiteX22" fmla="*/ 1069563 w 4228635"/>
              <a:gd name="connsiteY22" fmla="*/ 2200275 h 3694372"/>
              <a:gd name="connsiteX23" fmla="*/ 593412 w 4228635"/>
              <a:gd name="connsiteY23" fmla="*/ 1982390 h 3694372"/>
              <a:gd name="connsiteX24" fmla="*/ 508131 w 4228635"/>
              <a:gd name="connsiteY24" fmla="*/ 1900238 h 3694372"/>
              <a:gd name="connsiteX25" fmla="*/ 1865518 w 4228635"/>
              <a:gd name="connsiteY25" fmla="*/ 2218135 h 3694372"/>
              <a:gd name="connsiteX26" fmla="*/ 1446220 w 4228635"/>
              <a:gd name="connsiteY26" fmla="*/ 2085975 h 3694372"/>
              <a:gd name="connsiteX27" fmla="*/ 1730490 w 4228635"/>
              <a:gd name="connsiteY27" fmla="*/ 2110978 h 3694372"/>
              <a:gd name="connsiteX28" fmla="*/ 1886838 w 4228635"/>
              <a:gd name="connsiteY28" fmla="*/ 2021681 h 3694372"/>
              <a:gd name="connsiteX29" fmla="*/ 1886838 w 4228635"/>
              <a:gd name="connsiteY29" fmla="*/ 1993106 h 3694372"/>
              <a:gd name="connsiteX30" fmla="*/ 1769577 w 4228635"/>
              <a:gd name="connsiteY30" fmla="*/ 1910953 h 3694372"/>
              <a:gd name="connsiteX31" fmla="*/ 1702063 w 4228635"/>
              <a:gd name="connsiteY31" fmla="*/ 1857375 h 3694372"/>
              <a:gd name="connsiteX32" fmla="*/ 1517288 w 4228635"/>
              <a:gd name="connsiteY32" fmla="*/ 1664493 h 3694372"/>
              <a:gd name="connsiteX33" fmla="*/ 1648762 w 4228635"/>
              <a:gd name="connsiteY33" fmla="*/ 1643062 h 3694372"/>
              <a:gd name="connsiteX34" fmla="*/ 1698509 w 4228635"/>
              <a:gd name="connsiteY34" fmla="*/ 1603772 h 3694372"/>
              <a:gd name="connsiteX35" fmla="*/ 1662976 w 4228635"/>
              <a:gd name="connsiteY35" fmla="*/ 1546622 h 3694372"/>
              <a:gd name="connsiteX36" fmla="*/ 1254338 w 4228635"/>
              <a:gd name="connsiteY36" fmla="*/ 1371600 h 3694372"/>
              <a:gd name="connsiteX37" fmla="*/ 1222358 w 4228635"/>
              <a:gd name="connsiteY37" fmla="*/ 1235869 h 3694372"/>
              <a:gd name="connsiteX38" fmla="*/ 1300532 w 4228635"/>
              <a:gd name="connsiteY38" fmla="*/ 1214437 h 3694372"/>
              <a:gd name="connsiteX39" fmla="*/ 1389366 w 4228635"/>
              <a:gd name="connsiteY39" fmla="*/ 1225153 h 3694372"/>
              <a:gd name="connsiteX40" fmla="*/ 1318299 w 4228635"/>
              <a:gd name="connsiteY40" fmla="*/ 1117997 h 3694372"/>
              <a:gd name="connsiteX41" fmla="*/ 1030476 w 4228635"/>
              <a:gd name="connsiteY41" fmla="*/ 1010841 h 3694372"/>
              <a:gd name="connsiteX42" fmla="*/ 977176 w 4228635"/>
              <a:gd name="connsiteY42" fmla="*/ 953690 h 3694372"/>
              <a:gd name="connsiteX43" fmla="*/ 1048243 w 4228635"/>
              <a:gd name="connsiteY43" fmla="*/ 925115 h 3694372"/>
              <a:gd name="connsiteX44" fmla="*/ 1101544 w 4228635"/>
              <a:gd name="connsiteY44" fmla="*/ 914400 h 3694372"/>
              <a:gd name="connsiteX45" fmla="*/ 0 w 4228635"/>
              <a:gd name="connsiteY45" fmla="*/ 467915 h 3694372"/>
              <a:gd name="connsiteX46" fmla="*/ 248735 w 4228635"/>
              <a:gd name="connsiteY46" fmla="*/ 464344 h 3694372"/>
              <a:gd name="connsiteX47" fmla="*/ 493918 w 4228635"/>
              <a:gd name="connsiteY47" fmla="*/ 535781 h 3694372"/>
              <a:gd name="connsiteX48" fmla="*/ 753314 w 4228635"/>
              <a:gd name="connsiteY48" fmla="*/ 525066 h 3694372"/>
              <a:gd name="connsiteX49" fmla="*/ 998496 w 4228635"/>
              <a:gd name="connsiteY49" fmla="*/ 560785 h 3694372"/>
              <a:gd name="connsiteX50" fmla="*/ 1211698 w 4228635"/>
              <a:gd name="connsiteY50" fmla="*/ 560785 h 3694372"/>
              <a:gd name="connsiteX51" fmla="*/ 1012709 w 4228635"/>
              <a:gd name="connsiteY51" fmla="*/ 507206 h 3694372"/>
              <a:gd name="connsiteX52" fmla="*/ 938089 w 4228635"/>
              <a:gd name="connsiteY52" fmla="*/ 417909 h 3694372"/>
              <a:gd name="connsiteX53" fmla="*/ 962962 w 4228635"/>
              <a:gd name="connsiteY53" fmla="*/ 335757 h 3694372"/>
              <a:gd name="connsiteX54" fmla="*/ 1044690 w 4228635"/>
              <a:gd name="connsiteY54" fmla="*/ 360759 h 3694372"/>
              <a:gd name="connsiteX55" fmla="*/ 1140631 w 4228635"/>
              <a:gd name="connsiteY55" fmla="*/ 453629 h 3694372"/>
              <a:gd name="connsiteX56" fmla="*/ 1161951 w 4228635"/>
              <a:gd name="connsiteY56" fmla="*/ 396478 h 3694372"/>
              <a:gd name="connsiteX57" fmla="*/ 1218805 w 4228635"/>
              <a:gd name="connsiteY57" fmla="*/ 353615 h 3694372"/>
              <a:gd name="connsiteX58" fmla="*/ 1545714 w 4228635"/>
              <a:gd name="connsiteY58" fmla="*/ 375047 h 3694372"/>
              <a:gd name="connsiteX59" fmla="*/ 1328959 w 4228635"/>
              <a:gd name="connsiteY59" fmla="*/ 192881 h 3694372"/>
              <a:gd name="connsiteX60" fmla="*/ 1190378 w 4228635"/>
              <a:gd name="connsiteY60" fmla="*/ 164306 h 3694372"/>
              <a:gd name="connsiteX61" fmla="*/ 1158398 w 4228635"/>
              <a:gd name="connsiteY61" fmla="*/ 89297 h 3694372"/>
              <a:gd name="connsiteX62" fmla="*/ 1222358 w 4228635"/>
              <a:gd name="connsiteY62" fmla="*/ 71437 h 3694372"/>
              <a:gd name="connsiteX63" fmla="*/ 1542161 w 4228635"/>
              <a:gd name="connsiteY63" fmla="*/ 135731 h 3694372"/>
              <a:gd name="connsiteX64" fmla="*/ 1595462 w 4228635"/>
              <a:gd name="connsiteY64" fmla="*/ 110728 h 3694372"/>
              <a:gd name="connsiteX65" fmla="*/ 1225911 w 4228635"/>
              <a:gd name="connsiteY65" fmla="*/ 0 h 369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00400" cy="210343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3186"/>
            <a:ext cx="3816096" cy="3529014"/>
          </a:xfrm>
        </p:spPr>
        <p:txBody>
          <a:bodyPr/>
          <a:lstStyle>
            <a:lvl1pPr marL="0" indent="0">
              <a:buNone/>
              <a:defRPr sz="20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A8AF96E-CB82-45CC-9B91-E499704784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82087" y="0"/>
            <a:ext cx="3109415" cy="3694372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6EEC573A-93BD-45DD-B03E-E2F5E00942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81588" y="3802957"/>
            <a:ext cx="3109415" cy="3055044"/>
          </a:xfr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1236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 descr="Tag=AccentColor&#10;Flavor=Light&#10;Target=Fill">
            <a:extLst>
              <a:ext uri="{FF2B5EF4-FFF2-40B4-BE49-F238E27FC236}">
                <a16:creationId xmlns:a16="http://schemas.microsoft.com/office/drawing/2014/main" id="{1531EA5B-7FC1-4088-B6D5-4395F4C1F3C8}"/>
              </a:ext>
            </a:extLst>
          </p:cNvPr>
          <p:cNvSpPr/>
          <p:nvPr userDrawn="1"/>
        </p:nvSpPr>
        <p:spPr>
          <a:xfrm>
            <a:off x="380990" y="1327050"/>
            <a:ext cx="6079676" cy="4114233"/>
          </a:xfrm>
          <a:custGeom>
            <a:avLst/>
            <a:gdLst>
              <a:gd name="connsiteX0" fmla="*/ 1164045 w 7323233"/>
              <a:gd name="connsiteY0" fmla="*/ 25 h 5835507"/>
              <a:gd name="connsiteX1" fmla="*/ 1213723 w 7323233"/>
              <a:gd name="connsiteY1" fmla="*/ 8385 h 5835507"/>
              <a:gd name="connsiteX2" fmla="*/ 2251656 w 7323233"/>
              <a:gd name="connsiteY2" fmla="*/ 138318 h 5835507"/>
              <a:gd name="connsiteX3" fmla="*/ 3226534 w 7323233"/>
              <a:gd name="connsiteY3" fmla="*/ 205194 h 5835507"/>
              <a:gd name="connsiteX4" fmla="*/ 4404335 w 7323233"/>
              <a:gd name="connsiteY4" fmla="*/ 316784 h 5835507"/>
              <a:gd name="connsiteX5" fmla="*/ 5225968 w 7323233"/>
              <a:gd name="connsiteY5" fmla="*/ 350415 h 5835507"/>
              <a:gd name="connsiteX6" fmla="*/ 5266859 w 7323233"/>
              <a:gd name="connsiteY6" fmla="*/ 348884 h 5835507"/>
              <a:gd name="connsiteX7" fmla="*/ 5685318 w 7323233"/>
              <a:gd name="connsiteY7" fmla="*/ 399712 h 5835507"/>
              <a:gd name="connsiteX8" fmla="*/ 5411315 w 7323233"/>
              <a:gd name="connsiteY8" fmla="*/ 618305 h 5835507"/>
              <a:gd name="connsiteX9" fmla="*/ 5805698 w 7323233"/>
              <a:gd name="connsiteY9" fmla="*/ 721868 h 5835507"/>
              <a:gd name="connsiteX10" fmla="*/ 6188997 w 7323233"/>
              <a:gd name="connsiteY10" fmla="*/ 868233 h 5835507"/>
              <a:gd name="connsiteX11" fmla="*/ 6261225 w 7323233"/>
              <a:gd name="connsiteY11" fmla="*/ 928614 h 5835507"/>
              <a:gd name="connsiteX12" fmla="*/ 6858533 w 7323233"/>
              <a:gd name="connsiteY12" fmla="*/ 1323379 h 5835507"/>
              <a:gd name="connsiteX13" fmla="*/ 6744269 w 7323233"/>
              <a:gd name="connsiteY13" fmla="*/ 1407072 h 5835507"/>
              <a:gd name="connsiteX14" fmla="*/ 6956365 w 7323233"/>
              <a:gd name="connsiteY14" fmla="*/ 1507197 h 5835507"/>
              <a:gd name="connsiteX15" fmla="*/ 7004134 w 7323233"/>
              <a:gd name="connsiteY15" fmla="*/ 1549234 h 5835507"/>
              <a:gd name="connsiteX16" fmla="*/ 6963627 w 7323233"/>
              <a:gd name="connsiteY16" fmla="*/ 1599678 h 5835507"/>
              <a:gd name="connsiteX17" fmla="*/ 6875731 w 7323233"/>
              <a:gd name="connsiteY17" fmla="*/ 1634837 h 5835507"/>
              <a:gd name="connsiteX18" fmla="*/ 6759175 w 7323233"/>
              <a:gd name="connsiteY18" fmla="*/ 1723878 h 5835507"/>
              <a:gd name="connsiteX19" fmla="*/ 6763759 w 7323233"/>
              <a:gd name="connsiteY19" fmla="*/ 1793431 h 5835507"/>
              <a:gd name="connsiteX20" fmla="*/ 6832931 w 7323233"/>
              <a:gd name="connsiteY20" fmla="*/ 1919543 h 5835507"/>
              <a:gd name="connsiteX21" fmla="*/ 6728984 w 7323233"/>
              <a:gd name="connsiteY21" fmla="*/ 2051386 h 5835507"/>
              <a:gd name="connsiteX22" fmla="*/ 6675481 w 7323233"/>
              <a:gd name="connsiteY22" fmla="*/ 2090365 h 5835507"/>
              <a:gd name="connsiteX23" fmla="*/ 6778665 w 7323233"/>
              <a:gd name="connsiteY23" fmla="*/ 2103740 h 5835507"/>
              <a:gd name="connsiteX24" fmla="*/ 6814587 w 7323233"/>
              <a:gd name="connsiteY24" fmla="*/ 2158771 h 5835507"/>
              <a:gd name="connsiteX25" fmla="*/ 6830637 w 7323233"/>
              <a:gd name="connsiteY25" fmla="*/ 2186286 h 5835507"/>
              <a:gd name="connsiteX26" fmla="*/ 6928087 w 7323233"/>
              <a:gd name="connsiteY26" fmla="*/ 2358639 h 5835507"/>
              <a:gd name="connsiteX27" fmla="*/ 6911653 w 7323233"/>
              <a:gd name="connsiteY27" fmla="*/ 2406789 h 5835507"/>
              <a:gd name="connsiteX28" fmla="*/ 6749237 w 7323233"/>
              <a:gd name="connsiteY28" fmla="*/ 2639522 h 5835507"/>
              <a:gd name="connsiteX29" fmla="*/ 6921971 w 7323233"/>
              <a:gd name="connsiteY29" fmla="*/ 2704488 h 5835507"/>
              <a:gd name="connsiteX30" fmla="*/ 6932290 w 7323233"/>
              <a:gd name="connsiteY30" fmla="*/ 2814548 h 5835507"/>
              <a:gd name="connsiteX31" fmla="*/ 7020186 w 7323233"/>
              <a:gd name="connsiteY31" fmla="*/ 2937603 h 5835507"/>
              <a:gd name="connsiteX32" fmla="*/ 7213555 w 7323233"/>
              <a:gd name="connsiteY32" fmla="*/ 3110719 h 5835507"/>
              <a:gd name="connsiteX33" fmla="*/ 7323233 w 7323233"/>
              <a:gd name="connsiteY33" fmla="*/ 3226893 h 5835507"/>
              <a:gd name="connsiteX34" fmla="*/ 7134067 w 7323233"/>
              <a:gd name="connsiteY34" fmla="*/ 3257847 h 5835507"/>
              <a:gd name="connsiteX35" fmla="*/ 7104643 w 7323233"/>
              <a:gd name="connsiteY35" fmla="*/ 3275809 h 5835507"/>
              <a:gd name="connsiteX36" fmla="*/ 7127189 w 7323233"/>
              <a:gd name="connsiteY36" fmla="*/ 3336953 h 5835507"/>
              <a:gd name="connsiteX37" fmla="*/ 7157379 w 7323233"/>
              <a:gd name="connsiteY37" fmla="*/ 3397718 h 5835507"/>
              <a:gd name="connsiteX38" fmla="*/ 7136361 w 7323233"/>
              <a:gd name="connsiteY38" fmla="*/ 3445487 h 5835507"/>
              <a:gd name="connsiteX39" fmla="*/ 6988849 w 7323233"/>
              <a:gd name="connsiteY39" fmla="*/ 3652233 h 5835507"/>
              <a:gd name="connsiteX40" fmla="*/ 6867705 w 7323233"/>
              <a:gd name="connsiteY40" fmla="*/ 3734395 h 5835507"/>
              <a:gd name="connsiteX41" fmla="*/ 6591791 w 7323233"/>
              <a:gd name="connsiteY41" fmla="*/ 4107760 h 5835507"/>
              <a:gd name="connsiteX42" fmla="*/ 6505041 w 7323233"/>
              <a:gd name="connsiteY42" fmla="*/ 4228904 h 5835507"/>
              <a:gd name="connsiteX43" fmla="*/ 6569243 w 7323233"/>
              <a:gd name="connsiteY43" fmla="*/ 4271704 h 5835507"/>
              <a:gd name="connsiteX44" fmla="*/ 6446188 w 7323233"/>
              <a:gd name="connsiteY44" fmla="*/ 4398582 h 5835507"/>
              <a:gd name="connsiteX45" fmla="*/ 6301351 w 7323233"/>
              <a:gd name="connsiteY45" fmla="*/ 4539595 h 5835507"/>
              <a:gd name="connsiteX46" fmla="*/ 6263519 w 7323233"/>
              <a:gd name="connsiteY46" fmla="*/ 4577047 h 5835507"/>
              <a:gd name="connsiteX47" fmla="*/ 3277744 w 7323233"/>
              <a:gd name="connsiteY47" fmla="*/ 5834336 h 5835507"/>
              <a:gd name="connsiteX48" fmla="*/ 2490505 w 7323233"/>
              <a:gd name="connsiteY48" fmla="*/ 5648992 h 5835507"/>
              <a:gd name="connsiteX49" fmla="*/ 2179046 w 7323233"/>
              <a:gd name="connsiteY49" fmla="*/ 5504920 h 5835507"/>
              <a:gd name="connsiteX50" fmla="*/ 1780078 w 7323233"/>
              <a:gd name="connsiteY50" fmla="*/ 5273715 h 5835507"/>
              <a:gd name="connsiteX51" fmla="*/ 1353592 w 7323233"/>
              <a:gd name="connsiteY51" fmla="*/ 5087606 h 5835507"/>
              <a:gd name="connsiteX52" fmla="*/ 1208373 w 7323233"/>
              <a:gd name="connsiteY52" fmla="*/ 4917165 h 5835507"/>
              <a:gd name="connsiteX53" fmla="*/ 1157548 w 7323233"/>
              <a:gd name="connsiteY53" fmla="*/ 4869396 h 5835507"/>
              <a:gd name="connsiteX54" fmla="*/ 1030289 w 7323233"/>
              <a:gd name="connsiteY54" fmla="*/ 4807103 h 5835507"/>
              <a:gd name="connsiteX55" fmla="*/ 808258 w 7323233"/>
              <a:gd name="connsiteY55" fmla="*/ 4672585 h 5835507"/>
              <a:gd name="connsiteX56" fmla="*/ 889658 w 7323233"/>
              <a:gd name="connsiteY56" fmla="*/ 4642013 h 5835507"/>
              <a:gd name="connsiteX57" fmla="*/ 1123917 w 7323233"/>
              <a:gd name="connsiteY57" fmla="*/ 4723412 h 5835507"/>
              <a:gd name="connsiteX58" fmla="*/ 1294360 w 7323233"/>
              <a:gd name="connsiteY58" fmla="*/ 4745194 h 5835507"/>
              <a:gd name="connsiteX59" fmla="*/ 1054367 w 7323233"/>
              <a:gd name="connsiteY59" fmla="*/ 4603034 h 5835507"/>
              <a:gd name="connsiteX60" fmla="*/ 822015 w 7323233"/>
              <a:gd name="connsiteY60" fmla="*/ 4418070 h 5835507"/>
              <a:gd name="connsiteX61" fmla="*/ 1001246 w 7323233"/>
              <a:gd name="connsiteY61" fmla="*/ 4453610 h 5835507"/>
              <a:gd name="connsiteX62" fmla="*/ 1008889 w 7323233"/>
              <a:gd name="connsiteY62" fmla="*/ 4428770 h 5835507"/>
              <a:gd name="connsiteX63" fmla="*/ 853733 w 7323233"/>
              <a:gd name="connsiteY63" fmla="*/ 4208648 h 5835507"/>
              <a:gd name="connsiteX64" fmla="*/ 776921 w 7323233"/>
              <a:gd name="connsiteY64" fmla="*/ 4119989 h 5835507"/>
              <a:gd name="connsiteX65" fmla="*/ 431453 w 7323233"/>
              <a:gd name="connsiteY65" fmla="*/ 3852864 h 5835507"/>
              <a:gd name="connsiteX66" fmla="*/ 759342 w 7323233"/>
              <a:gd name="connsiteY66" fmla="*/ 3972095 h 5835507"/>
              <a:gd name="connsiteX67" fmla="*/ 420753 w 7323233"/>
              <a:gd name="connsiteY67" fmla="*/ 3712230 h 5835507"/>
              <a:gd name="connsiteX68" fmla="*/ 256425 w 7323233"/>
              <a:gd name="connsiteY68" fmla="*/ 3616309 h 5835507"/>
              <a:gd name="connsiteX69" fmla="*/ 214772 w 7323233"/>
              <a:gd name="connsiteY69" fmla="*/ 3559749 h 5835507"/>
              <a:gd name="connsiteX70" fmla="*/ 287762 w 7323233"/>
              <a:gd name="connsiteY70" fmla="*/ 3547521 h 5835507"/>
              <a:gd name="connsiteX71" fmla="*/ 511706 w 7323233"/>
              <a:gd name="connsiteY71" fmla="*/ 3569305 h 5835507"/>
              <a:gd name="connsiteX72" fmla="*/ 235409 w 7323233"/>
              <a:gd name="connsiteY72" fmla="*/ 3394659 h 5835507"/>
              <a:gd name="connsiteX73" fmla="*/ 442537 w 7323233"/>
              <a:gd name="connsiteY73" fmla="*/ 3421409 h 5835507"/>
              <a:gd name="connsiteX74" fmla="*/ 502152 w 7323233"/>
              <a:gd name="connsiteY74" fmla="*/ 3352622 h 5835507"/>
              <a:gd name="connsiteX75" fmla="*/ 598455 w 7323233"/>
              <a:gd name="connsiteY75" fmla="*/ 3241415 h 5835507"/>
              <a:gd name="connsiteX76" fmla="*/ 664949 w 7323233"/>
              <a:gd name="connsiteY76" fmla="*/ 3179506 h 5835507"/>
              <a:gd name="connsiteX77" fmla="*/ 692846 w 7323233"/>
              <a:gd name="connsiteY77" fmla="*/ 2984607 h 5835507"/>
              <a:gd name="connsiteX78" fmla="*/ 635524 w 7323233"/>
              <a:gd name="connsiteY78" fmla="*/ 2771366 h 5835507"/>
              <a:gd name="connsiteX79" fmla="*/ 480368 w 7323233"/>
              <a:gd name="connsiteY79" fmla="*/ 2663598 h 5835507"/>
              <a:gd name="connsiteX80" fmla="*/ 525081 w 7323233"/>
              <a:gd name="connsiteY80" fmla="*/ 2542454 h 5835507"/>
              <a:gd name="connsiteX81" fmla="*/ 855264 w 7323233"/>
              <a:gd name="connsiteY81" fmla="*/ 2615829 h 5835507"/>
              <a:gd name="connsiteX82" fmla="*/ 361137 w 7323233"/>
              <a:gd name="connsiteY82" fmla="*/ 2327301 h 5835507"/>
              <a:gd name="connsiteX83" fmla="*/ 444065 w 7323233"/>
              <a:gd name="connsiteY83" fmla="*/ 2312780 h 5835507"/>
              <a:gd name="connsiteX84" fmla="*/ 440625 w 7323233"/>
              <a:gd name="connsiteY84" fmla="*/ 2290233 h 5835507"/>
              <a:gd name="connsiteX85" fmla="*/ 445975 w 7323233"/>
              <a:gd name="connsiteY85" fmla="*/ 2151509 h 5835507"/>
              <a:gd name="connsiteX86" fmla="*/ 459734 w 7323233"/>
              <a:gd name="connsiteY86" fmla="*/ 2087690 h 5835507"/>
              <a:gd name="connsiteX87" fmla="*/ 437950 w 7323233"/>
              <a:gd name="connsiteY87" fmla="*/ 2014315 h 5835507"/>
              <a:gd name="connsiteX88" fmla="*/ 808640 w 7323233"/>
              <a:gd name="connsiteY88" fmla="*/ 2042977 h 5835507"/>
              <a:gd name="connsiteX89" fmla="*/ 969908 w 7323233"/>
              <a:gd name="connsiteY89" fmla="*/ 2026162 h 5835507"/>
              <a:gd name="connsiteX90" fmla="*/ 1251176 w 7323233"/>
              <a:gd name="connsiteY90" fmla="*/ 2021577 h 5835507"/>
              <a:gd name="connsiteX91" fmla="*/ 1381491 w 7323233"/>
              <a:gd name="connsiteY91" fmla="*/ 2035718 h 5835507"/>
              <a:gd name="connsiteX92" fmla="*/ 1492697 w 7323233"/>
              <a:gd name="connsiteY92" fmla="*/ 2017374 h 5835507"/>
              <a:gd name="connsiteX93" fmla="*/ 1386076 w 7323233"/>
              <a:gd name="connsiteY93" fmla="*/ 1931006 h 5835507"/>
              <a:gd name="connsiteX94" fmla="*/ 1235889 w 7323233"/>
              <a:gd name="connsiteY94" fmla="*/ 1932153 h 5835507"/>
              <a:gd name="connsiteX95" fmla="*/ 1128886 w 7323233"/>
              <a:gd name="connsiteY95" fmla="*/ 1875977 h 5835507"/>
              <a:gd name="connsiteX96" fmla="*/ 1026851 w 7323233"/>
              <a:gd name="connsiteY96" fmla="*/ 1774322 h 5835507"/>
              <a:gd name="connsiteX97" fmla="*/ 666861 w 7323233"/>
              <a:gd name="connsiteY97" fmla="*/ 1612290 h 5835507"/>
              <a:gd name="connsiteX98" fmla="*/ 601130 w 7323233"/>
              <a:gd name="connsiteY98" fmla="*/ 1550762 h 5835507"/>
              <a:gd name="connsiteX99" fmla="*/ 1630272 w 7323233"/>
              <a:gd name="connsiteY99" fmla="*/ 1785787 h 5835507"/>
              <a:gd name="connsiteX100" fmla="*/ 1312320 w 7323233"/>
              <a:gd name="connsiteY100" fmla="*/ 1687191 h 5835507"/>
              <a:gd name="connsiteX101" fmla="*/ 1527473 w 7323233"/>
              <a:gd name="connsiteY101" fmla="*/ 1705153 h 5835507"/>
              <a:gd name="connsiteX102" fmla="*/ 1646706 w 7323233"/>
              <a:gd name="connsiteY102" fmla="*/ 1639040 h 5835507"/>
              <a:gd name="connsiteX103" fmla="*/ 1645178 w 7323233"/>
              <a:gd name="connsiteY103" fmla="*/ 1620315 h 5835507"/>
              <a:gd name="connsiteX104" fmla="*/ 1557663 w 7323233"/>
              <a:gd name="connsiteY104" fmla="*/ 1558787 h 5835507"/>
              <a:gd name="connsiteX105" fmla="*/ 1506454 w 7323233"/>
              <a:gd name="connsiteY105" fmla="*/ 1519044 h 5835507"/>
              <a:gd name="connsiteX106" fmla="*/ 1366204 w 7323233"/>
              <a:gd name="connsiteY106" fmla="*/ 1375735 h 5835507"/>
              <a:gd name="connsiteX107" fmla="*/ 1466329 w 7323233"/>
              <a:gd name="connsiteY107" fmla="*/ 1360450 h 5835507"/>
              <a:gd name="connsiteX108" fmla="*/ 1503397 w 7323233"/>
              <a:gd name="connsiteY108" fmla="*/ 1330641 h 5835507"/>
              <a:gd name="connsiteX109" fmla="*/ 1475501 w 7323233"/>
              <a:gd name="connsiteY109" fmla="*/ 1288604 h 5835507"/>
              <a:gd name="connsiteX110" fmla="*/ 1165573 w 7323233"/>
              <a:gd name="connsiteY110" fmla="*/ 1159435 h 5835507"/>
              <a:gd name="connsiteX111" fmla="*/ 1141498 w 7323233"/>
              <a:gd name="connsiteY111" fmla="*/ 1059311 h 5835507"/>
              <a:gd name="connsiteX112" fmla="*/ 1199585 w 7323233"/>
              <a:gd name="connsiteY112" fmla="*/ 1044407 h 5835507"/>
              <a:gd name="connsiteX113" fmla="*/ 1267226 w 7323233"/>
              <a:gd name="connsiteY113" fmla="*/ 1051286 h 5835507"/>
              <a:gd name="connsiteX114" fmla="*/ 1213342 w 7323233"/>
              <a:gd name="connsiteY114" fmla="*/ 972561 h 5835507"/>
              <a:gd name="connsiteX115" fmla="*/ 993986 w 7323233"/>
              <a:gd name="connsiteY115" fmla="*/ 893073 h 5835507"/>
              <a:gd name="connsiteX116" fmla="*/ 1047486 w 7323233"/>
              <a:gd name="connsiteY116" fmla="*/ 820083 h 5835507"/>
              <a:gd name="connsiteX117" fmla="*/ 0 w 7323233"/>
              <a:gd name="connsiteY117" fmla="*/ 488371 h 5835507"/>
              <a:gd name="connsiteX118" fmla="*/ 188403 w 7323233"/>
              <a:gd name="connsiteY118" fmla="*/ 484933 h 5835507"/>
              <a:gd name="connsiteX119" fmla="*/ 584315 w 7323233"/>
              <a:gd name="connsiteY119" fmla="*/ 534230 h 5835507"/>
              <a:gd name="connsiteX120" fmla="*/ 782271 w 7323233"/>
              <a:gd name="connsiteY120" fmla="*/ 525824 h 5835507"/>
              <a:gd name="connsiteX121" fmla="*/ 967998 w 7323233"/>
              <a:gd name="connsiteY121" fmla="*/ 552574 h 5835507"/>
              <a:gd name="connsiteX122" fmla="*/ 1129651 w 7323233"/>
              <a:gd name="connsiteY122" fmla="*/ 552574 h 5835507"/>
              <a:gd name="connsiteX123" fmla="*/ 978317 w 7323233"/>
              <a:gd name="connsiteY123" fmla="*/ 513593 h 5835507"/>
              <a:gd name="connsiteX124" fmla="*/ 1074620 w 7323233"/>
              <a:gd name="connsiteY124" fmla="*/ 478818 h 5835507"/>
              <a:gd name="connsiteX125" fmla="*/ 1091435 w 7323233"/>
              <a:gd name="connsiteY125" fmla="*/ 436781 h 5835507"/>
              <a:gd name="connsiteX126" fmla="*/ 1135383 w 7323233"/>
              <a:gd name="connsiteY126" fmla="*/ 404296 h 5835507"/>
              <a:gd name="connsiteX127" fmla="*/ 1384166 w 7323233"/>
              <a:gd name="connsiteY127" fmla="*/ 420349 h 5835507"/>
              <a:gd name="connsiteX128" fmla="*/ 1219839 w 7323233"/>
              <a:gd name="connsiteY128" fmla="*/ 286593 h 5835507"/>
              <a:gd name="connsiteX129" fmla="*/ 1114364 w 7323233"/>
              <a:gd name="connsiteY129" fmla="*/ 264428 h 5835507"/>
              <a:gd name="connsiteX130" fmla="*/ 1090289 w 7323233"/>
              <a:gd name="connsiteY130" fmla="*/ 207487 h 5835507"/>
              <a:gd name="connsiteX131" fmla="*/ 1139204 w 7323233"/>
              <a:gd name="connsiteY131" fmla="*/ 195259 h 5835507"/>
              <a:gd name="connsiteX132" fmla="*/ 1382254 w 7323233"/>
              <a:gd name="connsiteY132" fmla="*/ 242265 h 5835507"/>
              <a:gd name="connsiteX133" fmla="*/ 1423145 w 7323233"/>
              <a:gd name="connsiteY133" fmla="*/ 223537 h 5835507"/>
              <a:gd name="connsiteX134" fmla="*/ 965705 w 7323233"/>
              <a:gd name="connsiteY134" fmla="*/ 102013 h 5835507"/>
              <a:gd name="connsiteX135" fmla="*/ 972586 w 7323233"/>
              <a:gd name="connsiteY135" fmla="*/ 69912 h 5835507"/>
              <a:gd name="connsiteX136" fmla="*/ 1375376 w 7323233"/>
              <a:gd name="connsiteY136" fmla="*/ 119593 h 5835507"/>
              <a:gd name="connsiteX137" fmla="*/ 1117804 w 7323233"/>
              <a:gd name="connsiteY137" fmla="*/ 25200 h 5835507"/>
              <a:gd name="connsiteX138" fmla="*/ 1164045 w 7323233"/>
              <a:gd name="connsiteY138" fmla="*/ 25 h 58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323233" h="5835507">
                <a:moveTo>
                  <a:pt x="1164045" y="25"/>
                </a:moveTo>
                <a:cubicBezTo>
                  <a:pt x="1180764" y="455"/>
                  <a:pt x="1198056" y="6474"/>
                  <a:pt x="1213723" y="8385"/>
                </a:cubicBezTo>
                <a:cubicBezTo>
                  <a:pt x="1559575" y="51187"/>
                  <a:pt x="1905425" y="97428"/>
                  <a:pt x="2251656" y="138318"/>
                </a:cubicBezTo>
                <a:cubicBezTo>
                  <a:pt x="2575343" y="176534"/>
                  <a:pt x="2901320" y="185322"/>
                  <a:pt x="3226534" y="205194"/>
                </a:cubicBezTo>
                <a:cubicBezTo>
                  <a:pt x="3620153" y="229271"/>
                  <a:pt x="4013008" y="263284"/>
                  <a:pt x="4404335" y="316784"/>
                </a:cubicBezTo>
                <a:cubicBezTo>
                  <a:pt x="4676048" y="354236"/>
                  <a:pt x="4950435" y="380221"/>
                  <a:pt x="5225968" y="350415"/>
                </a:cubicBezTo>
                <a:cubicBezTo>
                  <a:pt x="5239725" y="348884"/>
                  <a:pt x="5255394" y="343918"/>
                  <a:pt x="5266859" y="348884"/>
                </a:cubicBezTo>
                <a:cubicBezTo>
                  <a:pt x="5400614" y="404680"/>
                  <a:pt x="5546596" y="364553"/>
                  <a:pt x="5685318" y="399712"/>
                </a:cubicBezTo>
                <a:cubicBezTo>
                  <a:pt x="5649777" y="535377"/>
                  <a:pt x="5497299" y="524293"/>
                  <a:pt x="5411315" y="618305"/>
                </a:cubicBezTo>
                <a:cubicBezTo>
                  <a:pt x="5551565" y="655755"/>
                  <a:pt x="5677676" y="693589"/>
                  <a:pt x="5805698" y="721868"/>
                </a:cubicBezTo>
                <a:cubicBezTo>
                  <a:pt x="5941363" y="751677"/>
                  <a:pt x="6056391" y="832311"/>
                  <a:pt x="6188997" y="868233"/>
                </a:cubicBezTo>
                <a:cubicBezTo>
                  <a:pt x="6217279" y="875876"/>
                  <a:pt x="6251291" y="902627"/>
                  <a:pt x="6261225" y="928614"/>
                </a:cubicBezTo>
                <a:cubicBezTo>
                  <a:pt x="6293326" y="1012688"/>
                  <a:pt x="6934199" y="1248479"/>
                  <a:pt x="6858533" y="1323379"/>
                </a:cubicBezTo>
                <a:cubicBezTo>
                  <a:pt x="6827197" y="1354335"/>
                  <a:pt x="6786687" y="1376500"/>
                  <a:pt x="6744269" y="1407072"/>
                </a:cubicBezTo>
                <a:cubicBezTo>
                  <a:pt x="6808090" y="1464778"/>
                  <a:pt x="6879934" y="1490000"/>
                  <a:pt x="6956365" y="1507197"/>
                </a:cubicBezTo>
                <a:cubicBezTo>
                  <a:pt x="6979295" y="1512547"/>
                  <a:pt x="7001843" y="1523247"/>
                  <a:pt x="7004134" y="1549234"/>
                </a:cubicBezTo>
                <a:cubicBezTo>
                  <a:pt x="7006427" y="1576366"/>
                  <a:pt x="6983115" y="1587066"/>
                  <a:pt x="6963627" y="1599678"/>
                </a:cubicBezTo>
                <a:cubicBezTo>
                  <a:pt x="6936493" y="1617256"/>
                  <a:pt x="6910125" y="1632543"/>
                  <a:pt x="6875731" y="1634837"/>
                </a:cubicBezTo>
                <a:cubicBezTo>
                  <a:pt x="6819171" y="1638275"/>
                  <a:pt x="6792040" y="1687191"/>
                  <a:pt x="6759175" y="1723878"/>
                </a:cubicBezTo>
                <a:cubicBezTo>
                  <a:pt x="6740831" y="1744515"/>
                  <a:pt x="6731659" y="1786169"/>
                  <a:pt x="6763759" y="1793431"/>
                </a:cubicBezTo>
                <a:cubicBezTo>
                  <a:pt x="6840955" y="1811009"/>
                  <a:pt x="6834840" y="1861837"/>
                  <a:pt x="6832931" y="1919543"/>
                </a:cubicBezTo>
                <a:cubicBezTo>
                  <a:pt x="6830255" y="1991005"/>
                  <a:pt x="6784777" y="2023871"/>
                  <a:pt x="6728984" y="2051386"/>
                </a:cubicBezTo>
                <a:cubicBezTo>
                  <a:pt x="6709875" y="2060939"/>
                  <a:pt x="6682743" y="2060556"/>
                  <a:pt x="6675481" y="2090365"/>
                </a:cubicBezTo>
                <a:cubicBezTo>
                  <a:pt x="6706819" y="2118645"/>
                  <a:pt x="6745034" y="2095715"/>
                  <a:pt x="6778665" y="2103740"/>
                </a:cubicBezTo>
                <a:cubicBezTo>
                  <a:pt x="6806561" y="2110237"/>
                  <a:pt x="6852802" y="2106799"/>
                  <a:pt x="6814587" y="2158771"/>
                </a:cubicBezTo>
                <a:cubicBezTo>
                  <a:pt x="6803503" y="2173674"/>
                  <a:pt x="6816497" y="2185139"/>
                  <a:pt x="6830637" y="2186286"/>
                </a:cubicBezTo>
                <a:cubicBezTo>
                  <a:pt x="6943755" y="2198133"/>
                  <a:pt x="6891781" y="2303226"/>
                  <a:pt x="6928087" y="2358639"/>
                </a:cubicBezTo>
                <a:cubicBezTo>
                  <a:pt x="6938021" y="2373923"/>
                  <a:pt x="6927321" y="2400292"/>
                  <a:pt x="6911653" y="2406789"/>
                </a:cubicBezTo>
                <a:cubicBezTo>
                  <a:pt x="6811528" y="2449592"/>
                  <a:pt x="6797771" y="2551626"/>
                  <a:pt x="6749237" y="2639522"/>
                </a:cubicBezTo>
                <a:cubicBezTo>
                  <a:pt x="6801975" y="2674298"/>
                  <a:pt x="6865031" y="2681941"/>
                  <a:pt x="6921971" y="2704488"/>
                </a:cubicBezTo>
                <a:cubicBezTo>
                  <a:pt x="6981205" y="2728182"/>
                  <a:pt x="6981205" y="2745760"/>
                  <a:pt x="6932290" y="2814548"/>
                </a:cubicBezTo>
                <a:cubicBezTo>
                  <a:pt x="7059546" y="2829453"/>
                  <a:pt x="7059546" y="2829453"/>
                  <a:pt x="7020186" y="2937603"/>
                </a:cubicBezTo>
                <a:cubicBezTo>
                  <a:pt x="7126808" y="2947538"/>
                  <a:pt x="7197123" y="2998747"/>
                  <a:pt x="7213555" y="3110719"/>
                </a:cubicBezTo>
                <a:cubicBezTo>
                  <a:pt x="7221580" y="3164984"/>
                  <a:pt x="7269733" y="3190588"/>
                  <a:pt x="7323233" y="3226893"/>
                </a:cubicBezTo>
                <a:cubicBezTo>
                  <a:pt x="7256739" y="3262053"/>
                  <a:pt x="7211645" y="3335425"/>
                  <a:pt x="7134067" y="3257847"/>
                </a:cubicBezTo>
                <a:cubicBezTo>
                  <a:pt x="7105789" y="3229569"/>
                  <a:pt x="7108462" y="3265491"/>
                  <a:pt x="7104643" y="3275809"/>
                </a:cubicBezTo>
                <a:cubicBezTo>
                  <a:pt x="7095471" y="3301031"/>
                  <a:pt x="7114577" y="3317846"/>
                  <a:pt x="7127189" y="3336953"/>
                </a:cubicBezTo>
                <a:cubicBezTo>
                  <a:pt x="7139417" y="3356062"/>
                  <a:pt x="7153939" y="3376315"/>
                  <a:pt x="7157379" y="3397718"/>
                </a:cubicBezTo>
                <a:cubicBezTo>
                  <a:pt x="7159671" y="3412621"/>
                  <a:pt x="7148589" y="3434403"/>
                  <a:pt x="7136361" y="3445487"/>
                </a:cubicBezTo>
                <a:cubicBezTo>
                  <a:pt x="7072159" y="3503956"/>
                  <a:pt x="7110374" y="3635418"/>
                  <a:pt x="6988849" y="3652233"/>
                </a:cubicBezTo>
                <a:cubicBezTo>
                  <a:pt x="6934199" y="3659874"/>
                  <a:pt x="6907831" y="3708027"/>
                  <a:pt x="6867705" y="3734395"/>
                </a:cubicBezTo>
                <a:cubicBezTo>
                  <a:pt x="6728219" y="3826495"/>
                  <a:pt x="6634972" y="3944964"/>
                  <a:pt x="6591791" y="4107760"/>
                </a:cubicBezTo>
                <a:cubicBezTo>
                  <a:pt x="6579943" y="4152854"/>
                  <a:pt x="6534466" y="4189160"/>
                  <a:pt x="6505041" y="4228904"/>
                </a:cubicBezTo>
                <a:cubicBezTo>
                  <a:pt x="6519181" y="4257948"/>
                  <a:pt x="6596375" y="4195273"/>
                  <a:pt x="6569243" y="4271704"/>
                </a:cubicBezTo>
                <a:cubicBezTo>
                  <a:pt x="6548606" y="4329029"/>
                  <a:pt x="6495869" y="4364569"/>
                  <a:pt x="6446188" y="4398582"/>
                </a:cubicBezTo>
                <a:cubicBezTo>
                  <a:pt x="6389629" y="4437179"/>
                  <a:pt x="6326957" y="4468132"/>
                  <a:pt x="6301351" y="4539595"/>
                </a:cubicBezTo>
                <a:cubicBezTo>
                  <a:pt x="6296001" y="4554882"/>
                  <a:pt x="6278804" y="4570932"/>
                  <a:pt x="6263519" y="4577047"/>
                </a:cubicBezTo>
                <a:cubicBezTo>
                  <a:pt x="5466343" y="5834719"/>
                  <a:pt x="3503978" y="5843126"/>
                  <a:pt x="3277744" y="5834336"/>
                </a:cubicBezTo>
                <a:cubicBezTo>
                  <a:pt x="3003739" y="5823254"/>
                  <a:pt x="2744636" y="5745676"/>
                  <a:pt x="2490505" y="5648992"/>
                </a:cubicBezTo>
                <a:cubicBezTo>
                  <a:pt x="2383118" y="5608101"/>
                  <a:pt x="2283377" y="5550014"/>
                  <a:pt x="2179046" y="5504920"/>
                </a:cubicBezTo>
                <a:cubicBezTo>
                  <a:pt x="2034975" y="5442627"/>
                  <a:pt x="1923768" y="5323777"/>
                  <a:pt x="1780078" y="5273715"/>
                </a:cubicBezTo>
                <a:cubicBezTo>
                  <a:pt x="1632184" y="5222124"/>
                  <a:pt x="1505691" y="5127731"/>
                  <a:pt x="1353592" y="5087606"/>
                </a:cubicBezTo>
                <a:cubicBezTo>
                  <a:pt x="1273341" y="5066205"/>
                  <a:pt x="1195763" y="5027608"/>
                  <a:pt x="1208373" y="4917165"/>
                </a:cubicBezTo>
                <a:cubicBezTo>
                  <a:pt x="1211813" y="4885828"/>
                  <a:pt x="1190795" y="4860224"/>
                  <a:pt x="1157548" y="4869396"/>
                </a:cubicBezTo>
                <a:cubicBezTo>
                  <a:pt x="1094110" y="4886593"/>
                  <a:pt x="1065448" y="4841115"/>
                  <a:pt x="1030289" y="4807103"/>
                </a:cubicBezTo>
                <a:cubicBezTo>
                  <a:pt x="967617" y="4746725"/>
                  <a:pt x="908001" y="4682522"/>
                  <a:pt x="808258" y="4672585"/>
                </a:cubicBezTo>
                <a:cubicBezTo>
                  <a:pt x="827365" y="4625197"/>
                  <a:pt x="859849" y="4632078"/>
                  <a:pt x="889658" y="4642013"/>
                </a:cubicBezTo>
                <a:cubicBezTo>
                  <a:pt x="967998" y="4668000"/>
                  <a:pt x="1045576" y="4697425"/>
                  <a:pt x="1123917" y="4723412"/>
                </a:cubicBezTo>
                <a:cubicBezTo>
                  <a:pt x="1175126" y="4740228"/>
                  <a:pt x="1225954" y="4763921"/>
                  <a:pt x="1294360" y="4745194"/>
                </a:cubicBezTo>
                <a:cubicBezTo>
                  <a:pt x="1235507" y="4649656"/>
                  <a:pt x="1135383" y="4632459"/>
                  <a:pt x="1054367" y="4603034"/>
                </a:cubicBezTo>
                <a:cubicBezTo>
                  <a:pt x="953095" y="4565966"/>
                  <a:pt x="893480" y="4496029"/>
                  <a:pt x="822015" y="4418070"/>
                </a:cubicBezTo>
                <a:cubicBezTo>
                  <a:pt x="896536" y="4399344"/>
                  <a:pt x="942777" y="4456669"/>
                  <a:pt x="1001246" y="4453610"/>
                </a:cubicBezTo>
                <a:cubicBezTo>
                  <a:pt x="1004304" y="4443675"/>
                  <a:pt x="1009654" y="4429153"/>
                  <a:pt x="1008889" y="4428770"/>
                </a:cubicBezTo>
                <a:cubicBezTo>
                  <a:pt x="913351" y="4385969"/>
                  <a:pt x="868639" y="4305717"/>
                  <a:pt x="853733" y="4208648"/>
                </a:cubicBezTo>
                <a:cubicBezTo>
                  <a:pt x="846092" y="4158588"/>
                  <a:pt x="811315" y="4142920"/>
                  <a:pt x="776921" y="4119989"/>
                </a:cubicBezTo>
                <a:cubicBezTo>
                  <a:pt x="656924" y="4038591"/>
                  <a:pt x="530049" y="3964835"/>
                  <a:pt x="431453" y="3852864"/>
                </a:cubicBezTo>
                <a:cubicBezTo>
                  <a:pt x="545336" y="3867767"/>
                  <a:pt x="636671" y="3940758"/>
                  <a:pt x="759342" y="3972095"/>
                </a:cubicBezTo>
                <a:cubicBezTo>
                  <a:pt x="661893" y="3849042"/>
                  <a:pt x="535781" y="3786751"/>
                  <a:pt x="420753" y="3712230"/>
                </a:cubicBezTo>
                <a:cubicBezTo>
                  <a:pt x="368397" y="3678218"/>
                  <a:pt x="319865" y="3634652"/>
                  <a:pt x="256425" y="3616309"/>
                </a:cubicBezTo>
                <a:cubicBezTo>
                  <a:pt x="233878" y="3609812"/>
                  <a:pt x="196810" y="3596055"/>
                  <a:pt x="214772" y="3559749"/>
                </a:cubicBezTo>
                <a:cubicBezTo>
                  <a:pt x="230057" y="3529561"/>
                  <a:pt x="260247" y="3538731"/>
                  <a:pt x="287762" y="3547521"/>
                </a:cubicBezTo>
                <a:cubicBezTo>
                  <a:pt x="353875" y="3569305"/>
                  <a:pt x="422281" y="3569687"/>
                  <a:pt x="511706" y="3569305"/>
                </a:cubicBezTo>
                <a:cubicBezTo>
                  <a:pt x="436803" y="3469562"/>
                  <a:pt x="299609" y="3499371"/>
                  <a:pt x="235409" y="3394659"/>
                </a:cubicBezTo>
                <a:cubicBezTo>
                  <a:pt x="315659" y="3376315"/>
                  <a:pt x="377569" y="3414149"/>
                  <a:pt x="442537" y="3421409"/>
                </a:cubicBezTo>
                <a:cubicBezTo>
                  <a:pt x="501387" y="3427906"/>
                  <a:pt x="515909" y="3410328"/>
                  <a:pt x="502152" y="3352622"/>
                </a:cubicBezTo>
                <a:cubicBezTo>
                  <a:pt x="480752" y="3262815"/>
                  <a:pt x="512852" y="3216956"/>
                  <a:pt x="598455" y="3241415"/>
                </a:cubicBezTo>
                <a:cubicBezTo>
                  <a:pt x="677943" y="3264344"/>
                  <a:pt x="686349" y="3230715"/>
                  <a:pt x="664949" y="3179506"/>
                </a:cubicBezTo>
                <a:cubicBezTo>
                  <a:pt x="634377" y="3104987"/>
                  <a:pt x="669153" y="3047281"/>
                  <a:pt x="692846" y="2984607"/>
                </a:cubicBezTo>
                <a:cubicBezTo>
                  <a:pt x="729152" y="2889069"/>
                  <a:pt x="713865" y="2842445"/>
                  <a:pt x="635524" y="2771366"/>
                </a:cubicBezTo>
                <a:cubicBezTo>
                  <a:pt x="591577" y="2731620"/>
                  <a:pt x="544190" y="2697991"/>
                  <a:pt x="480368" y="2663598"/>
                </a:cubicBezTo>
                <a:cubicBezTo>
                  <a:pt x="627499" y="2644872"/>
                  <a:pt x="473109" y="2581817"/>
                  <a:pt x="525081" y="2542454"/>
                </a:cubicBezTo>
                <a:cubicBezTo>
                  <a:pt x="629027" y="2526404"/>
                  <a:pt x="713865" y="2651751"/>
                  <a:pt x="855264" y="2615829"/>
                </a:cubicBezTo>
                <a:cubicBezTo>
                  <a:pt x="680618" y="2507295"/>
                  <a:pt x="487630" y="2471755"/>
                  <a:pt x="361137" y="2327301"/>
                </a:cubicBezTo>
                <a:cubicBezTo>
                  <a:pt x="390181" y="2294436"/>
                  <a:pt x="419224" y="2325008"/>
                  <a:pt x="444065" y="2312780"/>
                </a:cubicBezTo>
                <a:cubicBezTo>
                  <a:pt x="443300" y="2305136"/>
                  <a:pt x="445212" y="2293671"/>
                  <a:pt x="440625" y="2290233"/>
                </a:cubicBezTo>
                <a:cubicBezTo>
                  <a:pt x="346234" y="2211508"/>
                  <a:pt x="344703" y="2209598"/>
                  <a:pt x="445975" y="2151509"/>
                </a:cubicBezTo>
                <a:cubicBezTo>
                  <a:pt x="481515" y="2131255"/>
                  <a:pt x="478459" y="2113293"/>
                  <a:pt x="459734" y="2087690"/>
                </a:cubicBezTo>
                <a:cubicBezTo>
                  <a:pt x="446356" y="2069728"/>
                  <a:pt x="430306" y="2053677"/>
                  <a:pt x="437950" y="2014315"/>
                </a:cubicBezTo>
                <a:cubicBezTo>
                  <a:pt x="493362" y="2064761"/>
                  <a:pt x="761252" y="2048327"/>
                  <a:pt x="808640" y="2042977"/>
                </a:cubicBezTo>
                <a:cubicBezTo>
                  <a:pt x="861758" y="2037246"/>
                  <a:pt x="914114" y="2012787"/>
                  <a:pt x="969908" y="2026162"/>
                </a:cubicBezTo>
                <a:cubicBezTo>
                  <a:pt x="1014621" y="2036864"/>
                  <a:pt x="1221748" y="2140427"/>
                  <a:pt x="1251176" y="2021577"/>
                </a:cubicBezTo>
                <a:cubicBezTo>
                  <a:pt x="1252704" y="2015846"/>
                  <a:pt x="1336395" y="2029221"/>
                  <a:pt x="1381491" y="2035718"/>
                </a:cubicBezTo>
                <a:cubicBezTo>
                  <a:pt x="1421235" y="2041068"/>
                  <a:pt x="1465947" y="2064761"/>
                  <a:pt x="1492697" y="2017374"/>
                </a:cubicBezTo>
                <a:cubicBezTo>
                  <a:pt x="1508366" y="1989477"/>
                  <a:pt x="1443782" y="1935593"/>
                  <a:pt x="1386076" y="1931006"/>
                </a:cubicBezTo>
                <a:cubicBezTo>
                  <a:pt x="1336013" y="1926802"/>
                  <a:pt x="1283658" y="1920687"/>
                  <a:pt x="1235889" y="1932153"/>
                </a:cubicBezTo>
                <a:cubicBezTo>
                  <a:pt x="1177038" y="1945911"/>
                  <a:pt x="1145320" y="1923746"/>
                  <a:pt x="1128886" y="1875977"/>
                </a:cubicBezTo>
                <a:cubicBezTo>
                  <a:pt x="1110542" y="1823240"/>
                  <a:pt x="1075383" y="1798781"/>
                  <a:pt x="1026851" y="1774322"/>
                </a:cubicBezTo>
                <a:cubicBezTo>
                  <a:pt x="909146" y="1715090"/>
                  <a:pt x="796030" y="1646684"/>
                  <a:pt x="666861" y="1612290"/>
                </a:cubicBezTo>
                <a:cubicBezTo>
                  <a:pt x="641255" y="1605409"/>
                  <a:pt x="612977" y="1596238"/>
                  <a:pt x="601130" y="1550762"/>
                </a:cubicBezTo>
                <a:cubicBezTo>
                  <a:pt x="950802" y="1618785"/>
                  <a:pt x="1269520" y="1796106"/>
                  <a:pt x="1630272" y="1785787"/>
                </a:cubicBezTo>
                <a:cubicBezTo>
                  <a:pt x="1531678" y="1729610"/>
                  <a:pt x="1417413" y="1726553"/>
                  <a:pt x="1312320" y="1687191"/>
                </a:cubicBezTo>
                <a:cubicBezTo>
                  <a:pt x="1386841" y="1657765"/>
                  <a:pt x="1456775" y="1688337"/>
                  <a:pt x="1527473" y="1705153"/>
                </a:cubicBezTo>
                <a:cubicBezTo>
                  <a:pt x="1586707" y="1718909"/>
                  <a:pt x="1640210" y="1721203"/>
                  <a:pt x="1646706" y="1639040"/>
                </a:cubicBezTo>
                <a:cubicBezTo>
                  <a:pt x="1644413" y="1633690"/>
                  <a:pt x="1644794" y="1626812"/>
                  <a:pt x="1645178" y="1620315"/>
                </a:cubicBezTo>
                <a:cubicBezTo>
                  <a:pt x="1625304" y="1586303"/>
                  <a:pt x="1594350" y="1568725"/>
                  <a:pt x="1557663" y="1558787"/>
                </a:cubicBezTo>
                <a:cubicBezTo>
                  <a:pt x="1535498" y="1552672"/>
                  <a:pt x="1506073" y="1543500"/>
                  <a:pt x="1506454" y="1519044"/>
                </a:cubicBezTo>
                <a:cubicBezTo>
                  <a:pt x="1507601" y="1428472"/>
                  <a:pt x="1436904" y="1402104"/>
                  <a:pt x="1366204" y="1375735"/>
                </a:cubicBezTo>
                <a:cubicBezTo>
                  <a:pt x="1405566" y="1330641"/>
                  <a:pt x="1436520" y="1363888"/>
                  <a:pt x="1466329" y="1360450"/>
                </a:cubicBezTo>
                <a:cubicBezTo>
                  <a:pt x="1485819" y="1358157"/>
                  <a:pt x="1503397" y="1353953"/>
                  <a:pt x="1503397" y="1330641"/>
                </a:cubicBezTo>
                <a:cubicBezTo>
                  <a:pt x="1503779" y="1311151"/>
                  <a:pt x="1494607" y="1288985"/>
                  <a:pt x="1475501" y="1288604"/>
                </a:cubicBezTo>
                <a:cubicBezTo>
                  <a:pt x="1355885" y="1285163"/>
                  <a:pt x="1289773" y="1159817"/>
                  <a:pt x="1165573" y="1159435"/>
                </a:cubicBezTo>
                <a:cubicBezTo>
                  <a:pt x="1091435" y="1159435"/>
                  <a:pt x="1204170" y="1088738"/>
                  <a:pt x="1141498" y="1059311"/>
                </a:cubicBezTo>
                <a:cubicBezTo>
                  <a:pt x="1127739" y="1052814"/>
                  <a:pt x="1177420" y="1042879"/>
                  <a:pt x="1199585" y="1044407"/>
                </a:cubicBezTo>
                <a:cubicBezTo>
                  <a:pt x="1221367" y="1045935"/>
                  <a:pt x="1240857" y="1064661"/>
                  <a:pt x="1267226" y="1051286"/>
                </a:cubicBezTo>
                <a:cubicBezTo>
                  <a:pt x="1281748" y="1003517"/>
                  <a:pt x="1244298" y="985938"/>
                  <a:pt x="1213342" y="972561"/>
                </a:cubicBezTo>
                <a:cubicBezTo>
                  <a:pt x="1141879" y="941607"/>
                  <a:pt x="1072327" y="904157"/>
                  <a:pt x="993986" y="893073"/>
                </a:cubicBezTo>
                <a:cubicBezTo>
                  <a:pt x="966089" y="889252"/>
                  <a:pt x="1034111" y="838042"/>
                  <a:pt x="1047486" y="820083"/>
                </a:cubicBezTo>
                <a:cubicBezTo>
                  <a:pt x="732209" y="631299"/>
                  <a:pt x="353112" y="640852"/>
                  <a:pt x="0" y="488371"/>
                </a:cubicBezTo>
                <a:cubicBezTo>
                  <a:pt x="77960" y="458564"/>
                  <a:pt x="135284" y="480346"/>
                  <a:pt x="188403" y="484933"/>
                </a:cubicBezTo>
                <a:cubicBezTo>
                  <a:pt x="321009" y="496396"/>
                  <a:pt x="452090" y="520090"/>
                  <a:pt x="584315" y="534230"/>
                </a:cubicBezTo>
                <a:cubicBezTo>
                  <a:pt x="649281" y="541108"/>
                  <a:pt x="709662" y="567096"/>
                  <a:pt x="782271" y="525824"/>
                </a:cubicBezTo>
                <a:cubicBezTo>
                  <a:pt x="830805" y="498308"/>
                  <a:pt x="908383" y="528115"/>
                  <a:pt x="967998" y="552574"/>
                </a:cubicBezTo>
                <a:cubicBezTo>
                  <a:pt x="1017296" y="572827"/>
                  <a:pt x="1064301" y="578177"/>
                  <a:pt x="1129651" y="552574"/>
                </a:cubicBezTo>
                <a:cubicBezTo>
                  <a:pt x="1070417" y="536905"/>
                  <a:pt x="1024939" y="523149"/>
                  <a:pt x="978317" y="513593"/>
                </a:cubicBezTo>
                <a:cubicBezTo>
                  <a:pt x="941248" y="505952"/>
                  <a:pt x="1029526" y="474996"/>
                  <a:pt x="1074620" y="478818"/>
                </a:cubicBezTo>
                <a:cubicBezTo>
                  <a:pt x="1137676" y="484168"/>
                  <a:pt x="1102136" y="464296"/>
                  <a:pt x="1091435" y="436781"/>
                </a:cubicBezTo>
                <a:cubicBezTo>
                  <a:pt x="1079970" y="407355"/>
                  <a:pt x="1113982" y="398184"/>
                  <a:pt x="1135383" y="404296"/>
                </a:cubicBezTo>
                <a:cubicBezTo>
                  <a:pt x="1217545" y="428374"/>
                  <a:pt x="1299326" y="385955"/>
                  <a:pt x="1384166" y="420349"/>
                </a:cubicBezTo>
                <a:cubicBezTo>
                  <a:pt x="1362764" y="335509"/>
                  <a:pt x="1316523" y="298440"/>
                  <a:pt x="1219839" y="286593"/>
                </a:cubicBezTo>
                <a:cubicBezTo>
                  <a:pt x="1183533" y="282009"/>
                  <a:pt x="1145701" y="288887"/>
                  <a:pt x="1114364" y="264428"/>
                </a:cubicBezTo>
                <a:cubicBezTo>
                  <a:pt x="1096402" y="250290"/>
                  <a:pt x="1076148" y="233474"/>
                  <a:pt x="1090289" y="207487"/>
                </a:cubicBezTo>
                <a:cubicBezTo>
                  <a:pt x="1100223" y="189144"/>
                  <a:pt x="1121626" y="189144"/>
                  <a:pt x="1139204" y="195259"/>
                </a:cubicBezTo>
                <a:cubicBezTo>
                  <a:pt x="1217929" y="222393"/>
                  <a:pt x="1300091" y="232328"/>
                  <a:pt x="1382254" y="242265"/>
                </a:cubicBezTo>
                <a:cubicBezTo>
                  <a:pt x="1394866" y="243793"/>
                  <a:pt x="1409004" y="248762"/>
                  <a:pt x="1423145" y="223537"/>
                </a:cubicBezTo>
                <a:cubicBezTo>
                  <a:pt x="1269520" y="182647"/>
                  <a:pt x="1123536" y="124559"/>
                  <a:pt x="965705" y="102013"/>
                </a:cubicBezTo>
                <a:cubicBezTo>
                  <a:pt x="967998" y="91312"/>
                  <a:pt x="970292" y="80612"/>
                  <a:pt x="972586" y="69912"/>
                </a:cubicBezTo>
                <a:cubicBezTo>
                  <a:pt x="1096020" y="85197"/>
                  <a:pt x="1219457" y="100484"/>
                  <a:pt x="1375376" y="119593"/>
                </a:cubicBezTo>
                <a:cubicBezTo>
                  <a:pt x="1279454" y="58828"/>
                  <a:pt x="1188885" y="79084"/>
                  <a:pt x="1117804" y="25200"/>
                </a:cubicBezTo>
                <a:cubicBezTo>
                  <a:pt x="1131179" y="4755"/>
                  <a:pt x="1147325" y="-405"/>
                  <a:pt x="1164045" y="25"/>
                </a:cubicBez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8928" y="2242457"/>
            <a:ext cx="3731849" cy="2373086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CCD14F82-32BC-4E61-83EA-CB71ED780A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35763" y="712788"/>
            <a:ext cx="4618037" cy="5432425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02077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2F74EF-6A19-4BD7-8279-F105381ACB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153" y="0"/>
            <a:ext cx="6105136" cy="6240787"/>
          </a:xfrm>
          <a:custGeom>
            <a:avLst/>
            <a:gdLst>
              <a:gd name="connsiteX0" fmla="*/ 0 w 6105136"/>
              <a:gd name="connsiteY0" fmla="*/ 0 h 6240787"/>
              <a:gd name="connsiteX1" fmla="*/ 4523152 w 6105136"/>
              <a:gd name="connsiteY1" fmla="*/ 0 h 6240787"/>
              <a:gd name="connsiteX2" fmla="*/ 4608623 w 6105136"/>
              <a:gd name="connsiteY2" fmla="*/ 39946 h 6240787"/>
              <a:gd name="connsiteX3" fmla="*/ 4823827 w 6105136"/>
              <a:gd name="connsiteY3" fmla="*/ 132755 h 6240787"/>
              <a:gd name="connsiteX4" fmla="*/ 4905422 w 6105136"/>
              <a:gd name="connsiteY4" fmla="*/ 207003 h 6240787"/>
              <a:gd name="connsiteX5" fmla="*/ 5580181 w 6105136"/>
              <a:gd name="connsiteY5" fmla="*/ 692427 h 6240787"/>
              <a:gd name="connsiteX6" fmla="*/ 5451100 w 6105136"/>
              <a:gd name="connsiteY6" fmla="*/ 795341 h 6240787"/>
              <a:gd name="connsiteX7" fmla="*/ 5690699 w 6105136"/>
              <a:gd name="connsiteY7" fmla="*/ 918459 h 6240787"/>
              <a:gd name="connsiteX8" fmla="*/ 5744662 w 6105136"/>
              <a:gd name="connsiteY8" fmla="*/ 970151 h 6240787"/>
              <a:gd name="connsiteX9" fmla="*/ 5698902 w 6105136"/>
              <a:gd name="connsiteY9" fmla="*/ 1032179 h 6240787"/>
              <a:gd name="connsiteX10" fmla="*/ 5599609 w 6105136"/>
              <a:gd name="connsiteY10" fmla="*/ 1075412 h 6240787"/>
              <a:gd name="connsiteX11" fmla="*/ 5467939 w 6105136"/>
              <a:gd name="connsiteY11" fmla="*/ 1184902 h 6240787"/>
              <a:gd name="connsiteX12" fmla="*/ 5473118 w 6105136"/>
              <a:gd name="connsiteY12" fmla="*/ 1270428 h 6240787"/>
              <a:gd name="connsiteX13" fmla="*/ 5551259 w 6105136"/>
              <a:gd name="connsiteY13" fmla="*/ 1425502 h 6240787"/>
              <a:gd name="connsiteX14" fmla="*/ 5433832 w 6105136"/>
              <a:gd name="connsiteY14" fmla="*/ 1587625 h 6240787"/>
              <a:gd name="connsiteX15" fmla="*/ 5373392 w 6105136"/>
              <a:gd name="connsiteY15" fmla="*/ 1635554 h 6240787"/>
              <a:gd name="connsiteX16" fmla="*/ 5489956 w 6105136"/>
              <a:gd name="connsiteY16" fmla="*/ 1652001 h 6240787"/>
              <a:gd name="connsiteX17" fmla="*/ 5530536 w 6105136"/>
              <a:gd name="connsiteY17" fmla="*/ 1719670 h 6240787"/>
              <a:gd name="connsiteX18" fmla="*/ 5548668 w 6105136"/>
              <a:gd name="connsiteY18" fmla="*/ 1753506 h 6240787"/>
              <a:gd name="connsiteX19" fmla="*/ 5658753 w 6105136"/>
              <a:gd name="connsiteY19" fmla="*/ 1965440 h 6240787"/>
              <a:gd name="connsiteX20" fmla="*/ 5640189 w 6105136"/>
              <a:gd name="connsiteY20" fmla="*/ 2024647 h 6240787"/>
              <a:gd name="connsiteX21" fmla="*/ 5456712 w 6105136"/>
              <a:gd name="connsiteY21" fmla="*/ 2310829 h 6240787"/>
              <a:gd name="connsiteX22" fmla="*/ 5651844 w 6105136"/>
              <a:gd name="connsiteY22" fmla="*/ 2390715 h 6240787"/>
              <a:gd name="connsiteX23" fmla="*/ 5663501 w 6105136"/>
              <a:gd name="connsiteY23" fmla="*/ 2526050 h 6240787"/>
              <a:gd name="connsiteX24" fmla="*/ 5762794 w 6105136"/>
              <a:gd name="connsiteY24" fmla="*/ 2677365 h 6240787"/>
              <a:gd name="connsiteX25" fmla="*/ 5981237 w 6105136"/>
              <a:gd name="connsiteY25" fmla="*/ 2890238 h 6240787"/>
              <a:gd name="connsiteX26" fmla="*/ 6105136 w 6105136"/>
              <a:gd name="connsiteY26" fmla="*/ 3033093 h 6240787"/>
              <a:gd name="connsiteX27" fmla="*/ 5891443 w 6105136"/>
              <a:gd name="connsiteY27" fmla="*/ 3071156 h 6240787"/>
              <a:gd name="connsiteX28" fmla="*/ 5858202 w 6105136"/>
              <a:gd name="connsiteY28" fmla="*/ 3093243 h 6240787"/>
              <a:gd name="connsiteX29" fmla="*/ 5883673 w 6105136"/>
              <a:gd name="connsiteY29" fmla="*/ 3168428 h 6240787"/>
              <a:gd name="connsiteX30" fmla="*/ 5917778 w 6105136"/>
              <a:gd name="connsiteY30" fmla="*/ 3243149 h 6240787"/>
              <a:gd name="connsiteX31" fmla="*/ 5894034 w 6105136"/>
              <a:gd name="connsiteY31" fmla="*/ 3301887 h 6240787"/>
              <a:gd name="connsiteX32" fmla="*/ 5727393 w 6105136"/>
              <a:gd name="connsiteY32" fmla="*/ 3556115 h 6240787"/>
              <a:gd name="connsiteX33" fmla="*/ 5590543 w 6105136"/>
              <a:gd name="connsiteY33" fmla="*/ 3657145 h 6240787"/>
              <a:gd name="connsiteX34" fmla="*/ 5278850 w 6105136"/>
              <a:gd name="connsiteY34" fmla="*/ 4116255 h 6240787"/>
              <a:gd name="connsiteX35" fmla="*/ 5180851 w 6105136"/>
              <a:gd name="connsiteY35" fmla="*/ 4265220 h 6240787"/>
              <a:gd name="connsiteX36" fmla="*/ 5253380 w 6105136"/>
              <a:gd name="connsiteY36" fmla="*/ 4317849 h 6240787"/>
              <a:gd name="connsiteX37" fmla="*/ 5114368 w 6105136"/>
              <a:gd name="connsiteY37" fmla="*/ 4473866 h 6240787"/>
              <a:gd name="connsiteX38" fmla="*/ 4950749 w 6105136"/>
              <a:gd name="connsiteY38" fmla="*/ 4647262 h 6240787"/>
              <a:gd name="connsiteX39" fmla="*/ 4908013 w 6105136"/>
              <a:gd name="connsiteY39" fmla="*/ 4693317 h 6240787"/>
              <a:gd name="connsiteX40" fmla="*/ 1535079 w 6105136"/>
              <a:gd name="connsiteY40" fmla="*/ 6239347 h 6240787"/>
              <a:gd name="connsiteX41" fmla="*/ 645760 w 6105136"/>
              <a:gd name="connsiteY41" fmla="*/ 6011438 h 6240787"/>
              <a:gd name="connsiteX42" fmla="*/ 293915 w 6105136"/>
              <a:gd name="connsiteY42" fmla="*/ 5834280 h 6240787"/>
              <a:gd name="connsiteX43" fmla="*/ 68403 w 6105136"/>
              <a:gd name="connsiteY43" fmla="*/ 5686489 h 6240787"/>
              <a:gd name="connsiteX44" fmla="*/ 0 w 6105136"/>
              <a:gd name="connsiteY44" fmla="*/ 5638313 h 624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105136" h="6240787">
                <a:moveTo>
                  <a:pt x="0" y="0"/>
                </a:moveTo>
                <a:lnTo>
                  <a:pt x="4523152" y="0"/>
                </a:lnTo>
                <a:lnTo>
                  <a:pt x="4608623" y="39946"/>
                </a:lnTo>
                <a:cubicBezTo>
                  <a:pt x="4678991" y="74838"/>
                  <a:pt x="4748927" y="110669"/>
                  <a:pt x="4823827" y="132755"/>
                </a:cubicBezTo>
                <a:cubicBezTo>
                  <a:pt x="4855776" y="142154"/>
                  <a:pt x="4894198" y="175047"/>
                  <a:pt x="4905422" y="207003"/>
                </a:cubicBezTo>
                <a:cubicBezTo>
                  <a:pt x="4941685" y="310386"/>
                  <a:pt x="5665659" y="600325"/>
                  <a:pt x="5580181" y="692427"/>
                </a:cubicBezTo>
                <a:cubicBezTo>
                  <a:pt x="5544781" y="730492"/>
                  <a:pt x="5499020" y="757748"/>
                  <a:pt x="5451100" y="795341"/>
                </a:cubicBezTo>
                <a:cubicBezTo>
                  <a:pt x="5523197" y="866299"/>
                  <a:pt x="5604356" y="897314"/>
                  <a:pt x="5690699" y="918459"/>
                </a:cubicBezTo>
                <a:cubicBezTo>
                  <a:pt x="5716602" y="925039"/>
                  <a:pt x="5742073" y="938195"/>
                  <a:pt x="5744662" y="970151"/>
                </a:cubicBezTo>
                <a:cubicBezTo>
                  <a:pt x="5747252" y="1003514"/>
                  <a:pt x="5720917" y="1016670"/>
                  <a:pt x="5698902" y="1032179"/>
                </a:cubicBezTo>
                <a:cubicBezTo>
                  <a:pt x="5668250" y="1053794"/>
                  <a:pt x="5638462" y="1072593"/>
                  <a:pt x="5599609" y="1075412"/>
                </a:cubicBezTo>
                <a:cubicBezTo>
                  <a:pt x="5535715" y="1079641"/>
                  <a:pt x="5505065" y="1139790"/>
                  <a:pt x="5467939" y="1184902"/>
                </a:cubicBezTo>
                <a:cubicBezTo>
                  <a:pt x="5447216" y="1210280"/>
                  <a:pt x="5436855" y="1261499"/>
                  <a:pt x="5473118" y="1270428"/>
                </a:cubicBezTo>
                <a:cubicBezTo>
                  <a:pt x="5560323" y="1292044"/>
                  <a:pt x="5553415" y="1354544"/>
                  <a:pt x="5551259" y="1425502"/>
                </a:cubicBezTo>
                <a:cubicBezTo>
                  <a:pt x="5548236" y="1513377"/>
                  <a:pt x="5496862" y="1553789"/>
                  <a:pt x="5433832" y="1587625"/>
                </a:cubicBezTo>
                <a:cubicBezTo>
                  <a:pt x="5412247" y="1599371"/>
                  <a:pt x="5381597" y="1598900"/>
                  <a:pt x="5373392" y="1635554"/>
                </a:cubicBezTo>
                <a:cubicBezTo>
                  <a:pt x="5408793" y="1670331"/>
                  <a:pt x="5451964" y="1642134"/>
                  <a:pt x="5489956" y="1652001"/>
                </a:cubicBezTo>
                <a:cubicBezTo>
                  <a:pt x="5521470" y="1659991"/>
                  <a:pt x="5573707" y="1655762"/>
                  <a:pt x="5530536" y="1719670"/>
                </a:cubicBezTo>
                <a:cubicBezTo>
                  <a:pt x="5518014" y="1737997"/>
                  <a:pt x="5532692" y="1752096"/>
                  <a:pt x="5548668" y="1753506"/>
                </a:cubicBezTo>
                <a:cubicBezTo>
                  <a:pt x="5676454" y="1768073"/>
                  <a:pt x="5617741" y="1897301"/>
                  <a:pt x="5658753" y="1965440"/>
                </a:cubicBezTo>
                <a:cubicBezTo>
                  <a:pt x="5669976" y="1984234"/>
                  <a:pt x="5657889" y="2016659"/>
                  <a:pt x="5640189" y="2024647"/>
                </a:cubicBezTo>
                <a:cubicBezTo>
                  <a:pt x="5527080" y="2077279"/>
                  <a:pt x="5511540" y="2202748"/>
                  <a:pt x="5456712" y="2310829"/>
                </a:cubicBezTo>
                <a:cubicBezTo>
                  <a:pt x="5516289" y="2353591"/>
                  <a:pt x="5587520" y="2362989"/>
                  <a:pt x="5651844" y="2390715"/>
                </a:cubicBezTo>
                <a:cubicBezTo>
                  <a:pt x="5718760" y="2419850"/>
                  <a:pt x="5718760" y="2441466"/>
                  <a:pt x="5663501" y="2526050"/>
                </a:cubicBezTo>
                <a:cubicBezTo>
                  <a:pt x="5807259" y="2544380"/>
                  <a:pt x="5807259" y="2544380"/>
                  <a:pt x="5762794" y="2677365"/>
                </a:cubicBezTo>
                <a:cubicBezTo>
                  <a:pt x="5883243" y="2689583"/>
                  <a:pt x="5962676" y="2752552"/>
                  <a:pt x="5981237" y="2890238"/>
                </a:cubicBezTo>
                <a:cubicBezTo>
                  <a:pt x="5990305" y="2956967"/>
                  <a:pt x="6044700" y="2988450"/>
                  <a:pt x="6105136" y="3033093"/>
                </a:cubicBezTo>
                <a:cubicBezTo>
                  <a:pt x="6030022" y="3076327"/>
                  <a:pt x="5979081" y="3166550"/>
                  <a:pt x="5891443" y="3071156"/>
                </a:cubicBezTo>
                <a:cubicBezTo>
                  <a:pt x="5859498" y="3036383"/>
                  <a:pt x="5862517" y="3080554"/>
                  <a:pt x="5858202" y="3093243"/>
                </a:cubicBezTo>
                <a:cubicBezTo>
                  <a:pt x="5847842" y="3124256"/>
                  <a:pt x="5869424" y="3144934"/>
                  <a:pt x="5883673" y="3168428"/>
                </a:cubicBezTo>
                <a:cubicBezTo>
                  <a:pt x="5897486" y="3191926"/>
                  <a:pt x="5913893" y="3216830"/>
                  <a:pt x="5917778" y="3243149"/>
                </a:cubicBezTo>
                <a:cubicBezTo>
                  <a:pt x="5920365" y="3261475"/>
                  <a:pt x="5907848" y="3288257"/>
                  <a:pt x="5894034" y="3301887"/>
                </a:cubicBezTo>
                <a:cubicBezTo>
                  <a:pt x="5821506" y="3373784"/>
                  <a:pt x="5864677" y="3535437"/>
                  <a:pt x="5727393" y="3556115"/>
                </a:cubicBezTo>
                <a:cubicBezTo>
                  <a:pt x="5665659" y="3565510"/>
                  <a:pt x="5635872" y="3624721"/>
                  <a:pt x="5590543" y="3657145"/>
                </a:cubicBezTo>
                <a:cubicBezTo>
                  <a:pt x="5432970" y="3770396"/>
                  <a:pt x="5327632" y="3916071"/>
                  <a:pt x="5278850" y="4116255"/>
                </a:cubicBezTo>
                <a:cubicBezTo>
                  <a:pt x="5265468" y="4171705"/>
                  <a:pt x="5214092" y="4216350"/>
                  <a:pt x="5180851" y="4265220"/>
                </a:cubicBezTo>
                <a:cubicBezTo>
                  <a:pt x="5196826" y="4300933"/>
                  <a:pt x="5284029" y="4223867"/>
                  <a:pt x="5253380" y="4317849"/>
                </a:cubicBezTo>
                <a:cubicBezTo>
                  <a:pt x="5230067" y="4388339"/>
                  <a:pt x="5170490" y="4432042"/>
                  <a:pt x="5114368" y="4473866"/>
                </a:cubicBezTo>
                <a:cubicBezTo>
                  <a:pt x="5050475" y="4521325"/>
                  <a:pt x="4979676" y="4559388"/>
                  <a:pt x="4950749" y="4647262"/>
                </a:cubicBezTo>
                <a:cubicBezTo>
                  <a:pt x="4944706" y="4666061"/>
                  <a:pt x="4925279" y="4685796"/>
                  <a:pt x="4908013" y="4693317"/>
                </a:cubicBezTo>
                <a:cubicBezTo>
                  <a:pt x="4007468" y="6239820"/>
                  <a:pt x="1790648" y="6250156"/>
                  <a:pt x="1535079" y="6239347"/>
                </a:cubicBezTo>
                <a:cubicBezTo>
                  <a:pt x="1225543" y="6225721"/>
                  <a:pt x="932844" y="6130326"/>
                  <a:pt x="645760" y="6011438"/>
                </a:cubicBezTo>
                <a:cubicBezTo>
                  <a:pt x="524448" y="5961158"/>
                  <a:pt x="411775" y="5889730"/>
                  <a:pt x="293915" y="5834280"/>
                </a:cubicBezTo>
                <a:cubicBezTo>
                  <a:pt x="212539" y="5795981"/>
                  <a:pt x="140444" y="5740295"/>
                  <a:pt x="68403" y="5686489"/>
                </a:cubicBezTo>
                <a:lnTo>
                  <a:pt x="0" y="56383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09EFF82-B4B6-4B60-B389-A87BD677DE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55502" y="211465"/>
            <a:ext cx="4941484" cy="3877363"/>
          </a:xfrm>
          <a:custGeom>
            <a:avLst/>
            <a:gdLst>
              <a:gd name="connsiteX0" fmla="*/ 4156023 w 4941484"/>
              <a:gd name="connsiteY0" fmla="*/ 17 h 3877363"/>
              <a:gd name="connsiteX1" fmla="*/ 4187225 w 4941484"/>
              <a:gd name="connsiteY1" fmla="*/ 16745 h 3877363"/>
              <a:gd name="connsiteX2" fmla="*/ 4013424 w 4941484"/>
              <a:gd name="connsiteY2" fmla="*/ 79463 h 3877363"/>
              <a:gd name="connsiteX3" fmla="*/ 4285215 w 4941484"/>
              <a:gd name="connsiteY3" fmla="*/ 46454 h 3877363"/>
              <a:gd name="connsiteX4" fmla="*/ 4289855 w 4941484"/>
              <a:gd name="connsiteY4" fmla="*/ 67782 h 3877363"/>
              <a:gd name="connsiteX5" fmla="*/ 3981190 w 4941484"/>
              <a:gd name="connsiteY5" fmla="*/ 148529 h 3877363"/>
              <a:gd name="connsiteX6" fmla="*/ 4008783 w 4941484"/>
              <a:gd name="connsiteY6" fmla="*/ 160972 h 3877363"/>
              <a:gd name="connsiteX7" fmla="*/ 4172785 w 4941484"/>
              <a:gd name="connsiteY7" fmla="*/ 129739 h 3877363"/>
              <a:gd name="connsiteX8" fmla="*/ 4205791 w 4941484"/>
              <a:gd name="connsiteY8" fmla="*/ 137864 h 3877363"/>
              <a:gd name="connsiteX9" fmla="*/ 4189547 w 4941484"/>
              <a:gd name="connsiteY9" fmla="*/ 175697 h 3877363"/>
              <a:gd name="connsiteX10" fmla="*/ 4118375 w 4941484"/>
              <a:gd name="connsiteY10" fmla="*/ 190425 h 3877363"/>
              <a:gd name="connsiteX11" fmla="*/ 4007492 w 4941484"/>
              <a:gd name="connsiteY11" fmla="*/ 279299 h 3877363"/>
              <a:gd name="connsiteX12" fmla="*/ 4175363 w 4941484"/>
              <a:gd name="connsiteY12" fmla="*/ 268633 h 3877363"/>
              <a:gd name="connsiteX13" fmla="*/ 4205019 w 4941484"/>
              <a:gd name="connsiteY13" fmla="*/ 290216 h 3877363"/>
              <a:gd name="connsiteX14" fmla="*/ 4216365 w 4941484"/>
              <a:gd name="connsiteY14" fmla="*/ 318148 h 3877363"/>
              <a:gd name="connsiteX15" fmla="*/ 4281347 w 4941484"/>
              <a:gd name="connsiteY15" fmla="*/ 341254 h 3877363"/>
              <a:gd name="connsiteX16" fmla="*/ 4179231 w 4941484"/>
              <a:gd name="connsiteY16" fmla="*/ 367154 h 3877363"/>
              <a:gd name="connsiteX17" fmla="*/ 4288309 w 4941484"/>
              <a:gd name="connsiteY17" fmla="*/ 367154 h 3877363"/>
              <a:gd name="connsiteX18" fmla="*/ 4413633 w 4941484"/>
              <a:gd name="connsiteY18" fmla="*/ 349381 h 3877363"/>
              <a:gd name="connsiteX19" fmla="*/ 4547207 w 4941484"/>
              <a:gd name="connsiteY19" fmla="*/ 354966 h 3877363"/>
              <a:gd name="connsiteX20" fmla="*/ 4814356 w 4941484"/>
              <a:gd name="connsiteY20" fmla="*/ 322211 h 3877363"/>
              <a:gd name="connsiteX21" fmla="*/ 4941484 w 4941484"/>
              <a:gd name="connsiteY21" fmla="*/ 324495 h 3877363"/>
              <a:gd name="connsiteX22" fmla="*/ 4234673 w 4941484"/>
              <a:gd name="connsiteY22" fmla="*/ 544899 h 3877363"/>
              <a:gd name="connsiteX23" fmla="*/ 4270775 w 4941484"/>
              <a:gd name="connsiteY23" fmla="*/ 593397 h 3877363"/>
              <a:gd name="connsiteX24" fmla="*/ 4122759 w 4941484"/>
              <a:gd name="connsiteY24" fmla="*/ 646212 h 3877363"/>
              <a:gd name="connsiteX25" fmla="*/ 4086400 w 4941484"/>
              <a:gd name="connsiteY25" fmla="*/ 698520 h 3877363"/>
              <a:gd name="connsiteX26" fmla="*/ 4132041 w 4941484"/>
              <a:gd name="connsiteY26" fmla="*/ 693950 h 3877363"/>
              <a:gd name="connsiteX27" fmla="*/ 4171237 w 4941484"/>
              <a:gd name="connsiteY27" fmla="*/ 703852 h 3877363"/>
              <a:gd name="connsiteX28" fmla="*/ 4154992 w 4941484"/>
              <a:gd name="connsiteY28" fmla="*/ 770380 h 3877363"/>
              <a:gd name="connsiteX29" fmla="*/ 3945863 w 4941484"/>
              <a:gd name="connsiteY29" fmla="*/ 856205 h 3877363"/>
              <a:gd name="connsiteX30" fmla="*/ 3927039 w 4941484"/>
              <a:gd name="connsiteY30" fmla="*/ 884136 h 3877363"/>
              <a:gd name="connsiteX31" fmla="*/ 3952052 w 4941484"/>
              <a:gd name="connsiteY31" fmla="*/ 903942 h 3877363"/>
              <a:gd name="connsiteX32" fmla="*/ 4019613 w 4941484"/>
              <a:gd name="connsiteY32" fmla="*/ 914098 h 3877363"/>
              <a:gd name="connsiteX33" fmla="*/ 3924977 w 4941484"/>
              <a:gd name="connsiteY33" fmla="*/ 1009319 h 3877363"/>
              <a:gd name="connsiteX34" fmla="*/ 3890421 w 4941484"/>
              <a:gd name="connsiteY34" fmla="*/ 1035726 h 3877363"/>
              <a:gd name="connsiteX35" fmla="*/ 3831370 w 4941484"/>
              <a:gd name="connsiteY35" fmla="*/ 1076608 h 3877363"/>
              <a:gd name="connsiteX36" fmla="*/ 3830339 w 4941484"/>
              <a:gd name="connsiteY36" fmla="*/ 1089050 h 3877363"/>
              <a:gd name="connsiteX37" fmla="*/ 3910793 w 4941484"/>
              <a:gd name="connsiteY37" fmla="*/ 1132978 h 3877363"/>
              <a:gd name="connsiteX38" fmla="*/ 4055971 w 4941484"/>
              <a:gd name="connsiteY38" fmla="*/ 1121043 h 3877363"/>
              <a:gd name="connsiteX39" fmla="*/ 3841428 w 4941484"/>
              <a:gd name="connsiteY39" fmla="*/ 1186555 h 3877363"/>
              <a:gd name="connsiteX40" fmla="*/ 4535860 w 4941484"/>
              <a:gd name="connsiteY40" fmla="*/ 1030395 h 3877363"/>
              <a:gd name="connsiteX41" fmla="*/ 4491508 w 4941484"/>
              <a:gd name="connsiteY41" fmla="*/ 1071275 h 3877363"/>
              <a:gd name="connsiteX42" fmla="*/ 4248597 w 4941484"/>
              <a:gd name="connsiteY42" fmla="*/ 1178936 h 3877363"/>
              <a:gd name="connsiteX43" fmla="*/ 4179749 w 4941484"/>
              <a:gd name="connsiteY43" fmla="*/ 1246481 h 3877363"/>
              <a:gd name="connsiteX44" fmla="*/ 4107545 w 4941484"/>
              <a:gd name="connsiteY44" fmla="*/ 1283806 h 3877363"/>
              <a:gd name="connsiteX45" fmla="*/ 4006204 w 4941484"/>
              <a:gd name="connsiteY45" fmla="*/ 1283045 h 3877363"/>
              <a:gd name="connsiteX46" fmla="*/ 3934259 w 4941484"/>
              <a:gd name="connsiteY46" fmla="*/ 1340431 h 3877363"/>
              <a:gd name="connsiteX47" fmla="*/ 4009298 w 4941484"/>
              <a:gd name="connsiteY47" fmla="*/ 1352619 h 3877363"/>
              <a:gd name="connsiteX48" fmla="*/ 4097230 w 4941484"/>
              <a:gd name="connsiteY48" fmla="*/ 1343224 h 3877363"/>
              <a:gd name="connsiteX49" fmla="*/ 4287021 w 4941484"/>
              <a:gd name="connsiteY49" fmla="*/ 1346270 h 3877363"/>
              <a:gd name="connsiteX50" fmla="*/ 4395839 w 4941484"/>
              <a:gd name="connsiteY50" fmla="*/ 1357443 h 3877363"/>
              <a:gd name="connsiteX51" fmla="*/ 4645969 w 4941484"/>
              <a:gd name="connsiteY51" fmla="*/ 1338398 h 3877363"/>
              <a:gd name="connsiteX52" fmla="*/ 4631270 w 4941484"/>
              <a:gd name="connsiteY52" fmla="*/ 1387152 h 3877363"/>
              <a:gd name="connsiteX53" fmla="*/ 4640555 w 4941484"/>
              <a:gd name="connsiteY53" fmla="*/ 1429556 h 3877363"/>
              <a:gd name="connsiteX54" fmla="*/ 4644165 w 4941484"/>
              <a:gd name="connsiteY54" fmla="*/ 1521730 h 3877363"/>
              <a:gd name="connsiteX55" fmla="*/ 4641844 w 4941484"/>
              <a:gd name="connsiteY55" fmla="*/ 1536712 h 3877363"/>
              <a:gd name="connsiteX56" fmla="*/ 4697799 w 4941484"/>
              <a:gd name="connsiteY56" fmla="*/ 1546361 h 3877363"/>
              <a:gd name="connsiteX57" fmla="*/ 4364379 w 4941484"/>
              <a:gd name="connsiteY57" fmla="*/ 1738070 h 3877363"/>
              <a:gd name="connsiteX58" fmla="*/ 4587175 w 4941484"/>
              <a:gd name="connsiteY58" fmla="*/ 1689317 h 3877363"/>
              <a:gd name="connsiteX59" fmla="*/ 4617346 w 4941484"/>
              <a:gd name="connsiteY59" fmla="*/ 1769810 h 3877363"/>
              <a:gd name="connsiteX60" fmla="*/ 4512653 w 4941484"/>
              <a:gd name="connsiteY60" fmla="*/ 1841415 h 3877363"/>
              <a:gd name="connsiteX61" fmla="*/ 4473973 w 4941484"/>
              <a:gd name="connsiteY61" fmla="*/ 1983103 h 3877363"/>
              <a:gd name="connsiteX62" fmla="*/ 4492798 w 4941484"/>
              <a:gd name="connsiteY62" fmla="*/ 2112602 h 3877363"/>
              <a:gd name="connsiteX63" fmla="*/ 4537665 w 4941484"/>
              <a:gd name="connsiteY63" fmla="*/ 2153737 h 3877363"/>
              <a:gd name="connsiteX64" fmla="*/ 4602648 w 4941484"/>
              <a:gd name="connsiteY64" fmla="*/ 2227627 h 3877363"/>
              <a:gd name="connsiteX65" fmla="*/ 4642875 w 4941484"/>
              <a:gd name="connsiteY65" fmla="*/ 2273333 h 3877363"/>
              <a:gd name="connsiteX66" fmla="*/ 4782639 w 4941484"/>
              <a:gd name="connsiteY66" fmla="*/ 2255559 h 3877363"/>
              <a:gd name="connsiteX67" fmla="*/ 4596201 w 4941484"/>
              <a:gd name="connsiteY67" fmla="*/ 2371602 h 3877363"/>
              <a:gd name="connsiteX68" fmla="*/ 4747311 w 4941484"/>
              <a:gd name="connsiteY68" fmla="*/ 2357127 h 3877363"/>
              <a:gd name="connsiteX69" fmla="*/ 4796563 w 4941484"/>
              <a:gd name="connsiteY69" fmla="*/ 2365252 h 3877363"/>
              <a:gd name="connsiteX70" fmla="*/ 4768455 w 4941484"/>
              <a:gd name="connsiteY70" fmla="*/ 2402832 h 3877363"/>
              <a:gd name="connsiteX71" fmla="*/ 4657573 w 4941484"/>
              <a:gd name="connsiteY71" fmla="*/ 2466566 h 3877363"/>
              <a:gd name="connsiteX72" fmla="*/ 4429103 w 4941484"/>
              <a:gd name="connsiteY72" fmla="*/ 2639233 h 3877363"/>
              <a:gd name="connsiteX73" fmla="*/ 4650355 w 4941484"/>
              <a:gd name="connsiteY73" fmla="*/ 2560010 h 3877363"/>
              <a:gd name="connsiteX74" fmla="*/ 4417243 w 4941484"/>
              <a:gd name="connsiteY74" fmla="*/ 2737500 h 3877363"/>
              <a:gd name="connsiteX75" fmla="*/ 4365411 w 4941484"/>
              <a:gd name="connsiteY75" fmla="*/ 2796409 h 3877363"/>
              <a:gd name="connsiteX76" fmla="*/ 4260717 w 4941484"/>
              <a:gd name="connsiteY76" fmla="*/ 2942666 h 3877363"/>
              <a:gd name="connsiteX77" fmla="*/ 4265875 w 4941484"/>
              <a:gd name="connsiteY77" fmla="*/ 2959171 h 3877363"/>
              <a:gd name="connsiteX78" fmla="*/ 4386814 w 4941484"/>
              <a:gd name="connsiteY78" fmla="*/ 2935557 h 3877363"/>
              <a:gd name="connsiteX79" fmla="*/ 4230031 w 4941484"/>
              <a:gd name="connsiteY79" fmla="*/ 3058455 h 3877363"/>
              <a:gd name="connsiteX80" fmla="*/ 4068091 w 4941484"/>
              <a:gd name="connsiteY80" fmla="*/ 3152912 h 3877363"/>
              <a:gd name="connsiteX81" fmla="*/ 4183101 w 4941484"/>
              <a:gd name="connsiteY81" fmla="*/ 3138440 h 3877363"/>
              <a:gd name="connsiteX82" fmla="*/ 4341172 w 4941484"/>
              <a:gd name="connsiteY82" fmla="*/ 3084354 h 3877363"/>
              <a:gd name="connsiteX83" fmla="*/ 4396097 w 4941484"/>
              <a:gd name="connsiteY83" fmla="*/ 3104668 h 3877363"/>
              <a:gd name="connsiteX84" fmla="*/ 4246278 w 4941484"/>
              <a:gd name="connsiteY84" fmla="*/ 3194048 h 3877363"/>
              <a:gd name="connsiteX85" fmla="*/ 4160408 w 4941484"/>
              <a:gd name="connsiteY85" fmla="*/ 3235438 h 3877363"/>
              <a:gd name="connsiteX86" fmla="*/ 4126113 w 4941484"/>
              <a:gd name="connsiteY86" fmla="*/ 3267177 h 3877363"/>
              <a:gd name="connsiteX87" fmla="*/ 4028123 w 4941484"/>
              <a:gd name="connsiteY87" fmla="*/ 3380425 h 3877363"/>
              <a:gd name="connsiteX88" fmla="*/ 3740344 w 4941484"/>
              <a:gd name="connsiteY88" fmla="*/ 3504084 h 3877363"/>
              <a:gd name="connsiteX89" fmla="*/ 3471133 w 4941484"/>
              <a:gd name="connsiteY89" fmla="*/ 3657707 h 3877363"/>
              <a:gd name="connsiteX90" fmla="*/ 3260969 w 4941484"/>
              <a:gd name="connsiteY90" fmla="*/ 3753434 h 3877363"/>
              <a:gd name="connsiteX91" fmla="*/ 2729767 w 4941484"/>
              <a:gd name="connsiteY91" fmla="*/ 3876585 h 3877363"/>
              <a:gd name="connsiteX92" fmla="*/ 715061 w 4941484"/>
              <a:gd name="connsiteY92" fmla="*/ 3041189 h 3877363"/>
              <a:gd name="connsiteX93" fmla="*/ 689533 w 4941484"/>
              <a:gd name="connsiteY93" fmla="*/ 3016303 h 3877363"/>
              <a:gd name="connsiteX94" fmla="*/ 591802 w 4941484"/>
              <a:gd name="connsiteY94" fmla="*/ 2922608 h 3877363"/>
              <a:gd name="connsiteX95" fmla="*/ 508767 w 4941484"/>
              <a:gd name="connsiteY95" fmla="*/ 2838305 h 3877363"/>
              <a:gd name="connsiteX96" fmla="*/ 552090 w 4941484"/>
              <a:gd name="connsiteY96" fmla="*/ 2809867 h 3877363"/>
              <a:gd name="connsiteX97" fmla="*/ 493553 w 4941484"/>
              <a:gd name="connsiteY97" fmla="*/ 2729374 h 3877363"/>
              <a:gd name="connsiteX98" fmla="*/ 307375 w 4941484"/>
              <a:gd name="connsiteY98" fmla="*/ 2481294 h 3877363"/>
              <a:gd name="connsiteX99" fmla="*/ 225632 w 4941484"/>
              <a:gd name="connsiteY99" fmla="*/ 2426702 h 3877363"/>
              <a:gd name="connsiteX100" fmla="*/ 126095 w 4941484"/>
              <a:gd name="connsiteY100" fmla="*/ 2289331 h 3877363"/>
              <a:gd name="connsiteX101" fmla="*/ 111912 w 4941484"/>
              <a:gd name="connsiteY101" fmla="*/ 2257592 h 3877363"/>
              <a:gd name="connsiteX102" fmla="*/ 132284 w 4941484"/>
              <a:gd name="connsiteY102" fmla="*/ 2217216 h 3877363"/>
              <a:gd name="connsiteX103" fmla="*/ 147498 w 4941484"/>
              <a:gd name="connsiteY103" fmla="*/ 2176590 h 3877363"/>
              <a:gd name="connsiteX104" fmla="*/ 127642 w 4941484"/>
              <a:gd name="connsiteY104" fmla="*/ 2164655 h 3877363"/>
              <a:gd name="connsiteX105" fmla="*/ 31511 w 4941484"/>
              <a:gd name="connsiteY105" fmla="*/ 2164406 h 3877363"/>
              <a:gd name="connsiteX106" fmla="*/ 0 w 4941484"/>
              <a:gd name="connsiteY106" fmla="*/ 2144089 h 3877363"/>
              <a:gd name="connsiteX107" fmla="*/ 0 w 4941484"/>
              <a:gd name="connsiteY107" fmla="*/ 2144087 h 3877363"/>
              <a:gd name="connsiteX108" fmla="*/ 48510 w 4941484"/>
              <a:gd name="connsiteY108" fmla="*/ 2109967 h 3877363"/>
              <a:gd name="connsiteX109" fmla="*/ 74006 w 4941484"/>
              <a:gd name="connsiteY109" fmla="*/ 2066897 h 3877363"/>
              <a:gd name="connsiteX110" fmla="*/ 204486 w 4941484"/>
              <a:gd name="connsiteY110" fmla="*/ 1951871 h 3877363"/>
              <a:gd name="connsiteX111" fmla="*/ 263796 w 4941484"/>
              <a:gd name="connsiteY111" fmla="*/ 1870107 h 3877363"/>
              <a:gd name="connsiteX112" fmla="*/ 270759 w 4941484"/>
              <a:gd name="connsiteY112" fmla="*/ 1796979 h 3877363"/>
              <a:gd name="connsiteX113" fmla="*/ 387314 w 4941484"/>
              <a:gd name="connsiteY113" fmla="*/ 1753813 h 3877363"/>
              <a:gd name="connsiteX114" fmla="*/ 277721 w 4941484"/>
              <a:gd name="connsiteY114" fmla="*/ 1599175 h 3877363"/>
              <a:gd name="connsiteX115" fmla="*/ 266631 w 4941484"/>
              <a:gd name="connsiteY115" fmla="*/ 1567182 h 3877363"/>
              <a:gd name="connsiteX116" fmla="*/ 332387 w 4941484"/>
              <a:gd name="connsiteY116" fmla="*/ 1452664 h 3877363"/>
              <a:gd name="connsiteX117" fmla="*/ 343218 w 4941484"/>
              <a:gd name="connsiteY117" fmla="*/ 1434381 h 3877363"/>
              <a:gd name="connsiteX118" fmla="*/ 367457 w 4941484"/>
              <a:gd name="connsiteY118" fmla="*/ 1397816 h 3877363"/>
              <a:gd name="connsiteX119" fmla="*/ 437082 w 4941484"/>
              <a:gd name="connsiteY119" fmla="*/ 1388929 h 3877363"/>
              <a:gd name="connsiteX120" fmla="*/ 400981 w 4941484"/>
              <a:gd name="connsiteY120" fmla="*/ 1363030 h 3877363"/>
              <a:gd name="connsiteX121" fmla="*/ 330840 w 4941484"/>
              <a:gd name="connsiteY121" fmla="*/ 1275427 h 3877363"/>
              <a:gd name="connsiteX122" fmla="*/ 377515 w 4941484"/>
              <a:gd name="connsiteY122" fmla="*/ 1191633 h 3877363"/>
              <a:gd name="connsiteX123" fmla="*/ 380607 w 4941484"/>
              <a:gd name="connsiteY123" fmla="*/ 1145419 h 3877363"/>
              <a:gd name="connsiteX124" fmla="*/ 301959 w 4941484"/>
              <a:gd name="connsiteY124" fmla="*/ 1086257 h 3877363"/>
              <a:gd name="connsiteX125" fmla="*/ 242650 w 4941484"/>
              <a:gd name="connsiteY125" fmla="*/ 1062896 h 3877363"/>
              <a:gd name="connsiteX126" fmla="*/ 215316 w 4941484"/>
              <a:gd name="connsiteY126" fmla="*/ 1029379 h 3877363"/>
              <a:gd name="connsiteX127" fmla="*/ 247550 w 4941484"/>
              <a:gd name="connsiteY127" fmla="*/ 1001447 h 3877363"/>
              <a:gd name="connsiteX128" fmla="*/ 390667 w 4941484"/>
              <a:gd name="connsiteY128" fmla="*/ 934920 h 3877363"/>
              <a:gd name="connsiteX129" fmla="*/ 313563 w 4941484"/>
              <a:gd name="connsiteY129" fmla="*/ 879311 h 3877363"/>
              <a:gd name="connsiteX130" fmla="*/ 716608 w 4941484"/>
              <a:gd name="connsiteY130" fmla="*/ 617012 h 3877363"/>
              <a:gd name="connsiteX131" fmla="*/ 765346 w 4941484"/>
              <a:gd name="connsiteY131" fmla="*/ 576892 h 3877363"/>
              <a:gd name="connsiteX132" fmla="*/ 1023984 w 4941484"/>
              <a:gd name="connsiteY132" fmla="*/ 479640 h 3877363"/>
              <a:gd name="connsiteX133" fmla="*/ 1290101 w 4941484"/>
              <a:gd name="connsiteY133" fmla="*/ 410829 h 3877363"/>
              <a:gd name="connsiteX134" fmla="*/ 1105212 w 4941484"/>
              <a:gd name="connsiteY134" fmla="*/ 265586 h 3877363"/>
              <a:gd name="connsiteX135" fmla="*/ 1387575 w 4941484"/>
              <a:gd name="connsiteY135" fmla="*/ 231814 h 3877363"/>
              <a:gd name="connsiteX136" fmla="*/ 1415166 w 4941484"/>
              <a:gd name="connsiteY136" fmla="*/ 232831 h 3877363"/>
              <a:gd name="connsiteX137" fmla="*/ 1969579 w 4941484"/>
              <a:gd name="connsiteY137" fmla="*/ 210485 h 3877363"/>
              <a:gd name="connsiteX138" fmla="*/ 2764321 w 4941484"/>
              <a:gd name="connsiteY138" fmla="*/ 136340 h 3877363"/>
              <a:gd name="connsiteX139" fmla="*/ 3422137 w 4941484"/>
              <a:gd name="connsiteY139" fmla="*/ 91905 h 3877363"/>
              <a:gd name="connsiteX140" fmla="*/ 4122502 w 4941484"/>
              <a:gd name="connsiteY140" fmla="*/ 5572 h 3877363"/>
              <a:gd name="connsiteX141" fmla="*/ 4156023 w 4941484"/>
              <a:gd name="connsiteY141" fmla="*/ 17 h 387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4941484" h="3877363">
                <a:moveTo>
                  <a:pt x="4156023" y="17"/>
                </a:moveTo>
                <a:cubicBezTo>
                  <a:pt x="4167305" y="-269"/>
                  <a:pt x="4178200" y="3160"/>
                  <a:pt x="4187225" y="16745"/>
                </a:cubicBezTo>
                <a:cubicBezTo>
                  <a:pt x="4139263" y="52547"/>
                  <a:pt x="4078148" y="39089"/>
                  <a:pt x="4013424" y="79463"/>
                </a:cubicBezTo>
                <a:cubicBezTo>
                  <a:pt x="4118633" y="66766"/>
                  <a:pt x="4201925" y="56609"/>
                  <a:pt x="4285215" y="46454"/>
                </a:cubicBezTo>
                <a:cubicBezTo>
                  <a:pt x="4286763" y="53563"/>
                  <a:pt x="4288309" y="60673"/>
                  <a:pt x="4289855" y="67782"/>
                </a:cubicBezTo>
                <a:cubicBezTo>
                  <a:pt x="4183358" y="82763"/>
                  <a:pt x="4084852" y="121359"/>
                  <a:pt x="3981190" y="148529"/>
                </a:cubicBezTo>
                <a:cubicBezTo>
                  <a:pt x="3990733" y="165289"/>
                  <a:pt x="4000273" y="161987"/>
                  <a:pt x="4008783" y="160972"/>
                </a:cubicBezTo>
                <a:cubicBezTo>
                  <a:pt x="4064224" y="154369"/>
                  <a:pt x="4119665" y="147768"/>
                  <a:pt x="4172785" y="129739"/>
                </a:cubicBezTo>
                <a:cubicBezTo>
                  <a:pt x="4184646" y="125675"/>
                  <a:pt x="4199087" y="125675"/>
                  <a:pt x="4205791" y="137864"/>
                </a:cubicBezTo>
                <a:cubicBezTo>
                  <a:pt x="4215333" y="155131"/>
                  <a:pt x="4201667" y="166304"/>
                  <a:pt x="4189547" y="175697"/>
                </a:cubicBezTo>
                <a:cubicBezTo>
                  <a:pt x="4168401" y="191949"/>
                  <a:pt x="4142873" y="187379"/>
                  <a:pt x="4118375" y="190425"/>
                </a:cubicBezTo>
                <a:cubicBezTo>
                  <a:pt x="4053136" y="198297"/>
                  <a:pt x="4021933" y="222927"/>
                  <a:pt x="4007492" y="279299"/>
                </a:cubicBezTo>
                <a:cubicBezTo>
                  <a:pt x="4064739" y="256445"/>
                  <a:pt x="4119924" y="284631"/>
                  <a:pt x="4175363" y="268633"/>
                </a:cubicBezTo>
                <a:cubicBezTo>
                  <a:pt x="4189805" y="264571"/>
                  <a:pt x="4212753" y="270664"/>
                  <a:pt x="4205019" y="290216"/>
                </a:cubicBezTo>
                <a:cubicBezTo>
                  <a:pt x="4197797" y="308499"/>
                  <a:pt x="4173816" y="321702"/>
                  <a:pt x="4216365" y="318148"/>
                </a:cubicBezTo>
                <a:cubicBezTo>
                  <a:pt x="4246793" y="315608"/>
                  <a:pt x="4306360" y="336176"/>
                  <a:pt x="4281347" y="341254"/>
                </a:cubicBezTo>
                <a:cubicBezTo>
                  <a:pt x="4249887" y="347603"/>
                  <a:pt x="4219200" y="356744"/>
                  <a:pt x="4179231" y="367154"/>
                </a:cubicBezTo>
                <a:cubicBezTo>
                  <a:pt x="4223327" y="384166"/>
                  <a:pt x="4255045" y="380611"/>
                  <a:pt x="4288309" y="367154"/>
                </a:cubicBezTo>
                <a:cubicBezTo>
                  <a:pt x="4328536" y="350903"/>
                  <a:pt x="4380884" y="331098"/>
                  <a:pt x="4413633" y="349381"/>
                </a:cubicBezTo>
                <a:cubicBezTo>
                  <a:pt x="4462627" y="376803"/>
                  <a:pt x="4503369" y="359536"/>
                  <a:pt x="4547207" y="354966"/>
                </a:cubicBezTo>
                <a:cubicBezTo>
                  <a:pt x="4636428" y="345570"/>
                  <a:pt x="4724877" y="329827"/>
                  <a:pt x="4814356" y="322211"/>
                </a:cubicBezTo>
                <a:cubicBezTo>
                  <a:pt x="4850199" y="319164"/>
                  <a:pt x="4888879" y="304691"/>
                  <a:pt x="4941484" y="324495"/>
                </a:cubicBezTo>
                <a:cubicBezTo>
                  <a:pt x="4703215" y="425810"/>
                  <a:pt x="4447413" y="419463"/>
                  <a:pt x="4234673" y="544899"/>
                </a:cubicBezTo>
                <a:cubicBezTo>
                  <a:pt x="4243699" y="556833"/>
                  <a:pt x="4289597" y="590858"/>
                  <a:pt x="4270775" y="593397"/>
                </a:cubicBezTo>
                <a:cubicBezTo>
                  <a:pt x="4217912" y="600761"/>
                  <a:pt x="4170981" y="625645"/>
                  <a:pt x="4122759" y="646212"/>
                </a:cubicBezTo>
                <a:cubicBezTo>
                  <a:pt x="4101871" y="655100"/>
                  <a:pt x="4076601" y="666781"/>
                  <a:pt x="4086400" y="698520"/>
                </a:cubicBezTo>
                <a:cubicBezTo>
                  <a:pt x="4104193" y="707407"/>
                  <a:pt x="4117344" y="694965"/>
                  <a:pt x="4132041" y="693950"/>
                </a:cubicBezTo>
                <a:cubicBezTo>
                  <a:pt x="4146997" y="692935"/>
                  <a:pt x="4180522" y="699535"/>
                  <a:pt x="4171237" y="703852"/>
                </a:cubicBezTo>
                <a:cubicBezTo>
                  <a:pt x="4128947" y="723405"/>
                  <a:pt x="4205019" y="770380"/>
                  <a:pt x="4154992" y="770380"/>
                </a:cubicBezTo>
                <a:cubicBezTo>
                  <a:pt x="4071186" y="770633"/>
                  <a:pt x="4026575" y="853919"/>
                  <a:pt x="3945863" y="856205"/>
                </a:cubicBezTo>
                <a:cubicBezTo>
                  <a:pt x="3932971" y="856458"/>
                  <a:pt x="3926781" y="871185"/>
                  <a:pt x="3927039" y="884136"/>
                </a:cubicBezTo>
                <a:cubicBezTo>
                  <a:pt x="3927039" y="899626"/>
                  <a:pt x="3938901" y="902418"/>
                  <a:pt x="3952052" y="903942"/>
                </a:cubicBezTo>
                <a:cubicBezTo>
                  <a:pt x="3972166" y="906226"/>
                  <a:pt x="3993053" y="884136"/>
                  <a:pt x="4019613" y="914098"/>
                </a:cubicBezTo>
                <a:cubicBezTo>
                  <a:pt x="3971907" y="931618"/>
                  <a:pt x="3924203" y="949140"/>
                  <a:pt x="3924977" y="1009319"/>
                </a:cubicBezTo>
                <a:cubicBezTo>
                  <a:pt x="3925234" y="1025569"/>
                  <a:pt x="3905378" y="1031663"/>
                  <a:pt x="3890421" y="1035726"/>
                </a:cubicBezTo>
                <a:cubicBezTo>
                  <a:pt x="3865667" y="1042329"/>
                  <a:pt x="3844781" y="1054009"/>
                  <a:pt x="3831370" y="1076608"/>
                </a:cubicBezTo>
                <a:cubicBezTo>
                  <a:pt x="3831630" y="1080925"/>
                  <a:pt x="3831887" y="1085495"/>
                  <a:pt x="3830339" y="1089050"/>
                </a:cubicBezTo>
                <a:cubicBezTo>
                  <a:pt x="3834723" y="1143642"/>
                  <a:pt x="3870823" y="1142118"/>
                  <a:pt x="3910793" y="1132978"/>
                </a:cubicBezTo>
                <a:cubicBezTo>
                  <a:pt x="3958498" y="1121805"/>
                  <a:pt x="4005688" y="1101491"/>
                  <a:pt x="4055971" y="1121043"/>
                </a:cubicBezTo>
                <a:cubicBezTo>
                  <a:pt x="3985057" y="1147197"/>
                  <a:pt x="3907956" y="1149228"/>
                  <a:pt x="3841428" y="1186555"/>
                </a:cubicBezTo>
                <a:cubicBezTo>
                  <a:pt x="4084852" y="1193411"/>
                  <a:pt x="4299913" y="1075591"/>
                  <a:pt x="4535860" y="1030395"/>
                </a:cubicBezTo>
                <a:cubicBezTo>
                  <a:pt x="4527867" y="1060610"/>
                  <a:pt x="4508785" y="1066704"/>
                  <a:pt x="4491508" y="1071275"/>
                </a:cubicBezTo>
                <a:cubicBezTo>
                  <a:pt x="4404349" y="1094129"/>
                  <a:pt x="4328023" y="1139581"/>
                  <a:pt x="4248597" y="1178936"/>
                </a:cubicBezTo>
                <a:cubicBezTo>
                  <a:pt x="4215849" y="1195188"/>
                  <a:pt x="4192124" y="1211440"/>
                  <a:pt x="4179749" y="1246481"/>
                </a:cubicBezTo>
                <a:cubicBezTo>
                  <a:pt x="4168658" y="1278221"/>
                  <a:pt x="4147256" y="1292948"/>
                  <a:pt x="4107545" y="1283806"/>
                </a:cubicBezTo>
                <a:cubicBezTo>
                  <a:pt x="4075312" y="1276188"/>
                  <a:pt x="4039985" y="1280251"/>
                  <a:pt x="4006204" y="1283045"/>
                </a:cubicBezTo>
                <a:cubicBezTo>
                  <a:pt x="3967266" y="1286092"/>
                  <a:pt x="3923686" y="1321895"/>
                  <a:pt x="3934259" y="1340431"/>
                </a:cubicBezTo>
                <a:cubicBezTo>
                  <a:pt x="3952309" y="1371917"/>
                  <a:pt x="3982480" y="1356174"/>
                  <a:pt x="4009298" y="1352619"/>
                </a:cubicBezTo>
                <a:cubicBezTo>
                  <a:pt x="4039727" y="1348303"/>
                  <a:pt x="4096198" y="1339415"/>
                  <a:pt x="4097230" y="1343224"/>
                </a:cubicBezTo>
                <a:cubicBezTo>
                  <a:pt x="4117087" y="1422193"/>
                  <a:pt x="4256851" y="1353382"/>
                  <a:pt x="4287021" y="1346270"/>
                </a:cubicBezTo>
                <a:cubicBezTo>
                  <a:pt x="4324668" y="1337384"/>
                  <a:pt x="4359995" y="1353635"/>
                  <a:pt x="4395839" y="1357443"/>
                </a:cubicBezTo>
                <a:cubicBezTo>
                  <a:pt x="4427815" y="1360998"/>
                  <a:pt x="4608581" y="1371917"/>
                  <a:pt x="4645969" y="1338398"/>
                </a:cubicBezTo>
                <a:cubicBezTo>
                  <a:pt x="4651127" y="1364552"/>
                  <a:pt x="4640297" y="1375217"/>
                  <a:pt x="4631270" y="1387152"/>
                </a:cubicBezTo>
                <a:cubicBezTo>
                  <a:pt x="4618636" y="1404164"/>
                  <a:pt x="4616571" y="1416099"/>
                  <a:pt x="4640555" y="1429556"/>
                </a:cubicBezTo>
                <a:cubicBezTo>
                  <a:pt x="4708890" y="1468154"/>
                  <a:pt x="4707856" y="1469422"/>
                  <a:pt x="4644165" y="1521730"/>
                </a:cubicBezTo>
                <a:cubicBezTo>
                  <a:pt x="4641069" y="1524015"/>
                  <a:pt x="4642359" y="1531633"/>
                  <a:pt x="4641844" y="1536712"/>
                </a:cubicBezTo>
                <a:cubicBezTo>
                  <a:pt x="4658605" y="1544836"/>
                  <a:pt x="4678203" y="1524523"/>
                  <a:pt x="4697799" y="1546361"/>
                </a:cubicBezTo>
                <a:cubicBezTo>
                  <a:pt x="4612447" y="1642341"/>
                  <a:pt x="4482224" y="1665955"/>
                  <a:pt x="4364379" y="1738070"/>
                </a:cubicBezTo>
                <a:cubicBezTo>
                  <a:pt x="4459789" y="1761938"/>
                  <a:pt x="4517037" y="1678652"/>
                  <a:pt x="4587175" y="1689317"/>
                </a:cubicBezTo>
                <a:cubicBezTo>
                  <a:pt x="4622246" y="1715471"/>
                  <a:pt x="4518068" y="1757368"/>
                  <a:pt x="4617346" y="1769810"/>
                </a:cubicBezTo>
                <a:cubicBezTo>
                  <a:pt x="4574281" y="1792663"/>
                  <a:pt x="4542306" y="1815006"/>
                  <a:pt x="4512653" y="1841415"/>
                </a:cubicBezTo>
                <a:cubicBezTo>
                  <a:pt x="4459789" y="1888644"/>
                  <a:pt x="4449475" y="1919623"/>
                  <a:pt x="4473973" y="1983103"/>
                </a:cubicBezTo>
                <a:cubicBezTo>
                  <a:pt x="4489961" y="2024746"/>
                  <a:pt x="4513427" y="2063089"/>
                  <a:pt x="4492798" y="2112602"/>
                </a:cubicBezTo>
                <a:cubicBezTo>
                  <a:pt x="4478357" y="2146628"/>
                  <a:pt x="4484030" y="2168972"/>
                  <a:pt x="4537665" y="2153737"/>
                </a:cubicBezTo>
                <a:cubicBezTo>
                  <a:pt x="4595427" y="2137485"/>
                  <a:pt x="4617087" y="2167956"/>
                  <a:pt x="4602648" y="2227627"/>
                </a:cubicBezTo>
                <a:cubicBezTo>
                  <a:pt x="4593365" y="2265970"/>
                  <a:pt x="4603165" y="2277649"/>
                  <a:pt x="4642875" y="2273333"/>
                </a:cubicBezTo>
                <a:cubicBezTo>
                  <a:pt x="4686713" y="2268509"/>
                  <a:pt x="4728487" y="2243370"/>
                  <a:pt x="4782639" y="2255559"/>
                </a:cubicBezTo>
                <a:cubicBezTo>
                  <a:pt x="4739318" y="2325134"/>
                  <a:pt x="4646743" y="2305328"/>
                  <a:pt x="4596201" y="2371602"/>
                </a:cubicBezTo>
                <a:cubicBezTo>
                  <a:pt x="4656542" y="2371854"/>
                  <a:pt x="4702700" y="2371602"/>
                  <a:pt x="4747311" y="2357127"/>
                </a:cubicBezTo>
                <a:cubicBezTo>
                  <a:pt x="4765878" y="2351286"/>
                  <a:pt x="4786251" y="2345194"/>
                  <a:pt x="4796563" y="2365252"/>
                </a:cubicBezTo>
                <a:cubicBezTo>
                  <a:pt x="4808683" y="2389375"/>
                  <a:pt x="4783671" y="2398516"/>
                  <a:pt x="4768455" y="2402832"/>
                </a:cubicBezTo>
                <a:cubicBezTo>
                  <a:pt x="4725649" y="2415021"/>
                  <a:pt x="4692901" y="2443968"/>
                  <a:pt x="4657573" y="2466566"/>
                </a:cubicBezTo>
                <a:cubicBezTo>
                  <a:pt x="4579956" y="2516082"/>
                  <a:pt x="4494859" y="2557470"/>
                  <a:pt x="4429103" y="2639233"/>
                </a:cubicBezTo>
                <a:cubicBezTo>
                  <a:pt x="4511879" y="2618411"/>
                  <a:pt x="4573509" y="2569913"/>
                  <a:pt x="4650355" y="2560010"/>
                </a:cubicBezTo>
                <a:cubicBezTo>
                  <a:pt x="4583823" y="2634409"/>
                  <a:pt x="4498213" y="2683415"/>
                  <a:pt x="4417243" y="2737500"/>
                </a:cubicBezTo>
                <a:cubicBezTo>
                  <a:pt x="4394035" y="2752735"/>
                  <a:pt x="4370569" y="2763146"/>
                  <a:pt x="4365411" y="2796409"/>
                </a:cubicBezTo>
                <a:cubicBezTo>
                  <a:pt x="4355353" y="2860905"/>
                  <a:pt x="4325183" y="2914228"/>
                  <a:pt x="4260717" y="2942666"/>
                </a:cubicBezTo>
                <a:cubicBezTo>
                  <a:pt x="4260202" y="2942922"/>
                  <a:pt x="4263811" y="2952571"/>
                  <a:pt x="4265875" y="2959171"/>
                </a:cubicBezTo>
                <a:cubicBezTo>
                  <a:pt x="4305328" y="2961204"/>
                  <a:pt x="4336529" y="2923115"/>
                  <a:pt x="4386814" y="2935557"/>
                </a:cubicBezTo>
                <a:cubicBezTo>
                  <a:pt x="4338592" y="2987356"/>
                  <a:pt x="4298365" y="3033825"/>
                  <a:pt x="4230031" y="3058455"/>
                </a:cubicBezTo>
                <a:cubicBezTo>
                  <a:pt x="4175363" y="3078006"/>
                  <a:pt x="4107803" y="3089433"/>
                  <a:pt x="4068091" y="3152912"/>
                </a:cubicBezTo>
                <a:cubicBezTo>
                  <a:pt x="4114249" y="3165356"/>
                  <a:pt x="4148546" y="3149613"/>
                  <a:pt x="4183101" y="3138440"/>
                </a:cubicBezTo>
                <a:cubicBezTo>
                  <a:pt x="4235963" y="3121173"/>
                  <a:pt x="4288309" y="3101622"/>
                  <a:pt x="4341172" y="3084354"/>
                </a:cubicBezTo>
                <a:cubicBezTo>
                  <a:pt x="4361286" y="3077753"/>
                  <a:pt x="4383205" y="3073181"/>
                  <a:pt x="4396097" y="3104668"/>
                </a:cubicBezTo>
                <a:cubicBezTo>
                  <a:pt x="4328793" y="3111271"/>
                  <a:pt x="4288567" y="3153929"/>
                  <a:pt x="4246278" y="3194048"/>
                </a:cubicBezTo>
                <a:cubicBezTo>
                  <a:pt x="4222552" y="3216647"/>
                  <a:pt x="4203213" y="3246864"/>
                  <a:pt x="4160408" y="3235438"/>
                </a:cubicBezTo>
                <a:cubicBezTo>
                  <a:pt x="4137972" y="3229344"/>
                  <a:pt x="4123791" y="3246355"/>
                  <a:pt x="4126113" y="3267177"/>
                </a:cubicBezTo>
                <a:cubicBezTo>
                  <a:pt x="4134621" y="3340561"/>
                  <a:pt x="4082274" y="3366206"/>
                  <a:pt x="4028123" y="3380425"/>
                </a:cubicBezTo>
                <a:cubicBezTo>
                  <a:pt x="3925491" y="3407087"/>
                  <a:pt x="3840137" y="3469805"/>
                  <a:pt x="3740344" y="3504084"/>
                </a:cubicBezTo>
                <a:cubicBezTo>
                  <a:pt x="3643386" y="3537348"/>
                  <a:pt x="3568347" y="3616317"/>
                  <a:pt x="3471133" y="3657707"/>
                </a:cubicBezTo>
                <a:cubicBezTo>
                  <a:pt x="3400734" y="3687670"/>
                  <a:pt x="3333431" y="3726265"/>
                  <a:pt x="3260969" y="3753434"/>
                </a:cubicBezTo>
                <a:cubicBezTo>
                  <a:pt x="3089490" y="3817676"/>
                  <a:pt x="2914657" y="3869222"/>
                  <a:pt x="2729767" y="3876585"/>
                </a:cubicBezTo>
                <a:cubicBezTo>
                  <a:pt x="2577110" y="3882426"/>
                  <a:pt x="1252970" y="3876841"/>
                  <a:pt x="715061" y="3041189"/>
                </a:cubicBezTo>
                <a:cubicBezTo>
                  <a:pt x="704746" y="3037125"/>
                  <a:pt x="693143" y="3026461"/>
                  <a:pt x="689533" y="3016303"/>
                </a:cubicBezTo>
                <a:cubicBezTo>
                  <a:pt x="672255" y="2968820"/>
                  <a:pt x="629965" y="2948253"/>
                  <a:pt x="591802" y="2922608"/>
                </a:cubicBezTo>
                <a:cubicBezTo>
                  <a:pt x="558279" y="2900009"/>
                  <a:pt x="522692" y="2876394"/>
                  <a:pt x="508767" y="2838305"/>
                </a:cubicBezTo>
                <a:cubicBezTo>
                  <a:pt x="490459" y="2787522"/>
                  <a:pt x="542548" y="2829165"/>
                  <a:pt x="552090" y="2809867"/>
                </a:cubicBezTo>
                <a:cubicBezTo>
                  <a:pt x="532234" y="2783460"/>
                  <a:pt x="501547" y="2759336"/>
                  <a:pt x="493553" y="2729374"/>
                </a:cubicBezTo>
                <a:cubicBezTo>
                  <a:pt x="464416" y="2621204"/>
                  <a:pt x="401496" y="2542489"/>
                  <a:pt x="307375" y="2481294"/>
                </a:cubicBezTo>
                <a:cubicBezTo>
                  <a:pt x="280299" y="2463774"/>
                  <a:pt x="262507" y="2431779"/>
                  <a:pt x="225632" y="2426702"/>
                </a:cubicBezTo>
                <a:cubicBezTo>
                  <a:pt x="143631" y="2415529"/>
                  <a:pt x="169417" y="2328180"/>
                  <a:pt x="126095" y="2289331"/>
                </a:cubicBezTo>
                <a:cubicBezTo>
                  <a:pt x="117843" y="2281966"/>
                  <a:pt x="110366" y="2267494"/>
                  <a:pt x="111912" y="2257592"/>
                </a:cubicBezTo>
                <a:cubicBezTo>
                  <a:pt x="114232" y="2243370"/>
                  <a:pt x="124033" y="2229913"/>
                  <a:pt x="132284" y="2217216"/>
                </a:cubicBezTo>
                <a:cubicBezTo>
                  <a:pt x="140794" y="2204521"/>
                  <a:pt x="153685" y="2193348"/>
                  <a:pt x="147498" y="2176590"/>
                </a:cubicBezTo>
                <a:cubicBezTo>
                  <a:pt x="144921" y="2169734"/>
                  <a:pt x="146723" y="2145866"/>
                  <a:pt x="127642" y="2164655"/>
                </a:cubicBezTo>
                <a:cubicBezTo>
                  <a:pt x="88382" y="2203315"/>
                  <a:pt x="61451" y="2185557"/>
                  <a:pt x="31511" y="2164406"/>
                </a:cubicBezTo>
                <a:lnTo>
                  <a:pt x="0" y="2144089"/>
                </a:lnTo>
                <a:lnTo>
                  <a:pt x="0" y="2144087"/>
                </a:lnTo>
                <a:lnTo>
                  <a:pt x="48510" y="2109967"/>
                </a:lnTo>
                <a:cubicBezTo>
                  <a:pt x="61822" y="2098192"/>
                  <a:pt x="71299" y="2084925"/>
                  <a:pt x="74006" y="2066897"/>
                </a:cubicBezTo>
                <a:cubicBezTo>
                  <a:pt x="85094" y="1992498"/>
                  <a:pt x="132540" y="1958473"/>
                  <a:pt x="204486" y="1951871"/>
                </a:cubicBezTo>
                <a:cubicBezTo>
                  <a:pt x="177926" y="1880012"/>
                  <a:pt x="177926" y="1880012"/>
                  <a:pt x="263796" y="1870107"/>
                </a:cubicBezTo>
                <a:cubicBezTo>
                  <a:pt x="230788" y="1824403"/>
                  <a:pt x="230788" y="1812722"/>
                  <a:pt x="270759" y="1796979"/>
                </a:cubicBezTo>
                <a:cubicBezTo>
                  <a:pt x="309181" y="1781998"/>
                  <a:pt x="351727" y="1776919"/>
                  <a:pt x="387314" y="1753813"/>
                </a:cubicBezTo>
                <a:cubicBezTo>
                  <a:pt x="354564" y="1695412"/>
                  <a:pt x="345282" y="1627615"/>
                  <a:pt x="277721" y="1599175"/>
                </a:cubicBezTo>
                <a:cubicBezTo>
                  <a:pt x="267148" y="1594859"/>
                  <a:pt x="259929" y="1577338"/>
                  <a:pt x="266631" y="1567182"/>
                </a:cubicBezTo>
                <a:cubicBezTo>
                  <a:pt x="291129" y="1530364"/>
                  <a:pt x="256059" y="1460535"/>
                  <a:pt x="332387" y="1452664"/>
                </a:cubicBezTo>
                <a:cubicBezTo>
                  <a:pt x="341929" y="1451902"/>
                  <a:pt x="350697" y="1444284"/>
                  <a:pt x="343218" y="1434381"/>
                </a:cubicBezTo>
                <a:cubicBezTo>
                  <a:pt x="317430" y="1399848"/>
                  <a:pt x="348633" y="1402133"/>
                  <a:pt x="367457" y="1397816"/>
                </a:cubicBezTo>
                <a:cubicBezTo>
                  <a:pt x="390151" y="1392485"/>
                  <a:pt x="415936" y="1407720"/>
                  <a:pt x="437082" y="1388929"/>
                </a:cubicBezTo>
                <a:cubicBezTo>
                  <a:pt x="432181" y="1369123"/>
                  <a:pt x="413874" y="1369377"/>
                  <a:pt x="400981" y="1363030"/>
                </a:cubicBezTo>
                <a:cubicBezTo>
                  <a:pt x="363332" y="1344747"/>
                  <a:pt x="332645" y="1322911"/>
                  <a:pt x="330840" y="1275427"/>
                </a:cubicBezTo>
                <a:cubicBezTo>
                  <a:pt x="329552" y="1237085"/>
                  <a:pt x="325425" y="1203314"/>
                  <a:pt x="377515" y="1191633"/>
                </a:cubicBezTo>
                <a:cubicBezTo>
                  <a:pt x="399175" y="1186808"/>
                  <a:pt x="392985" y="1159132"/>
                  <a:pt x="380607" y="1145419"/>
                </a:cubicBezTo>
                <a:cubicBezTo>
                  <a:pt x="358431" y="1121043"/>
                  <a:pt x="340124" y="1088542"/>
                  <a:pt x="301959" y="1086257"/>
                </a:cubicBezTo>
                <a:cubicBezTo>
                  <a:pt x="278751" y="1084734"/>
                  <a:pt x="260958" y="1074575"/>
                  <a:pt x="242650" y="1062896"/>
                </a:cubicBezTo>
                <a:cubicBezTo>
                  <a:pt x="229500" y="1054515"/>
                  <a:pt x="213769" y="1047406"/>
                  <a:pt x="215316" y="1029379"/>
                </a:cubicBezTo>
                <a:cubicBezTo>
                  <a:pt x="216863" y="1012112"/>
                  <a:pt x="232076" y="1005002"/>
                  <a:pt x="247550" y="1001447"/>
                </a:cubicBezTo>
                <a:cubicBezTo>
                  <a:pt x="299124" y="990021"/>
                  <a:pt x="347601" y="973262"/>
                  <a:pt x="390667" y="934920"/>
                </a:cubicBezTo>
                <a:cubicBezTo>
                  <a:pt x="362042" y="914607"/>
                  <a:pt x="334709" y="899879"/>
                  <a:pt x="313563" y="879311"/>
                </a:cubicBezTo>
                <a:cubicBezTo>
                  <a:pt x="262507" y="829544"/>
                  <a:pt x="694948" y="672875"/>
                  <a:pt x="716608" y="617012"/>
                </a:cubicBezTo>
                <a:cubicBezTo>
                  <a:pt x="723312" y="599745"/>
                  <a:pt x="746262" y="581971"/>
                  <a:pt x="765346" y="576892"/>
                </a:cubicBezTo>
                <a:cubicBezTo>
                  <a:pt x="854824" y="553024"/>
                  <a:pt x="932441" y="499446"/>
                  <a:pt x="1023984" y="479640"/>
                </a:cubicBezTo>
                <a:cubicBezTo>
                  <a:pt x="1110369" y="460851"/>
                  <a:pt x="1195465" y="435712"/>
                  <a:pt x="1290101" y="410829"/>
                </a:cubicBezTo>
                <a:cubicBezTo>
                  <a:pt x="1232082" y="348364"/>
                  <a:pt x="1129193" y="355728"/>
                  <a:pt x="1105212" y="265586"/>
                </a:cubicBezTo>
                <a:cubicBezTo>
                  <a:pt x="1198817" y="242225"/>
                  <a:pt x="1297320" y="268888"/>
                  <a:pt x="1387575" y="231814"/>
                </a:cubicBezTo>
                <a:cubicBezTo>
                  <a:pt x="1395311" y="228514"/>
                  <a:pt x="1405884" y="231814"/>
                  <a:pt x="1415166" y="232831"/>
                </a:cubicBezTo>
                <a:cubicBezTo>
                  <a:pt x="1601088" y="252636"/>
                  <a:pt x="1786236" y="235371"/>
                  <a:pt x="1969579" y="210485"/>
                </a:cubicBezTo>
                <a:cubicBezTo>
                  <a:pt x="2233634" y="174938"/>
                  <a:pt x="2498720" y="152338"/>
                  <a:pt x="2764321" y="136340"/>
                </a:cubicBezTo>
                <a:cubicBezTo>
                  <a:pt x="2983766" y="123136"/>
                  <a:pt x="3203724" y="117297"/>
                  <a:pt x="3422137" y="91905"/>
                </a:cubicBezTo>
                <a:cubicBezTo>
                  <a:pt x="3655763" y="64736"/>
                  <a:pt x="3889131" y="34011"/>
                  <a:pt x="4122502" y="5572"/>
                </a:cubicBezTo>
                <a:cubicBezTo>
                  <a:pt x="4133074" y="4301"/>
                  <a:pt x="4144742" y="302"/>
                  <a:pt x="4156023" y="1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8656" y="4224528"/>
            <a:ext cx="6108192" cy="1463040"/>
          </a:xfrm>
        </p:spPr>
        <p:txBody>
          <a:bodyPr anchor="b">
            <a:normAutofit/>
          </a:bodyPr>
          <a:lstStyle>
            <a:lvl1pPr algn="r">
              <a:defRPr sz="4800"/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54E3CDD9-A6EF-4C93-B9CA-1472D152EE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65776" y="5724144"/>
            <a:ext cx="6291072" cy="649224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928047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CE129D0-CB7B-444C-AF89-B1CB663E36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418376"/>
            <a:ext cx="8687356" cy="6439627"/>
          </a:xfrm>
          <a:custGeom>
            <a:avLst/>
            <a:gdLst>
              <a:gd name="connsiteX0" fmla="*/ 0 w 8687356"/>
              <a:gd name="connsiteY0" fmla="*/ 5592682 h 6439627"/>
              <a:gd name="connsiteX1" fmla="*/ 186296 w 8687356"/>
              <a:gd name="connsiteY1" fmla="*/ 5593149 h 6439627"/>
              <a:gd name="connsiteX2" fmla="*/ 1348900 w 8687356"/>
              <a:gd name="connsiteY2" fmla="*/ 5596063 h 6439627"/>
              <a:gd name="connsiteX3" fmla="*/ 1800991 w 8687356"/>
              <a:gd name="connsiteY3" fmla="*/ 5851702 h 6439627"/>
              <a:gd name="connsiteX4" fmla="*/ 2106366 w 8687356"/>
              <a:gd name="connsiteY4" fmla="*/ 6380627 h 6439627"/>
              <a:gd name="connsiteX5" fmla="*/ 2140430 w 8687356"/>
              <a:gd name="connsiteY5" fmla="*/ 6439627 h 6439627"/>
              <a:gd name="connsiteX6" fmla="*/ 0 w 8687356"/>
              <a:gd name="connsiteY6" fmla="*/ 6439627 h 6439627"/>
              <a:gd name="connsiteX7" fmla="*/ 693821 w 8687356"/>
              <a:gd name="connsiteY7" fmla="*/ 3646328 h 6439627"/>
              <a:gd name="connsiteX8" fmla="*/ 1586357 w 8687356"/>
              <a:gd name="connsiteY8" fmla="*/ 3648566 h 6439627"/>
              <a:gd name="connsiteX9" fmla="*/ 1724950 w 8687356"/>
              <a:gd name="connsiteY9" fmla="*/ 3726935 h 6439627"/>
              <a:gd name="connsiteX10" fmla="*/ 2172189 w 8687356"/>
              <a:gd name="connsiteY10" fmla="*/ 4501577 h 6439627"/>
              <a:gd name="connsiteX11" fmla="*/ 2171729 w 8687356"/>
              <a:gd name="connsiteY11" fmla="*/ 4662459 h 6439627"/>
              <a:gd name="connsiteX12" fmla="*/ 1726432 w 8687356"/>
              <a:gd name="connsiteY12" fmla="*/ 5434863 h 6439627"/>
              <a:gd name="connsiteX13" fmla="*/ 1589746 w 8687356"/>
              <a:gd name="connsiteY13" fmla="*/ 5513779 h 6439627"/>
              <a:gd name="connsiteX14" fmla="*/ 698177 w 8687356"/>
              <a:gd name="connsiteY14" fmla="*/ 5513215 h 6439627"/>
              <a:gd name="connsiteX15" fmla="*/ 558617 w 8687356"/>
              <a:gd name="connsiteY15" fmla="*/ 5433172 h 6439627"/>
              <a:gd name="connsiteX16" fmla="*/ 111378 w 8687356"/>
              <a:gd name="connsiteY16" fmla="*/ 4658531 h 6439627"/>
              <a:gd name="connsiteX17" fmla="*/ 112805 w 8687356"/>
              <a:gd name="connsiteY17" fmla="*/ 4499321 h 6439627"/>
              <a:gd name="connsiteX18" fmla="*/ 557135 w 8687356"/>
              <a:gd name="connsiteY18" fmla="*/ 3725244 h 6439627"/>
              <a:gd name="connsiteX19" fmla="*/ 693821 w 8687356"/>
              <a:gd name="connsiteY19" fmla="*/ 3646328 h 6439627"/>
              <a:gd name="connsiteX20" fmla="*/ 1975378 w 8687356"/>
              <a:gd name="connsiteY20" fmla="*/ 3263784 h 6439627"/>
              <a:gd name="connsiteX21" fmla="*/ 2292917 w 8687356"/>
              <a:gd name="connsiteY21" fmla="*/ 3264581 h 6439627"/>
              <a:gd name="connsiteX22" fmla="*/ 2342225 w 8687356"/>
              <a:gd name="connsiteY22" fmla="*/ 3292462 h 6439627"/>
              <a:gd name="connsiteX23" fmla="*/ 2501341 w 8687356"/>
              <a:gd name="connsiteY23" fmla="*/ 3568059 h 6439627"/>
              <a:gd name="connsiteX24" fmla="*/ 2501177 w 8687356"/>
              <a:gd name="connsiteY24" fmla="*/ 3625297 h 6439627"/>
              <a:gd name="connsiteX25" fmla="*/ 2342753 w 8687356"/>
              <a:gd name="connsiteY25" fmla="*/ 3900096 h 6439627"/>
              <a:gd name="connsiteX26" fmla="*/ 2294123 w 8687356"/>
              <a:gd name="connsiteY26" fmla="*/ 3928173 h 6439627"/>
              <a:gd name="connsiteX27" fmla="*/ 1976927 w 8687356"/>
              <a:gd name="connsiteY27" fmla="*/ 3927972 h 6439627"/>
              <a:gd name="connsiteX28" fmla="*/ 1927275 w 8687356"/>
              <a:gd name="connsiteY28" fmla="*/ 3899495 h 6439627"/>
              <a:gd name="connsiteX29" fmla="*/ 1768160 w 8687356"/>
              <a:gd name="connsiteY29" fmla="*/ 3623899 h 6439627"/>
              <a:gd name="connsiteX30" fmla="*/ 1768668 w 8687356"/>
              <a:gd name="connsiteY30" fmla="*/ 3567256 h 6439627"/>
              <a:gd name="connsiteX31" fmla="*/ 1926748 w 8687356"/>
              <a:gd name="connsiteY31" fmla="*/ 3291861 h 6439627"/>
              <a:gd name="connsiteX32" fmla="*/ 1975378 w 8687356"/>
              <a:gd name="connsiteY32" fmla="*/ 3263784 h 6439627"/>
              <a:gd name="connsiteX33" fmla="*/ 2130702 w 8687356"/>
              <a:gd name="connsiteY33" fmla="*/ 2828022 h 6439627"/>
              <a:gd name="connsiteX34" fmla="*/ 2298374 w 8687356"/>
              <a:gd name="connsiteY34" fmla="*/ 2828442 h 6439627"/>
              <a:gd name="connsiteX35" fmla="*/ 2324410 w 8687356"/>
              <a:gd name="connsiteY35" fmla="*/ 2843165 h 6439627"/>
              <a:gd name="connsiteX36" fmla="*/ 2408429 w 8687356"/>
              <a:gd name="connsiteY36" fmla="*/ 2988689 h 6439627"/>
              <a:gd name="connsiteX37" fmla="*/ 2408342 w 8687356"/>
              <a:gd name="connsiteY37" fmla="*/ 3018913 h 6439627"/>
              <a:gd name="connsiteX38" fmla="*/ 2324689 w 8687356"/>
              <a:gd name="connsiteY38" fmla="*/ 3164017 h 6439627"/>
              <a:gd name="connsiteX39" fmla="*/ 2299011 w 8687356"/>
              <a:gd name="connsiteY39" fmla="*/ 3178842 h 6439627"/>
              <a:gd name="connsiteX40" fmla="*/ 2131520 w 8687356"/>
              <a:gd name="connsiteY40" fmla="*/ 3178736 h 6439627"/>
              <a:gd name="connsiteX41" fmla="*/ 2105302 w 8687356"/>
              <a:gd name="connsiteY41" fmla="*/ 3163699 h 6439627"/>
              <a:gd name="connsiteX42" fmla="*/ 2021284 w 8687356"/>
              <a:gd name="connsiteY42" fmla="*/ 3018175 h 6439627"/>
              <a:gd name="connsiteX43" fmla="*/ 2021552 w 8687356"/>
              <a:gd name="connsiteY43" fmla="*/ 2988265 h 6439627"/>
              <a:gd name="connsiteX44" fmla="*/ 2105024 w 8687356"/>
              <a:gd name="connsiteY44" fmla="*/ 2842847 h 6439627"/>
              <a:gd name="connsiteX45" fmla="*/ 2130702 w 8687356"/>
              <a:gd name="connsiteY45" fmla="*/ 2828022 h 6439627"/>
              <a:gd name="connsiteX46" fmla="*/ 3794942 w 8687356"/>
              <a:gd name="connsiteY46" fmla="*/ 2543905 h 6439627"/>
              <a:gd name="connsiteX47" fmla="*/ 6706383 w 8687356"/>
              <a:gd name="connsiteY47" fmla="*/ 2551204 h 6439627"/>
              <a:gd name="connsiteX48" fmla="*/ 7158474 w 8687356"/>
              <a:gd name="connsiteY48" fmla="*/ 2806842 h 6439627"/>
              <a:gd name="connsiteX49" fmla="*/ 8617364 w 8687356"/>
              <a:gd name="connsiteY49" fmla="*/ 5333715 h 6439627"/>
              <a:gd name="connsiteX50" fmla="*/ 8615859 w 8687356"/>
              <a:gd name="connsiteY50" fmla="*/ 5858514 h 6439627"/>
              <a:gd name="connsiteX51" fmla="*/ 8311811 w 8687356"/>
              <a:gd name="connsiteY51" fmla="*/ 6385912 h 6439627"/>
              <a:gd name="connsiteX52" fmla="*/ 8280844 w 8687356"/>
              <a:gd name="connsiteY52" fmla="*/ 6439627 h 6439627"/>
              <a:gd name="connsiteX53" fmla="*/ 2237916 w 8687356"/>
              <a:gd name="connsiteY53" fmla="*/ 6439627 h 6439627"/>
              <a:gd name="connsiteX54" fmla="*/ 2151815 w 8687356"/>
              <a:gd name="connsiteY54" fmla="*/ 6290497 h 6439627"/>
              <a:gd name="connsiteX55" fmla="*/ 1895013 w 8687356"/>
              <a:gd name="connsiteY55" fmla="*/ 5845703 h 6439627"/>
              <a:gd name="connsiteX56" fmla="*/ 1899669 w 8687356"/>
              <a:gd name="connsiteY56" fmla="*/ 5326361 h 6439627"/>
              <a:gd name="connsiteX57" fmla="*/ 3349069 w 8687356"/>
              <a:gd name="connsiteY57" fmla="*/ 2801330 h 6439627"/>
              <a:gd name="connsiteX58" fmla="*/ 3794942 w 8687356"/>
              <a:gd name="connsiteY58" fmla="*/ 2543905 h 6439627"/>
              <a:gd name="connsiteX59" fmla="*/ 634940 w 8687356"/>
              <a:gd name="connsiteY59" fmla="*/ 2395105 h 6439627"/>
              <a:gd name="connsiteX60" fmla="*/ 1188015 w 8687356"/>
              <a:gd name="connsiteY60" fmla="*/ 2396492 h 6439627"/>
              <a:gd name="connsiteX61" fmla="*/ 1273897 w 8687356"/>
              <a:gd name="connsiteY61" fmla="*/ 2445054 h 6439627"/>
              <a:gd name="connsiteX62" fmla="*/ 1551037 w 8687356"/>
              <a:gd name="connsiteY62" fmla="*/ 2925075 h 6439627"/>
              <a:gd name="connsiteX63" fmla="*/ 1550752 w 8687356"/>
              <a:gd name="connsiteY63" fmla="*/ 3024769 h 6439627"/>
              <a:gd name="connsiteX64" fmla="*/ 1274816 w 8687356"/>
              <a:gd name="connsiteY64" fmla="*/ 3503403 h 6439627"/>
              <a:gd name="connsiteX65" fmla="*/ 1190116 w 8687356"/>
              <a:gd name="connsiteY65" fmla="*/ 3552304 h 6439627"/>
              <a:gd name="connsiteX66" fmla="*/ 637639 w 8687356"/>
              <a:gd name="connsiteY66" fmla="*/ 3551955 h 6439627"/>
              <a:gd name="connsiteX67" fmla="*/ 551158 w 8687356"/>
              <a:gd name="connsiteY67" fmla="*/ 3502355 h 6439627"/>
              <a:gd name="connsiteX68" fmla="*/ 274018 w 8687356"/>
              <a:gd name="connsiteY68" fmla="*/ 3022335 h 6439627"/>
              <a:gd name="connsiteX69" fmla="*/ 274903 w 8687356"/>
              <a:gd name="connsiteY69" fmla="*/ 2923678 h 6439627"/>
              <a:gd name="connsiteX70" fmla="*/ 550240 w 8687356"/>
              <a:gd name="connsiteY70" fmla="*/ 2444007 h 6439627"/>
              <a:gd name="connsiteX71" fmla="*/ 634940 w 8687356"/>
              <a:gd name="connsiteY71" fmla="*/ 2395105 h 6439627"/>
              <a:gd name="connsiteX72" fmla="*/ 2521339 w 8687356"/>
              <a:gd name="connsiteY72" fmla="*/ 1975621 h 6439627"/>
              <a:gd name="connsiteX73" fmla="*/ 2985874 w 8687356"/>
              <a:gd name="connsiteY73" fmla="*/ 1976785 h 6439627"/>
              <a:gd name="connsiteX74" fmla="*/ 3058007 w 8687356"/>
              <a:gd name="connsiteY74" fmla="*/ 2017574 h 6439627"/>
              <a:gd name="connsiteX75" fmla="*/ 3290779 w 8687356"/>
              <a:gd name="connsiteY75" fmla="*/ 2420748 h 6439627"/>
              <a:gd name="connsiteX76" fmla="*/ 3290540 w 8687356"/>
              <a:gd name="connsiteY76" fmla="*/ 2504482 h 6439627"/>
              <a:gd name="connsiteX77" fmla="*/ 3058778 w 8687356"/>
              <a:gd name="connsiteY77" fmla="*/ 2906492 h 6439627"/>
              <a:gd name="connsiteX78" fmla="*/ 2987637 w 8687356"/>
              <a:gd name="connsiteY78" fmla="*/ 2947565 h 6439627"/>
              <a:gd name="connsiteX79" fmla="*/ 2523606 w 8687356"/>
              <a:gd name="connsiteY79" fmla="*/ 2947271 h 6439627"/>
              <a:gd name="connsiteX80" fmla="*/ 2450970 w 8687356"/>
              <a:gd name="connsiteY80" fmla="*/ 2905612 h 6439627"/>
              <a:gd name="connsiteX81" fmla="*/ 2218197 w 8687356"/>
              <a:gd name="connsiteY81" fmla="*/ 2502438 h 6439627"/>
              <a:gd name="connsiteX82" fmla="*/ 2218941 w 8687356"/>
              <a:gd name="connsiteY82" fmla="*/ 2419574 h 6439627"/>
              <a:gd name="connsiteX83" fmla="*/ 2450199 w 8687356"/>
              <a:gd name="connsiteY83" fmla="*/ 2016694 h 6439627"/>
              <a:gd name="connsiteX84" fmla="*/ 2521339 w 8687356"/>
              <a:gd name="connsiteY84" fmla="*/ 1975621 h 6439627"/>
              <a:gd name="connsiteX85" fmla="*/ 3564142 w 8687356"/>
              <a:gd name="connsiteY85" fmla="*/ 34 h 6439627"/>
              <a:gd name="connsiteX86" fmla="*/ 4738405 w 8687356"/>
              <a:gd name="connsiteY86" fmla="*/ 2977 h 6439627"/>
              <a:gd name="connsiteX87" fmla="*/ 4920745 w 8687356"/>
              <a:gd name="connsiteY87" fmla="*/ 106084 h 6439627"/>
              <a:gd name="connsiteX88" fmla="*/ 5509155 w 8687356"/>
              <a:gd name="connsiteY88" fmla="*/ 1125240 h 6439627"/>
              <a:gd name="connsiteX89" fmla="*/ 5508549 w 8687356"/>
              <a:gd name="connsiteY89" fmla="*/ 1336906 h 6439627"/>
              <a:gd name="connsiteX90" fmla="*/ 4922696 w 8687356"/>
              <a:gd name="connsiteY90" fmla="*/ 2353119 h 6439627"/>
              <a:gd name="connsiteX91" fmla="*/ 4742864 w 8687356"/>
              <a:gd name="connsiteY91" fmla="*/ 2456945 h 6439627"/>
              <a:gd name="connsiteX92" fmla="*/ 3569871 w 8687356"/>
              <a:gd name="connsiteY92" fmla="*/ 2456203 h 6439627"/>
              <a:gd name="connsiteX93" fmla="*/ 3386259 w 8687356"/>
              <a:gd name="connsiteY93" fmla="*/ 2350896 h 6439627"/>
              <a:gd name="connsiteX94" fmla="*/ 2797848 w 8687356"/>
              <a:gd name="connsiteY94" fmla="*/ 1331739 h 6439627"/>
              <a:gd name="connsiteX95" fmla="*/ 2799727 w 8687356"/>
              <a:gd name="connsiteY95" fmla="*/ 1122274 h 6439627"/>
              <a:gd name="connsiteX96" fmla="*/ 3384310 w 8687356"/>
              <a:gd name="connsiteY96" fmla="*/ 103860 h 6439627"/>
              <a:gd name="connsiteX97" fmla="*/ 3564142 w 8687356"/>
              <a:gd name="connsiteY97" fmla="*/ 34 h 64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687356" h="6439627">
                <a:moveTo>
                  <a:pt x="0" y="5592682"/>
                </a:moveTo>
                <a:lnTo>
                  <a:pt x="186296" y="5593149"/>
                </a:lnTo>
                <a:cubicBezTo>
                  <a:pt x="510155" y="5593961"/>
                  <a:pt x="893987" y="5594923"/>
                  <a:pt x="1348900" y="5596063"/>
                </a:cubicBezTo>
                <a:cubicBezTo>
                  <a:pt x="1534387" y="5590847"/>
                  <a:pt x="1709614" y="5693431"/>
                  <a:pt x="1800991" y="5851702"/>
                </a:cubicBezTo>
                <a:cubicBezTo>
                  <a:pt x="1800991" y="5851702"/>
                  <a:pt x="1800991" y="5851702"/>
                  <a:pt x="2106366" y="6380627"/>
                </a:cubicBezTo>
                <a:lnTo>
                  <a:pt x="2140430" y="6439627"/>
                </a:lnTo>
                <a:lnTo>
                  <a:pt x="0" y="6439627"/>
                </a:lnTo>
                <a:close/>
                <a:moveTo>
                  <a:pt x="693821" y="3646328"/>
                </a:moveTo>
                <a:cubicBezTo>
                  <a:pt x="693821" y="3646328"/>
                  <a:pt x="693821" y="3646328"/>
                  <a:pt x="1586357" y="3648566"/>
                </a:cubicBezTo>
                <a:cubicBezTo>
                  <a:pt x="1643220" y="3646968"/>
                  <a:pt x="1696937" y="3678416"/>
                  <a:pt x="1724950" y="3726935"/>
                </a:cubicBezTo>
                <a:cubicBezTo>
                  <a:pt x="1724950" y="3726935"/>
                  <a:pt x="1724950" y="3726935"/>
                  <a:pt x="2172189" y="4501577"/>
                </a:cubicBezTo>
                <a:cubicBezTo>
                  <a:pt x="2201168" y="4551769"/>
                  <a:pt x="2200578" y="4612341"/>
                  <a:pt x="2171729" y="4662459"/>
                </a:cubicBezTo>
                <a:cubicBezTo>
                  <a:pt x="2171729" y="4662459"/>
                  <a:pt x="2171729" y="4662459"/>
                  <a:pt x="1726432" y="5434863"/>
                </a:cubicBezTo>
                <a:cubicBezTo>
                  <a:pt x="1699249" y="5484020"/>
                  <a:pt x="1645909" y="5514815"/>
                  <a:pt x="1589746" y="5513779"/>
                </a:cubicBezTo>
                <a:cubicBezTo>
                  <a:pt x="1589746" y="5513779"/>
                  <a:pt x="1589746" y="5513779"/>
                  <a:pt x="698177" y="5513215"/>
                </a:cubicBezTo>
                <a:cubicBezTo>
                  <a:pt x="640348" y="5513140"/>
                  <a:pt x="587596" y="5483366"/>
                  <a:pt x="558617" y="5433172"/>
                </a:cubicBezTo>
                <a:cubicBezTo>
                  <a:pt x="558617" y="5433172"/>
                  <a:pt x="558617" y="5433172"/>
                  <a:pt x="111378" y="4658531"/>
                </a:cubicBezTo>
                <a:cubicBezTo>
                  <a:pt x="83365" y="4610012"/>
                  <a:pt x="82990" y="4547767"/>
                  <a:pt x="112805" y="4499321"/>
                </a:cubicBezTo>
                <a:cubicBezTo>
                  <a:pt x="112805" y="4499321"/>
                  <a:pt x="112805" y="4499321"/>
                  <a:pt x="557135" y="3725244"/>
                </a:cubicBezTo>
                <a:cubicBezTo>
                  <a:pt x="584319" y="3676088"/>
                  <a:pt x="637659" y="3645292"/>
                  <a:pt x="693821" y="3646328"/>
                </a:cubicBezTo>
                <a:close/>
                <a:moveTo>
                  <a:pt x="1975378" y="3263784"/>
                </a:moveTo>
                <a:cubicBezTo>
                  <a:pt x="1975378" y="3263784"/>
                  <a:pt x="1975378" y="3263784"/>
                  <a:pt x="2292917" y="3264581"/>
                </a:cubicBezTo>
                <a:cubicBezTo>
                  <a:pt x="2313148" y="3264012"/>
                  <a:pt x="2332259" y="3275200"/>
                  <a:pt x="2342225" y="3292462"/>
                </a:cubicBezTo>
                <a:cubicBezTo>
                  <a:pt x="2342225" y="3292462"/>
                  <a:pt x="2342225" y="3292462"/>
                  <a:pt x="2501341" y="3568059"/>
                </a:cubicBezTo>
                <a:cubicBezTo>
                  <a:pt x="2511651" y="3585916"/>
                  <a:pt x="2511441" y="3607466"/>
                  <a:pt x="2501177" y="3625297"/>
                </a:cubicBezTo>
                <a:cubicBezTo>
                  <a:pt x="2501177" y="3625297"/>
                  <a:pt x="2501177" y="3625297"/>
                  <a:pt x="2342753" y="3900096"/>
                </a:cubicBezTo>
                <a:cubicBezTo>
                  <a:pt x="2333082" y="3917585"/>
                  <a:pt x="2314104" y="3928542"/>
                  <a:pt x="2294123" y="3928173"/>
                </a:cubicBezTo>
                <a:cubicBezTo>
                  <a:pt x="2294123" y="3928173"/>
                  <a:pt x="2294123" y="3928173"/>
                  <a:pt x="1976927" y="3927972"/>
                </a:cubicBezTo>
                <a:cubicBezTo>
                  <a:pt x="1956353" y="3927946"/>
                  <a:pt x="1937585" y="3917353"/>
                  <a:pt x="1927275" y="3899495"/>
                </a:cubicBezTo>
                <a:cubicBezTo>
                  <a:pt x="1927275" y="3899495"/>
                  <a:pt x="1927275" y="3899495"/>
                  <a:pt x="1768160" y="3623899"/>
                </a:cubicBezTo>
                <a:cubicBezTo>
                  <a:pt x="1758193" y="3606636"/>
                  <a:pt x="1758060" y="3584492"/>
                  <a:pt x="1768668" y="3567256"/>
                </a:cubicBezTo>
                <a:cubicBezTo>
                  <a:pt x="1768668" y="3567256"/>
                  <a:pt x="1768668" y="3567256"/>
                  <a:pt x="1926748" y="3291861"/>
                </a:cubicBezTo>
                <a:cubicBezTo>
                  <a:pt x="1936419" y="3274372"/>
                  <a:pt x="1955397" y="3263416"/>
                  <a:pt x="1975378" y="3263784"/>
                </a:cubicBezTo>
                <a:close/>
                <a:moveTo>
                  <a:pt x="2130702" y="2828022"/>
                </a:moveTo>
                <a:cubicBezTo>
                  <a:pt x="2130702" y="2828022"/>
                  <a:pt x="2130702" y="2828022"/>
                  <a:pt x="2298374" y="2828442"/>
                </a:cubicBezTo>
                <a:cubicBezTo>
                  <a:pt x="2309057" y="2828143"/>
                  <a:pt x="2319148" y="2834050"/>
                  <a:pt x="2324410" y="2843165"/>
                </a:cubicBezTo>
                <a:cubicBezTo>
                  <a:pt x="2324410" y="2843165"/>
                  <a:pt x="2324410" y="2843165"/>
                  <a:pt x="2408429" y="2988689"/>
                </a:cubicBezTo>
                <a:cubicBezTo>
                  <a:pt x="2413873" y="2998119"/>
                  <a:pt x="2413762" y="3009498"/>
                  <a:pt x="2408342" y="3018913"/>
                </a:cubicBezTo>
                <a:cubicBezTo>
                  <a:pt x="2408342" y="3018913"/>
                  <a:pt x="2408342" y="3018913"/>
                  <a:pt x="2324689" y="3164017"/>
                </a:cubicBezTo>
                <a:cubicBezTo>
                  <a:pt x="2319583" y="3173251"/>
                  <a:pt x="2309561" y="3179037"/>
                  <a:pt x="2299011" y="3178842"/>
                </a:cubicBezTo>
                <a:cubicBezTo>
                  <a:pt x="2299011" y="3178842"/>
                  <a:pt x="2299011" y="3178842"/>
                  <a:pt x="2131520" y="3178736"/>
                </a:cubicBezTo>
                <a:cubicBezTo>
                  <a:pt x="2120657" y="3178722"/>
                  <a:pt x="2110746" y="3173129"/>
                  <a:pt x="2105302" y="3163699"/>
                </a:cubicBezTo>
                <a:cubicBezTo>
                  <a:pt x="2105302" y="3163699"/>
                  <a:pt x="2105302" y="3163699"/>
                  <a:pt x="2021284" y="3018175"/>
                </a:cubicBezTo>
                <a:cubicBezTo>
                  <a:pt x="2016021" y="3009060"/>
                  <a:pt x="2015951" y="2997367"/>
                  <a:pt x="2021552" y="2988265"/>
                </a:cubicBezTo>
                <a:cubicBezTo>
                  <a:pt x="2021552" y="2988265"/>
                  <a:pt x="2021552" y="2988265"/>
                  <a:pt x="2105024" y="2842847"/>
                </a:cubicBezTo>
                <a:cubicBezTo>
                  <a:pt x="2110131" y="2833613"/>
                  <a:pt x="2120152" y="2827827"/>
                  <a:pt x="2130702" y="2828022"/>
                </a:cubicBezTo>
                <a:close/>
                <a:moveTo>
                  <a:pt x="3794942" y="2543905"/>
                </a:moveTo>
                <a:cubicBezTo>
                  <a:pt x="3794942" y="2543905"/>
                  <a:pt x="3794942" y="2543905"/>
                  <a:pt x="6706383" y="2551204"/>
                </a:cubicBezTo>
                <a:cubicBezTo>
                  <a:pt x="6891871" y="2545988"/>
                  <a:pt x="7067096" y="2648572"/>
                  <a:pt x="7158474" y="2806842"/>
                </a:cubicBezTo>
                <a:cubicBezTo>
                  <a:pt x="7158474" y="2806842"/>
                  <a:pt x="7158474" y="2806842"/>
                  <a:pt x="8617364" y="5333715"/>
                </a:cubicBezTo>
                <a:cubicBezTo>
                  <a:pt x="8711893" y="5497443"/>
                  <a:pt x="8709969" y="5695027"/>
                  <a:pt x="8615859" y="5858514"/>
                </a:cubicBezTo>
                <a:cubicBezTo>
                  <a:pt x="8615859" y="5858514"/>
                  <a:pt x="8615859" y="5858514"/>
                  <a:pt x="8311811" y="6385912"/>
                </a:cubicBezTo>
                <a:lnTo>
                  <a:pt x="8280844" y="6439627"/>
                </a:lnTo>
                <a:lnTo>
                  <a:pt x="2237916" y="6439627"/>
                </a:lnTo>
                <a:lnTo>
                  <a:pt x="2151815" y="6290497"/>
                </a:lnTo>
                <a:cubicBezTo>
                  <a:pt x="2071676" y="6151692"/>
                  <a:pt x="1986194" y="6003633"/>
                  <a:pt x="1895013" y="5845703"/>
                </a:cubicBezTo>
                <a:cubicBezTo>
                  <a:pt x="1803636" y="5687432"/>
                  <a:pt x="1802408" y="5484390"/>
                  <a:pt x="1899669" y="5326361"/>
                </a:cubicBezTo>
                <a:cubicBezTo>
                  <a:pt x="1899669" y="5326361"/>
                  <a:pt x="1899669" y="5326361"/>
                  <a:pt x="3349069" y="2801330"/>
                </a:cubicBezTo>
                <a:cubicBezTo>
                  <a:pt x="3437742" y="2640982"/>
                  <a:pt x="3611741" y="2540524"/>
                  <a:pt x="3794942" y="2543905"/>
                </a:cubicBezTo>
                <a:close/>
                <a:moveTo>
                  <a:pt x="634940" y="2395105"/>
                </a:moveTo>
                <a:cubicBezTo>
                  <a:pt x="634940" y="2395105"/>
                  <a:pt x="634940" y="2395105"/>
                  <a:pt x="1188015" y="2396492"/>
                </a:cubicBezTo>
                <a:cubicBezTo>
                  <a:pt x="1223252" y="2395501"/>
                  <a:pt x="1256539" y="2414988"/>
                  <a:pt x="1273897" y="2445054"/>
                </a:cubicBezTo>
                <a:cubicBezTo>
                  <a:pt x="1273897" y="2445054"/>
                  <a:pt x="1273897" y="2445054"/>
                  <a:pt x="1551037" y="2925075"/>
                </a:cubicBezTo>
                <a:cubicBezTo>
                  <a:pt x="1568994" y="2956177"/>
                  <a:pt x="1568629" y="2993712"/>
                  <a:pt x="1550752" y="3024769"/>
                </a:cubicBezTo>
                <a:cubicBezTo>
                  <a:pt x="1550752" y="3024769"/>
                  <a:pt x="1550752" y="3024769"/>
                  <a:pt x="1274816" y="3503403"/>
                </a:cubicBezTo>
                <a:cubicBezTo>
                  <a:pt x="1257971" y="3533863"/>
                  <a:pt x="1224917" y="3552947"/>
                  <a:pt x="1190116" y="3552304"/>
                </a:cubicBezTo>
                <a:cubicBezTo>
                  <a:pt x="1190116" y="3552304"/>
                  <a:pt x="1190116" y="3552304"/>
                  <a:pt x="637639" y="3551955"/>
                </a:cubicBezTo>
                <a:cubicBezTo>
                  <a:pt x="601804" y="3551909"/>
                  <a:pt x="569115" y="3533458"/>
                  <a:pt x="551158" y="3502355"/>
                </a:cubicBezTo>
                <a:cubicBezTo>
                  <a:pt x="551158" y="3502355"/>
                  <a:pt x="551158" y="3502355"/>
                  <a:pt x="274018" y="3022335"/>
                </a:cubicBezTo>
                <a:cubicBezTo>
                  <a:pt x="256660" y="2992269"/>
                  <a:pt x="256426" y="2953698"/>
                  <a:pt x="274903" y="2923678"/>
                </a:cubicBezTo>
                <a:cubicBezTo>
                  <a:pt x="274903" y="2923678"/>
                  <a:pt x="274903" y="2923678"/>
                  <a:pt x="550240" y="2444007"/>
                </a:cubicBezTo>
                <a:cubicBezTo>
                  <a:pt x="567085" y="2413547"/>
                  <a:pt x="600139" y="2394463"/>
                  <a:pt x="634940" y="2395105"/>
                </a:cubicBezTo>
                <a:close/>
                <a:moveTo>
                  <a:pt x="2521339" y="1975621"/>
                </a:moveTo>
                <a:cubicBezTo>
                  <a:pt x="2521339" y="1975621"/>
                  <a:pt x="2521339" y="1975621"/>
                  <a:pt x="2985874" y="1976785"/>
                </a:cubicBezTo>
                <a:cubicBezTo>
                  <a:pt x="3015469" y="1975952"/>
                  <a:pt x="3043427" y="1992321"/>
                  <a:pt x="3058007" y="2017574"/>
                </a:cubicBezTo>
                <a:cubicBezTo>
                  <a:pt x="3058007" y="2017574"/>
                  <a:pt x="3058007" y="2017574"/>
                  <a:pt x="3290779" y="2420748"/>
                </a:cubicBezTo>
                <a:cubicBezTo>
                  <a:pt x="3305862" y="2446871"/>
                  <a:pt x="3305555" y="2478396"/>
                  <a:pt x="3290540" y="2504482"/>
                </a:cubicBezTo>
                <a:cubicBezTo>
                  <a:pt x="3290540" y="2504482"/>
                  <a:pt x="3290540" y="2504482"/>
                  <a:pt x="3058778" y="2906492"/>
                </a:cubicBezTo>
                <a:cubicBezTo>
                  <a:pt x="3044630" y="2932076"/>
                  <a:pt x="3016868" y="2948104"/>
                  <a:pt x="2987637" y="2947565"/>
                </a:cubicBezTo>
                <a:cubicBezTo>
                  <a:pt x="2987637" y="2947565"/>
                  <a:pt x="2987637" y="2947565"/>
                  <a:pt x="2523606" y="2947271"/>
                </a:cubicBezTo>
                <a:cubicBezTo>
                  <a:pt x="2493508" y="2947232"/>
                  <a:pt x="2466052" y="2931735"/>
                  <a:pt x="2450970" y="2905612"/>
                </a:cubicBezTo>
                <a:cubicBezTo>
                  <a:pt x="2450970" y="2905612"/>
                  <a:pt x="2450970" y="2905612"/>
                  <a:pt x="2218197" y="2502438"/>
                </a:cubicBezTo>
                <a:cubicBezTo>
                  <a:pt x="2203617" y="2477185"/>
                  <a:pt x="2203422" y="2444788"/>
                  <a:pt x="2218941" y="2419574"/>
                </a:cubicBezTo>
                <a:cubicBezTo>
                  <a:pt x="2218941" y="2419574"/>
                  <a:pt x="2218941" y="2419574"/>
                  <a:pt x="2450199" y="2016694"/>
                </a:cubicBezTo>
                <a:cubicBezTo>
                  <a:pt x="2464347" y="1991110"/>
                  <a:pt x="2492109" y="1975081"/>
                  <a:pt x="2521339" y="1975621"/>
                </a:cubicBezTo>
                <a:close/>
                <a:moveTo>
                  <a:pt x="3564142" y="34"/>
                </a:moveTo>
                <a:cubicBezTo>
                  <a:pt x="3564142" y="34"/>
                  <a:pt x="3564142" y="34"/>
                  <a:pt x="4738405" y="2977"/>
                </a:cubicBezTo>
                <a:cubicBezTo>
                  <a:pt x="4813218" y="874"/>
                  <a:pt x="4883890" y="42249"/>
                  <a:pt x="4920745" y="106084"/>
                </a:cubicBezTo>
                <a:cubicBezTo>
                  <a:pt x="4920745" y="106084"/>
                  <a:pt x="4920745" y="106084"/>
                  <a:pt x="5509155" y="1125240"/>
                </a:cubicBezTo>
                <a:cubicBezTo>
                  <a:pt x="5547281" y="1191277"/>
                  <a:pt x="5546507" y="1270967"/>
                  <a:pt x="5508549" y="1336906"/>
                </a:cubicBezTo>
                <a:cubicBezTo>
                  <a:pt x="5508549" y="1336906"/>
                  <a:pt x="5508549" y="1336906"/>
                  <a:pt x="4922696" y="2353119"/>
                </a:cubicBezTo>
                <a:cubicBezTo>
                  <a:pt x="4886932" y="2417792"/>
                  <a:pt x="4816753" y="2458309"/>
                  <a:pt x="4742864" y="2456945"/>
                </a:cubicBezTo>
                <a:cubicBezTo>
                  <a:pt x="4742864" y="2456945"/>
                  <a:pt x="4742864" y="2456945"/>
                  <a:pt x="3569871" y="2456203"/>
                </a:cubicBezTo>
                <a:cubicBezTo>
                  <a:pt x="3493788" y="2456106"/>
                  <a:pt x="3424385" y="2416932"/>
                  <a:pt x="3386259" y="2350896"/>
                </a:cubicBezTo>
                <a:cubicBezTo>
                  <a:pt x="3386259" y="2350896"/>
                  <a:pt x="3386259" y="2350896"/>
                  <a:pt x="2797848" y="1331739"/>
                </a:cubicBezTo>
                <a:cubicBezTo>
                  <a:pt x="2760993" y="1267904"/>
                  <a:pt x="2760499" y="1186012"/>
                  <a:pt x="2799727" y="1122274"/>
                </a:cubicBezTo>
                <a:cubicBezTo>
                  <a:pt x="2799727" y="1122274"/>
                  <a:pt x="2799727" y="1122274"/>
                  <a:pt x="3384310" y="103860"/>
                </a:cubicBezTo>
                <a:cubicBezTo>
                  <a:pt x="3420073" y="39188"/>
                  <a:pt x="3490251" y="-1330"/>
                  <a:pt x="3564142" y="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4" y="2408157"/>
            <a:ext cx="4459767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3000"/>
              </a:lnSpc>
              <a:defRPr sz="3750" b="1" spc="-225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7301" y="4386896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1575">
                <a:solidFill>
                  <a:schemeClr val="bg1">
                    <a:lumMod val="9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51713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latin typeface="Agency FB" panose="020B0503020202020204" pitchFamily="34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68749-B9F4-4D07-92ED-ECE3E03F33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2A9EE6B-1AE8-4FFB-9F72-1C4DC1FC8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627" y="365125"/>
            <a:ext cx="8561172" cy="1325563"/>
          </a:xfrm>
        </p:spPr>
        <p:txBody>
          <a:bodyPr/>
          <a:lstStyle>
            <a:lvl1pPr algn="ctr"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7589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416" y="2002536"/>
            <a:ext cx="5541264" cy="2148840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B993D08-8A5D-4511-89F2-22508AFAC6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77056" y="4297680"/>
            <a:ext cx="4434840" cy="118872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136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740F3399-4083-4642-9BB0-A990D21E70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8398" y="2204789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600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4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8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8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8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6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4 w 2053232"/>
              <a:gd name="connsiteY53" fmla="*/ 394989 h 1662194"/>
              <a:gd name="connsiteX54" fmla="*/ 1534274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8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8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80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4 w 2053232"/>
              <a:gd name="connsiteY84" fmla="*/ 398100 h 1662194"/>
              <a:gd name="connsiteX85" fmla="*/ 1757954 w 2053232"/>
              <a:gd name="connsiteY85" fmla="*/ 386885 h 1662194"/>
              <a:gd name="connsiteX86" fmla="*/ 1812738 w 2053232"/>
              <a:gd name="connsiteY86" fmla="*/ 333679 h 1662194"/>
              <a:gd name="connsiteX87" fmla="*/ 1849624 w 2053232"/>
              <a:gd name="connsiteY87" fmla="*/ 295005 h 1662194"/>
              <a:gd name="connsiteX88" fmla="*/ 1852870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10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8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1 w 2053232"/>
              <a:gd name="connsiteY104" fmla="*/ 444105 h 1662194"/>
              <a:gd name="connsiteX105" fmla="*/ 1777136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9 w 2053232"/>
              <a:gd name="connsiteY138" fmla="*/ 1207997 h 1662194"/>
              <a:gd name="connsiteX139" fmla="*/ 1853632 w 2053232"/>
              <a:gd name="connsiteY139" fmla="*/ 1277417 h 1662194"/>
              <a:gd name="connsiteX140" fmla="*/ 1857097 w 2053232"/>
              <a:gd name="connsiteY140" fmla="*/ 1285053 h 1662194"/>
              <a:gd name="connsiteX141" fmla="*/ 1909020 w 2053232"/>
              <a:gd name="connsiteY141" fmla="*/ 1272282 h 1662194"/>
              <a:gd name="connsiteX142" fmla="*/ 1848099 w 2053232"/>
              <a:gd name="connsiteY142" fmla="*/ 1331631 h 1662194"/>
              <a:gd name="connsiteX143" fmla="*/ 1782898 w 2053232"/>
              <a:gd name="connsiteY143" fmla="*/ 1377919 h 1662194"/>
              <a:gd name="connsiteX144" fmla="*/ 1832839 w 2053232"/>
              <a:gd name="connsiteY144" fmla="*/ 1369576 h 1662194"/>
              <a:gd name="connsiteX145" fmla="*/ 1899110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6 w 2053232"/>
              <a:gd name="connsiteY148" fmla="*/ 1414866 h 1662194"/>
              <a:gd name="connsiteX149" fmla="*/ 1816667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7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8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2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8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8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40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600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8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4" y="435072"/>
                </a:cubicBezTo>
                <a:cubicBezTo>
                  <a:pt x="1706622" y="432949"/>
                  <a:pt x="1708638" y="430943"/>
                  <a:pt x="1710506" y="428699"/>
                </a:cubicBezTo>
                <a:cubicBezTo>
                  <a:pt x="1710105" y="428228"/>
                  <a:pt x="1709594" y="427761"/>
                  <a:pt x="1709192" y="427290"/>
                </a:cubicBezTo>
                <a:close/>
                <a:moveTo>
                  <a:pt x="1602978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8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2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6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8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8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6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2" y="308200"/>
                  <a:pt x="1646666" y="310801"/>
                </a:cubicBezTo>
                <a:cubicBezTo>
                  <a:pt x="1626127" y="342988"/>
                  <a:pt x="1600235" y="370389"/>
                  <a:pt x="1571164" y="394989"/>
                </a:cubicBezTo>
                <a:cubicBezTo>
                  <a:pt x="1559311" y="404958"/>
                  <a:pt x="1546947" y="414460"/>
                  <a:pt x="1534274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8" y="191769"/>
                  <a:pt x="1785353" y="183058"/>
                </a:cubicBezTo>
                <a:cubicBezTo>
                  <a:pt x="1789677" y="179520"/>
                  <a:pt x="1794273" y="176336"/>
                  <a:pt x="1800878" y="176962"/>
                </a:cubicBezTo>
                <a:cubicBezTo>
                  <a:pt x="1803457" y="177238"/>
                  <a:pt x="1806420" y="177866"/>
                  <a:pt x="1807769" y="180970"/>
                </a:cubicBezTo>
                <a:cubicBezTo>
                  <a:pt x="1809009" y="184077"/>
                  <a:pt x="1806921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6" y="198213"/>
                  <a:pt x="1788211" y="205008"/>
                </a:cubicBezTo>
                <a:cubicBezTo>
                  <a:pt x="1786982" y="207109"/>
                  <a:pt x="1787182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2" y="220936"/>
                  <a:pt x="1775377" y="223853"/>
                </a:cubicBezTo>
                <a:cubicBezTo>
                  <a:pt x="1782527" y="225913"/>
                  <a:pt x="1786886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8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70" y="174142"/>
                  <a:pt x="1847751" y="176838"/>
                  <a:pt x="1847180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1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6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4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8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70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10" y="342707"/>
                </a:cubicBezTo>
                <a:cubicBezTo>
                  <a:pt x="1819675" y="355613"/>
                  <a:pt x="1808202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4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4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8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9" y="410348"/>
                  <a:pt x="1807403" y="414172"/>
                  <a:pt x="1798340" y="418475"/>
                </a:cubicBezTo>
                <a:cubicBezTo>
                  <a:pt x="1794877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1" y="444105"/>
                </a:cubicBezTo>
                <a:cubicBezTo>
                  <a:pt x="1775995" y="447452"/>
                  <a:pt x="1773119" y="450334"/>
                  <a:pt x="1777136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8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8" y="509237"/>
                  <a:pt x="1908392" y="514224"/>
                  <a:pt x="1905273" y="519902"/>
                </a:cubicBezTo>
                <a:cubicBezTo>
                  <a:pt x="1900853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8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4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1" y="983900"/>
                  <a:pt x="1980356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8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2" y="1153466"/>
                  <a:pt x="1908700" y="1179865"/>
                </a:cubicBezTo>
                <a:cubicBezTo>
                  <a:pt x="1899560" y="1187320"/>
                  <a:pt x="1889855" y="1192492"/>
                  <a:pt x="1889869" y="1207997"/>
                </a:cubicBezTo>
                <a:cubicBezTo>
                  <a:pt x="1889860" y="1238039"/>
                  <a:pt x="1880309" y="1263315"/>
                  <a:pt x="1853632" y="1277417"/>
                </a:cubicBezTo>
                <a:cubicBezTo>
                  <a:pt x="1853430" y="1277545"/>
                  <a:pt x="1855638" y="1281953"/>
                  <a:pt x="1857097" y="1285053"/>
                </a:cubicBezTo>
                <a:cubicBezTo>
                  <a:pt x="1874696" y="1285430"/>
                  <a:pt x="1885755" y="1267251"/>
                  <a:pt x="1909020" y="1272282"/>
                </a:cubicBezTo>
                <a:cubicBezTo>
                  <a:pt x="1891328" y="1296984"/>
                  <a:pt x="1876677" y="1319161"/>
                  <a:pt x="1848099" y="1331631"/>
                </a:cubicBezTo>
                <a:cubicBezTo>
                  <a:pt x="1825215" y="1341608"/>
                  <a:pt x="1796024" y="1347799"/>
                  <a:pt x="1782898" y="1377919"/>
                </a:cubicBezTo>
                <a:cubicBezTo>
                  <a:pt x="1804186" y="1383017"/>
                  <a:pt x="1818358" y="1375272"/>
                  <a:pt x="1832839" y="1369576"/>
                </a:cubicBezTo>
                <a:cubicBezTo>
                  <a:pt x="1855136" y="1360830"/>
                  <a:pt x="1876830" y="1351015"/>
                  <a:pt x="1899110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6" y="1414866"/>
                </a:cubicBezTo>
                <a:cubicBezTo>
                  <a:pt x="1819310" y="1412429"/>
                  <a:pt x="1814120" y="1420479"/>
                  <a:pt x="1816667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2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9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7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1" y="599859"/>
                  <a:pt x="40415" y="577949"/>
                </a:cubicBezTo>
                <a:cubicBezTo>
                  <a:pt x="37094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8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6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2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8" y="250975"/>
                  <a:pt x="37609" y="250972"/>
                </a:cubicBezTo>
                <a:cubicBezTo>
                  <a:pt x="52373" y="250838"/>
                  <a:pt x="67065" y="250950"/>
                  <a:pt x="81248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6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5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20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8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40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50" y="24526"/>
                  <a:pt x="1684752" y="31993"/>
                  <a:pt x="1681449" y="38645"/>
                </a:cubicBezTo>
                <a:cubicBezTo>
                  <a:pt x="1680000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0DFA7AC8-DA1D-4AC7-ACF4-7BE16BA870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98894" y="2211836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5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6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6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6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4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4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2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7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5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3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1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9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1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5 w 2053231"/>
              <a:gd name="connsiteY80" fmla="*/ 1385578 h 1662194"/>
              <a:gd name="connsiteX81" fmla="*/ 1832843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3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1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8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2 w 2053231"/>
              <a:gd name="connsiteY139" fmla="*/ 1354187 h 1662194"/>
              <a:gd name="connsiteX140" fmla="*/ 406566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69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2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5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8 w 2053231"/>
              <a:gd name="connsiteY175" fmla="*/ 1367190 h 1662194"/>
              <a:gd name="connsiteX176" fmla="*/ 200363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3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3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59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3 w 2053231"/>
              <a:gd name="connsiteY213" fmla="*/ 773093 h 1662194"/>
              <a:gd name="connsiteX214" fmla="*/ 131631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7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5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6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6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6" y="693085"/>
                </a:lnTo>
                <a:lnTo>
                  <a:pt x="2050633" y="688201"/>
                </a:lnTo>
                <a:cubicBezTo>
                  <a:pt x="2049845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9" y="304585"/>
                  <a:pt x="1763682" y="313475"/>
                  <a:pt x="1782474" y="324713"/>
                </a:cubicBezTo>
                <a:cubicBezTo>
                  <a:pt x="1798852" y="334580"/>
                  <a:pt x="1816308" y="345016"/>
                  <a:pt x="1825119" y="362527"/>
                </a:cubicBezTo>
                <a:cubicBezTo>
                  <a:pt x="1836775" y="385756"/>
                  <a:pt x="1810823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4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5" y="612878"/>
                  <a:pt x="2040093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7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2" y="672471"/>
                </a:cubicBezTo>
                <a:cubicBezTo>
                  <a:pt x="2037814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5" y="691170"/>
                  <a:pt x="2050827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2" y="801742"/>
                  <a:pt x="2038322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5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1" y="997439"/>
                  <a:pt x="1999694" y="1002071"/>
                </a:cubicBezTo>
                <a:cubicBezTo>
                  <a:pt x="1995595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3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1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800" y="1194535"/>
                  <a:pt x="2052188" y="1196426"/>
                  <a:pt x="2050187" y="1200006"/>
                </a:cubicBezTo>
                <a:cubicBezTo>
                  <a:pt x="2044556" y="1210251"/>
                  <a:pt x="2043350" y="1221315"/>
                  <a:pt x="2049991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9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9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1" y="1452516"/>
                </a:cubicBezTo>
                <a:cubicBezTo>
                  <a:pt x="1954562" y="1442472"/>
                  <a:pt x="1941527" y="1435764"/>
                  <a:pt x="1928933" y="1428314"/>
                </a:cubicBezTo>
                <a:cubicBezTo>
                  <a:pt x="1910873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5" y="1385578"/>
                </a:cubicBezTo>
                <a:lnTo>
                  <a:pt x="1832843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3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1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5" y="1487498"/>
                  <a:pt x="481993" y="1527291"/>
                </a:cubicBezTo>
                <a:cubicBezTo>
                  <a:pt x="464056" y="1544491"/>
                  <a:pt x="444585" y="1560288"/>
                  <a:pt x="428986" y="1579832"/>
                </a:cubicBezTo>
                <a:cubicBezTo>
                  <a:pt x="413406" y="1599495"/>
                  <a:pt x="398812" y="1619854"/>
                  <a:pt x="381477" y="1638123"/>
                </a:cubicBezTo>
                <a:cubicBezTo>
                  <a:pt x="376530" y="1643377"/>
                  <a:pt x="371636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1" y="1635392"/>
                  <a:pt x="331040" y="1635823"/>
                  <a:pt x="330482" y="1641657"/>
                </a:cubicBezTo>
                <a:cubicBezTo>
                  <a:pt x="329646" y="1650770"/>
                  <a:pt x="325555" y="1657329"/>
                  <a:pt x="317482" y="1660871"/>
                </a:cubicBezTo>
                <a:cubicBezTo>
                  <a:pt x="316602" y="1661264"/>
                  <a:pt x="315646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0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7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8" y="1437894"/>
                  <a:pt x="398488" y="1443730"/>
                </a:cubicBezTo>
                <a:cubicBezTo>
                  <a:pt x="377645" y="1459210"/>
                  <a:pt x="361077" y="1478908"/>
                  <a:pt x="344235" y="1498251"/>
                </a:cubicBezTo>
                <a:cubicBezTo>
                  <a:pt x="333989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5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2" y="1369525"/>
                  <a:pt x="388815" y="1366891"/>
                </a:cubicBezTo>
                <a:cubicBezTo>
                  <a:pt x="385008" y="1356238"/>
                  <a:pt x="387867" y="1352507"/>
                  <a:pt x="399152" y="1354187"/>
                </a:cubicBezTo>
                <a:cubicBezTo>
                  <a:pt x="402646" y="1354676"/>
                  <a:pt x="404861" y="1353995"/>
                  <a:pt x="406566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69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7" y="1463982"/>
                  <a:pt x="265022" y="1457187"/>
                </a:cubicBezTo>
                <a:cubicBezTo>
                  <a:pt x="266250" y="1455086"/>
                  <a:pt x="266052" y="1453033"/>
                  <a:pt x="264042" y="1450679"/>
                </a:cubicBezTo>
                <a:cubicBezTo>
                  <a:pt x="260427" y="1446440"/>
                  <a:pt x="262222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7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5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49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2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8" y="1367190"/>
                </a:cubicBezTo>
                <a:cubicBezTo>
                  <a:pt x="202034" y="1368454"/>
                  <a:pt x="201062" y="1370061"/>
                  <a:pt x="200363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3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3" y="1257387"/>
                  <a:pt x="226792" y="1254963"/>
                </a:cubicBezTo>
                <a:cubicBezTo>
                  <a:pt x="236584" y="1251847"/>
                  <a:pt x="245829" y="1248023"/>
                  <a:pt x="254893" y="1243720"/>
                </a:cubicBezTo>
                <a:cubicBezTo>
                  <a:pt x="258356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3" y="1188942"/>
                </a:cubicBezTo>
                <a:cubicBezTo>
                  <a:pt x="284814" y="1188807"/>
                  <a:pt x="285235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59" y="1142293"/>
                </a:cubicBezTo>
                <a:cubicBezTo>
                  <a:pt x="152380" y="1134270"/>
                  <a:pt x="152425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5" y="1075567"/>
                  <a:pt x="132932" y="1073145"/>
                </a:cubicBezTo>
                <a:cubicBezTo>
                  <a:pt x="125033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3" y="773093"/>
                </a:cubicBezTo>
                <a:cubicBezTo>
                  <a:pt x="158248" y="757093"/>
                  <a:pt x="154275" y="746809"/>
                  <a:pt x="131631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7" y="686073"/>
                  <a:pt x="90653" y="654584"/>
                </a:cubicBezTo>
                <a:cubicBezTo>
                  <a:pt x="63957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70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5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7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8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7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4A968EB8-8393-4689-A845-BCD355955A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69387" y="2139888"/>
            <a:ext cx="2053231" cy="1662194"/>
          </a:xfrm>
          <a:custGeom>
            <a:avLst/>
            <a:gdLst>
              <a:gd name="connsiteX0" fmla="*/ 1746 w 2053231"/>
              <a:gd name="connsiteY0" fmla="*/ 969110 h 1662194"/>
              <a:gd name="connsiteX1" fmla="*/ 2599 w 2053231"/>
              <a:gd name="connsiteY1" fmla="*/ 973994 h 1662194"/>
              <a:gd name="connsiteX2" fmla="*/ 5336 w 2053231"/>
              <a:gd name="connsiteY2" fmla="*/ 988563 h 1662194"/>
              <a:gd name="connsiteX3" fmla="*/ 6782 w 2053231"/>
              <a:gd name="connsiteY3" fmla="*/ 995844 h 1662194"/>
              <a:gd name="connsiteX4" fmla="*/ 6161 w 2053231"/>
              <a:gd name="connsiteY4" fmla="*/ 996145 h 1662194"/>
              <a:gd name="connsiteX5" fmla="*/ 1450 w 2053231"/>
              <a:gd name="connsiteY5" fmla="*/ 973537 h 1662194"/>
              <a:gd name="connsiteX6" fmla="*/ 1 w 2053231"/>
              <a:gd name="connsiteY6" fmla="*/ 957986 h 1662194"/>
              <a:gd name="connsiteX7" fmla="*/ 654 w 2053231"/>
              <a:gd name="connsiteY7" fmla="*/ 958871 h 1662194"/>
              <a:gd name="connsiteX8" fmla="*/ 2082 w 2053231"/>
              <a:gd name="connsiteY8" fmla="*/ 964112 h 1662194"/>
              <a:gd name="connsiteX9" fmla="*/ 1746 w 2053231"/>
              <a:gd name="connsiteY9" fmla="*/ 969110 h 1662194"/>
              <a:gd name="connsiteX10" fmla="*/ 711 w 2053231"/>
              <a:gd name="connsiteY10" fmla="*/ 963168 h 1662194"/>
              <a:gd name="connsiteX11" fmla="*/ 1 w 2053231"/>
              <a:gd name="connsiteY11" fmla="*/ 957986 h 1662194"/>
              <a:gd name="connsiteX12" fmla="*/ 1709191 w 2053231"/>
              <a:gd name="connsiteY12" fmla="*/ 427290 h 1662194"/>
              <a:gd name="connsiteX13" fmla="*/ 1697210 w 2053231"/>
              <a:gd name="connsiteY13" fmla="*/ 437869 h 1662194"/>
              <a:gd name="connsiteX14" fmla="*/ 1704733 w 2053231"/>
              <a:gd name="connsiteY14" fmla="*/ 435072 h 1662194"/>
              <a:gd name="connsiteX15" fmla="*/ 1710506 w 2053231"/>
              <a:gd name="connsiteY15" fmla="*/ 428699 h 1662194"/>
              <a:gd name="connsiteX16" fmla="*/ 1709191 w 2053231"/>
              <a:gd name="connsiteY16" fmla="*/ 427290 h 1662194"/>
              <a:gd name="connsiteX17" fmla="*/ 1602977 w 2053231"/>
              <a:gd name="connsiteY17" fmla="*/ 260909 h 1662194"/>
              <a:gd name="connsiteX18" fmla="*/ 1531108 w 2053231"/>
              <a:gd name="connsiteY18" fmla="*/ 324503 h 1662194"/>
              <a:gd name="connsiteX19" fmla="*/ 1532533 w 2053231"/>
              <a:gd name="connsiteY19" fmla="*/ 325909 h 1662194"/>
              <a:gd name="connsiteX20" fmla="*/ 1602977 w 2053231"/>
              <a:gd name="connsiteY20" fmla="*/ 260909 h 1662194"/>
              <a:gd name="connsiteX21" fmla="*/ 1738585 w 2053231"/>
              <a:gd name="connsiteY21" fmla="*/ 93 h 1662194"/>
              <a:gd name="connsiteX22" fmla="*/ 1741678 w 2053231"/>
              <a:gd name="connsiteY22" fmla="*/ 1125 h 1662194"/>
              <a:gd name="connsiteX23" fmla="*/ 1741687 w 2053231"/>
              <a:gd name="connsiteY23" fmla="*/ 7060 h 1662194"/>
              <a:gd name="connsiteX24" fmla="*/ 1738618 w 2053231"/>
              <a:gd name="connsiteY24" fmla="*/ 16733 h 1662194"/>
              <a:gd name="connsiteX25" fmla="*/ 1740090 w 2053231"/>
              <a:gd name="connsiteY25" fmla="*/ 23588 h 1662194"/>
              <a:gd name="connsiteX26" fmla="*/ 1738676 w 2053231"/>
              <a:gd name="connsiteY26" fmla="*/ 39142 h 1662194"/>
              <a:gd name="connsiteX27" fmla="*/ 1733426 w 2053231"/>
              <a:gd name="connsiteY27" fmla="*/ 62940 h 1662194"/>
              <a:gd name="connsiteX28" fmla="*/ 1730086 w 2053231"/>
              <a:gd name="connsiteY28" fmla="*/ 69352 h 1662194"/>
              <a:gd name="connsiteX29" fmla="*/ 1727649 w 2053231"/>
              <a:gd name="connsiteY29" fmla="*/ 72220 h 1662194"/>
              <a:gd name="connsiteX30" fmla="*/ 1683216 w 2053231"/>
              <a:gd name="connsiteY30" fmla="*/ 165659 h 1662194"/>
              <a:gd name="connsiteX31" fmla="*/ 1629845 w 2053231"/>
              <a:gd name="connsiteY31" fmla="*/ 229721 h 1662194"/>
              <a:gd name="connsiteX32" fmla="*/ 1628579 w 2053231"/>
              <a:gd name="connsiteY32" fmla="*/ 232307 h 1662194"/>
              <a:gd name="connsiteX33" fmla="*/ 1654744 w 2053231"/>
              <a:gd name="connsiteY33" fmla="*/ 218464 h 1662194"/>
              <a:gd name="connsiteX34" fmla="*/ 1708997 w 2053231"/>
              <a:gd name="connsiteY34" fmla="*/ 163943 h 1662194"/>
              <a:gd name="connsiteX35" fmla="*/ 1741522 w 2053231"/>
              <a:gd name="connsiteY35" fmla="*/ 130021 h 1662194"/>
              <a:gd name="connsiteX36" fmla="*/ 1745886 w 2053231"/>
              <a:gd name="connsiteY36" fmla="*/ 123817 h 1662194"/>
              <a:gd name="connsiteX37" fmla="*/ 1749347 w 2053231"/>
              <a:gd name="connsiteY37" fmla="*/ 121883 h 1662194"/>
              <a:gd name="connsiteX38" fmla="*/ 1752616 w 2053231"/>
              <a:gd name="connsiteY38" fmla="*/ 126013 h 1662194"/>
              <a:gd name="connsiteX39" fmla="*/ 1751494 w 2053231"/>
              <a:gd name="connsiteY39" fmla="*/ 142041 h 1662194"/>
              <a:gd name="connsiteX40" fmla="*/ 1727716 w 2053231"/>
              <a:gd name="connsiteY40" fmla="*/ 174701 h 1662194"/>
              <a:gd name="connsiteX41" fmla="*/ 1693354 w 2053231"/>
              <a:gd name="connsiteY41" fmla="*/ 214015 h 1662194"/>
              <a:gd name="connsiteX42" fmla="*/ 1692030 w 2053231"/>
              <a:gd name="connsiteY42" fmla="*/ 218421 h 1662194"/>
              <a:gd name="connsiteX43" fmla="*/ 1711836 w 2053231"/>
              <a:gd name="connsiteY43" fmla="*/ 198978 h 1662194"/>
              <a:gd name="connsiteX44" fmla="*/ 1731312 w 2053231"/>
              <a:gd name="connsiteY44" fmla="*/ 180273 h 1662194"/>
              <a:gd name="connsiteX45" fmla="*/ 1737206 w 2053231"/>
              <a:gd name="connsiteY45" fmla="*/ 178378 h 1662194"/>
              <a:gd name="connsiteX46" fmla="*/ 1739939 w 2053231"/>
              <a:gd name="connsiteY46" fmla="*/ 185555 h 1662194"/>
              <a:gd name="connsiteX47" fmla="*/ 1732245 w 2053231"/>
              <a:gd name="connsiteY47" fmla="*/ 204832 h 1662194"/>
              <a:gd name="connsiteX48" fmla="*/ 1686811 w 2053231"/>
              <a:gd name="connsiteY48" fmla="*/ 257845 h 1662194"/>
              <a:gd name="connsiteX49" fmla="*/ 1664555 w 2053231"/>
              <a:gd name="connsiteY49" fmla="*/ 288152 h 1662194"/>
              <a:gd name="connsiteX50" fmla="*/ 1664417 w 2053231"/>
              <a:gd name="connsiteY50" fmla="*/ 295304 h 1662194"/>
              <a:gd name="connsiteX51" fmla="*/ 1654080 w 2053231"/>
              <a:gd name="connsiteY51" fmla="*/ 308008 h 1662194"/>
              <a:gd name="connsiteX52" fmla="*/ 1646665 w 2053231"/>
              <a:gd name="connsiteY52" fmla="*/ 310801 h 1662194"/>
              <a:gd name="connsiteX53" fmla="*/ 1571163 w 2053231"/>
              <a:gd name="connsiteY53" fmla="*/ 394989 h 1662194"/>
              <a:gd name="connsiteX54" fmla="*/ 1534273 w 2053231"/>
              <a:gd name="connsiteY54" fmla="*/ 423366 h 1662194"/>
              <a:gd name="connsiteX55" fmla="*/ 1534563 w 2053231"/>
              <a:gd name="connsiteY55" fmla="*/ 425295 h 1662194"/>
              <a:gd name="connsiteX56" fmla="*/ 1535200 w 2053231"/>
              <a:gd name="connsiteY56" fmla="*/ 427332 h 1662194"/>
              <a:gd name="connsiteX57" fmla="*/ 1587187 w 2053231"/>
              <a:gd name="connsiteY57" fmla="*/ 384880 h 1662194"/>
              <a:gd name="connsiteX58" fmla="*/ 1719886 w 2053231"/>
              <a:gd name="connsiteY58" fmla="*/ 260608 h 1662194"/>
              <a:gd name="connsiteX59" fmla="*/ 1758212 w 2053231"/>
              <a:gd name="connsiteY59" fmla="*/ 213165 h 1662194"/>
              <a:gd name="connsiteX60" fmla="*/ 1785352 w 2053231"/>
              <a:gd name="connsiteY60" fmla="*/ 183058 h 1662194"/>
              <a:gd name="connsiteX61" fmla="*/ 1800877 w 2053231"/>
              <a:gd name="connsiteY61" fmla="*/ 176962 h 1662194"/>
              <a:gd name="connsiteX62" fmla="*/ 1807768 w 2053231"/>
              <a:gd name="connsiteY62" fmla="*/ 180970 h 1662194"/>
              <a:gd name="connsiteX63" fmla="*/ 1805033 w 2053231"/>
              <a:gd name="connsiteY63" fmla="*/ 186998 h 1662194"/>
              <a:gd name="connsiteX64" fmla="*/ 1803513 w 2053231"/>
              <a:gd name="connsiteY64" fmla="*/ 187897 h 1662194"/>
              <a:gd name="connsiteX65" fmla="*/ 1788210 w 2053231"/>
              <a:gd name="connsiteY65" fmla="*/ 205008 h 1662194"/>
              <a:gd name="connsiteX66" fmla="*/ 1789189 w 2053231"/>
              <a:gd name="connsiteY66" fmla="*/ 211516 h 1662194"/>
              <a:gd name="connsiteX67" fmla="*/ 1787238 w 2053231"/>
              <a:gd name="connsiteY67" fmla="*/ 219092 h 1662194"/>
              <a:gd name="connsiteX68" fmla="*/ 1775376 w 2053231"/>
              <a:gd name="connsiteY68" fmla="*/ 223853 h 1662194"/>
              <a:gd name="connsiteX69" fmla="*/ 1790823 w 2053231"/>
              <a:gd name="connsiteY69" fmla="*/ 220183 h 1662194"/>
              <a:gd name="connsiteX70" fmla="*/ 1809140 w 2053231"/>
              <a:gd name="connsiteY70" fmla="*/ 193038 h 1662194"/>
              <a:gd name="connsiteX71" fmla="*/ 1812131 w 2053231"/>
              <a:gd name="connsiteY71" fmla="*/ 187244 h 1662194"/>
              <a:gd name="connsiteX72" fmla="*/ 1822285 w 2053231"/>
              <a:gd name="connsiteY72" fmla="*/ 187265 h 1662194"/>
              <a:gd name="connsiteX73" fmla="*/ 1830357 w 2053231"/>
              <a:gd name="connsiteY73" fmla="*/ 185176 h 1662194"/>
              <a:gd name="connsiteX74" fmla="*/ 1843210 w 2053231"/>
              <a:gd name="connsiteY74" fmla="*/ 166452 h 1662194"/>
              <a:gd name="connsiteX75" fmla="*/ 1848680 w 2053231"/>
              <a:gd name="connsiteY75" fmla="*/ 166146 h 1662194"/>
              <a:gd name="connsiteX76" fmla="*/ 1849367 w 2053231"/>
              <a:gd name="connsiteY76" fmla="*/ 171453 h 1662194"/>
              <a:gd name="connsiteX77" fmla="*/ 1847179 w 2053231"/>
              <a:gd name="connsiteY77" fmla="*/ 179643 h 1662194"/>
              <a:gd name="connsiteX78" fmla="*/ 1850415 w 2053231"/>
              <a:gd name="connsiteY78" fmla="*/ 193102 h 1662194"/>
              <a:gd name="connsiteX79" fmla="*/ 1850532 w 2053231"/>
              <a:gd name="connsiteY79" fmla="*/ 200487 h 1662194"/>
              <a:gd name="connsiteX80" fmla="*/ 1841761 w 2053231"/>
              <a:gd name="connsiteY80" fmla="*/ 230219 h 1662194"/>
              <a:gd name="connsiteX81" fmla="*/ 1840127 w 2053231"/>
              <a:gd name="connsiteY81" fmla="*/ 234029 h 1662194"/>
              <a:gd name="connsiteX82" fmla="*/ 1834336 w 2053231"/>
              <a:gd name="connsiteY82" fmla="*/ 240281 h 1662194"/>
              <a:gd name="connsiteX83" fmla="*/ 1794160 w 2053231"/>
              <a:gd name="connsiteY83" fmla="*/ 326066 h 1662194"/>
              <a:gd name="connsiteX84" fmla="*/ 1734263 w 2053231"/>
              <a:gd name="connsiteY84" fmla="*/ 398100 h 1662194"/>
              <a:gd name="connsiteX85" fmla="*/ 1757953 w 2053231"/>
              <a:gd name="connsiteY85" fmla="*/ 386885 h 1662194"/>
              <a:gd name="connsiteX86" fmla="*/ 1812737 w 2053231"/>
              <a:gd name="connsiteY86" fmla="*/ 333679 h 1662194"/>
              <a:gd name="connsiteX87" fmla="*/ 1849623 w 2053231"/>
              <a:gd name="connsiteY87" fmla="*/ 295005 h 1662194"/>
              <a:gd name="connsiteX88" fmla="*/ 1852869 w 2053231"/>
              <a:gd name="connsiteY88" fmla="*/ 290172 h 1662194"/>
              <a:gd name="connsiteX89" fmla="*/ 1856989 w 2053231"/>
              <a:gd name="connsiteY89" fmla="*/ 287489 h 1662194"/>
              <a:gd name="connsiteX90" fmla="*/ 1860256 w 2053231"/>
              <a:gd name="connsiteY90" fmla="*/ 292345 h 1662194"/>
              <a:gd name="connsiteX91" fmla="*/ 1856934 w 2053231"/>
              <a:gd name="connsiteY91" fmla="*/ 312082 h 1662194"/>
              <a:gd name="connsiteX92" fmla="*/ 1832409 w 2053231"/>
              <a:gd name="connsiteY92" fmla="*/ 342707 h 1662194"/>
              <a:gd name="connsiteX93" fmla="*/ 1798280 w 2053231"/>
              <a:gd name="connsiteY93" fmla="*/ 385043 h 1662194"/>
              <a:gd name="connsiteX94" fmla="*/ 1821403 w 2053231"/>
              <a:gd name="connsiteY94" fmla="*/ 361975 h 1662194"/>
              <a:gd name="connsiteX95" fmla="*/ 1839376 w 2053231"/>
              <a:gd name="connsiteY95" fmla="*/ 345017 h 1662194"/>
              <a:gd name="connsiteX96" fmla="*/ 1844940 w 2053231"/>
              <a:gd name="connsiteY96" fmla="*/ 343860 h 1662194"/>
              <a:gd name="connsiteX97" fmla="*/ 1847163 w 2053231"/>
              <a:gd name="connsiteY97" fmla="*/ 349842 h 1662194"/>
              <a:gd name="connsiteX98" fmla="*/ 1838440 w 2053231"/>
              <a:gd name="connsiteY98" fmla="*/ 371820 h 1662194"/>
              <a:gd name="connsiteX99" fmla="*/ 1820020 w 2053231"/>
              <a:gd name="connsiteY99" fmla="*/ 393881 h 1662194"/>
              <a:gd name="connsiteX100" fmla="*/ 1843247 w 2053231"/>
              <a:gd name="connsiteY100" fmla="*/ 387648 h 1662194"/>
              <a:gd name="connsiteX101" fmla="*/ 1826440 w 2053231"/>
              <a:gd name="connsiteY101" fmla="*/ 407232 h 1662194"/>
              <a:gd name="connsiteX102" fmla="*/ 1798339 w 2053231"/>
              <a:gd name="connsiteY102" fmla="*/ 418475 h 1662194"/>
              <a:gd name="connsiteX103" fmla="*/ 1788057 w 2053231"/>
              <a:gd name="connsiteY103" fmla="*/ 430814 h 1662194"/>
              <a:gd name="connsiteX104" fmla="*/ 1778250 w 2053231"/>
              <a:gd name="connsiteY104" fmla="*/ 444105 h 1662194"/>
              <a:gd name="connsiteX105" fmla="*/ 1777135 w 2053231"/>
              <a:gd name="connsiteY105" fmla="*/ 455772 h 1662194"/>
              <a:gd name="connsiteX106" fmla="*/ 1768839 w 2053231"/>
              <a:gd name="connsiteY106" fmla="*/ 473253 h 1662194"/>
              <a:gd name="connsiteX107" fmla="*/ 1767668 w 2053231"/>
              <a:gd name="connsiteY107" fmla="*/ 473535 h 1662194"/>
              <a:gd name="connsiteX108" fmla="*/ 1761086 w 2053231"/>
              <a:gd name="connsiteY108" fmla="*/ 482599 h 1662194"/>
              <a:gd name="connsiteX109" fmla="*/ 1754724 w 2053231"/>
              <a:gd name="connsiteY109" fmla="*/ 491656 h 1662194"/>
              <a:gd name="connsiteX110" fmla="*/ 1753277 w 2053231"/>
              <a:gd name="connsiteY110" fmla="*/ 493037 h 1662194"/>
              <a:gd name="connsiteX111" fmla="*/ 1720462 w 2053231"/>
              <a:gd name="connsiteY111" fmla="*/ 549260 h 1662194"/>
              <a:gd name="connsiteX112" fmla="*/ 1718208 w 2053231"/>
              <a:gd name="connsiteY112" fmla="*/ 551879 h 1662194"/>
              <a:gd name="connsiteX113" fmla="*/ 1803756 w 2053231"/>
              <a:gd name="connsiteY113" fmla="*/ 541126 h 1662194"/>
              <a:gd name="connsiteX114" fmla="*/ 1908471 w 2053231"/>
              <a:gd name="connsiteY114" fmla="*/ 497141 h 1662194"/>
              <a:gd name="connsiteX115" fmla="*/ 1905272 w 2053231"/>
              <a:gd name="connsiteY115" fmla="*/ 519902 h 1662194"/>
              <a:gd name="connsiteX116" fmla="*/ 1912287 w 2053231"/>
              <a:gd name="connsiteY116" fmla="*/ 539411 h 1662194"/>
              <a:gd name="connsiteX117" fmla="*/ 1920237 w 2053231"/>
              <a:gd name="connsiteY117" fmla="*/ 582026 h 1662194"/>
              <a:gd name="connsiteX118" fmla="*/ 1920300 w 2053231"/>
              <a:gd name="connsiteY118" fmla="*/ 589050 h 1662194"/>
              <a:gd name="connsiteX119" fmla="*/ 1945761 w 2053231"/>
              <a:gd name="connsiteY119" fmla="*/ 592554 h 1662194"/>
              <a:gd name="connsiteX120" fmla="*/ 1816062 w 2053231"/>
              <a:gd name="connsiteY120" fmla="*/ 717694 h 1662194"/>
              <a:gd name="connsiteX121" fmla="*/ 1911347 w 2053231"/>
              <a:gd name="connsiteY121" fmla="*/ 691712 h 1662194"/>
              <a:gd name="connsiteX122" fmla="*/ 1930338 w 2053231"/>
              <a:gd name="connsiteY122" fmla="*/ 728505 h 1662194"/>
              <a:gd name="connsiteX123" fmla="*/ 1888883 w 2053231"/>
              <a:gd name="connsiteY123" fmla="*/ 763212 h 1662194"/>
              <a:gd name="connsiteX124" fmla="*/ 1881503 w 2053231"/>
              <a:gd name="connsiteY124" fmla="*/ 829360 h 1662194"/>
              <a:gd name="connsiteX125" fmla="*/ 1898868 w 2053231"/>
              <a:gd name="connsiteY125" fmla="*/ 889102 h 1662194"/>
              <a:gd name="connsiteX126" fmla="*/ 1921600 w 2053231"/>
              <a:gd name="connsiteY126" fmla="*/ 907477 h 1662194"/>
              <a:gd name="connsiteX127" fmla="*/ 1955507 w 2053231"/>
              <a:gd name="connsiteY127" fmla="*/ 940738 h 1662194"/>
              <a:gd name="connsiteX128" fmla="*/ 1976480 w 2053231"/>
              <a:gd name="connsiteY128" fmla="*/ 961353 h 1662194"/>
              <a:gd name="connsiteX129" fmla="*/ 2037145 w 2053231"/>
              <a:gd name="connsiteY129" fmla="*/ 950953 h 1662194"/>
              <a:gd name="connsiteX130" fmla="*/ 1962579 w 2053231"/>
              <a:gd name="connsiteY130" fmla="*/ 1007610 h 1662194"/>
              <a:gd name="connsiteX131" fmla="*/ 2028420 w 2053231"/>
              <a:gd name="connsiteY131" fmla="*/ 998611 h 1662194"/>
              <a:gd name="connsiteX132" fmla="*/ 2050828 w 2053231"/>
              <a:gd name="connsiteY132" fmla="*/ 1001611 h 1662194"/>
              <a:gd name="connsiteX133" fmla="*/ 2041049 w 2053231"/>
              <a:gd name="connsiteY133" fmla="*/ 1019506 h 1662194"/>
              <a:gd name="connsiteX134" fmla="*/ 1996417 w 2053231"/>
              <a:gd name="connsiteY134" fmla="*/ 1050687 h 1662194"/>
              <a:gd name="connsiteX135" fmla="*/ 1907230 w 2053231"/>
              <a:gd name="connsiteY135" fmla="*/ 1134124 h 1662194"/>
              <a:gd name="connsiteX136" fmla="*/ 1999627 w 2053231"/>
              <a:gd name="connsiteY136" fmla="*/ 1094067 h 1662194"/>
              <a:gd name="connsiteX137" fmla="*/ 1908699 w 2053231"/>
              <a:gd name="connsiteY137" fmla="*/ 1179865 h 1662194"/>
              <a:gd name="connsiteX138" fmla="*/ 1889868 w 2053231"/>
              <a:gd name="connsiteY138" fmla="*/ 1207997 h 1662194"/>
              <a:gd name="connsiteX139" fmla="*/ 1853631 w 2053231"/>
              <a:gd name="connsiteY139" fmla="*/ 1277417 h 1662194"/>
              <a:gd name="connsiteX140" fmla="*/ 1857096 w 2053231"/>
              <a:gd name="connsiteY140" fmla="*/ 1285053 h 1662194"/>
              <a:gd name="connsiteX141" fmla="*/ 1909019 w 2053231"/>
              <a:gd name="connsiteY141" fmla="*/ 1272282 h 1662194"/>
              <a:gd name="connsiteX142" fmla="*/ 1848098 w 2053231"/>
              <a:gd name="connsiteY142" fmla="*/ 1331631 h 1662194"/>
              <a:gd name="connsiteX143" fmla="*/ 1782897 w 2053231"/>
              <a:gd name="connsiteY143" fmla="*/ 1377919 h 1662194"/>
              <a:gd name="connsiteX144" fmla="*/ 1832838 w 2053231"/>
              <a:gd name="connsiteY144" fmla="*/ 1369576 h 1662194"/>
              <a:gd name="connsiteX145" fmla="*/ 1899109 w 2053231"/>
              <a:gd name="connsiteY145" fmla="*/ 1342149 h 1662194"/>
              <a:gd name="connsiteX146" fmla="*/ 1924892 w 2053231"/>
              <a:gd name="connsiteY146" fmla="*/ 1350730 h 1662194"/>
              <a:gd name="connsiteX147" fmla="*/ 1864818 w 2053231"/>
              <a:gd name="connsiteY147" fmla="*/ 1394423 h 1662194"/>
              <a:gd name="connsiteX148" fmla="*/ 1829715 w 2053231"/>
              <a:gd name="connsiteY148" fmla="*/ 1414866 h 1662194"/>
              <a:gd name="connsiteX149" fmla="*/ 1816666 w 2053231"/>
              <a:gd name="connsiteY149" fmla="*/ 1430084 h 1662194"/>
              <a:gd name="connsiteX150" fmla="*/ 1781074 w 2053231"/>
              <a:gd name="connsiteY150" fmla="*/ 1483976 h 1662194"/>
              <a:gd name="connsiteX151" fmla="*/ 1662134 w 2053231"/>
              <a:gd name="connsiteY151" fmla="*/ 1545641 h 1662194"/>
              <a:gd name="connsiteX152" fmla="*/ 1228496 w 2053231"/>
              <a:gd name="connsiteY152" fmla="*/ 1654846 h 1662194"/>
              <a:gd name="connsiteX153" fmla="*/ 320643 w 2053231"/>
              <a:gd name="connsiteY153" fmla="*/ 1379412 h 1662194"/>
              <a:gd name="connsiteX154" fmla="*/ 270759 w 2053231"/>
              <a:gd name="connsiteY154" fmla="*/ 1337481 h 1662194"/>
              <a:gd name="connsiteX155" fmla="*/ 228113 w 2053231"/>
              <a:gd name="connsiteY155" fmla="*/ 1299667 h 1662194"/>
              <a:gd name="connsiteX156" fmla="*/ 245332 w 2053231"/>
              <a:gd name="connsiteY156" fmla="*/ 1285763 h 1662194"/>
              <a:gd name="connsiteX157" fmla="*/ 213716 w 2053231"/>
              <a:gd name="connsiteY157" fmla="*/ 1249396 h 1662194"/>
              <a:gd name="connsiteX158" fmla="*/ 113880 w 2053231"/>
              <a:gd name="connsiteY158" fmla="*/ 1137192 h 1662194"/>
              <a:gd name="connsiteX159" fmla="*/ 73848 w 2053231"/>
              <a:gd name="connsiteY159" fmla="*/ 1113100 h 1662194"/>
              <a:gd name="connsiteX160" fmla="*/ 20262 w 2053231"/>
              <a:gd name="connsiteY160" fmla="*/ 1050943 h 1662194"/>
              <a:gd name="connsiteX161" fmla="*/ 8594 w 2053231"/>
              <a:gd name="connsiteY161" fmla="*/ 1004970 h 1662194"/>
              <a:gd name="connsiteX162" fmla="*/ 6782 w 2053231"/>
              <a:gd name="connsiteY162" fmla="*/ 995844 h 1662194"/>
              <a:gd name="connsiteX163" fmla="*/ 9723 w 2053231"/>
              <a:gd name="connsiteY163" fmla="*/ 994413 h 1662194"/>
              <a:gd name="connsiteX164" fmla="*/ 11036 w 2053231"/>
              <a:gd name="connsiteY164" fmla="*/ 999486 h 1662194"/>
              <a:gd name="connsiteX165" fmla="*/ 17988 w 2053231"/>
              <a:gd name="connsiteY165" fmla="*/ 1017464 h 1662194"/>
              <a:gd name="connsiteX166" fmla="*/ 21859 w 2053231"/>
              <a:gd name="connsiteY166" fmla="*/ 998437 h 1662194"/>
              <a:gd name="connsiteX167" fmla="*/ 16530 w 2053231"/>
              <a:gd name="connsiteY167" fmla="*/ 989724 h 1662194"/>
              <a:gd name="connsiteX168" fmla="*/ 12243 w 2053231"/>
              <a:gd name="connsiteY168" fmla="*/ 993188 h 1662194"/>
              <a:gd name="connsiteX169" fmla="*/ 9723 w 2053231"/>
              <a:gd name="connsiteY169" fmla="*/ 994413 h 1662194"/>
              <a:gd name="connsiteX170" fmla="*/ 7918 w 2053231"/>
              <a:gd name="connsiteY170" fmla="*/ 987443 h 1662194"/>
              <a:gd name="connsiteX171" fmla="*/ 2405 w 2053231"/>
              <a:gd name="connsiteY171" fmla="*/ 965300 h 1662194"/>
              <a:gd name="connsiteX172" fmla="*/ 2082 w 2053231"/>
              <a:gd name="connsiteY172" fmla="*/ 964112 h 1662194"/>
              <a:gd name="connsiteX173" fmla="*/ 2753 w 2053231"/>
              <a:gd name="connsiteY173" fmla="*/ 954092 h 1662194"/>
              <a:gd name="connsiteX174" fmla="*/ 31565 w 2053231"/>
              <a:gd name="connsiteY174" fmla="*/ 893447 h 1662194"/>
              <a:gd name="connsiteX175" fmla="*/ 52206 w 2053231"/>
              <a:gd name="connsiteY175" fmla="*/ 854594 h 1662194"/>
              <a:gd name="connsiteX176" fmla="*/ 50189 w 2053231"/>
              <a:gd name="connsiteY176" fmla="*/ 820622 h 1662194"/>
              <a:gd name="connsiteX177" fmla="*/ 98777 w 2053231"/>
              <a:gd name="connsiteY177" fmla="*/ 798878 h 1662194"/>
              <a:gd name="connsiteX178" fmla="*/ 39476 w 2053231"/>
              <a:gd name="connsiteY178" fmla="*/ 728797 h 1662194"/>
              <a:gd name="connsiteX179" fmla="*/ 32418 w 2053231"/>
              <a:gd name="connsiteY179" fmla="*/ 714135 h 1662194"/>
              <a:gd name="connsiteX180" fmla="*/ 53538 w 2053231"/>
              <a:gd name="connsiteY180" fmla="*/ 660124 h 1662194"/>
              <a:gd name="connsiteX181" fmla="*/ 56972 w 2053231"/>
              <a:gd name="connsiteY181" fmla="*/ 651407 h 1662194"/>
              <a:gd name="connsiteX182" fmla="*/ 65176 w 2053231"/>
              <a:gd name="connsiteY182" fmla="*/ 634051 h 1662194"/>
              <a:gd name="connsiteX183" fmla="*/ 95408 w 2053231"/>
              <a:gd name="connsiteY183" fmla="*/ 628914 h 1662194"/>
              <a:gd name="connsiteX184" fmla="*/ 77587 w 2053231"/>
              <a:gd name="connsiteY184" fmla="*/ 617521 h 1662194"/>
              <a:gd name="connsiteX185" fmla="*/ 40415 w 2053231"/>
              <a:gd name="connsiteY185" fmla="*/ 577949 h 1662194"/>
              <a:gd name="connsiteX186" fmla="*/ 55219 w 2053231"/>
              <a:gd name="connsiteY186" fmla="*/ 538444 h 1662194"/>
              <a:gd name="connsiteX187" fmla="*/ 60443 w 2053231"/>
              <a:gd name="connsiteY187" fmla="*/ 532091 h 1662194"/>
              <a:gd name="connsiteX188" fmla="*/ 50996 w 2053231"/>
              <a:gd name="connsiteY188" fmla="*/ 524292 h 1662194"/>
              <a:gd name="connsiteX189" fmla="*/ 29797 w 2053231"/>
              <a:gd name="connsiteY189" fmla="*/ 496296 h 1662194"/>
              <a:gd name="connsiteX190" fmla="*/ 18024 w 2053231"/>
              <a:gd name="connsiteY190" fmla="*/ 476705 h 1662194"/>
              <a:gd name="connsiteX191" fmla="*/ 6382 w 2053231"/>
              <a:gd name="connsiteY191" fmla="*/ 468980 h 1662194"/>
              <a:gd name="connsiteX192" fmla="*/ 3045 w 2053231"/>
              <a:gd name="connsiteY192" fmla="*/ 462188 h 1662194"/>
              <a:gd name="connsiteX193" fmla="*/ 3241 w 2053231"/>
              <a:gd name="connsiteY193" fmla="*/ 428263 h 1662194"/>
              <a:gd name="connsiteX194" fmla="*/ 4901 w 2053231"/>
              <a:gd name="connsiteY194" fmla="*/ 419485 h 1662194"/>
              <a:gd name="connsiteX195" fmla="*/ 23740 w 2053231"/>
              <a:gd name="connsiteY195" fmla="*/ 386265 h 1662194"/>
              <a:gd name="connsiteX196" fmla="*/ 38036 w 2053231"/>
              <a:gd name="connsiteY196" fmla="*/ 332362 h 1662194"/>
              <a:gd name="connsiteX197" fmla="*/ 37374 w 2053231"/>
              <a:gd name="connsiteY197" fmla="*/ 297860 h 1662194"/>
              <a:gd name="connsiteX198" fmla="*/ 38062 w 2053231"/>
              <a:gd name="connsiteY198" fmla="*/ 289963 h 1662194"/>
              <a:gd name="connsiteX199" fmla="*/ 33975 w 2053231"/>
              <a:gd name="connsiteY199" fmla="*/ 258363 h 1662194"/>
              <a:gd name="connsiteX200" fmla="*/ 37608 w 2053231"/>
              <a:gd name="connsiteY200" fmla="*/ 250972 h 1662194"/>
              <a:gd name="connsiteX201" fmla="*/ 81247 w 2053231"/>
              <a:gd name="connsiteY201" fmla="*/ 248413 h 1662194"/>
              <a:gd name="connsiteX202" fmla="*/ 87026 w 2053231"/>
              <a:gd name="connsiteY202" fmla="*/ 225202 h 1662194"/>
              <a:gd name="connsiteX203" fmla="*/ 79230 w 2053231"/>
              <a:gd name="connsiteY203" fmla="*/ 214441 h 1662194"/>
              <a:gd name="connsiteX204" fmla="*/ 80686 w 2053231"/>
              <a:gd name="connsiteY204" fmla="*/ 207245 h 1662194"/>
              <a:gd name="connsiteX205" fmla="*/ 87561 w 2053231"/>
              <a:gd name="connsiteY205" fmla="*/ 209678 h 1662194"/>
              <a:gd name="connsiteX206" fmla="*/ 124299 w 2053231"/>
              <a:gd name="connsiteY206" fmla="*/ 233881 h 1662194"/>
              <a:gd name="connsiteX207" fmla="*/ 177764 w 2053231"/>
              <a:gd name="connsiteY207" fmla="*/ 267332 h 1662194"/>
              <a:gd name="connsiteX208" fmla="*/ 187213 w 2053231"/>
              <a:gd name="connsiteY208" fmla="*/ 261926 h 1662194"/>
              <a:gd name="connsiteX209" fmla="*/ 194336 w 2053231"/>
              <a:gd name="connsiteY209" fmla="*/ 257205 h 1662194"/>
              <a:gd name="connsiteX210" fmla="*/ 210832 w 2053231"/>
              <a:gd name="connsiteY210" fmla="*/ 261979 h 1662194"/>
              <a:gd name="connsiteX211" fmla="*/ 220950 w 2053231"/>
              <a:gd name="connsiteY211" fmla="*/ 273511 h 1662194"/>
              <a:gd name="connsiteX212" fmla="*/ 221307 w 2053231"/>
              <a:gd name="connsiteY212" fmla="*/ 276617 h 1662194"/>
              <a:gd name="connsiteX213" fmla="*/ 220390 w 2053231"/>
              <a:gd name="connsiteY213" fmla="*/ 277794 h 1662194"/>
              <a:gd name="connsiteX214" fmla="*/ 219183 w 2053231"/>
              <a:gd name="connsiteY214" fmla="*/ 278292 h 1662194"/>
              <a:gd name="connsiteX215" fmla="*/ 219827 w 2053231"/>
              <a:gd name="connsiteY215" fmla="*/ 278515 h 1662194"/>
              <a:gd name="connsiteX216" fmla="*/ 220390 w 2053231"/>
              <a:gd name="connsiteY216" fmla="*/ 277794 h 1662194"/>
              <a:gd name="connsiteX217" fmla="*/ 225601 w 2053231"/>
              <a:gd name="connsiteY217" fmla="*/ 275640 h 1662194"/>
              <a:gd name="connsiteX218" fmla="*/ 238724 w 2053231"/>
              <a:gd name="connsiteY218" fmla="*/ 267703 h 1662194"/>
              <a:gd name="connsiteX219" fmla="*/ 327694 w 2053231"/>
              <a:gd name="connsiteY219" fmla="*/ 292934 h 1662194"/>
              <a:gd name="connsiteX220" fmla="*/ 931839 w 2053231"/>
              <a:gd name="connsiteY220" fmla="*/ 361634 h 1662194"/>
              <a:gd name="connsiteX221" fmla="*/ 966001 w 2053231"/>
              <a:gd name="connsiteY221" fmla="*/ 358425 h 1662194"/>
              <a:gd name="connsiteX222" fmla="*/ 1205960 w 2053231"/>
              <a:gd name="connsiteY222" fmla="*/ 337022 h 1662194"/>
              <a:gd name="connsiteX223" fmla="*/ 1443309 w 2053231"/>
              <a:gd name="connsiteY223" fmla="*/ 250536 h 1662194"/>
              <a:gd name="connsiteX224" fmla="*/ 1571239 w 2053231"/>
              <a:gd name="connsiteY224" fmla="*/ 134904 h 1662194"/>
              <a:gd name="connsiteX225" fmla="*/ 1624246 w 2053231"/>
              <a:gd name="connsiteY225" fmla="*/ 82363 h 1662194"/>
              <a:gd name="connsiteX226" fmla="*/ 1671755 w 2053231"/>
              <a:gd name="connsiteY226" fmla="*/ 24072 h 1662194"/>
              <a:gd name="connsiteX227" fmla="*/ 1689812 w 2053231"/>
              <a:gd name="connsiteY227" fmla="*/ 12077 h 1662194"/>
              <a:gd name="connsiteX228" fmla="*/ 1695538 w 2053231"/>
              <a:gd name="connsiteY228" fmla="*/ 12005 h 1662194"/>
              <a:gd name="connsiteX229" fmla="*/ 1700565 w 2053231"/>
              <a:gd name="connsiteY229" fmla="*/ 15349 h 1662194"/>
              <a:gd name="connsiteX230" fmla="*/ 1699204 w 2053231"/>
              <a:gd name="connsiteY230" fmla="*/ 20240 h 1662194"/>
              <a:gd name="connsiteX231" fmla="*/ 1695943 w 2053231"/>
              <a:gd name="connsiteY231" fmla="*/ 22773 h 1662194"/>
              <a:gd name="connsiteX232" fmla="*/ 1681448 w 2053231"/>
              <a:gd name="connsiteY232" fmla="*/ 38645 h 1662194"/>
              <a:gd name="connsiteX233" fmla="*/ 1682349 w 2053231"/>
              <a:gd name="connsiteY233" fmla="*/ 47579 h 1662194"/>
              <a:gd name="connsiteX234" fmla="*/ 1680108 w 2053231"/>
              <a:gd name="connsiteY234" fmla="*/ 53954 h 1662194"/>
              <a:gd name="connsiteX235" fmla="*/ 1666762 w 2053231"/>
              <a:gd name="connsiteY235" fmla="*/ 59855 h 1662194"/>
              <a:gd name="connsiteX236" fmla="*/ 1697532 w 2053231"/>
              <a:gd name="connsiteY236" fmla="*/ 37014 h 1662194"/>
              <a:gd name="connsiteX237" fmla="*/ 1703406 w 2053231"/>
              <a:gd name="connsiteY237" fmla="*/ 23976 h 1662194"/>
              <a:gd name="connsiteX238" fmla="*/ 1715246 w 2053231"/>
              <a:gd name="connsiteY238" fmla="*/ 22729 h 1662194"/>
              <a:gd name="connsiteX239" fmla="*/ 1722750 w 2053231"/>
              <a:gd name="connsiteY239" fmla="*/ 20538 h 1662194"/>
              <a:gd name="connsiteX240" fmla="*/ 1735750 w 2053231"/>
              <a:gd name="connsiteY240" fmla="*/ 1324 h 1662194"/>
              <a:gd name="connsiteX241" fmla="*/ 1738585 w 2053231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1746" y="969110"/>
                </a:moveTo>
                <a:lnTo>
                  <a:pt x="2599" y="973994"/>
                </a:lnTo>
                <a:cubicBezTo>
                  <a:pt x="3387" y="978333"/>
                  <a:pt x="4318" y="983294"/>
                  <a:pt x="5336" y="988563"/>
                </a:cubicBezTo>
                <a:lnTo>
                  <a:pt x="6782" y="995844"/>
                </a:lnTo>
                <a:lnTo>
                  <a:pt x="6161" y="996145"/>
                </a:lnTo>
                <a:cubicBezTo>
                  <a:pt x="2942" y="994268"/>
                  <a:pt x="1387" y="985372"/>
                  <a:pt x="1450" y="973537"/>
                </a:cubicBezTo>
                <a:close/>
                <a:moveTo>
                  <a:pt x="1" y="957986"/>
                </a:moveTo>
                <a:cubicBezTo>
                  <a:pt x="-1" y="957153"/>
                  <a:pt x="236" y="957550"/>
                  <a:pt x="654" y="958871"/>
                </a:cubicBezTo>
                <a:lnTo>
                  <a:pt x="2082" y="964112"/>
                </a:lnTo>
                <a:lnTo>
                  <a:pt x="1746" y="969110"/>
                </a:lnTo>
                <a:lnTo>
                  <a:pt x="711" y="963168"/>
                </a:lnTo>
                <a:cubicBezTo>
                  <a:pt x="259" y="960394"/>
                  <a:pt x="5" y="958561"/>
                  <a:pt x="1" y="957986"/>
                </a:cubicBezTo>
                <a:close/>
                <a:moveTo>
                  <a:pt x="1709191" y="427290"/>
                </a:moveTo>
                <a:cubicBezTo>
                  <a:pt x="1705197" y="430816"/>
                  <a:pt x="1701203" y="434343"/>
                  <a:pt x="1697210" y="437869"/>
                </a:cubicBezTo>
                <a:cubicBezTo>
                  <a:pt x="1699608" y="436940"/>
                  <a:pt x="1702225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4" y="428228"/>
                  <a:pt x="1709593" y="427761"/>
                  <a:pt x="1709191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1" y="303345"/>
                  <a:pt x="1531108" y="324503"/>
                </a:cubicBezTo>
                <a:cubicBezTo>
                  <a:pt x="1531621" y="324970"/>
                  <a:pt x="1532022" y="325441"/>
                  <a:pt x="1532533" y="325909"/>
                </a:cubicBezTo>
                <a:cubicBezTo>
                  <a:pt x="1559601" y="307796"/>
                  <a:pt x="1584733" y="287810"/>
                  <a:pt x="1602977" y="260909"/>
                </a:cubicBezTo>
                <a:close/>
                <a:moveTo>
                  <a:pt x="1738585" y="93"/>
                </a:moveTo>
                <a:cubicBezTo>
                  <a:pt x="1739585" y="-137"/>
                  <a:pt x="1740627" y="9"/>
                  <a:pt x="1741678" y="1125"/>
                </a:cubicBezTo>
                <a:cubicBezTo>
                  <a:pt x="1743504" y="3001"/>
                  <a:pt x="1742531" y="5336"/>
                  <a:pt x="1741687" y="7060"/>
                </a:cubicBezTo>
                <a:cubicBezTo>
                  <a:pt x="1740164" y="10140"/>
                  <a:pt x="1738842" y="13091"/>
                  <a:pt x="1738618" y="16733"/>
                </a:cubicBezTo>
                <a:cubicBezTo>
                  <a:pt x="1738431" y="19162"/>
                  <a:pt x="1738280" y="21833"/>
                  <a:pt x="1740090" y="23588"/>
                </a:cubicBezTo>
                <a:cubicBezTo>
                  <a:pt x="1747616" y="31088"/>
                  <a:pt x="1743549" y="34859"/>
                  <a:pt x="1738676" y="39142"/>
                </a:cubicBezTo>
                <a:cubicBezTo>
                  <a:pt x="1731934" y="44942"/>
                  <a:pt x="1730202" y="53237"/>
                  <a:pt x="1733426" y="62940"/>
                </a:cubicBezTo>
                <a:cubicBezTo>
                  <a:pt x="1734682" y="66896"/>
                  <a:pt x="1734605" y="69321"/>
                  <a:pt x="1730086" y="69352"/>
                </a:cubicBezTo>
                <a:cubicBezTo>
                  <a:pt x="1728330" y="69411"/>
                  <a:pt x="1728090" y="70752"/>
                  <a:pt x="1727649" y="72220"/>
                </a:cubicBezTo>
                <a:cubicBezTo>
                  <a:pt x="1718725" y="106803"/>
                  <a:pt x="1702908" y="137377"/>
                  <a:pt x="1683216" y="165659"/>
                </a:cubicBezTo>
                <a:cubicBezTo>
                  <a:pt x="1667246" y="188608"/>
                  <a:pt x="1648975" y="209452"/>
                  <a:pt x="1629845" y="229721"/>
                </a:cubicBezTo>
                <a:cubicBezTo>
                  <a:pt x="1629276" y="230345"/>
                  <a:pt x="1628726" y="231090"/>
                  <a:pt x="1628579" y="232307"/>
                </a:cubicBezTo>
                <a:cubicBezTo>
                  <a:pt x="1638644" y="229546"/>
                  <a:pt x="1646904" y="224301"/>
                  <a:pt x="1654744" y="218464"/>
                </a:cubicBezTo>
                <a:cubicBezTo>
                  <a:pt x="1675586" y="202985"/>
                  <a:pt x="1692155" y="183287"/>
                  <a:pt x="1708997" y="163943"/>
                </a:cubicBezTo>
                <a:cubicBezTo>
                  <a:pt x="1719243" y="152090"/>
                  <a:pt x="1729870" y="140588"/>
                  <a:pt x="1741522" y="130021"/>
                </a:cubicBezTo>
                <a:cubicBezTo>
                  <a:pt x="1743464" y="128259"/>
                  <a:pt x="1744675" y="126038"/>
                  <a:pt x="1745886" y="123817"/>
                </a:cubicBezTo>
                <a:cubicBezTo>
                  <a:pt x="1746583" y="122582"/>
                  <a:pt x="1747518" y="121460"/>
                  <a:pt x="1749347" y="121883"/>
                </a:cubicBezTo>
                <a:cubicBezTo>
                  <a:pt x="1751633" y="122412"/>
                  <a:pt x="1752124" y="124213"/>
                  <a:pt x="1752616" y="126013"/>
                </a:cubicBezTo>
                <a:cubicBezTo>
                  <a:pt x="1754143" y="131776"/>
                  <a:pt x="1753495" y="137007"/>
                  <a:pt x="1751494" y="142041"/>
                </a:cubicBezTo>
                <a:cubicBezTo>
                  <a:pt x="1746260" y="154936"/>
                  <a:pt x="1737190" y="165054"/>
                  <a:pt x="1727716" y="174701"/>
                </a:cubicBezTo>
                <a:cubicBezTo>
                  <a:pt x="1715458" y="187106"/>
                  <a:pt x="1703711" y="199978"/>
                  <a:pt x="1693354" y="214015"/>
                </a:cubicBezTo>
                <a:cubicBezTo>
                  <a:pt x="1692620" y="215009"/>
                  <a:pt x="1691064" y="215668"/>
                  <a:pt x="1692030" y="218421"/>
                </a:cubicBezTo>
                <a:cubicBezTo>
                  <a:pt x="1698864" y="211771"/>
                  <a:pt x="1705277" y="205255"/>
                  <a:pt x="1711836" y="198978"/>
                </a:cubicBezTo>
                <a:cubicBezTo>
                  <a:pt x="1718285" y="192704"/>
                  <a:pt x="1724845" y="186426"/>
                  <a:pt x="1731312" y="180273"/>
                </a:cubicBezTo>
                <a:cubicBezTo>
                  <a:pt x="1732851" y="178767"/>
                  <a:pt x="1734409" y="176656"/>
                  <a:pt x="1737206" y="178378"/>
                </a:cubicBezTo>
                <a:cubicBezTo>
                  <a:pt x="1740112" y="180098"/>
                  <a:pt x="1740236" y="183122"/>
                  <a:pt x="1739939" y="185555"/>
                </a:cubicBezTo>
                <a:cubicBezTo>
                  <a:pt x="1738923" y="192736"/>
                  <a:pt x="1736241" y="199125"/>
                  <a:pt x="1732245" y="204832"/>
                </a:cubicBezTo>
                <a:cubicBezTo>
                  <a:pt x="1718532" y="223707"/>
                  <a:pt x="1701913" y="240135"/>
                  <a:pt x="1686811" y="257845"/>
                </a:cubicBezTo>
                <a:cubicBezTo>
                  <a:pt x="1678656" y="267448"/>
                  <a:pt x="1671359" y="277626"/>
                  <a:pt x="1664555" y="288152"/>
                </a:cubicBezTo>
                <a:cubicBezTo>
                  <a:pt x="1663033" y="290505"/>
                  <a:pt x="1663469" y="292670"/>
                  <a:pt x="1664417" y="295304"/>
                </a:cubicBezTo>
                <a:cubicBezTo>
                  <a:pt x="1668224" y="305957"/>
                  <a:pt x="1665365" y="309688"/>
                  <a:pt x="1654080" y="308008"/>
                </a:cubicBezTo>
                <a:cubicBezTo>
                  <a:pt x="1650585" y="307520"/>
                  <a:pt x="1648371" y="308200"/>
                  <a:pt x="1646665" y="310801"/>
                </a:cubicBezTo>
                <a:cubicBezTo>
                  <a:pt x="1626126" y="342988"/>
                  <a:pt x="1600234" y="370389"/>
                  <a:pt x="1571163" y="394989"/>
                </a:cubicBezTo>
                <a:cubicBezTo>
                  <a:pt x="1559310" y="404958"/>
                  <a:pt x="1546946" y="414460"/>
                  <a:pt x="1534273" y="423366"/>
                </a:cubicBezTo>
                <a:cubicBezTo>
                  <a:pt x="1534364" y="423968"/>
                  <a:pt x="1534472" y="424692"/>
                  <a:pt x="1534563" y="425295"/>
                </a:cubicBezTo>
                <a:cubicBezTo>
                  <a:pt x="1534800" y="426134"/>
                  <a:pt x="1534982" y="426613"/>
                  <a:pt x="1535200" y="427332"/>
                </a:cubicBezTo>
                <a:cubicBezTo>
                  <a:pt x="1552894" y="413654"/>
                  <a:pt x="1570314" y="399621"/>
                  <a:pt x="1587187" y="384880"/>
                </a:cubicBezTo>
                <a:cubicBezTo>
                  <a:pt x="1632929" y="344940"/>
                  <a:pt x="1675951" y="302305"/>
                  <a:pt x="1719886" y="260608"/>
                </a:cubicBezTo>
                <a:cubicBezTo>
                  <a:pt x="1734653" y="246544"/>
                  <a:pt x="1745345" y="228861"/>
                  <a:pt x="1758212" y="213165"/>
                </a:cubicBezTo>
                <a:cubicBezTo>
                  <a:pt x="1766790" y="202700"/>
                  <a:pt x="1774857" y="191769"/>
                  <a:pt x="1785352" y="183058"/>
                </a:cubicBezTo>
                <a:cubicBezTo>
                  <a:pt x="1789676" y="179520"/>
                  <a:pt x="1794272" y="176336"/>
                  <a:pt x="1800877" y="176962"/>
                </a:cubicBezTo>
                <a:cubicBezTo>
                  <a:pt x="1803456" y="177238"/>
                  <a:pt x="1806419" y="177866"/>
                  <a:pt x="1807768" y="180970"/>
                </a:cubicBezTo>
                <a:cubicBezTo>
                  <a:pt x="1809008" y="184077"/>
                  <a:pt x="1806920" y="185602"/>
                  <a:pt x="1805033" y="186998"/>
                </a:cubicBezTo>
                <a:cubicBezTo>
                  <a:pt x="1804538" y="187378"/>
                  <a:pt x="1804062" y="187878"/>
                  <a:pt x="1803513" y="187897"/>
                </a:cubicBezTo>
                <a:cubicBezTo>
                  <a:pt x="1793192" y="188971"/>
                  <a:pt x="1792155" y="198213"/>
                  <a:pt x="1788210" y="205008"/>
                </a:cubicBezTo>
                <a:cubicBezTo>
                  <a:pt x="1786981" y="207109"/>
                  <a:pt x="1787181" y="209161"/>
                  <a:pt x="1789189" y="211516"/>
                </a:cubicBezTo>
                <a:cubicBezTo>
                  <a:pt x="1792805" y="215755"/>
                  <a:pt x="1791009" y="217754"/>
                  <a:pt x="1787238" y="219092"/>
                </a:cubicBezTo>
                <a:cubicBezTo>
                  <a:pt x="1783468" y="220431"/>
                  <a:pt x="1779241" y="220936"/>
                  <a:pt x="1775376" y="223853"/>
                </a:cubicBezTo>
                <a:cubicBezTo>
                  <a:pt x="1782526" y="225913"/>
                  <a:pt x="1786885" y="223344"/>
                  <a:pt x="1790823" y="220183"/>
                </a:cubicBezTo>
                <a:cubicBezTo>
                  <a:pt x="1799706" y="213222"/>
                  <a:pt x="1804606" y="203244"/>
                  <a:pt x="1809140" y="193038"/>
                </a:cubicBezTo>
                <a:cubicBezTo>
                  <a:pt x="1810058" y="191068"/>
                  <a:pt x="1810720" y="188866"/>
                  <a:pt x="1812131" y="187244"/>
                </a:cubicBezTo>
                <a:cubicBezTo>
                  <a:pt x="1814734" y="184006"/>
                  <a:pt x="1817973" y="183534"/>
                  <a:pt x="1822285" y="187265"/>
                </a:cubicBezTo>
                <a:cubicBezTo>
                  <a:pt x="1827986" y="192161"/>
                  <a:pt x="1829688" y="191740"/>
                  <a:pt x="1830357" y="185176"/>
                </a:cubicBezTo>
                <a:cubicBezTo>
                  <a:pt x="1831230" y="176304"/>
                  <a:pt x="1835246" y="169991"/>
                  <a:pt x="1843210" y="166452"/>
                </a:cubicBezTo>
                <a:cubicBezTo>
                  <a:pt x="1844857" y="165669"/>
                  <a:pt x="1846579" y="164642"/>
                  <a:pt x="1848680" y="166146"/>
                </a:cubicBezTo>
                <a:cubicBezTo>
                  <a:pt x="1850928" y="167888"/>
                  <a:pt x="1849882" y="169740"/>
                  <a:pt x="1849367" y="171453"/>
                </a:cubicBezTo>
                <a:cubicBezTo>
                  <a:pt x="1848669" y="174142"/>
                  <a:pt x="1847750" y="176838"/>
                  <a:pt x="1847179" y="179643"/>
                </a:cubicBezTo>
                <a:cubicBezTo>
                  <a:pt x="1846092" y="184162"/>
                  <a:pt x="1846469" y="188874"/>
                  <a:pt x="1850415" y="193102"/>
                </a:cubicBezTo>
                <a:cubicBezTo>
                  <a:pt x="1853302" y="196154"/>
                  <a:pt x="1853390" y="198210"/>
                  <a:pt x="1850532" y="200487"/>
                </a:cubicBezTo>
                <a:cubicBezTo>
                  <a:pt x="1841337" y="207580"/>
                  <a:pt x="1836182" y="216597"/>
                  <a:pt x="1841761" y="230219"/>
                </a:cubicBezTo>
                <a:cubicBezTo>
                  <a:pt x="1842600" y="232129"/>
                  <a:pt x="1842231" y="234080"/>
                  <a:pt x="1840127" y="234029"/>
                </a:cubicBezTo>
                <a:cubicBezTo>
                  <a:pt x="1835462" y="233823"/>
                  <a:pt x="1835165" y="236983"/>
                  <a:pt x="1834336" y="240281"/>
                </a:cubicBezTo>
                <a:cubicBezTo>
                  <a:pt x="1826185" y="271930"/>
                  <a:pt x="1811726" y="299794"/>
                  <a:pt x="1794160" y="326066"/>
                </a:cubicBezTo>
                <a:cubicBezTo>
                  <a:pt x="1776776" y="352090"/>
                  <a:pt x="1756360" y="375551"/>
                  <a:pt x="1734263" y="398100"/>
                </a:cubicBezTo>
                <a:cubicBezTo>
                  <a:pt x="1741290" y="397137"/>
                  <a:pt x="1749841" y="392367"/>
                  <a:pt x="1757953" y="386885"/>
                </a:cubicBezTo>
                <a:cubicBezTo>
                  <a:pt x="1779363" y="372233"/>
                  <a:pt x="1795858" y="352780"/>
                  <a:pt x="1812737" y="333679"/>
                </a:cubicBezTo>
                <a:cubicBezTo>
                  <a:pt x="1824520" y="320320"/>
                  <a:pt x="1835921" y="306611"/>
                  <a:pt x="1849623" y="295005"/>
                </a:cubicBezTo>
                <a:cubicBezTo>
                  <a:pt x="1851198" y="293741"/>
                  <a:pt x="1852170" y="292134"/>
                  <a:pt x="1852869" y="290172"/>
                </a:cubicBezTo>
                <a:cubicBezTo>
                  <a:pt x="1853493" y="288455"/>
                  <a:pt x="1854575" y="286843"/>
                  <a:pt x="1856989" y="287489"/>
                </a:cubicBezTo>
                <a:cubicBezTo>
                  <a:pt x="1859421" y="288255"/>
                  <a:pt x="1859967" y="290417"/>
                  <a:pt x="1860256" y="292345"/>
                </a:cubicBezTo>
                <a:cubicBezTo>
                  <a:pt x="1861014" y="299589"/>
                  <a:pt x="1860126" y="306160"/>
                  <a:pt x="1856934" y="312082"/>
                </a:cubicBezTo>
                <a:cubicBezTo>
                  <a:pt x="1850769" y="323919"/>
                  <a:pt x="1841589" y="333313"/>
                  <a:pt x="1832409" y="342707"/>
                </a:cubicBezTo>
                <a:cubicBezTo>
                  <a:pt x="1819674" y="355613"/>
                  <a:pt x="1808201" y="369566"/>
                  <a:pt x="1798280" y="385043"/>
                </a:cubicBezTo>
                <a:cubicBezTo>
                  <a:pt x="1805957" y="377395"/>
                  <a:pt x="1813616" y="369627"/>
                  <a:pt x="1821403" y="361975"/>
                </a:cubicBezTo>
                <a:cubicBezTo>
                  <a:pt x="1827266" y="356205"/>
                  <a:pt x="1833385" y="350669"/>
                  <a:pt x="1839376" y="345017"/>
                </a:cubicBezTo>
                <a:cubicBezTo>
                  <a:pt x="1840824" y="343635"/>
                  <a:pt x="1842363" y="342130"/>
                  <a:pt x="1844940" y="343860"/>
                </a:cubicBezTo>
                <a:cubicBezTo>
                  <a:pt x="1847261" y="345357"/>
                  <a:pt x="1847276" y="347658"/>
                  <a:pt x="1847163" y="349842"/>
                </a:cubicBezTo>
                <a:cubicBezTo>
                  <a:pt x="1846803" y="358455"/>
                  <a:pt x="1843224" y="365480"/>
                  <a:pt x="1838440" y="371820"/>
                </a:cubicBezTo>
                <a:cubicBezTo>
                  <a:pt x="1832629" y="379404"/>
                  <a:pt x="1826434" y="386639"/>
                  <a:pt x="1820020" y="393881"/>
                </a:cubicBezTo>
                <a:cubicBezTo>
                  <a:pt x="1827744" y="391683"/>
                  <a:pt x="1835468" y="389484"/>
                  <a:pt x="1843247" y="387648"/>
                </a:cubicBezTo>
                <a:cubicBezTo>
                  <a:pt x="1841725" y="401751"/>
                  <a:pt x="1833688" y="404808"/>
                  <a:pt x="1826440" y="407232"/>
                </a:cubicBezTo>
                <a:cubicBezTo>
                  <a:pt x="1816648" y="410348"/>
                  <a:pt x="1807402" y="414172"/>
                  <a:pt x="1798339" y="418475"/>
                </a:cubicBezTo>
                <a:cubicBezTo>
                  <a:pt x="1794876" y="422589"/>
                  <a:pt x="1791394" y="426583"/>
                  <a:pt x="1788057" y="430814"/>
                </a:cubicBezTo>
                <a:cubicBezTo>
                  <a:pt x="1784629" y="435169"/>
                  <a:pt x="1781422" y="439516"/>
                  <a:pt x="1778250" y="444105"/>
                </a:cubicBezTo>
                <a:cubicBezTo>
                  <a:pt x="1775994" y="447452"/>
                  <a:pt x="1773118" y="450334"/>
                  <a:pt x="1777135" y="455772"/>
                </a:cubicBezTo>
                <a:cubicBezTo>
                  <a:pt x="1778942" y="458255"/>
                  <a:pt x="1771676" y="472309"/>
                  <a:pt x="1768839" y="473253"/>
                </a:cubicBezTo>
                <a:cubicBezTo>
                  <a:pt x="1768418" y="473388"/>
                  <a:pt x="1767997" y="473524"/>
                  <a:pt x="1767668" y="473535"/>
                </a:cubicBezTo>
                <a:cubicBezTo>
                  <a:pt x="1761228" y="473267"/>
                  <a:pt x="1760417" y="477413"/>
                  <a:pt x="1761086" y="482599"/>
                </a:cubicBezTo>
                <a:cubicBezTo>
                  <a:pt x="1761737" y="487665"/>
                  <a:pt x="1763777" y="493895"/>
                  <a:pt x="1754724" y="491656"/>
                </a:cubicBezTo>
                <a:cubicBezTo>
                  <a:pt x="1753700" y="491449"/>
                  <a:pt x="1753588" y="492179"/>
                  <a:pt x="1753277" y="493037"/>
                </a:cubicBezTo>
                <a:cubicBezTo>
                  <a:pt x="1747078" y="514930"/>
                  <a:pt x="1733660" y="532098"/>
                  <a:pt x="1720462" y="549260"/>
                </a:cubicBezTo>
                <a:cubicBezTo>
                  <a:pt x="1719711" y="550133"/>
                  <a:pt x="1718959" y="551006"/>
                  <a:pt x="1718208" y="551879"/>
                </a:cubicBezTo>
                <a:cubicBezTo>
                  <a:pt x="1734041" y="547106"/>
                  <a:pt x="1787566" y="539854"/>
                  <a:pt x="1803756" y="541126"/>
                </a:cubicBezTo>
                <a:cubicBezTo>
                  <a:pt x="1818152" y="542216"/>
                  <a:pt x="1894231" y="513247"/>
                  <a:pt x="1908471" y="497141"/>
                </a:cubicBezTo>
                <a:cubicBezTo>
                  <a:pt x="1912607" y="509237"/>
                  <a:pt x="1908391" y="514224"/>
                  <a:pt x="1905272" y="519902"/>
                </a:cubicBezTo>
                <a:cubicBezTo>
                  <a:pt x="1900852" y="527925"/>
                  <a:pt x="1900806" y="533498"/>
                  <a:pt x="1912287" y="539411"/>
                </a:cubicBezTo>
                <a:cubicBezTo>
                  <a:pt x="1945158" y="556233"/>
                  <a:pt x="1944919" y="556847"/>
                  <a:pt x="1920237" y="582026"/>
                </a:cubicBezTo>
                <a:cubicBezTo>
                  <a:pt x="1919083" y="583155"/>
                  <a:pt x="1920267" y="586628"/>
                  <a:pt x="1920300" y="589050"/>
                </a:cubicBezTo>
                <a:cubicBezTo>
                  <a:pt x="1928198" y="592418"/>
                  <a:pt x="1935458" y="582725"/>
                  <a:pt x="1945761" y="592554"/>
                </a:cubicBezTo>
                <a:cubicBezTo>
                  <a:pt x="1914573" y="638303"/>
                  <a:pt x="1863298" y="682549"/>
                  <a:pt x="1816062" y="717694"/>
                </a:cubicBezTo>
                <a:cubicBezTo>
                  <a:pt x="1859975" y="727239"/>
                  <a:pt x="1879537" y="687817"/>
                  <a:pt x="1911347" y="691712"/>
                </a:cubicBezTo>
                <a:cubicBezTo>
                  <a:pt x="1928637" y="703244"/>
                  <a:pt x="1885465" y="724322"/>
                  <a:pt x="1930338" y="728505"/>
                </a:cubicBezTo>
                <a:cubicBezTo>
                  <a:pt x="1912831" y="739754"/>
                  <a:pt x="1900227" y="750596"/>
                  <a:pt x="1888883" y="763212"/>
                </a:cubicBezTo>
                <a:cubicBezTo>
                  <a:pt x="1868779" y="785816"/>
                  <a:pt x="1866343" y="800434"/>
                  <a:pt x="1881503" y="829360"/>
                </a:cubicBezTo>
                <a:cubicBezTo>
                  <a:pt x="1891537" y="848405"/>
                  <a:pt x="1904519" y="865775"/>
                  <a:pt x="1898868" y="889102"/>
                </a:cubicBezTo>
                <a:cubicBezTo>
                  <a:pt x="1894984" y="905102"/>
                  <a:pt x="1898957" y="915386"/>
                  <a:pt x="1921600" y="907477"/>
                </a:cubicBezTo>
                <a:cubicBezTo>
                  <a:pt x="1946038" y="899023"/>
                  <a:pt x="1957836" y="912919"/>
                  <a:pt x="1955507" y="940738"/>
                </a:cubicBezTo>
                <a:cubicBezTo>
                  <a:pt x="1953999" y="958597"/>
                  <a:pt x="1959223" y="963993"/>
                  <a:pt x="1976480" y="961353"/>
                </a:cubicBezTo>
                <a:cubicBezTo>
                  <a:pt x="1995566" y="958409"/>
                  <a:pt x="2012270" y="946217"/>
                  <a:pt x="2037145" y="950953"/>
                </a:cubicBezTo>
                <a:cubicBezTo>
                  <a:pt x="2022790" y="983900"/>
                  <a:pt x="1980355" y="976122"/>
                  <a:pt x="1962579" y="1007610"/>
                </a:cubicBezTo>
                <a:cubicBezTo>
                  <a:pt x="1989274" y="1006833"/>
                  <a:pt x="2009675" y="1006025"/>
                  <a:pt x="2028420" y="998611"/>
                </a:cubicBezTo>
                <a:cubicBezTo>
                  <a:pt x="2036237" y="995562"/>
                  <a:pt x="2044822" y="992486"/>
                  <a:pt x="2050828" y="1001611"/>
                </a:cubicBezTo>
                <a:cubicBezTo>
                  <a:pt x="2058002" y="1012636"/>
                  <a:pt x="2047438" y="1017232"/>
                  <a:pt x="2041049" y="1019506"/>
                </a:cubicBezTo>
                <a:cubicBezTo>
                  <a:pt x="2023019" y="1025806"/>
                  <a:pt x="2010540" y="1039673"/>
                  <a:pt x="1996417" y="1050687"/>
                </a:cubicBezTo>
                <a:cubicBezTo>
                  <a:pt x="1965517" y="1074864"/>
                  <a:pt x="1930633" y="1095299"/>
                  <a:pt x="1907230" y="1134124"/>
                </a:cubicBezTo>
                <a:cubicBezTo>
                  <a:pt x="1942338" y="1123252"/>
                  <a:pt x="1966285" y="1099793"/>
                  <a:pt x="1999627" y="1094067"/>
                </a:cubicBezTo>
                <a:cubicBezTo>
                  <a:pt x="1975296" y="1129653"/>
                  <a:pt x="1940811" y="1153466"/>
                  <a:pt x="1908699" y="1179865"/>
                </a:cubicBezTo>
                <a:cubicBezTo>
                  <a:pt x="1899559" y="1187320"/>
                  <a:pt x="1889854" y="1192492"/>
                  <a:pt x="1889868" y="1207997"/>
                </a:cubicBezTo>
                <a:cubicBezTo>
                  <a:pt x="1889859" y="1238039"/>
                  <a:pt x="1880308" y="1263315"/>
                  <a:pt x="1853631" y="1277417"/>
                </a:cubicBezTo>
                <a:cubicBezTo>
                  <a:pt x="1853429" y="1277545"/>
                  <a:pt x="1855637" y="1281953"/>
                  <a:pt x="1857096" y="1285053"/>
                </a:cubicBezTo>
                <a:cubicBezTo>
                  <a:pt x="1874695" y="1285430"/>
                  <a:pt x="1885754" y="1267251"/>
                  <a:pt x="1909019" y="1272282"/>
                </a:cubicBezTo>
                <a:cubicBezTo>
                  <a:pt x="1891327" y="1296984"/>
                  <a:pt x="1876676" y="1319161"/>
                  <a:pt x="1848098" y="1331631"/>
                </a:cubicBezTo>
                <a:cubicBezTo>
                  <a:pt x="1825214" y="1341608"/>
                  <a:pt x="1796023" y="1347799"/>
                  <a:pt x="1782897" y="1377919"/>
                </a:cubicBezTo>
                <a:cubicBezTo>
                  <a:pt x="1804185" y="1383017"/>
                  <a:pt x="1818357" y="1375272"/>
                  <a:pt x="1832838" y="1369576"/>
                </a:cubicBezTo>
                <a:cubicBezTo>
                  <a:pt x="1855135" y="1360830"/>
                  <a:pt x="1876829" y="1351015"/>
                  <a:pt x="1899109" y="1342149"/>
                </a:cubicBezTo>
                <a:cubicBezTo>
                  <a:pt x="1907547" y="1338836"/>
                  <a:pt x="1916974" y="1336217"/>
                  <a:pt x="1924892" y="1350730"/>
                </a:cubicBezTo>
                <a:cubicBezTo>
                  <a:pt x="1895613" y="1354864"/>
                  <a:pt x="1880690" y="1375233"/>
                  <a:pt x="1864818" y="1394423"/>
                </a:cubicBezTo>
                <a:cubicBezTo>
                  <a:pt x="1855855" y="1405264"/>
                  <a:pt x="1849394" y="1419533"/>
                  <a:pt x="1829715" y="1414866"/>
                </a:cubicBezTo>
                <a:cubicBezTo>
                  <a:pt x="1819309" y="1412429"/>
                  <a:pt x="1814119" y="1420479"/>
                  <a:pt x="1816666" y="1430084"/>
                </a:cubicBezTo>
                <a:cubicBezTo>
                  <a:pt x="1825507" y="1463947"/>
                  <a:pt x="1804137" y="1476658"/>
                  <a:pt x="1781074" y="1483976"/>
                </a:cubicBezTo>
                <a:cubicBezTo>
                  <a:pt x="1737492" y="1497921"/>
                  <a:pt x="1703984" y="1528243"/>
                  <a:pt x="1662134" y="1545641"/>
                </a:cubicBezTo>
                <a:cubicBezTo>
                  <a:pt x="1621421" y="1562518"/>
                  <a:pt x="1309212" y="1644982"/>
                  <a:pt x="1228496" y="1654846"/>
                </a:cubicBezTo>
                <a:cubicBezTo>
                  <a:pt x="734555" y="1715203"/>
                  <a:pt x="322996" y="1384057"/>
                  <a:pt x="320643" y="1379412"/>
                </a:cubicBezTo>
                <a:cubicBezTo>
                  <a:pt x="309753" y="1357610"/>
                  <a:pt x="289550" y="1348720"/>
                  <a:pt x="270759" y="1337481"/>
                </a:cubicBezTo>
                <a:cubicBezTo>
                  <a:pt x="254380" y="1327615"/>
                  <a:pt x="236924" y="1317178"/>
                  <a:pt x="228113" y="1299667"/>
                </a:cubicBezTo>
                <a:cubicBezTo>
                  <a:pt x="216457" y="1276439"/>
                  <a:pt x="242409" y="1294947"/>
                  <a:pt x="245332" y="1285763"/>
                </a:cubicBezTo>
                <a:cubicBezTo>
                  <a:pt x="234720" y="1273886"/>
                  <a:pt x="219422" y="1263135"/>
                  <a:pt x="213716" y="1249396"/>
                </a:cubicBezTo>
                <a:cubicBezTo>
                  <a:pt x="193226" y="1199693"/>
                  <a:pt x="159853" y="1164111"/>
                  <a:pt x="113880" y="1137192"/>
                </a:cubicBezTo>
                <a:cubicBezTo>
                  <a:pt x="100682" y="1129398"/>
                  <a:pt x="90568" y="1114960"/>
                  <a:pt x="73848" y="1113100"/>
                </a:cubicBezTo>
                <a:cubicBezTo>
                  <a:pt x="36732" y="1109140"/>
                  <a:pt x="42172" y="1068255"/>
                  <a:pt x="20262" y="1050943"/>
                </a:cubicBezTo>
                <a:cubicBezTo>
                  <a:pt x="18197" y="1049317"/>
                  <a:pt x="13140" y="1027228"/>
                  <a:pt x="8594" y="1004970"/>
                </a:cubicBezTo>
                <a:lnTo>
                  <a:pt x="6782" y="995844"/>
                </a:lnTo>
                <a:lnTo>
                  <a:pt x="9723" y="994413"/>
                </a:lnTo>
                <a:lnTo>
                  <a:pt x="11036" y="999486"/>
                </a:lnTo>
                <a:cubicBezTo>
                  <a:pt x="14116" y="1010934"/>
                  <a:pt x="16915" y="1019681"/>
                  <a:pt x="17988" y="1017464"/>
                </a:cubicBezTo>
                <a:cubicBezTo>
                  <a:pt x="20833" y="1011433"/>
                  <a:pt x="25763" y="1006058"/>
                  <a:pt x="21859" y="998437"/>
                </a:cubicBezTo>
                <a:cubicBezTo>
                  <a:pt x="20668" y="996024"/>
                  <a:pt x="19866" y="989169"/>
                  <a:pt x="16530" y="989724"/>
                </a:cubicBezTo>
                <a:cubicBezTo>
                  <a:pt x="15419" y="989909"/>
                  <a:pt x="14026" y="990917"/>
                  <a:pt x="12243" y="993188"/>
                </a:cubicBezTo>
                <a:lnTo>
                  <a:pt x="9723" y="994413"/>
                </a:lnTo>
                <a:lnTo>
                  <a:pt x="7918" y="987443"/>
                </a:lnTo>
                <a:cubicBezTo>
                  <a:pt x="5848" y="979222"/>
                  <a:pt x="3867" y="971026"/>
                  <a:pt x="2405" y="965300"/>
                </a:cubicBezTo>
                <a:lnTo>
                  <a:pt x="2082" y="964112"/>
                </a:lnTo>
                <a:lnTo>
                  <a:pt x="2753" y="954092"/>
                </a:lnTo>
                <a:cubicBezTo>
                  <a:pt x="6094" y="926587"/>
                  <a:pt x="15819" y="895491"/>
                  <a:pt x="31565" y="893447"/>
                </a:cubicBezTo>
                <a:cubicBezTo>
                  <a:pt x="14910" y="860452"/>
                  <a:pt x="14910" y="860452"/>
                  <a:pt x="52206" y="854594"/>
                </a:cubicBezTo>
                <a:cubicBezTo>
                  <a:pt x="34417" y="833873"/>
                  <a:pt x="33602" y="828449"/>
                  <a:pt x="50189" y="820622"/>
                </a:cubicBezTo>
                <a:cubicBezTo>
                  <a:pt x="66154" y="813059"/>
                  <a:pt x="84692" y="810133"/>
                  <a:pt x="98777" y="798878"/>
                </a:cubicBezTo>
                <a:cubicBezTo>
                  <a:pt x="80210" y="772247"/>
                  <a:pt x="71439" y="741046"/>
                  <a:pt x="39476" y="728797"/>
                </a:cubicBezTo>
                <a:cubicBezTo>
                  <a:pt x="34448" y="726907"/>
                  <a:pt x="30032" y="718818"/>
                  <a:pt x="32418" y="714135"/>
                </a:cubicBezTo>
                <a:cubicBezTo>
                  <a:pt x="40731" y="696774"/>
                  <a:pt x="20252" y="664756"/>
                  <a:pt x="53538" y="660124"/>
                </a:cubicBezTo>
                <a:cubicBezTo>
                  <a:pt x="57637" y="659501"/>
                  <a:pt x="60972" y="655997"/>
                  <a:pt x="56972" y="651407"/>
                </a:cubicBezTo>
                <a:cubicBezTo>
                  <a:pt x="43255" y="635757"/>
                  <a:pt x="57141" y="636380"/>
                  <a:pt x="65176" y="634051"/>
                </a:cubicBezTo>
                <a:cubicBezTo>
                  <a:pt x="74914" y="631300"/>
                  <a:pt x="87381" y="637906"/>
                  <a:pt x="95408" y="628914"/>
                </a:cubicBezTo>
                <a:cubicBezTo>
                  <a:pt x="91836" y="619828"/>
                  <a:pt x="83730" y="620221"/>
                  <a:pt x="77587" y="617521"/>
                </a:cubicBezTo>
                <a:cubicBezTo>
                  <a:pt x="59614" y="609525"/>
                  <a:pt x="44480" y="599859"/>
                  <a:pt x="40415" y="577949"/>
                </a:cubicBezTo>
                <a:cubicBezTo>
                  <a:pt x="37093" y="560253"/>
                  <a:pt x="32981" y="544644"/>
                  <a:pt x="55219" y="538444"/>
                </a:cubicBezTo>
                <a:cubicBezTo>
                  <a:pt x="58715" y="537479"/>
                  <a:pt x="60237" y="535126"/>
                  <a:pt x="60443" y="532091"/>
                </a:cubicBezTo>
                <a:cubicBezTo>
                  <a:pt x="57374" y="529287"/>
                  <a:pt x="54396" y="526359"/>
                  <a:pt x="50996" y="524292"/>
                </a:cubicBezTo>
                <a:cubicBezTo>
                  <a:pt x="39608" y="517528"/>
                  <a:pt x="34518" y="507161"/>
                  <a:pt x="29797" y="496296"/>
                </a:cubicBezTo>
                <a:cubicBezTo>
                  <a:pt x="26770" y="489372"/>
                  <a:pt x="23432" y="482580"/>
                  <a:pt x="18024" y="476705"/>
                </a:cubicBezTo>
                <a:cubicBezTo>
                  <a:pt x="14719" y="473061"/>
                  <a:pt x="10899" y="470404"/>
                  <a:pt x="6382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6" y="451944"/>
                  <a:pt x="9882" y="440880"/>
                  <a:pt x="3241" y="428263"/>
                </a:cubicBezTo>
                <a:cubicBezTo>
                  <a:pt x="1234" y="424454"/>
                  <a:pt x="1715" y="421046"/>
                  <a:pt x="4901" y="419485"/>
                </a:cubicBezTo>
                <a:cubicBezTo>
                  <a:pt x="18138" y="412862"/>
                  <a:pt x="19513" y="398521"/>
                  <a:pt x="23740" y="386265"/>
                </a:cubicBezTo>
                <a:cubicBezTo>
                  <a:pt x="29730" y="368862"/>
                  <a:pt x="34898" y="351123"/>
                  <a:pt x="38036" y="332362"/>
                </a:cubicBezTo>
                <a:cubicBezTo>
                  <a:pt x="39882" y="321155"/>
                  <a:pt x="41636" y="310073"/>
                  <a:pt x="37374" y="297860"/>
                </a:cubicBezTo>
                <a:cubicBezTo>
                  <a:pt x="36372" y="294866"/>
                  <a:pt x="36979" y="292301"/>
                  <a:pt x="38062" y="289963"/>
                </a:cubicBezTo>
                <a:cubicBezTo>
                  <a:pt x="42597" y="279756"/>
                  <a:pt x="40233" y="269176"/>
                  <a:pt x="33975" y="258363"/>
                </a:cubicBezTo>
                <a:cubicBezTo>
                  <a:pt x="30124" y="251830"/>
                  <a:pt x="30327" y="250975"/>
                  <a:pt x="37608" y="250972"/>
                </a:cubicBezTo>
                <a:cubicBezTo>
                  <a:pt x="52373" y="250838"/>
                  <a:pt x="67064" y="250950"/>
                  <a:pt x="81247" y="248413"/>
                </a:cubicBezTo>
                <a:cubicBezTo>
                  <a:pt x="97150" y="245576"/>
                  <a:pt x="101622" y="240095"/>
                  <a:pt x="87026" y="225202"/>
                </a:cubicBezTo>
                <a:cubicBezTo>
                  <a:pt x="83902" y="222037"/>
                  <a:pt x="81054" y="218498"/>
                  <a:pt x="79230" y="214441"/>
                </a:cubicBezTo>
                <a:cubicBezTo>
                  <a:pt x="77862" y="211216"/>
                  <a:pt x="78287" y="208901"/>
                  <a:pt x="80686" y="207245"/>
                </a:cubicBezTo>
                <a:cubicBezTo>
                  <a:pt x="83470" y="205213"/>
                  <a:pt x="85515" y="207809"/>
                  <a:pt x="87561" y="209678"/>
                </a:cubicBezTo>
                <a:cubicBezTo>
                  <a:pt x="98670" y="219722"/>
                  <a:pt x="111705" y="226431"/>
                  <a:pt x="124299" y="233881"/>
                </a:cubicBezTo>
                <a:cubicBezTo>
                  <a:pt x="142359" y="244660"/>
                  <a:pt x="161098" y="254083"/>
                  <a:pt x="177764" y="267332"/>
                </a:cubicBezTo>
                <a:cubicBezTo>
                  <a:pt x="182022" y="270702"/>
                  <a:pt x="187661" y="267847"/>
                  <a:pt x="187213" y="261926"/>
                </a:cubicBezTo>
                <a:cubicBezTo>
                  <a:pt x="186764" y="256006"/>
                  <a:pt x="189728" y="255906"/>
                  <a:pt x="194336" y="257205"/>
                </a:cubicBezTo>
                <a:cubicBezTo>
                  <a:pt x="199860" y="258714"/>
                  <a:pt x="205383" y="260225"/>
                  <a:pt x="210832" y="261979"/>
                </a:cubicBezTo>
                <a:cubicBezTo>
                  <a:pt x="216519" y="263847"/>
                  <a:pt x="219586" y="268105"/>
                  <a:pt x="220950" y="273511"/>
                </a:cubicBezTo>
                <a:cubicBezTo>
                  <a:pt x="221214" y="274531"/>
                  <a:pt x="221414" y="275675"/>
                  <a:pt x="221307" y="276617"/>
                </a:cubicBezTo>
                <a:lnTo>
                  <a:pt x="220390" y="277794"/>
                </a:lnTo>
                <a:lnTo>
                  <a:pt x="219183" y="278292"/>
                </a:lnTo>
                <a:cubicBezTo>
                  <a:pt x="217931" y="278836"/>
                  <a:pt x="217855" y="278975"/>
                  <a:pt x="219827" y="278515"/>
                </a:cubicBezTo>
                <a:lnTo>
                  <a:pt x="220390" y="277794"/>
                </a:lnTo>
                <a:lnTo>
                  <a:pt x="225601" y="275640"/>
                </a:lnTo>
                <a:cubicBezTo>
                  <a:pt x="231073" y="273321"/>
                  <a:pt x="237769" y="270158"/>
                  <a:pt x="238724" y="267703"/>
                </a:cubicBezTo>
                <a:cubicBezTo>
                  <a:pt x="238798" y="267458"/>
                  <a:pt x="306285" y="282631"/>
                  <a:pt x="327694" y="292934"/>
                </a:cubicBezTo>
                <a:cubicBezTo>
                  <a:pt x="341022" y="299390"/>
                  <a:pt x="599973" y="399939"/>
                  <a:pt x="931839" y="361634"/>
                </a:cubicBezTo>
                <a:cubicBezTo>
                  <a:pt x="943550" y="360271"/>
                  <a:pt x="954656" y="359291"/>
                  <a:pt x="966001" y="358425"/>
                </a:cubicBezTo>
                <a:cubicBezTo>
                  <a:pt x="1066254" y="350083"/>
                  <a:pt x="1165022" y="344336"/>
                  <a:pt x="1205960" y="337022"/>
                </a:cubicBezTo>
                <a:cubicBezTo>
                  <a:pt x="1237967" y="331220"/>
                  <a:pt x="1399292" y="285815"/>
                  <a:pt x="1443309" y="250536"/>
                </a:cubicBezTo>
                <a:cubicBezTo>
                  <a:pt x="1488296" y="214376"/>
                  <a:pt x="1529886" y="174697"/>
                  <a:pt x="1571239" y="134904"/>
                </a:cubicBezTo>
                <a:cubicBezTo>
                  <a:pt x="1589175" y="117705"/>
                  <a:pt x="1608647" y="101907"/>
                  <a:pt x="1624246" y="82363"/>
                </a:cubicBezTo>
                <a:cubicBezTo>
                  <a:pt x="1639826" y="62699"/>
                  <a:pt x="1654419" y="42341"/>
                  <a:pt x="1671755" y="24072"/>
                </a:cubicBezTo>
                <a:cubicBezTo>
                  <a:pt x="1676702" y="18818"/>
                  <a:pt x="1681595" y="13202"/>
                  <a:pt x="1689812" y="12077"/>
                </a:cubicBezTo>
                <a:cubicBezTo>
                  <a:pt x="1691642" y="11773"/>
                  <a:pt x="1693636" y="11827"/>
                  <a:pt x="1695538" y="12005"/>
                </a:cubicBezTo>
                <a:cubicBezTo>
                  <a:pt x="1697661" y="12176"/>
                  <a:pt x="1699488" y="13326"/>
                  <a:pt x="1700565" y="15349"/>
                </a:cubicBezTo>
                <a:cubicBezTo>
                  <a:pt x="1701678" y="17614"/>
                  <a:pt x="1700559" y="18984"/>
                  <a:pt x="1699204" y="20240"/>
                </a:cubicBezTo>
                <a:cubicBezTo>
                  <a:pt x="1698233" y="21121"/>
                  <a:pt x="1697334" y="22484"/>
                  <a:pt x="1695943" y="22773"/>
                </a:cubicBezTo>
                <a:cubicBezTo>
                  <a:pt x="1687049" y="24526"/>
                  <a:pt x="1684751" y="31993"/>
                  <a:pt x="1681448" y="38645"/>
                </a:cubicBezTo>
                <a:cubicBezTo>
                  <a:pt x="1679999" y="41481"/>
                  <a:pt x="1678348" y="43716"/>
                  <a:pt x="1682349" y="47579"/>
                </a:cubicBezTo>
                <a:cubicBezTo>
                  <a:pt x="1685838" y="50975"/>
                  <a:pt x="1683037" y="52886"/>
                  <a:pt x="1680108" y="53954"/>
                </a:cubicBezTo>
                <a:cubicBezTo>
                  <a:pt x="1676026" y="55424"/>
                  <a:pt x="1670940" y="55353"/>
                  <a:pt x="1666762" y="59855"/>
                </a:cubicBezTo>
                <a:cubicBezTo>
                  <a:pt x="1684929" y="59606"/>
                  <a:pt x="1690893" y="47897"/>
                  <a:pt x="1697532" y="37014"/>
                </a:cubicBezTo>
                <a:cubicBezTo>
                  <a:pt x="1700026" y="33053"/>
                  <a:pt x="1701424" y="28403"/>
                  <a:pt x="1703406" y="23976"/>
                </a:cubicBezTo>
                <a:cubicBezTo>
                  <a:pt x="1705903" y="18562"/>
                  <a:pt x="1709708" y="18191"/>
                  <a:pt x="1715246" y="22729"/>
                </a:cubicBezTo>
                <a:cubicBezTo>
                  <a:pt x="1720161" y="26803"/>
                  <a:pt x="1722192" y="26372"/>
                  <a:pt x="1722750" y="20538"/>
                </a:cubicBezTo>
                <a:cubicBezTo>
                  <a:pt x="1723586" y="11425"/>
                  <a:pt x="1727676" y="4867"/>
                  <a:pt x="1735750" y="1324"/>
                </a:cubicBezTo>
                <a:cubicBezTo>
                  <a:pt x="1736629" y="931"/>
                  <a:pt x="1737585" y="324"/>
                  <a:pt x="1738585" y="9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B2A55E5D-CF3C-4FCD-A6A9-AB4F8F16C9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39880" y="2176535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6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7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5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5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3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3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1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6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4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2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0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8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0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4 w 2053231"/>
              <a:gd name="connsiteY80" fmla="*/ 1385578 h 1662194"/>
              <a:gd name="connsiteX81" fmla="*/ 1832842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2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2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9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3 w 2053231"/>
              <a:gd name="connsiteY139" fmla="*/ 1354187 h 1662194"/>
              <a:gd name="connsiteX140" fmla="*/ 406567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70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3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6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9 w 2053231"/>
              <a:gd name="connsiteY175" fmla="*/ 1367190 h 1662194"/>
              <a:gd name="connsiteX176" fmla="*/ 200364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4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4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60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4 w 2053231"/>
              <a:gd name="connsiteY213" fmla="*/ 773093 h 1662194"/>
              <a:gd name="connsiteX214" fmla="*/ 131632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8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6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7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5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5" y="693085"/>
                </a:lnTo>
                <a:lnTo>
                  <a:pt x="2050633" y="688201"/>
                </a:lnTo>
                <a:cubicBezTo>
                  <a:pt x="2049844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8" y="304585"/>
                  <a:pt x="1763682" y="313475"/>
                  <a:pt x="1782473" y="324713"/>
                </a:cubicBezTo>
                <a:cubicBezTo>
                  <a:pt x="1798851" y="334580"/>
                  <a:pt x="1816308" y="345016"/>
                  <a:pt x="1825119" y="362527"/>
                </a:cubicBezTo>
                <a:cubicBezTo>
                  <a:pt x="1836775" y="385756"/>
                  <a:pt x="1810822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3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4" y="612878"/>
                  <a:pt x="2040092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6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1" y="672471"/>
                </a:cubicBezTo>
                <a:cubicBezTo>
                  <a:pt x="2037813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4" y="691170"/>
                  <a:pt x="2050826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1" y="801742"/>
                  <a:pt x="2038321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4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0" y="997439"/>
                  <a:pt x="1999694" y="1002071"/>
                </a:cubicBezTo>
                <a:cubicBezTo>
                  <a:pt x="1995594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2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0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799" y="1194535"/>
                  <a:pt x="2052187" y="1196426"/>
                  <a:pt x="2050187" y="1200006"/>
                </a:cubicBezTo>
                <a:cubicBezTo>
                  <a:pt x="2044556" y="1210251"/>
                  <a:pt x="2043350" y="1221315"/>
                  <a:pt x="2049990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8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8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0" y="1452516"/>
                </a:cubicBezTo>
                <a:cubicBezTo>
                  <a:pt x="1954561" y="1442472"/>
                  <a:pt x="1941527" y="1435764"/>
                  <a:pt x="1928933" y="1428314"/>
                </a:cubicBezTo>
                <a:cubicBezTo>
                  <a:pt x="1910872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4" y="1385578"/>
                </a:cubicBezTo>
                <a:lnTo>
                  <a:pt x="1832842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2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2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6" y="1487498"/>
                  <a:pt x="481993" y="1527291"/>
                </a:cubicBezTo>
                <a:cubicBezTo>
                  <a:pt x="464057" y="1544491"/>
                  <a:pt x="444585" y="1560288"/>
                  <a:pt x="428986" y="1579832"/>
                </a:cubicBezTo>
                <a:cubicBezTo>
                  <a:pt x="413406" y="1599495"/>
                  <a:pt x="398813" y="1619854"/>
                  <a:pt x="381477" y="1638123"/>
                </a:cubicBezTo>
                <a:cubicBezTo>
                  <a:pt x="376530" y="1643377"/>
                  <a:pt x="371637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2" y="1635392"/>
                  <a:pt x="331040" y="1635823"/>
                  <a:pt x="330482" y="1641657"/>
                </a:cubicBezTo>
                <a:cubicBezTo>
                  <a:pt x="329646" y="1650770"/>
                  <a:pt x="325556" y="1657329"/>
                  <a:pt x="317482" y="1660871"/>
                </a:cubicBezTo>
                <a:cubicBezTo>
                  <a:pt x="316603" y="1661264"/>
                  <a:pt x="315647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1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8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9" y="1437894"/>
                  <a:pt x="398489" y="1443730"/>
                </a:cubicBezTo>
                <a:cubicBezTo>
                  <a:pt x="377646" y="1459210"/>
                  <a:pt x="361077" y="1478908"/>
                  <a:pt x="344235" y="1498251"/>
                </a:cubicBezTo>
                <a:cubicBezTo>
                  <a:pt x="333990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6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3" y="1369525"/>
                  <a:pt x="388815" y="1366891"/>
                </a:cubicBezTo>
                <a:cubicBezTo>
                  <a:pt x="385008" y="1356238"/>
                  <a:pt x="387867" y="1352507"/>
                  <a:pt x="399153" y="1354187"/>
                </a:cubicBezTo>
                <a:cubicBezTo>
                  <a:pt x="402647" y="1354676"/>
                  <a:pt x="404861" y="1353995"/>
                  <a:pt x="406567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70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8" y="1463982"/>
                  <a:pt x="265022" y="1457187"/>
                </a:cubicBezTo>
                <a:cubicBezTo>
                  <a:pt x="266251" y="1455086"/>
                  <a:pt x="266052" y="1453033"/>
                  <a:pt x="264043" y="1450679"/>
                </a:cubicBezTo>
                <a:cubicBezTo>
                  <a:pt x="260427" y="1446440"/>
                  <a:pt x="262223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8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6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50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3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9" y="1367190"/>
                </a:cubicBezTo>
                <a:cubicBezTo>
                  <a:pt x="202034" y="1368454"/>
                  <a:pt x="201062" y="1370061"/>
                  <a:pt x="200364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4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4" y="1257387"/>
                  <a:pt x="226792" y="1254963"/>
                </a:cubicBezTo>
                <a:cubicBezTo>
                  <a:pt x="236585" y="1251847"/>
                  <a:pt x="245830" y="1248023"/>
                  <a:pt x="254893" y="1243720"/>
                </a:cubicBezTo>
                <a:cubicBezTo>
                  <a:pt x="258357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4" y="1188942"/>
                </a:cubicBezTo>
                <a:cubicBezTo>
                  <a:pt x="284814" y="1188807"/>
                  <a:pt x="285236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60" y="1142293"/>
                </a:cubicBezTo>
                <a:cubicBezTo>
                  <a:pt x="152380" y="1134270"/>
                  <a:pt x="152426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6" y="1075567"/>
                  <a:pt x="132932" y="1073145"/>
                </a:cubicBezTo>
                <a:cubicBezTo>
                  <a:pt x="125034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4" y="773093"/>
                </a:cubicBezTo>
                <a:cubicBezTo>
                  <a:pt x="158248" y="757093"/>
                  <a:pt x="154275" y="746809"/>
                  <a:pt x="131632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8" y="686073"/>
                  <a:pt x="90653" y="654584"/>
                </a:cubicBezTo>
                <a:cubicBezTo>
                  <a:pt x="63958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69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6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8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9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8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BD40DE90-4612-4826-930E-6AE003A47C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810369" y="2139888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599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3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7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7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7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5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3 w 2053232"/>
              <a:gd name="connsiteY53" fmla="*/ 394989 h 1662194"/>
              <a:gd name="connsiteX54" fmla="*/ 1534273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7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7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79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3 w 2053232"/>
              <a:gd name="connsiteY84" fmla="*/ 398100 h 1662194"/>
              <a:gd name="connsiteX85" fmla="*/ 1757954 w 2053232"/>
              <a:gd name="connsiteY85" fmla="*/ 386885 h 1662194"/>
              <a:gd name="connsiteX86" fmla="*/ 1812737 w 2053232"/>
              <a:gd name="connsiteY86" fmla="*/ 333679 h 1662194"/>
              <a:gd name="connsiteX87" fmla="*/ 1849624 w 2053232"/>
              <a:gd name="connsiteY87" fmla="*/ 295005 h 1662194"/>
              <a:gd name="connsiteX88" fmla="*/ 1852869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09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7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0 w 2053232"/>
              <a:gd name="connsiteY104" fmla="*/ 444105 h 1662194"/>
              <a:gd name="connsiteX105" fmla="*/ 1777135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8 w 2053232"/>
              <a:gd name="connsiteY138" fmla="*/ 1207997 h 1662194"/>
              <a:gd name="connsiteX139" fmla="*/ 1853631 w 2053232"/>
              <a:gd name="connsiteY139" fmla="*/ 1277417 h 1662194"/>
              <a:gd name="connsiteX140" fmla="*/ 1857096 w 2053232"/>
              <a:gd name="connsiteY140" fmla="*/ 1285053 h 1662194"/>
              <a:gd name="connsiteX141" fmla="*/ 1909019 w 2053232"/>
              <a:gd name="connsiteY141" fmla="*/ 1272282 h 1662194"/>
              <a:gd name="connsiteX142" fmla="*/ 1848098 w 2053232"/>
              <a:gd name="connsiteY142" fmla="*/ 1331631 h 1662194"/>
              <a:gd name="connsiteX143" fmla="*/ 1782897 w 2053232"/>
              <a:gd name="connsiteY143" fmla="*/ 1377919 h 1662194"/>
              <a:gd name="connsiteX144" fmla="*/ 1832839 w 2053232"/>
              <a:gd name="connsiteY144" fmla="*/ 1369576 h 1662194"/>
              <a:gd name="connsiteX145" fmla="*/ 1899109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5 w 2053232"/>
              <a:gd name="connsiteY148" fmla="*/ 1414866 h 1662194"/>
              <a:gd name="connsiteX149" fmla="*/ 1816666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6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7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1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7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7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39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599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7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5" y="428228"/>
                  <a:pt x="1709593" y="427761"/>
                  <a:pt x="1709192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7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1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5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7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7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5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1" y="308200"/>
                  <a:pt x="1646666" y="310801"/>
                </a:cubicBezTo>
                <a:cubicBezTo>
                  <a:pt x="1626127" y="342988"/>
                  <a:pt x="1600235" y="370389"/>
                  <a:pt x="1571163" y="394989"/>
                </a:cubicBezTo>
                <a:cubicBezTo>
                  <a:pt x="1559311" y="404958"/>
                  <a:pt x="1546947" y="414460"/>
                  <a:pt x="1534273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7" y="191769"/>
                  <a:pt x="1785353" y="183058"/>
                </a:cubicBezTo>
                <a:cubicBezTo>
                  <a:pt x="1789677" y="179520"/>
                  <a:pt x="1794273" y="176336"/>
                  <a:pt x="1800877" y="176962"/>
                </a:cubicBezTo>
                <a:cubicBezTo>
                  <a:pt x="1803457" y="177238"/>
                  <a:pt x="1806419" y="177866"/>
                  <a:pt x="1807769" y="180970"/>
                </a:cubicBezTo>
                <a:cubicBezTo>
                  <a:pt x="1809008" y="184077"/>
                  <a:pt x="1806920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5" y="198213"/>
                  <a:pt x="1788211" y="205008"/>
                </a:cubicBezTo>
                <a:cubicBezTo>
                  <a:pt x="1786982" y="207109"/>
                  <a:pt x="1787181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1" y="220936"/>
                  <a:pt x="1775377" y="223853"/>
                </a:cubicBezTo>
                <a:cubicBezTo>
                  <a:pt x="1782527" y="225913"/>
                  <a:pt x="1786885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7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69" y="174142"/>
                  <a:pt x="1847751" y="176838"/>
                  <a:pt x="1847179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0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5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3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7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69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09" y="342707"/>
                </a:cubicBezTo>
                <a:cubicBezTo>
                  <a:pt x="1819675" y="355613"/>
                  <a:pt x="1808201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3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3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7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8" y="410348"/>
                  <a:pt x="1807403" y="414172"/>
                  <a:pt x="1798340" y="418475"/>
                </a:cubicBezTo>
                <a:cubicBezTo>
                  <a:pt x="1794876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0" y="444105"/>
                </a:cubicBezTo>
                <a:cubicBezTo>
                  <a:pt x="1775995" y="447452"/>
                  <a:pt x="1773119" y="450334"/>
                  <a:pt x="1777135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7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7" y="509237"/>
                  <a:pt x="1908392" y="514224"/>
                  <a:pt x="1905273" y="519902"/>
                </a:cubicBezTo>
                <a:cubicBezTo>
                  <a:pt x="1900852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7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3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0" y="983900"/>
                  <a:pt x="1980355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7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1" y="1153466"/>
                  <a:pt x="1908700" y="1179865"/>
                </a:cubicBezTo>
                <a:cubicBezTo>
                  <a:pt x="1899559" y="1187320"/>
                  <a:pt x="1889855" y="1192492"/>
                  <a:pt x="1889868" y="1207997"/>
                </a:cubicBezTo>
                <a:cubicBezTo>
                  <a:pt x="1889860" y="1238039"/>
                  <a:pt x="1880309" y="1263315"/>
                  <a:pt x="1853631" y="1277417"/>
                </a:cubicBezTo>
                <a:cubicBezTo>
                  <a:pt x="1853430" y="1277545"/>
                  <a:pt x="1855637" y="1281953"/>
                  <a:pt x="1857096" y="1285053"/>
                </a:cubicBezTo>
                <a:cubicBezTo>
                  <a:pt x="1874696" y="1285430"/>
                  <a:pt x="1885755" y="1267251"/>
                  <a:pt x="1909019" y="1272282"/>
                </a:cubicBezTo>
                <a:cubicBezTo>
                  <a:pt x="1891328" y="1296984"/>
                  <a:pt x="1876677" y="1319161"/>
                  <a:pt x="1848098" y="1331631"/>
                </a:cubicBezTo>
                <a:cubicBezTo>
                  <a:pt x="1825215" y="1341608"/>
                  <a:pt x="1796024" y="1347799"/>
                  <a:pt x="1782897" y="1377919"/>
                </a:cubicBezTo>
                <a:cubicBezTo>
                  <a:pt x="1804185" y="1383017"/>
                  <a:pt x="1818358" y="1375272"/>
                  <a:pt x="1832839" y="1369576"/>
                </a:cubicBezTo>
                <a:cubicBezTo>
                  <a:pt x="1855135" y="1360830"/>
                  <a:pt x="1876830" y="1351015"/>
                  <a:pt x="1899109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5" y="1414866"/>
                </a:cubicBezTo>
                <a:cubicBezTo>
                  <a:pt x="1819309" y="1412429"/>
                  <a:pt x="1814120" y="1420479"/>
                  <a:pt x="1816666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1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8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6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0" y="599859"/>
                  <a:pt x="40415" y="577949"/>
                </a:cubicBezTo>
                <a:cubicBezTo>
                  <a:pt x="37093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7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1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7" y="250975"/>
                  <a:pt x="37609" y="250972"/>
                </a:cubicBezTo>
                <a:cubicBezTo>
                  <a:pt x="52373" y="250838"/>
                  <a:pt x="67065" y="250950"/>
                  <a:pt x="81247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5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4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19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7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39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49" y="24526"/>
                  <a:pt x="1684752" y="31993"/>
                  <a:pt x="1681449" y="38645"/>
                </a:cubicBezTo>
                <a:cubicBezTo>
                  <a:pt x="1679999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7D0FB3-AA0E-43D7-A0BC-3BEE75E7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88FBD310-488D-42E9-A29F-12364D0433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184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9460BB5F-DDF6-449E-B8A3-5B1A09531A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84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4EF74628-86D0-415A-A2D4-15002D4344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0369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25267973-CF84-45FA-9820-576EF93722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10369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C90547DE-D65E-4930-8FD2-C0FFE47CD5A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39880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6F0DDCFA-12F3-47A4-9BD8-A43B03931A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39880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7" name="Text Placeholder 60">
            <a:extLst>
              <a:ext uri="{FF2B5EF4-FFF2-40B4-BE49-F238E27FC236}">
                <a16:creationId xmlns:a16="http://schemas.microsoft.com/office/drawing/2014/main" id="{F97D700B-945B-4B8F-907C-F02C48BE2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65218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2CBF1DAD-7E2F-420A-89E2-A21636A0D3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5218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9" name="Text Placeholder 60">
            <a:extLst>
              <a:ext uri="{FF2B5EF4-FFF2-40B4-BE49-F238E27FC236}">
                <a16:creationId xmlns:a16="http://schemas.microsoft.com/office/drawing/2014/main" id="{48D6E3F9-8E51-4439-A1F4-D3547D7A45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03846" y="4242815"/>
            <a:ext cx="2057400" cy="731520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70" name="Text Placeholder 60">
            <a:extLst>
              <a:ext uri="{FF2B5EF4-FFF2-40B4-BE49-F238E27FC236}">
                <a16:creationId xmlns:a16="http://schemas.microsoft.com/office/drawing/2014/main" id="{D142C7CE-3ABA-4AF0-8C3F-C11DC5AE1C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03846" y="4782312"/>
            <a:ext cx="2057400" cy="644525"/>
          </a:xfrm>
        </p:spPr>
        <p:txBody>
          <a:bodyPr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110577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303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7928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31089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31089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41520" y="2011680"/>
            <a:ext cx="31089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41520" y="3127248"/>
            <a:ext cx="31089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4B72819-870F-4CC8-9DEF-58C3AB4CD6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252" y="2011680"/>
            <a:ext cx="31089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D7812E9D-BE2A-41F4-AA15-DC0B8C56AE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252" y="3127248"/>
            <a:ext cx="3108960" cy="3063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9862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E6D765B-CB67-4A95-A679-026ECF0574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105136" cy="4191000"/>
          </a:xfrm>
          <a:custGeom>
            <a:avLst/>
            <a:gdLst>
              <a:gd name="connsiteX0" fmla="*/ 0 w 6105136"/>
              <a:gd name="connsiteY0" fmla="*/ 0 h 4191000"/>
              <a:gd name="connsiteX1" fmla="*/ 5607799 w 6105136"/>
              <a:gd name="connsiteY1" fmla="*/ 0 h 4191000"/>
              <a:gd name="connsiteX2" fmla="*/ 5571513 w 6105136"/>
              <a:gd name="connsiteY2" fmla="*/ 27327 h 4191000"/>
              <a:gd name="connsiteX3" fmla="*/ 5456712 w 6105136"/>
              <a:gd name="connsiteY3" fmla="*/ 261788 h 4191000"/>
              <a:gd name="connsiteX4" fmla="*/ 5651844 w 6105136"/>
              <a:gd name="connsiteY4" fmla="*/ 341674 h 4191000"/>
              <a:gd name="connsiteX5" fmla="*/ 5663501 w 6105136"/>
              <a:gd name="connsiteY5" fmla="*/ 477009 h 4191000"/>
              <a:gd name="connsiteX6" fmla="*/ 5762794 w 6105136"/>
              <a:gd name="connsiteY6" fmla="*/ 628324 h 4191000"/>
              <a:gd name="connsiteX7" fmla="*/ 5981237 w 6105136"/>
              <a:gd name="connsiteY7" fmla="*/ 841197 h 4191000"/>
              <a:gd name="connsiteX8" fmla="*/ 6105136 w 6105136"/>
              <a:gd name="connsiteY8" fmla="*/ 984052 h 4191000"/>
              <a:gd name="connsiteX9" fmla="*/ 5891443 w 6105136"/>
              <a:gd name="connsiteY9" fmla="*/ 1022115 h 4191000"/>
              <a:gd name="connsiteX10" fmla="*/ 5858202 w 6105136"/>
              <a:gd name="connsiteY10" fmla="*/ 1044202 h 4191000"/>
              <a:gd name="connsiteX11" fmla="*/ 5883673 w 6105136"/>
              <a:gd name="connsiteY11" fmla="*/ 1119387 h 4191000"/>
              <a:gd name="connsiteX12" fmla="*/ 5917778 w 6105136"/>
              <a:gd name="connsiteY12" fmla="*/ 1194108 h 4191000"/>
              <a:gd name="connsiteX13" fmla="*/ 5894034 w 6105136"/>
              <a:gd name="connsiteY13" fmla="*/ 1252846 h 4191000"/>
              <a:gd name="connsiteX14" fmla="*/ 5727393 w 6105136"/>
              <a:gd name="connsiteY14" fmla="*/ 1507074 h 4191000"/>
              <a:gd name="connsiteX15" fmla="*/ 5590543 w 6105136"/>
              <a:gd name="connsiteY15" fmla="*/ 1608104 h 4191000"/>
              <a:gd name="connsiteX16" fmla="*/ 5278850 w 6105136"/>
              <a:gd name="connsiteY16" fmla="*/ 2067214 h 4191000"/>
              <a:gd name="connsiteX17" fmla="*/ 5180851 w 6105136"/>
              <a:gd name="connsiteY17" fmla="*/ 2216179 h 4191000"/>
              <a:gd name="connsiteX18" fmla="*/ 5253380 w 6105136"/>
              <a:gd name="connsiteY18" fmla="*/ 2268808 h 4191000"/>
              <a:gd name="connsiteX19" fmla="*/ 5114368 w 6105136"/>
              <a:gd name="connsiteY19" fmla="*/ 2424825 h 4191000"/>
              <a:gd name="connsiteX20" fmla="*/ 4950749 w 6105136"/>
              <a:gd name="connsiteY20" fmla="*/ 2598221 h 4191000"/>
              <a:gd name="connsiteX21" fmla="*/ 4908013 w 6105136"/>
              <a:gd name="connsiteY21" fmla="*/ 2644276 h 4191000"/>
              <a:gd name="connsiteX22" fmla="*/ 1716450 w 6105136"/>
              <a:gd name="connsiteY22" fmla="*/ 4190409 h 4191000"/>
              <a:gd name="connsiteX23" fmla="*/ 1666111 w 6105136"/>
              <a:gd name="connsiteY23" fmla="*/ 4191000 h 4191000"/>
              <a:gd name="connsiteX24" fmla="*/ 1557777 w 6105136"/>
              <a:gd name="connsiteY24" fmla="*/ 4191000 h 4191000"/>
              <a:gd name="connsiteX25" fmla="*/ 1535079 w 6105136"/>
              <a:gd name="connsiteY25" fmla="*/ 4190306 h 4191000"/>
              <a:gd name="connsiteX26" fmla="*/ 645760 w 6105136"/>
              <a:gd name="connsiteY26" fmla="*/ 3962397 h 4191000"/>
              <a:gd name="connsiteX27" fmla="*/ 293915 w 6105136"/>
              <a:gd name="connsiteY27" fmla="*/ 3785239 h 4191000"/>
              <a:gd name="connsiteX28" fmla="*/ 68403 w 6105136"/>
              <a:gd name="connsiteY28" fmla="*/ 3637448 h 4191000"/>
              <a:gd name="connsiteX29" fmla="*/ 0 w 6105136"/>
              <a:gd name="connsiteY29" fmla="*/ 3589272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05136" h="4191000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120036" y="3997466"/>
                  <a:pt x="2324286" y="4174529"/>
                  <a:pt x="1716450" y="4190409"/>
                </a:cubicBezTo>
                <a:lnTo>
                  <a:pt x="1666111" y="4191000"/>
                </a:lnTo>
                <a:lnTo>
                  <a:pt x="1557777" y="4191000"/>
                </a:lnTo>
                <a:lnTo>
                  <a:pt x="1535079" y="4190306"/>
                </a:ln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9B39A93-8401-44BA-A9B6-459C297B6D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2420" y="4304418"/>
            <a:ext cx="5414116" cy="2553582"/>
          </a:xfrm>
          <a:custGeom>
            <a:avLst/>
            <a:gdLst>
              <a:gd name="connsiteX0" fmla="*/ 158526 w 5414116"/>
              <a:gd name="connsiteY0" fmla="*/ 1316979 h 2553582"/>
              <a:gd name="connsiteX1" fmla="*/ 156754 w 5414116"/>
              <a:gd name="connsiteY1" fmla="*/ 1330318 h 2553582"/>
              <a:gd name="connsiteX2" fmla="*/ 150357 w 5414116"/>
              <a:gd name="connsiteY2" fmla="*/ 1343402 h 2553582"/>
              <a:gd name="connsiteX3" fmla="*/ 148224 w 5414116"/>
              <a:gd name="connsiteY3" fmla="*/ 1345403 h 2553582"/>
              <a:gd name="connsiteX4" fmla="*/ 152759 w 5414116"/>
              <a:gd name="connsiteY4" fmla="*/ 1332109 h 2553582"/>
              <a:gd name="connsiteX5" fmla="*/ 183999 w 5414116"/>
              <a:gd name="connsiteY5" fmla="*/ 1247985 h 2553582"/>
              <a:gd name="connsiteX6" fmla="*/ 185425 w 5414116"/>
              <a:gd name="connsiteY6" fmla="*/ 1249095 h 2553582"/>
              <a:gd name="connsiteX7" fmla="*/ 177909 w 5414116"/>
              <a:gd name="connsiteY7" fmla="*/ 1267545 h 2553582"/>
              <a:gd name="connsiteX8" fmla="*/ 163267 w 5414116"/>
              <a:gd name="connsiteY8" fmla="*/ 1304542 h 2553582"/>
              <a:gd name="connsiteX9" fmla="*/ 158526 w 5414116"/>
              <a:gd name="connsiteY9" fmla="*/ 1316979 h 2553582"/>
              <a:gd name="connsiteX10" fmla="*/ 160096 w 5414116"/>
              <a:gd name="connsiteY10" fmla="*/ 1305161 h 2553582"/>
              <a:gd name="connsiteX11" fmla="*/ 183999 w 5414116"/>
              <a:gd name="connsiteY11" fmla="*/ 1247985 h 2553582"/>
              <a:gd name="connsiteX12" fmla="*/ 2747400 w 5414116"/>
              <a:gd name="connsiteY12" fmla="*/ 406 h 2553582"/>
              <a:gd name="connsiteX13" fmla="*/ 3649095 w 5414116"/>
              <a:gd name="connsiteY13" fmla="*/ 133697 h 2553582"/>
              <a:gd name="connsiteX14" fmla="*/ 4698157 w 5414116"/>
              <a:gd name="connsiteY14" fmla="*/ 641897 h 2553582"/>
              <a:gd name="connsiteX15" fmla="*/ 4969229 w 5414116"/>
              <a:gd name="connsiteY15" fmla="*/ 864848 h 2553582"/>
              <a:gd name="connsiteX16" fmla="*/ 5031717 w 5414116"/>
              <a:gd name="connsiteY16" fmla="*/ 1024948 h 2553582"/>
              <a:gd name="connsiteX17" fmla="*/ 5057014 w 5414116"/>
              <a:gd name="connsiteY17" fmla="*/ 1071682 h 2553582"/>
              <a:gd name="connsiteX18" fmla="*/ 5135838 w 5414116"/>
              <a:gd name="connsiteY18" fmla="*/ 1143392 h 2553582"/>
              <a:gd name="connsiteX19" fmla="*/ 5266156 w 5414116"/>
              <a:gd name="connsiteY19" fmla="*/ 1289064 h 2553582"/>
              <a:gd name="connsiteX20" fmla="*/ 5195858 w 5414116"/>
              <a:gd name="connsiteY20" fmla="*/ 1298567 h 2553582"/>
              <a:gd name="connsiteX21" fmla="*/ 5041179 w 5414116"/>
              <a:gd name="connsiteY21" fmla="*/ 1192607 h 2553582"/>
              <a:gd name="connsiteX22" fmla="*/ 4918135 w 5414116"/>
              <a:gd name="connsiteY22" fmla="*/ 1145234 h 2553582"/>
              <a:gd name="connsiteX23" fmla="*/ 5060171 w 5414116"/>
              <a:gd name="connsiteY23" fmla="*/ 1300349 h 2553582"/>
              <a:gd name="connsiteX24" fmla="*/ 5184421 w 5414116"/>
              <a:gd name="connsiteY24" fmla="*/ 1487704 h 2553582"/>
              <a:gd name="connsiteX25" fmla="*/ 5058648 w 5414116"/>
              <a:gd name="connsiteY25" fmla="*/ 1427657 h 2553582"/>
              <a:gd name="connsiteX26" fmla="*/ 5045794 w 5414116"/>
              <a:gd name="connsiteY26" fmla="*/ 1446015 h 2553582"/>
              <a:gd name="connsiteX27" fmla="*/ 5101767 w 5414116"/>
              <a:gd name="connsiteY27" fmla="*/ 1647359 h 2553582"/>
              <a:gd name="connsiteX28" fmla="*/ 5135030 w 5414116"/>
              <a:gd name="connsiteY28" fmla="*/ 1731061 h 2553582"/>
              <a:gd name="connsiteX29" fmla="*/ 5321944 w 5414116"/>
              <a:gd name="connsiteY29" fmla="*/ 2003361 h 2553582"/>
              <a:gd name="connsiteX30" fmla="*/ 5107240 w 5414116"/>
              <a:gd name="connsiteY30" fmla="*/ 1850840 h 2553582"/>
              <a:gd name="connsiteX31" fmla="*/ 5290952 w 5414116"/>
              <a:gd name="connsiteY31" fmla="*/ 2116036 h 2553582"/>
              <a:gd name="connsiteX32" fmla="*/ 5388446 w 5414116"/>
              <a:gd name="connsiteY32" fmla="*/ 2220887 h 2553582"/>
              <a:gd name="connsiteX33" fmla="*/ 5403992 w 5414116"/>
              <a:gd name="connsiteY33" fmla="*/ 2273010 h 2553582"/>
              <a:gd name="connsiteX34" fmla="*/ 5345240 w 5414116"/>
              <a:gd name="connsiteY34" fmla="*/ 2269525 h 2553582"/>
              <a:gd name="connsiteX35" fmla="*/ 5181971 w 5414116"/>
              <a:gd name="connsiteY35" fmla="*/ 2212341 h 2553582"/>
              <a:gd name="connsiteX36" fmla="*/ 5342451 w 5414116"/>
              <a:gd name="connsiteY36" fmla="*/ 2399541 h 2553582"/>
              <a:gd name="connsiteX37" fmla="*/ 5193127 w 5414116"/>
              <a:gd name="connsiteY37" fmla="*/ 2341296 h 2553582"/>
              <a:gd name="connsiteX38" fmla="*/ 5128778 w 5414116"/>
              <a:gd name="connsiteY38" fmla="*/ 2384953 h 2553582"/>
              <a:gd name="connsiteX39" fmla="*/ 5024779 w 5414116"/>
              <a:gd name="connsiteY39" fmla="*/ 2455361 h 2553582"/>
              <a:gd name="connsiteX40" fmla="*/ 4957119 w 5414116"/>
              <a:gd name="connsiteY40" fmla="*/ 2492221 h 2553582"/>
              <a:gd name="connsiteX41" fmla="*/ 4951208 w 5414116"/>
              <a:gd name="connsiteY41" fmla="*/ 2536243 h 2553582"/>
              <a:gd name="connsiteX42" fmla="*/ 4942986 w 5414116"/>
              <a:gd name="connsiteY42" fmla="*/ 2553582 h 2553582"/>
              <a:gd name="connsiteX43" fmla="*/ 0 w 5414116"/>
              <a:gd name="connsiteY43" fmla="*/ 2553582 h 2553582"/>
              <a:gd name="connsiteX44" fmla="*/ 10415 w 5414116"/>
              <a:gd name="connsiteY44" fmla="*/ 2540282 h 2553582"/>
              <a:gd name="connsiteX45" fmla="*/ 50390 w 5414116"/>
              <a:gd name="connsiteY45" fmla="*/ 2514109 h 2553582"/>
              <a:gd name="connsiteX46" fmla="*/ 78593 w 5414116"/>
              <a:gd name="connsiteY46" fmla="*/ 2498362 h 2553582"/>
              <a:gd name="connsiteX47" fmla="*/ 68604 w 5414116"/>
              <a:gd name="connsiteY47" fmla="*/ 2478966 h 2553582"/>
              <a:gd name="connsiteX48" fmla="*/ 51592 w 5414116"/>
              <a:gd name="connsiteY48" fmla="*/ 2367344 h 2553582"/>
              <a:gd name="connsiteX49" fmla="*/ 167239 w 5414116"/>
              <a:gd name="connsiteY49" fmla="*/ 2281968 h 2553582"/>
              <a:gd name="connsiteX50" fmla="*/ 218700 w 5414116"/>
              <a:gd name="connsiteY50" fmla="*/ 2261009 h 2553582"/>
              <a:gd name="connsiteX51" fmla="*/ 144260 w 5414116"/>
              <a:gd name="connsiteY51" fmla="*/ 2232104 h 2553582"/>
              <a:gd name="connsiteX52" fmla="*/ 132450 w 5414116"/>
              <a:gd name="connsiteY52" fmla="*/ 2182200 h 2553582"/>
              <a:gd name="connsiteX53" fmla="*/ 128269 w 5414116"/>
              <a:gd name="connsiteY53" fmla="*/ 2157485 h 2553582"/>
              <a:gd name="connsiteX54" fmla="*/ 102768 w 5414116"/>
              <a:gd name="connsiteY54" fmla="*/ 2004430 h 2553582"/>
              <a:gd name="connsiteX55" fmla="*/ 128485 w 5414116"/>
              <a:gd name="connsiteY55" fmla="*/ 1969383 h 2553582"/>
              <a:gd name="connsiteX56" fmla="*/ 316632 w 5414116"/>
              <a:gd name="connsiteY56" fmla="*/ 1814867 h 2553582"/>
              <a:gd name="connsiteX57" fmla="*/ 204084 w 5414116"/>
              <a:gd name="connsiteY57" fmla="*/ 1732869 h 2553582"/>
              <a:gd name="connsiteX58" fmla="*/ 227085 w 5414116"/>
              <a:gd name="connsiteY58" fmla="*/ 1644378 h 2553582"/>
              <a:gd name="connsiteX59" fmla="*/ 194840 w 5414116"/>
              <a:gd name="connsiteY59" fmla="*/ 1531510 h 2553582"/>
              <a:gd name="connsiteX60" fmla="*/ 153201 w 5414116"/>
              <a:gd name="connsiteY60" fmla="*/ 1357062 h 2553582"/>
              <a:gd name="connsiteX61" fmla="*/ 156754 w 5414116"/>
              <a:gd name="connsiteY61" fmla="*/ 1330318 h 2553582"/>
              <a:gd name="connsiteX62" fmla="*/ 158203 w 5414116"/>
              <a:gd name="connsiteY62" fmla="*/ 1327353 h 2553582"/>
              <a:gd name="connsiteX63" fmla="*/ 183908 w 5414116"/>
              <a:gd name="connsiteY63" fmla="*/ 1271808 h 2553582"/>
              <a:gd name="connsiteX64" fmla="*/ 192178 w 5414116"/>
              <a:gd name="connsiteY64" fmla="*/ 1254359 h 2553582"/>
              <a:gd name="connsiteX65" fmla="*/ 197963 w 5414116"/>
              <a:gd name="connsiteY65" fmla="*/ 1258870 h 2553582"/>
              <a:gd name="connsiteX66" fmla="*/ 207082 w 5414116"/>
              <a:gd name="connsiteY66" fmla="*/ 1270177 h 2553582"/>
              <a:gd name="connsiteX67" fmla="*/ 225258 w 5414116"/>
              <a:gd name="connsiteY67" fmla="*/ 1249926 h 2553582"/>
              <a:gd name="connsiteX68" fmla="*/ 225383 w 5414116"/>
              <a:gd name="connsiteY68" fmla="*/ 1197822 h 2553582"/>
              <a:gd name="connsiteX69" fmla="*/ 198195 w 5414116"/>
              <a:gd name="connsiteY69" fmla="*/ 1241661 h 2553582"/>
              <a:gd name="connsiteX70" fmla="*/ 192178 w 5414116"/>
              <a:gd name="connsiteY70" fmla="*/ 1254359 h 2553582"/>
              <a:gd name="connsiteX71" fmla="*/ 185425 w 5414116"/>
              <a:gd name="connsiteY71" fmla="*/ 1249095 h 2553582"/>
              <a:gd name="connsiteX72" fmla="*/ 194847 w 5414116"/>
              <a:gd name="connsiteY72" fmla="*/ 1225969 h 2553582"/>
              <a:gd name="connsiteX73" fmla="*/ 248781 w 5414116"/>
              <a:gd name="connsiteY73" fmla="*/ 1110761 h 2553582"/>
              <a:gd name="connsiteX74" fmla="*/ 418181 w 5414116"/>
              <a:gd name="connsiteY74" fmla="*/ 974220 h 2553582"/>
              <a:gd name="connsiteX75" fmla="*/ 532987 w 5414116"/>
              <a:gd name="connsiteY75" fmla="*/ 931088 h 2553582"/>
              <a:gd name="connsiteX76" fmla="*/ 846702 w 5414116"/>
              <a:gd name="connsiteY76" fmla="*/ 686183 h 2553582"/>
              <a:gd name="connsiteX77" fmla="*/ 946487 w 5414116"/>
              <a:gd name="connsiteY77" fmla="*/ 606427 h 2553582"/>
              <a:gd name="connsiteX78" fmla="*/ 909859 w 5414116"/>
              <a:gd name="connsiteY78" fmla="*/ 561037 h 2553582"/>
              <a:gd name="connsiteX79" fmla="*/ 1038549 w 5414116"/>
              <a:gd name="connsiteY79" fmla="*/ 483076 h 2553582"/>
              <a:gd name="connsiteX80" fmla="*/ 1187871 w 5414116"/>
              <a:gd name="connsiteY80" fmla="*/ 397948 h 2553582"/>
              <a:gd name="connsiteX81" fmla="*/ 2747400 w 5414116"/>
              <a:gd name="connsiteY81" fmla="*/ 406 h 255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414116" h="2553582">
                <a:moveTo>
                  <a:pt x="158526" y="1316979"/>
                </a:moveTo>
                <a:lnTo>
                  <a:pt x="156754" y="1330318"/>
                </a:lnTo>
                <a:lnTo>
                  <a:pt x="150357" y="1343402"/>
                </a:lnTo>
                <a:cubicBezTo>
                  <a:pt x="148595" y="1346671"/>
                  <a:pt x="147784" y="1347597"/>
                  <a:pt x="148224" y="1345403"/>
                </a:cubicBezTo>
                <a:cubicBezTo>
                  <a:pt x="148536" y="1343890"/>
                  <a:pt x="150150" y="1339188"/>
                  <a:pt x="152759" y="1332109"/>
                </a:cubicBezTo>
                <a:close/>
                <a:moveTo>
                  <a:pt x="183999" y="1247985"/>
                </a:moveTo>
                <a:lnTo>
                  <a:pt x="185425" y="1249095"/>
                </a:lnTo>
                <a:lnTo>
                  <a:pt x="177909" y="1267545"/>
                </a:lnTo>
                <a:cubicBezTo>
                  <a:pt x="172543" y="1280910"/>
                  <a:pt x="167559" y="1293511"/>
                  <a:pt x="163267" y="1304542"/>
                </a:cubicBezTo>
                <a:lnTo>
                  <a:pt x="158526" y="1316979"/>
                </a:lnTo>
                <a:lnTo>
                  <a:pt x="160096" y="1305161"/>
                </a:lnTo>
                <a:cubicBezTo>
                  <a:pt x="166154" y="1273946"/>
                  <a:pt x="174799" y="1251295"/>
                  <a:pt x="183999" y="1247985"/>
                </a:cubicBezTo>
                <a:close/>
                <a:moveTo>
                  <a:pt x="2747400" y="406"/>
                </a:moveTo>
                <a:cubicBezTo>
                  <a:pt x="3035071" y="-4281"/>
                  <a:pt x="3341945" y="31161"/>
                  <a:pt x="3649095" y="133697"/>
                </a:cubicBezTo>
                <a:cubicBezTo>
                  <a:pt x="3849864" y="200721"/>
                  <a:pt x="4603144" y="576730"/>
                  <a:pt x="4698157" y="641897"/>
                </a:cubicBezTo>
                <a:cubicBezTo>
                  <a:pt x="4795794" y="709015"/>
                  <a:pt x="4865356" y="805949"/>
                  <a:pt x="4969229" y="864848"/>
                </a:cubicBezTo>
                <a:cubicBezTo>
                  <a:pt x="5024230" y="895855"/>
                  <a:pt x="5072076" y="940214"/>
                  <a:pt x="5031717" y="1024948"/>
                </a:cubicBezTo>
                <a:cubicBezTo>
                  <a:pt x="5020170" y="1048963"/>
                  <a:pt x="5029183" y="1072811"/>
                  <a:pt x="5057014" y="1071682"/>
                </a:cubicBezTo>
                <a:cubicBezTo>
                  <a:pt x="5109680" y="1069387"/>
                  <a:pt x="5118666" y="1110271"/>
                  <a:pt x="5135838" y="1143392"/>
                </a:cubicBezTo>
                <a:cubicBezTo>
                  <a:pt x="5166252" y="1202027"/>
                  <a:pt x="5193622" y="1263285"/>
                  <a:pt x="5266156" y="1289064"/>
                </a:cubicBezTo>
                <a:cubicBezTo>
                  <a:pt x="5238324" y="1323279"/>
                  <a:pt x="5215649" y="1311585"/>
                  <a:pt x="5195858" y="1298567"/>
                </a:cubicBezTo>
                <a:cubicBezTo>
                  <a:pt x="5143669" y="1263879"/>
                  <a:pt x="5093474" y="1226987"/>
                  <a:pt x="5041179" y="1192607"/>
                </a:cubicBezTo>
                <a:cubicBezTo>
                  <a:pt x="5007224" y="1170236"/>
                  <a:pt x="4975133" y="1142623"/>
                  <a:pt x="4918135" y="1145234"/>
                </a:cubicBezTo>
                <a:cubicBezTo>
                  <a:pt x="4935797" y="1231274"/>
                  <a:pt x="5007025" y="1262427"/>
                  <a:pt x="5060171" y="1300349"/>
                </a:cubicBezTo>
                <a:cubicBezTo>
                  <a:pt x="5126536" y="1347737"/>
                  <a:pt x="5152263" y="1413621"/>
                  <a:pt x="5184421" y="1487704"/>
                </a:cubicBezTo>
                <a:cubicBezTo>
                  <a:pt x="5122415" y="1489134"/>
                  <a:pt x="5103753" y="1435610"/>
                  <a:pt x="5058648" y="1427657"/>
                </a:cubicBezTo>
                <a:cubicBezTo>
                  <a:pt x="5053296" y="1435084"/>
                  <a:pt x="5045346" y="1445577"/>
                  <a:pt x="5045794" y="1446015"/>
                </a:cubicBezTo>
                <a:cubicBezTo>
                  <a:pt x="5106451" y="1496737"/>
                  <a:pt x="5117537" y="1568193"/>
                  <a:pt x="5101767" y="1647359"/>
                </a:cubicBezTo>
                <a:cubicBezTo>
                  <a:pt x="5093584" y="1688209"/>
                  <a:pt x="5115626" y="1706770"/>
                  <a:pt x="5135030" y="1731061"/>
                </a:cubicBezTo>
                <a:cubicBezTo>
                  <a:pt x="5203090" y="1816944"/>
                  <a:pt x="5278566" y="1897224"/>
                  <a:pt x="5321944" y="2003361"/>
                </a:cubicBezTo>
                <a:cubicBezTo>
                  <a:pt x="5239878" y="1971324"/>
                  <a:pt x="5191106" y="1897335"/>
                  <a:pt x="5107240" y="1850840"/>
                </a:cubicBezTo>
                <a:cubicBezTo>
                  <a:pt x="5146549" y="1965041"/>
                  <a:pt x="5224816" y="2036621"/>
                  <a:pt x="5290952" y="2116036"/>
                </a:cubicBezTo>
                <a:cubicBezTo>
                  <a:pt x="5321198" y="2152238"/>
                  <a:pt x="5345753" y="2195120"/>
                  <a:pt x="5388446" y="2220887"/>
                </a:cubicBezTo>
                <a:cubicBezTo>
                  <a:pt x="5403552" y="2230128"/>
                  <a:pt x="5428090" y="2247608"/>
                  <a:pt x="5403992" y="2273010"/>
                </a:cubicBezTo>
                <a:cubicBezTo>
                  <a:pt x="5383871" y="2294002"/>
                  <a:pt x="5363583" y="2281535"/>
                  <a:pt x="5345240" y="2269525"/>
                </a:cubicBezTo>
                <a:cubicBezTo>
                  <a:pt x="5301305" y="2240459"/>
                  <a:pt x="5249677" y="2227961"/>
                  <a:pt x="5181971" y="2212341"/>
                </a:cubicBezTo>
                <a:cubicBezTo>
                  <a:pt x="5210776" y="2304349"/>
                  <a:pt x="5323140" y="2305426"/>
                  <a:pt x="5342451" y="2399541"/>
                </a:cubicBezTo>
                <a:cubicBezTo>
                  <a:pt x="5276493" y="2399374"/>
                  <a:pt x="5240279" y="2358756"/>
                  <a:pt x="5193127" y="2341296"/>
                </a:cubicBezTo>
                <a:cubicBezTo>
                  <a:pt x="5150483" y="2325566"/>
                  <a:pt x="5134316" y="2337131"/>
                  <a:pt x="5128778" y="2384953"/>
                </a:cubicBezTo>
                <a:cubicBezTo>
                  <a:pt x="5120098" y="2459440"/>
                  <a:pt x="5082689" y="2490060"/>
                  <a:pt x="5024779" y="2455361"/>
                </a:cubicBezTo>
                <a:cubicBezTo>
                  <a:pt x="4971160" y="2423009"/>
                  <a:pt x="4955618" y="2448088"/>
                  <a:pt x="4957119" y="2492221"/>
                </a:cubicBezTo>
                <a:cubicBezTo>
                  <a:pt x="4957659" y="2508307"/>
                  <a:pt x="4955422" y="2522819"/>
                  <a:pt x="4951208" y="2536243"/>
                </a:cubicBezTo>
                <a:lnTo>
                  <a:pt x="4942986" y="2553582"/>
                </a:lnTo>
                <a:lnTo>
                  <a:pt x="0" y="2553582"/>
                </a:lnTo>
                <a:lnTo>
                  <a:pt x="10415" y="2540282"/>
                </a:lnTo>
                <a:cubicBezTo>
                  <a:pt x="21321" y="2529317"/>
                  <a:pt x="34083" y="2520126"/>
                  <a:pt x="50390" y="2514109"/>
                </a:cubicBezTo>
                <a:cubicBezTo>
                  <a:pt x="60150" y="2510393"/>
                  <a:pt x="69288" y="2504190"/>
                  <a:pt x="78593" y="2498362"/>
                </a:cubicBezTo>
                <a:cubicBezTo>
                  <a:pt x="79663" y="2490260"/>
                  <a:pt x="77016" y="2483287"/>
                  <a:pt x="68604" y="2478966"/>
                </a:cubicBezTo>
                <a:cubicBezTo>
                  <a:pt x="15119" y="2451323"/>
                  <a:pt x="33815" y="2412284"/>
                  <a:pt x="51592" y="2367344"/>
                </a:cubicBezTo>
                <a:cubicBezTo>
                  <a:pt x="73482" y="2311677"/>
                  <a:pt x="117178" y="2293901"/>
                  <a:pt x="167239" y="2281968"/>
                </a:cubicBezTo>
                <a:cubicBezTo>
                  <a:pt x="184333" y="2277976"/>
                  <a:pt x="204809" y="2283134"/>
                  <a:pt x="218700" y="2261009"/>
                </a:cubicBezTo>
                <a:cubicBezTo>
                  <a:pt x="202945" y="2233233"/>
                  <a:pt x="167661" y="2244301"/>
                  <a:pt x="144260" y="2232104"/>
                </a:cubicBezTo>
                <a:cubicBezTo>
                  <a:pt x="124982" y="2221882"/>
                  <a:pt x="89225" y="2216464"/>
                  <a:pt x="132450" y="2182200"/>
                </a:cubicBezTo>
                <a:cubicBezTo>
                  <a:pt x="145069" y="2172139"/>
                  <a:pt x="138401" y="2161211"/>
                  <a:pt x="128269" y="2157485"/>
                </a:cubicBezTo>
                <a:cubicBezTo>
                  <a:pt x="45771" y="2128357"/>
                  <a:pt x="114856" y="2054401"/>
                  <a:pt x="102768" y="2004430"/>
                </a:cubicBezTo>
                <a:cubicBezTo>
                  <a:pt x="99143" y="1990876"/>
                  <a:pt x="114661" y="1971808"/>
                  <a:pt x="128485" y="1969383"/>
                </a:cubicBezTo>
                <a:cubicBezTo>
                  <a:pt x="216478" y="1953355"/>
                  <a:pt x="255260" y="1875600"/>
                  <a:pt x="316632" y="1814867"/>
                </a:cubicBezTo>
                <a:cubicBezTo>
                  <a:pt x="286607" y="1778049"/>
                  <a:pt x="240843" y="1760915"/>
                  <a:pt x="204084" y="1732869"/>
                </a:cubicBezTo>
                <a:cubicBezTo>
                  <a:pt x="165873" y="1703815"/>
                  <a:pt x="170805" y="1689937"/>
                  <a:pt x="227085" y="1644378"/>
                </a:cubicBezTo>
                <a:cubicBezTo>
                  <a:pt x="135002" y="1609983"/>
                  <a:pt x="135002" y="1609983"/>
                  <a:pt x="194840" y="1531510"/>
                </a:cubicBezTo>
                <a:cubicBezTo>
                  <a:pt x="155738" y="1518118"/>
                  <a:pt x="147268" y="1431235"/>
                  <a:pt x="153201" y="1357062"/>
                </a:cubicBezTo>
                <a:lnTo>
                  <a:pt x="156754" y="1330318"/>
                </a:lnTo>
                <a:lnTo>
                  <a:pt x="158203" y="1327353"/>
                </a:lnTo>
                <a:cubicBezTo>
                  <a:pt x="164944" y="1313010"/>
                  <a:pt x="174305" y="1292418"/>
                  <a:pt x="183908" y="1271808"/>
                </a:cubicBezTo>
                <a:lnTo>
                  <a:pt x="192178" y="1254359"/>
                </a:lnTo>
                <a:lnTo>
                  <a:pt x="197963" y="1258870"/>
                </a:lnTo>
                <a:cubicBezTo>
                  <a:pt x="201319" y="1265759"/>
                  <a:pt x="204343" y="1269123"/>
                  <a:pt x="207082" y="1270177"/>
                </a:cubicBezTo>
                <a:cubicBezTo>
                  <a:pt x="215301" y="1273335"/>
                  <a:pt x="220953" y="1255680"/>
                  <a:pt x="225258" y="1249926"/>
                </a:cubicBezTo>
                <a:cubicBezTo>
                  <a:pt x="239225" y="1231830"/>
                  <a:pt x="229470" y="1215162"/>
                  <a:pt x="225383" y="1197822"/>
                </a:cubicBezTo>
                <a:cubicBezTo>
                  <a:pt x="223809" y="1191435"/>
                  <a:pt x="212069" y="1213060"/>
                  <a:pt x="198195" y="1241661"/>
                </a:cubicBezTo>
                <a:lnTo>
                  <a:pt x="192178" y="1254359"/>
                </a:lnTo>
                <a:lnTo>
                  <a:pt x="185425" y="1249095"/>
                </a:lnTo>
                <a:lnTo>
                  <a:pt x="194847" y="1225969"/>
                </a:lnTo>
                <a:cubicBezTo>
                  <a:pt x="218144" y="1169629"/>
                  <a:pt x="242658" y="1113997"/>
                  <a:pt x="248781" y="1110761"/>
                </a:cubicBezTo>
                <a:cubicBezTo>
                  <a:pt x="313786" y="1076283"/>
                  <a:pt x="321395" y="965784"/>
                  <a:pt x="418181" y="974220"/>
                </a:cubicBezTo>
                <a:cubicBezTo>
                  <a:pt x="461819" y="977818"/>
                  <a:pt x="495215" y="944914"/>
                  <a:pt x="532987" y="931088"/>
                </a:cubicBezTo>
                <a:cubicBezTo>
                  <a:pt x="664440" y="883526"/>
                  <a:pt x="768295" y="806734"/>
                  <a:pt x="846702" y="686183"/>
                </a:cubicBezTo>
                <a:cubicBezTo>
                  <a:pt x="868484" y="652881"/>
                  <a:pt x="913166" y="632329"/>
                  <a:pt x="946487" y="606427"/>
                </a:cubicBezTo>
                <a:cubicBezTo>
                  <a:pt x="943857" y="580742"/>
                  <a:pt x="867909" y="616319"/>
                  <a:pt x="909859" y="561037"/>
                </a:cubicBezTo>
                <a:cubicBezTo>
                  <a:pt x="941546" y="519374"/>
                  <a:pt x="991572" y="500749"/>
                  <a:pt x="1038549" y="483076"/>
                </a:cubicBezTo>
                <a:cubicBezTo>
                  <a:pt x="1092404" y="463016"/>
                  <a:pt x="1148626" y="449861"/>
                  <a:pt x="1187871" y="397948"/>
                </a:cubicBezTo>
                <a:cubicBezTo>
                  <a:pt x="1194206" y="389666"/>
                  <a:pt x="1884389" y="14461"/>
                  <a:pt x="2747400" y="40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365760"/>
            <a:ext cx="4617720" cy="2578608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3127248"/>
            <a:ext cx="4617720" cy="3054096"/>
          </a:xfrm>
        </p:spPr>
        <p:txBody>
          <a:bodyPr/>
          <a:lstStyle>
            <a:lvl1pPr marL="0" indent="0">
              <a:buNone/>
              <a:defRPr sz="1800"/>
            </a:lvl1pPr>
            <a:lvl2pPr marL="228600">
              <a:defRPr sz="1800"/>
            </a:lvl2pPr>
            <a:lvl3pPr marL="457200">
              <a:defRPr sz="1800"/>
            </a:lvl3pPr>
            <a:lvl4pPr marL="685800"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9128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6949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64F11EE-129E-4848-B727-5C75FAE6D3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10842" y="1"/>
            <a:ext cx="6481158" cy="4216186"/>
          </a:xfrm>
          <a:custGeom>
            <a:avLst/>
            <a:gdLst>
              <a:gd name="connsiteX0" fmla="*/ 159680 w 6481158"/>
              <a:gd name="connsiteY0" fmla="*/ 0 h 4216186"/>
              <a:gd name="connsiteX1" fmla="*/ 6481158 w 6481158"/>
              <a:gd name="connsiteY1" fmla="*/ 0 h 4216186"/>
              <a:gd name="connsiteX2" fmla="*/ 6481158 w 6481158"/>
              <a:gd name="connsiteY2" fmla="*/ 4216186 h 4216186"/>
              <a:gd name="connsiteX3" fmla="*/ 629981 w 6481158"/>
              <a:gd name="connsiteY3" fmla="*/ 4216186 h 4216186"/>
              <a:gd name="connsiteX4" fmla="*/ 640174 w 6481158"/>
              <a:gd name="connsiteY4" fmla="*/ 4153970 h 4216186"/>
              <a:gd name="connsiteX5" fmla="*/ 663954 w 6481158"/>
              <a:gd name="connsiteY5" fmla="*/ 4042035 h 4216186"/>
              <a:gd name="connsiteX6" fmla="*/ 674575 w 6481158"/>
              <a:gd name="connsiteY6" fmla="*/ 4017890 h 4216186"/>
              <a:gd name="connsiteX7" fmla="*/ 542646 w 6481158"/>
              <a:gd name="connsiteY7" fmla="*/ 3860429 h 4216186"/>
              <a:gd name="connsiteX8" fmla="*/ 664457 w 6481158"/>
              <a:gd name="connsiteY8" fmla="*/ 3800021 h 4216186"/>
              <a:gd name="connsiteX9" fmla="*/ 662932 w 6481158"/>
              <a:gd name="connsiteY9" fmla="*/ 3771718 h 4216186"/>
              <a:gd name="connsiteX10" fmla="*/ 659568 w 6481158"/>
              <a:gd name="connsiteY10" fmla="*/ 3757935 h 4216186"/>
              <a:gd name="connsiteX11" fmla="*/ 653777 w 6481158"/>
              <a:gd name="connsiteY11" fmla="*/ 3747325 h 4216186"/>
              <a:gd name="connsiteX12" fmla="*/ 610074 w 6481158"/>
              <a:gd name="connsiteY12" fmla="*/ 3705028 h 4216186"/>
              <a:gd name="connsiteX13" fmla="*/ 655821 w 6481158"/>
              <a:gd name="connsiteY13" fmla="*/ 3445525 h 4216186"/>
              <a:gd name="connsiteX14" fmla="*/ 683811 w 6481158"/>
              <a:gd name="connsiteY14" fmla="*/ 3405686 h 4216186"/>
              <a:gd name="connsiteX15" fmla="*/ 687152 w 6481158"/>
              <a:gd name="connsiteY15" fmla="*/ 3393684 h 4216186"/>
              <a:gd name="connsiteX16" fmla="*/ 681564 w 6481158"/>
              <a:gd name="connsiteY16" fmla="*/ 3363918 h 4216186"/>
              <a:gd name="connsiteX17" fmla="*/ 658589 w 6481158"/>
              <a:gd name="connsiteY17" fmla="*/ 3279721 h 4216186"/>
              <a:gd name="connsiteX18" fmla="*/ 655534 w 6481158"/>
              <a:gd name="connsiteY18" fmla="*/ 3274732 h 4216186"/>
              <a:gd name="connsiteX19" fmla="*/ 633009 w 6481158"/>
              <a:gd name="connsiteY19" fmla="*/ 3204655 h 4216186"/>
              <a:gd name="connsiteX20" fmla="*/ 633086 w 6481158"/>
              <a:gd name="connsiteY20" fmla="*/ 3198166 h 4216186"/>
              <a:gd name="connsiteX21" fmla="*/ 627259 w 6481158"/>
              <a:gd name="connsiteY21" fmla="*/ 3181568 h 4216186"/>
              <a:gd name="connsiteX22" fmla="*/ 504281 w 6481158"/>
              <a:gd name="connsiteY22" fmla="*/ 3024678 h 4216186"/>
              <a:gd name="connsiteX23" fmla="*/ 381209 w 6481158"/>
              <a:gd name="connsiteY23" fmla="*/ 2810127 h 4216186"/>
              <a:gd name="connsiteX24" fmla="*/ 360893 w 6481158"/>
              <a:gd name="connsiteY24" fmla="*/ 2596949 h 4216186"/>
              <a:gd name="connsiteX25" fmla="*/ 130872 w 6481158"/>
              <a:gd name="connsiteY25" fmla="*/ 2524080 h 4216186"/>
              <a:gd name="connsiteX26" fmla="*/ 328878 w 6481158"/>
              <a:gd name="connsiteY26" fmla="*/ 2014028 h 4216186"/>
              <a:gd name="connsiteX27" fmla="*/ 347033 w 6481158"/>
              <a:gd name="connsiteY27" fmla="*/ 1914129 h 4216186"/>
              <a:gd name="connsiteX28" fmla="*/ 208894 w 6481158"/>
              <a:gd name="connsiteY28" fmla="*/ 1606217 h 4216186"/>
              <a:gd name="connsiteX29" fmla="*/ 186488 w 6481158"/>
              <a:gd name="connsiteY29" fmla="*/ 1556554 h 4216186"/>
              <a:gd name="connsiteX30" fmla="*/ 135933 w 6481158"/>
              <a:gd name="connsiteY30" fmla="*/ 1459414 h 4216186"/>
              <a:gd name="connsiteX31" fmla="*/ 0 w 6481158"/>
              <a:gd name="connsiteY31" fmla="*/ 1466109 h 4216186"/>
              <a:gd name="connsiteX32" fmla="*/ 67782 w 6481158"/>
              <a:gd name="connsiteY32" fmla="*/ 1372761 h 4216186"/>
              <a:gd name="connsiteX33" fmla="*/ 195632 w 6481158"/>
              <a:gd name="connsiteY33" fmla="*/ 1080052 h 4216186"/>
              <a:gd name="connsiteX34" fmla="*/ 97391 w 6481158"/>
              <a:gd name="connsiteY34" fmla="*/ 854014 h 4216186"/>
              <a:gd name="connsiteX35" fmla="*/ 69223 w 6481158"/>
              <a:gd name="connsiteY35" fmla="*/ 821285 h 4216186"/>
              <a:gd name="connsiteX36" fmla="*/ 103649 w 6481158"/>
              <a:gd name="connsiteY36" fmla="*/ 760897 h 4216186"/>
              <a:gd name="connsiteX37" fmla="*/ 171912 w 6481158"/>
              <a:gd name="connsiteY37" fmla="*/ 560313 h 4216186"/>
              <a:gd name="connsiteX38" fmla="*/ 206354 w 6481158"/>
              <a:gd name="connsiteY38" fmla="*/ 423850 h 4216186"/>
              <a:gd name="connsiteX39" fmla="*/ 250397 w 6481158"/>
              <a:gd name="connsiteY39" fmla="*/ 361124 h 4216186"/>
              <a:gd name="connsiteX40" fmla="*/ 259101 w 6481158"/>
              <a:gd name="connsiteY40" fmla="*/ 314763 h 4216186"/>
              <a:gd name="connsiteX41" fmla="*/ 229198 w 6481158"/>
              <a:gd name="connsiteY41" fmla="*/ 104693 h 4216186"/>
              <a:gd name="connsiteX42" fmla="*/ 214459 w 6481158"/>
              <a:gd name="connsiteY42" fmla="*/ 52392 h 4216186"/>
              <a:gd name="connsiteX43" fmla="*/ 174580 w 6481158"/>
              <a:gd name="connsiteY43" fmla="*/ 23688 h 421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481158" h="4216186">
                <a:moveTo>
                  <a:pt x="159680" y="0"/>
                </a:moveTo>
                <a:lnTo>
                  <a:pt x="6481158" y="0"/>
                </a:lnTo>
                <a:lnTo>
                  <a:pt x="6481158" y="4216186"/>
                </a:lnTo>
                <a:lnTo>
                  <a:pt x="629981" y="4216186"/>
                </a:lnTo>
                <a:lnTo>
                  <a:pt x="640174" y="4153970"/>
                </a:lnTo>
                <a:cubicBezTo>
                  <a:pt x="646054" y="4115040"/>
                  <a:pt x="652738" y="4076730"/>
                  <a:pt x="663954" y="4042035"/>
                </a:cubicBezTo>
                <a:lnTo>
                  <a:pt x="674575" y="4017890"/>
                </a:lnTo>
                <a:lnTo>
                  <a:pt x="542646" y="3860429"/>
                </a:lnTo>
                <a:cubicBezTo>
                  <a:pt x="583801" y="3777846"/>
                  <a:pt x="628876" y="3834526"/>
                  <a:pt x="664457" y="3800021"/>
                </a:cubicBezTo>
                <a:cubicBezTo>
                  <a:pt x="663366" y="3791627"/>
                  <a:pt x="663436" y="3781009"/>
                  <a:pt x="662932" y="3771718"/>
                </a:cubicBezTo>
                <a:lnTo>
                  <a:pt x="659568" y="3757935"/>
                </a:lnTo>
                <a:lnTo>
                  <a:pt x="653777" y="3747325"/>
                </a:lnTo>
                <a:lnTo>
                  <a:pt x="610074" y="3705028"/>
                </a:lnTo>
                <a:cubicBezTo>
                  <a:pt x="514097" y="3608961"/>
                  <a:pt x="528640" y="3588143"/>
                  <a:pt x="655821" y="3445525"/>
                </a:cubicBezTo>
                <a:cubicBezTo>
                  <a:pt x="668503" y="3431228"/>
                  <a:pt x="677664" y="3418102"/>
                  <a:pt x="683811" y="3405686"/>
                </a:cubicBezTo>
                <a:lnTo>
                  <a:pt x="687152" y="3393684"/>
                </a:lnTo>
                <a:lnTo>
                  <a:pt x="681564" y="3363918"/>
                </a:lnTo>
                <a:lnTo>
                  <a:pt x="658589" y="3279721"/>
                </a:lnTo>
                <a:lnTo>
                  <a:pt x="655534" y="3274732"/>
                </a:lnTo>
                <a:cubicBezTo>
                  <a:pt x="645154" y="3256804"/>
                  <a:pt x="636025" y="3236251"/>
                  <a:pt x="633009" y="3204655"/>
                </a:cubicBezTo>
                <a:lnTo>
                  <a:pt x="633086" y="3198166"/>
                </a:lnTo>
                <a:lnTo>
                  <a:pt x="627259" y="3181568"/>
                </a:lnTo>
                <a:cubicBezTo>
                  <a:pt x="591590" y="3088781"/>
                  <a:pt x="548194" y="3020054"/>
                  <a:pt x="504281" y="3024678"/>
                </a:cubicBezTo>
                <a:cubicBezTo>
                  <a:pt x="548490" y="2798901"/>
                  <a:pt x="548490" y="2798901"/>
                  <a:pt x="381209" y="2810127"/>
                </a:cubicBezTo>
                <a:cubicBezTo>
                  <a:pt x="440862" y="2658988"/>
                  <a:pt x="439766" y="2624324"/>
                  <a:pt x="360893" y="2596949"/>
                </a:cubicBezTo>
                <a:cubicBezTo>
                  <a:pt x="284957" y="2570407"/>
                  <a:pt x="201795" y="2575904"/>
                  <a:pt x="130872" y="2524080"/>
                </a:cubicBezTo>
                <a:cubicBezTo>
                  <a:pt x="188851" y="2335317"/>
                  <a:pt x="200302" y="2130710"/>
                  <a:pt x="328878" y="2014028"/>
                </a:cubicBezTo>
                <a:cubicBezTo>
                  <a:pt x="349137" y="1995898"/>
                  <a:pt x="361422" y="1940125"/>
                  <a:pt x="347033" y="1914129"/>
                </a:cubicBezTo>
                <a:cubicBezTo>
                  <a:pt x="295996" y="1817105"/>
                  <a:pt x="357685" y="1592503"/>
                  <a:pt x="208894" y="1606217"/>
                </a:cubicBezTo>
                <a:cubicBezTo>
                  <a:pt x="190525" y="1607581"/>
                  <a:pt x="173015" y="1590108"/>
                  <a:pt x="186488" y="1556554"/>
                </a:cubicBezTo>
                <a:cubicBezTo>
                  <a:pt x="232768" y="1442049"/>
                  <a:pt x="172886" y="1463610"/>
                  <a:pt x="135933" y="1459414"/>
                </a:cubicBezTo>
                <a:cubicBezTo>
                  <a:pt x="91212" y="1454776"/>
                  <a:pt x="42622" y="1511622"/>
                  <a:pt x="0" y="1466109"/>
                </a:cubicBezTo>
                <a:cubicBezTo>
                  <a:pt x="7764" y="1405223"/>
                  <a:pt x="43366" y="1397333"/>
                  <a:pt x="67782" y="1372761"/>
                </a:cubicBezTo>
                <a:cubicBezTo>
                  <a:pt x="139132" y="1300280"/>
                  <a:pt x="196704" y="1221065"/>
                  <a:pt x="195632" y="1080052"/>
                </a:cubicBezTo>
                <a:cubicBezTo>
                  <a:pt x="194930" y="966113"/>
                  <a:pt x="199455" y="864105"/>
                  <a:pt x="97391" y="854014"/>
                </a:cubicBezTo>
                <a:cubicBezTo>
                  <a:pt x="81355" y="852486"/>
                  <a:pt x="72717" y="839840"/>
                  <a:pt x="69223" y="821285"/>
                </a:cubicBezTo>
                <a:cubicBezTo>
                  <a:pt x="80177" y="799992"/>
                  <a:pt x="90624" y="778040"/>
                  <a:pt x="103649" y="760897"/>
                </a:cubicBezTo>
                <a:cubicBezTo>
                  <a:pt x="147404" y="704450"/>
                  <a:pt x="160670" y="633687"/>
                  <a:pt x="171912" y="560313"/>
                </a:cubicBezTo>
                <a:cubicBezTo>
                  <a:pt x="179151" y="513531"/>
                  <a:pt x="187860" y="467166"/>
                  <a:pt x="206354" y="423850"/>
                </a:cubicBezTo>
                <a:cubicBezTo>
                  <a:pt x="217619" y="397046"/>
                  <a:pt x="231961" y="375704"/>
                  <a:pt x="250397" y="361124"/>
                </a:cubicBezTo>
                <a:cubicBezTo>
                  <a:pt x="266451" y="347903"/>
                  <a:pt x="270868" y="334407"/>
                  <a:pt x="259101" y="314763"/>
                </a:cubicBezTo>
                <a:cubicBezTo>
                  <a:pt x="225826" y="258432"/>
                  <a:pt x="211109" y="191375"/>
                  <a:pt x="229198" y="104693"/>
                </a:cubicBezTo>
                <a:cubicBezTo>
                  <a:pt x="234668" y="78523"/>
                  <a:pt x="229657" y="58007"/>
                  <a:pt x="214459" y="52392"/>
                </a:cubicBezTo>
                <a:cubicBezTo>
                  <a:pt x="198643" y="46345"/>
                  <a:pt x="185640" y="36363"/>
                  <a:pt x="174580" y="2368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783A78F-A82E-4063-B70C-6865CD22AF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8134" y="4323899"/>
            <a:ext cx="7113866" cy="2534101"/>
          </a:xfrm>
          <a:custGeom>
            <a:avLst/>
            <a:gdLst>
              <a:gd name="connsiteX0" fmla="*/ 1237395 w 7113866"/>
              <a:gd name="connsiteY0" fmla="*/ 0 h 2534101"/>
              <a:gd name="connsiteX1" fmla="*/ 7113866 w 7113866"/>
              <a:gd name="connsiteY1" fmla="*/ 0 h 2534101"/>
              <a:gd name="connsiteX2" fmla="*/ 7113866 w 7113866"/>
              <a:gd name="connsiteY2" fmla="*/ 2534101 h 2534101"/>
              <a:gd name="connsiteX3" fmla="*/ 0 w 7113866"/>
              <a:gd name="connsiteY3" fmla="*/ 2534101 h 2534101"/>
              <a:gd name="connsiteX4" fmla="*/ 21865 w 7113866"/>
              <a:gd name="connsiteY4" fmla="*/ 2503631 h 2534101"/>
              <a:gd name="connsiteX5" fmla="*/ 295355 w 7113866"/>
              <a:gd name="connsiteY5" fmla="*/ 2078512 h 2534101"/>
              <a:gd name="connsiteX6" fmla="*/ 476493 w 7113866"/>
              <a:gd name="connsiteY6" fmla="*/ 1754977 h 2534101"/>
              <a:gd name="connsiteX7" fmla="*/ 629661 w 7113866"/>
              <a:gd name="connsiteY7" fmla="*/ 1466193 h 2534101"/>
              <a:gd name="connsiteX8" fmla="*/ 542838 w 7113866"/>
              <a:gd name="connsiteY8" fmla="*/ 1401940 h 2534101"/>
              <a:gd name="connsiteX9" fmla="*/ 649253 w 7113866"/>
              <a:gd name="connsiteY9" fmla="*/ 1136180 h 2534101"/>
              <a:gd name="connsiteX10" fmla="*/ 987552 w 7113866"/>
              <a:gd name="connsiteY10" fmla="*/ 313308 h 2534101"/>
              <a:gd name="connsiteX11" fmla="*/ 1141095 w 7113866"/>
              <a:gd name="connsiteY11" fmla="*/ 112922 h 2534101"/>
              <a:gd name="connsiteX12" fmla="*/ 1217454 w 7113866"/>
              <a:gd name="connsiteY12" fmla="*/ 43683 h 253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13866" h="2534101">
                <a:moveTo>
                  <a:pt x="1237395" y="0"/>
                </a:moveTo>
                <a:lnTo>
                  <a:pt x="7113866" y="0"/>
                </a:lnTo>
                <a:lnTo>
                  <a:pt x="7113866" y="2534101"/>
                </a:lnTo>
                <a:lnTo>
                  <a:pt x="0" y="2534101"/>
                </a:lnTo>
                <a:lnTo>
                  <a:pt x="21865" y="2503631"/>
                </a:lnTo>
                <a:cubicBezTo>
                  <a:pt x="198423" y="2253521"/>
                  <a:pt x="293790" y="2086461"/>
                  <a:pt x="295355" y="2078512"/>
                </a:cubicBezTo>
                <a:cubicBezTo>
                  <a:pt x="324069" y="1929470"/>
                  <a:pt x="404357" y="1848602"/>
                  <a:pt x="476493" y="1754977"/>
                </a:cubicBezTo>
                <a:cubicBezTo>
                  <a:pt x="539303" y="1672931"/>
                  <a:pt x="606319" y="1585980"/>
                  <a:pt x="629661" y="1466193"/>
                </a:cubicBezTo>
                <a:cubicBezTo>
                  <a:pt x="660485" y="1307325"/>
                  <a:pt x="563419" y="1455147"/>
                  <a:pt x="542838" y="1401940"/>
                </a:cubicBezTo>
                <a:cubicBezTo>
                  <a:pt x="578840" y="1314777"/>
                  <a:pt x="636192" y="1228627"/>
                  <a:pt x="649253" y="1136180"/>
                </a:cubicBezTo>
                <a:cubicBezTo>
                  <a:pt x="695845" y="801928"/>
                  <a:pt x="810579" y="538800"/>
                  <a:pt x="987552" y="313308"/>
                </a:cubicBezTo>
                <a:cubicBezTo>
                  <a:pt x="1038302" y="248170"/>
                  <a:pt x="1069945" y="145770"/>
                  <a:pt x="1141095" y="112922"/>
                </a:cubicBezTo>
                <a:cubicBezTo>
                  <a:pt x="1175679" y="97203"/>
                  <a:pt x="1199890" y="73126"/>
                  <a:pt x="1217454" y="43683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79A6B6-B6BD-4F17-8EDF-3CBD83B5A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4443984" cy="213969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97A506-D3A6-4ED8-8315-3855750468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898648"/>
            <a:ext cx="4443984" cy="59436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85D9E25-B25F-4DB6-B381-E134A525C7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3639312"/>
            <a:ext cx="4443984" cy="59436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E2F152-3B4C-4389-9A9C-82E3C8649A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4389120"/>
            <a:ext cx="4443984" cy="59436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99288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3963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97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B7C90C9-77F3-4C3C-97F8-425EF81FB7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95125" cy="6858000"/>
          </a:xfrm>
          <a:custGeom>
            <a:avLst/>
            <a:gdLst>
              <a:gd name="connsiteX0" fmla="*/ 4729712 w 11795125"/>
              <a:gd name="connsiteY0" fmla="*/ 4417922 h 6858000"/>
              <a:gd name="connsiteX1" fmla="*/ 7234278 w 11795125"/>
              <a:gd name="connsiteY1" fmla="*/ 4419507 h 6858000"/>
              <a:gd name="connsiteX2" fmla="*/ 7626325 w 11795125"/>
              <a:gd name="connsiteY2" fmla="*/ 4644358 h 6858000"/>
              <a:gd name="connsiteX3" fmla="*/ 8882694 w 11795125"/>
              <a:gd name="connsiteY3" fmla="*/ 6820455 h 6858000"/>
              <a:gd name="connsiteX4" fmla="*/ 8898077 w 11795125"/>
              <a:gd name="connsiteY4" fmla="*/ 6858000 h 6858000"/>
              <a:gd name="connsiteX5" fmla="*/ 3070863 w 11795125"/>
              <a:gd name="connsiteY5" fmla="*/ 6858000 h 6858000"/>
              <a:gd name="connsiteX6" fmla="*/ 3094823 w 11795125"/>
              <a:gd name="connsiteY6" fmla="*/ 6809422 h 6858000"/>
              <a:gd name="connsiteX7" fmla="*/ 4345735 w 11795125"/>
              <a:gd name="connsiteY7" fmla="*/ 4639611 h 6858000"/>
              <a:gd name="connsiteX8" fmla="*/ 4729712 w 11795125"/>
              <a:gd name="connsiteY8" fmla="*/ 4417922 h 6858000"/>
              <a:gd name="connsiteX9" fmla="*/ 2031302 w 11795125"/>
              <a:gd name="connsiteY9" fmla="*/ 2039301 h 6858000"/>
              <a:gd name="connsiteX10" fmla="*/ 2747265 w 11795125"/>
              <a:gd name="connsiteY10" fmla="*/ 2039754 h 6858000"/>
              <a:gd name="connsiteX11" fmla="*/ 2859337 w 11795125"/>
              <a:gd name="connsiteY11" fmla="*/ 2104031 h 6858000"/>
              <a:gd name="connsiteX12" fmla="*/ 3218486 w 11795125"/>
              <a:gd name="connsiteY12" fmla="*/ 2726096 h 6858000"/>
              <a:gd name="connsiteX13" fmla="*/ 3217340 w 11795125"/>
              <a:gd name="connsiteY13" fmla="*/ 2853948 h 6858000"/>
              <a:gd name="connsiteX14" fmla="*/ 2860527 w 11795125"/>
              <a:gd name="connsiteY14" fmla="*/ 3475560 h 6858000"/>
              <a:gd name="connsiteX15" fmla="*/ 2750762 w 11795125"/>
              <a:gd name="connsiteY15" fmla="*/ 3538933 h 6858000"/>
              <a:gd name="connsiteX16" fmla="*/ 2034023 w 11795125"/>
              <a:gd name="connsiteY16" fmla="*/ 3537136 h 6858000"/>
              <a:gd name="connsiteX17" fmla="*/ 1922728 w 11795125"/>
              <a:gd name="connsiteY17" fmla="*/ 3474202 h 6858000"/>
              <a:gd name="connsiteX18" fmla="*/ 1563578 w 11795125"/>
              <a:gd name="connsiteY18" fmla="*/ 2852137 h 6858000"/>
              <a:gd name="connsiteX19" fmla="*/ 1563948 w 11795125"/>
              <a:gd name="connsiteY19" fmla="*/ 2722942 h 6858000"/>
              <a:gd name="connsiteX20" fmla="*/ 1921537 w 11795125"/>
              <a:gd name="connsiteY20" fmla="*/ 2102674 h 6858000"/>
              <a:gd name="connsiteX21" fmla="*/ 2031302 w 11795125"/>
              <a:gd name="connsiteY21" fmla="*/ 2039301 h 6858000"/>
              <a:gd name="connsiteX22" fmla="*/ 9343478 w 11795125"/>
              <a:gd name="connsiteY22" fmla="*/ 1795745 h 6858000"/>
              <a:gd name="connsiteX23" fmla="*/ 11620502 w 11795125"/>
              <a:gd name="connsiteY23" fmla="*/ 1797185 h 6858000"/>
              <a:gd name="connsiteX24" fmla="*/ 11795125 w 11795125"/>
              <a:gd name="connsiteY24" fmla="*/ 1797296 h 6858000"/>
              <a:gd name="connsiteX25" fmla="*/ 11795125 w 11795125"/>
              <a:gd name="connsiteY25" fmla="*/ 6858000 h 6858000"/>
              <a:gd name="connsiteX26" fmla="*/ 8996698 w 11795125"/>
              <a:gd name="connsiteY26" fmla="*/ 6858000 h 6858000"/>
              <a:gd name="connsiteX27" fmla="*/ 8963663 w 11795125"/>
              <a:gd name="connsiteY27" fmla="*/ 6815289 h 6858000"/>
              <a:gd name="connsiteX28" fmla="*/ 7707295 w 11795125"/>
              <a:gd name="connsiteY28" fmla="*/ 4639193 h 6858000"/>
              <a:gd name="connsiteX29" fmla="*/ 7708590 w 11795125"/>
              <a:gd name="connsiteY29" fmla="*/ 4187244 h 6858000"/>
              <a:gd name="connsiteX30" fmla="*/ 8959501 w 11795125"/>
              <a:gd name="connsiteY30" fmla="*/ 2017434 h 6858000"/>
              <a:gd name="connsiteX31" fmla="*/ 9343478 w 11795125"/>
              <a:gd name="connsiteY31" fmla="*/ 1795745 h 6858000"/>
              <a:gd name="connsiteX32" fmla="*/ 3102644 w 11795125"/>
              <a:gd name="connsiteY32" fmla="*/ 1739841 h 6858000"/>
              <a:gd name="connsiteX33" fmla="*/ 3385876 w 11795125"/>
              <a:gd name="connsiteY33" fmla="*/ 1740020 h 6858000"/>
              <a:gd name="connsiteX34" fmla="*/ 3430211 w 11795125"/>
              <a:gd name="connsiteY34" fmla="*/ 1765448 h 6858000"/>
              <a:gd name="connsiteX35" fmla="*/ 3572289 w 11795125"/>
              <a:gd name="connsiteY35" fmla="*/ 2011533 h 6858000"/>
              <a:gd name="connsiteX36" fmla="*/ 3571836 w 11795125"/>
              <a:gd name="connsiteY36" fmla="*/ 2062111 h 6858000"/>
              <a:gd name="connsiteX37" fmla="*/ 3430681 w 11795125"/>
              <a:gd name="connsiteY37" fmla="*/ 2308019 h 6858000"/>
              <a:gd name="connsiteX38" fmla="*/ 3387260 w 11795125"/>
              <a:gd name="connsiteY38" fmla="*/ 2333088 h 6858000"/>
              <a:gd name="connsiteX39" fmla="*/ 3103720 w 11795125"/>
              <a:gd name="connsiteY39" fmla="*/ 2332378 h 6858000"/>
              <a:gd name="connsiteX40" fmla="*/ 3059693 w 11795125"/>
              <a:gd name="connsiteY40" fmla="*/ 2307481 h 6858000"/>
              <a:gd name="connsiteX41" fmla="*/ 2917615 w 11795125"/>
              <a:gd name="connsiteY41" fmla="*/ 2061395 h 6858000"/>
              <a:gd name="connsiteX42" fmla="*/ 2917761 w 11795125"/>
              <a:gd name="connsiteY42" fmla="*/ 2010286 h 6858000"/>
              <a:gd name="connsiteX43" fmla="*/ 3059222 w 11795125"/>
              <a:gd name="connsiteY43" fmla="*/ 1764910 h 6858000"/>
              <a:gd name="connsiteX44" fmla="*/ 3102644 w 11795125"/>
              <a:gd name="connsiteY44" fmla="*/ 1739841 h 6858000"/>
              <a:gd name="connsiteX45" fmla="*/ 3522963 w 11795125"/>
              <a:gd name="connsiteY45" fmla="*/ 1598675 h 6858000"/>
              <a:gd name="connsiteX46" fmla="*/ 3625194 w 11795125"/>
              <a:gd name="connsiteY46" fmla="*/ 1598740 h 6858000"/>
              <a:gd name="connsiteX47" fmla="*/ 3641197 w 11795125"/>
              <a:gd name="connsiteY47" fmla="*/ 1607918 h 6858000"/>
              <a:gd name="connsiteX48" fmla="*/ 3692479 w 11795125"/>
              <a:gd name="connsiteY48" fmla="*/ 1696742 h 6858000"/>
              <a:gd name="connsiteX49" fmla="*/ 3692315 w 11795125"/>
              <a:gd name="connsiteY49" fmla="*/ 1714998 h 6858000"/>
              <a:gd name="connsiteX50" fmla="*/ 3641367 w 11795125"/>
              <a:gd name="connsiteY50" fmla="*/ 1803757 h 6858000"/>
              <a:gd name="connsiteX51" fmla="*/ 3625694 w 11795125"/>
              <a:gd name="connsiteY51" fmla="*/ 1812806 h 6858000"/>
              <a:gd name="connsiteX52" fmla="*/ 3523352 w 11795125"/>
              <a:gd name="connsiteY52" fmla="*/ 1812549 h 6858000"/>
              <a:gd name="connsiteX53" fmla="*/ 3507459 w 11795125"/>
              <a:gd name="connsiteY53" fmla="*/ 1803563 h 6858000"/>
              <a:gd name="connsiteX54" fmla="*/ 3456177 w 11795125"/>
              <a:gd name="connsiteY54" fmla="*/ 1714739 h 6858000"/>
              <a:gd name="connsiteX55" fmla="*/ 3456230 w 11795125"/>
              <a:gd name="connsiteY55" fmla="*/ 1696292 h 6858000"/>
              <a:gd name="connsiteX56" fmla="*/ 3507290 w 11795125"/>
              <a:gd name="connsiteY56" fmla="*/ 1607724 h 6858000"/>
              <a:gd name="connsiteX57" fmla="*/ 3522963 w 11795125"/>
              <a:gd name="connsiteY57" fmla="*/ 1598675 h 6858000"/>
              <a:gd name="connsiteX58" fmla="*/ 4199803 w 11795125"/>
              <a:gd name="connsiteY58" fmla="*/ 1370724 h 6858000"/>
              <a:gd name="connsiteX59" fmla="*/ 4537019 w 11795125"/>
              <a:gd name="connsiteY59" fmla="*/ 1370938 h 6858000"/>
              <a:gd name="connsiteX60" fmla="*/ 4589804 w 11795125"/>
              <a:gd name="connsiteY60" fmla="*/ 1401211 h 6858000"/>
              <a:gd name="connsiteX61" fmla="*/ 4758963 w 11795125"/>
              <a:gd name="connsiteY61" fmla="*/ 1694203 h 6858000"/>
              <a:gd name="connsiteX62" fmla="*/ 4758423 w 11795125"/>
              <a:gd name="connsiteY62" fmla="*/ 1754421 h 6858000"/>
              <a:gd name="connsiteX63" fmla="*/ 4590365 w 11795125"/>
              <a:gd name="connsiteY63" fmla="*/ 2047199 h 6858000"/>
              <a:gd name="connsiteX64" fmla="*/ 4538665 w 11795125"/>
              <a:gd name="connsiteY64" fmla="*/ 2077046 h 6858000"/>
              <a:gd name="connsiteX65" fmla="*/ 4201084 w 11795125"/>
              <a:gd name="connsiteY65" fmla="*/ 2076201 h 6858000"/>
              <a:gd name="connsiteX66" fmla="*/ 4148664 w 11795125"/>
              <a:gd name="connsiteY66" fmla="*/ 2046559 h 6858000"/>
              <a:gd name="connsiteX67" fmla="*/ 3979505 w 11795125"/>
              <a:gd name="connsiteY67" fmla="*/ 1753567 h 6858000"/>
              <a:gd name="connsiteX68" fmla="*/ 3979680 w 11795125"/>
              <a:gd name="connsiteY68" fmla="*/ 1692718 h 6858000"/>
              <a:gd name="connsiteX69" fmla="*/ 4148104 w 11795125"/>
              <a:gd name="connsiteY69" fmla="*/ 1400573 h 6858000"/>
              <a:gd name="connsiteX70" fmla="*/ 4199803 w 11795125"/>
              <a:gd name="connsiteY70" fmla="*/ 1370724 h 6858000"/>
              <a:gd name="connsiteX71" fmla="*/ 3525946 w 11795125"/>
              <a:gd name="connsiteY71" fmla="*/ 1141304 h 6858000"/>
              <a:gd name="connsiteX72" fmla="*/ 3719554 w 11795125"/>
              <a:gd name="connsiteY72" fmla="*/ 1141427 h 6858000"/>
              <a:gd name="connsiteX73" fmla="*/ 3749860 w 11795125"/>
              <a:gd name="connsiteY73" fmla="*/ 1158808 h 6858000"/>
              <a:gd name="connsiteX74" fmla="*/ 3846980 w 11795125"/>
              <a:gd name="connsiteY74" fmla="*/ 1327024 h 6858000"/>
              <a:gd name="connsiteX75" fmla="*/ 3846670 w 11795125"/>
              <a:gd name="connsiteY75" fmla="*/ 1361598 h 6858000"/>
              <a:gd name="connsiteX76" fmla="*/ 3750182 w 11795125"/>
              <a:gd name="connsiteY76" fmla="*/ 1529691 h 6858000"/>
              <a:gd name="connsiteX77" fmla="*/ 3720499 w 11795125"/>
              <a:gd name="connsiteY77" fmla="*/ 1546828 h 6858000"/>
              <a:gd name="connsiteX78" fmla="*/ 3526682 w 11795125"/>
              <a:gd name="connsiteY78" fmla="*/ 1546343 h 6858000"/>
              <a:gd name="connsiteX79" fmla="*/ 3496586 w 11795125"/>
              <a:gd name="connsiteY79" fmla="*/ 1529324 h 6858000"/>
              <a:gd name="connsiteX80" fmla="*/ 3399466 w 11795125"/>
              <a:gd name="connsiteY80" fmla="*/ 1361108 h 6858000"/>
              <a:gd name="connsiteX81" fmla="*/ 3399566 w 11795125"/>
              <a:gd name="connsiteY81" fmla="*/ 1326172 h 6858000"/>
              <a:gd name="connsiteX82" fmla="*/ 3496264 w 11795125"/>
              <a:gd name="connsiteY82" fmla="*/ 1158441 h 6858000"/>
              <a:gd name="connsiteX83" fmla="*/ 3525946 w 11795125"/>
              <a:gd name="connsiteY83" fmla="*/ 1141304 h 6858000"/>
              <a:gd name="connsiteX84" fmla="*/ 3955878 w 11795125"/>
              <a:gd name="connsiteY84" fmla="*/ 173494 h 6858000"/>
              <a:gd name="connsiteX85" fmla="*/ 4500068 w 11795125"/>
              <a:gd name="connsiteY85" fmla="*/ 173838 h 6858000"/>
              <a:gd name="connsiteX86" fmla="*/ 4585252 w 11795125"/>
              <a:gd name="connsiteY86" fmla="*/ 222694 h 6858000"/>
              <a:gd name="connsiteX87" fmla="*/ 4858234 w 11795125"/>
              <a:gd name="connsiteY87" fmla="*/ 695514 h 6858000"/>
              <a:gd name="connsiteX88" fmla="*/ 4857363 w 11795125"/>
              <a:gd name="connsiteY88" fmla="*/ 792690 h 6858000"/>
              <a:gd name="connsiteX89" fmla="*/ 4586156 w 11795125"/>
              <a:gd name="connsiteY89" fmla="*/ 1265167 h 6858000"/>
              <a:gd name="connsiteX90" fmla="*/ 4502727 w 11795125"/>
              <a:gd name="connsiteY90" fmla="*/ 1313334 h 6858000"/>
              <a:gd name="connsiteX91" fmla="*/ 3957947 w 11795125"/>
              <a:gd name="connsiteY91" fmla="*/ 1311968 h 6858000"/>
              <a:gd name="connsiteX92" fmla="*/ 3873354 w 11795125"/>
              <a:gd name="connsiteY92" fmla="*/ 1264134 h 6858000"/>
              <a:gd name="connsiteX93" fmla="*/ 3600372 w 11795125"/>
              <a:gd name="connsiteY93" fmla="*/ 791315 h 6858000"/>
              <a:gd name="connsiteX94" fmla="*/ 3600653 w 11795125"/>
              <a:gd name="connsiteY94" fmla="*/ 693116 h 6858000"/>
              <a:gd name="connsiteX95" fmla="*/ 3872449 w 11795125"/>
              <a:gd name="connsiteY95" fmla="*/ 221662 h 6858000"/>
              <a:gd name="connsiteX96" fmla="*/ 3955878 w 11795125"/>
              <a:gd name="connsiteY96" fmla="*/ 173494 h 6858000"/>
              <a:gd name="connsiteX97" fmla="*/ 3852283 w 11795125"/>
              <a:gd name="connsiteY97" fmla="*/ 0 h 6858000"/>
              <a:gd name="connsiteX98" fmla="*/ 6130031 w 11795125"/>
              <a:gd name="connsiteY98" fmla="*/ 0 h 6858000"/>
              <a:gd name="connsiteX99" fmla="*/ 6102465 w 11795125"/>
              <a:gd name="connsiteY99" fmla="*/ 36730 h 6858000"/>
              <a:gd name="connsiteX100" fmla="*/ 5879948 w 11795125"/>
              <a:gd name="connsiteY100" fmla="*/ 127724 h 6858000"/>
              <a:gd name="connsiteX101" fmla="*/ 4102884 w 11795125"/>
              <a:gd name="connsiteY101" fmla="*/ 123270 h 6858000"/>
              <a:gd name="connsiteX102" fmla="*/ 3877665 w 11795125"/>
              <a:gd name="connsiteY102" fmla="*/ 32818 h 6858000"/>
              <a:gd name="connsiteX103" fmla="*/ 0 w 11795125"/>
              <a:gd name="connsiteY103" fmla="*/ 0 h 6858000"/>
              <a:gd name="connsiteX104" fmla="*/ 3781476 w 11795125"/>
              <a:gd name="connsiteY104" fmla="*/ 0 h 6858000"/>
              <a:gd name="connsiteX105" fmla="*/ 3800985 w 11795125"/>
              <a:gd name="connsiteY105" fmla="*/ 47617 h 6858000"/>
              <a:gd name="connsiteX106" fmla="*/ 3766711 w 11795125"/>
              <a:gd name="connsiteY106" fmla="*/ 287889 h 6858000"/>
              <a:gd name="connsiteX107" fmla="*/ 2882037 w 11795125"/>
              <a:gd name="connsiteY107" fmla="*/ 1829098 h 6858000"/>
              <a:gd name="connsiteX108" fmla="*/ 2609888 w 11795125"/>
              <a:gd name="connsiteY108" fmla="*/ 1986223 h 6858000"/>
              <a:gd name="connsiteX109" fmla="*/ 832823 w 11795125"/>
              <a:gd name="connsiteY109" fmla="*/ 1981768 h 6858000"/>
              <a:gd name="connsiteX110" fmla="*/ 556879 w 11795125"/>
              <a:gd name="connsiteY110" fmla="*/ 1825733 h 6858000"/>
              <a:gd name="connsiteX111" fmla="*/ 79254 w 11795125"/>
              <a:gd name="connsiteY111" fmla="*/ 998462 h 6858000"/>
              <a:gd name="connsiteX112" fmla="*/ 0 w 11795125"/>
              <a:gd name="connsiteY112" fmla="*/ 8611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795125" h="6858000">
                <a:moveTo>
                  <a:pt x="4729712" y="4417922"/>
                </a:moveTo>
                <a:cubicBezTo>
                  <a:pt x="4729712" y="4417922"/>
                  <a:pt x="4729712" y="4417922"/>
                  <a:pt x="7234278" y="4419507"/>
                </a:cubicBezTo>
                <a:cubicBezTo>
                  <a:pt x="7396730" y="4419716"/>
                  <a:pt x="7544918" y="4503359"/>
                  <a:pt x="7626325" y="4644358"/>
                </a:cubicBezTo>
                <a:cubicBezTo>
                  <a:pt x="7626325" y="4644358"/>
                  <a:pt x="7626325" y="4644358"/>
                  <a:pt x="8882694" y="6820455"/>
                </a:cubicBezTo>
                <a:lnTo>
                  <a:pt x="8898077" y="6858000"/>
                </a:lnTo>
                <a:lnTo>
                  <a:pt x="3070863" y="6858000"/>
                </a:lnTo>
                <a:lnTo>
                  <a:pt x="3094823" y="6809422"/>
                </a:lnTo>
                <a:cubicBezTo>
                  <a:pt x="3094823" y="6809422"/>
                  <a:pt x="3094823" y="6809422"/>
                  <a:pt x="4345735" y="4639611"/>
                </a:cubicBezTo>
                <a:cubicBezTo>
                  <a:pt x="4422097" y="4501523"/>
                  <a:pt x="4571941" y="4415010"/>
                  <a:pt x="4729712" y="4417922"/>
                </a:cubicBezTo>
                <a:close/>
                <a:moveTo>
                  <a:pt x="2031302" y="2039301"/>
                </a:moveTo>
                <a:cubicBezTo>
                  <a:pt x="2031302" y="2039301"/>
                  <a:pt x="2031302" y="2039301"/>
                  <a:pt x="2747265" y="2039754"/>
                </a:cubicBezTo>
                <a:cubicBezTo>
                  <a:pt x="2793703" y="2039814"/>
                  <a:pt x="2836066" y="2063724"/>
                  <a:pt x="2859337" y="2104031"/>
                </a:cubicBezTo>
                <a:cubicBezTo>
                  <a:pt x="2859337" y="2104031"/>
                  <a:pt x="2859337" y="2104031"/>
                  <a:pt x="3218486" y="2726096"/>
                </a:cubicBezTo>
                <a:cubicBezTo>
                  <a:pt x="3240981" y="2765058"/>
                  <a:pt x="3241283" y="2815045"/>
                  <a:pt x="3217340" y="2853948"/>
                </a:cubicBezTo>
                <a:cubicBezTo>
                  <a:pt x="3217340" y="2853948"/>
                  <a:pt x="3217340" y="2853948"/>
                  <a:pt x="2860527" y="3475560"/>
                </a:cubicBezTo>
                <a:cubicBezTo>
                  <a:pt x="2838697" y="3515034"/>
                  <a:pt x="2795862" y="3539765"/>
                  <a:pt x="2750762" y="3538933"/>
                </a:cubicBezTo>
                <a:cubicBezTo>
                  <a:pt x="2750762" y="3538933"/>
                  <a:pt x="2750762" y="3538933"/>
                  <a:pt x="2034023" y="3537136"/>
                </a:cubicBezTo>
                <a:cubicBezTo>
                  <a:pt x="1988359" y="3538420"/>
                  <a:pt x="1945223" y="3513165"/>
                  <a:pt x="1922728" y="3474202"/>
                </a:cubicBezTo>
                <a:cubicBezTo>
                  <a:pt x="1922728" y="3474202"/>
                  <a:pt x="1922728" y="3474202"/>
                  <a:pt x="1563578" y="2852137"/>
                </a:cubicBezTo>
                <a:cubicBezTo>
                  <a:pt x="1540307" y="2811831"/>
                  <a:pt x="1540780" y="2763190"/>
                  <a:pt x="1563948" y="2722942"/>
                </a:cubicBezTo>
                <a:cubicBezTo>
                  <a:pt x="1563948" y="2722942"/>
                  <a:pt x="1563948" y="2722942"/>
                  <a:pt x="1921537" y="2102674"/>
                </a:cubicBezTo>
                <a:cubicBezTo>
                  <a:pt x="1943366" y="2063199"/>
                  <a:pt x="1986202" y="2038468"/>
                  <a:pt x="2031302" y="2039301"/>
                </a:cubicBezTo>
                <a:close/>
                <a:moveTo>
                  <a:pt x="9343478" y="1795745"/>
                </a:moveTo>
                <a:cubicBezTo>
                  <a:pt x="9343478" y="1795745"/>
                  <a:pt x="9343478" y="1795745"/>
                  <a:pt x="11620502" y="1797185"/>
                </a:cubicBezTo>
                <a:lnTo>
                  <a:pt x="11795125" y="1797296"/>
                </a:lnTo>
                <a:lnTo>
                  <a:pt x="11795125" y="6858000"/>
                </a:lnTo>
                <a:lnTo>
                  <a:pt x="8996698" y="6858000"/>
                </a:lnTo>
                <a:lnTo>
                  <a:pt x="8963663" y="6815289"/>
                </a:lnTo>
                <a:cubicBezTo>
                  <a:pt x="8963663" y="6815289"/>
                  <a:pt x="8963663" y="6815289"/>
                  <a:pt x="7707295" y="4639193"/>
                </a:cubicBezTo>
                <a:cubicBezTo>
                  <a:pt x="7625888" y="4498193"/>
                  <a:pt x="7627546" y="4328036"/>
                  <a:pt x="7708590" y="4187244"/>
                </a:cubicBezTo>
                <a:cubicBezTo>
                  <a:pt x="7708590" y="4187244"/>
                  <a:pt x="7708590" y="4187244"/>
                  <a:pt x="8959501" y="2017434"/>
                </a:cubicBezTo>
                <a:cubicBezTo>
                  <a:pt x="9035863" y="1879345"/>
                  <a:pt x="9185707" y="1792833"/>
                  <a:pt x="9343478" y="1795745"/>
                </a:cubicBezTo>
                <a:close/>
                <a:moveTo>
                  <a:pt x="3102644" y="1739841"/>
                </a:moveTo>
                <a:cubicBezTo>
                  <a:pt x="3102644" y="1739841"/>
                  <a:pt x="3102644" y="1739841"/>
                  <a:pt x="3385876" y="1740020"/>
                </a:cubicBezTo>
                <a:cubicBezTo>
                  <a:pt x="3404247" y="1740043"/>
                  <a:pt x="3421005" y="1749503"/>
                  <a:pt x="3430211" y="1765448"/>
                </a:cubicBezTo>
                <a:cubicBezTo>
                  <a:pt x="3430211" y="1765448"/>
                  <a:pt x="3430211" y="1765448"/>
                  <a:pt x="3572289" y="2011533"/>
                </a:cubicBezTo>
                <a:cubicBezTo>
                  <a:pt x="3581188" y="2026948"/>
                  <a:pt x="3581308" y="2046721"/>
                  <a:pt x="3571836" y="2062111"/>
                </a:cubicBezTo>
                <a:cubicBezTo>
                  <a:pt x="3571836" y="2062111"/>
                  <a:pt x="3571836" y="2062111"/>
                  <a:pt x="3430681" y="2308019"/>
                </a:cubicBezTo>
                <a:cubicBezTo>
                  <a:pt x="3422046" y="2323634"/>
                  <a:pt x="3405101" y="2333418"/>
                  <a:pt x="3387260" y="2333088"/>
                </a:cubicBezTo>
                <a:cubicBezTo>
                  <a:pt x="3387260" y="2333088"/>
                  <a:pt x="3387260" y="2333088"/>
                  <a:pt x="3103720" y="2332378"/>
                </a:cubicBezTo>
                <a:cubicBezTo>
                  <a:pt x="3085656" y="2332886"/>
                  <a:pt x="3068592" y="2322895"/>
                  <a:pt x="3059693" y="2307481"/>
                </a:cubicBezTo>
                <a:cubicBezTo>
                  <a:pt x="3059693" y="2307481"/>
                  <a:pt x="3059693" y="2307481"/>
                  <a:pt x="2917615" y="2061395"/>
                </a:cubicBezTo>
                <a:cubicBezTo>
                  <a:pt x="2908409" y="2045450"/>
                  <a:pt x="2908596" y="2026208"/>
                  <a:pt x="2917761" y="2010286"/>
                </a:cubicBezTo>
                <a:cubicBezTo>
                  <a:pt x="2917761" y="2010286"/>
                  <a:pt x="2917761" y="2010286"/>
                  <a:pt x="3059222" y="1764910"/>
                </a:cubicBezTo>
                <a:cubicBezTo>
                  <a:pt x="3067857" y="1749295"/>
                  <a:pt x="3084803" y="1739511"/>
                  <a:pt x="3102644" y="1739841"/>
                </a:cubicBezTo>
                <a:close/>
                <a:moveTo>
                  <a:pt x="3522963" y="1598675"/>
                </a:moveTo>
                <a:cubicBezTo>
                  <a:pt x="3522963" y="1598675"/>
                  <a:pt x="3522963" y="1598675"/>
                  <a:pt x="3625194" y="1598740"/>
                </a:cubicBezTo>
                <a:cubicBezTo>
                  <a:pt x="3631826" y="1598748"/>
                  <a:pt x="3637874" y="1602162"/>
                  <a:pt x="3641197" y="1607918"/>
                </a:cubicBezTo>
                <a:cubicBezTo>
                  <a:pt x="3641197" y="1607918"/>
                  <a:pt x="3641197" y="1607918"/>
                  <a:pt x="3692479" y="1696742"/>
                </a:cubicBezTo>
                <a:cubicBezTo>
                  <a:pt x="3695691" y="1702305"/>
                  <a:pt x="3695735" y="1709443"/>
                  <a:pt x="3692315" y="1714998"/>
                </a:cubicBezTo>
                <a:cubicBezTo>
                  <a:pt x="3692315" y="1714998"/>
                  <a:pt x="3692315" y="1714998"/>
                  <a:pt x="3641367" y="1803757"/>
                </a:cubicBezTo>
                <a:cubicBezTo>
                  <a:pt x="3638250" y="1809393"/>
                  <a:pt x="3632134" y="1812924"/>
                  <a:pt x="3625694" y="1812806"/>
                </a:cubicBezTo>
                <a:cubicBezTo>
                  <a:pt x="3625694" y="1812806"/>
                  <a:pt x="3625694" y="1812806"/>
                  <a:pt x="3523352" y="1812549"/>
                </a:cubicBezTo>
                <a:cubicBezTo>
                  <a:pt x="3516832" y="1812733"/>
                  <a:pt x="3510671" y="1809127"/>
                  <a:pt x="3507459" y="1803563"/>
                </a:cubicBezTo>
                <a:cubicBezTo>
                  <a:pt x="3507459" y="1803563"/>
                  <a:pt x="3507459" y="1803563"/>
                  <a:pt x="3456177" y="1714739"/>
                </a:cubicBezTo>
                <a:cubicBezTo>
                  <a:pt x="3452854" y="1708984"/>
                  <a:pt x="3452922" y="1702038"/>
                  <a:pt x="3456230" y="1696292"/>
                </a:cubicBezTo>
                <a:cubicBezTo>
                  <a:pt x="3456230" y="1696292"/>
                  <a:pt x="3456230" y="1696292"/>
                  <a:pt x="3507290" y="1607724"/>
                </a:cubicBezTo>
                <a:cubicBezTo>
                  <a:pt x="3510406" y="1602087"/>
                  <a:pt x="3516523" y="1598556"/>
                  <a:pt x="3522963" y="1598675"/>
                </a:cubicBezTo>
                <a:close/>
                <a:moveTo>
                  <a:pt x="4199803" y="1370724"/>
                </a:moveTo>
                <a:cubicBezTo>
                  <a:pt x="4199803" y="1370724"/>
                  <a:pt x="4199803" y="1370724"/>
                  <a:pt x="4537019" y="1370938"/>
                </a:cubicBezTo>
                <a:cubicBezTo>
                  <a:pt x="4558892" y="1370965"/>
                  <a:pt x="4578843" y="1382227"/>
                  <a:pt x="4589804" y="1401211"/>
                </a:cubicBezTo>
                <a:cubicBezTo>
                  <a:pt x="4589804" y="1401211"/>
                  <a:pt x="4589804" y="1401211"/>
                  <a:pt x="4758963" y="1694203"/>
                </a:cubicBezTo>
                <a:cubicBezTo>
                  <a:pt x="4769558" y="1712554"/>
                  <a:pt x="4769700" y="1736097"/>
                  <a:pt x="4758423" y="1754421"/>
                </a:cubicBezTo>
                <a:cubicBezTo>
                  <a:pt x="4758423" y="1754421"/>
                  <a:pt x="4758423" y="1754421"/>
                  <a:pt x="4590365" y="2047199"/>
                </a:cubicBezTo>
                <a:cubicBezTo>
                  <a:pt x="4580083" y="2065790"/>
                  <a:pt x="4559908" y="2077438"/>
                  <a:pt x="4538665" y="2077046"/>
                </a:cubicBezTo>
                <a:cubicBezTo>
                  <a:pt x="4538665" y="2077046"/>
                  <a:pt x="4538665" y="2077046"/>
                  <a:pt x="4201084" y="2076201"/>
                </a:cubicBezTo>
                <a:cubicBezTo>
                  <a:pt x="4179577" y="2076805"/>
                  <a:pt x="4159259" y="2064910"/>
                  <a:pt x="4148664" y="2046559"/>
                </a:cubicBezTo>
                <a:cubicBezTo>
                  <a:pt x="4148664" y="2046559"/>
                  <a:pt x="4148664" y="2046559"/>
                  <a:pt x="3979505" y="1753567"/>
                </a:cubicBezTo>
                <a:cubicBezTo>
                  <a:pt x="3968545" y="1734583"/>
                  <a:pt x="3968768" y="1711673"/>
                  <a:pt x="3979680" y="1692718"/>
                </a:cubicBezTo>
                <a:cubicBezTo>
                  <a:pt x="3979680" y="1692718"/>
                  <a:pt x="3979680" y="1692718"/>
                  <a:pt x="4148104" y="1400573"/>
                </a:cubicBezTo>
                <a:cubicBezTo>
                  <a:pt x="4158385" y="1381980"/>
                  <a:pt x="4178560" y="1370332"/>
                  <a:pt x="4199803" y="1370724"/>
                </a:cubicBezTo>
                <a:close/>
                <a:moveTo>
                  <a:pt x="3525946" y="1141304"/>
                </a:moveTo>
                <a:cubicBezTo>
                  <a:pt x="3525946" y="1141304"/>
                  <a:pt x="3525946" y="1141304"/>
                  <a:pt x="3719554" y="1141427"/>
                </a:cubicBezTo>
                <a:cubicBezTo>
                  <a:pt x="3732112" y="1141443"/>
                  <a:pt x="3743567" y="1147909"/>
                  <a:pt x="3749860" y="1158808"/>
                </a:cubicBezTo>
                <a:cubicBezTo>
                  <a:pt x="3749860" y="1158808"/>
                  <a:pt x="3749860" y="1158808"/>
                  <a:pt x="3846980" y="1327024"/>
                </a:cubicBezTo>
                <a:cubicBezTo>
                  <a:pt x="3853063" y="1337561"/>
                  <a:pt x="3853144" y="1351077"/>
                  <a:pt x="3846670" y="1361598"/>
                </a:cubicBezTo>
                <a:cubicBezTo>
                  <a:pt x="3846670" y="1361598"/>
                  <a:pt x="3846670" y="1361598"/>
                  <a:pt x="3750182" y="1529691"/>
                </a:cubicBezTo>
                <a:cubicBezTo>
                  <a:pt x="3744279" y="1540366"/>
                  <a:pt x="3732695" y="1547054"/>
                  <a:pt x="3720499" y="1546828"/>
                </a:cubicBezTo>
                <a:cubicBezTo>
                  <a:pt x="3720499" y="1546828"/>
                  <a:pt x="3720499" y="1546828"/>
                  <a:pt x="3526682" y="1546343"/>
                </a:cubicBezTo>
                <a:cubicBezTo>
                  <a:pt x="3514334" y="1546689"/>
                  <a:pt x="3502669" y="1539861"/>
                  <a:pt x="3496586" y="1529324"/>
                </a:cubicBezTo>
                <a:cubicBezTo>
                  <a:pt x="3496586" y="1529324"/>
                  <a:pt x="3496586" y="1529324"/>
                  <a:pt x="3399466" y="1361108"/>
                </a:cubicBezTo>
                <a:cubicBezTo>
                  <a:pt x="3393173" y="1350208"/>
                  <a:pt x="3393302" y="1337055"/>
                  <a:pt x="3399566" y="1326172"/>
                </a:cubicBezTo>
                <a:cubicBezTo>
                  <a:pt x="3399566" y="1326172"/>
                  <a:pt x="3399566" y="1326172"/>
                  <a:pt x="3496264" y="1158441"/>
                </a:cubicBezTo>
                <a:cubicBezTo>
                  <a:pt x="3502167" y="1147767"/>
                  <a:pt x="3513750" y="1141079"/>
                  <a:pt x="3525946" y="1141304"/>
                </a:cubicBezTo>
                <a:close/>
                <a:moveTo>
                  <a:pt x="3955878" y="173494"/>
                </a:moveTo>
                <a:cubicBezTo>
                  <a:pt x="3955878" y="173494"/>
                  <a:pt x="3955878" y="173494"/>
                  <a:pt x="4500068" y="173838"/>
                </a:cubicBezTo>
                <a:cubicBezTo>
                  <a:pt x="4535365" y="173884"/>
                  <a:pt x="4567564" y="192057"/>
                  <a:pt x="4585252" y="222694"/>
                </a:cubicBezTo>
                <a:cubicBezTo>
                  <a:pt x="4585252" y="222694"/>
                  <a:pt x="4585252" y="222694"/>
                  <a:pt x="4858234" y="695514"/>
                </a:cubicBezTo>
                <a:cubicBezTo>
                  <a:pt x="4875332" y="725128"/>
                  <a:pt x="4875562" y="763121"/>
                  <a:pt x="4857363" y="792690"/>
                </a:cubicBezTo>
                <a:cubicBezTo>
                  <a:pt x="4857363" y="792690"/>
                  <a:pt x="4857363" y="792690"/>
                  <a:pt x="4586156" y="1265167"/>
                </a:cubicBezTo>
                <a:cubicBezTo>
                  <a:pt x="4569564" y="1295169"/>
                  <a:pt x="4537006" y="1313967"/>
                  <a:pt x="4502727" y="1313334"/>
                </a:cubicBezTo>
                <a:cubicBezTo>
                  <a:pt x="4502727" y="1313334"/>
                  <a:pt x="4502727" y="1313334"/>
                  <a:pt x="3957947" y="1311968"/>
                </a:cubicBezTo>
                <a:cubicBezTo>
                  <a:pt x="3923239" y="1312944"/>
                  <a:pt x="3890452" y="1293749"/>
                  <a:pt x="3873354" y="1264134"/>
                </a:cubicBezTo>
                <a:cubicBezTo>
                  <a:pt x="3873354" y="1264134"/>
                  <a:pt x="3873354" y="1264134"/>
                  <a:pt x="3600372" y="791315"/>
                </a:cubicBezTo>
                <a:cubicBezTo>
                  <a:pt x="3582684" y="760678"/>
                  <a:pt x="3583043" y="723707"/>
                  <a:pt x="3600653" y="693116"/>
                </a:cubicBezTo>
                <a:cubicBezTo>
                  <a:pt x="3600653" y="693116"/>
                  <a:pt x="3600653" y="693116"/>
                  <a:pt x="3872449" y="221662"/>
                </a:cubicBezTo>
                <a:cubicBezTo>
                  <a:pt x="3889041" y="191658"/>
                  <a:pt x="3921599" y="172861"/>
                  <a:pt x="3955878" y="173494"/>
                </a:cubicBezTo>
                <a:close/>
                <a:moveTo>
                  <a:pt x="3852283" y="0"/>
                </a:moveTo>
                <a:lnTo>
                  <a:pt x="6130031" y="0"/>
                </a:lnTo>
                <a:lnTo>
                  <a:pt x="6102465" y="36730"/>
                </a:lnTo>
                <a:cubicBezTo>
                  <a:pt x="6044520" y="95168"/>
                  <a:pt x="5963814" y="129272"/>
                  <a:pt x="5879948" y="127724"/>
                </a:cubicBezTo>
                <a:cubicBezTo>
                  <a:pt x="5879948" y="127724"/>
                  <a:pt x="5879948" y="127724"/>
                  <a:pt x="4102884" y="123270"/>
                </a:cubicBezTo>
                <a:cubicBezTo>
                  <a:pt x="4017972" y="125657"/>
                  <a:pt x="3936583" y="91034"/>
                  <a:pt x="3877665" y="32818"/>
                </a:cubicBezTo>
                <a:close/>
                <a:moveTo>
                  <a:pt x="0" y="0"/>
                </a:moveTo>
                <a:lnTo>
                  <a:pt x="3781476" y="0"/>
                </a:lnTo>
                <a:lnTo>
                  <a:pt x="3800985" y="47617"/>
                </a:lnTo>
                <a:cubicBezTo>
                  <a:pt x="3821943" y="127749"/>
                  <a:pt x="3811234" y="215546"/>
                  <a:pt x="3766711" y="287889"/>
                </a:cubicBezTo>
                <a:cubicBezTo>
                  <a:pt x="3766711" y="287889"/>
                  <a:pt x="3766711" y="287889"/>
                  <a:pt x="2882037" y="1829098"/>
                </a:cubicBezTo>
                <a:cubicBezTo>
                  <a:pt x="2827913" y="1926970"/>
                  <a:pt x="2721708" y="1988287"/>
                  <a:pt x="2609888" y="1986223"/>
                </a:cubicBezTo>
                <a:cubicBezTo>
                  <a:pt x="2609888" y="1986223"/>
                  <a:pt x="2609888" y="1986223"/>
                  <a:pt x="832823" y="1981768"/>
                </a:cubicBezTo>
                <a:cubicBezTo>
                  <a:pt x="719607" y="1984952"/>
                  <a:pt x="612654" y="1922338"/>
                  <a:pt x="556879" y="1825733"/>
                </a:cubicBezTo>
                <a:cubicBezTo>
                  <a:pt x="556879" y="1825733"/>
                  <a:pt x="556879" y="1825733"/>
                  <a:pt x="79254" y="998462"/>
                </a:cubicBezTo>
                <a:lnTo>
                  <a:pt x="0" y="8611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864000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8" y="1816511"/>
            <a:ext cx="4459767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3000"/>
              </a:lnSpc>
              <a:defRPr sz="3750" b="1" spc="-225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8125" y="3795248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1575">
                <a:solidFill>
                  <a:schemeClr val="bg1">
                    <a:lumMod val="9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22736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5550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69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150" y="1684742"/>
            <a:ext cx="4904791" cy="433376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/>
          <a:lstStyle>
            <a:lvl1pPr>
              <a:defRPr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4B33BB-8F3A-42CE-BBDA-D08AA326673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282692" y="432000"/>
            <a:ext cx="5511800" cy="5760000"/>
          </a:xfrm>
          <a:custGeom>
            <a:avLst/>
            <a:gdLst>
              <a:gd name="connsiteX0" fmla="*/ 193823 w 5511800"/>
              <a:gd name="connsiteY0" fmla="*/ 0 h 5760000"/>
              <a:gd name="connsiteX1" fmla="*/ 5511800 w 5511800"/>
              <a:gd name="connsiteY1" fmla="*/ 0 h 5760000"/>
              <a:gd name="connsiteX2" fmla="*/ 5511800 w 5511800"/>
              <a:gd name="connsiteY2" fmla="*/ 5760000 h 5760000"/>
              <a:gd name="connsiteX3" fmla="*/ 193823 w 5511800"/>
              <a:gd name="connsiteY3" fmla="*/ 5760000 h 5760000"/>
              <a:gd name="connsiteX4" fmla="*/ 3937 w 5511800"/>
              <a:gd name="connsiteY4" fmla="*/ 5605239 h 5760000"/>
              <a:gd name="connsiteX5" fmla="*/ 0 w 5511800"/>
              <a:gd name="connsiteY5" fmla="*/ 5566186 h 5760000"/>
              <a:gd name="connsiteX6" fmla="*/ 0 w 5511800"/>
              <a:gd name="connsiteY6" fmla="*/ 193814 h 5760000"/>
              <a:gd name="connsiteX7" fmla="*/ 3937 w 5511800"/>
              <a:gd name="connsiteY7" fmla="*/ 154762 h 5760000"/>
              <a:gd name="connsiteX8" fmla="*/ 193823 w 5511800"/>
              <a:gd name="connsiteY8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5760000">
                <a:moveTo>
                  <a:pt x="193823" y="0"/>
                </a:moveTo>
                <a:lnTo>
                  <a:pt x="5511800" y="0"/>
                </a:lnTo>
                <a:lnTo>
                  <a:pt x="5511800" y="5760000"/>
                </a:lnTo>
                <a:lnTo>
                  <a:pt x="193823" y="5760000"/>
                </a:lnTo>
                <a:cubicBezTo>
                  <a:pt x="100158" y="5760000"/>
                  <a:pt x="22011" y="5693561"/>
                  <a:pt x="3937" y="5605239"/>
                </a:cubicBezTo>
                <a:lnTo>
                  <a:pt x="0" y="5566186"/>
                </a:lnTo>
                <a:lnTo>
                  <a:pt x="0" y="193814"/>
                </a:lnTo>
                <a:lnTo>
                  <a:pt x="3937" y="154762"/>
                </a:lnTo>
                <a:cubicBezTo>
                  <a:pt x="22011" y="66440"/>
                  <a:pt x="100158" y="0"/>
                  <a:pt x="193823" y="0"/>
                </a:cubicBezTo>
                <a:close/>
              </a:path>
            </a:pathLst>
          </a:custGeom>
        </p:spPr>
        <p:txBody>
          <a:bodyPr wrap="square" tIns="0" anchor="ctr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/>
          <a:lstStyle>
            <a:lvl1pPr>
              <a:defRPr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1629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2171" y="2376300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/>
          <a:lstStyle>
            <a:lvl1pPr>
              <a:defRPr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1317B12-44C8-4227-9EB8-973D2226E63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12420" y="1176150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AD2255F-36DA-4BDE-B54D-F94F14B68B6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12420" y="3552741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282955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CD92D281-07CD-478F-9BF5-BA7D43439A3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1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B2C53265-8805-42B3-82B4-151EFBC4273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6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0111EB4-98AF-4EB7-878B-31FD32A9514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2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33809002-30A9-49C0-BE36-B14DD1E4D87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7" y="5304341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FFD5C582-B212-4ADA-AB1B-0481AA39C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8" y="35461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61"/>
            <a:ext cx="5472000" cy="358775"/>
          </a:xfr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9" y="2020361"/>
            <a:ext cx="5472113" cy="417089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1483"/>
            <a:ext cx="5484931" cy="201532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4"/>
            <a:ext cx="4459767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anchor="t"/>
          <a:lstStyle>
            <a:lvl1pPr algn="l">
              <a:lnSpc>
                <a:spcPct val="100000"/>
              </a:lnSpc>
              <a:defRPr sz="135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r>
              <a:rPr lang="en-US" noProof="0"/>
              <a:t>Enter your caption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 dirty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3DE368-C0D3-479B-9E1E-6BE5F2974AF9}"/>
              </a:ext>
            </a:extLst>
          </p:cNvPr>
          <p:cNvSpPr/>
          <p:nvPr userDrawn="1"/>
        </p:nvSpPr>
        <p:spPr>
          <a:xfrm>
            <a:off x="0" y="6590271"/>
            <a:ext cx="12192000" cy="28079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62" r:id="rId3"/>
    <p:sldLayoutId id="2147483663" r:id="rId4"/>
    <p:sldLayoutId id="2147483658" r:id="rId5"/>
    <p:sldLayoutId id="2147483665" r:id="rId6"/>
    <p:sldLayoutId id="2147483666" r:id="rId7"/>
    <p:sldLayoutId id="2147483659" r:id="rId8"/>
    <p:sldLayoutId id="2147483660" r:id="rId9"/>
    <p:sldLayoutId id="2147483664" r:id="rId10"/>
    <p:sldLayoutId id="2147483656" r:id="rId11"/>
    <p:sldLayoutId id="2147483657" r:id="rId12"/>
    <p:sldLayoutId id="2147483667" r:id="rId13"/>
    <p:sldLayoutId id="2147483668" r:id="rId14"/>
    <p:sldLayoutId id="2147483650" r:id="rId15"/>
    <p:sldLayoutId id="2147483652" r:id="rId16"/>
    <p:sldLayoutId id="2147483669" r:id="rId17"/>
    <p:sldLayoutId id="2147483671" r:id="rId18"/>
    <p:sldLayoutId id="2147483672" r:id="rId19"/>
    <p:sldLayoutId id="2147483670" r:id="rId20"/>
    <p:sldLayoutId id="2147483673" r:id="rId21"/>
    <p:sldLayoutId id="2147483655" r:id="rId22"/>
    <p:sldLayoutId id="2147483675" r:id="rId23"/>
    <p:sldLayoutId id="2147483680" r:id="rId24"/>
    <p:sldLayoutId id="2147483682" r:id="rId25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0" kern="1200" cap="none" spc="0">
          <a:ln w="0"/>
          <a:solidFill>
            <a:schemeClr val="accent1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00025" indent="-200025" algn="l" defTabSz="685800" rtl="0" eaLnBrk="1" latinLnBrk="0" hangingPunct="1">
        <a:lnSpc>
          <a:spcPct val="9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b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07194" indent="-207169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07219" indent="-200025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05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07244" indent="-200025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07269" indent="-200025" algn="l" defTabSz="685800" rtl="0" eaLnBrk="1" latinLnBrk="0" hangingPunct="1">
        <a:lnSpc>
          <a:spcPct val="90000"/>
        </a:lnSpc>
        <a:spcBef>
          <a:spcPts val="375"/>
        </a:spcBef>
        <a:buClr>
          <a:schemeClr val="accent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13C8C-8E70-45D5-AE59-23E6016825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52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1" kern="1200" cap="none" spc="0">
          <a:ln w="0"/>
          <a:solidFill>
            <a:schemeClr val="tx1"/>
          </a:solidFill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commons.wikimedia.org/wiki/File:Flag_of_Kazakhstan.png" TargetMode="External"/><Relationship Id="rId7" Type="http://schemas.openxmlformats.org/officeDocument/2006/relationships/hyperlink" Target="https://en.wikipedia.org/wiki/File:Flag_of_Kyrgyzstan.sv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11" Type="http://schemas.openxmlformats.org/officeDocument/2006/relationships/hyperlink" Target="https://en.wikipedia.org/wiki/Flag_of_Tajikistan" TargetMode="External"/><Relationship Id="rId5" Type="http://schemas.openxmlformats.org/officeDocument/2006/relationships/hyperlink" Target="https://en.wikipedia.org/wiki/Uzbekistan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hyperlink" Target="http://commons.wikimedia.org/wiki/File:Flag_of_Turkmenistan_(1997,_3-2).sv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23ABA-ECC9-4FFF-8FCA-8125B32F8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000" y="2716944"/>
            <a:ext cx="8496000" cy="783231"/>
          </a:xfrm>
        </p:spPr>
        <p:txBody>
          <a:bodyPr/>
          <a:lstStyle/>
          <a:p>
            <a:pPr algn="ctr"/>
            <a:r>
              <a:rPr lang="en-US" b="1" dirty="0">
                <a:effectLst/>
              </a:rPr>
              <a:t>How Central Asia to Escape from Trade Isolation?: Policy Targeted Scenarios by CGE Modeling</a:t>
            </a:r>
            <a:br>
              <a:rPr lang="en-US" sz="2100" dirty="0">
                <a:effectLst/>
              </a:rPr>
            </a:br>
            <a:endParaRPr lang="en-US" sz="21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51B49-2A81-483C-BE87-952FD19DD64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843683" y="3563259"/>
            <a:ext cx="8504635" cy="270000"/>
          </a:xfrm>
        </p:spPr>
        <p:txBody>
          <a:bodyPr/>
          <a:lstStyle/>
          <a:p>
            <a:pPr algn="ctr"/>
            <a:r>
              <a:rPr lang="en-US" dirty="0"/>
              <a:t>Inkyo Cheong*</a:t>
            </a:r>
          </a:p>
          <a:p>
            <a:pPr algn="ctr"/>
            <a:r>
              <a:rPr lang="en-US" dirty="0"/>
              <a:t>Valijon Turakulov**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5876EA4D-F684-4265-992F-7851478EB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 rot="19324287">
            <a:off x="2077290" y="1524345"/>
            <a:ext cx="827905" cy="726527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C20F09F-60C5-4A10-B2A1-CDD6177289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 rot="20387756">
            <a:off x="9023417" y="4710014"/>
            <a:ext cx="827905" cy="726527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2"/>
          </a:solidFill>
          <a:ln w="63500" cap="flat">
            <a:noFill/>
            <a:prstDash val="solid"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12A381A-113C-429C-B2C1-1B92C6C3EC4C}"/>
              </a:ext>
            </a:extLst>
          </p:cNvPr>
          <p:cNvSpPr txBox="1">
            <a:spLocks/>
          </p:cNvSpPr>
          <p:nvPr/>
        </p:nvSpPr>
        <p:spPr>
          <a:xfrm>
            <a:off x="1941435" y="5963560"/>
            <a:ext cx="8504635" cy="27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35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0025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07194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05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07219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07244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0" i="1" dirty="0"/>
              <a:t>*Prof. of International Trade (PhD), Inha University, South Korea [inkyoc@gmail.com]</a:t>
            </a:r>
          </a:p>
          <a:p>
            <a:pPr algn="r"/>
            <a:r>
              <a:rPr lang="en-US" sz="1100" b="0" i="1" dirty="0"/>
              <a:t>**PhD in International Trade, Inha University, South Korea [valiy.uz@gmail.com]  </a:t>
            </a:r>
          </a:p>
          <a:p>
            <a:pPr algn="r"/>
            <a:endParaRPr lang="en-US" sz="1100" b="0" i="1" dirty="0"/>
          </a:p>
        </p:txBody>
      </p:sp>
    </p:spTree>
    <p:extLst>
      <p:ext uri="{BB962C8B-B14F-4D97-AF65-F5344CB8AC3E}">
        <p14:creationId xmlns:p14="http://schemas.microsoft.com/office/powerpoint/2010/main" val="902846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4960A60-ADFF-474D-A339-CCA184FA6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45FB90-A927-4F37-B85E-D924660E0268}"/>
              </a:ext>
            </a:extLst>
          </p:cNvPr>
          <p:cNvGrpSpPr/>
          <p:nvPr/>
        </p:nvGrpSpPr>
        <p:grpSpPr>
          <a:xfrm>
            <a:off x="886557" y="1006719"/>
            <a:ext cx="10418885" cy="4844562"/>
            <a:chOff x="1947154" y="1601417"/>
            <a:chExt cx="8171234" cy="3572102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A71D8C5-19B4-43EB-8190-4DCBFBE014F8}"/>
                </a:ext>
              </a:extLst>
            </p:cNvPr>
            <p:cNvSpPr/>
            <p:nvPr/>
          </p:nvSpPr>
          <p:spPr>
            <a:xfrm>
              <a:off x="3868907" y="3929707"/>
              <a:ext cx="4311234" cy="938557"/>
            </a:xfrm>
            <a:prstGeom prst="rightArrow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30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548143-8344-4FF1-A8A8-17CA865DDAFD}"/>
                </a:ext>
              </a:extLst>
            </p:cNvPr>
            <p:cNvSpPr/>
            <p:nvPr/>
          </p:nvSpPr>
          <p:spPr>
            <a:xfrm>
              <a:off x="1947154" y="1876228"/>
              <a:ext cx="8171234" cy="3297291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3000"/>
            </a:p>
          </p:txBody>
        </p:sp>
        <p:graphicFrame>
          <p:nvGraphicFramePr>
            <p:cNvPr id="19" name="Diagram 18">
              <a:extLst>
                <a:ext uri="{FF2B5EF4-FFF2-40B4-BE49-F238E27FC236}">
                  <a16:creationId xmlns:a16="http://schemas.microsoft.com/office/drawing/2014/main" id="{2D3D77EC-7379-4830-BAA5-A0F4493EB728}"/>
                </a:ext>
              </a:extLst>
            </p:cNvPr>
            <p:cNvGraphicFramePr/>
            <p:nvPr/>
          </p:nvGraphicFramePr>
          <p:xfrm>
            <a:off x="2077987" y="2097053"/>
            <a:ext cx="7893426" cy="232488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0" name="Text Box 202">
              <a:extLst>
                <a:ext uri="{FF2B5EF4-FFF2-40B4-BE49-F238E27FC236}">
                  <a16:creationId xmlns:a16="http://schemas.microsoft.com/office/drawing/2014/main" id="{2CEF8B56-9C6B-414C-9DD1-145E44795922}"/>
                </a:ext>
              </a:extLst>
            </p:cNvPr>
            <p:cNvSpPr txBox="1"/>
            <p:nvPr/>
          </p:nvSpPr>
          <p:spPr>
            <a:xfrm>
              <a:off x="2013709" y="1601417"/>
              <a:ext cx="7893426" cy="35698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/>
              <a:r>
                <a:rPr lang="en-US" i="1" u="sng" dirty="0">
                  <a:solidFill>
                    <a:srgbClr val="2E74B5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Figure </a:t>
              </a:r>
              <a:r>
                <a:rPr lang="en-US" i="1" dirty="0">
                  <a:solidFill>
                    <a:srgbClr val="2E74B5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1.1 </a:t>
              </a:r>
              <a:r>
                <a:rPr lang="en-US" i="1" u="sng" dirty="0">
                  <a:solidFill>
                    <a:srgbClr val="2E74B5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Main and sub-issues of high trade costs in Central Asian republics</a:t>
              </a:r>
              <a:endParaRPr lang="en-US" i="1" dirty="0">
                <a:solidFill>
                  <a:srgbClr val="2E74B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669C6FC-A5FC-4BE3-A4B4-AA465475D2E1}"/>
                </a:ext>
              </a:extLst>
            </p:cNvPr>
            <p:cNvSpPr/>
            <p:nvPr/>
          </p:nvSpPr>
          <p:spPr>
            <a:xfrm>
              <a:off x="2086272" y="3811265"/>
              <a:ext cx="1717219" cy="1221346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1">
                    <a:lumMod val="50000"/>
                  </a:schemeClr>
                </a:gs>
                <a:gs pos="32000">
                  <a:schemeClr val="accent1">
                    <a:lumMod val="75000"/>
                  </a:schemeClr>
                </a:gs>
                <a:gs pos="96000">
                  <a:schemeClr val="bg1"/>
                </a:gs>
                <a:gs pos="59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-Land-lockedness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-Poor infrastructural heritage from Soviet Union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-High transport costs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DC3BA01-BD77-4C72-A2F7-B08D0822DD0B}"/>
                </a:ext>
              </a:extLst>
            </p:cNvPr>
            <p:cNvSpPr/>
            <p:nvPr/>
          </p:nvSpPr>
          <p:spPr>
            <a:xfrm>
              <a:off x="5191026" y="3822739"/>
              <a:ext cx="1717219" cy="1221346"/>
            </a:xfrm>
            <a:prstGeom prst="rect">
              <a:avLst/>
            </a:prstGeom>
            <a:gradFill>
              <a:gsLst>
                <a:gs pos="95000">
                  <a:schemeClr val="bg1"/>
                </a:gs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1">
                    <a:lumMod val="50000"/>
                  </a:schemeClr>
                </a:gs>
                <a:gs pos="29000">
                  <a:schemeClr val="accent1">
                    <a:lumMod val="75000"/>
                  </a:schemeClr>
                </a:gs>
                <a:gs pos="61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-Insufficient customs system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-High NTBs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-Lesser integration with world economy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2816A36-5A31-4145-A184-484C618360D8}"/>
                </a:ext>
              </a:extLst>
            </p:cNvPr>
            <p:cNvSpPr/>
            <p:nvPr/>
          </p:nvSpPr>
          <p:spPr>
            <a:xfrm>
              <a:off x="8144214" y="3822739"/>
              <a:ext cx="1878458" cy="1221346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1">
                    <a:lumMod val="50000"/>
                  </a:schemeClr>
                </a:gs>
                <a:gs pos="31000">
                  <a:schemeClr val="accent1">
                    <a:lumMod val="75000"/>
                  </a:schemeClr>
                </a:gs>
                <a:gs pos="97000">
                  <a:schemeClr val="bg1"/>
                </a:gs>
                <a:gs pos="61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u="sng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As a result:</a:t>
              </a:r>
              <a:endPara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-Negative impacts on trade</a:t>
              </a:r>
              <a:endPara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-Insufficient growth, poverty, unemployment 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-Low-income trap</a:t>
              </a:r>
              <a:endPara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endPara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2520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4960A60-ADFF-474D-A339-CCA184FA6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97A0E274-67D8-4074-AEDE-C382D845D3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3180729"/>
              </p:ext>
            </p:extLst>
          </p:nvPr>
        </p:nvGraphicFramePr>
        <p:xfrm>
          <a:off x="1143000" y="1884055"/>
          <a:ext cx="5166242" cy="4212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" name="Text Box 9">
            <a:extLst>
              <a:ext uri="{FF2B5EF4-FFF2-40B4-BE49-F238E27FC236}">
                <a16:creationId xmlns:a16="http://schemas.microsoft.com/office/drawing/2014/main" id="{1716F07F-38FA-425E-B7B5-0D2B9A7A0D22}"/>
              </a:ext>
            </a:extLst>
          </p:cNvPr>
          <p:cNvSpPr txBox="1"/>
          <p:nvPr/>
        </p:nvSpPr>
        <p:spPr>
          <a:xfrm>
            <a:off x="1688593" y="6145157"/>
            <a:ext cx="4620649" cy="3420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788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 G. Raballand et al. / Economics Systems 29 (2005) 6-31</a:t>
            </a:r>
            <a:endParaRPr lang="en-US" sz="135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 Box 260">
            <a:extLst>
              <a:ext uri="{FF2B5EF4-FFF2-40B4-BE49-F238E27FC236}">
                <a16:creationId xmlns:a16="http://schemas.microsoft.com/office/drawing/2014/main" id="{D71182EE-A5E0-4AF4-A151-C40C7A0519A0}"/>
              </a:ext>
            </a:extLst>
          </p:cNvPr>
          <p:cNvSpPr txBox="1"/>
          <p:nvPr/>
        </p:nvSpPr>
        <p:spPr>
          <a:xfrm>
            <a:off x="1485900" y="1505250"/>
            <a:ext cx="4993161" cy="2886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1600" i="1" u="sng" dirty="0">
                <a:solidFill>
                  <a:srgbClr val="2E74B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</a:t>
            </a:r>
            <a:r>
              <a:rPr lang="en-US" sz="1600" i="1" dirty="0">
                <a:solidFill>
                  <a:srgbClr val="2E74B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 Vicious circle of the law-income trap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2E6F33-2068-44CC-B73F-2F2DF4DFEFE8}"/>
              </a:ext>
            </a:extLst>
          </p:cNvPr>
          <p:cNvSpPr/>
          <p:nvPr/>
        </p:nvSpPr>
        <p:spPr>
          <a:xfrm>
            <a:off x="1485900" y="1792635"/>
            <a:ext cx="4926368" cy="4352522"/>
          </a:xfrm>
          <a:prstGeom prst="rect">
            <a:avLst/>
          </a:prstGeom>
          <a:noFill/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1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C8760B-1350-477F-B0E8-93A1E1AC2F4B}"/>
              </a:ext>
            </a:extLst>
          </p:cNvPr>
          <p:cNvSpPr/>
          <p:nvPr/>
        </p:nvSpPr>
        <p:spPr>
          <a:xfrm>
            <a:off x="6479060" y="1792635"/>
            <a:ext cx="5355386" cy="4352522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States that do not directly access sea outlets had a </a:t>
            </a:r>
            <a:r>
              <a:rPr lang="en-US" dirty="0"/>
              <a:t>1.5% lower growth rate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MacKellar</a:t>
            </a:r>
            <a:r>
              <a:rPr lang="en-US" dirty="0">
                <a:solidFill>
                  <a:schemeClr val="tx1"/>
                </a:solidFill>
              </a:rPr>
              <a:t> et al. 2000).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transportation of goods by land is </a:t>
            </a:r>
            <a:r>
              <a:rPr lang="en-US" dirty="0"/>
              <a:t>seven times more expensive </a:t>
            </a:r>
            <a:r>
              <a:rPr lang="en-US" dirty="0">
                <a:solidFill>
                  <a:schemeClr val="tx1"/>
                </a:solidFill>
              </a:rPr>
              <a:t>than the sea's logistic costs (</a:t>
            </a:r>
            <a:r>
              <a:rPr lang="en-US" dirty="0" err="1">
                <a:solidFill>
                  <a:schemeClr val="tx1"/>
                </a:solidFill>
              </a:rPr>
              <a:t>Limao</a:t>
            </a:r>
            <a:r>
              <a:rPr lang="en-US" dirty="0">
                <a:solidFill>
                  <a:schemeClr val="tx1"/>
                </a:solidFill>
              </a:rPr>
              <a:t> and Venables, 2001)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estimated that transport and insurance costs are </a:t>
            </a:r>
            <a:r>
              <a:rPr lang="en-US" dirty="0"/>
              <a:t>two times higher for land-locked countries </a:t>
            </a:r>
            <a:r>
              <a:rPr lang="en-US" dirty="0">
                <a:solidFill>
                  <a:schemeClr val="tx1"/>
                </a:solidFill>
              </a:rPr>
              <a:t>than coastal countries (</a:t>
            </a:r>
            <a:r>
              <a:rPr lang="en-US" dirty="0" err="1">
                <a:solidFill>
                  <a:schemeClr val="tx1"/>
                </a:solidFill>
              </a:rPr>
              <a:t>Radelet</a:t>
            </a:r>
            <a:r>
              <a:rPr lang="en-US" dirty="0">
                <a:solidFill>
                  <a:schemeClr val="tx1"/>
                </a:solidFill>
              </a:rPr>
              <a:t> &amp; Sachs, 1998).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land-lockedness could reduce trade by more </a:t>
            </a:r>
            <a:r>
              <a:rPr lang="en-US" dirty="0"/>
              <a:t>than 80% when measured by a dummy variable </a:t>
            </a:r>
            <a:r>
              <a:rPr lang="en-US" dirty="0">
                <a:solidFill>
                  <a:schemeClr val="tx1"/>
                </a:solidFill>
              </a:rPr>
              <a:t>(which equals one if both countries are land-locked, 0 otherwise)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1"/>
                </a:solidFill>
              </a:rPr>
              <a:t>A high transport cost ratio is predominantly acute in Central Asia (Raballand et al., 2003).  </a:t>
            </a:r>
          </a:p>
        </p:txBody>
      </p:sp>
    </p:spTree>
    <p:extLst>
      <p:ext uri="{BB962C8B-B14F-4D97-AF65-F5344CB8AC3E}">
        <p14:creationId xmlns:p14="http://schemas.microsoft.com/office/powerpoint/2010/main" val="246323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5AC2098D-F83D-4575-B980-0BDD123005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>
                                            <p:graphicEl>
                                              <a:dgm id="{5AC2098D-F83D-4575-B980-0BDD123005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035B87B5-7890-42B5-9CFB-D749EDCB4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>
                                            <p:graphicEl>
                                              <a:dgm id="{035B87B5-7890-42B5-9CFB-D749EDCB4E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0FCB6292-894F-4788-B7C8-94F3401EBD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>
                                            <p:graphicEl>
                                              <a:dgm id="{0FCB6292-894F-4788-B7C8-94F3401EBD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BE8DD919-707E-4BEB-93DE-BCF8AFD55C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>
                                            <p:graphicEl>
                                              <a:dgm id="{BE8DD919-707E-4BEB-93DE-BCF8AFD55C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85C4FBFD-58E2-4D9E-99D8-4C3D9B1638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>
                                            <p:graphicEl>
                                              <a:dgm id="{85C4FBFD-58E2-4D9E-99D8-4C3D9B1638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3807167F-F727-4F45-87ED-98D141B2FE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>
                                            <p:graphicEl>
                                              <a:dgm id="{3807167F-F727-4F45-87ED-98D141B2FE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22BB2B5B-D387-420A-B319-6E3EA277C3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>
                                            <p:graphicEl>
                                              <a:dgm id="{22BB2B5B-D387-420A-B319-6E3EA277C3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99221997-AB54-4A83-9322-15B2D82943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>
                                            <p:graphicEl>
                                              <a:dgm id="{99221997-AB54-4A83-9322-15B2D82943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81A1DEE1-EEDF-466D-A8C0-9DA1A21DC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>
                                            <p:graphicEl>
                                              <a:dgm id="{81A1DEE1-EEDF-466D-A8C0-9DA1A21DC0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3E477473-3D99-4DF4-B1E2-A3247F721D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>
                                            <p:graphicEl>
                                              <a:dgm id="{3E477473-3D99-4DF4-B1E2-A3247F721D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8EB63509-1BB6-4803-8A8F-596C7B970D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>
                                            <p:graphicEl>
                                              <a:dgm id="{8EB63509-1BB6-4803-8A8F-596C7B970D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748E2F42-22E5-44A1-8D9D-DE4851E010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>
                                            <p:graphicEl>
                                              <a:dgm id="{748E2F42-22E5-44A1-8D9D-DE4851E010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6" grpId="0" uiExpand="1">
        <p:bldSub>
          <a:bldDgm bld="one"/>
        </p:bldSub>
      </p:bldGraphic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1B8168-85DC-4345-A2CD-39BD40157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5472000" cy="432000"/>
          </a:xfrm>
        </p:spPr>
        <p:txBody>
          <a:bodyPr anchor="ctr">
            <a:normAutofit/>
          </a:bodyPr>
          <a:lstStyle/>
          <a:p>
            <a:r>
              <a:rPr lang="en-US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Problem statement</a:t>
            </a:r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84747EC6-2F94-4927-8431-F48FB0C00CE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2000" y="1007783"/>
            <a:ext cx="5472000" cy="360000"/>
          </a:xfrm>
        </p:spPr>
        <p:txBody>
          <a:bodyPr/>
          <a:lstStyle/>
          <a:p>
            <a:r>
              <a:rPr lang="en-US" sz="1600" b="0" dirty="0"/>
              <a:t>Per capita, unemployment and national poverty line comparison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9769A6D-027B-4689-8D66-CAA8EDB36B2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02149889"/>
              </p:ext>
            </p:extLst>
          </p:nvPr>
        </p:nvGraphicFramePr>
        <p:xfrm>
          <a:off x="432000" y="1511566"/>
          <a:ext cx="5472000" cy="4680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0E19E2F-B40C-4A3A-B940-04CF854C43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054586"/>
              </p:ext>
            </p:extLst>
          </p:nvPr>
        </p:nvGraphicFramePr>
        <p:xfrm>
          <a:off x="6419886" y="1957386"/>
          <a:ext cx="5472198" cy="378879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583654">
                  <a:extLst>
                    <a:ext uri="{9D8B030D-6E8A-4147-A177-3AD203B41FA5}">
                      <a16:colId xmlns:a16="http://schemas.microsoft.com/office/drawing/2014/main" val="4118865682"/>
                    </a:ext>
                  </a:extLst>
                </a:gridCol>
                <a:gridCol w="948879">
                  <a:extLst>
                    <a:ext uri="{9D8B030D-6E8A-4147-A177-3AD203B41FA5}">
                      <a16:colId xmlns:a16="http://schemas.microsoft.com/office/drawing/2014/main" val="356171774"/>
                    </a:ext>
                  </a:extLst>
                </a:gridCol>
                <a:gridCol w="1154634">
                  <a:extLst>
                    <a:ext uri="{9D8B030D-6E8A-4147-A177-3AD203B41FA5}">
                      <a16:colId xmlns:a16="http://schemas.microsoft.com/office/drawing/2014/main" val="2746642797"/>
                    </a:ext>
                  </a:extLst>
                </a:gridCol>
                <a:gridCol w="1154634">
                  <a:extLst>
                    <a:ext uri="{9D8B030D-6E8A-4147-A177-3AD203B41FA5}">
                      <a16:colId xmlns:a16="http://schemas.microsoft.com/office/drawing/2014/main" val="3202637754"/>
                    </a:ext>
                  </a:extLst>
                </a:gridCol>
                <a:gridCol w="630397">
                  <a:extLst>
                    <a:ext uri="{9D8B030D-6E8A-4147-A177-3AD203B41FA5}">
                      <a16:colId xmlns:a16="http://schemas.microsoft.com/office/drawing/2014/main" val="1864921239"/>
                    </a:ext>
                  </a:extLst>
                </a:gridCol>
              </a:tblGrid>
              <a:tr h="366769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Country/regions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National poverty line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Unemployment rate,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661397"/>
                  </a:ext>
                </a:extLst>
              </a:tr>
              <a:tr h="3141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Year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ILO, 2020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8694249"/>
                  </a:ext>
                </a:extLst>
              </a:tr>
              <a:tr h="3141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Kazakhstan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6430243"/>
                  </a:ext>
                </a:extLst>
              </a:tr>
              <a:tr h="3141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Uzbekistan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3481950"/>
                  </a:ext>
                </a:extLst>
              </a:tr>
              <a:tr h="3141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Turkmenistan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34717082"/>
                  </a:ext>
                </a:extLst>
              </a:tr>
              <a:tr h="3141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Kyrgyzstan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22.4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1254437"/>
                  </a:ext>
                </a:extLst>
              </a:tr>
              <a:tr h="3141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Tajikistan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26.3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6883742"/>
                  </a:ext>
                </a:extLst>
              </a:tr>
              <a:tr h="3141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World average*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9.2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6123688"/>
                  </a:ext>
                </a:extLst>
              </a:tr>
              <a:tr h="31413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Landlocked average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1596166"/>
                  </a:ext>
                </a:extLst>
              </a:tr>
              <a:tr h="908944">
                <a:tc gridSpan="5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Source: World Bank's World Development Indicators &amp; CIA's The World Factbook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*The global extreme poverty rate that shows living on less than $1.90 a day.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029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345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4960A60-ADFF-474D-A339-CCA184FA6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23208"/>
            <a:ext cx="11328000" cy="432000"/>
          </a:xfrm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Proposed</a:t>
            </a:r>
            <a:r>
              <a:rPr lang="en-US" dirty="0"/>
              <a:t> solutions</a:t>
            </a:r>
          </a:p>
        </p:txBody>
      </p:sp>
      <p:sp>
        <p:nvSpPr>
          <p:cNvPr id="39" name="Text Box 254">
            <a:extLst>
              <a:ext uri="{FF2B5EF4-FFF2-40B4-BE49-F238E27FC236}">
                <a16:creationId xmlns:a16="http://schemas.microsoft.com/office/drawing/2014/main" id="{71C64BD7-7A01-4D29-A4B0-C36FD95D9A5A}"/>
              </a:ext>
            </a:extLst>
          </p:cNvPr>
          <p:cNvSpPr txBox="1"/>
          <p:nvPr/>
        </p:nvSpPr>
        <p:spPr>
          <a:xfrm>
            <a:off x="2359500" y="1007875"/>
            <a:ext cx="7789551" cy="57433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 defTabSz="685800"/>
            <a:r>
              <a:rPr lang="en-US" sz="1200" i="1" u="sng" kern="0" dirty="0">
                <a:solidFill>
                  <a:srgbClr val="2E74B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</a:t>
            </a:r>
            <a:r>
              <a:rPr lang="en-US" sz="1200" i="1" kern="0" dirty="0">
                <a:solidFill>
                  <a:srgbClr val="2E74B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1.3 Potential solutions by the author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E6989CB-337C-4782-BAD2-BEABA09693F0}"/>
              </a:ext>
            </a:extLst>
          </p:cNvPr>
          <p:cNvGrpSpPr/>
          <p:nvPr/>
        </p:nvGrpSpPr>
        <p:grpSpPr>
          <a:xfrm>
            <a:off x="580292" y="1726081"/>
            <a:ext cx="10967833" cy="4271306"/>
            <a:chOff x="580292" y="1726081"/>
            <a:chExt cx="10967833" cy="4271306"/>
          </a:xfrm>
        </p:grpSpPr>
        <p:sp>
          <p:nvSpPr>
            <p:cNvPr id="42" name="Arrow: Right 41">
              <a:extLst>
                <a:ext uri="{FF2B5EF4-FFF2-40B4-BE49-F238E27FC236}">
                  <a16:creationId xmlns:a16="http://schemas.microsoft.com/office/drawing/2014/main" id="{F7C5C563-903A-43E2-B794-204ED1A80548}"/>
                </a:ext>
              </a:extLst>
            </p:cNvPr>
            <p:cNvSpPr/>
            <p:nvPr/>
          </p:nvSpPr>
          <p:spPr>
            <a:xfrm>
              <a:off x="3244118" y="2186732"/>
              <a:ext cx="5786751" cy="1029650"/>
            </a:xfrm>
            <a:prstGeom prst="rightArrow">
              <a:avLst/>
            </a:prstGeom>
            <a:solidFill>
              <a:srgbClr val="70AD47">
                <a:alpha val="25000"/>
              </a:srgbClr>
            </a:solidFill>
            <a:ln>
              <a:noFill/>
            </a:ln>
            <a:effectLst>
              <a:softEdge rad="31750"/>
            </a:effectLst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3200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43" name="Arrow: Right 42">
              <a:extLst>
                <a:ext uri="{FF2B5EF4-FFF2-40B4-BE49-F238E27FC236}">
                  <a16:creationId xmlns:a16="http://schemas.microsoft.com/office/drawing/2014/main" id="{640F530F-BFF0-4C5C-AB4B-3433AD12D80E}"/>
                </a:ext>
              </a:extLst>
            </p:cNvPr>
            <p:cNvSpPr/>
            <p:nvPr/>
          </p:nvSpPr>
          <p:spPr>
            <a:xfrm>
              <a:off x="3159765" y="4632854"/>
              <a:ext cx="5786751" cy="1029650"/>
            </a:xfrm>
            <a:prstGeom prst="rightArrow">
              <a:avLst/>
            </a:prstGeom>
            <a:solidFill>
              <a:sysClr val="window" lastClr="FFFFFF">
                <a:lumMod val="75000"/>
                <a:alpha val="25000"/>
              </a:sysClr>
            </a:solidFill>
            <a:ln>
              <a:noFill/>
            </a:ln>
            <a:effectLst>
              <a:softEdge rad="31750"/>
            </a:effectLst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3200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EE0AB56-9E60-496D-A4A0-1F24314D7CB2}"/>
                </a:ext>
              </a:extLst>
            </p:cNvPr>
            <p:cNvSpPr/>
            <p:nvPr/>
          </p:nvSpPr>
          <p:spPr>
            <a:xfrm>
              <a:off x="580292" y="2380071"/>
              <a:ext cx="10967832" cy="3617316"/>
            </a:xfrm>
            <a:prstGeom prst="rect">
              <a:avLst/>
            </a:prstGeom>
            <a:noFill/>
            <a:ln w="3175">
              <a:noFill/>
            </a:ln>
            <a:effectLst/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3200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graphicFrame>
          <p:nvGraphicFramePr>
            <p:cNvPr id="46" name="Diagram 45">
              <a:extLst>
                <a:ext uri="{FF2B5EF4-FFF2-40B4-BE49-F238E27FC236}">
                  <a16:creationId xmlns:a16="http://schemas.microsoft.com/office/drawing/2014/main" id="{881A7132-E5C0-43E9-B6F4-ACC0D5C35F7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44205594"/>
                </p:ext>
              </p:extLst>
            </p:nvPr>
          </p:nvGraphicFramePr>
          <p:xfrm>
            <a:off x="755904" y="2622326"/>
            <a:ext cx="10594942" cy="25505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3F86FF1-EC1D-4C03-88D0-4481E3441694}"/>
                </a:ext>
              </a:extLst>
            </p:cNvPr>
            <p:cNvSpPr/>
            <p:nvPr/>
          </p:nvSpPr>
          <p:spPr>
            <a:xfrm>
              <a:off x="769553" y="4506548"/>
              <a:ext cx="2304936" cy="1339887"/>
            </a:xfrm>
            <a:prstGeom prst="rect">
              <a:avLst/>
            </a:prstGeom>
            <a:gradFill flip="none" rotWithShape="1">
              <a:gsLst>
                <a:gs pos="0">
                  <a:srgbClr val="A5A5A5">
                    <a:lumMod val="5000"/>
                    <a:lumOff val="95000"/>
                  </a:srgbClr>
                </a:gs>
                <a:gs pos="74000">
                  <a:srgbClr val="A5A5A5">
                    <a:lumMod val="45000"/>
                    <a:lumOff val="55000"/>
                  </a:srgbClr>
                </a:gs>
                <a:gs pos="83000">
                  <a:srgbClr val="A5A5A5">
                    <a:lumMod val="45000"/>
                    <a:lumOff val="55000"/>
                  </a:srgbClr>
                </a:gs>
                <a:gs pos="100000">
                  <a:srgbClr val="A5A5A5">
                    <a:lumMod val="30000"/>
                    <a:lumOff val="70000"/>
                  </a:srgb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softEdge rad="31750"/>
            </a:effectLst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-Land-lockedness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-Poor infrastructural heritage from Soviet Union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-High transport costs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 defTabSz="685800">
                <a:spcAft>
                  <a:spcPts val="600"/>
                </a:spcAft>
              </a:pPr>
              <a:r>
                <a:rPr lang="en-US" sz="11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D83B94B-7350-4ABA-B916-08C2088A2EF5}"/>
                </a:ext>
              </a:extLst>
            </p:cNvPr>
            <p:cNvSpPr/>
            <p:nvPr/>
          </p:nvSpPr>
          <p:spPr>
            <a:xfrm>
              <a:off x="4934375" y="4515505"/>
              <a:ext cx="2304936" cy="1339887"/>
            </a:xfrm>
            <a:prstGeom prst="rect">
              <a:avLst/>
            </a:prstGeom>
            <a:gradFill flip="none" rotWithShape="1">
              <a:gsLst>
                <a:gs pos="0">
                  <a:srgbClr val="A5A5A5">
                    <a:lumMod val="5000"/>
                    <a:lumOff val="95000"/>
                  </a:srgbClr>
                </a:gs>
                <a:gs pos="74000">
                  <a:srgbClr val="A5A5A5">
                    <a:lumMod val="45000"/>
                    <a:lumOff val="55000"/>
                  </a:srgbClr>
                </a:gs>
                <a:gs pos="83000">
                  <a:srgbClr val="A5A5A5">
                    <a:lumMod val="45000"/>
                    <a:lumOff val="55000"/>
                  </a:srgbClr>
                </a:gs>
                <a:gs pos="100000">
                  <a:srgbClr val="A5A5A5">
                    <a:lumMod val="30000"/>
                    <a:lumOff val="70000"/>
                  </a:srgb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softEdge rad="31750"/>
            </a:effectLst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-Insufficient customs system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-High NTBs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-Lesser integration with world economy and neighbors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 defTabSz="685800">
                <a:spcAft>
                  <a:spcPts val="600"/>
                </a:spcAft>
              </a:pPr>
              <a:r>
                <a:rPr lang="en-US" sz="11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A353C10-E1FA-4F93-84AA-6112920C4E8C}"/>
                </a:ext>
              </a:extLst>
            </p:cNvPr>
            <p:cNvSpPr/>
            <p:nvPr/>
          </p:nvSpPr>
          <p:spPr>
            <a:xfrm>
              <a:off x="8910112" y="4514963"/>
              <a:ext cx="2521591" cy="1339887"/>
            </a:xfrm>
            <a:prstGeom prst="rect">
              <a:avLst/>
            </a:prstGeom>
            <a:gradFill flip="none" rotWithShape="1">
              <a:gsLst>
                <a:gs pos="0">
                  <a:srgbClr val="A5A5A5">
                    <a:lumMod val="5000"/>
                    <a:lumOff val="95000"/>
                  </a:srgbClr>
                </a:gs>
                <a:gs pos="74000">
                  <a:srgbClr val="A5A5A5">
                    <a:lumMod val="45000"/>
                    <a:lumOff val="55000"/>
                  </a:srgbClr>
                </a:gs>
                <a:gs pos="83000">
                  <a:srgbClr val="A5A5A5">
                    <a:lumMod val="45000"/>
                    <a:lumOff val="55000"/>
                  </a:srgbClr>
                </a:gs>
                <a:gs pos="100000">
                  <a:srgbClr val="A5A5A5">
                    <a:lumMod val="30000"/>
                    <a:lumOff val="70000"/>
                  </a:srgb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softEdge rad="31750"/>
            </a:effectLst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As a result: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-Negative impacts on trade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-Low-income trap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000" kern="0">
                  <a:solidFill>
                    <a:srgbClr val="A6A6A6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-Insufficient growth, poverty, unemployment</a:t>
              </a:r>
              <a:endParaRPr lang="en-US" ker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6FF323D-D3E0-4F65-B9E2-5288C4787B2D}"/>
                </a:ext>
              </a:extLst>
            </p:cNvPr>
            <p:cNvSpPr/>
            <p:nvPr/>
          </p:nvSpPr>
          <p:spPr>
            <a:xfrm>
              <a:off x="786515" y="1855167"/>
              <a:ext cx="2305209" cy="1463746"/>
            </a:xfrm>
            <a:prstGeom prst="rect">
              <a:avLst/>
            </a:prstGeom>
            <a:gradFill>
              <a:gsLst>
                <a:gs pos="0">
                  <a:srgbClr val="5B9BD5">
                    <a:lumMod val="5000"/>
                    <a:lumOff val="95000"/>
                  </a:srgbClr>
                </a:gs>
                <a:gs pos="100000">
                  <a:srgbClr val="70AD47">
                    <a:lumMod val="50000"/>
                  </a:srgbClr>
                </a:gs>
                <a:gs pos="39000">
                  <a:srgbClr val="70AD47">
                    <a:lumMod val="75000"/>
                  </a:srgbClr>
                </a:gs>
                <a:gs pos="0">
                  <a:sysClr val="window" lastClr="FFFFFF"/>
                </a:gs>
                <a:gs pos="69000">
                  <a:srgbClr val="70AD47">
                    <a:lumMod val="75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"/>
            </a:effectLst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Trade facilitation: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-through WTO membership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-through CU formation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661B694-2C52-4AD1-AF7D-AE97DDCA421A}"/>
                </a:ext>
              </a:extLst>
            </p:cNvPr>
            <p:cNvSpPr/>
            <p:nvPr/>
          </p:nvSpPr>
          <p:spPr>
            <a:xfrm>
              <a:off x="4836463" y="1851530"/>
              <a:ext cx="2417745" cy="1463648"/>
            </a:xfrm>
            <a:prstGeom prst="rect">
              <a:avLst/>
            </a:prstGeom>
            <a:gradFill>
              <a:gsLst>
                <a:gs pos="0">
                  <a:srgbClr val="5B9BD5">
                    <a:lumMod val="5000"/>
                    <a:lumOff val="95000"/>
                  </a:srgbClr>
                </a:gs>
                <a:gs pos="100000">
                  <a:srgbClr val="70AD47">
                    <a:lumMod val="50000"/>
                  </a:srgbClr>
                </a:gs>
                <a:gs pos="39000">
                  <a:srgbClr val="70AD47">
                    <a:lumMod val="75000"/>
                  </a:srgbClr>
                </a:gs>
                <a:gs pos="0">
                  <a:sysClr val="window" lastClr="FFFFFF"/>
                </a:gs>
                <a:gs pos="69000">
                  <a:srgbClr val="70AD47">
                    <a:lumMod val="75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"/>
            </a:effectLst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Trade liberalization: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-Accelerating WTO membership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lnSpc>
                  <a:spcPts val="750"/>
                </a:lnSpc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-Forming Customs Union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 defTabSz="685800">
                <a:spcAft>
                  <a:spcPts val="600"/>
                </a:spcAft>
              </a:pPr>
              <a:r>
                <a:rPr lang="en-US" sz="32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1F8F525D-B1D0-4914-9B12-379451E32212}"/>
                </a:ext>
              </a:extLst>
            </p:cNvPr>
            <p:cNvSpPr/>
            <p:nvPr/>
          </p:nvSpPr>
          <p:spPr>
            <a:xfrm>
              <a:off x="8946516" y="1851528"/>
              <a:ext cx="2485184" cy="1463650"/>
            </a:xfrm>
            <a:prstGeom prst="rect">
              <a:avLst/>
            </a:prstGeom>
            <a:gradFill>
              <a:gsLst>
                <a:gs pos="0">
                  <a:srgbClr val="5B9BD5">
                    <a:lumMod val="5000"/>
                    <a:lumOff val="95000"/>
                  </a:srgbClr>
                </a:gs>
                <a:gs pos="100000">
                  <a:srgbClr val="70AD47">
                    <a:lumMod val="50000"/>
                  </a:srgbClr>
                </a:gs>
                <a:gs pos="39000">
                  <a:srgbClr val="70AD47">
                    <a:lumMod val="75000"/>
                  </a:srgbClr>
                </a:gs>
                <a:gs pos="0">
                  <a:sysClr val="window" lastClr="FFFFFF"/>
                </a:gs>
                <a:gs pos="69000">
                  <a:srgbClr val="70AD47">
                    <a:lumMod val="75000"/>
                  </a:srgbClr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"/>
            </a:effectLst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As a result: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lnSpc>
                  <a:spcPts val="750"/>
                </a:lnSpc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-Economic growth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lnSpc>
                  <a:spcPts val="750"/>
                </a:lnSpc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-Employment increase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800">
                <a:lnSpc>
                  <a:spcPts val="750"/>
                </a:lnSpc>
                <a:spcAft>
                  <a:spcPts val="600"/>
                </a:spcAft>
              </a:pPr>
              <a:r>
                <a:rPr lang="en-US" sz="1400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-Poverty decrease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 defTabSz="685800">
                <a:spcAft>
                  <a:spcPts val="600"/>
                </a:spcAft>
              </a:pPr>
              <a:r>
                <a:rPr lang="en-US" kern="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320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DCB8069-AAD9-42D6-B320-F902D95E25CE}"/>
                </a:ext>
              </a:extLst>
            </p:cNvPr>
            <p:cNvSpPr/>
            <p:nvPr/>
          </p:nvSpPr>
          <p:spPr>
            <a:xfrm>
              <a:off x="662183" y="1726081"/>
              <a:ext cx="10885942" cy="4271305"/>
            </a:xfrm>
            <a:prstGeom prst="rect">
              <a:avLst/>
            </a:prstGeom>
            <a:noFill/>
            <a:ln w="3175" cap="flat" cmpd="sng" algn="ctr">
              <a:solidFill>
                <a:sysClr val="window" lastClr="FFFFFF">
                  <a:lumMod val="75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800"/>
              <a:endParaRPr lang="en-US" sz="3200" kern="0">
                <a:solidFill>
                  <a:sysClr val="windowText" lastClr="000000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563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8BBA29-8BB2-4CA6-80D4-E07EAC781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8" r="20773" b="14754"/>
          <a:stretch/>
        </p:blipFill>
        <p:spPr>
          <a:xfrm>
            <a:off x="4006603" y="2101673"/>
            <a:ext cx="397607" cy="58418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F0EAAE2-E4B0-4C9E-8CBF-300E78D0EBF5}"/>
              </a:ext>
            </a:extLst>
          </p:cNvPr>
          <p:cNvSpPr txBox="1"/>
          <p:nvPr/>
        </p:nvSpPr>
        <p:spPr>
          <a:xfrm>
            <a:off x="3767243" y="632227"/>
            <a:ext cx="4719509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order to realize the 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proposed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solutions,</a:t>
            </a:r>
          </a:p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four economic modelling scenarios are presented:</a:t>
            </a:r>
            <a:endParaRPr lang="en-U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swald" panose="02000503000000000000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26D33D-8F04-42D1-9AED-98E460F37F79}"/>
              </a:ext>
            </a:extLst>
          </p:cNvPr>
          <p:cNvSpPr/>
          <p:nvPr/>
        </p:nvSpPr>
        <p:spPr>
          <a:xfrm>
            <a:off x="5629052" y="1643743"/>
            <a:ext cx="137160" cy="13716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reflection blurRad="203200" stA="320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563604E-F099-48A9-A934-0FF1B4B89D47}"/>
              </a:ext>
            </a:extLst>
          </p:cNvPr>
          <p:cNvSpPr/>
          <p:nvPr/>
        </p:nvSpPr>
        <p:spPr>
          <a:xfrm>
            <a:off x="5884073" y="1641892"/>
            <a:ext cx="137160" cy="137160"/>
          </a:xfrm>
          <a:prstGeom prst="rect">
            <a:avLst/>
          </a:prstGeom>
          <a:solidFill>
            <a:srgbClr val="0000CC"/>
          </a:solidFill>
          <a:ln>
            <a:noFill/>
          </a:ln>
          <a:effectLst>
            <a:reflection blurRad="203200" stA="320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5FED3A7-8F15-4E5A-BC74-E23A1C4C4DF4}"/>
              </a:ext>
            </a:extLst>
          </p:cNvPr>
          <p:cNvSpPr/>
          <p:nvPr/>
        </p:nvSpPr>
        <p:spPr>
          <a:xfrm>
            <a:off x="6170825" y="1641892"/>
            <a:ext cx="137160" cy="137160"/>
          </a:xfrm>
          <a:prstGeom prst="rect">
            <a:avLst/>
          </a:prstGeom>
          <a:solidFill>
            <a:srgbClr val="CC0066"/>
          </a:solidFill>
          <a:ln>
            <a:noFill/>
          </a:ln>
          <a:effectLst>
            <a:reflection blurRad="203200" stA="320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8A45BC5-CF7A-419F-B9FE-50E84439231B}"/>
              </a:ext>
            </a:extLst>
          </p:cNvPr>
          <p:cNvSpPr/>
          <p:nvPr/>
        </p:nvSpPr>
        <p:spPr>
          <a:xfrm>
            <a:off x="6470817" y="1636791"/>
            <a:ext cx="137160" cy="137160"/>
          </a:xfrm>
          <a:prstGeom prst="rect">
            <a:avLst/>
          </a:prstGeom>
          <a:solidFill>
            <a:srgbClr val="9900CC"/>
          </a:solidFill>
          <a:ln>
            <a:noFill/>
          </a:ln>
          <a:effectLst>
            <a:reflection blurRad="203200" stA="320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C72F90E5-70DE-4FE6-852C-EEA6B753BAF4}"/>
              </a:ext>
            </a:extLst>
          </p:cNvPr>
          <p:cNvSpPr/>
          <p:nvPr/>
        </p:nvSpPr>
        <p:spPr>
          <a:xfrm>
            <a:off x="3004199" y="2591855"/>
            <a:ext cx="7009563" cy="2256182"/>
          </a:xfrm>
          <a:prstGeom prst="rightArrow">
            <a:avLst>
              <a:gd name="adj1" fmla="val 50000"/>
              <a:gd name="adj2" fmla="val 7246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6830421-D9D9-4D64-8601-FF68888EC009}"/>
              </a:ext>
            </a:extLst>
          </p:cNvPr>
          <p:cNvSpPr/>
          <p:nvPr/>
        </p:nvSpPr>
        <p:spPr>
          <a:xfrm>
            <a:off x="2092275" y="3726159"/>
            <a:ext cx="7921487" cy="1134305"/>
          </a:xfrm>
          <a:custGeom>
            <a:avLst/>
            <a:gdLst>
              <a:gd name="connsiteX0" fmla="*/ 0 w 10561983"/>
              <a:gd name="connsiteY0" fmla="*/ 0 h 1512406"/>
              <a:gd name="connsiteX1" fmla="*/ 10549975 w 10561983"/>
              <a:gd name="connsiteY1" fmla="*/ 0 h 1512406"/>
              <a:gd name="connsiteX2" fmla="*/ 10561983 w 10561983"/>
              <a:gd name="connsiteY2" fmla="*/ 8285 h 1512406"/>
              <a:gd name="connsiteX3" fmla="*/ 8382000 w 10561983"/>
              <a:gd name="connsiteY3" fmla="*/ 1512406 h 1512406"/>
              <a:gd name="connsiteX4" fmla="*/ 8382000 w 10561983"/>
              <a:gd name="connsiteY4" fmla="*/ 760345 h 1512406"/>
              <a:gd name="connsiteX5" fmla="*/ 0 w 10561983"/>
              <a:gd name="connsiteY5" fmla="*/ 760345 h 1512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61983" h="1512406">
                <a:moveTo>
                  <a:pt x="0" y="0"/>
                </a:moveTo>
                <a:lnTo>
                  <a:pt x="10549975" y="0"/>
                </a:lnTo>
                <a:lnTo>
                  <a:pt x="10561983" y="8285"/>
                </a:lnTo>
                <a:lnTo>
                  <a:pt x="8382000" y="1512406"/>
                </a:lnTo>
                <a:lnTo>
                  <a:pt x="8382000" y="760345"/>
                </a:lnTo>
                <a:lnTo>
                  <a:pt x="0" y="760345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4AF93918-B3F2-4E2A-A511-06E35C889961}"/>
              </a:ext>
            </a:extLst>
          </p:cNvPr>
          <p:cNvSpPr/>
          <p:nvPr/>
        </p:nvSpPr>
        <p:spPr>
          <a:xfrm flipH="1">
            <a:off x="3522546" y="2684415"/>
            <a:ext cx="218660" cy="474593"/>
          </a:xfrm>
          <a:prstGeom prst="rt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098FBE9E-7595-4088-AFC0-37F5E3CA70E8}"/>
              </a:ext>
            </a:extLst>
          </p:cNvPr>
          <p:cNvSpPr/>
          <p:nvPr/>
        </p:nvSpPr>
        <p:spPr>
          <a:xfrm flipV="1">
            <a:off x="4593897" y="4277030"/>
            <a:ext cx="218660" cy="49577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EA4F6A71-523B-44CD-897B-177912A6C9F6}"/>
              </a:ext>
            </a:extLst>
          </p:cNvPr>
          <p:cNvSpPr/>
          <p:nvPr/>
        </p:nvSpPr>
        <p:spPr>
          <a:xfrm flipH="1">
            <a:off x="4614194" y="2679939"/>
            <a:ext cx="218660" cy="487019"/>
          </a:xfrm>
          <a:prstGeom prst="rtTriangle">
            <a:avLst/>
          </a:prstGeom>
          <a:solidFill>
            <a:srgbClr val="000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C72B0D07-6513-4877-A8AE-9E65B198E0EF}"/>
              </a:ext>
            </a:extLst>
          </p:cNvPr>
          <p:cNvSpPr/>
          <p:nvPr/>
        </p:nvSpPr>
        <p:spPr>
          <a:xfrm flipH="1">
            <a:off x="5712467" y="2683580"/>
            <a:ext cx="218660" cy="475427"/>
          </a:xfrm>
          <a:prstGeom prst="rtTriangle">
            <a:avLst/>
          </a:prstGeom>
          <a:solidFill>
            <a:srgbClr val="8A00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3ECF6BD-75A7-4155-9C6C-D04178B06613}"/>
              </a:ext>
            </a:extLst>
          </p:cNvPr>
          <p:cNvSpPr/>
          <p:nvPr/>
        </p:nvSpPr>
        <p:spPr>
          <a:xfrm flipH="1">
            <a:off x="6810740" y="2683580"/>
            <a:ext cx="218660" cy="475427"/>
          </a:xfrm>
          <a:prstGeom prst="rtTriangle">
            <a:avLst/>
          </a:prstGeom>
          <a:solidFill>
            <a:srgbClr val="7500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A189CF39-F888-4737-B376-B6AC24339637}"/>
              </a:ext>
            </a:extLst>
          </p:cNvPr>
          <p:cNvSpPr/>
          <p:nvPr/>
        </p:nvSpPr>
        <p:spPr>
          <a:xfrm flipV="1">
            <a:off x="5690106" y="4277029"/>
            <a:ext cx="218660" cy="487638"/>
          </a:xfrm>
          <a:prstGeom prst="rtTriangle">
            <a:avLst/>
          </a:prstGeom>
          <a:solidFill>
            <a:srgbClr val="006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507583FC-EFE2-41F6-8D85-0C9C9190E2AF}"/>
              </a:ext>
            </a:extLst>
          </p:cNvPr>
          <p:cNvSpPr/>
          <p:nvPr/>
        </p:nvSpPr>
        <p:spPr>
          <a:xfrm flipV="1">
            <a:off x="6788380" y="4272960"/>
            <a:ext cx="218660" cy="495779"/>
          </a:xfrm>
          <a:prstGeom prst="rtTriangle">
            <a:avLst/>
          </a:prstGeom>
          <a:solidFill>
            <a:srgbClr val="EA0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5AA1D598-5882-4657-86C7-81C8EDE9FD72}"/>
              </a:ext>
            </a:extLst>
          </p:cNvPr>
          <p:cNvSpPr/>
          <p:nvPr/>
        </p:nvSpPr>
        <p:spPr>
          <a:xfrm flipV="1">
            <a:off x="7886654" y="4277029"/>
            <a:ext cx="218660" cy="487638"/>
          </a:xfrm>
          <a:prstGeom prst="rtTriangle">
            <a:avLst/>
          </a:prstGeom>
          <a:solidFill>
            <a:srgbClr val="B83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72AEAD-3CA4-4E0E-BC14-B7C72CDA6C32}"/>
              </a:ext>
            </a:extLst>
          </p:cNvPr>
          <p:cNvSpPr txBox="1"/>
          <p:nvPr/>
        </p:nvSpPr>
        <p:spPr>
          <a:xfrm>
            <a:off x="8321167" y="3106121"/>
            <a:ext cx="830997" cy="124008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Oswald" panose="02000503000000000000" pitchFamily="2" charset="0"/>
              </a:rPr>
              <a:t>GDP growth</a:t>
            </a:r>
          </a:p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Oswald" panose="02000503000000000000" pitchFamily="2" charset="0"/>
              </a:rPr>
              <a:t>Job creation</a:t>
            </a:r>
          </a:p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Oswald" panose="02000503000000000000" pitchFamily="2" charset="0"/>
              </a:rPr>
              <a:t>Poverty reduction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04156B-7784-4E45-91DC-55B7521BD9B4}"/>
              </a:ext>
            </a:extLst>
          </p:cNvPr>
          <p:cNvSpPr/>
          <p:nvPr/>
        </p:nvSpPr>
        <p:spPr>
          <a:xfrm>
            <a:off x="3741209" y="2684413"/>
            <a:ext cx="857250" cy="2083490"/>
          </a:xfrm>
          <a:prstGeom prst="rect">
            <a:avLst/>
          </a:prstGeom>
          <a:gradFill flip="none" rotWithShape="1">
            <a:gsLst>
              <a:gs pos="0">
                <a:srgbClr val="99FF66"/>
              </a:gs>
              <a:gs pos="59000">
                <a:srgbClr val="92D050"/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834018-DCB9-42F2-93D9-8C2E31A0CA91}"/>
              </a:ext>
            </a:extLst>
          </p:cNvPr>
          <p:cNvSpPr txBox="1"/>
          <p:nvPr/>
        </p:nvSpPr>
        <p:spPr>
          <a:xfrm>
            <a:off x="3690333" y="3412834"/>
            <a:ext cx="9304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050" b="1" dirty="0">
                <a:solidFill>
                  <a:schemeClr val="bg1"/>
                </a:solidFill>
                <a:latin typeface="SansSerif" panose="00000400000000000000" pitchFamily="2" charset="2"/>
              </a:rPr>
              <a:t>UZB and TKM joins WTO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09BD13-8FEB-4DB1-BF70-6B16B1FF04BD}"/>
              </a:ext>
            </a:extLst>
          </p:cNvPr>
          <p:cNvSpPr txBox="1"/>
          <p:nvPr/>
        </p:nvSpPr>
        <p:spPr>
          <a:xfrm>
            <a:off x="3915607" y="2917368"/>
            <a:ext cx="481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ansSerif" panose="00000400000000000000" pitchFamily="2" charset="2"/>
              </a:rPr>
              <a:t>S1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DFC1067-CE9F-4960-9119-D53B152475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59" r="24270" b="17341"/>
          <a:stretch/>
        </p:blipFill>
        <p:spPr>
          <a:xfrm>
            <a:off x="4024296" y="4312448"/>
            <a:ext cx="262560" cy="41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1811358-FFF0-481C-9375-3B32D80F524C}"/>
              </a:ext>
            </a:extLst>
          </p:cNvPr>
          <p:cNvSpPr/>
          <p:nvPr/>
        </p:nvSpPr>
        <p:spPr>
          <a:xfrm>
            <a:off x="4832857" y="2684413"/>
            <a:ext cx="857250" cy="2083490"/>
          </a:xfrm>
          <a:prstGeom prst="rect">
            <a:avLst/>
          </a:prstGeom>
          <a:gradFill flip="none" rotWithShape="1">
            <a:gsLst>
              <a:gs pos="0">
                <a:srgbClr val="0099FF"/>
              </a:gs>
              <a:gs pos="59000">
                <a:srgbClr val="0000CC"/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15BCF2B-4D78-440A-8312-0A068661F9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41" t="4156" r="8465" b="17656"/>
          <a:stretch/>
        </p:blipFill>
        <p:spPr>
          <a:xfrm>
            <a:off x="5145018" y="4449832"/>
            <a:ext cx="269509" cy="25794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33E6C87-71B3-4F83-8567-E9660F8E7393}"/>
              </a:ext>
            </a:extLst>
          </p:cNvPr>
          <p:cNvSpPr txBox="1"/>
          <p:nvPr/>
        </p:nvSpPr>
        <p:spPr>
          <a:xfrm>
            <a:off x="4796238" y="3441440"/>
            <a:ext cx="9304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050" b="1" dirty="0">
                <a:solidFill>
                  <a:schemeClr val="bg1"/>
                </a:solidFill>
                <a:latin typeface="SansSerif" panose="00000400000000000000" pitchFamily="2" charset="2"/>
              </a:rPr>
              <a:t>TF up to KAZ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B24DC46-91A1-4707-AAC2-2726B90CDDEE}"/>
              </a:ext>
            </a:extLst>
          </p:cNvPr>
          <p:cNvSpPr txBox="1"/>
          <p:nvPr/>
        </p:nvSpPr>
        <p:spPr>
          <a:xfrm>
            <a:off x="5039905" y="2917368"/>
            <a:ext cx="481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nsSerif" panose="00000400000000000000" pitchFamily="2" charset="2"/>
              </a:rPr>
              <a:t>S2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C776DB-2A94-4F8C-92C9-E736CF64512A}"/>
              </a:ext>
            </a:extLst>
          </p:cNvPr>
          <p:cNvSpPr/>
          <p:nvPr/>
        </p:nvSpPr>
        <p:spPr>
          <a:xfrm>
            <a:off x="5931130" y="2684413"/>
            <a:ext cx="857250" cy="2083490"/>
          </a:xfrm>
          <a:prstGeom prst="rect">
            <a:avLst/>
          </a:prstGeom>
          <a:gradFill flip="none" rotWithShape="1">
            <a:gsLst>
              <a:gs pos="0">
                <a:srgbClr val="FF00FF"/>
              </a:gs>
              <a:gs pos="59000">
                <a:srgbClr val="FF0066"/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599D638-102C-4248-86EC-16D7AE306B8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58" t="12469" r="11065" b="26342"/>
          <a:stretch/>
        </p:blipFill>
        <p:spPr>
          <a:xfrm>
            <a:off x="6246199" y="4472493"/>
            <a:ext cx="265420" cy="21098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56B489B-BBEA-4C9B-8BE7-6F5D7BAF5C3B}"/>
              </a:ext>
            </a:extLst>
          </p:cNvPr>
          <p:cNvSpPr txBox="1"/>
          <p:nvPr/>
        </p:nvSpPr>
        <p:spPr>
          <a:xfrm>
            <a:off x="5891802" y="3473793"/>
            <a:ext cx="9304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050" b="1" dirty="0">
                <a:solidFill>
                  <a:schemeClr val="bg1"/>
                </a:solidFill>
                <a:latin typeface="SansSerif" panose="00000400000000000000" pitchFamily="2" charset="2"/>
              </a:rPr>
              <a:t>Customs Union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C42874-975E-4ECA-B765-D441CA46744B}"/>
              </a:ext>
            </a:extLst>
          </p:cNvPr>
          <p:cNvSpPr txBox="1"/>
          <p:nvPr/>
        </p:nvSpPr>
        <p:spPr>
          <a:xfrm>
            <a:off x="6126998" y="2917368"/>
            <a:ext cx="481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nsSerif" panose="00000400000000000000" pitchFamily="2" charset="2"/>
              </a:rPr>
              <a:t>S3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40F5F2-8897-476A-9333-41979A776D23}"/>
              </a:ext>
            </a:extLst>
          </p:cNvPr>
          <p:cNvSpPr/>
          <p:nvPr/>
        </p:nvSpPr>
        <p:spPr>
          <a:xfrm>
            <a:off x="7029404" y="2684413"/>
            <a:ext cx="857250" cy="2083490"/>
          </a:xfrm>
          <a:prstGeom prst="rect">
            <a:avLst/>
          </a:prstGeom>
          <a:gradFill flip="none" rotWithShape="1">
            <a:gsLst>
              <a:gs pos="0">
                <a:srgbClr val="CC66FF"/>
              </a:gs>
              <a:gs pos="59000">
                <a:srgbClr val="9900CC"/>
              </a:gs>
            </a:gsLst>
            <a:lin ang="16200000" scaled="1"/>
            <a:tileRect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27B3077E-8A45-477E-92A6-CEC2A2651E7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52" t="4912" r="11534" b="18162"/>
          <a:stretch/>
        </p:blipFill>
        <p:spPr>
          <a:xfrm>
            <a:off x="7337979" y="4407689"/>
            <a:ext cx="296411" cy="29302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16092FF-0F19-4FB9-9D6B-6F68DDC12E10}"/>
              </a:ext>
            </a:extLst>
          </p:cNvPr>
          <p:cNvSpPr txBox="1"/>
          <p:nvPr/>
        </p:nvSpPr>
        <p:spPr>
          <a:xfrm>
            <a:off x="6997672" y="3466173"/>
            <a:ext cx="9304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050" b="1" dirty="0">
                <a:solidFill>
                  <a:schemeClr val="bg1"/>
                </a:solidFill>
                <a:latin typeface="SansSerif" panose="00000400000000000000" pitchFamily="2" charset="2"/>
              </a:rPr>
              <a:t>TF due to the CU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EA1256-F29B-4E64-B19C-C02520E2CEAD}"/>
              </a:ext>
            </a:extLst>
          </p:cNvPr>
          <p:cNvSpPr txBox="1"/>
          <p:nvPr/>
        </p:nvSpPr>
        <p:spPr>
          <a:xfrm>
            <a:off x="7245303" y="2917368"/>
            <a:ext cx="481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ansSerif" panose="00000400000000000000" pitchFamily="2" charset="2"/>
              </a:rPr>
              <a:t>S4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85875F9-5759-4EEB-98B6-BD0A1AEBD4F6}"/>
              </a:ext>
            </a:extLst>
          </p:cNvPr>
          <p:cNvSpPr/>
          <p:nvPr/>
        </p:nvSpPr>
        <p:spPr>
          <a:xfrm>
            <a:off x="9697950" y="3516805"/>
            <a:ext cx="314939" cy="394766"/>
          </a:xfrm>
          <a:custGeom>
            <a:avLst/>
            <a:gdLst>
              <a:gd name="connsiteX0" fmla="*/ 25437 w 419918"/>
              <a:gd name="connsiteY0" fmla="*/ 0 h 526355"/>
              <a:gd name="connsiteX1" fmla="*/ 419918 w 419918"/>
              <a:gd name="connsiteY1" fmla="*/ 272179 h 526355"/>
              <a:gd name="connsiteX2" fmla="*/ 51531 w 419918"/>
              <a:gd name="connsiteY2" fmla="*/ 526355 h 526355"/>
              <a:gd name="connsiteX3" fmla="*/ 20781 w 419918"/>
              <a:gd name="connsiteY3" fmla="*/ 427295 h 526355"/>
              <a:gd name="connsiteX4" fmla="*/ 0 w 419918"/>
              <a:gd name="connsiteY4" fmla="*/ 221147 h 526355"/>
              <a:gd name="connsiteX5" fmla="*/ 20781 w 419918"/>
              <a:gd name="connsiteY5" fmla="*/ 14999 h 526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9918" h="526355">
                <a:moveTo>
                  <a:pt x="25437" y="0"/>
                </a:moveTo>
                <a:lnTo>
                  <a:pt x="419918" y="272179"/>
                </a:lnTo>
                <a:lnTo>
                  <a:pt x="51531" y="526355"/>
                </a:lnTo>
                <a:lnTo>
                  <a:pt x="20781" y="427295"/>
                </a:lnTo>
                <a:cubicBezTo>
                  <a:pt x="7156" y="360708"/>
                  <a:pt x="0" y="291763"/>
                  <a:pt x="0" y="221147"/>
                </a:cubicBezTo>
                <a:cubicBezTo>
                  <a:pt x="0" y="150531"/>
                  <a:pt x="7156" y="81587"/>
                  <a:pt x="20781" y="1499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B8CC898-9CDA-449D-8E20-13A985E6C64C}"/>
              </a:ext>
            </a:extLst>
          </p:cNvPr>
          <p:cNvGrpSpPr/>
          <p:nvPr/>
        </p:nvGrpSpPr>
        <p:grpSpPr>
          <a:xfrm>
            <a:off x="1524000" y="5524930"/>
            <a:ext cx="9144000" cy="1060526"/>
            <a:chOff x="1905675" y="2277979"/>
            <a:chExt cx="6231573" cy="2326105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E665459-9485-4C93-91CD-B28F735EABD9}"/>
                </a:ext>
              </a:extLst>
            </p:cNvPr>
            <p:cNvGrpSpPr/>
            <p:nvPr/>
          </p:nvGrpSpPr>
          <p:grpSpPr>
            <a:xfrm>
              <a:off x="1976846" y="2500087"/>
              <a:ext cx="6035040" cy="1828800"/>
              <a:chOff x="1976846" y="2500087"/>
              <a:chExt cx="6035040" cy="1828800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8FA1086-3EC1-426A-8A3E-5A41BC91A81C}"/>
                  </a:ext>
                </a:extLst>
              </p:cNvPr>
              <p:cNvSpPr/>
              <p:nvPr/>
            </p:nvSpPr>
            <p:spPr>
              <a:xfrm>
                <a:off x="5268686" y="2500087"/>
                <a:ext cx="548640" cy="1828800"/>
              </a:xfrm>
              <a:prstGeom prst="rect">
                <a:avLst/>
              </a:prstGeom>
              <a:solidFill>
                <a:srgbClr val="4BBE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97A43EDD-F633-46F3-A568-9908F3D4A7FA}"/>
                  </a:ext>
                </a:extLst>
              </p:cNvPr>
              <p:cNvSpPr/>
              <p:nvPr/>
            </p:nvSpPr>
            <p:spPr>
              <a:xfrm>
                <a:off x="4720046" y="2500087"/>
                <a:ext cx="548640" cy="1828800"/>
              </a:xfrm>
              <a:prstGeom prst="rect">
                <a:avLst/>
              </a:prstGeom>
              <a:solidFill>
                <a:srgbClr val="8ED2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2AB46A68-4173-46D0-B328-216EF5551BCC}"/>
                  </a:ext>
                </a:extLst>
              </p:cNvPr>
              <p:cNvSpPr/>
              <p:nvPr/>
            </p:nvSpPr>
            <p:spPr>
              <a:xfrm>
                <a:off x="4171406" y="2500087"/>
                <a:ext cx="548640" cy="1828800"/>
              </a:xfrm>
              <a:prstGeom prst="rect">
                <a:avLst/>
              </a:prstGeom>
              <a:solidFill>
                <a:srgbClr val="C9E6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3481F8E6-F5F9-4FA1-9CB9-95D474948737}"/>
                  </a:ext>
                </a:extLst>
              </p:cNvPr>
              <p:cNvSpPr/>
              <p:nvPr/>
            </p:nvSpPr>
            <p:spPr>
              <a:xfrm>
                <a:off x="3622766" y="2500087"/>
                <a:ext cx="548640" cy="1828800"/>
              </a:xfrm>
              <a:prstGeom prst="rect">
                <a:avLst/>
              </a:prstGeom>
              <a:solidFill>
                <a:srgbClr val="FFF10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31AFDF42-304E-4E4E-AF2F-075764C1E145}"/>
                  </a:ext>
                </a:extLst>
              </p:cNvPr>
              <p:cNvSpPr/>
              <p:nvPr/>
            </p:nvSpPr>
            <p:spPr>
              <a:xfrm>
                <a:off x="3074126" y="2500087"/>
                <a:ext cx="548640" cy="1828800"/>
              </a:xfrm>
              <a:prstGeom prst="rect">
                <a:avLst/>
              </a:prstGeom>
              <a:solidFill>
                <a:srgbClr val="F9B516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CE5003BB-800B-46E8-AFFF-4CA7C15F2A81}"/>
                  </a:ext>
                </a:extLst>
              </p:cNvPr>
              <p:cNvSpPr/>
              <p:nvPr/>
            </p:nvSpPr>
            <p:spPr>
              <a:xfrm>
                <a:off x="2525486" y="2500087"/>
                <a:ext cx="548640" cy="1828800"/>
              </a:xfrm>
              <a:prstGeom prst="rect">
                <a:avLst/>
              </a:prstGeom>
              <a:solidFill>
                <a:srgbClr val="F56C38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50885601-9104-438E-8DFC-9488C45543EB}"/>
                  </a:ext>
                </a:extLst>
              </p:cNvPr>
              <p:cNvSpPr/>
              <p:nvPr/>
            </p:nvSpPr>
            <p:spPr>
              <a:xfrm>
                <a:off x="1976846" y="2500087"/>
                <a:ext cx="548640" cy="1828800"/>
              </a:xfrm>
              <a:prstGeom prst="rect">
                <a:avLst/>
              </a:prstGeom>
              <a:solidFill>
                <a:srgbClr val="A417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08AC2DE0-7228-4D51-8F14-28B0C9421ED2}"/>
                  </a:ext>
                </a:extLst>
              </p:cNvPr>
              <p:cNvSpPr/>
              <p:nvPr/>
            </p:nvSpPr>
            <p:spPr>
              <a:xfrm>
                <a:off x="7463246" y="2500087"/>
                <a:ext cx="548640" cy="1828800"/>
              </a:xfrm>
              <a:prstGeom prst="rect">
                <a:avLst/>
              </a:prstGeom>
              <a:solidFill>
                <a:srgbClr val="0098D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7D8B2D78-ACBD-40DE-BBC2-1F3BCEC6A33D}"/>
                  </a:ext>
                </a:extLst>
              </p:cNvPr>
              <p:cNvSpPr/>
              <p:nvPr/>
            </p:nvSpPr>
            <p:spPr>
              <a:xfrm>
                <a:off x="6914606" y="2500087"/>
                <a:ext cx="548640" cy="1828800"/>
              </a:xfrm>
              <a:prstGeom prst="rect">
                <a:avLst/>
              </a:prstGeom>
              <a:solidFill>
                <a:srgbClr val="01C8CB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974035E7-A745-4134-BB2A-61755875A718}"/>
                  </a:ext>
                </a:extLst>
              </p:cNvPr>
              <p:cNvSpPr/>
              <p:nvPr/>
            </p:nvSpPr>
            <p:spPr>
              <a:xfrm>
                <a:off x="6365966" y="2500087"/>
                <a:ext cx="548640" cy="1828800"/>
              </a:xfrm>
              <a:prstGeom prst="rect">
                <a:avLst/>
              </a:prstGeom>
              <a:solidFill>
                <a:srgbClr val="00B77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A8EDFFBA-E7BA-4238-A88A-D06F1407037F}"/>
                  </a:ext>
                </a:extLst>
              </p:cNvPr>
              <p:cNvSpPr/>
              <p:nvPr/>
            </p:nvSpPr>
            <p:spPr>
              <a:xfrm>
                <a:off x="5817326" y="2500087"/>
                <a:ext cx="548640" cy="1828800"/>
              </a:xfrm>
              <a:prstGeom prst="rect">
                <a:avLst/>
              </a:prstGeom>
              <a:solidFill>
                <a:srgbClr val="00AA0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85F48E4-C521-46D5-A983-EBD68FF33E3E}"/>
                </a:ext>
              </a:extLst>
            </p:cNvPr>
            <p:cNvSpPr txBox="1"/>
            <p:nvPr/>
          </p:nvSpPr>
          <p:spPr>
            <a:xfrm>
              <a:off x="2057018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2020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2356D0A-EC3B-4859-A603-D14F1A03F73F}"/>
                </a:ext>
              </a:extLst>
            </p:cNvPr>
            <p:cNvSpPr txBox="1"/>
            <p:nvPr/>
          </p:nvSpPr>
          <p:spPr>
            <a:xfrm>
              <a:off x="2579533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FED6C38-C7EF-4F30-8157-DF2E9D9BA3BF}"/>
                </a:ext>
              </a:extLst>
            </p:cNvPr>
            <p:cNvSpPr txBox="1"/>
            <p:nvPr/>
          </p:nvSpPr>
          <p:spPr>
            <a:xfrm>
              <a:off x="3102045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2022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2F64695-D1B2-4FBA-B6DE-055B7F8D9AD3}"/>
                </a:ext>
              </a:extLst>
            </p:cNvPr>
            <p:cNvSpPr txBox="1"/>
            <p:nvPr/>
          </p:nvSpPr>
          <p:spPr>
            <a:xfrm>
              <a:off x="3667304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2023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D84CD02-3048-4296-8246-C6F67141D702}"/>
                </a:ext>
              </a:extLst>
            </p:cNvPr>
            <p:cNvSpPr txBox="1"/>
            <p:nvPr/>
          </p:nvSpPr>
          <p:spPr>
            <a:xfrm>
              <a:off x="4249478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2024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3B4E047-80F1-4A93-B7BB-A4D726881135}"/>
                </a:ext>
              </a:extLst>
            </p:cNvPr>
            <p:cNvSpPr txBox="1"/>
            <p:nvPr/>
          </p:nvSpPr>
          <p:spPr>
            <a:xfrm>
              <a:off x="4814734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2025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CEDADED-E7A4-4320-BCA7-06A41741464C}"/>
                </a:ext>
              </a:extLst>
            </p:cNvPr>
            <p:cNvSpPr txBox="1"/>
            <p:nvPr/>
          </p:nvSpPr>
          <p:spPr>
            <a:xfrm>
              <a:off x="5337250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2026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3AD8FA2-D463-4D64-AAE6-5ED222218C8E}"/>
                </a:ext>
              </a:extLst>
            </p:cNvPr>
            <p:cNvSpPr txBox="1"/>
            <p:nvPr/>
          </p:nvSpPr>
          <p:spPr>
            <a:xfrm>
              <a:off x="5898497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2027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54B31C9-98FC-4A01-895A-AFA8FFD38845}"/>
                </a:ext>
              </a:extLst>
            </p:cNvPr>
            <p:cNvSpPr txBox="1"/>
            <p:nvPr/>
          </p:nvSpPr>
          <p:spPr>
            <a:xfrm>
              <a:off x="6425823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2028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FFDE8EA-14E6-4922-857B-B756AECBE6E8}"/>
                </a:ext>
              </a:extLst>
            </p:cNvPr>
            <p:cNvSpPr txBox="1"/>
            <p:nvPr/>
          </p:nvSpPr>
          <p:spPr>
            <a:xfrm>
              <a:off x="6962853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2029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9636BA5-D063-4B5C-A3A3-59FFE726900E}"/>
                </a:ext>
              </a:extLst>
            </p:cNvPr>
            <p:cNvSpPr txBox="1"/>
            <p:nvPr/>
          </p:nvSpPr>
          <p:spPr>
            <a:xfrm>
              <a:off x="7495349" y="3237043"/>
              <a:ext cx="414252" cy="810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Oswald" panose="02000503000000000000" pitchFamily="2" charset="0"/>
                </a:rPr>
                <a:t>2030</a:t>
              </a:r>
            </a:p>
          </p:txBody>
        </p:sp>
        <p:sp>
          <p:nvSpPr>
            <p:cNvPr id="66" name="Frame 65">
              <a:extLst>
                <a:ext uri="{FF2B5EF4-FFF2-40B4-BE49-F238E27FC236}">
                  <a16:creationId xmlns:a16="http://schemas.microsoft.com/office/drawing/2014/main" id="{9B57D553-3F54-452D-8E42-B0D240028B5F}"/>
                </a:ext>
              </a:extLst>
            </p:cNvPr>
            <p:cNvSpPr/>
            <p:nvPr/>
          </p:nvSpPr>
          <p:spPr>
            <a:xfrm>
              <a:off x="1905675" y="2277979"/>
              <a:ext cx="6231573" cy="2326105"/>
            </a:xfrm>
            <a:prstGeom prst="frame">
              <a:avLst>
                <a:gd name="adj1" fmla="val 13190"/>
              </a:avLst>
            </a:prstGeom>
            <a:gradFill flip="none" rotWithShape="1">
              <a:gsLst>
                <a:gs pos="74000">
                  <a:schemeClr val="bg1"/>
                </a:gs>
                <a:gs pos="22000">
                  <a:schemeClr val="bg1"/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1270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473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" grpId="0"/>
      <p:bldP spid="26" grpId="0"/>
      <p:bldP spid="35" grpId="0"/>
      <p:bldP spid="37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8D59903-BAAD-447A-BB8D-E554B3C727E5}"/>
              </a:ext>
            </a:extLst>
          </p:cNvPr>
          <p:cNvSpPr/>
          <p:nvPr/>
        </p:nvSpPr>
        <p:spPr>
          <a:xfrm>
            <a:off x="7445829" y="857250"/>
            <a:ext cx="3233261" cy="5154386"/>
          </a:xfrm>
          <a:custGeom>
            <a:avLst/>
            <a:gdLst>
              <a:gd name="connsiteX0" fmla="*/ 0 w 3632905"/>
              <a:gd name="connsiteY0" fmla="*/ 0 h 6858000"/>
              <a:gd name="connsiteX1" fmla="*/ 3632905 w 3632905"/>
              <a:gd name="connsiteY1" fmla="*/ 0 h 6858000"/>
              <a:gd name="connsiteX2" fmla="*/ 3632905 w 3632905"/>
              <a:gd name="connsiteY2" fmla="*/ 6858000 h 6858000"/>
              <a:gd name="connsiteX3" fmla="*/ 0 w 3632905"/>
              <a:gd name="connsiteY3" fmla="*/ 6858000 h 6858000"/>
              <a:gd name="connsiteX4" fmla="*/ 0 w 3632905"/>
              <a:gd name="connsiteY4" fmla="*/ 0 h 6858000"/>
              <a:gd name="connsiteX0" fmla="*/ 478971 w 4111876"/>
              <a:gd name="connsiteY0" fmla="*/ 0 h 6872514"/>
              <a:gd name="connsiteX1" fmla="*/ 4111876 w 4111876"/>
              <a:gd name="connsiteY1" fmla="*/ 0 h 6872514"/>
              <a:gd name="connsiteX2" fmla="*/ 4111876 w 4111876"/>
              <a:gd name="connsiteY2" fmla="*/ 6858000 h 6872514"/>
              <a:gd name="connsiteX3" fmla="*/ 0 w 4111876"/>
              <a:gd name="connsiteY3" fmla="*/ 6872514 h 6872514"/>
              <a:gd name="connsiteX4" fmla="*/ 478971 w 4111876"/>
              <a:gd name="connsiteY4" fmla="*/ 0 h 6872514"/>
              <a:gd name="connsiteX0" fmla="*/ 1770743 w 4111876"/>
              <a:gd name="connsiteY0" fmla="*/ 0 h 6872514"/>
              <a:gd name="connsiteX1" fmla="*/ 4111876 w 4111876"/>
              <a:gd name="connsiteY1" fmla="*/ 0 h 6872514"/>
              <a:gd name="connsiteX2" fmla="*/ 4111876 w 4111876"/>
              <a:gd name="connsiteY2" fmla="*/ 6858000 h 6872514"/>
              <a:gd name="connsiteX3" fmla="*/ 0 w 4111876"/>
              <a:gd name="connsiteY3" fmla="*/ 6872514 h 6872514"/>
              <a:gd name="connsiteX4" fmla="*/ 1770743 w 4111876"/>
              <a:gd name="connsiteY4" fmla="*/ 0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1876" h="6872514">
                <a:moveTo>
                  <a:pt x="1770743" y="0"/>
                </a:moveTo>
                <a:lnTo>
                  <a:pt x="4111876" y="0"/>
                </a:lnTo>
                <a:lnTo>
                  <a:pt x="4111876" y="6858000"/>
                </a:lnTo>
                <a:lnTo>
                  <a:pt x="0" y="6872514"/>
                </a:lnTo>
                <a:lnTo>
                  <a:pt x="177074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90C658B-C2D4-4CAD-86DF-7DC0FC955BCF}"/>
              </a:ext>
            </a:extLst>
          </p:cNvPr>
          <p:cNvSpPr/>
          <p:nvPr/>
        </p:nvSpPr>
        <p:spPr>
          <a:xfrm rot="644617">
            <a:off x="6396164" y="826701"/>
            <a:ext cx="3458230" cy="5215484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14612A0-0A5D-429C-80AE-81CC5D9BCD8F}"/>
              </a:ext>
            </a:extLst>
          </p:cNvPr>
          <p:cNvSpPr/>
          <p:nvPr/>
        </p:nvSpPr>
        <p:spPr>
          <a:xfrm rot="644617">
            <a:off x="6455692" y="916632"/>
            <a:ext cx="3331751" cy="5024736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A749C16-7812-454C-B378-0EEC67B6748C}"/>
              </a:ext>
            </a:extLst>
          </p:cNvPr>
          <p:cNvSpPr/>
          <p:nvPr/>
        </p:nvSpPr>
        <p:spPr>
          <a:xfrm rot="644617">
            <a:off x="6986865" y="1529850"/>
            <a:ext cx="2269402" cy="3798300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5CBA07-79C8-4414-A68F-EB23EAB6CA6B}"/>
              </a:ext>
            </a:extLst>
          </p:cNvPr>
          <p:cNvSpPr/>
          <p:nvPr/>
        </p:nvSpPr>
        <p:spPr>
          <a:xfrm rot="644617">
            <a:off x="7336432" y="2114921"/>
            <a:ext cx="1570266" cy="2628156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A42B091-2796-4862-B9B4-9FBF216AE6A1}"/>
              </a:ext>
            </a:extLst>
          </p:cNvPr>
          <p:cNvSpPr/>
          <p:nvPr/>
        </p:nvSpPr>
        <p:spPr>
          <a:xfrm rot="19183009">
            <a:off x="7033685" y="3734957"/>
            <a:ext cx="1249980" cy="86156"/>
          </a:xfrm>
          <a:prstGeom prst="ellipse">
            <a:avLst/>
          </a:prstGeom>
          <a:gradFill flip="none" rotWithShape="1">
            <a:gsLst>
              <a:gs pos="100000">
                <a:schemeClr val="accent1">
                  <a:lumMod val="5000"/>
                  <a:lumOff val="95000"/>
                  <a:alpha val="0"/>
                </a:schemeClr>
              </a:gs>
              <a:gs pos="0">
                <a:schemeClr val="tx1"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14FE6C0-014E-49F7-BF4B-2E84829B889E}"/>
              </a:ext>
            </a:extLst>
          </p:cNvPr>
          <p:cNvSpPr/>
          <p:nvPr/>
        </p:nvSpPr>
        <p:spPr>
          <a:xfrm rot="644617">
            <a:off x="7798178" y="2887744"/>
            <a:ext cx="646777" cy="1082512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349930F-7F80-421D-B3F4-215F411FDE8A}"/>
              </a:ext>
            </a:extLst>
          </p:cNvPr>
          <p:cNvSpPr/>
          <p:nvPr/>
        </p:nvSpPr>
        <p:spPr>
          <a:xfrm rot="644617">
            <a:off x="7962273" y="3162392"/>
            <a:ext cx="318585" cy="533217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ECC67B-9E35-4613-8F19-2A478388698B}"/>
              </a:ext>
            </a:extLst>
          </p:cNvPr>
          <p:cNvGrpSpPr/>
          <p:nvPr/>
        </p:nvGrpSpPr>
        <p:grpSpPr>
          <a:xfrm>
            <a:off x="1694172" y="2875831"/>
            <a:ext cx="961851" cy="1082846"/>
            <a:chOff x="226894" y="2691441"/>
            <a:chExt cx="1282468" cy="1443794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AD7189D-2A6F-48B6-A678-34DB2C18D2F9}"/>
                </a:ext>
              </a:extLst>
            </p:cNvPr>
            <p:cNvSpPr/>
            <p:nvPr/>
          </p:nvSpPr>
          <p:spPr>
            <a:xfrm>
              <a:off x="347133" y="3310591"/>
              <a:ext cx="1162229" cy="20549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CF9A068-0FCE-43A1-95E3-2212A9C3E5EC}"/>
                </a:ext>
              </a:extLst>
            </p:cNvPr>
            <p:cNvGrpSpPr/>
            <p:nvPr/>
          </p:nvGrpSpPr>
          <p:grpSpPr>
            <a:xfrm>
              <a:off x="226894" y="2691441"/>
              <a:ext cx="1200107" cy="1443794"/>
              <a:chOff x="226894" y="2691441"/>
              <a:chExt cx="1200107" cy="1443794"/>
            </a:xfrm>
            <a:grpFill/>
          </p:grpSpPr>
          <p:sp>
            <p:nvSpPr>
              <p:cNvPr id="19" name="Arrow: Chevron 18">
                <a:extLst>
                  <a:ext uri="{FF2B5EF4-FFF2-40B4-BE49-F238E27FC236}">
                    <a16:creationId xmlns:a16="http://schemas.microsoft.com/office/drawing/2014/main" id="{55F8C4B9-F8C6-48CD-8FF0-CE035E72A158}"/>
                  </a:ext>
                </a:extLst>
              </p:cNvPr>
              <p:cNvSpPr/>
              <p:nvPr/>
            </p:nvSpPr>
            <p:spPr>
              <a:xfrm>
                <a:off x="226894" y="2691441"/>
                <a:ext cx="613131" cy="1443794"/>
              </a:xfrm>
              <a:prstGeom prst="chevron">
                <a:avLst>
                  <a:gd name="adj" fmla="val 6657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Arrow: Chevron 19">
                <a:extLst>
                  <a:ext uri="{FF2B5EF4-FFF2-40B4-BE49-F238E27FC236}">
                    <a16:creationId xmlns:a16="http://schemas.microsoft.com/office/drawing/2014/main" id="{58541C26-B9CD-4B38-A84B-35128C30D304}"/>
                  </a:ext>
                </a:extLst>
              </p:cNvPr>
              <p:cNvSpPr/>
              <p:nvPr/>
            </p:nvSpPr>
            <p:spPr>
              <a:xfrm>
                <a:off x="625370" y="2774002"/>
                <a:ext cx="518408" cy="1278672"/>
              </a:xfrm>
              <a:prstGeom prst="chevron">
                <a:avLst>
                  <a:gd name="adj" fmla="val 6657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Arrow: Chevron 20">
                <a:extLst>
                  <a:ext uri="{FF2B5EF4-FFF2-40B4-BE49-F238E27FC236}">
                    <a16:creationId xmlns:a16="http://schemas.microsoft.com/office/drawing/2014/main" id="{1EF8E5D1-36E8-4F87-9CD4-3E6677FCA0BF}"/>
                  </a:ext>
                </a:extLst>
              </p:cNvPr>
              <p:cNvSpPr/>
              <p:nvPr/>
            </p:nvSpPr>
            <p:spPr>
              <a:xfrm>
                <a:off x="966386" y="2846510"/>
                <a:ext cx="460615" cy="1095076"/>
              </a:xfrm>
              <a:prstGeom prst="chevron">
                <a:avLst>
                  <a:gd name="adj" fmla="val 6657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D4C6A10-4AA4-40EA-885A-6BD421B50CB6}"/>
              </a:ext>
            </a:extLst>
          </p:cNvPr>
          <p:cNvGrpSpPr/>
          <p:nvPr/>
        </p:nvGrpSpPr>
        <p:grpSpPr>
          <a:xfrm>
            <a:off x="7073507" y="3016862"/>
            <a:ext cx="1007430" cy="771851"/>
            <a:chOff x="7399342" y="2879481"/>
            <a:chExt cx="1343240" cy="1029135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6951B2BD-E466-4B97-A73D-569775A42CC6}"/>
                </a:ext>
              </a:extLst>
            </p:cNvPr>
            <p:cNvSpPr/>
            <p:nvPr/>
          </p:nvSpPr>
          <p:spPr>
            <a:xfrm rot="5400000">
              <a:off x="8007251" y="3173285"/>
              <a:ext cx="1029135" cy="441527"/>
            </a:xfrm>
            <a:prstGeom prst="triangl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A5F8E14-8D2B-4895-BF93-A4C496BCFA17}"/>
                </a:ext>
              </a:extLst>
            </p:cNvPr>
            <p:cNvSpPr/>
            <p:nvPr/>
          </p:nvSpPr>
          <p:spPr>
            <a:xfrm>
              <a:off x="7399342" y="3328734"/>
              <a:ext cx="955999" cy="20549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7B76544-01AD-451C-8330-9A29A923E22C}"/>
              </a:ext>
            </a:extLst>
          </p:cNvPr>
          <p:cNvSpPr/>
          <p:nvPr/>
        </p:nvSpPr>
        <p:spPr>
          <a:xfrm>
            <a:off x="2614307" y="2667659"/>
            <a:ext cx="1533500" cy="766118"/>
          </a:xfrm>
          <a:custGeom>
            <a:avLst/>
            <a:gdLst>
              <a:gd name="connsiteX0" fmla="*/ 1022333 w 2044666"/>
              <a:gd name="connsiteY0" fmla="*/ 0 h 1021491"/>
              <a:gd name="connsiteX1" fmla="*/ 2039433 w 2044666"/>
              <a:gd name="connsiteY1" fmla="*/ 917846 h 1021491"/>
              <a:gd name="connsiteX2" fmla="*/ 2044666 w 2044666"/>
              <a:gd name="connsiteY2" fmla="*/ 1021491 h 1021491"/>
              <a:gd name="connsiteX3" fmla="*/ 1986288 w 2044666"/>
              <a:gd name="connsiteY3" fmla="*/ 1021491 h 1021491"/>
              <a:gd name="connsiteX4" fmla="*/ 1981356 w 2044666"/>
              <a:gd name="connsiteY4" fmla="*/ 923815 h 1021491"/>
              <a:gd name="connsiteX5" fmla="*/ 1022333 w 2044666"/>
              <a:gd name="connsiteY5" fmla="*/ 58378 h 1021491"/>
              <a:gd name="connsiteX6" fmla="*/ 63310 w 2044666"/>
              <a:gd name="connsiteY6" fmla="*/ 923815 h 1021491"/>
              <a:gd name="connsiteX7" fmla="*/ 58378 w 2044666"/>
              <a:gd name="connsiteY7" fmla="*/ 1021491 h 1021491"/>
              <a:gd name="connsiteX8" fmla="*/ 0 w 2044666"/>
              <a:gd name="connsiteY8" fmla="*/ 1021491 h 1021491"/>
              <a:gd name="connsiteX9" fmla="*/ 5233 w 2044666"/>
              <a:gd name="connsiteY9" fmla="*/ 917846 h 1021491"/>
              <a:gd name="connsiteX10" fmla="*/ 1022333 w 2044666"/>
              <a:gd name="connsiteY10" fmla="*/ 0 h 1021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44666" h="1021491">
                <a:moveTo>
                  <a:pt x="1022333" y="0"/>
                </a:moveTo>
                <a:cubicBezTo>
                  <a:pt x="1551687" y="0"/>
                  <a:pt x="1987077" y="402305"/>
                  <a:pt x="2039433" y="917846"/>
                </a:cubicBezTo>
                <a:lnTo>
                  <a:pt x="2044666" y="1021491"/>
                </a:lnTo>
                <a:lnTo>
                  <a:pt x="1986288" y="1021491"/>
                </a:lnTo>
                <a:lnTo>
                  <a:pt x="1981356" y="923815"/>
                </a:lnTo>
                <a:cubicBezTo>
                  <a:pt x="1931990" y="437712"/>
                  <a:pt x="1521460" y="58378"/>
                  <a:pt x="1022333" y="58378"/>
                </a:cubicBezTo>
                <a:cubicBezTo>
                  <a:pt x="523206" y="58378"/>
                  <a:pt x="112677" y="437712"/>
                  <a:pt x="63310" y="923815"/>
                </a:cubicBezTo>
                <a:lnTo>
                  <a:pt x="58378" y="1021491"/>
                </a:lnTo>
                <a:lnTo>
                  <a:pt x="0" y="1021491"/>
                </a:lnTo>
                <a:lnTo>
                  <a:pt x="5233" y="917846"/>
                </a:lnTo>
                <a:cubicBezTo>
                  <a:pt x="57589" y="402305"/>
                  <a:pt x="492979" y="0"/>
                  <a:pt x="1022333" y="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5EEB475-98C7-4210-87A9-B6FEE5BDF85F}"/>
              </a:ext>
            </a:extLst>
          </p:cNvPr>
          <p:cNvSpPr/>
          <p:nvPr/>
        </p:nvSpPr>
        <p:spPr>
          <a:xfrm flipV="1">
            <a:off x="4103708" y="3421171"/>
            <a:ext cx="1533500" cy="766118"/>
          </a:xfrm>
          <a:custGeom>
            <a:avLst/>
            <a:gdLst>
              <a:gd name="connsiteX0" fmla="*/ 1022333 w 2044666"/>
              <a:gd name="connsiteY0" fmla="*/ 0 h 1021491"/>
              <a:gd name="connsiteX1" fmla="*/ 2039433 w 2044666"/>
              <a:gd name="connsiteY1" fmla="*/ 917846 h 1021491"/>
              <a:gd name="connsiteX2" fmla="*/ 2044666 w 2044666"/>
              <a:gd name="connsiteY2" fmla="*/ 1021491 h 1021491"/>
              <a:gd name="connsiteX3" fmla="*/ 1986288 w 2044666"/>
              <a:gd name="connsiteY3" fmla="*/ 1021491 h 1021491"/>
              <a:gd name="connsiteX4" fmla="*/ 1981356 w 2044666"/>
              <a:gd name="connsiteY4" fmla="*/ 923815 h 1021491"/>
              <a:gd name="connsiteX5" fmla="*/ 1022333 w 2044666"/>
              <a:gd name="connsiteY5" fmla="*/ 58378 h 1021491"/>
              <a:gd name="connsiteX6" fmla="*/ 63310 w 2044666"/>
              <a:gd name="connsiteY6" fmla="*/ 923815 h 1021491"/>
              <a:gd name="connsiteX7" fmla="*/ 58378 w 2044666"/>
              <a:gd name="connsiteY7" fmla="*/ 1021491 h 1021491"/>
              <a:gd name="connsiteX8" fmla="*/ 0 w 2044666"/>
              <a:gd name="connsiteY8" fmla="*/ 1021491 h 1021491"/>
              <a:gd name="connsiteX9" fmla="*/ 5233 w 2044666"/>
              <a:gd name="connsiteY9" fmla="*/ 917846 h 1021491"/>
              <a:gd name="connsiteX10" fmla="*/ 1022333 w 2044666"/>
              <a:gd name="connsiteY10" fmla="*/ 0 h 1021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44666" h="1021491">
                <a:moveTo>
                  <a:pt x="1022333" y="0"/>
                </a:moveTo>
                <a:cubicBezTo>
                  <a:pt x="1551687" y="0"/>
                  <a:pt x="1987077" y="402305"/>
                  <a:pt x="2039433" y="917846"/>
                </a:cubicBezTo>
                <a:lnTo>
                  <a:pt x="2044666" y="1021491"/>
                </a:lnTo>
                <a:lnTo>
                  <a:pt x="1986288" y="1021491"/>
                </a:lnTo>
                <a:lnTo>
                  <a:pt x="1981356" y="923815"/>
                </a:lnTo>
                <a:cubicBezTo>
                  <a:pt x="1931990" y="437712"/>
                  <a:pt x="1521460" y="58378"/>
                  <a:pt x="1022333" y="58378"/>
                </a:cubicBezTo>
                <a:cubicBezTo>
                  <a:pt x="523206" y="58378"/>
                  <a:pt x="112677" y="437712"/>
                  <a:pt x="63310" y="923815"/>
                </a:cubicBezTo>
                <a:lnTo>
                  <a:pt x="58378" y="1021491"/>
                </a:lnTo>
                <a:lnTo>
                  <a:pt x="0" y="1021491"/>
                </a:lnTo>
                <a:lnTo>
                  <a:pt x="5233" y="917846"/>
                </a:lnTo>
                <a:cubicBezTo>
                  <a:pt x="57589" y="402305"/>
                  <a:pt x="492979" y="0"/>
                  <a:pt x="1022333" y="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4F62AF4-E528-4739-BB23-697908E5AA74}"/>
              </a:ext>
            </a:extLst>
          </p:cNvPr>
          <p:cNvSpPr/>
          <p:nvPr/>
        </p:nvSpPr>
        <p:spPr>
          <a:xfrm>
            <a:off x="5593166" y="2661356"/>
            <a:ext cx="1533500" cy="766118"/>
          </a:xfrm>
          <a:custGeom>
            <a:avLst/>
            <a:gdLst>
              <a:gd name="connsiteX0" fmla="*/ 1022333 w 2044666"/>
              <a:gd name="connsiteY0" fmla="*/ 0 h 1021491"/>
              <a:gd name="connsiteX1" fmla="*/ 2039433 w 2044666"/>
              <a:gd name="connsiteY1" fmla="*/ 917846 h 1021491"/>
              <a:gd name="connsiteX2" fmla="*/ 2044666 w 2044666"/>
              <a:gd name="connsiteY2" fmla="*/ 1021491 h 1021491"/>
              <a:gd name="connsiteX3" fmla="*/ 1986288 w 2044666"/>
              <a:gd name="connsiteY3" fmla="*/ 1021491 h 1021491"/>
              <a:gd name="connsiteX4" fmla="*/ 1981356 w 2044666"/>
              <a:gd name="connsiteY4" fmla="*/ 923815 h 1021491"/>
              <a:gd name="connsiteX5" fmla="*/ 1022333 w 2044666"/>
              <a:gd name="connsiteY5" fmla="*/ 58378 h 1021491"/>
              <a:gd name="connsiteX6" fmla="*/ 63310 w 2044666"/>
              <a:gd name="connsiteY6" fmla="*/ 923815 h 1021491"/>
              <a:gd name="connsiteX7" fmla="*/ 58378 w 2044666"/>
              <a:gd name="connsiteY7" fmla="*/ 1021491 h 1021491"/>
              <a:gd name="connsiteX8" fmla="*/ 0 w 2044666"/>
              <a:gd name="connsiteY8" fmla="*/ 1021491 h 1021491"/>
              <a:gd name="connsiteX9" fmla="*/ 5233 w 2044666"/>
              <a:gd name="connsiteY9" fmla="*/ 917846 h 1021491"/>
              <a:gd name="connsiteX10" fmla="*/ 1022333 w 2044666"/>
              <a:gd name="connsiteY10" fmla="*/ 0 h 1021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44666" h="1021491">
                <a:moveTo>
                  <a:pt x="1022333" y="0"/>
                </a:moveTo>
                <a:cubicBezTo>
                  <a:pt x="1551687" y="0"/>
                  <a:pt x="1987077" y="402305"/>
                  <a:pt x="2039433" y="917846"/>
                </a:cubicBezTo>
                <a:lnTo>
                  <a:pt x="2044666" y="1021491"/>
                </a:lnTo>
                <a:lnTo>
                  <a:pt x="1986288" y="1021491"/>
                </a:lnTo>
                <a:lnTo>
                  <a:pt x="1981356" y="923815"/>
                </a:lnTo>
                <a:cubicBezTo>
                  <a:pt x="1931990" y="437712"/>
                  <a:pt x="1521460" y="58378"/>
                  <a:pt x="1022333" y="58378"/>
                </a:cubicBezTo>
                <a:cubicBezTo>
                  <a:pt x="523206" y="58378"/>
                  <a:pt x="112677" y="437712"/>
                  <a:pt x="63310" y="923815"/>
                </a:cubicBezTo>
                <a:lnTo>
                  <a:pt x="58378" y="1021491"/>
                </a:lnTo>
                <a:lnTo>
                  <a:pt x="0" y="1021491"/>
                </a:lnTo>
                <a:lnTo>
                  <a:pt x="5233" y="917846"/>
                </a:lnTo>
                <a:cubicBezTo>
                  <a:pt x="57589" y="402305"/>
                  <a:pt x="492979" y="0"/>
                  <a:pt x="1022333" y="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96051E-373A-4165-804A-C87515EFBFD8}"/>
              </a:ext>
            </a:extLst>
          </p:cNvPr>
          <p:cNvGrpSpPr/>
          <p:nvPr/>
        </p:nvGrpSpPr>
        <p:grpSpPr>
          <a:xfrm>
            <a:off x="2570364" y="3341019"/>
            <a:ext cx="153296" cy="153296"/>
            <a:chOff x="1395151" y="3311691"/>
            <a:chExt cx="204395" cy="204395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44E5CB2-E875-47A2-8ED5-73B657D3E5B9}"/>
                </a:ext>
              </a:extLst>
            </p:cNvPr>
            <p:cNvSpPr/>
            <p:nvPr/>
          </p:nvSpPr>
          <p:spPr>
            <a:xfrm>
              <a:off x="1395151" y="3311691"/>
              <a:ext cx="204395" cy="204395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FC1BA90-C533-4548-8C82-9A017DEA8B87}"/>
                </a:ext>
              </a:extLst>
            </p:cNvPr>
            <p:cNvSpPr/>
            <p:nvPr/>
          </p:nvSpPr>
          <p:spPr>
            <a:xfrm>
              <a:off x="1420289" y="3336829"/>
              <a:ext cx="154119" cy="1541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A3718F1-0789-4209-A191-A14DF29672ED}"/>
              </a:ext>
            </a:extLst>
          </p:cNvPr>
          <p:cNvGrpSpPr/>
          <p:nvPr/>
        </p:nvGrpSpPr>
        <p:grpSpPr>
          <a:xfrm>
            <a:off x="4050712" y="3341019"/>
            <a:ext cx="153296" cy="153296"/>
            <a:chOff x="3368949" y="3311691"/>
            <a:chExt cx="204395" cy="20439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934FD70-0978-4D7B-B903-95FAE27DA119}"/>
                </a:ext>
              </a:extLst>
            </p:cNvPr>
            <p:cNvSpPr/>
            <p:nvPr/>
          </p:nvSpPr>
          <p:spPr>
            <a:xfrm>
              <a:off x="3368949" y="3311691"/>
              <a:ext cx="204395" cy="204395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FBE1503-E4E2-4581-92D0-29C25BE7B1F5}"/>
                </a:ext>
              </a:extLst>
            </p:cNvPr>
            <p:cNvSpPr/>
            <p:nvPr/>
          </p:nvSpPr>
          <p:spPr>
            <a:xfrm>
              <a:off x="3394086" y="3326227"/>
              <a:ext cx="146622" cy="154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6243077-3C68-4116-A694-75FCE21B4762}"/>
              </a:ext>
            </a:extLst>
          </p:cNvPr>
          <p:cNvGrpSpPr/>
          <p:nvPr/>
        </p:nvGrpSpPr>
        <p:grpSpPr>
          <a:xfrm>
            <a:off x="5537446" y="3341113"/>
            <a:ext cx="153296" cy="153296"/>
            <a:chOff x="5351260" y="3311817"/>
            <a:chExt cx="204395" cy="204395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F52CD97-5248-40D7-B5EB-5BFAC9D6AADD}"/>
                </a:ext>
              </a:extLst>
            </p:cNvPr>
            <p:cNvSpPr/>
            <p:nvPr/>
          </p:nvSpPr>
          <p:spPr>
            <a:xfrm>
              <a:off x="5351260" y="3311817"/>
              <a:ext cx="204395" cy="204395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A0115F4-C05F-4344-9DF8-A3086444C0D5}"/>
                </a:ext>
              </a:extLst>
            </p:cNvPr>
            <p:cNvSpPr/>
            <p:nvPr/>
          </p:nvSpPr>
          <p:spPr>
            <a:xfrm>
              <a:off x="5375321" y="3328129"/>
              <a:ext cx="154119" cy="154119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BFA1AEC-18E4-4612-B3AC-5405FBFE1193}"/>
              </a:ext>
            </a:extLst>
          </p:cNvPr>
          <p:cNvGrpSpPr/>
          <p:nvPr/>
        </p:nvGrpSpPr>
        <p:grpSpPr>
          <a:xfrm>
            <a:off x="7025358" y="3342460"/>
            <a:ext cx="153296" cy="153296"/>
            <a:chOff x="7335143" y="3313613"/>
            <a:chExt cx="204395" cy="204395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3F1C8E2-BB00-4B66-BA43-028992B78C66}"/>
                </a:ext>
              </a:extLst>
            </p:cNvPr>
            <p:cNvSpPr/>
            <p:nvPr/>
          </p:nvSpPr>
          <p:spPr>
            <a:xfrm>
              <a:off x="7335143" y="3313613"/>
              <a:ext cx="204395" cy="204395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DECA14F-C629-42ED-8749-2FA66DB78287}"/>
                </a:ext>
              </a:extLst>
            </p:cNvPr>
            <p:cNvSpPr/>
            <p:nvPr/>
          </p:nvSpPr>
          <p:spPr>
            <a:xfrm>
              <a:off x="7360281" y="3338751"/>
              <a:ext cx="154119" cy="154119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0A2D989-7999-42DA-846C-212DE204DD26}"/>
              </a:ext>
            </a:extLst>
          </p:cNvPr>
          <p:cNvGrpSpPr/>
          <p:nvPr/>
        </p:nvGrpSpPr>
        <p:grpSpPr>
          <a:xfrm>
            <a:off x="2784094" y="2808513"/>
            <a:ext cx="1240972" cy="1240972"/>
            <a:chOff x="1680125" y="2601684"/>
            <a:chExt cx="1654629" cy="165462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5203DF7-65A9-4A0D-B3E2-BC7111148A60}"/>
                </a:ext>
              </a:extLst>
            </p:cNvPr>
            <p:cNvSpPr/>
            <p:nvPr/>
          </p:nvSpPr>
          <p:spPr>
            <a:xfrm>
              <a:off x="1680125" y="2601684"/>
              <a:ext cx="1654629" cy="16546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52544A-833D-46A7-AEB9-7A377415A2A0}"/>
                </a:ext>
              </a:extLst>
            </p:cNvPr>
            <p:cNvSpPr txBox="1"/>
            <p:nvPr/>
          </p:nvSpPr>
          <p:spPr>
            <a:xfrm rot="19545673">
              <a:off x="1925953" y="2773535"/>
              <a:ext cx="1130944" cy="60280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630793"/>
                </a:avLst>
              </a:prstTxWarp>
              <a:spAutoFit/>
            </a:bodyPr>
            <a:lstStyle/>
            <a:p>
              <a:r>
                <a:rPr lang="en-US" sz="1350" dirty="0">
                  <a:solidFill>
                    <a:srgbClr val="00B050"/>
                  </a:solidFill>
                  <a:latin typeface="Oswald" panose="02000503000000000000" pitchFamily="2" charset="0"/>
                </a:rPr>
                <a:t>STEP 01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2B8DE57-91B3-42A1-B27E-5A314A0151D8}"/>
              </a:ext>
            </a:extLst>
          </p:cNvPr>
          <p:cNvGrpSpPr/>
          <p:nvPr/>
        </p:nvGrpSpPr>
        <p:grpSpPr>
          <a:xfrm>
            <a:off x="4266913" y="2770683"/>
            <a:ext cx="1240972" cy="1240972"/>
            <a:chOff x="3657217" y="2551244"/>
            <a:chExt cx="1654629" cy="1654629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819ABE5-CD40-419C-B22C-6A6E0FB9E5EB}"/>
                </a:ext>
              </a:extLst>
            </p:cNvPr>
            <p:cNvSpPr/>
            <p:nvPr/>
          </p:nvSpPr>
          <p:spPr>
            <a:xfrm>
              <a:off x="3657217" y="2551244"/>
              <a:ext cx="1654629" cy="16546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243A64D-4C72-4F3F-9B19-718899676696}"/>
                </a:ext>
              </a:extLst>
            </p:cNvPr>
            <p:cNvSpPr txBox="1"/>
            <p:nvPr/>
          </p:nvSpPr>
          <p:spPr>
            <a:xfrm rot="19545673">
              <a:off x="3907232" y="2775444"/>
              <a:ext cx="1130944" cy="60280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630793"/>
                </a:avLst>
              </a:prstTxWarp>
              <a:spAutoFit/>
            </a:bodyPr>
            <a:lstStyle/>
            <a:p>
              <a:r>
                <a:rPr lang="en-US" sz="1350" dirty="0">
                  <a:solidFill>
                    <a:srgbClr val="FF0000"/>
                  </a:solidFill>
                  <a:latin typeface="Oswald" panose="02000503000000000000" pitchFamily="2" charset="0"/>
                </a:rPr>
                <a:t>STEP 02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952E207-7362-4BD8-A69C-0ED543B62C7F}"/>
              </a:ext>
            </a:extLst>
          </p:cNvPr>
          <p:cNvGrpSpPr/>
          <p:nvPr/>
        </p:nvGrpSpPr>
        <p:grpSpPr>
          <a:xfrm>
            <a:off x="5742729" y="2833435"/>
            <a:ext cx="1240972" cy="1240972"/>
            <a:chOff x="5624972" y="2634913"/>
            <a:chExt cx="1654629" cy="165462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C41A0A7-6222-40F4-9C77-4C2304069083}"/>
                </a:ext>
              </a:extLst>
            </p:cNvPr>
            <p:cNvSpPr/>
            <p:nvPr/>
          </p:nvSpPr>
          <p:spPr>
            <a:xfrm>
              <a:off x="5624972" y="2634913"/>
              <a:ext cx="1654629" cy="165462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355DAF6-E325-49B2-AC99-CFBCAFDD9C95}"/>
                </a:ext>
              </a:extLst>
            </p:cNvPr>
            <p:cNvSpPr txBox="1"/>
            <p:nvPr/>
          </p:nvSpPr>
          <p:spPr>
            <a:xfrm rot="19545673">
              <a:off x="5888511" y="2777353"/>
              <a:ext cx="1130944" cy="602803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1630793"/>
                </a:avLst>
              </a:prstTxWarp>
              <a:spAutoFit/>
            </a:bodyPr>
            <a:lstStyle/>
            <a:p>
              <a:r>
                <a:rPr lang="en-US" sz="1350" dirty="0">
                  <a:solidFill>
                    <a:schemeClr val="accent5">
                      <a:lumMod val="75000"/>
                      <a:lumOff val="25000"/>
                    </a:schemeClr>
                  </a:solidFill>
                  <a:latin typeface="Oswald" panose="02000503000000000000" pitchFamily="2" charset="0"/>
                </a:rPr>
                <a:t>STEP 03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5707A21-6501-45C7-A2E0-BEB1F87BD176}"/>
              </a:ext>
            </a:extLst>
          </p:cNvPr>
          <p:cNvGrpSpPr/>
          <p:nvPr/>
        </p:nvGrpSpPr>
        <p:grpSpPr>
          <a:xfrm>
            <a:off x="5684840" y="4205357"/>
            <a:ext cx="1462553" cy="961276"/>
            <a:chOff x="1509362" y="4576497"/>
            <a:chExt cx="1950070" cy="128170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1B1F77D-F3BB-4245-8F82-E183A3D15DA4}"/>
                </a:ext>
              </a:extLst>
            </p:cNvPr>
            <p:cNvSpPr txBox="1"/>
            <p:nvPr/>
          </p:nvSpPr>
          <p:spPr>
            <a:xfrm>
              <a:off x="1509362" y="4576497"/>
              <a:ext cx="1818283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chemeClr val="accent5">
                      <a:lumMod val="75000"/>
                      <a:lumOff val="25000"/>
                    </a:schemeClr>
                  </a:solidFill>
                </a:rPr>
                <a:t>Baseline scenario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522B0D5-0448-4C0D-B4BE-D0A11715E586}"/>
                </a:ext>
              </a:extLst>
            </p:cNvPr>
            <p:cNvSpPr txBox="1"/>
            <p:nvPr/>
          </p:nvSpPr>
          <p:spPr>
            <a:xfrm>
              <a:off x="1537890" y="4914350"/>
              <a:ext cx="1921542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Based on new data and data aggregation, a new baseline scenario is created.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896E956-5AF4-4370-9C8B-DBBDD94E4FF9}"/>
              </a:ext>
            </a:extLst>
          </p:cNvPr>
          <p:cNvGrpSpPr/>
          <p:nvPr/>
        </p:nvGrpSpPr>
        <p:grpSpPr>
          <a:xfrm>
            <a:off x="4169527" y="4205626"/>
            <a:ext cx="1478770" cy="667591"/>
            <a:chOff x="1509362" y="4576497"/>
            <a:chExt cx="1971693" cy="89012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7CC5AB2-42A6-4486-9705-61E63158C4E8}"/>
                </a:ext>
              </a:extLst>
            </p:cNvPr>
            <p:cNvSpPr txBox="1"/>
            <p:nvPr/>
          </p:nvSpPr>
          <p:spPr>
            <a:xfrm>
              <a:off x="1509362" y="4576497"/>
              <a:ext cx="1818284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rgbClr val="FF0000"/>
                  </a:solidFill>
                </a:rPr>
                <a:t>Data aggregation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CBC94CC-B99A-4CA0-82A7-6A792DED7D50}"/>
                </a:ext>
              </a:extLst>
            </p:cNvPr>
            <p:cNvSpPr txBox="1"/>
            <p:nvPr/>
          </p:nvSpPr>
          <p:spPr>
            <a:xfrm>
              <a:off x="1559513" y="4933138"/>
              <a:ext cx="1921542" cy="533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Data is aggregated into 7 regions and 6 sectors.</a:t>
              </a:r>
              <a:endParaRPr lang="en-US" sz="1000" b="1" i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F860795-8F99-4F7B-8936-BC82D1FDE0F2}"/>
              </a:ext>
            </a:extLst>
          </p:cNvPr>
          <p:cNvGrpSpPr/>
          <p:nvPr/>
        </p:nvGrpSpPr>
        <p:grpSpPr>
          <a:xfrm>
            <a:off x="2654214" y="4205888"/>
            <a:ext cx="1482770" cy="1049784"/>
            <a:chOff x="1509362" y="4576497"/>
            <a:chExt cx="1977026" cy="139971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A4C6273-690A-42D9-8124-912449C35868}"/>
                </a:ext>
              </a:extLst>
            </p:cNvPr>
            <p:cNvSpPr txBox="1"/>
            <p:nvPr/>
          </p:nvSpPr>
          <p:spPr>
            <a:xfrm>
              <a:off x="1509362" y="4576497"/>
              <a:ext cx="1818283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rgbClr val="00B050"/>
                  </a:solidFill>
                </a:rPr>
                <a:t>Data collection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FF7BBD4-A771-4F1E-95FA-AD29A015668C}"/>
                </a:ext>
              </a:extLst>
            </p:cNvPr>
            <p:cNvSpPr txBox="1"/>
            <p:nvPr/>
          </p:nvSpPr>
          <p:spPr>
            <a:xfrm>
              <a:off x="1564846" y="4914208"/>
              <a:ext cx="1921542" cy="106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All countries' tariffs are updated to the latest one.</a:t>
              </a:r>
            </a:p>
            <a:p>
              <a:endParaRPr lang="en-US" sz="800" b="1" dirty="0"/>
            </a:p>
            <a:p>
              <a:endParaRPr lang="en-US" sz="800" b="1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45428B8D-2FD9-4603-840C-40837D7A3252}"/>
              </a:ext>
            </a:extLst>
          </p:cNvPr>
          <p:cNvSpPr txBox="1"/>
          <p:nvPr/>
        </p:nvSpPr>
        <p:spPr>
          <a:xfrm>
            <a:off x="1692858" y="1279582"/>
            <a:ext cx="51481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latin typeface="Arial Rounded MT Bold" panose="020F0704030504030204" pitchFamily="34" charset="0"/>
              </a:rPr>
              <a:t>The pre-requisite before running the simulations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FE47DA0-A6C8-44D3-B544-8D175C0CD528}"/>
              </a:ext>
            </a:extLst>
          </p:cNvPr>
          <p:cNvGrpSpPr/>
          <p:nvPr/>
        </p:nvGrpSpPr>
        <p:grpSpPr>
          <a:xfrm>
            <a:off x="1784351" y="1645783"/>
            <a:ext cx="1956949" cy="50714"/>
            <a:chOff x="226895" y="1051377"/>
            <a:chExt cx="2729503" cy="3592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C36CA58-177E-40AA-AC18-2DEFCBA7F634}"/>
                </a:ext>
              </a:extLst>
            </p:cNvPr>
            <p:cNvSpPr/>
            <p:nvPr/>
          </p:nvSpPr>
          <p:spPr>
            <a:xfrm>
              <a:off x="226895" y="1051377"/>
              <a:ext cx="339705" cy="359237"/>
            </a:xfrm>
            <a:custGeom>
              <a:avLst/>
              <a:gdLst>
                <a:gd name="connsiteX0" fmla="*/ 0 w 339705"/>
                <a:gd name="connsiteY0" fmla="*/ 0 h 359237"/>
                <a:gd name="connsiteX1" fmla="*/ 339705 w 339705"/>
                <a:gd name="connsiteY1" fmla="*/ 0 h 359237"/>
                <a:gd name="connsiteX2" fmla="*/ 339705 w 339705"/>
                <a:gd name="connsiteY2" fmla="*/ 359237 h 359237"/>
                <a:gd name="connsiteX3" fmla="*/ 0 w 339705"/>
                <a:gd name="connsiteY3" fmla="*/ 359237 h 359237"/>
                <a:gd name="connsiteX4" fmla="*/ 0 w 339705"/>
                <a:gd name="connsiteY4" fmla="*/ 0 h 35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705" h="359237">
                  <a:moveTo>
                    <a:pt x="0" y="0"/>
                  </a:moveTo>
                  <a:lnTo>
                    <a:pt x="339705" y="0"/>
                  </a:lnTo>
                  <a:lnTo>
                    <a:pt x="339705" y="359237"/>
                  </a:lnTo>
                  <a:lnTo>
                    <a:pt x="0" y="359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E8DF823-A374-427B-9E3F-98BD80D8D683}"/>
                </a:ext>
              </a:extLst>
            </p:cNvPr>
            <p:cNvSpPr/>
            <p:nvPr/>
          </p:nvSpPr>
          <p:spPr>
            <a:xfrm>
              <a:off x="612319" y="1051377"/>
              <a:ext cx="361229" cy="359237"/>
            </a:xfrm>
            <a:custGeom>
              <a:avLst/>
              <a:gdLst>
                <a:gd name="connsiteX0" fmla="*/ 0 w 361229"/>
                <a:gd name="connsiteY0" fmla="*/ 0 h 359237"/>
                <a:gd name="connsiteX1" fmla="*/ 361229 w 361229"/>
                <a:gd name="connsiteY1" fmla="*/ 0 h 359237"/>
                <a:gd name="connsiteX2" fmla="*/ 361229 w 361229"/>
                <a:gd name="connsiteY2" fmla="*/ 359237 h 359237"/>
                <a:gd name="connsiteX3" fmla="*/ 0 w 361229"/>
                <a:gd name="connsiteY3" fmla="*/ 359237 h 359237"/>
                <a:gd name="connsiteX4" fmla="*/ 0 w 361229"/>
                <a:gd name="connsiteY4" fmla="*/ 0 h 35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29" h="359237">
                  <a:moveTo>
                    <a:pt x="0" y="0"/>
                  </a:moveTo>
                  <a:lnTo>
                    <a:pt x="361229" y="0"/>
                  </a:lnTo>
                  <a:lnTo>
                    <a:pt x="361229" y="359237"/>
                  </a:lnTo>
                  <a:lnTo>
                    <a:pt x="0" y="359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F12CDDE-BA9F-424A-8E22-2F732AC9F502}"/>
                </a:ext>
              </a:extLst>
            </p:cNvPr>
            <p:cNvSpPr/>
            <p:nvPr/>
          </p:nvSpPr>
          <p:spPr>
            <a:xfrm>
              <a:off x="1019267" y="1051377"/>
              <a:ext cx="361229" cy="359237"/>
            </a:xfrm>
            <a:custGeom>
              <a:avLst/>
              <a:gdLst>
                <a:gd name="connsiteX0" fmla="*/ 0 w 361229"/>
                <a:gd name="connsiteY0" fmla="*/ 0 h 359237"/>
                <a:gd name="connsiteX1" fmla="*/ 361229 w 361229"/>
                <a:gd name="connsiteY1" fmla="*/ 0 h 359237"/>
                <a:gd name="connsiteX2" fmla="*/ 361229 w 361229"/>
                <a:gd name="connsiteY2" fmla="*/ 359237 h 359237"/>
                <a:gd name="connsiteX3" fmla="*/ 0 w 361229"/>
                <a:gd name="connsiteY3" fmla="*/ 359237 h 359237"/>
                <a:gd name="connsiteX4" fmla="*/ 0 w 361229"/>
                <a:gd name="connsiteY4" fmla="*/ 0 h 35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29" h="359237">
                  <a:moveTo>
                    <a:pt x="0" y="0"/>
                  </a:moveTo>
                  <a:lnTo>
                    <a:pt x="361229" y="0"/>
                  </a:lnTo>
                  <a:lnTo>
                    <a:pt x="361229" y="359237"/>
                  </a:lnTo>
                  <a:lnTo>
                    <a:pt x="0" y="359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72B772F-8C7F-42EE-A840-A0A5A982D96F}"/>
                </a:ext>
              </a:extLst>
            </p:cNvPr>
            <p:cNvSpPr/>
            <p:nvPr/>
          </p:nvSpPr>
          <p:spPr>
            <a:xfrm>
              <a:off x="1426215" y="1051377"/>
              <a:ext cx="361229" cy="359237"/>
            </a:xfrm>
            <a:custGeom>
              <a:avLst/>
              <a:gdLst>
                <a:gd name="connsiteX0" fmla="*/ 0 w 361229"/>
                <a:gd name="connsiteY0" fmla="*/ 0 h 359237"/>
                <a:gd name="connsiteX1" fmla="*/ 361229 w 361229"/>
                <a:gd name="connsiteY1" fmla="*/ 0 h 359237"/>
                <a:gd name="connsiteX2" fmla="*/ 361229 w 361229"/>
                <a:gd name="connsiteY2" fmla="*/ 359237 h 359237"/>
                <a:gd name="connsiteX3" fmla="*/ 0 w 361229"/>
                <a:gd name="connsiteY3" fmla="*/ 359237 h 359237"/>
                <a:gd name="connsiteX4" fmla="*/ 0 w 361229"/>
                <a:gd name="connsiteY4" fmla="*/ 0 h 35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29" h="359237">
                  <a:moveTo>
                    <a:pt x="0" y="0"/>
                  </a:moveTo>
                  <a:lnTo>
                    <a:pt x="361229" y="0"/>
                  </a:lnTo>
                  <a:lnTo>
                    <a:pt x="361229" y="359237"/>
                  </a:lnTo>
                  <a:lnTo>
                    <a:pt x="0" y="359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E22D0E3-53D7-4218-9398-74CAC51FF2D6}"/>
                </a:ext>
              </a:extLst>
            </p:cNvPr>
            <p:cNvSpPr/>
            <p:nvPr/>
          </p:nvSpPr>
          <p:spPr>
            <a:xfrm>
              <a:off x="1833163" y="1051377"/>
              <a:ext cx="361229" cy="359237"/>
            </a:xfrm>
            <a:custGeom>
              <a:avLst/>
              <a:gdLst>
                <a:gd name="connsiteX0" fmla="*/ 0 w 361229"/>
                <a:gd name="connsiteY0" fmla="*/ 0 h 359237"/>
                <a:gd name="connsiteX1" fmla="*/ 361229 w 361229"/>
                <a:gd name="connsiteY1" fmla="*/ 0 h 359237"/>
                <a:gd name="connsiteX2" fmla="*/ 361229 w 361229"/>
                <a:gd name="connsiteY2" fmla="*/ 359237 h 359237"/>
                <a:gd name="connsiteX3" fmla="*/ 0 w 361229"/>
                <a:gd name="connsiteY3" fmla="*/ 359237 h 359237"/>
                <a:gd name="connsiteX4" fmla="*/ 0 w 361229"/>
                <a:gd name="connsiteY4" fmla="*/ 0 h 35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29" h="359237">
                  <a:moveTo>
                    <a:pt x="0" y="0"/>
                  </a:moveTo>
                  <a:lnTo>
                    <a:pt x="361229" y="0"/>
                  </a:lnTo>
                  <a:lnTo>
                    <a:pt x="361229" y="359237"/>
                  </a:lnTo>
                  <a:lnTo>
                    <a:pt x="0" y="359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613C6B3-198D-4ED3-89C6-7227CB76F3DD}"/>
                </a:ext>
              </a:extLst>
            </p:cNvPr>
            <p:cNvSpPr/>
            <p:nvPr/>
          </p:nvSpPr>
          <p:spPr>
            <a:xfrm>
              <a:off x="2240111" y="1051377"/>
              <a:ext cx="361227" cy="359237"/>
            </a:xfrm>
            <a:custGeom>
              <a:avLst/>
              <a:gdLst>
                <a:gd name="connsiteX0" fmla="*/ 0 w 361227"/>
                <a:gd name="connsiteY0" fmla="*/ 0 h 359237"/>
                <a:gd name="connsiteX1" fmla="*/ 361227 w 361227"/>
                <a:gd name="connsiteY1" fmla="*/ 0 h 359237"/>
                <a:gd name="connsiteX2" fmla="*/ 361227 w 361227"/>
                <a:gd name="connsiteY2" fmla="*/ 359237 h 359237"/>
                <a:gd name="connsiteX3" fmla="*/ 0 w 361227"/>
                <a:gd name="connsiteY3" fmla="*/ 359237 h 359237"/>
                <a:gd name="connsiteX4" fmla="*/ 0 w 361227"/>
                <a:gd name="connsiteY4" fmla="*/ 0 h 35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227" h="359237">
                  <a:moveTo>
                    <a:pt x="0" y="0"/>
                  </a:moveTo>
                  <a:lnTo>
                    <a:pt x="361227" y="0"/>
                  </a:lnTo>
                  <a:lnTo>
                    <a:pt x="361227" y="359237"/>
                  </a:lnTo>
                  <a:lnTo>
                    <a:pt x="0" y="359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9B4F5C5-C57E-4989-80D0-82FE9FABAC6D}"/>
                </a:ext>
              </a:extLst>
            </p:cNvPr>
            <p:cNvSpPr/>
            <p:nvPr/>
          </p:nvSpPr>
          <p:spPr>
            <a:xfrm>
              <a:off x="2647056" y="1051377"/>
              <a:ext cx="309342" cy="359237"/>
            </a:xfrm>
            <a:custGeom>
              <a:avLst/>
              <a:gdLst>
                <a:gd name="connsiteX0" fmla="*/ 0 w 309342"/>
                <a:gd name="connsiteY0" fmla="*/ 0 h 359237"/>
                <a:gd name="connsiteX1" fmla="*/ 309342 w 309342"/>
                <a:gd name="connsiteY1" fmla="*/ 0 h 359237"/>
                <a:gd name="connsiteX2" fmla="*/ 309342 w 309342"/>
                <a:gd name="connsiteY2" fmla="*/ 359237 h 359237"/>
                <a:gd name="connsiteX3" fmla="*/ 0 w 309342"/>
                <a:gd name="connsiteY3" fmla="*/ 359237 h 359237"/>
                <a:gd name="connsiteX4" fmla="*/ 0 w 309342"/>
                <a:gd name="connsiteY4" fmla="*/ 0 h 35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342" h="359237">
                  <a:moveTo>
                    <a:pt x="0" y="0"/>
                  </a:moveTo>
                  <a:lnTo>
                    <a:pt x="309342" y="0"/>
                  </a:lnTo>
                  <a:lnTo>
                    <a:pt x="309342" y="359237"/>
                  </a:lnTo>
                  <a:lnTo>
                    <a:pt x="0" y="3592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51" name="Graphic 50" descr="Database">
            <a:extLst>
              <a:ext uri="{FF2B5EF4-FFF2-40B4-BE49-F238E27FC236}">
                <a16:creationId xmlns:a16="http://schemas.microsoft.com/office/drawing/2014/main" id="{640EFFC9-EABB-422A-A0D6-1897520F0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62004" y="3121146"/>
            <a:ext cx="685800" cy="685800"/>
          </a:xfrm>
          <a:prstGeom prst="rect">
            <a:avLst/>
          </a:prstGeom>
        </p:spPr>
      </p:pic>
      <p:pic>
        <p:nvPicPr>
          <p:cNvPr id="53" name="Graphic 52" descr="Filter">
            <a:extLst>
              <a:ext uri="{FF2B5EF4-FFF2-40B4-BE49-F238E27FC236}">
                <a16:creationId xmlns:a16="http://schemas.microsoft.com/office/drawing/2014/main" id="{3F16C6BD-AD2E-4381-B6F3-A5B7DB2E7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584471" y="3101238"/>
            <a:ext cx="685800" cy="685800"/>
          </a:xfrm>
          <a:prstGeom prst="rect">
            <a:avLst/>
          </a:prstGeom>
        </p:spPr>
      </p:pic>
      <p:pic>
        <p:nvPicPr>
          <p:cNvPr id="62" name="Graphic 61" descr="Target">
            <a:extLst>
              <a:ext uri="{FF2B5EF4-FFF2-40B4-BE49-F238E27FC236}">
                <a16:creationId xmlns:a16="http://schemas.microsoft.com/office/drawing/2014/main" id="{540C60A7-9549-4693-9355-2DC4536C8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071691" y="3117519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3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3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C7BDB-B7D1-465C-9965-C0C4D79D1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7513" y="1124593"/>
            <a:ext cx="7007826" cy="994172"/>
          </a:xfrm>
        </p:spPr>
        <p:txBody>
          <a:bodyPr>
            <a:normAutofit fontScale="90000"/>
          </a:bodyPr>
          <a:lstStyle/>
          <a:p>
            <a:r>
              <a:rPr lang="en-US"/>
              <a:t>Data </a:t>
            </a:r>
            <a:r>
              <a:rPr lang="en-US" altLang="ko-KR"/>
              <a:t>collection &amp;</a:t>
            </a:r>
            <a:r>
              <a:rPr lang="en-US"/>
              <a:t> aggregation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409310-C953-4EA7-B5B9-AF65983C13D4}"/>
              </a:ext>
            </a:extLst>
          </p:cNvPr>
          <p:cNvSpPr/>
          <p:nvPr/>
        </p:nvSpPr>
        <p:spPr>
          <a:xfrm>
            <a:off x="2324102" y="3716895"/>
            <a:ext cx="7543799" cy="1025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AAF4AD29-82E5-4914-85CE-0B0EA89CD060}"/>
              </a:ext>
            </a:extLst>
          </p:cNvPr>
          <p:cNvSpPr/>
          <p:nvPr/>
        </p:nvSpPr>
        <p:spPr>
          <a:xfrm>
            <a:off x="3583856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7EAFACD-8AD1-4573-92B1-E78B5CE568F3}"/>
              </a:ext>
            </a:extLst>
          </p:cNvPr>
          <p:cNvSpPr/>
          <p:nvPr/>
        </p:nvSpPr>
        <p:spPr>
          <a:xfrm>
            <a:off x="2367978" y="2876895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International Organizations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B54BAF-9F62-43BF-B81B-AE708B984680}"/>
              </a:ext>
            </a:extLst>
          </p:cNvPr>
          <p:cNvSpPr/>
          <p:nvPr/>
        </p:nvSpPr>
        <p:spPr>
          <a:xfrm>
            <a:off x="2578998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Data collection</a:t>
            </a:r>
            <a:endParaRPr lang="en-US" sz="1500" b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D4A6F5-9750-4AA8-A3F7-4D018E6A37C3}"/>
              </a:ext>
            </a:extLst>
          </p:cNvPr>
          <p:cNvSpPr/>
          <p:nvPr/>
        </p:nvSpPr>
        <p:spPr>
          <a:xfrm>
            <a:off x="3548589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4FE7DDF5-357D-4F23-BE3B-EAB8C19C54E7}"/>
              </a:ext>
            </a:extLst>
          </p:cNvPr>
          <p:cNvSpPr/>
          <p:nvPr/>
        </p:nvSpPr>
        <p:spPr>
          <a:xfrm>
            <a:off x="4839928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8292805-2A30-45E9-B6B4-1E3F0BFEBE5C}"/>
              </a:ext>
            </a:extLst>
          </p:cNvPr>
          <p:cNvSpPr/>
          <p:nvPr/>
        </p:nvSpPr>
        <p:spPr>
          <a:xfrm>
            <a:off x="3624051" y="4236287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GTAP’s TASTE program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C3471E3-547C-4212-A474-243326639A98}"/>
              </a:ext>
            </a:extLst>
          </p:cNvPr>
          <p:cNvSpPr/>
          <p:nvPr/>
        </p:nvSpPr>
        <p:spPr>
          <a:xfrm>
            <a:off x="3835071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Turkmenistan data</a:t>
            </a:r>
            <a:endParaRPr lang="en-US" sz="1500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35BECBD-D81B-4EFD-A230-407E0420E9F9}"/>
              </a:ext>
            </a:extLst>
          </p:cNvPr>
          <p:cNvSpPr/>
          <p:nvPr/>
        </p:nvSpPr>
        <p:spPr>
          <a:xfrm>
            <a:off x="4804661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FC6A225B-925D-4599-B288-B2C7E7FD77CC}"/>
              </a:ext>
            </a:extLst>
          </p:cNvPr>
          <p:cNvSpPr/>
          <p:nvPr/>
        </p:nvSpPr>
        <p:spPr>
          <a:xfrm>
            <a:off x="6095999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A7127F1-4453-4F77-845E-6C152E306CCF}"/>
              </a:ext>
            </a:extLst>
          </p:cNvPr>
          <p:cNvSpPr/>
          <p:nvPr/>
        </p:nvSpPr>
        <p:spPr>
          <a:xfrm>
            <a:off x="4880123" y="2876895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GTAP Agg2 prorgam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37067DA-2A78-44A6-8639-6F7ED44C836A}"/>
              </a:ext>
            </a:extLst>
          </p:cNvPr>
          <p:cNvSpPr/>
          <p:nvPr/>
        </p:nvSpPr>
        <p:spPr>
          <a:xfrm>
            <a:off x="5091143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Aggregate data</a:t>
            </a:r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0F1B081-57B1-4860-B35C-F26FD8A10609}"/>
              </a:ext>
            </a:extLst>
          </p:cNvPr>
          <p:cNvSpPr/>
          <p:nvPr/>
        </p:nvSpPr>
        <p:spPr>
          <a:xfrm>
            <a:off x="6060733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21EA7539-D415-447E-A218-E29F5B37CFFD}"/>
              </a:ext>
            </a:extLst>
          </p:cNvPr>
          <p:cNvSpPr/>
          <p:nvPr/>
        </p:nvSpPr>
        <p:spPr>
          <a:xfrm>
            <a:off x="7352072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AD70BC-8F9B-40EF-AF33-E656C741F1B8}"/>
              </a:ext>
            </a:extLst>
          </p:cNvPr>
          <p:cNvSpPr/>
          <p:nvPr/>
        </p:nvSpPr>
        <p:spPr>
          <a:xfrm>
            <a:off x="6136195" y="4236287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GTAP SplitReg program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3DD0577-DA1F-4320-A1D4-137849590B1B}"/>
              </a:ext>
            </a:extLst>
          </p:cNvPr>
          <p:cNvSpPr/>
          <p:nvPr/>
        </p:nvSpPr>
        <p:spPr>
          <a:xfrm>
            <a:off x="6347215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Split UZB-TKM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80A2E10-C451-4FFE-991F-E35B84F6CE94}"/>
              </a:ext>
            </a:extLst>
          </p:cNvPr>
          <p:cNvSpPr/>
          <p:nvPr/>
        </p:nvSpPr>
        <p:spPr>
          <a:xfrm>
            <a:off x="7316805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Straight Connector 24">
            <a:extLst>
              <a:ext uri="{FF2B5EF4-FFF2-40B4-BE49-F238E27FC236}">
                <a16:creationId xmlns:a16="http://schemas.microsoft.com/office/drawing/2014/main" id="{12BFF4C4-94B9-46D3-8D97-646B64ADEBAF}"/>
              </a:ext>
            </a:extLst>
          </p:cNvPr>
          <p:cNvSpPr/>
          <p:nvPr/>
        </p:nvSpPr>
        <p:spPr>
          <a:xfrm>
            <a:off x="8608144" y="3259522"/>
            <a:ext cx="0" cy="530015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E99C17-26A9-46F7-87C3-113BA9FEDA40}"/>
              </a:ext>
            </a:extLst>
          </p:cNvPr>
          <p:cNvSpPr/>
          <p:nvPr/>
        </p:nvSpPr>
        <p:spPr>
          <a:xfrm>
            <a:off x="7399639" y="2879282"/>
            <a:ext cx="2417010" cy="418433"/>
          </a:xfrm>
          <a:custGeom>
            <a:avLst/>
            <a:gdLst>
              <a:gd name="connsiteX0" fmla="*/ 0 w 3222680"/>
              <a:gd name="connsiteY0" fmla="*/ 0 h 557910"/>
              <a:gd name="connsiteX1" fmla="*/ 3222680 w 3222680"/>
              <a:gd name="connsiteY1" fmla="*/ 0 h 557910"/>
              <a:gd name="connsiteX2" fmla="*/ 3222680 w 3222680"/>
              <a:gd name="connsiteY2" fmla="*/ 557910 h 557910"/>
              <a:gd name="connsiteX3" fmla="*/ 0 w 3222680"/>
              <a:gd name="connsiteY3" fmla="*/ 557910 h 557910"/>
              <a:gd name="connsiteX4" fmla="*/ 0 w 3222680"/>
              <a:gd name="connsiteY4" fmla="*/ 0 h 55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680" h="557910">
                <a:moveTo>
                  <a:pt x="0" y="0"/>
                </a:moveTo>
                <a:lnTo>
                  <a:pt x="3222680" y="0"/>
                </a:lnTo>
                <a:lnTo>
                  <a:pt x="3222680" y="557910"/>
                </a:lnTo>
                <a:lnTo>
                  <a:pt x="0" y="55791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RunGTAP new baseline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EF27E41-864C-435E-942D-7EFD5D953CD4}"/>
              </a:ext>
            </a:extLst>
          </p:cNvPr>
          <p:cNvSpPr/>
          <p:nvPr/>
        </p:nvSpPr>
        <p:spPr>
          <a:xfrm>
            <a:off x="7603287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Update data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53081E9-013F-4D05-BED4-C8C554DB584C}"/>
              </a:ext>
            </a:extLst>
          </p:cNvPr>
          <p:cNvSpPr/>
          <p:nvPr/>
        </p:nvSpPr>
        <p:spPr>
          <a:xfrm>
            <a:off x="8573091" y="3733325"/>
            <a:ext cx="70106" cy="69739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216916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C7BDB-B7D1-465C-9965-C0C4D79D1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7513" y="1124593"/>
            <a:ext cx="7007826" cy="994172"/>
          </a:xfrm>
        </p:spPr>
        <p:txBody>
          <a:bodyPr>
            <a:normAutofit fontScale="90000"/>
          </a:bodyPr>
          <a:lstStyle/>
          <a:p>
            <a:r>
              <a:rPr lang="en-US"/>
              <a:t>Data </a:t>
            </a:r>
            <a:r>
              <a:rPr lang="en-US" altLang="ko-KR"/>
              <a:t>collection &amp;</a:t>
            </a:r>
            <a:r>
              <a:rPr lang="en-US"/>
              <a:t> aggregation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409310-C953-4EA7-B5B9-AF65983C13D4}"/>
              </a:ext>
            </a:extLst>
          </p:cNvPr>
          <p:cNvSpPr/>
          <p:nvPr/>
        </p:nvSpPr>
        <p:spPr>
          <a:xfrm>
            <a:off x="2324102" y="3716895"/>
            <a:ext cx="7543799" cy="1025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AAF4AD29-82E5-4914-85CE-0B0EA89CD060}"/>
              </a:ext>
            </a:extLst>
          </p:cNvPr>
          <p:cNvSpPr/>
          <p:nvPr/>
        </p:nvSpPr>
        <p:spPr>
          <a:xfrm>
            <a:off x="3583856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7EAFACD-8AD1-4573-92B1-E78B5CE568F3}"/>
              </a:ext>
            </a:extLst>
          </p:cNvPr>
          <p:cNvSpPr/>
          <p:nvPr/>
        </p:nvSpPr>
        <p:spPr>
          <a:xfrm>
            <a:off x="2367978" y="2876895"/>
            <a:ext cx="2431755" cy="423207"/>
          </a:xfrm>
          <a:custGeom>
            <a:avLst/>
            <a:gdLst>
              <a:gd name="connsiteX0" fmla="*/ 0 w 2431755"/>
              <a:gd name="connsiteY0" fmla="*/ 0 h 423207"/>
              <a:gd name="connsiteX1" fmla="*/ 632256 w 2431755"/>
              <a:gd name="connsiteY1" fmla="*/ 0 h 423207"/>
              <a:gd name="connsiteX2" fmla="*/ 1240195 w 2431755"/>
              <a:gd name="connsiteY2" fmla="*/ 0 h 423207"/>
              <a:gd name="connsiteX3" fmla="*/ 1799499 w 2431755"/>
              <a:gd name="connsiteY3" fmla="*/ 0 h 423207"/>
              <a:gd name="connsiteX4" fmla="*/ 2431755 w 2431755"/>
              <a:gd name="connsiteY4" fmla="*/ 0 h 423207"/>
              <a:gd name="connsiteX5" fmla="*/ 2431755 w 2431755"/>
              <a:gd name="connsiteY5" fmla="*/ 423207 h 423207"/>
              <a:gd name="connsiteX6" fmla="*/ 1799499 w 2431755"/>
              <a:gd name="connsiteY6" fmla="*/ 423207 h 423207"/>
              <a:gd name="connsiteX7" fmla="*/ 1264513 w 2431755"/>
              <a:gd name="connsiteY7" fmla="*/ 423207 h 423207"/>
              <a:gd name="connsiteX8" fmla="*/ 656574 w 2431755"/>
              <a:gd name="connsiteY8" fmla="*/ 423207 h 423207"/>
              <a:gd name="connsiteX9" fmla="*/ 0 w 2431755"/>
              <a:gd name="connsiteY9" fmla="*/ 423207 h 423207"/>
              <a:gd name="connsiteX10" fmla="*/ 0 w 2431755"/>
              <a:gd name="connsiteY10" fmla="*/ 0 h 423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1755" h="423207" fill="none" extrusionOk="0">
                <a:moveTo>
                  <a:pt x="0" y="0"/>
                </a:moveTo>
                <a:cubicBezTo>
                  <a:pt x="132586" y="19720"/>
                  <a:pt x="325543" y="11553"/>
                  <a:pt x="632256" y="0"/>
                </a:cubicBezTo>
                <a:cubicBezTo>
                  <a:pt x="938969" y="-11553"/>
                  <a:pt x="1074128" y="-10386"/>
                  <a:pt x="1240195" y="0"/>
                </a:cubicBezTo>
                <a:cubicBezTo>
                  <a:pt x="1406262" y="10386"/>
                  <a:pt x="1634054" y="18662"/>
                  <a:pt x="1799499" y="0"/>
                </a:cubicBezTo>
                <a:cubicBezTo>
                  <a:pt x="1964944" y="-18662"/>
                  <a:pt x="2236797" y="23040"/>
                  <a:pt x="2431755" y="0"/>
                </a:cubicBezTo>
                <a:cubicBezTo>
                  <a:pt x="2430674" y="184662"/>
                  <a:pt x="2450630" y="296113"/>
                  <a:pt x="2431755" y="423207"/>
                </a:cubicBezTo>
                <a:cubicBezTo>
                  <a:pt x="2266368" y="422546"/>
                  <a:pt x="2052819" y="436868"/>
                  <a:pt x="1799499" y="423207"/>
                </a:cubicBezTo>
                <a:cubicBezTo>
                  <a:pt x="1546179" y="409546"/>
                  <a:pt x="1407484" y="402003"/>
                  <a:pt x="1264513" y="423207"/>
                </a:cubicBezTo>
                <a:cubicBezTo>
                  <a:pt x="1121542" y="444411"/>
                  <a:pt x="806298" y="397684"/>
                  <a:pt x="656574" y="423207"/>
                </a:cubicBezTo>
                <a:cubicBezTo>
                  <a:pt x="506850" y="448730"/>
                  <a:pt x="252263" y="416555"/>
                  <a:pt x="0" y="423207"/>
                </a:cubicBezTo>
                <a:cubicBezTo>
                  <a:pt x="12034" y="247860"/>
                  <a:pt x="-10567" y="209798"/>
                  <a:pt x="0" y="0"/>
                </a:cubicBezTo>
                <a:close/>
              </a:path>
              <a:path w="2431755" h="423207" stroke="0" extrusionOk="0">
                <a:moveTo>
                  <a:pt x="0" y="0"/>
                </a:moveTo>
                <a:cubicBezTo>
                  <a:pt x="139945" y="-26699"/>
                  <a:pt x="280476" y="-26219"/>
                  <a:pt x="559304" y="0"/>
                </a:cubicBezTo>
                <a:cubicBezTo>
                  <a:pt x="838132" y="26219"/>
                  <a:pt x="1009505" y="-16778"/>
                  <a:pt x="1167242" y="0"/>
                </a:cubicBezTo>
                <a:cubicBezTo>
                  <a:pt x="1324979" y="16778"/>
                  <a:pt x="1600905" y="9749"/>
                  <a:pt x="1775181" y="0"/>
                </a:cubicBezTo>
                <a:cubicBezTo>
                  <a:pt x="1949457" y="-9749"/>
                  <a:pt x="2125145" y="-4622"/>
                  <a:pt x="2431755" y="0"/>
                </a:cubicBezTo>
                <a:cubicBezTo>
                  <a:pt x="2419483" y="100607"/>
                  <a:pt x="2427771" y="227073"/>
                  <a:pt x="2431755" y="423207"/>
                </a:cubicBezTo>
                <a:cubicBezTo>
                  <a:pt x="2188245" y="401005"/>
                  <a:pt x="2085118" y="411186"/>
                  <a:pt x="1848134" y="423207"/>
                </a:cubicBezTo>
                <a:cubicBezTo>
                  <a:pt x="1611150" y="435228"/>
                  <a:pt x="1327210" y="428737"/>
                  <a:pt x="1191560" y="423207"/>
                </a:cubicBezTo>
                <a:cubicBezTo>
                  <a:pt x="1055910" y="417677"/>
                  <a:pt x="717231" y="405606"/>
                  <a:pt x="583621" y="423207"/>
                </a:cubicBezTo>
                <a:cubicBezTo>
                  <a:pt x="450011" y="440808"/>
                  <a:pt x="247335" y="430567"/>
                  <a:pt x="0" y="423207"/>
                </a:cubicBezTo>
                <a:cubicBezTo>
                  <a:pt x="-20201" y="280666"/>
                  <a:pt x="-17902" y="134172"/>
                  <a:pt x="0" y="0"/>
                </a:cubicBezTo>
                <a:close/>
              </a:path>
            </a:pathLst>
          </a:custGeom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580847787">
                  <a:custGeom>
                    <a:avLst/>
                    <a:gdLst>
                      <a:gd name="connsiteX0" fmla="*/ 0 w 3242340"/>
                      <a:gd name="connsiteY0" fmla="*/ 0 h 564276"/>
                      <a:gd name="connsiteX1" fmla="*/ 3242340 w 3242340"/>
                      <a:gd name="connsiteY1" fmla="*/ 0 h 564276"/>
                      <a:gd name="connsiteX2" fmla="*/ 3242340 w 3242340"/>
                      <a:gd name="connsiteY2" fmla="*/ 564276 h 564276"/>
                      <a:gd name="connsiteX3" fmla="*/ 0 w 3242340"/>
                      <a:gd name="connsiteY3" fmla="*/ 564276 h 564276"/>
                      <a:gd name="connsiteX4" fmla="*/ 0 w 3242340"/>
                      <a:gd name="connsiteY4" fmla="*/ 0 h 5642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42340" h="564276">
                        <a:moveTo>
                          <a:pt x="0" y="0"/>
                        </a:moveTo>
                        <a:lnTo>
                          <a:pt x="3242340" y="0"/>
                        </a:lnTo>
                        <a:lnTo>
                          <a:pt x="3242340" y="564276"/>
                        </a:lnTo>
                        <a:lnTo>
                          <a:pt x="0" y="56427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International Organizations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B54BAF-9F62-43BF-B81B-AE708B984680}"/>
              </a:ext>
            </a:extLst>
          </p:cNvPr>
          <p:cNvSpPr/>
          <p:nvPr/>
        </p:nvSpPr>
        <p:spPr>
          <a:xfrm>
            <a:off x="2578998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Data collection</a:t>
            </a:r>
            <a:endParaRPr lang="en-US" sz="1500" b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D4A6F5-9750-4AA8-A3F7-4D018E6A37C3}"/>
              </a:ext>
            </a:extLst>
          </p:cNvPr>
          <p:cNvSpPr/>
          <p:nvPr/>
        </p:nvSpPr>
        <p:spPr>
          <a:xfrm>
            <a:off x="3548589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4FE7DDF5-357D-4F23-BE3B-EAB8C19C54E7}"/>
              </a:ext>
            </a:extLst>
          </p:cNvPr>
          <p:cNvSpPr/>
          <p:nvPr/>
        </p:nvSpPr>
        <p:spPr>
          <a:xfrm>
            <a:off x="4839928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8292805-2A30-45E9-B6B4-1E3F0BFEBE5C}"/>
              </a:ext>
            </a:extLst>
          </p:cNvPr>
          <p:cNvSpPr/>
          <p:nvPr/>
        </p:nvSpPr>
        <p:spPr>
          <a:xfrm>
            <a:off x="3624051" y="4236287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GTAP’s TASTE program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C3471E3-547C-4212-A474-243326639A98}"/>
              </a:ext>
            </a:extLst>
          </p:cNvPr>
          <p:cNvSpPr/>
          <p:nvPr/>
        </p:nvSpPr>
        <p:spPr>
          <a:xfrm>
            <a:off x="3835071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Turkmenistan data</a:t>
            </a:r>
            <a:endParaRPr lang="en-US" sz="1500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35BECBD-D81B-4EFD-A230-407E0420E9F9}"/>
              </a:ext>
            </a:extLst>
          </p:cNvPr>
          <p:cNvSpPr/>
          <p:nvPr/>
        </p:nvSpPr>
        <p:spPr>
          <a:xfrm>
            <a:off x="4804661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FC6A225B-925D-4599-B288-B2C7E7FD77CC}"/>
              </a:ext>
            </a:extLst>
          </p:cNvPr>
          <p:cNvSpPr/>
          <p:nvPr/>
        </p:nvSpPr>
        <p:spPr>
          <a:xfrm>
            <a:off x="6095999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A7127F1-4453-4F77-845E-6C152E306CCF}"/>
              </a:ext>
            </a:extLst>
          </p:cNvPr>
          <p:cNvSpPr/>
          <p:nvPr/>
        </p:nvSpPr>
        <p:spPr>
          <a:xfrm>
            <a:off x="4880123" y="2876895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GTAP Agg2 prorgam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37067DA-2A78-44A6-8639-6F7ED44C836A}"/>
              </a:ext>
            </a:extLst>
          </p:cNvPr>
          <p:cNvSpPr/>
          <p:nvPr/>
        </p:nvSpPr>
        <p:spPr>
          <a:xfrm>
            <a:off x="5091143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Aggregate data</a:t>
            </a:r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0F1B081-57B1-4860-B35C-F26FD8A10609}"/>
              </a:ext>
            </a:extLst>
          </p:cNvPr>
          <p:cNvSpPr/>
          <p:nvPr/>
        </p:nvSpPr>
        <p:spPr>
          <a:xfrm>
            <a:off x="6060733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21EA7539-D415-447E-A218-E29F5B37CFFD}"/>
              </a:ext>
            </a:extLst>
          </p:cNvPr>
          <p:cNvSpPr/>
          <p:nvPr/>
        </p:nvSpPr>
        <p:spPr>
          <a:xfrm>
            <a:off x="7352072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AD70BC-8F9B-40EF-AF33-E656C741F1B8}"/>
              </a:ext>
            </a:extLst>
          </p:cNvPr>
          <p:cNvSpPr/>
          <p:nvPr/>
        </p:nvSpPr>
        <p:spPr>
          <a:xfrm>
            <a:off x="6136195" y="4236287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GTAP SplitReg program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3DD0577-DA1F-4320-A1D4-137849590B1B}"/>
              </a:ext>
            </a:extLst>
          </p:cNvPr>
          <p:cNvSpPr/>
          <p:nvPr/>
        </p:nvSpPr>
        <p:spPr>
          <a:xfrm>
            <a:off x="6347215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Split UZB-TKM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80A2E10-C451-4FFE-991F-E35B84F6CE94}"/>
              </a:ext>
            </a:extLst>
          </p:cNvPr>
          <p:cNvSpPr/>
          <p:nvPr/>
        </p:nvSpPr>
        <p:spPr>
          <a:xfrm>
            <a:off x="7316805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Straight Connector 24">
            <a:extLst>
              <a:ext uri="{FF2B5EF4-FFF2-40B4-BE49-F238E27FC236}">
                <a16:creationId xmlns:a16="http://schemas.microsoft.com/office/drawing/2014/main" id="{12BFF4C4-94B9-46D3-8D97-646B64ADEBAF}"/>
              </a:ext>
            </a:extLst>
          </p:cNvPr>
          <p:cNvSpPr/>
          <p:nvPr/>
        </p:nvSpPr>
        <p:spPr>
          <a:xfrm>
            <a:off x="8608144" y="3259522"/>
            <a:ext cx="0" cy="530015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E99C17-26A9-46F7-87C3-113BA9FEDA40}"/>
              </a:ext>
            </a:extLst>
          </p:cNvPr>
          <p:cNvSpPr/>
          <p:nvPr/>
        </p:nvSpPr>
        <p:spPr>
          <a:xfrm>
            <a:off x="7399639" y="2879282"/>
            <a:ext cx="2417010" cy="418433"/>
          </a:xfrm>
          <a:custGeom>
            <a:avLst/>
            <a:gdLst>
              <a:gd name="connsiteX0" fmla="*/ 0 w 3222680"/>
              <a:gd name="connsiteY0" fmla="*/ 0 h 557910"/>
              <a:gd name="connsiteX1" fmla="*/ 3222680 w 3222680"/>
              <a:gd name="connsiteY1" fmla="*/ 0 h 557910"/>
              <a:gd name="connsiteX2" fmla="*/ 3222680 w 3222680"/>
              <a:gd name="connsiteY2" fmla="*/ 557910 h 557910"/>
              <a:gd name="connsiteX3" fmla="*/ 0 w 3222680"/>
              <a:gd name="connsiteY3" fmla="*/ 557910 h 557910"/>
              <a:gd name="connsiteX4" fmla="*/ 0 w 3222680"/>
              <a:gd name="connsiteY4" fmla="*/ 0 h 55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680" h="557910">
                <a:moveTo>
                  <a:pt x="0" y="0"/>
                </a:moveTo>
                <a:lnTo>
                  <a:pt x="3222680" y="0"/>
                </a:lnTo>
                <a:lnTo>
                  <a:pt x="3222680" y="557910"/>
                </a:lnTo>
                <a:lnTo>
                  <a:pt x="0" y="55791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RunGTAP new baseline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EF27E41-864C-435E-942D-7EFD5D953CD4}"/>
              </a:ext>
            </a:extLst>
          </p:cNvPr>
          <p:cNvSpPr/>
          <p:nvPr/>
        </p:nvSpPr>
        <p:spPr>
          <a:xfrm>
            <a:off x="7603287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Update data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53081E9-013F-4D05-BED4-C8C554DB584C}"/>
              </a:ext>
            </a:extLst>
          </p:cNvPr>
          <p:cNvSpPr/>
          <p:nvPr/>
        </p:nvSpPr>
        <p:spPr>
          <a:xfrm>
            <a:off x="8573091" y="3733325"/>
            <a:ext cx="70106" cy="69739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10389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C7BDB-B7D1-465C-9965-C0C4D79D1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2722" y="249506"/>
            <a:ext cx="7908803" cy="1325563"/>
          </a:xfrm>
        </p:spPr>
        <p:txBody>
          <a:bodyPr>
            <a:normAutofit/>
          </a:bodyPr>
          <a:lstStyle/>
          <a:p>
            <a:r>
              <a:rPr lang="en-US" sz="4400" b="1" i="1" dirty="0">
                <a:solidFill>
                  <a:schemeClr val="tx1"/>
                </a:solidFill>
              </a:rPr>
              <a:t>Data collection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B5BFEDA-E1DD-4551-9CC0-D1AD4C44A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75069"/>
            <a:ext cx="3108960" cy="950976"/>
          </a:xfrm>
        </p:spPr>
        <p:txBody>
          <a:bodyPr>
            <a:normAutofit/>
          </a:bodyPr>
          <a:lstStyle/>
          <a:p>
            <a:pPr algn="ctr"/>
            <a:r>
              <a:rPr lang="en-US" sz="1800" b="0">
                <a:solidFill>
                  <a:srgbClr val="0070C0"/>
                </a:solidFill>
              </a:rPr>
              <a:t>[www.wits.worldbank.org]</a:t>
            </a: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2E8872C2-36EB-49ED-BC39-E71D147473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2629518"/>
            <a:ext cx="3108325" cy="2263723"/>
          </a:xfrm>
          <a:prstGeom prst="rect">
            <a:avLst/>
          </a:prstGeom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C2F13BC-A803-430E-A344-4734F3EF1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41520" y="1575069"/>
            <a:ext cx="3108960" cy="950976"/>
          </a:xfrm>
        </p:spPr>
        <p:txBody>
          <a:bodyPr>
            <a:normAutofit/>
          </a:bodyPr>
          <a:lstStyle/>
          <a:p>
            <a:pPr algn="ctr"/>
            <a:r>
              <a:rPr lang="en-US" sz="1800" b="0">
                <a:solidFill>
                  <a:srgbClr val="0070C0"/>
                </a:solidFill>
              </a:rPr>
              <a:t>[www.trademap.org]</a:t>
            </a: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ED0DE8E1-6A68-4F25-8F20-3CBB501DC2D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41838" y="2629518"/>
            <a:ext cx="3108325" cy="2263724"/>
          </a:xfrm>
          <a:prstGeom prst="rect">
            <a:avLst/>
          </a:prstGeom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C8B8192-05CA-4A95-9E7B-AABDA5D2E3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252" y="1575069"/>
            <a:ext cx="3108960" cy="950976"/>
          </a:xfrm>
        </p:spPr>
        <p:txBody>
          <a:bodyPr>
            <a:normAutofit/>
          </a:bodyPr>
          <a:lstStyle/>
          <a:p>
            <a:pPr algn="ctr"/>
            <a:r>
              <a:rPr lang="en-US" sz="1800" b="0">
                <a:solidFill>
                  <a:srgbClr val="0070C0"/>
                </a:solidFill>
              </a:rPr>
              <a:t>[www.macmap.org]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D9905450-5E9D-456C-AA3A-74726EB5610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8243888" y="2577646"/>
            <a:ext cx="3108325" cy="2315595"/>
          </a:xfrm>
          <a:prstGeom prst="rect">
            <a:avLst/>
          </a:prstGeom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97015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C7BDB-B7D1-465C-9965-C0C4D79D1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7513" y="1124593"/>
            <a:ext cx="7007826" cy="994172"/>
          </a:xfrm>
        </p:spPr>
        <p:txBody>
          <a:bodyPr>
            <a:normAutofit fontScale="90000"/>
          </a:bodyPr>
          <a:lstStyle/>
          <a:p>
            <a:r>
              <a:rPr lang="en-US"/>
              <a:t>Data </a:t>
            </a:r>
            <a:r>
              <a:rPr lang="en-US" altLang="ko-KR"/>
              <a:t>collection &amp;</a:t>
            </a:r>
            <a:r>
              <a:rPr lang="en-US"/>
              <a:t> aggregation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409310-C953-4EA7-B5B9-AF65983C13D4}"/>
              </a:ext>
            </a:extLst>
          </p:cNvPr>
          <p:cNvSpPr/>
          <p:nvPr/>
        </p:nvSpPr>
        <p:spPr>
          <a:xfrm>
            <a:off x="2324102" y="3716895"/>
            <a:ext cx="7543799" cy="1025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AAF4AD29-82E5-4914-85CE-0B0EA89CD060}"/>
              </a:ext>
            </a:extLst>
          </p:cNvPr>
          <p:cNvSpPr/>
          <p:nvPr/>
        </p:nvSpPr>
        <p:spPr>
          <a:xfrm>
            <a:off x="3583856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7EAFACD-8AD1-4573-92B1-E78B5CE568F3}"/>
              </a:ext>
            </a:extLst>
          </p:cNvPr>
          <p:cNvSpPr/>
          <p:nvPr/>
        </p:nvSpPr>
        <p:spPr>
          <a:xfrm>
            <a:off x="2367978" y="2876895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International Organizations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B54BAF-9F62-43BF-B81B-AE708B984680}"/>
              </a:ext>
            </a:extLst>
          </p:cNvPr>
          <p:cNvSpPr/>
          <p:nvPr/>
        </p:nvSpPr>
        <p:spPr>
          <a:xfrm>
            <a:off x="2578998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Data collection</a:t>
            </a:r>
            <a:endParaRPr lang="en-US" sz="1500" b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D4A6F5-9750-4AA8-A3F7-4D018E6A37C3}"/>
              </a:ext>
            </a:extLst>
          </p:cNvPr>
          <p:cNvSpPr/>
          <p:nvPr/>
        </p:nvSpPr>
        <p:spPr>
          <a:xfrm>
            <a:off x="3548589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4FE7DDF5-357D-4F23-BE3B-EAB8C19C54E7}"/>
              </a:ext>
            </a:extLst>
          </p:cNvPr>
          <p:cNvSpPr/>
          <p:nvPr/>
        </p:nvSpPr>
        <p:spPr>
          <a:xfrm>
            <a:off x="4839928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8292805-2A30-45E9-B6B4-1E3F0BFEBE5C}"/>
              </a:ext>
            </a:extLst>
          </p:cNvPr>
          <p:cNvSpPr/>
          <p:nvPr/>
        </p:nvSpPr>
        <p:spPr>
          <a:xfrm>
            <a:off x="3624051" y="4236287"/>
            <a:ext cx="2431755" cy="423207"/>
          </a:xfrm>
          <a:custGeom>
            <a:avLst/>
            <a:gdLst>
              <a:gd name="connsiteX0" fmla="*/ 0 w 2431755"/>
              <a:gd name="connsiteY0" fmla="*/ 0 h 423207"/>
              <a:gd name="connsiteX1" fmla="*/ 656574 w 2431755"/>
              <a:gd name="connsiteY1" fmla="*/ 0 h 423207"/>
              <a:gd name="connsiteX2" fmla="*/ 1313148 w 2431755"/>
              <a:gd name="connsiteY2" fmla="*/ 0 h 423207"/>
              <a:gd name="connsiteX3" fmla="*/ 1872451 w 2431755"/>
              <a:gd name="connsiteY3" fmla="*/ 0 h 423207"/>
              <a:gd name="connsiteX4" fmla="*/ 2431755 w 2431755"/>
              <a:gd name="connsiteY4" fmla="*/ 0 h 423207"/>
              <a:gd name="connsiteX5" fmla="*/ 2431755 w 2431755"/>
              <a:gd name="connsiteY5" fmla="*/ 423207 h 423207"/>
              <a:gd name="connsiteX6" fmla="*/ 1823816 w 2431755"/>
              <a:gd name="connsiteY6" fmla="*/ 423207 h 423207"/>
              <a:gd name="connsiteX7" fmla="*/ 1240195 w 2431755"/>
              <a:gd name="connsiteY7" fmla="*/ 423207 h 423207"/>
              <a:gd name="connsiteX8" fmla="*/ 656574 w 2431755"/>
              <a:gd name="connsiteY8" fmla="*/ 423207 h 423207"/>
              <a:gd name="connsiteX9" fmla="*/ 0 w 2431755"/>
              <a:gd name="connsiteY9" fmla="*/ 423207 h 423207"/>
              <a:gd name="connsiteX10" fmla="*/ 0 w 2431755"/>
              <a:gd name="connsiteY10" fmla="*/ 0 h 423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1755" h="423207" fill="none" extrusionOk="0">
                <a:moveTo>
                  <a:pt x="0" y="0"/>
                </a:moveTo>
                <a:cubicBezTo>
                  <a:pt x="242870" y="31539"/>
                  <a:pt x="366296" y="31877"/>
                  <a:pt x="656574" y="0"/>
                </a:cubicBezTo>
                <a:cubicBezTo>
                  <a:pt x="946852" y="-31877"/>
                  <a:pt x="1093626" y="-24995"/>
                  <a:pt x="1313148" y="0"/>
                </a:cubicBezTo>
                <a:cubicBezTo>
                  <a:pt x="1532670" y="24995"/>
                  <a:pt x="1739359" y="-10106"/>
                  <a:pt x="1872451" y="0"/>
                </a:cubicBezTo>
                <a:cubicBezTo>
                  <a:pt x="2005543" y="10106"/>
                  <a:pt x="2311599" y="11833"/>
                  <a:pt x="2431755" y="0"/>
                </a:cubicBezTo>
                <a:cubicBezTo>
                  <a:pt x="2449740" y="95474"/>
                  <a:pt x="2413971" y="254592"/>
                  <a:pt x="2431755" y="423207"/>
                </a:cubicBezTo>
                <a:cubicBezTo>
                  <a:pt x="2138600" y="421355"/>
                  <a:pt x="2028282" y="418276"/>
                  <a:pt x="1823816" y="423207"/>
                </a:cubicBezTo>
                <a:cubicBezTo>
                  <a:pt x="1619350" y="428138"/>
                  <a:pt x="1418469" y="401534"/>
                  <a:pt x="1240195" y="423207"/>
                </a:cubicBezTo>
                <a:cubicBezTo>
                  <a:pt x="1061921" y="444880"/>
                  <a:pt x="816268" y="394864"/>
                  <a:pt x="656574" y="423207"/>
                </a:cubicBezTo>
                <a:cubicBezTo>
                  <a:pt x="496880" y="451550"/>
                  <a:pt x="176871" y="409162"/>
                  <a:pt x="0" y="423207"/>
                </a:cubicBezTo>
                <a:cubicBezTo>
                  <a:pt x="16470" y="264276"/>
                  <a:pt x="-6912" y="191812"/>
                  <a:pt x="0" y="0"/>
                </a:cubicBezTo>
                <a:close/>
              </a:path>
              <a:path w="2431755" h="423207" stroke="0" extrusionOk="0">
                <a:moveTo>
                  <a:pt x="0" y="0"/>
                </a:moveTo>
                <a:cubicBezTo>
                  <a:pt x="276522" y="-13636"/>
                  <a:pt x="475257" y="-21091"/>
                  <a:pt x="656574" y="0"/>
                </a:cubicBezTo>
                <a:cubicBezTo>
                  <a:pt x="837891" y="21091"/>
                  <a:pt x="1014805" y="-12581"/>
                  <a:pt x="1240195" y="0"/>
                </a:cubicBezTo>
                <a:cubicBezTo>
                  <a:pt x="1465585" y="12581"/>
                  <a:pt x="1546271" y="-7688"/>
                  <a:pt x="1848134" y="0"/>
                </a:cubicBezTo>
                <a:cubicBezTo>
                  <a:pt x="2149997" y="7688"/>
                  <a:pt x="2251557" y="-25644"/>
                  <a:pt x="2431755" y="0"/>
                </a:cubicBezTo>
                <a:cubicBezTo>
                  <a:pt x="2449841" y="110539"/>
                  <a:pt x="2426120" y="295465"/>
                  <a:pt x="2431755" y="423207"/>
                </a:cubicBezTo>
                <a:cubicBezTo>
                  <a:pt x="2151485" y="427876"/>
                  <a:pt x="2093726" y="427858"/>
                  <a:pt x="1775181" y="423207"/>
                </a:cubicBezTo>
                <a:cubicBezTo>
                  <a:pt x="1456636" y="418556"/>
                  <a:pt x="1401193" y="404816"/>
                  <a:pt x="1215878" y="423207"/>
                </a:cubicBezTo>
                <a:cubicBezTo>
                  <a:pt x="1030563" y="441598"/>
                  <a:pt x="831088" y="422126"/>
                  <a:pt x="656574" y="423207"/>
                </a:cubicBezTo>
                <a:cubicBezTo>
                  <a:pt x="482060" y="424288"/>
                  <a:pt x="143499" y="425229"/>
                  <a:pt x="0" y="423207"/>
                </a:cubicBezTo>
                <a:cubicBezTo>
                  <a:pt x="9264" y="316125"/>
                  <a:pt x="-5216" y="183326"/>
                  <a:pt x="0" y="0"/>
                </a:cubicBezTo>
                <a:close/>
              </a:path>
            </a:pathLst>
          </a:custGeom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428959897">
                  <a:custGeom>
                    <a:avLst/>
                    <a:gdLst>
                      <a:gd name="connsiteX0" fmla="*/ 0 w 3242340"/>
                      <a:gd name="connsiteY0" fmla="*/ 0 h 564276"/>
                      <a:gd name="connsiteX1" fmla="*/ 3242340 w 3242340"/>
                      <a:gd name="connsiteY1" fmla="*/ 0 h 564276"/>
                      <a:gd name="connsiteX2" fmla="*/ 3242340 w 3242340"/>
                      <a:gd name="connsiteY2" fmla="*/ 564276 h 564276"/>
                      <a:gd name="connsiteX3" fmla="*/ 0 w 3242340"/>
                      <a:gd name="connsiteY3" fmla="*/ 564276 h 564276"/>
                      <a:gd name="connsiteX4" fmla="*/ 0 w 3242340"/>
                      <a:gd name="connsiteY4" fmla="*/ 0 h 5642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42340" h="564276">
                        <a:moveTo>
                          <a:pt x="0" y="0"/>
                        </a:moveTo>
                        <a:lnTo>
                          <a:pt x="3242340" y="0"/>
                        </a:lnTo>
                        <a:lnTo>
                          <a:pt x="3242340" y="564276"/>
                        </a:lnTo>
                        <a:lnTo>
                          <a:pt x="0" y="56427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GTAP’s TASTE program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C3471E3-547C-4212-A474-243326639A98}"/>
              </a:ext>
            </a:extLst>
          </p:cNvPr>
          <p:cNvSpPr/>
          <p:nvPr/>
        </p:nvSpPr>
        <p:spPr>
          <a:xfrm>
            <a:off x="3835071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Turkmenistan data</a:t>
            </a:r>
            <a:endParaRPr lang="en-US" sz="1500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35BECBD-D81B-4EFD-A230-407E0420E9F9}"/>
              </a:ext>
            </a:extLst>
          </p:cNvPr>
          <p:cNvSpPr/>
          <p:nvPr/>
        </p:nvSpPr>
        <p:spPr>
          <a:xfrm>
            <a:off x="4804661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FC6A225B-925D-4599-B288-B2C7E7FD77CC}"/>
              </a:ext>
            </a:extLst>
          </p:cNvPr>
          <p:cNvSpPr/>
          <p:nvPr/>
        </p:nvSpPr>
        <p:spPr>
          <a:xfrm>
            <a:off x="6095999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A7127F1-4453-4F77-845E-6C152E306CCF}"/>
              </a:ext>
            </a:extLst>
          </p:cNvPr>
          <p:cNvSpPr/>
          <p:nvPr/>
        </p:nvSpPr>
        <p:spPr>
          <a:xfrm>
            <a:off x="4880123" y="2876895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GTAP Agg2 prorgam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37067DA-2A78-44A6-8639-6F7ED44C836A}"/>
              </a:ext>
            </a:extLst>
          </p:cNvPr>
          <p:cNvSpPr/>
          <p:nvPr/>
        </p:nvSpPr>
        <p:spPr>
          <a:xfrm>
            <a:off x="5091143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Aggregate data</a:t>
            </a:r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0F1B081-57B1-4860-B35C-F26FD8A10609}"/>
              </a:ext>
            </a:extLst>
          </p:cNvPr>
          <p:cNvSpPr/>
          <p:nvPr/>
        </p:nvSpPr>
        <p:spPr>
          <a:xfrm>
            <a:off x="6060733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21EA7539-D415-447E-A218-E29F5B37CFFD}"/>
              </a:ext>
            </a:extLst>
          </p:cNvPr>
          <p:cNvSpPr/>
          <p:nvPr/>
        </p:nvSpPr>
        <p:spPr>
          <a:xfrm>
            <a:off x="7352072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AD70BC-8F9B-40EF-AF33-E656C741F1B8}"/>
              </a:ext>
            </a:extLst>
          </p:cNvPr>
          <p:cNvSpPr/>
          <p:nvPr/>
        </p:nvSpPr>
        <p:spPr>
          <a:xfrm>
            <a:off x="6136195" y="4236287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GTAP SplitReg program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3DD0577-DA1F-4320-A1D4-137849590B1B}"/>
              </a:ext>
            </a:extLst>
          </p:cNvPr>
          <p:cNvSpPr/>
          <p:nvPr/>
        </p:nvSpPr>
        <p:spPr>
          <a:xfrm>
            <a:off x="6347215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Split UZB-TKM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80A2E10-C451-4FFE-991F-E35B84F6CE94}"/>
              </a:ext>
            </a:extLst>
          </p:cNvPr>
          <p:cNvSpPr/>
          <p:nvPr/>
        </p:nvSpPr>
        <p:spPr>
          <a:xfrm>
            <a:off x="7316805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Straight Connector 24">
            <a:extLst>
              <a:ext uri="{FF2B5EF4-FFF2-40B4-BE49-F238E27FC236}">
                <a16:creationId xmlns:a16="http://schemas.microsoft.com/office/drawing/2014/main" id="{12BFF4C4-94B9-46D3-8D97-646B64ADEBAF}"/>
              </a:ext>
            </a:extLst>
          </p:cNvPr>
          <p:cNvSpPr/>
          <p:nvPr/>
        </p:nvSpPr>
        <p:spPr>
          <a:xfrm>
            <a:off x="8608144" y="3259522"/>
            <a:ext cx="0" cy="530015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E99C17-26A9-46F7-87C3-113BA9FEDA40}"/>
              </a:ext>
            </a:extLst>
          </p:cNvPr>
          <p:cNvSpPr/>
          <p:nvPr/>
        </p:nvSpPr>
        <p:spPr>
          <a:xfrm>
            <a:off x="7399639" y="2879282"/>
            <a:ext cx="2417010" cy="418433"/>
          </a:xfrm>
          <a:custGeom>
            <a:avLst/>
            <a:gdLst>
              <a:gd name="connsiteX0" fmla="*/ 0 w 3222680"/>
              <a:gd name="connsiteY0" fmla="*/ 0 h 557910"/>
              <a:gd name="connsiteX1" fmla="*/ 3222680 w 3222680"/>
              <a:gd name="connsiteY1" fmla="*/ 0 h 557910"/>
              <a:gd name="connsiteX2" fmla="*/ 3222680 w 3222680"/>
              <a:gd name="connsiteY2" fmla="*/ 557910 h 557910"/>
              <a:gd name="connsiteX3" fmla="*/ 0 w 3222680"/>
              <a:gd name="connsiteY3" fmla="*/ 557910 h 557910"/>
              <a:gd name="connsiteX4" fmla="*/ 0 w 3222680"/>
              <a:gd name="connsiteY4" fmla="*/ 0 h 55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680" h="557910">
                <a:moveTo>
                  <a:pt x="0" y="0"/>
                </a:moveTo>
                <a:lnTo>
                  <a:pt x="3222680" y="0"/>
                </a:lnTo>
                <a:lnTo>
                  <a:pt x="3222680" y="557910"/>
                </a:lnTo>
                <a:lnTo>
                  <a:pt x="0" y="55791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RunGTAP new baseline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EF27E41-864C-435E-942D-7EFD5D953CD4}"/>
              </a:ext>
            </a:extLst>
          </p:cNvPr>
          <p:cNvSpPr/>
          <p:nvPr/>
        </p:nvSpPr>
        <p:spPr>
          <a:xfrm>
            <a:off x="7603287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Update data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53081E9-013F-4D05-BED4-C8C554DB584C}"/>
              </a:ext>
            </a:extLst>
          </p:cNvPr>
          <p:cNvSpPr/>
          <p:nvPr/>
        </p:nvSpPr>
        <p:spPr>
          <a:xfrm>
            <a:off x="8573091" y="3733325"/>
            <a:ext cx="70106" cy="69739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74747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A462454-F1F7-44FA-8EF7-8B69B4CCB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000" y="432000"/>
            <a:ext cx="8496000" cy="432000"/>
          </a:xfrm>
        </p:spPr>
        <p:txBody>
          <a:bodyPr anchor="ctr">
            <a:normAutofit/>
          </a:bodyPr>
          <a:lstStyle/>
          <a:p>
            <a:pPr algn="ctr"/>
            <a:r>
              <a:rPr lang="en-US" sz="1500" b="1" dirty="0">
                <a:solidFill>
                  <a:schemeClr val="accent1"/>
                </a:solidFill>
                <a:effectLst/>
              </a:rPr>
              <a:t>How Central Asia to Escape from Trade Isolation?: Policy Targeted Scenarios by CGE Modeling</a:t>
            </a:r>
            <a:endParaRPr lang="en-US" sz="1500" dirty="0">
              <a:solidFill>
                <a:schemeClr val="accent1"/>
              </a:solidFill>
            </a:endParaRP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63BFCC7C-5EF5-4E3A-994B-938ADBC13F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521129"/>
              </p:ext>
            </p:extLst>
          </p:nvPr>
        </p:nvGraphicFramePr>
        <p:xfrm>
          <a:off x="1848000" y="1512000"/>
          <a:ext cx="8496000" cy="467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961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53FE91B-D17D-412D-BB3D-F448CB8C40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B53FE91B-D17D-412D-BB3D-F448CB8C40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D76A494-672C-49FB-BDB7-116A998991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graphicEl>
                                              <a:dgm id="{4D76A494-672C-49FB-BDB7-116A998991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EDC9DB0-8042-4EE1-A95A-CD57708F1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graphicEl>
                                              <a:dgm id="{2EDC9DB0-8042-4EE1-A95A-CD57708F1D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E729542-4AEA-4A4D-B8C3-BF788EA5FA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graphicEl>
                                              <a:dgm id="{6E729542-4AEA-4A4D-B8C3-BF788EA5FA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A5634FA-0725-414F-A120-D8E83A037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graphicEl>
                                              <a:dgm id="{DA5634FA-0725-414F-A120-D8E83A037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7F0E872-64FB-42DB-9009-06EF1749A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67F0E872-64FB-42DB-9009-06EF1749A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065517A-C03A-48DA-842B-16153D8A6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graphicEl>
                                              <a:dgm id="{0065517A-C03A-48DA-842B-16153D8A68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2EB19BD-1389-4479-AC52-2FF2989636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F2EB19BD-1389-4479-AC52-2FF2989636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DB7A2B7-44D4-4B3D-8DFD-89E70488C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1DB7A2B7-44D4-4B3D-8DFD-89E70488C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8E4B780-4B18-4F70-8F27-BD6691511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graphicEl>
                                              <a:dgm id="{F8E4B780-4B18-4F70-8F27-BD66915116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08FE8DB-E341-4E3E-A259-6B351F1514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108FE8DB-E341-4E3E-A259-6B351F1514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5F256CD-5263-4474-9DF1-9A5D8CBC4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graphicEl>
                                              <a:dgm id="{35F256CD-5263-4474-9DF1-9A5D8CBC45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57BB0EF-9C3F-4938-8699-2211AF182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graphicEl>
                                              <a:dgm id="{E57BB0EF-9C3F-4938-8699-2211AF182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64955EE-3F4F-4C7C-BE58-2F8D423BEB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graphicEl>
                                              <a:dgm id="{564955EE-3F4F-4C7C-BE58-2F8D423BEB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1A3F7F-3FD2-4406-955E-ED7E02C6E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graphicEl>
                                              <a:dgm id="{031A3F7F-3FD2-4406-955E-ED7E02C6EC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68CFA6B-C4E2-45E1-B628-E6D0ADA8A6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graphicEl>
                                              <a:dgm id="{768CFA6B-C4E2-45E1-B628-E6D0ADA8A6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C03EF79-B3A0-4A25-AFBC-D038A66CC6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>
                                            <p:graphicEl>
                                              <a:dgm id="{AC03EF79-B3A0-4A25-AFBC-D038A66CC6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D0C3CB-EB32-430C-8423-4CA6EFE3E8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graphicEl>
                                              <a:dgm id="{03D0C3CB-EB32-430C-8423-4CA6EFE3E8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5190413-36EF-443F-83EF-A9246137F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>
                                            <p:graphicEl>
                                              <a:dgm id="{F5190413-36EF-443F-83EF-A9246137F0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1B31B1-4CBE-49AC-AF27-BCB12E9BF7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41520" y="1369842"/>
            <a:ext cx="3108960" cy="950976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b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TASTE for TKM data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639C9FDF-8660-4E36-B1D5-3BDC74F6EC2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2597032" y="2043932"/>
            <a:ext cx="6997935" cy="466284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1F9FCFB-61DB-46FA-8AA5-ABE2548CD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3053" y="231922"/>
            <a:ext cx="7908803" cy="1325563"/>
          </a:xfrm>
        </p:spPr>
        <p:txBody>
          <a:bodyPr/>
          <a:lstStyle/>
          <a:p>
            <a:r>
              <a:rPr lang="en-US" dirty="0"/>
              <a:t>Data collection</a:t>
            </a:r>
          </a:p>
        </p:txBody>
      </p:sp>
    </p:spTree>
    <p:extLst>
      <p:ext uri="{BB962C8B-B14F-4D97-AF65-F5344CB8AC3E}">
        <p14:creationId xmlns:p14="http://schemas.microsoft.com/office/powerpoint/2010/main" val="208123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C7BDB-B7D1-465C-9965-C0C4D79D1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7513" y="1124593"/>
            <a:ext cx="7007826" cy="994172"/>
          </a:xfrm>
        </p:spPr>
        <p:txBody>
          <a:bodyPr>
            <a:normAutofit fontScale="90000"/>
          </a:bodyPr>
          <a:lstStyle/>
          <a:p>
            <a:r>
              <a:rPr lang="en-US"/>
              <a:t>Data </a:t>
            </a:r>
            <a:r>
              <a:rPr lang="en-US" altLang="ko-KR"/>
              <a:t>collection &amp;</a:t>
            </a:r>
            <a:r>
              <a:rPr lang="en-US"/>
              <a:t> aggregation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409310-C953-4EA7-B5B9-AF65983C13D4}"/>
              </a:ext>
            </a:extLst>
          </p:cNvPr>
          <p:cNvSpPr/>
          <p:nvPr/>
        </p:nvSpPr>
        <p:spPr>
          <a:xfrm>
            <a:off x="2324102" y="3716895"/>
            <a:ext cx="7543799" cy="1025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AAF4AD29-82E5-4914-85CE-0B0EA89CD060}"/>
              </a:ext>
            </a:extLst>
          </p:cNvPr>
          <p:cNvSpPr/>
          <p:nvPr/>
        </p:nvSpPr>
        <p:spPr>
          <a:xfrm>
            <a:off x="3583856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7EAFACD-8AD1-4573-92B1-E78B5CE568F3}"/>
              </a:ext>
            </a:extLst>
          </p:cNvPr>
          <p:cNvSpPr/>
          <p:nvPr/>
        </p:nvSpPr>
        <p:spPr>
          <a:xfrm>
            <a:off x="2367978" y="2876895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International Organizations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B54BAF-9F62-43BF-B81B-AE708B984680}"/>
              </a:ext>
            </a:extLst>
          </p:cNvPr>
          <p:cNvSpPr/>
          <p:nvPr/>
        </p:nvSpPr>
        <p:spPr>
          <a:xfrm>
            <a:off x="2578998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Data collection</a:t>
            </a:r>
            <a:endParaRPr lang="en-US" sz="1500" b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D4A6F5-9750-4AA8-A3F7-4D018E6A37C3}"/>
              </a:ext>
            </a:extLst>
          </p:cNvPr>
          <p:cNvSpPr/>
          <p:nvPr/>
        </p:nvSpPr>
        <p:spPr>
          <a:xfrm>
            <a:off x="3548589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4FE7DDF5-357D-4F23-BE3B-EAB8C19C54E7}"/>
              </a:ext>
            </a:extLst>
          </p:cNvPr>
          <p:cNvSpPr/>
          <p:nvPr/>
        </p:nvSpPr>
        <p:spPr>
          <a:xfrm>
            <a:off x="4839928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8292805-2A30-45E9-B6B4-1E3F0BFEBE5C}"/>
              </a:ext>
            </a:extLst>
          </p:cNvPr>
          <p:cNvSpPr/>
          <p:nvPr/>
        </p:nvSpPr>
        <p:spPr>
          <a:xfrm>
            <a:off x="3624051" y="4236287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GTAP’s TASTE program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C3471E3-547C-4212-A474-243326639A98}"/>
              </a:ext>
            </a:extLst>
          </p:cNvPr>
          <p:cNvSpPr/>
          <p:nvPr/>
        </p:nvSpPr>
        <p:spPr>
          <a:xfrm>
            <a:off x="3835071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Turkmenistan data</a:t>
            </a:r>
            <a:endParaRPr lang="en-US" sz="1500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35BECBD-D81B-4EFD-A230-407E0420E9F9}"/>
              </a:ext>
            </a:extLst>
          </p:cNvPr>
          <p:cNvSpPr/>
          <p:nvPr/>
        </p:nvSpPr>
        <p:spPr>
          <a:xfrm>
            <a:off x="4804661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FC6A225B-925D-4599-B288-B2C7E7FD77CC}"/>
              </a:ext>
            </a:extLst>
          </p:cNvPr>
          <p:cNvSpPr/>
          <p:nvPr/>
        </p:nvSpPr>
        <p:spPr>
          <a:xfrm>
            <a:off x="6095999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A7127F1-4453-4F77-845E-6C152E306CCF}"/>
              </a:ext>
            </a:extLst>
          </p:cNvPr>
          <p:cNvSpPr/>
          <p:nvPr/>
        </p:nvSpPr>
        <p:spPr>
          <a:xfrm>
            <a:off x="4880123" y="2876895"/>
            <a:ext cx="2431755" cy="423207"/>
          </a:xfrm>
          <a:custGeom>
            <a:avLst/>
            <a:gdLst>
              <a:gd name="connsiteX0" fmla="*/ 0 w 2431755"/>
              <a:gd name="connsiteY0" fmla="*/ 0 h 423207"/>
              <a:gd name="connsiteX1" fmla="*/ 559304 w 2431755"/>
              <a:gd name="connsiteY1" fmla="*/ 0 h 423207"/>
              <a:gd name="connsiteX2" fmla="*/ 1167242 w 2431755"/>
              <a:gd name="connsiteY2" fmla="*/ 0 h 423207"/>
              <a:gd name="connsiteX3" fmla="*/ 1726546 w 2431755"/>
              <a:gd name="connsiteY3" fmla="*/ 0 h 423207"/>
              <a:gd name="connsiteX4" fmla="*/ 2431755 w 2431755"/>
              <a:gd name="connsiteY4" fmla="*/ 0 h 423207"/>
              <a:gd name="connsiteX5" fmla="*/ 2431755 w 2431755"/>
              <a:gd name="connsiteY5" fmla="*/ 423207 h 423207"/>
              <a:gd name="connsiteX6" fmla="*/ 1896769 w 2431755"/>
              <a:gd name="connsiteY6" fmla="*/ 423207 h 423207"/>
              <a:gd name="connsiteX7" fmla="*/ 1313148 w 2431755"/>
              <a:gd name="connsiteY7" fmla="*/ 423207 h 423207"/>
              <a:gd name="connsiteX8" fmla="*/ 656574 w 2431755"/>
              <a:gd name="connsiteY8" fmla="*/ 423207 h 423207"/>
              <a:gd name="connsiteX9" fmla="*/ 0 w 2431755"/>
              <a:gd name="connsiteY9" fmla="*/ 423207 h 423207"/>
              <a:gd name="connsiteX10" fmla="*/ 0 w 2431755"/>
              <a:gd name="connsiteY10" fmla="*/ 0 h 423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1755" h="423207" fill="none" extrusionOk="0">
                <a:moveTo>
                  <a:pt x="0" y="0"/>
                </a:moveTo>
                <a:cubicBezTo>
                  <a:pt x="195342" y="27121"/>
                  <a:pt x="417148" y="-16498"/>
                  <a:pt x="559304" y="0"/>
                </a:cubicBezTo>
                <a:cubicBezTo>
                  <a:pt x="701460" y="16498"/>
                  <a:pt x="896771" y="21120"/>
                  <a:pt x="1167242" y="0"/>
                </a:cubicBezTo>
                <a:cubicBezTo>
                  <a:pt x="1437713" y="-21120"/>
                  <a:pt x="1573325" y="-20141"/>
                  <a:pt x="1726546" y="0"/>
                </a:cubicBezTo>
                <a:cubicBezTo>
                  <a:pt x="1879767" y="20141"/>
                  <a:pt x="2263289" y="7251"/>
                  <a:pt x="2431755" y="0"/>
                </a:cubicBezTo>
                <a:cubicBezTo>
                  <a:pt x="2412807" y="161767"/>
                  <a:pt x="2439102" y="326057"/>
                  <a:pt x="2431755" y="423207"/>
                </a:cubicBezTo>
                <a:cubicBezTo>
                  <a:pt x="2203391" y="445887"/>
                  <a:pt x="2013830" y="407881"/>
                  <a:pt x="1896769" y="423207"/>
                </a:cubicBezTo>
                <a:cubicBezTo>
                  <a:pt x="1779708" y="438533"/>
                  <a:pt x="1596974" y="441660"/>
                  <a:pt x="1313148" y="423207"/>
                </a:cubicBezTo>
                <a:cubicBezTo>
                  <a:pt x="1029322" y="404754"/>
                  <a:pt x="803577" y="428867"/>
                  <a:pt x="656574" y="423207"/>
                </a:cubicBezTo>
                <a:cubicBezTo>
                  <a:pt x="509571" y="417547"/>
                  <a:pt x="196136" y="415734"/>
                  <a:pt x="0" y="423207"/>
                </a:cubicBezTo>
                <a:cubicBezTo>
                  <a:pt x="9359" y="249788"/>
                  <a:pt x="21007" y="189299"/>
                  <a:pt x="0" y="0"/>
                </a:cubicBezTo>
                <a:close/>
              </a:path>
              <a:path w="2431755" h="423207" stroke="0" extrusionOk="0">
                <a:moveTo>
                  <a:pt x="0" y="0"/>
                </a:moveTo>
                <a:cubicBezTo>
                  <a:pt x="246373" y="23193"/>
                  <a:pt x="441648" y="3918"/>
                  <a:pt x="559304" y="0"/>
                </a:cubicBezTo>
                <a:cubicBezTo>
                  <a:pt x="676960" y="-3918"/>
                  <a:pt x="915707" y="7646"/>
                  <a:pt x="1094290" y="0"/>
                </a:cubicBezTo>
                <a:cubicBezTo>
                  <a:pt x="1272873" y="-7646"/>
                  <a:pt x="1587075" y="24091"/>
                  <a:pt x="1726546" y="0"/>
                </a:cubicBezTo>
                <a:cubicBezTo>
                  <a:pt x="1866017" y="-24091"/>
                  <a:pt x="2138590" y="-22892"/>
                  <a:pt x="2431755" y="0"/>
                </a:cubicBezTo>
                <a:cubicBezTo>
                  <a:pt x="2434298" y="152266"/>
                  <a:pt x="2431245" y="255714"/>
                  <a:pt x="2431755" y="423207"/>
                </a:cubicBezTo>
                <a:cubicBezTo>
                  <a:pt x="2141851" y="430431"/>
                  <a:pt x="2054849" y="407232"/>
                  <a:pt x="1775181" y="423207"/>
                </a:cubicBezTo>
                <a:cubicBezTo>
                  <a:pt x="1495513" y="439182"/>
                  <a:pt x="1363311" y="448732"/>
                  <a:pt x="1215878" y="423207"/>
                </a:cubicBezTo>
                <a:cubicBezTo>
                  <a:pt x="1068445" y="397682"/>
                  <a:pt x="835924" y="439558"/>
                  <a:pt x="632256" y="423207"/>
                </a:cubicBezTo>
                <a:cubicBezTo>
                  <a:pt x="428588" y="406856"/>
                  <a:pt x="165187" y="415538"/>
                  <a:pt x="0" y="423207"/>
                </a:cubicBezTo>
                <a:cubicBezTo>
                  <a:pt x="1648" y="226162"/>
                  <a:pt x="18368" y="105859"/>
                  <a:pt x="0" y="0"/>
                </a:cubicBezTo>
                <a:close/>
              </a:path>
            </a:pathLst>
          </a:custGeom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822891009">
                  <a:custGeom>
                    <a:avLst/>
                    <a:gdLst>
                      <a:gd name="connsiteX0" fmla="*/ 0 w 3242340"/>
                      <a:gd name="connsiteY0" fmla="*/ 0 h 564276"/>
                      <a:gd name="connsiteX1" fmla="*/ 3242340 w 3242340"/>
                      <a:gd name="connsiteY1" fmla="*/ 0 h 564276"/>
                      <a:gd name="connsiteX2" fmla="*/ 3242340 w 3242340"/>
                      <a:gd name="connsiteY2" fmla="*/ 564276 h 564276"/>
                      <a:gd name="connsiteX3" fmla="*/ 0 w 3242340"/>
                      <a:gd name="connsiteY3" fmla="*/ 564276 h 564276"/>
                      <a:gd name="connsiteX4" fmla="*/ 0 w 3242340"/>
                      <a:gd name="connsiteY4" fmla="*/ 0 h 5642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42340" h="564276">
                        <a:moveTo>
                          <a:pt x="0" y="0"/>
                        </a:moveTo>
                        <a:lnTo>
                          <a:pt x="3242340" y="0"/>
                        </a:lnTo>
                        <a:lnTo>
                          <a:pt x="3242340" y="564276"/>
                        </a:lnTo>
                        <a:lnTo>
                          <a:pt x="0" y="56427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GTAP Agg2 prorgam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37067DA-2A78-44A6-8639-6F7ED44C836A}"/>
              </a:ext>
            </a:extLst>
          </p:cNvPr>
          <p:cNvSpPr/>
          <p:nvPr/>
        </p:nvSpPr>
        <p:spPr>
          <a:xfrm>
            <a:off x="5091143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Aggregate data</a:t>
            </a:r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0F1B081-57B1-4860-B35C-F26FD8A10609}"/>
              </a:ext>
            </a:extLst>
          </p:cNvPr>
          <p:cNvSpPr/>
          <p:nvPr/>
        </p:nvSpPr>
        <p:spPr>
          <a:xfrm>
            <a:off x="6060733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21EA7539-D415-447E-A218-E29F5B37CFFD}"/>
              </a:ext>
            </a:extLst>
          </p:cNvPr>
          <p:cNvSpPr/>
          <p:nvPr/>
        </p:nvSpPr>
        <p:spPr>
          <a:xfrm>
            <a:off x="7352072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AD70BC-8F9B-40EF-AF33-E656C741F1B8}"/>
              </a:ext>
            </a:extLst>
          </p:cNvPr>
          <p:cNvSpPr/>
          <p:nvPr/>
        </p:nvSpPr>
        <p:spPr>
          <a:xfrm>
            <a:off x="6136195" y="4236287"/>
            <a:ext cx="2431755" cy="423207"/>
          </a:xfrm>
          <a:custGeom>
            <a:avLst/>
            <a:gdLst>
              <a:gd name="connsiteX0" fmla="*/ 0 w 2431755"/>
              <a:gd name="connsiteY0" fmla="*/ 0 h 423207"/>
              <a:gd name="connsiteX1" fmla="*/ 559304 w 2431755"/>
              <a:gd name="connsiteY1" fmla="*/ 0 h 423207"/>
              <a:gd name="connsiteX2" fmla="*/ 1215878 w 2431755"/>
              <a:gd name="connsiteY2" fmla="*/ 0 h 423207"/>
              <a:gd name="connsiteX3" fmla="*/ 1775181 w 2431755"/>
              <a:gd name="connsiteY3" fmla="*/ 0 h 423207"/>
              <a:gd name="connsiteX4" fmla="*/ 2431755 w 2431755"/>
              <a:gd name="connsiteY4" fmla="*/ 0 h 423207"/>
              <a:gd name="connsiteX5" fmla="*/ 2431755 w 2431755"/>
              <a:gd name="connsiteY5" fmla="*/ 423207 h 423207"/>
              <a:gd name="connsiteX6" fmla="*/ 1799499 w 2431755"/>
              <a:gd name="connsiteY6" fmla="*/ 423207 h 423207"/>
              <a:gd name="connsiteX7" fmla="*/ 1240195 w 2431755"/>
              <a:gd name="connsiteY7" fmla="*/ 423207 h 423207"/>
              <a:gd name="connsiteX8" fmla="*/ 607939 w 2431755"/>
              <a:gd name="connsiteY8" fmla="*/ 423207 h 423207"/>
              <a:gd name="connsiteX9" fmla="*/ 0 w 2431755"/>
              <a:gd name="connsiteY9" fmla="*/ 423207 h 423207"/>
              <a:gd name="connsiteX10" fmla="*/ 0 w 2431755"/>
              <a:gd name="connsiteY10" fmla="*/ 0 h 423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1755" h="423207" fill="none" extrusionOk="0">
                <a:moveTo>
                  <a:pt x="0" y="0"/>
                </a:moveTo>
                <a:cubicBezTo>
                  <a:pt x="146161" y="-12142"/>
                  <a:pt x="435449" y="-27950"/>
                  <a:pt x="559304" y="0"/>
                </a:cubicBezTo>
                <a:cubicBezTo>
                  <a:pt x="683159" y="27950"/>
                  <a:pt x="1032616" y="-15895"/>
                  <a:pt x="1215878" y="0"/>
                </a:cubicBezTo>
                <a:cubicBezTo>
                  <a:pt x="1399140" y="15895"/>
                  <a:pt x="1594845" y="-5331"/>
                  <a:pt x="1775181" y="0"/>
                </a:cubicBezTo>
                <a:cubicBezTo>
                  <a:pt x="1955517" y="5331"/>
                  <a:pt x="2149011" y="-5950"/>
                  <a:pt x="2431755" y="0"/>
                </a:cubicBezTo>
                <a:cubicBezTo>
                  <a:pt x="2439473" y="173561"/>
                  <a:pt x="2430211" y="255504"/>
                  <a:pt x="2431755" y="423207"/>
                </a:cubicBezTo>
                <a:cubicBezTo>
                  <a:pt x="2304734" y="449501"/>
                  <a:pt x="2013629" y="422338"/>
                  <a:pt x="1799499" y="423207"/>
                </a:cubicBezTo>
                <a:cubicBezTo>
                  <a:pt x="1585369" y="424076"/>
                  <a:pt x="1511040" y="406312"/>
                  <a:pt x="1240195" y="423207"/>
                </a:cubicBezTo>
                <a:cubicBezTo>
                  <a:pt x="969350" y="440102"/>
                  <a:pt x="755130" y="452659"/>
                  <a:pt x="607939" y="423207"/>
                </a:cubicBezTo>
                <a:cubicBezTo>
                  <a:pt x="460748" y="393755"/>
                  <a:pt x="140507" y="440404"/>
                  <a:pt x="0" y="423207"/>
                </a:cubicBezTo>
                <a:cubicBezTo>
                  <a:pt x="-9853" y="233427"/>
                  <a:pt x="-1875" y="141370"/>
                  <a:pt x="0" y="0"/>
                </a:cubicBezTo>
                <a:close/>
              </a:path>
              <a:path w="2431755" h="423207" stroke="0" extrusionOk="0">
                <a:moveTo>
                  <a:pt x="0" y="0"/>
                </a:moveTo>
                <a:cubicBezTo>
                  <a:pt x="250603" y="-20076"/>
                  <a:pt x="453453" y="8631"/>
                  <a:pt x="632256" y="0"/>
                </a:cubicBezTo>
                <a:cubicBezTo>
                  <a:pt x="811059" y="-8631"/>
                  <a:pt x="1032627" y="-19340"/>
                  <a:pt x="1215878" y="0"/>
                </a:cubicBezTo>
                <a:cubicBezTo>
                  <a:pt x="1399129" y="19340"/>
                  <a:pt x="1575529" y="5466"/>
                  <a:pt x="1823816" y="0"/>
                </a:cubicBezTo>
                <a:cubicBezTo>
                  <a:pt x="2072103" y="-5466"/>
                  <a:pt x="2285450" y="-2261"/>
                  <a:pt x="2431755" y="0"/>
                </a:cubicBezTo>
                <a:cubicBezTo>
                  <a:pt x="2418393" y="111554"/>
                  <a:pt x="2427448" y="234316"/>
                  <a:pt x="2431755" y="423207"/>
                </a:cubicBezTo>
                <a:cubicBezTo>
                  <a:pt x="2275081" y="430000"/>
                  <a:pt x="2008378" y="400587"/>
                  <a:pt x="1872451" y="423207"/>
                </a:cubicBezTo>
                <a:cubicBezTo>
                  <a:pt x="1736524" y="445827"/>
                  <a:pt x="1430720" y="418708"/>
                  <a:pt x="1288830" y="423207"/>
                </a:cubicBezTo>
                <a:cubicBezTo>
                  <a:pt x="1146940" y="427706"/>
                  <a:pt x="879815" y="398309"/>
                  <a:pt x="656574" y="423207"/>
                </a:cubicBezTo>
                <a:cubicBezTo>
                  <a:pt x="433333" y="448105"/>
                  <a:pt x="312302" y="454056"/>
                  <a:pt x="0" y="423207"/>
                </a:cubicBezTo>
                <a:cubicBezTo>
                  <a:pt x="19886" y="316475"/>
                  <a:pt x="19335" y="97816"/>
                  <a:pt x="0" y="0"/>
                </a:cubicBezTo>
                <a:close/>
              </a:path>
            </a:pathLst>
          </a:custGeom>
          <a:ln w="28575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875954288">
                  <a:custGeom>
                    <a:avLst/>
                    <a:gdLst>
                      <a:gd name="connsiteX0" fmla="*/ 0 w 3242340"/>
                      <a:gd name="connsiteY0" fmla="*/ 0 h 564276"/>
                      <a:gd name="connsiteX1" fmla="*/ 3242340 w 3242340"/>
                      <a:gd name="connsiteY1" fmla="*/ 0 h 564276"/>
                      <a:gd name="connsiteX2" fmla="*/ 3242340 w 3242340"/>
                      <a:gd name="connsiteY2" fmla="*/ 564276 h 564276"/>
                      <a:gd name="connsiteX3" fmla="*/ 0 w 3242340"/>
                      <a:gd name="connsiteY3" fmla="*/ 564276 h 564276"/>
                      <a:gd name="connsiteX4" fmla="*/ 0 w 3242340"/>
                      <a:gd name="connsiteY4" fmla="*/ 0 h 5642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42340" h="564276">
                        <a:moveTo>
                          <a:pt x="0" y="0"/>
                        </a:moveTo>
                        <a:lnTo>
                          <a:pt x="3242340" y="0"/>
                        </a:lnTo>
                        <a:lnTo>
                          <a:pt x="3242340" y="564276"/>
                        </a:lnTo>
                        <a:lnTo>
                          <a:pt x="0" y="56427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GTAP SplitReg program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3DD0577-DA1F-4320-A1D4-137849590B1B}"/>
              </a:ext>
            </a:extLst>
          </p:cNvPr>
          <p:cNvSpPr/>
          <p:nvPr/>
        </p:nvSpPr>
        <p:spPr>
          <a:xfrm>
            <a:off x="6347215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Split UZB-TKM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80A2E10-C451-4FFE-991F-E35B84F6CE94}"/>
              </a:ext>
            </a:extLst>
          </p:cNvPr>
          <p:cNvSpPr/>
          <p:nvPr/>
        </p:nvSpPr>
        <p:spPr>
          <a:xfrm>
            <a:off x="7316805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Straight Connector 24">
            <a:extLst>
              <a:ext uri="{FF2B5EF4-FFF2-40B4-BE49-F238E27FC236}">
                <a16:creationId xmlns:a16="http://schemas.microsoft.com/office/drawing/2014/main" id="{12BFF4C4-94B9-46D3-8D97-646B64ADEBAF}"/>
              </a:ext>
            </a:extLst>
          </p:cNvPr>
          <p:cNvSpPr/>
          <p:nvPr/>
        </p:nvSpPr>
        <p:spPr>
          <a:xfrm>
            <a:off x="8608144" y="3259522"/>
            <a:ext cx="0" cy="530015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E99C17-26A9-46F7-87C3-113BA9FEDA40}"/>
              </a:ext>
            </a:extLst>
          </p:cNvPr>
          <p:cNvSpPr/>
          <p:nvPr/>
        </p:nvSpPr>
        <p:spPr>
          <a:xfrm>
            <a:off x="7399639" y="2879282"/>
            <a:ext cx="2417010" cy="418433"/>
          </a:xfrm>
          <a:custGeom>
            <a:avLst/>
            <a:gdLst>
              <a:gd name="connsiteX0" fmla="*/ 0 w 3222680"/>
              <a:gd name="connsiteY0" fmla="*/ 0 h 557910"/>
              <a:gd name="connsiteX1" fmla="*/ 3222680 w 3222680"/>
              <a:gd name="connsiteY1" fmla="*/ 0 h 557910"/>
              <a:gd name="connsiteX2" fmla="*/ 3222680 w 3222680"/>
              <a:gd name="connsiteY2" fmla="*/ 557910 h 557910"/>
              <a:gd name="connsiteX3" fmla="*/ 0 w 3222680"/>
              <a:gd name="connsiteY3" fmla="*/ 557910 h 557910"/>
              <a:gd name="connsiteX4" fmla="*/ 0 w 3222680"/>
              <a:gd name="connsiteY4" fmla="*/ 0 h 55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680" h="557910">
                <a:moveTo>
                  <a:pt x="0" y="0"/>
                </a:moveTo>
                <a:lnTo>
                  <a:pt x="3222680" y="0"/>
                </a:lnTo>
                <a:lnTo>
                  <a:pt x="3222680" y="557910"/>
                </a:lnTo>
                <a:lnTo>
                  <a:pt x="0" y="55791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RunGTAP new baseline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EF27E41-864C-435E-942D-7EFD5D953CD4}"/>
              </a:ext>
            </a:extLst>
          </p:cNvPr>
          <p:cNvSpPr/>
          <p:nvPr/>
        </p:nvSpPr>
        <p:spPr>
          <a:xfrm>
            <a:off x="7603287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Update data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53081E9-013F-4D05-BED4-C8C554DB584C}"/>
              </a:ext>
            </a:extLst>
          </p:cNvPr>
          <p:cNvSpPr/>
          <p:nvPr/>
        </p:nvSpPr>
        <p:spPr>
          <a:xfrm>
            <a:off x="8573091" y="3733325"/>
            <a:ext cx="70106" cy="69739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50429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1F9FCFB-61DB-46FA-8AA5-ABE2548CD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aggregation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318C6C5-FE5A-4750-AA49-40EED334F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2400" b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GTAPagg for aggregation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AF3A04DE-ACC5-40B2-A0DC-ADA5F66435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3162925"/>
            <a:ext cx="4937125" cy="299277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7A7CE7F-6C61-4AC3-A200-F57A13EFA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2400" b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SplitReg for split the data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9648F30E-3F5E-4708-8B6F-9B3BA44C9C3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750207" y="3127375"/>
            <a:ext cx="4276411" cy="306387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76497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C7BDB-B7D1-465C-9965-C0C4D79D1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7513" y="1124593"/>
            <a:ext cx="7007826" cy="994172"/>
          </a:xfrm>
        </p:spPr>
        <p:txBody>
          <a:bodyPr>
            <a:normAutofit fontScale="90000"/>
          </a:bodyPr>
          <a:lstStyle/>
          <a:p>
            <a:r>
              <a:rPr lang="en-US"/>
              <a:t>Data </a:t>
            </a:r>
            <a:r>
              <a:rPr lang="en-US" altLang="ko-KR"/>
              <a:t>collection &amp;</a:t>
            </a:r>
            <a:r>
              <a:rPr lang="en-US"/>
              <a:t> aggregation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409310-C953-4EA7-B5B9-AF65983C13D4}"/>
              </a:ext>
            </a:extLst>
          </p:cNvPr>
          <p:cNvSpPr/>
          <p:nvPr/>
        </p:nvSpPr>
        <p:spPr>
          <a:xfrm>
            <a:off x="2324102" y="3716895"/>
            <a:ext cx="7543799" cy="10259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AAF4AD29-82E5-4914-85CE-0B0EA89CD060}"/>
              </a:ext>
            </a:extLst>
          </p:cNvPr>
          <p:cNvSpPr/>
          <p:nvPr/>
        </p:nvSpPr>
        <p:spPr>
          <a:xfrm>
            <a:off x="3583856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7EAFACD-8AD1-4573-92B1-E78B5CE568F3}"/>
              </a:ext>
            </a:extLst>
          </p:cNvPr>
          <p:cNvSpPr/>
          <p:nvPr/>
        </p:nvSpPr>
        <p:spPr>
          <a:xfrm>
            <a:off x="2367978" y="2876895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International Organizations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B54BAF-9F62-43BF-B81B-AE708B984680}"/>
              </a:ext>
            </a:extLst>
          </p:cNvPr>
          <p:cNvSpPr/>
          <p:nvPr/>
        </p:nvSpPr>
        <p:spPr>
          <a:xfrm>
            <a:off x="2578998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Data collection</a:t>
            </a:r>
            <a:endParaRPr lang="en-US" sz="1500" b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AD4A6F5-9750-4AA8-A3F7-4D018E6A37C3}"/>
              </a:ext>
            </a:extLst>
          </p:cNvPr>
          <p:cNvSpPr/>
          <p:nvPr/>
        </p:nvSpPr>
        <p:spPr>
          <a:xfrm>
            <a:off x="3548589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4FE7DDF5-357D-4F23-BE3B-EAB8C19C54E7}"/>
              </a:ext>
            </a:extLst>
          </p:cNvPr>
          <p:cNvSpPr/>
          <p:nvPr/>
        </p:nvSpPr>
        <p:spPr>
          <a:xfrm>
            <a:off x="4839928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8292805-2A30-45E9-B6B4-1E3F0BFEBE5C}"/>
              </a:ext>
            </a:extLst>
          </p:cNvPr>
          <p:cNvSpPr/>
          <p:nvPr/>
        </p:nvSpPr>
        <p:spPr>
          <a:xfrm>
            <a:off x="3624051" y="4236287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Source: GTAP’s TASTE program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C3471E3-547C-4212-A474-243326639A98}"/>
              </a:ext>
            </a:extLst>
          </p:cNvPr>
          <p:cNvSpPr/>
          <p:nvPr/>
        </p:nvSpPr>
        <p:spPr>
          <a:xfrm>
            <a:off x="3835071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Turkmenistan data</a:t>
            </a:r>
            <a:endParaRPr lang="en-US" sz="1500" b="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35BECBD-D81B-4EFD-A230-407E0420E9F9}"/>
              </a:ext>
            </a:extLst>
          </p:cNvPr>
          <p:cNvSpPr/>
          <p:nvPr/>
        </p:nvSpPr>
        <p:spPr>
          <a:xfrm>
            <a:off x="4804661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Straight Connector 16">
            <a:extLst>
              <a:ext uri="{FF2B5EF4-FFF2-40B4-BE49-F238E27FC236}">
                <a16:creationId xmlns:a16="http://schemas.microsoft.com/office/drawing/2014/main" id="{FC6A225B-925D-4599-B288-B2C7E7FD77CC}"/>
              </a:ext>
            </a:extLst>
          </p:cNvPr>
          <p:cNvSpPr/>
          <p:nvPr/>
        </p:nvSpPr>
        <p:spPr>
          <a:xfrm>
            <a:off x="6095999" y="325649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A7127F1-4453-4F77-845E-6C152E306CCF}"/>
              </a:ext>
            </a:extLst>
          </p:cNvPr>
          <p:cNvSpPr/>
          <p:nvPr/>
        </p:nvSpPr>
        <p:spPr>
          <a:xfrm>
            <a:off x="4880123" y="2876895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GTAP Agg2 prorgam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37067DA-2A78-44A6-8639-6F7ED44C836A}"/>
              </a:ext>
            </a:extLst>
          </p:cNvPr>
          <p:cNvSpPr/>
          <p:nvPr/>
        </p:nvSpPr>
        <p:spPr>
          <a:xfrm>
            <a:off x="5091143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Aggregate data</a:t>
            </a:r>
            <a:endParaRPr lang="en-US" b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0F1B081-57B1-4860-B35C-F26FD8A10609}"/>
              </a:ext>
            </a:extLst>
          </p:cNvPr>
          <p:cNvSpPr/>
          <p:nvPr/>
        </p:nvSpPr>
        <p:spPr>
          <a:xfrm>
            <a:off x="6060733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traight Connector 20">
            <a:extLst>
              <a:ext uri="{FF2B5EF4-FFF2-40B4-BE49-F238E27FC236}">
                <a16:creationId xmlns:a16="http://schemas.microsoft.com/office/drawing/2014/main" id="{21EA7539-D415-447E-A218-E29F5B37CFFD}"/>
              </a:ext>
            </a:extLst>
          </p:cNvPr>
          <p:cNvSpPr/>
          <p:nvPr/>
        </p:nvSpPr>
        <p:spPr>
          <a:xfrm>
            <a:off x="7352072" y="3743827"/>
            <a:ext cx="0" cy="536062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8AD70BC-8F9B-40EF-AF33-E656C741F1B8}"/>
              </a:ext>
            </a:extLst>
          </p:cNvPr>
          <p:cNvSpPr/>
          <p:nvPr/>
        </p:nvSpPr>
        <p:spPr>
          <a:xfrm>
            <a:off x="6136195" y="4236287"/>
            <a:ext cx="2431755" cy="423207"/>
          </a:xfrm>
          <a:custGeom>
            <a:avLst/>
            <a:gdLst>
              <a:gd name="connsiteX0" fmla="*/ 0 w 3242340"/>
              <a:gd name="connsiteY0" fmla="*/ 0 h 564276"/>
              <a:gd name="connsiteX1" fmla="*/ 3242340 w 3242340"/>
              <a:gd name="connsiteY1" fmla="*/ 0 h 564276"/>
              <a:gd name="connsiteX2" fmla="*/ 3242340 w 3242340"/>
              <a:gd name="connsiteY2" fmla="*/ 564276 h 564276"/>
              <a:gd name="connsiteX3" fmla="*/ 0 w 3242340"/>
              <a:gd name="connsiteY3" fmla="*/ 564276 h 564276"/>
              <a:gd name="connsiteX4" fmla="*/ 0 w 3242340"/>
              <a:gd name="connsiteY4" fmla="*/ 0 h 56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340" h="564276">
                <a:moveTo>
                  <a:pt x="0" y="0"/>
                </a:moveTo>
                <a:lnTo>
                  <a:pt x="3242340" y="0"/>
                </a:lnTo>
                <a:lnTo>
                  <a:pt x="3242340" y="564276"/>
                </a:lnTo>
                <a:lnTo>
                  <a:pt x="0" y="56427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GTAP SplitReg program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3DD0577-DA1F-4320-A1D4-137849590B1B}"/>
              </a:ext>
            </a:extLst>
          </p:cNvPr>
          <p:cNvSpPr/>
          <p:nvPr/>
        </p:nvSpPr>
        <p:spPr>
          <a:xfrm>
            <a:off x="6347215" y="3383460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b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Split UZB-TKM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80A2E10-C451-4FFE-991F-E35B84F6CE94}"/>
              </a:ext>
            </a:extLst>
          </p:cNvPr>
          <p:cNvSpPr/>
          <p:nvPr/>
        </p:nvSpPr>
        <p:spPr>
          <a:xfrm>
            <a:off x="7316805" y="3732926"/>
            <a:ext cx="70535" cy="70535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Straight Connector 24">
            <a:extLst>
              <a:ext uri="{FF2B5EF4-FFF2-40B4-BE49-F238E27FC236}">
                <a16:creationId xmlns:a16="http://schemas.microsoft.com/office/drawing/2014/main" id="{12BFF4C4-94B9-46D3-8D97-646B64ADEBAF}"/>
              </a:ext>
            </a:extLst>
          </p:cNvPr>
          <p:cNvSpPr/>
          <p:nvPr/>
        </p:nvSpPr>
        <p:spPr>
          <a:xfrm>
            <a:off x="8608144" y="3259522"/>
            <a:ext cx="0" cy="530015"/>
          </a:xfrm>
          <a:prstGeom prst="line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 w="12700" cap="flat" cmpd="sng" algn="ctr"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prstDash val="dash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8E99C17-26A9-46F7-87C3-113BA9FEDA40}"/>
              </a:ext>
            </a:extLst>
          </p:cNvPr>
          <p:cNvSpPr/>
          <p:nvPr/>
        </p:nvSpPr>
        <p:spPr>
          <a:xfrm>
            <a:off x="7399639" y="2879282"/>
            <a:ext cx="2417010" cy="418433"/>
          </a:xfrm>
          <a:custGeom>
            <a:avLst/>
            <a:gdLst>
              <a:gd name="connsiteX0" fmla="*/ 0 w 2417010"/>
              <a:gd name="connsiteY0" fmla="*/ 0 h 418433"/>
              <a:gd name="connsiteX1" fmla="*/ 2417010 w 2417010"/>
              <a:gd name="connsiteY1" fmla="*/ 0 h 418433"/>
              <a:gd name="connsiteX2" fmla="*/ 2417010 w 2417010"/>
              <a:gd name="connsiteY2" fmla="*/ 418433 h 418433"/>
              <a:gd name="connsiteX3" fmla="*/ 0 w 2417010"/>
              <a:gd name="connsiteY3" fmla="*/ 418433 h 418433"/>
              <a:gd name="connsiteX4" fmla="*/ 0 w 2417010"/>
              <a:gd name="connsiteY4" fmla="*/ 0 h 418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7010" h="418433" fill="none" extrusionOk="0">
                <a:moveTo>
                  <a:pt x="0" y="0"/>
                </a:moveTo>
                <a:cubicBezTo>
                  <a:pt x="282804" y="53756"/>
                  <a:pt x="2092656" y="-112123"/>
                  <a:pt x="2417010" y="0"/>
                </a:cubicBezTo>
                <a:cubicBezTo>
                  <a:pt x="2433563" y="96932"/>
                  <a:pt x="2409846" y="251861"/>
                  <a:pt x="2417010" y="418433"/>
                </a:cubicBezTo>
                <a:cubicBezTo>
                  <a:pt x="1993580" y="262926"/>
                  <a:pt x="481161" y="465665"/>
                  <a:pt x="0" y="418433"/>
                </a:cubicBezTo>
                <a:cubicBezTo>
                  <a:pt x="4139" y="280433"/>
                  <a:pt x="1941" y="99870"/>
                  <a:pt x="0" y="0"/>
                </a:cubicBezTo>
                <a:close/>
              </a:path>
              <a:path w="2417010" h="418433" stroke="0" extrusionOk="0">
                <a:moveTo>
                  <a:pt x="0" y="0"/>
                </a:moveTo>
                <a:cubicBezTo>
                  <a:pt x="250312" y="28519"/>
                  <a:pt x="2115382" y="-167181"/>
                  <a:pt x="2417010" y="0"/>
                </a:cubicBezTo>
                <a:cubicBezTo>
                  <a:pt x="2444350" y="193875"/>
                  <a:pt x="2382658" y="264641"/>
                  <a:pt x="2417010" y="418433"/>
                </a:cubicBezTo>
                <a:cubicBezTo>
                  <a:pt x="1469070" y="386060"/>
                  <a:pt x="933650" y="536608"/>
                  <a:pt x="0" y="418433"/>
                </a:cubicBezTo>
                <a:cubicBezTo>
                  <a:pt x="-21425" y="278268"/>
                  <a:pt x="18718" y="84629"/>
                  <a:pt x="0" y="0"/>
                </a:cubicBezTo>
                <a:close/>
              </a:path>
            </a:pathLst>
          </a:custGeom>
          <a:ln w="190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964401964">
                  <a:custGeom>
                    <a:avLst/>
                    <a:gdLst>
                      <a:gd name="connsiteX0" fmla="*/ 0 w 3222680"/>
                      <a:gd name="connsiteY0" fmla="*/ 0 h 557910"/>
                      <a:gd name="connsiteX1" fmla="*/ 3222680 w 3222680"/>
                      <a:gd name="connsiteY1" fmla="*/ 0 h 557910"/>
                      <a:gd name="connsiteX2" fmla="*/ 3222680 w 3222680"/>
                      <a:gd name="connsiteY2" fmla="*/ 557910 h 557910"/>
                      <a:gd name="connsiteX3" fmla="*/ 0 w 3222680"/>
                      <a:gd name="connsiteY3" fmla="*/ 557910 h 557910"/>
                      <a:gd name="connsiteX4" fmla="*/ 0 w 3222680"/>
                      <a:gd name="connsiteY4" fmla="*/ 0 h 5579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2680" h="557910">
                        <a:moveTo>
                          <a:pt x="0" y="0"/>
                        </a:moveTo>
                        <a:lnTo>
                          <a:pt x="3222680" y="0"/>
                        </a:lnTo>
                        <a:lnTo>
                          <a:pt x="3222680" y="557910"/>
                        </a:lnTo>
                        <a:lnTo>
                          <a:pt x="0" y="55791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9184" tIns="23073" rIns="109184" bIns="23073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/>
              <a:t>Tool: RunGTAP new baseline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EF27E41-864C-435E-942D-7EFD5D953CD4}"/>
              </a:ext>
            </a:extLst>
          </p:cNvPr>
          <p:cNvSpPr/>
          <p:nvPr/>
        </p:nvSpPr>
        <p:spPr>
          <a:xfrm>
            <a:off x="7603287" y="3863095"/>
            <a:ext cx="2009715" cy="289832"/>
          </a:xfrm>
          <a:custGeom>
            <a:avLst/>
            <a:gdLst>
              <a:gd name="connsiteX0" fmla="*/ 0 w 2679620"/>
              <a:gd name="connsiteY0" fmla="*/ 0 h 386443"/>
              <a:gd name="connsiteX1" fmla="*/ 2679620 w 2679620"/>
              <a:gd name="connsiteY1" fmla="*/ 0 h 386443"/>
              <a:gd name="connsiteX2" fmla="*/ 2679620 w 2679620"/>
              <a:gd name="connsiteY2" fmla="*/ 386443 h 386443"/>
              <a:gd name="connsiteX3" fmla="*/ 0 w 2679620"/>
              <a:gd name="connsiteY3" fmla="*/ 386443 h 386443"/>
              <a:gd name="connsiteX4" fmla="*/ 0 w 2679620"/>
              <a:gd name="connsiteY4" fmla="*/ 0 h 38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9620" h="386443">
                <a:moveTo>
                  <a:pt x="0" y="0"/>
                </a:moveTo>
                <a:lnTo>
                  <a:pt x="2679620" y="0"/>
                </a:lnTo>
                <a:lnTo>
                  <a:pt x="2679620" y="386443"/>
                </a:lnTo>
                <a:lnTo>
                  <a:pt x="0" y="3864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1">
            <a:noAutofit/>
          </a:bodyPr>
          <a:lstStyle/>
          <a:p>
            <a:pPr algn="ctr" defTabSz="60007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350" b="1"/>
              <a:t>Update data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53081E9-013F-4D05-BED4-C8C554DB584C}"/>
              </a:ext>
            </a:extLst>
          </p:cNvPr>
          <p:cNvSpPr/>
          <p:nvPr/>
        </p:nvSpPr>
        <p:spPr>
          <a:xfrm>
            <a:off x="8573091" y="3733325"/>
            <a:ext cx="70106" cy="69739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475784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A8DDFAD9-0E6F-487A-B990-613F13647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627" y="365125"/>
            <a:ext cx="8561172" cy="1325563"/>
          </a:xfrm>
        </p:spPr>
        <p:txBody>
          <a:bodyPr/>
          <a:lstStyle/>
          <a:p>
            <a:r>
              <a:rPr lang="en-US" dirty="0"/>
              <a:t>Updated tariff rates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3D025D1-46BA-482E-8A61-E1190B5A8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660591"/>
              </p:ext>
            </p:extLst>
          </p:nvPr>
        </p:nvGraphicFramePr>
        <p:xfrm>
          <a:off x="1009691" y="2011680"/>
          <a:ext cx="10172622" cy="4160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9346">
                  <a:extLst>
                    <a:ext uri="{9D8B030D-6E8A-4147-A177-3AD203B41FA5}">
                      <a16:colId xmlns:a16="http://schemas.microsoft.com/office/drawing/2014/main" val="2267846037"/>
                    </a:ext>
                  </a:extLst>
                </a:gridCol>
                <a:gridCol w="1224374">
                  <a:extLst>
                    <a:ext uri="{9D8B030D-6E8A-4147-A177-3AD203B41FA5}">
                      <a16:colId xmlns:a16="http://schemas.microsoft.com/office/drawing/2014/main" val="4129982276"/>
                    </a:ext>
                  </a:extLst>
                </a:gridCol>
                <a:gridCol w="1182414">
                  <a:extLst>
                    <a:ext uri="{9D8B030D-6E8A-4147-A177-3AD203B41FA5}">
                      <a16:colId xmlns:a16="http://schemas.microsoft.com/office/drawing/2014/main" val="328619396"/>
                    </a:ext>
                  </a:extLst>
                </a:gridCol>
                <a:gridCol w="1073320">
                  <a:extLst>
                    <a:ext uri="{9D8B030D-6E8A-4147-A177-3AD203B41FA5}">
                      <a16:colId xmlns:a16="http://schemas.microsoft.com/office/drawing/2014/main" val="5827335"/>
                    </a:ext>
                  </a:extLst>
                </a:gridCol>
                <a:gridCol w="2189438">
                  <a:extLst>
                    <a:ext uri="{9D8B030D-6E8A-4147-A177-3AD203B41FA5}">
                      <a16:colId xmlns:a16="http://schemas.microsoft.com/office/drawing/2014/main" val="96132566"/>
                    </a:ext>
                  </a:extLst>
                </a:gridCol>
                <a:gridCol w="1182414">
                  <a:extLst>
                    <a:ext uri="{9D8B030D-6E8A-4147-A177-3AD203B41FA5}">
                      <a16:colId xmlns:a16="http://schemas.microsoft.com/office/drawing/2014/main" val="2318904248"/>
                    </a:ext>
                  </a:extLst>
                </a:gridCol>
                <a:gridCol w="1056536">
                  <a:extLst>
                    <a:ext uri="{9D8B030D-6E8A-4147-A177-3AD203B41FA5}">
                      <a16:colId xmlns:a16="http://schemas.microsoft.com/office/drawing/2014/main" val="1531610487"/>
                    </a:ext>
                  </a:extLst>
                </a:gridCol>
                <a:gridCol w="804780">
                  <a:extLst>
                    <a:ext uri="{9D8B030D-6E8A-4147-A177-3AD203B41FA5}">
                      <a16:colId xmlns:a16="http://schemas.microsoft.com/office/drawing/2014/main" val="4132085603"/>
                    </a:ext>
                  </a:extLst>
                </a:gridCol>
              </a:tblGrid>
              <a:tr h="2290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GTAP 2014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 Kazakhstan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 Kyrgyzstan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 Tajikistan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 Turkmenistan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 Uzbekistan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 CIS_FTA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 ROW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3864180818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 Agriculture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10.1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7.9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11.5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20.8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20.8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9.5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6.5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1343864131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 Extraction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1.7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6.5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1.4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12.6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12.6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3.1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0.4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3715516564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 ProcFood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16.2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7.4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11.7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18.1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18.1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11.5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1644150608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 Manufact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7.8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9.4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11.4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11.4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5.8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2.2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1716862607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 Vehicles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20.2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7.9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14.6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14.6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15.2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3.3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4080921343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 OthServices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3843153814"/>
                  </a:ext>
                </a:extLst>
              </a:tr>
              <a:tr h="249071">
                <a:tc gridSpan="8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 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545909"/>
                  </a:ext>
                </a:extLst>
              </a:tr>
              <a:tr h="2290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AHS tariff (latest)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 Kazakhstan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 Kyrgyzstan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 Tajikistan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 Turkmenistan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 Uzbekistan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 CIS_FTA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 ROW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4234808808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 Agriculture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9.869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6.593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9.972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27.922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15.339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5.093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7.912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2127214815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 Extraction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2.677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3.446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5.008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4.597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14.449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0.807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0.384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2875404869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 ProcFood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5.917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4.418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8.871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39.612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7.581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5.217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9.141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3629416009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 Manufact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3.679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4.173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8.779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7.500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7.767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3.272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1.980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3254418404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 Vehicles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6.877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5.268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4.666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6.330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13.118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4.549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3.196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2430812339"/>
                  </a:ext>
                </a:extLst>
              </a:tr>
              <a:tr h="2490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 OthServices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0.000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2884158118"/>
                  </a:ext>
                </a:extLst>
              </a:tr>
              <a:tr h="4645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Updated year: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2019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2018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2017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Extracted from GTAP TASTE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2015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latest</a:t>
                      </a:r>
                      <a:endParaRPr lang="en-US" sz="17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latest</a:t>
                      </a:r>
                      <a:endParaRPr lang="en-US" sz="17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90632" marR="90632" marT="0" marB="0" anchor="ctr"/>
                </a:tc>
                <a:extLst>
                  <a:ext uri="{0D108BD9-81ED-4DB2-BD59-A6C34878D82A}">
                    <a16:rowId xmlns:a16="http://schemas.microsoft.com/office/drawing/2014/main" val="1988059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17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2B5A29-9B79-421E-811F-96527C52B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6419"/>
            <a:ext cx="10515600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dirty="0"/>
              <a:t>The results are presented using the PDF file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0D69F9-7068-4773-8AF5-0B0D0F570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370483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A35E5195-8E00-4FD5-BE71-B3059E5AAB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0" name="Title 19">
            <a:extLst>
              <a:ext uri="{FF2B5EF4-FFF2-40B4-BE49-F238E27FC236}">
                <a16:creationId xmlns:a16="http://schemas.microsoft.com/office/drawing/2014/main" id="{7C11A64B-7EA5-442C-8405-73273A5331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6182" y="3168967"/>
            <a:ext cx="3344825" cy="1709239"/>
          </a:xfr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innerShdw blurRad="114300">
              <a:prstClr val="black"/>
            </a:innerShdw>
          </a:effectLst>
        </p:spPr>
        <p:txBody>
          <a:bodyPr vert="horz" lIns="180000" tIns="137160" rIns="180000" bIns="180000" rtlCol="0" anchor="t">
            <a:no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Thank You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53830" y="3759420"/>
            <a:ext cx="2641136" cy="288000"/>
          </a:xfrm>
        </p:spPr>
        <p:txBody>
          <a:bodyPr/>
          <a:lstStyle/>
          <a:p>
            <a:r>
              <a:rPr lang="en-US" dirty="0"/>
              <a:t>Turakulov Valijon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60601" y="4009861"/>
            <a:ext cx="2641136" cy="288000"/>
          </a:xfrm>
        </p:spPr>
        <p:txBody>
          <a:bodyPr/>
          <a:lstStyle/>
          <a:p>
            <a:r>
              <a:rPr lang="en-US" dirty="0"/>
              <a:t>(+82) 010-8698-8913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60601" y="4291012"/>
            <a:ext cx="2641136" cy="288000"/>
          </a:xfrm>
        </p:spPr>
        <p:txBody>
          <a:bodyPr/>
          <a:lstStyle/>
          <a:p>
            <a:r>
              <a:rPr lang="en-US" dirty="0"/>
              <a:t>valiy.uz@gmail.com 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3DBE4D9-1044-49A3-ABD5-477041FF2B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60601" y="4579012"/>
            <a:ext cx="2641136" cy="288000"/>
          </a:xfrm>
        </p:spPr>
        <p:txBody>
          <a:bodyPr/>
          <a:lstStyle/>
          <a:p>
            <a:r>
              <a:rPr lang="en-US" dirty="0"/>
              <a:t>www.linkedin.com/in/valiytura</a:t>
            </a:r>
          </a:p>
        </p:txBody>
      </p:sp>
      <p:pic>
        <p:nvPicPr>
          <p:cNvPr id="8" name="Graphic 7" descr="User" title="Icon - Presenter Name">
            <a:extLst>
              <a:ext uri="{FF2B5EF4-FFF2-40B4-BE49-F238E27FC236}">
                <a16:creationId xmlns:a16="http://schemas.microsoft.com/office/drawing/2014/main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2885" y="3751551"/>
            <a:ext cx="164175" cy="164175"/>
          </a:xfrm>
          <a:prstGeom prst="rect">
            <a:avLst/>
          </a:prstGeom>
        </p:spPr>
      </p:pic>
      <p:pic>
        <p:nvPicPr>
          <p:cNvPr id="11" name="Graphic 10" descr="Link">
            <a:extLst>
              <a:ext uri="{FF2B5EF4-FFF2-40B4-BE49-F238E27FC236}">
                <a16:creationId xmlns:a16="http://schemas.microsoft.com/office/drawing/2014/main" id="{0718E6E0-05A2-479C-AEA8-1A385EB7347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70240" y="4564076"/>
            <a:ext cx="183590" cy="183590"/>
          </a:xfrm>
          <a:prstGeom prst="rect">
            <a:avLst/>
          </a:prstGeom>
        </p:spPr>
      </p:pic>
      <p:pic>
        <p:nvPicPr>
          <p:cNvPr id="10" name="Graphic 9" descr="Smart Phone" title="Icon - Presenter Phone Number">
            <a:extLst>
              <a:ext uri="{FF2B5EF4-FFF2-40B4-BE49-F238E27FC236}">
                <a16:creationId xmlns:a16="http://schemas.microsoft.com/office/drawing/2014/main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82885" y="4024925"/>
            <a:ext cx="164175" cy="164175"/>
          </a:xfrm>
          <a:prstGeom prst="rect">
            <a:avLst/>
          </a:prstGeom>
        </p:spPr>
      </p:pic>
      <p:pic>
        <p:nvPicPr>
          <p:cNvPr id="9" name="Graphic 8" descr="Envelope" title="Icon Presenter Email">
            <a:extLst>
              <a:ext uri="{FF2B5EF4-FFF2-40B4-BE49-F238E27FC236}">
                <a16:creationId xmlns:a16="http://schemas.microsoft.com/office/drawing/2014/main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82885" y="4319148"/>
            <a:ext cx="164175" cy="16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87C24D1-E3CD-40A2-8D05-CF063F921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7" t="1301" r="4654" b="28222"/>
          <a:stretch/>
        </p:blipFill>
        <p:spPr bwMode="auto">
          <a:xfrm>
            <a:off x="0" y="0"/>
            <a:ext cx="12192000" cy="65836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CFB7089-C1EF-4C9F-AD49-29143D613D21}"/>
              </a:ext>
            </a:extLst>
          </p:cNvPr>
          <p:cNvCxnSpPr>
            <a:cxnSpLocks/>
          </p:cNvCxnSpPr>
          <p:nvPr/>
        </p:nvCxnSpPr>
        <p:spPr>
          <a:xfrm flipH="1" flipV="1">
            <a:off x="4641704" y="723901"/>
            <a:ext cx="889690" cy="1411347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2264F49-E18D-4DCB-BDCA-30FDDBFD0F28}"/>
              </a:ext>
            </a:extLst>
          </p:cNvPr>
          <p:cNvCxnSpPr>
            <a:cxnSpLocks/>
          </p:cNvCxnSpPr>
          <p:nvPr/>
        </p:nvCxnSpPr>
        <p:spPr>
          <a:xfrm>
            <a:off x="5531392" y="2135247"/>
            <a:ext cx="161256" cy="862377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963DFB0-A520-4693-A0D2-CC74B6B1437D}"/>
              </a:ext>
            </a:extLst>
          </p:cNvPr>
          <p:cNvCxnSpPr>
            <a:cxnSpLocks/>
          </p:cNvCxnSpPr>
          <p:nvPr/>
        </p:nvCxnSpPr>
        <p:spPr>
          <a:xfrm flipV="1">
            <a:off x="5531392" y="2119431"/>
            <a:ext cx="2063990" cy="15817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C1E7C01-7098-4980-99D0-AB4EAF50C8B9}"/>
              </a:ext>
            </a:extLst>
          </p:cNvPr>
          <p:cNvCxnSpPr>
            <a:cxnSpLocks/>
          </p:cNvCxnSpPr>
          <p:nvPr/>
        </p:nvCxnSpPr>
        <p:spPr>
          <a:xfrm flipH="1">
            <a:off x="4641705" y="2135248"/>
            <a:ext cx="889688" cy="814557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18B844D-8C61-4CBE-BA82-459A64B4A47F}"/>
              </a:ext>
            </a:extLst>
          </p:cNvPr>
          <p:cNvCxnSpPr>
            <a:cxnSpLocks/>
          </p:cNvCxnSpPr>
          <p:nvPr/>
        </p:nvCxnSpPr>
        <p:spPr>
          <a:xfrm>
            <a:off x="5531393" y="2135246"/>
            <a:ext cx="1475809" cy="1027054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E129DB4-57FD-4AB0-8BEC-051A220F63F2}"/>
              </a:ext>
            </a:extLst>
          </p:cNvPr>
          <p:cNvCxnSpPr>
            <a:cxnSpLocks/>
          </p:cNvCxnSpPr>
          <p:nvPr/>
        </p:nvCxnSpPr>
        <p:spPr>
          <a:xfrm flipH="1" flipV="1">
            <a:off x="3486349" y="1708198"/>
            <a:ext cx="2045044" cy="427049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43B934C-0AA8-4512-ACC9-A756B41B2860}"/>
              </a:ext>
            </a:extLst>
          </p:cNvPr>
          <p:cNvCxnSpPr>
            <a:cxnSpLocks/>
          </p:cNvCxnSpPr>
          <p:nvPr/>
        </p:nvCxnSpPr>
        <p:spPr>
          <a:xfrm flipV="1">
            <a:off x="5531392" y="845820"/>
            <a:ext cx="1094295" cy="128942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47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CC298A0-1E8E-420E-BF9B-7AA248AEC577}"/>
              </a:ext>
            </a:extLst>
          </p:cNvPr>
          <p:cNvSpPr txBox="1">
            <a:spLocks/>
          </p:cNvSpPr>
          <p:nvPr/>
        </p:nvSpPr>
        <p:spPr>
          <a:xfrm>
            <a:off x="1848000" y="1181250"/>
            <a:ext cx="8496000" cy="324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 cap="none" spc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450"/>
              </a:spcAft>
            </a:pPr>
            <a:r>
              <a:rPr lang="en-US" sz="225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Interview 1: Equipment imports from Korea to Uzbekistan</a:t>
            </a: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1A928CF4-B722-4EFF-A1C1-587E653CD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3814700" y="2148979"/>
            <a:ext cx="4562603" cy="256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93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Picture 2">
            <a:extLst>
              <a:ext uri="{FF2B5EF4-FFF2-40B4-BE49-F238E27FC236}">
                <a16:creationId xmlns:a16="http://schemas.microsoft.com/office/drawing/2014/main" id="{79551314-27DB-4578-9965-9F07A99DB1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7" t="1301" r="4654" b="28222"/>
          <a:stretch/>
        </p:blipFill>
        <p:spPr bwMode="auto">
          <a:xfrm>
            <a:off x="0" y="0"/>
            <a:ext cx="12192000" cy="65836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" name="Title 1">
            <a:extLst>
              <a:ext uri="{FF2B5EF4-FFF2-40B4-BE49-F238E27FC236}">
                <a16:creationId xmlns:a16="http://schemas.microsoft.com/office/drawing/2014/main" id="{AE77118D-7C5D-4DEF-8A5D-699F8978D1DD}"/>
              </a:ext>
            </a:extLst>
          </p:cNvPr>
          <p:cNvSpPr txBox="1">
            <a:spLocks/>
          </p:cNvSpPr>
          <p:nvPr/>
        </p:nvSpPr>
        <p:spPr>
          <a:xfrm>
            <a:off x="10083429" y="506199"/>
            <a:ext cx="1649724" cy="324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 cap="none" spc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250" b="0" i="1" dirty="0"/>
              <a:t>Central Asia</a:t>
            </a:r>
            <a:endParaRPr lang="en-US" sz="2250" b="0" i="1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900FA88-207C-4FB5-9014-7418CE01C4F1}"/>
              </a:ext>
            </a:extLst>
          </p:cNvPr>
          <p:cNvSpPr/>
          <p:nvPr/>
        </p:nvSpPr>
        <p:spPr>
          <a:xfrm>
            <a:off x="4390768" y="1359243"/>
            <a:ext cx="1952367" cy="1136821"/>
          </a:xfrm>
          <a:custGeom>
            <a:avLst/>
            <a:gdLst>
              <a:gd name="connsiteX0" fmla="*/ 1066045 w 1980553"/>
              <a:gd name="connsiteY0" fmla="*/ 24390 h 1163559"/>
              <a:gd name="connsiteX1" fmla="*/ 1008895 w 1980553"/>
              <a:gd name="connsiteY1" fmla="*/ 69634 h 1163559"/>
              <a:gd name="connsiteX2" fmla="*/ 923170 w 1980553"/>
              <a:gd name="connsiteY2" fmla="*/ 62490 h 1163559"/>
              <a:gd name="connsiteX3" fmla="*/ 832683 w 1980553"/>
              <a:gd name="connsiteY3" fmla="*/ 45822 h 1163559"/>
              <a:gd name="connsiteX4" fmla="*/ 758864 w 1980553"/>
              <a:gd name="connsiteY4" fmla="*/ 10103 h 1163559"/>
              <a:gd name="connsiteX5" fmla="*/ 730289 w 1980553"/>
              <a:gd name="connsiteY5" fmla="*/ 2959 h 1163559"/>
              <a:gd name="connsiteX6" fmla="*/ 615989 w 1980553"/>
              <a:gd name="connsiteY6" fmla="*/ 52965 h 1163559"/>
              <a:gd name="connsiteX7" fmla="*/ 463589 w 1980553"/>
              <a:gd name="connsiteY7" fmla="*/ 107734 h 1163559"/>
              <a:gd name="connsiteX8" fmla="*/ 513595 w 1980553"/>
              <a:gd name="connsiteY8" fmla="*/ 136309 h 1163559"/>
              <a:gd name="connsiteX9" fmla="*/ 487401 w 1980553"/>
              <a:gd name="connsiteY9" fmla="*/ 141072 h 1163559"/>
              <a:gd name="connsiteX10" fmla="*/ 492164 w 1980553"/>
              <a:gd name="connsiteY10" fmla="*/ 198222 h 1163559"/>
              <a:gd name="connsiteX11" fmla="*/ 575508 w 1980553"/>
              <a:gd name="connsiteY11" fmla="*/ 264897 h 1163559"/>
              <a:gd name="connsiteX12" fmla="*/ 323095 w 1980553"/>
              <a:gd name="connsiteY12" fmla="*/ 269659 h 1163559"/>
              <a:gd name="connsiteX13" fmla="*/ 151645 w 1980553"/>
              <a:gd name="connsiteY13" fmla="*/ 233940 h 1163559"/>
              <a:gd name="connsiteX14" fmla="*/ 101639 w 1980553"/>
              <a:gd name="connsiteY14" fmla="*/ 238703 h 1163559"/>
              <a:gd name="connsiteX15" fmla="*/ 63539 w 1980553"/>
              <a:gd name="connsiteY15" fmla="*/ 293472 h 1163559"/>
              <a:gd name="connsiteX16" fmla="*/ 63539 w 1980553"/>
              <a:gd name="connsiteY16" fmla="*/ 322047 h 1163559"/>
              <a:gd name="connsiteX17" fmla="*/ 6389 w 1980553"/>
              <a:gd name="connsiteY17" fmla="*/ 293472 h 1163559"/>
              <a:gd name="connsiteX18" fmla="*/ 20676 w 1980553"/>
              <a:gd name="connsiteY18" fmla="*/ 412534 h 1163559"/>
              <a:gd name="connsiteX19" fmla="*/ 177839 w 1980553"/>
              <a:gd name="connsiteY19" fmla="*/ 493497 h 1163559"/>
              <a:gd name="connsiteX20" fmla="*/ 234989 w 1980553"/>
              <a:gd name="connsiteY20" fmla="*/ 553028 h 1163559"/>
              <a:gd name="connsiteX21" fmla="*/ 294520 w 1980553"/>
              <a:gd name="connsiteY21" fmla="*/ 514928 h 1163559"/>
              <a:gd name="connsiteX22" fmla="*/ 408820 w 1980553"/>
              <a:gd name="connsiteY22" fmla="*/ 524453 h 1163559"/>
              <a:gd name="connsiteX23" fmla="*/ 461208 w 1980553"/>
              <a:gd name="connsiteY23" fmla="*/ 610178 h 1163559"/>
              <a:gd name="connsiteX24" fmla="*/ 396914 w 1980553"/>
              <a:gd name="connsiteY24" fmla="*/ 610178 h 1163559"/>
              <a:gd name="connsiteX25" fmla="*/ 389770 w 1980553"/>
              <a:gd name="connsiteY25" fmla="*/ 624465 h 1163559"/>
              <a:gd name="connsiteX26" fmla="*/ 408820 w 1980553"/>
              <a:gd name="connsiteY26" fmla="*/ 645897 h 1163559"/>
              <a:gd name="connsiteX27" fmla="*/ 363576 w 1980553"/>
              <a:gd name="connsiteY27" fmla="*/ 660184 h 1163559"/>
              <a:gd name="connsiteX28" fmla="*/ 465970 w 1980553"/>
              <a:gd name="connsiteY28" fmla="*/ 736384 h 1163559"/>
              <a:gd name="connsiteX29" fmla="*/ 539789 w 1980553"/>
              <a:gd name="connsiteY29" fmla="*/ 753053 h 1163559"/>
              <a:gd name="connsiteX30" fmla="*/ 604083 w 1980553"/>
              <a:gd name="connsiteY30" fmla="*/ 824490 h 1163559"/>
              <a:gd name="connsiteX31" fmla="*/ 604083 w 1980553"/>
              <a:gd name="connsiteY31" fmla="*/ 798297 h 1163559"/>
              <a:gd name="connsiteX32" fmla="*/ 642183 w 1980553"/>
              <a:gd name="connsiteY32" fmla="*/ 791153 h 1163559"/>
              <a:gd name="connsiteX33" fmla="*/ 713620 w 1980553"/>
              <a:gd name="connsiteY33" fmla="*/ 845922 h 1163559"/>
              <a:gd name="connsiteX34" fmla="*/ 706476 w 1980553"/>
              <a:gd name="connsiteY34" fmla="*/ 867353 h 1163559"/>
              <a:gd name="connsiteX35" fmla="*/ 642183 w 1980553"/>
              <a:gd name="connsiteY35" fmla="*/ 857828 h 1163559"/>
              <a:gd name="connsiteX36" fmla="*/ 623133 w 1980553"/>
              <a:gd name="connsiteY36" fmla="*/ 864972 h 1163559"/>
              <a:gd name="connsiteX37" fmla="*/ 654089 w 1980553"/>
              <a:gd name="connsiteY37" fmla="*/ 905453 h 1163559"/>
              <a:gd name="connsiteX38" fmla="*/ 692189 w 1980553"/>
              <a:gd name="connsiteY38" fmla="*/ 903072 h 1163559"/>
              <a:gd name="connsiteX39" fmla="*/ 701714 w 1980553"/>
              <a:gd name="connsiteY39" fmla="*/ 941172 h 1163559"/>
              <a:gd name="connsiteX40" fmla="*/ 739814 w 1980553"/>
              <a:gd name="connsiteY40" fmla="*/ 974509 h 1163559"/>
              <a:gd name="connsiteX41" fmla="*/ 801726 w 1980553"/>
              <a:gd name="connsiteY41" fmla="*/ 1055472 h 1163559"/>
              <a:gd name="connsiteX42" fmla="*/ 849351 w 1980553"/>
              <a:gd name="connsiteY42" fmla="*/ 1034040 h 1163559"/>
              <a:gd name="connsiteX43" fmla="*/ 906501 w 1980553"/>
              <a:gd name="connsiteY43" fmla="*/ 1019753 h 1163559"/>
              <a:gd name="connsiteX44" fmla="*/ 973176 w 1980553"/>
              <a:gd name="connsiteY44" fmla="*/ 1010228 h 1163559"/>
              <a:gd name="connsiteX45" fmla="*/ 1044614 w 1980553"/>
              <a:gd name="connsiteY45" fmla="*/ 1031659 h 1163559"/>
              <a:gd name="connsiteX46" fmla="*/ 1144626 w 1980553"/>
              <a:gd name="connsiteY46" fmla="*/ 1069759 h 1163559"/>
              <a:gd name="connsiteX47" fmla="*/ 1218445 w 1980553"/>
              <a:gd name="connsiteY47" fmla="*/ 1079284 h 1163559"/>
              <a:gd name="connsiteX48" fmla="*/ 1275595 w 1980553"/>
              <a:gd name="connsiteY48" fmla="*/ 1155484 h 1163559"/>
              <a:gd name="connsiteX49" fmla="*/ 1304170 w 1980553"/>
              <a:gd name="connsiteY49" fmla="*/ 1155484 h 1163559"/>
              <a:gd name="connsiteX50" fmla="*/ 1361320 w 1980553"/>
              <a:gd name="connsiteY50" fmla="*/ 1162628 h 1163559"/>
              <a:gd name="connsiteX51" fmla="*/ 1373226 w 1980553"/>
              <a:gd name="connsiteY51" fmla="*/ 1131672 h 1163559"/>
              <a:gd name="connsiteX52" fmla="*/ 1418470 w 1980553"/>
              <a:gd name="connsiteY52" fmla="*/ 1115003 h 1163559"/>
              <a:gd name="connsiteX53" fmla="*/ 1418470 w 1980553"/>
              <a:gd name="connsiteY53" fmla="*/ 1060234 h 1163559"/>
              <a:gd name="connsiteX54" fmla="*/ 1442283 w 1980553"/>
              <a:gd name="connsiteY54" fmla="*/ 1029278 h 1163559"/>
              <a:gd name="connsiteX55" fmla="*/ 1542295 w 1980553"/>
              <a:gd name="connsiteY55" fmla="*/ 1029278 h 1163559"/>
              <a:gd name="connsiteX56" fmla="*/ 1592301 w 1980553"/>
              <a:gd name="connsiteY56" fmla="*/ 1050709 h 1163559"/>
              <a:gd name="connsiteX57" fmla="*/ 1637545 w 1980553"/>
              <a:gd name="connsiteY57" fmla="*/ 1036422 h 1163559"/>
              <a:gd name="connsiteX58" fmla="*/ 1678026 w 1980553"/>
              <a:gd name="connsiteY58" fmla="*/ 1000703 h 1163559"/>
              <a:gd name="connsiteX59" fmla="*/ 1678026 w 1980553"/>
              <a:gd name="connsiteY59" fmla="*/ 962603 h 1163559"/>
              <a:gd name="connsiteX60" fmla="*/ 1711364 w 1980553"/>
              <a:gd name="connsiteY60" fmla="*/ 962603 h 1163559"/>
              <a:gd name="connsiteX61" fmla="*/ 1747083 w 1980553"/>
              <a:gd name="connsiteY61" fmla="*/ 993559 h 1163559"/>
              <a:gd name="connsiteX62" fmla="*/ 1797089 w 1980553"/>
              <a:gd name="connsiteY62" fmla="*/ 1045947 h 1163559"/>
              <a:gd name="connsiteX63" fmla="*/ 1856620 w 1980553"/>
              <a:gd name="connsiteY63" fmla="*/ 1014990 h 1163559"/>
              <a:gd name="connsiteX64" fmla="*/ 1947108 w 1980553"/>
              <a:gd name="connsiteY64" fmla="*/ 1012609 h 1163559"/>
              <a:gd name="connsiteX65" fmla="*/ 1897101 w 1980553"/>
              <a:gd name="connsiteY65" fmla="*/ 948315 h 1163559"/>
              <a:gd name="connsiteX66" fmla="*/ 1835189 w 1980553"/>
              <a:gd name="connsiteY66" fmla="*/ 941172 h 1163559"/>
              <a:gd name="connsiteX67" fmla="*/ 1782801 w 1980553"/>
              <a:gd name="connsiteY67" fmla="*/ 884022 h 1163559"/>
              <a:gd name="connsiteX68" fmla="*/ 1787564 w 1980553"/>
              <a:gd name="connsiteY68" fmla="*/ 850684 h 1163559"/>
              <a:gd name="connsiteX69" fmla="*/ 1823283 w 1980553"/>
              <a:gd name="connsiteY69" fmla="*/ 819728 h 1163559"/>
              <a:gd name="connsiteX70" fmla="*/ 1870908 w 1980553"/>
              <a:gd name="connsiteY70" fmla="*/ 826872 h 1163559"/>
              <a:gd name="connsiteX71" fmla="*/ 1892339 w 1980553"/>
              <a:gd name="connsiteY71" fmla="*/ 788772 h 1163559"/>
              <a:gd name="connsiteX72" fmla="*/ 1939964 w 1980553"/>
              <a:gd name="connsiteY72" fmla="*/ 760197 h 1163559"/>
              <a:gd name="connsiteX73" fmla="*/ 1980445 w 1980553"/>
              <a:gd name="connsiteY73" fmla="*/ 717334 h 1163559"/>
              <a:gd name="connsiteX74" fmla="*/ 1951870 w 1980553"/>
              <a:gd name="connsiteY74" fmla="*/ 669709 h 1163559"/>
              <a:gd name="connsiteX75" fmla="*/ 1951870 w 1980553"/>
              <a:gd name="connsiteY75" fmla="*/ 645897 h 1163559"/>
              <a:gd name="connsiteX76" fmla="*/ 1823283 w 1980553"/>
              <a:gd name="connsiteY76" fmla="*/ 557790 h 1163559"/>
              <a:gd name="connsiteX77" fmla="*/ 1854239 w 1980553"/>
              <a:gd name="connsiteY77" fmla="*/ 533978 h 1163559"/>
              <a:gd name="connsiteX78" fmla="*/ 1906626 w 1980553"/>
              <a:gd name="connsiteY78" fmla="*/ 531597 h 1163559"/>
              <a:gd name="connsiteX79" fmla="*/ 1820901 w 1980553"/>
              <a:gd name="connsiteY79" fmla="*/ 417297 h 1163559"/>
              <a:gd name="connsiteX80" fmla="*/ 1942345 w 1980553"/>
              <a:gd name="connsiteY80" fmla="*/ 405390 h 1163559"/>
              <a:gd name="connsiteX81" fmla="*/ 1880433 w 1980553"/>
              <a:gd name="connsiteY81" fmla="*/ 348240 h 1163559"/>
              <a:gd name="connsiteX82" fmla="*/ 1868526 w 1980553"/>
              <a:gd name="connsiteY82" fmla="*/ 281565 h 1163559"/>
              <a:gd name="connsiteX83" fmla="*/ 1775658 w 1980553"/>
              <a:gd name="connsiteY83" fmla="*/ 236322 h 1163559"/>
              <a:gd name="connsiteX84" fmla="*/ 1725651 w 1980553"/>
              <a:gd name="connsiteY84" fmla="*/ 260134 h 1163559"/>
              <a:gd name="connsiteX85" fmla="*/ 1547058 w 1980553"/>
              <a:gd name="connsiteY85" fmla="*/ 191078 h 1163559"/>
              <a:gd name="connsiteX86" fmla="*/ 1487526 w 1980553"/>
              <a:gd name="connsiteY86" fmla="*/ 202984 h 1163559"/>
              <a:gd name="connsiteX87" fmla="*/ 1470858 w 1980553"/>
              <a:gd name="connsiteY87" fmla="*/ 195840 h 1163559"/>
              <a:gd name="connsiteX88" fmla="*/ 1456570 w 1980553"/>
              <a:gd name="connsiteY88" fmla="*/ 210128 h 1163559"/>
              <a:gd name="connsiteX89" fmla="*/ 1104145 w 1980553"/>
              <a:gd name="connsiteY89" fmla="*/ 67253 h 1163559"/>
              <a:gd name="connsiteX90" fmla="*/ 1066045 w 1980553"/>
              <a:gd name="connsiteY90" fmla="*/ 24390 h 1163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0553" h="1163559">
                <a:moveTo>
                  <a:pt x="1066045" y="24390"/>
                </a:moveTo>
                <a:cubicBezTo>
                  <a:pt x="1050170" y="24787"/>
                  <a:pt x="1032707" y="63284"/>
                  <a:pt x="1008895" y="69634"/>
                </a:cubicBezTo>
                <a:cubicBezTo>
                  <a:pt x="985083" y="75984"/>
                  <a:pt x="952539" y="66459"/>
                  <a:pt x="923170" y="62490"/>
                </a:cubicBezTo>
                <a:cubicBezTo>
                  <a:pt x="893801" y="58521"/>
                  <a:pt x="860067" y="54553"/>
                  <a:pt x="832683" y="45822"/>
                </a:cubicBezTo>
                <a:cubicBezTo>
                  <a:pt x="805299" y="37091"/>
                  <a:pt x="775930" y="17247"/>
                  <a:pt x="758864" y="10103"/>
                </a:cubicBezTo>
                <a:cubicBezTo>
                  <a:pt x="741798" y="2959"/>
                  <a:pt x="754101" y="-4185"/>
                  <a:pt x="730289" y="2959"/>
                </a:cubicBezTo>
                <a:cubicBezTo>
                  <a:pt x="706477" y="10103"/>
                  <a:pt x="660439" y="35503"/>
                  <a:pt x="615989" y="52965"/>
                </a:cubicBezTo>
                <a:cubicBezTo>
                  <a:pt x="571539" y="70427"/>
                  <a:pt x="480655" y="93843"/>
                  <a:pt x="463589" y="107734"/>
                </a:cubicBezTo>
                <a:cubicBezTo>
                  <a:pt x="446523" y="121625"/>
                  <a:pt x="509626" y="130753"/>
                  <a:pt x="513595" y="136309"/>
                </a:cubicBezTo>
                <a:cubicBezTo>
                  <a:pt x="517564" y="141865"/>
                  <a:pt x="490973" y="130753"/>
                  <a:pt x="487401" y="141072"/>
                </a:cubicBezTo>
                <a:cubicBezTo>
                  <a:pt x="483829" y="151391"/>
                  <a:pt x="477479" y="177584"/>
                  <a:pt x="492164" y="198222"/>
                </a:cubicBezTo>
                <a:cubicBezTo>
                  <a:pt x="506849" y="218860"/>
                  <a:pt x="603686" y="252991"/>
                  <a:pt x="575508" y="264897"/>
                </a:cubicBezTo>
                <a:cubicBezTo>
                  <a:pt x="547330" y="276803"/>
                  <a:pt x="393739" y="274818"/>
                  <a:pt x="323095" y="269659"/>
                </a:cubicBezTo>
                <a:cubicBezTo>
                  <a:pt x="252451" y="264500"/>
                  <a:pt x="188554" y="239099"/>
                  <a:pt x="151645" y="233940"/>
                </a:cubicBezTo>
                <a:cubicBezTo>
                  <a:pt x="114736" y="228781"/>
                  <a:pt x="116323" y="228781"/>
                  <a:pt x="101639" y="238703"/>
                </a:cubicBezTo>
                <a:cubicBezTo>
                  <a:pt x="86955" y="248625"/>
                  <a:pt x="69889" y="279581"/>
                  <a:pt x="63539" y="293472"/>
                </a:cubicBezTo>
                <a:cubicBezTo>
                  <a:pt x="57189" y="307363"/>
                  <a:pt x="73064" y="322047"/>
                  <a:pt x="63539" y="322047"/>
                </a:cubicBezTo>
                <a:cubicBezTo>
                  <a:pt x="54014" y="322047"/>
                  <a:pt x="13533" y="278391"/>
                  <a:pt x="6389" y="293472"/>
                </a:cubicBezTo>
                <a:cubicBezTo>
                  <a:pt x="-755" y="308553"/>
                  <a:pt x="-7899" y="379197"/>
                  <a:pt x="20676" y="412534"/>
                </a:cubicBezTo>
                <a:cubicBezTo>
                  <a:pt x="49251" y="445872"/>
                  <a:pt x="142120" y="470081"/>
                  <a:pt x="177839" y="493497"/>
                </a:cubicBezTo>
                <a:cubicBezTo>
                  <a:pt x="213558" y="516913"/>
                  <a:pt x="215542" y="549456"/>
                  <a:pt x="234989" y="553028"/>
                </a:cubicBezTo>
                <a:cubicBezTo>
                  <a:pt x="254436" y="556600"/>
                  <a:pt x="265548" y="519690"/>
                  <a:pt x="294520" y="514928"/>
                </a:cubicBezTo>
                <a:cubicBezTo>
                  <a:pt x="323492" y="510166"/>
                  <a:pt x="381039" y="508578"/>
                  <a:pt x="408820" y="524453"/>
                </a:cubicBezTo>
                <a:cubicBezTo>
                  <a:pt x="436601" y="540328"/>
                  <a:pt x="463192" y="595891"/>
                  <a:pt x="461208" y="610178"/>
                </a:cubicBezTo>
                <a:cubicBezTo>
                  <a:pt x="459224" y="624465"/>
                  <a:pt x="408820" y="607797"/>
                  <a:pt x="396914" y="610178"/>
                </a:cubicBezTo>
                <a:cubicBezTo>
                  <a:pt x="385008" y="612559"/>
                  <a:pt x="387786" y="618512"/>
                  <a:pt x="389770" y="624465"/>
                </a:cubicBezTo>
                <a:cubicBezTo>
                  <a:pt x="391754" y="630418"/>
                  <a:pt x="413186" y="639944"/>
                  <a:pt x="408820" y="645897"/>
                </a:cubicBezTo>
                <a:cubicBezTo>
                  <a:pt x="404454" y="651850"/>
                  <a:pt x="354051" y="645103"/>
                  <a:pt x="363576" y="660184"/>
                </a:cubicBezTo>
                <a:cubicBezTo>
                  <a:pt x="373101" y="675265"/>
                  <a:pt x="436601" y="720906"/>
                  <a:pt x="465970" y="736384"/>
                </a:cubicBezTo>
                <a:cubicBezTo>
                  <a:pt x="495339" y="751862"/>
                  <a:pt x="516770" y="738369"/>
                  <a:pt x="539789" y="753053"/>
                </a:cubicBezTo>
                <a:cubicBezTo>
                  <a:pt x="562808" y="767737"/>
                  <a:pt x="593367" y="816949"/>
                  <a:pt x="604083" y="824490"/>
                </a:cubicBezTo>
                <a:cubicBezTo>
                  <a:pt x="614799" y="832031"/>
                  <a:pt x="597733" y="803853"/>
                  <a:pt x="604083" y="798297"/>
                </a:cubicBezTo>
                <a:cubicBezTo>
                  <a:pt x="610433" y="792741"/>
                  <a:pt x="623927" y="783216"/>
                  <a:pt x="642183" y="791153"/>
                </a:cubicBezTo>
                <a:cubicBezTo>
                  <a:pt x="660439" y="799090"/>
                  <a:pt x="702905" y="833222"/>
                  <a:pt x="713620" y="845922"/>
                </a:cubicBezTo>
                <a:cubicBezTo>
                  <a:pt x="724335" y="858622"/>
                  <a:pt x="718382" y="865369"/>
                  <a:pt x="706476" y="867353"/>
                </a:cubicBezTo>
                <a:cubicBezTo>
                  <a:pt x="694570" y="869337"/>
                  <a:pt x="656073" y="858225"/>
                  <a:pt x="642183" y="857828"/>
                </a:cubicBezTo>
                <a:cubicBezTo>
                  <a:pt x="628293" y="857431"/>
                  <a:pt x="621149" y="857035"/>
                  <a:pt x="623133" y="864972"/>
                </a:cubicBezTo>
                <a:cubicBezTo>
                  <a:pt x="625117" y="872909"/>
                  <a:pt x="642580" y="899103"/>
                  <a:pt x="654089" y="905453"/>
                </a:cubicBezTo>
                <a:cubicBezTo>
                  <a:pt x="665598" y="911803"/>
                  <a:pt x="684252" y="897119"/>
                  <a:pt x="692189" y="903072"/>
                </a:cubicBezTo>
                <a:cubicBezTo>
                  <a:pt x="700126" y="909025"/>
                  <a:pt x="693777" y="929266"/>
                  <a:pt x="701714" y="941172"/>
                </a:cubicBezTo>
                <a:cubicBezTo>
                  <a:pt x="709651" y="953078"/>
                  <a:pt x="723145" y="955459"/>
                  <a:pt x="739814" y="974509"/>
                </a:cubicBezTo>
                <a:cubicBezTo>
                  <a:pt x="756483" y="993559"/>
                  <a:pt x="783470" y="1045550"/>
                  <a:pt x="801726" y="1055472"/>
                </a:cubicBezTo>
                <a:cubicBezTo>
                  <a:pt x="819982" y="1065394"/>
                  <a:pt x="831888" y="1039993"/>
                  <a:pt x="849351" y="1034040"/>
                </a:cubicBezTo>
                <a:cubicBezTo>
                  <a:pt x="866813" y="1028087"/>
                  <a:pt x="885864" y="1023722"/>
                  <a:pt x="906501" y="1019753"/>
                </a:cubicBezTo>
                <a:cubicBezTo>
                  <a:pt x="927138" y="1015784"/>
                  <a:pt x="950157" y="1008244"/>
                  <a:pt x="973176" y="1010228"/>
                </a:cubicBezTo>
                <a:cubicBezTo>
                  <a:pt x="996195" y="1012212"/>
                  <a:pt x="1016039" y="1021737"/>
                  <a:pt x="1044614" y="1031659"/>
                </a:cubicBezTo>
                <a:cubicBezTo>
                  <a:pt x="1073189" y="1041581"/>
                  <a:pt x="1115654" y="1061822"/>
                  <a:pt x="1144626" y="1069759"/>
                </a:cubicBezTo>
                <a:cubicBezTo>
                  <a:pt x="1173598" y="1077697"/>
                  <a:pt x="1196617" y="1064997"/>
                  <a:pt x="1218445" y="1079284"/>
                </a:cubicBezTo>
                <a:cubicBezTo>
                  <a:pt x="1240273" y="1093572"/>
                  <a:pt x="1261308" y="1142784"/>
                  <a:pt x="1275595" y="1155484"/>
                </a:cubicBezTo>
                <a:cubicBezTo>
                  <a:pt x="1289883" y="1168184"/>
                  <a:pt x="1289883" y="1154293"/>
                  <a:pt x="1304170" y="1155484"/>
                </a:cubicBezTo>
                <a:cubicBezTo>
                  <a:pt x="1318457" y="1156675"/>
                  <a:pt x="1349811" y="1166597"/>
                  <a:pt x="1361320" y="1162628"/>
                </a:cubicBezTo>
                <a:cubicBezTo>
                  <a:pt x="1372829" y="1158659"/>
                  <a:pt x="1363701" y="1139609"/>
                  <a:pt x="1373226" y="1131672"/>
                </a:cubicBezTo>
                <a:cubicBezTo>
                  <a:pt x="1382751" y="1123735"/>
                  <a:pt x="1410929" y="1126909"/>
                  <a:pt x="1418470" y="1115003"/>
                </a:cubicBezTo>
                <a:cubicBezTo>
                  <a:pt x="1426011" y="1103097"/>
                  <a:pt x="1414501" y="1074521"/>
                  <a:pt x="1418470" y="1060234"/>
                </a:cubicBezTo>
                <a:cubicBezTo>
                  <a:pt x="1422439" y="1045947"/>
                  <a:pt x="1421646" y="1034437"/>
                  <a:pt x="1442283" y="1029278"/>
                </a:cubicBezTo>
                <a:cubicBezTo>
                  <a:pt x="1462920" y="1024119"/>
                  <a:pt x="1517292" y="1025706"/>
                  <a:pt x="1542295" y="1029278"/>
                </a:cubicBezTo>
                <a:cubicBezTo>
                  <a:pt x="1567298" y="1032850"/>
                  <a:pt x="1576426" y="1049518"/>
                  <a:pt x="1592301" y="1050709"/>
                </a:cubicBezTo>
                <a:cubicBezTo>
                  <a:pt x="1608176" y="1051900"/>
                  <a:pt x="1623258" y="1044756"/>
                  <a:pt x="1637545" y="1036422"/>
                </a:cubicBezTo>
                <a:cubicBezTo>
                  <a:pt x="1651832" y="1028088"/>
                  <a:pt x="1671279" y="1013006"/>
                  <a:pt x="1678026" y="1000703"/>
                </a:cubicBezTo>
                <a:cubicBezTo>
                  <a:pt x="1684773" y="988400"/>
                  <a:pt x="1672470" y="968953"/>
                  <a:pt x="1678026" y="962603"/>
                </a:cubicBezTo>
                <a:cubicBezTo>
                  <a:pt x="1683582" y="956253"/>
                  <a:pt x="1699855" y="957444"/>
                  <a:pt x="1711364" y="962603"/>
                </a:cubicBezTo>
                <a:cubicBezTo>
                  <a:pt x="1722874" y="967762"/>
                  <a:pt x="1732796" y="979668"/>
                  <a:pt x="1747083" y="993559"/>
                </a:cubicBezTo>
                <a:cubicBezTo>
                  <a:pt x="1761371" y="1007450"/>
                  <a:pt x="1778833" y="1042375"/>
                  <a:pt x="1797089" y="1045947"/>
                </a:cubicBezTo>
                <a:cubicBezTo>
                  <a:pt x="1815345" y="1049519"/>
                  <a:pt x="1831617" y="1020546"/>
                  <a:pt x="1856620" y="1014990"/>
                </a:cubicBezTo>
                <a:cubicBezTo>
                  <a:pt x="1881623" y="1009434"/>
                  <a:pt x="1940361" y="1023721"/>
                  <a:pt x="1947108" y="1012609"/>
                </a:cubicBezTo>
                <a:cubicBezTo>
                  <a:pt x="1953855" y="1001497"/>
                  <a:pt x="1915754" y="960221"/>
                  <a:pt x="1897101" y="948315"/>
                </a:cubicBezTo>
                <a:cubicBezTo>
                  <a:pt x="1878448" y="936409"/>
                  <a:pt x="1854239" y="951888"/>
                  <a:pt x="1835189" y="941172"/>
                </a:cubicBezTo>
                <a:cubicBezTo>
                  <a:pt x="1816139" y="930457"/>
                  <a:pt x="1790739" y="899103"/>
                  <a:pt x="1782801" y="884022"/>
                </a:cubicBezTo>
                <a:cubicBezTo>
                  <a:pt x="1774864" y="868941"/>
                  <a:pt x="1780817" y="861400"/>
                  <a:pt x="1787564" y="850684"/>
                </a:cubicBezTo>
                <a:cubicBezTo>
                  <a:pt x="1794311" y="839968"/>
                  <a:pt x="1809392" y="823697"/>
                  <a:pt x="1823283" y="819728"/>
                </a:cubicBezTo>
                <a:cubicBezTo>
                  <a:pt x="1837174" y="815759"/>
                  <a:pt x="1859399" y="832031"/>
                  <a:pt x="1870908" y="826872"/>
                </a:cubicBezTo>
                <a:cubicBezTo>
                  <a:pt x="1882417" y="821713"/>
                  <a:pt x="1880830" y="799884"/>
                  <a:pt x="1892339" y="788772"/>
                </a:cubicBezTo>
                <a:cubicBezTo>
                  <a:pt x="1903848" y="777660"/>
                  <a:pt x="1925280" y="772103"/>
                  <a:pt x="1939964" y="760197"/>
                </a:cubicBezTo>
                <a:cubicBezTo>
                  <a:pt x="1954648" y="748291"/>
                  <a:pt x="1978461" y="732415"/>
                  <a:pt x="1980445" y="717334"/>
                </a:cubicBezTo>
                <a:cubicBezTo>
                  <a:pt x="1982429" y="702253"/>
                  <a:pt x="1956633" y="681615"/>
                  <a:pt x="1951870" y="669709"/>
                </a:cubicBezTo>
                <a:cubicBezTo>
                  <a:pt x="1947108" y="657803"/>
                  <a:pt x="1973301" y="664550"/>
                  <a:pt x="1951870" y="645897"/>
                </a:cubicBezTo>
                <a:cubicBezTo>
                  <a:pt x="1930439" y="627244"/>
                  <a:pt x="1839555" y="576443"/>
                  <a:pt x="1823283" y="557790"/>
                </a:cubicBezTo>
                <a:cubicBezTo>
                  <a:pt x="1807011" y="539137"/>
                  <a:pt x="1840348" y="538344"/>
                  <a:pt x="1854239" y="533978"/>
                </a:cubicBezTo>
                <a:cubicBezTo>
                  <a:pt x="1868130" y="529612"/>
                  <a:pt x="1912182" y="551044"/>
                  <a:pt x="1906626" y="531597"/>
                </a:cubicBezTo>
                <a:cubicBezTo>
                  <a:pt x="1901070" y="512150"/>
                  <a:pt x="1814948" y="438332"/>
                  <a:pt x="1820901" y="417297"/>
                </a:cubicBezTo>
                <a:cubicBezTo>
                  <a:pt x="1826854" y="396263"/>
                  <a:pt x="1932423" y="416900"/>
                  <a:pt x="1942345" y="405390"/>
                </a:cubicBezTo>
                <a:cubicBezTo>
                  <a:pt x="1952267" y="393881"/>
                  <a:pt x="1892736" y="368878"/>
                  <a:pt x="1880433" y="348240"/>
                </a:cubicBezTo>
                <a:cubicBezTo>
                  <a:pt x="1868130" y="327602"/>
                  <a:pt x="1885988" y="300218"/>
                  <a:pt x="1868526" y="281565"/>
                </a:cubicBezTo>
                <a:cubicBezTo>
                  <a:pt x="1851064" y="262912"/>
                  <a:pt x="1799470" y="239894"/>
                  <a:pt x="1775658" y="236322"/>
                </a:cubicBezTo>
                <a:cubicBezTo>
                  <a:pt x="1751846" y="232750"/>
                  <a:pt x="1763751" y="267675"/>
                  <a:pt x="1725651" y="260134"/>
                </a:cubicBezTo>
                <a:cubicBezTo>
                  <a:pt x="1687551" y="252593"/>
                  <a:pt x="1586746" y="200603"/>
                  <a:pt x="1547058" y="191078"/>
                </a:cubicBezTo>
                <a:cubicBezTo>
                  <a:pt x="1507371" y="181553"/>
                  <a:pt x="1500226" y="202190"/>
                  <a:pt x="1487526" y="202984"/>
                </a:cubicBezTo>
                <a:cubicBezTo>
                  <a:pt x="1474826" y="203778"/>
                  <a:pt x="1476017" y="194649"/>
                  <a:pt x="1470858" y="195840"/>
                </a:cubicBezTo>
                <a:cubicBezTo>
                  <a:pt x="1465699" y="197031"/>
                  <a:pt x="1517689" y="231559"/>
                  <a:pt x="1456570" y="210128"/>
                </a:cubicBezTo>
                <a:cubicBezTo>
                  <a:pt x="1395451" y="188697"/>
                  <a:pt x="1168042" y="97812"/>
                  <a:pt x="1104145" y="67253"/>
                </a:cubicBezTo>
                <a:cubicBezTo>
                  <a:pt x="1040248" y="36694"/>
                  <a:pt x="1081920" y="23993"/>
                  <a:pt x="1066045" y="24390"/>
                </a:cubicBezTo>
                <a:close/>
              </a:path>
            </a:pathLst>
          </a:custGeom>
          <a:noFill/>
          <a:ln>
            <a:solidFill>
              <a:srgbClr val="00B0F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85EAFF6-6D91-4F22-A63C-0BDDC12E1C6A}"/>
              </a:ext>
            </a:extLst>
          </p:cNvPr>
          <p:cNvSpPr/>
          <p:nvPr/>
        </p:nvSpPr>
        <p:spPr>
          <a:xfrm>
            <a:off x="8746391" y="2151524"/>
            <a:ext cx="179306" cy="24483"/>
          </a:xfrm>
          <a:custGeom>
            <a:avLst/>
            <a:gdLst>
              <a:gd name="connsiteX0" fmla="*/ 239074 w 239074"/>
              <a:gd name="connsiteY0" fmla="*/ 0 h 25444"/>
              <a:gd name="connsiteX1" fmla="*/ 16652 w 239074"/>
              <a:gd name="connsiteY1" fmla="*/ 24714 h 25444"/>
              <a:gd name="connsiteX2" fmla="*/ 33128 w 239074"/>
              <a:gd name="connsiteY2" fmla="*/ 16476 h 25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074" h="25444">
                <a:moveTo>
                  <a:pt x="239074" y="0"/>
                </a:moveTo>
                <a:lnTo>
                  <a:pt x="16652" y="24714"/>
                </a:lnTo>
                <a:cubicBezTo>
                  <a:pt x="-17672" y="27460"/>
                  <a:pt x="7728" y="21968"/>
                  <a:pt x="33128" y="16476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E2196B7-0DDF-4744-9A37-3401A3E33F8B}"/>
              </a:ext>
            </a:extLst>
          </p:cNvPr>
          <p:cNvSpPr/>
          <p:nvPr/>
        </p:nvSpPr>
        <p:spPr>
          <a:xfrm>
            <a:off x="6268996" y="2303365"/>
            <a:ext cx="3226161" cy="2218317"/>
          </a:xfrm>
          <a:custGeom>
            <a:avLst/>
            <a:gdLst>
              <a:gd name="connsiteX0" fmla="*/ 2714324 w 3124953"/>
              <a:gd name="connsiteY0" fmla="*/ 0 h 2305411"/>
              <a:gd name="connsiteX1" fmla="*/ 2964581 w 3124953"/>
              <a:gd name="connsiteY1" fmla="*/ 385011 h 2305411"/>
              <a:gd name="connsiteX2" fmla="*/ 2983832 w 3124953"/>
              <a:gd name="connsiteY2" fmla="*/ 933651 h 2305411"/>
              <a:gd name="connsiteX3" fmla="*/ 3118585 w 3124953"/>
              <a:gd name="connsiteY3" fmla="*/ 1434164 h 2305411"/>
              <a:gd name="connsiteX4" fmla="*/ 2752825 w 3124953"/>
              <a:gd name="connsiteY4" fmla="*/ 2156059 h 2305411"/>
              <a:gd name="connsiteX5" fmla="*/ 2637322 w 3124953"/>
              <a:gd name="connsiteY5" fmla="*/ 2290813 h 2305411"/>
              <a:gd name="connsiteX6" fmla="*/ 2261937 w 3124953"/>
              <a:gd name="connsiteY6" fmla="*/ 1934678 h 2305411"/>
              <a:gd name="connsiteX7" fmla="*/ 1732548 w 3124953"/>
              <a:gd name="connsiteY7" fmla="*/ 1838425 h 2305411"/>
              <a:gd name="connsiteX8" fmla="*/ 981777 w 3124953"/>
              <a:gd name="connsiteY8" fmla="*/ 2059806 h 2305411"/>
              <a:gd name="connsiteX9" fmla="*/ 510139 w 3124953"/>
              <a:gd name="connsiteY9" fmla="*/ 1655545 h 2305411"/>
              <a:gd name="connsiteX10" fmla="*/ 0 w 3124953"/>
              <a:gd name="connsiteY10" fmla="*/ 856648 h 2305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24953" h="2305411">
                <a:moveTo>
                  <a:pt x="2714324" y="0"/>
                </a:moveTo>
                <a:cubicBezTo>
                  <a:pt x="2816993" y="114701"/>
                  <a:pt x="2919663" y="229403"/>
                  <a:pt x="2964581" y="385011"/>
                </a:cubicBezTo>
                <a:cubicBezTo>
                  <a:pt x="3009499" y="540620"/>
                  <a:pt x="2958165" y="758792"/>
                  <a:pt x="2983832" y="933651"/>
                </a:cubicBezTo>
                <a:cubicBezTo>
                  <a:pt x="3009499" y="1108510"/>
                  <a:pt x="3157086" y="1230429"/>
                  <a:pt x="3118585" y="1434164"/>
                </a:cubicBezTo>
                <a:cubicBezTo>
                  <a:pt x="3080084" y="1637899"/>
                  <a:pt x="2833035" y="2013284"/>
                  <a:pt x="2752825" y="2156059"/>
                </a:cubicBezTo>
                <a:cubicBezTo>
                  <a:pt x="2672615" y="2298834"/>
                  <a:pt x="2719136" y="2327710"/>
                  <a:pt x="2637322" y="2290813"/>
                </a:cubicBezTo>
                <a:cubicBezTo>
                  <a:pt x="2555508" y="2253916"/>
                  <a:pt x="2412733" y="2010076"/>
                  <a:pt x="2261937" y="1934678"/>
                </a:cubicBezTo>
                <a:cubicBezTo>
                  <a:pt x="2111141" y="1859280"/>
                  <a:pt x="1945908" y="1817570"/>
                  <a:pt x="1732548" y="1838425"/>
                </a:cubicBezTo>
                <a:cubicBezTo>
                  <a:pt x="1519188" y="1859280"/>
                  <a:pt x="1185512" y="2090286"/>
                  <a:pt x="981777" y="2059806"/>
                </a:cubicBezTo>
                <a:cubicBezTo>
                  <a:pt x="778042" y="2029326"/>
                  <a:pt x="673768" y="1856071"/>
                  <a:pt x="510139" y="1655545"/>
                </a:cubicBezTo>
                <a:cubicBezTo>
                  <a:pt x="346510" y="1455019"/>
                  <a:pt x="173255" y="1155833"/>
                  <a:pt x="0" y="856648"/>
                </a:cubicBezTo>
              </a:path>
            </a:pathLst>
          </a:cu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DC3335A-50AB-4142-B934-336710ECA789}"/>
              </a:ext>
            </a:extLst>
          </p:cNvPr>
          <p:cNvSpPr/>
          <p:nvPr/>
        </p:nvSpPr>
        <p:spPr>
          <a:xfrm>
            <a:off x="5657267" y="1836793"/>
            <a:ext cx="3025414" cy="395800"/>
          </a:xfrm>
          <a:custGeom>
            <a:avLst/>
            <a:gdLst>
              <a:gd name="connsiteX0" fmla="*/ 3025414 w 3025414"/>
              <a:gd name="connsiteY0" fmla="*/ 337996 h 395800"/>
              <a:gd name="connsiteX1" fmla="*/ 2481716 w 3025414"/>
              <a:gd name="connsiteY1" fmla="*/ 395661 h 395800"/>
              <a:gd name="connsiteX2" fmla="*/ 1649695 w 3025414"/>
              <a:gd name="connsiteY2" fmla="*/ 346234 h 395800"/>
              <a:gd name="connsiteX3" fmla="*/ 916527 w 3025414"/>
              <a:gd name="connsiteY3" fmla="*/ 140288 h 395800"/>
              <a:gd name="connsiteX4" fmla="*/ 348116 w 3025414"/>
              <a:gd name="connsiteY4" fmla="*/ 245 h 395800"/>
              <a:gd name="connsiteX5" fmla="*/ 51554 w 3025414"/>
              <a:gd name="connsiteY5" fmla="*/ 173239 h 395800"/>
              <a:gd name="connsiteX6" fmla="*/ 2127 w 3025414"/>
              <a:gd name="connsiteY6" fmla="*/ 321521 h 3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25414" h="395800">
                <a:moveTo>
                  <a:pt x="3025414" y="337996"/>
                </a:moveTo>
                <a:cubicBezTo>
                  <a:pt x="2868208" y="366142"/>
                  <a:pt x="2711002" y="394288"/>
                  <a:pt x="2481716" y="395661"/>
                </a:cubicBezTo>
                <a:cubicBezTo>
                  <a:pt x="2252430" y="397034"/>
                  <a:pt x="1910560" y="388796"/>
                  <a:pt x="1649695" y="346234"/>
                </a:cubicBezTo>
                <a:cubicBezTo>
                  <a:pt x="1388830" y="303672"/>
                  <a:pt x="1133457" y="197953"/>
                  <a:pt x="916527" y="140288"/>
                </a:cubicBezTo>
                <a:cubicBezTo>
                  <a:pt x="699597" y="82623"/>
                  <a:pt x="492278" y="-5247"/>
                  <a:pt x="348116" y="245"/>
                </a:cubicBezTo>
                <a:cubicBezTo>
                  <a:pt x="203954" y="5737"/>
                  <a:pt x="109219" y="119693"/>
                  <a:pt x="51554" y="173239"/>
                </a:cubicBezTo>
                <a:cubicBezTo>
                  <a:pt x="-6111" y="226785"/>
                  <a:pt x="-1992" y="274153"/>
                  <a:pt x="2127" y="321521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arrow" w="med" len="med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2CDCF6-2590-45B3-BB40-A72B9061C25E}"/>
              </a:ext>
            </a:extLst>
          </p:cNvPr>
          <p:cNvSpPr/>
          <p:nvPr/>
        </p:nvSpPr>
        <p:spPr>
          <a:xfrm>
            <a:off x="7817708" y="3731741"/>
            <a:ext cx="675503" cy="3048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$1.800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511298-6F41-4A95-8778-7022A2B1499F}"/>
              </a:ext>
            </a:extLst>
          </p:cNvPr>
          <p:cNvSpPr/>
          <p:nvPr/>
        </p:nvSpPr>
        <p:spPr>
          <a:xfrm>
            <a:off x="7381102" y="1836793"/>
            <a:ext cx="716692" cy="3333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$9.000</a:t>
            </a:r>
            <a:endParaRPr lang="en-US"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7ADDC10-B6CD-4635-812A-A53608342154}"/>
              </a:ext>
            </a:extLst>
          </p:cNvPr>
          <p:cNvSpPr/>
          <p:nvPr/>
        </p:nvSpPr>
        <p:spPr>
          <a:xfrm>
            <a:off x="385701" y="4760274"/>
            <a:ext cx="4900820" cy="1476966"/>
          </a:xfrm>
          <a:custGeom>
            <a:avLst/>
            <a:gdLst>
              <a:gd name="connsiteX0" fmla="*/ 535068 w 6853881"/>
              <a:gd name="connsiteY0" fmla="*/ 0 h 3210343"/>
              <a:gd name="connsiteX1" fmla="*/ 5680694 w 6853881"/>
              <a:gd name="connsiteY1" fmla="*/ 0 h 3210343"/>
              <a:gd name="connsiteX2" fmla="*/ 6853881 w 6853881"/>
              <a:gd name="connsiteY2" fmla="*/ 1432501 h 3210343"/>
              <a:gd name="connsiteX3" fmla="*/ 6853881 w 6853881"/>
              <a:gd name="connsiteY3" fmla="*/ 2675275 h 3210343"/>
              <a:gd name="connsiteX4" fmla="*/ 6318813 w 6853881"/>
              <a:gd name="connsiteY4" fmla="*/ 3210343 h 3210343"/>
              <a:gd name="connsiteX5" fmla="*/ 535068 w 6853881"/>
              <a:gd name="connsiteY5" fmla="*/ 3210343 h 3210343"/>
              <a:gd name="connsiteX6" fmla="*/ 0 w 6853881"/>
              <a:gd name="connsiteY6" fmla="*/ 2675275 h 3210343"/>
              <a:gd name="connsiteX7" fmla="*/ 0 w 6853881"/>
              <a:gd name="connsiteY7" fmla="*/ 535068 h 3210343"/>
              <a:gd name="connsiteX8" fmla="*/ 535068 w 6853881"/>
              <a:gd name="connsiteY8" fmla="*/ 0 h 321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81" h="3210343">
                <a:moveTo>
                  <a:pt x="535068" y="0"/>
                </a:moveTo>
                <a:lnTo>
                  <a:pt x="5680694" y="0"/>
                </a:lnTo>
                <a:lnTo>
                  <a:pt x="6853881" y="1432501"/>
                </a:lnTo>
                <a:lnTo>
                  <a:pt x="6853881" y="2675275"/>
                </a:lnTo>
                <a:cubicBezTo>
                  <a:pt x="6853881" y="2970785"/>
                  <a:pt x="6614323" y="3210343"/>
                  <a:pt x="6318813" y="3210343"/>
                </a:cubicBezTo>
                <a:lnTo>
                  <a:pt x="535068" y="3210343"/>
                </a:lnTo>
                <a:cubicBezTo>
                  <a:pt x="239558" y="3210343"/>
                  <a:pt x="0" y="2970785"/>
                  <a:pt x="0" y="2675275"/>
                </a:cubicBezTo>
                <a:lnTo>
                  <a:pt x="0" y="535068"/>
                </a:lnTo>
                <a:cubicBezTo>
                  <a:pt x="0" y="239558"/>
                  <a:pt x="239558" y="0"/>
                  <a:pt x="535068" y="0"/>
                </a:cubicBez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en-US" sz="1350" b="1" i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b="1" dirty="0"/>
              <a:t>From Korea: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 dirty="0"/>
              <a:t>To Uzbekistan: 8.000$ (tariff: 26% + 15% VAT + $5.000)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 dirty="0"/>
              <a:t>To Pakistan: 1.700$ (average: 2% + 17% ST)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350" dirty="0"/>
              <a:t>Transport costs 10% increase  &gt;&gt; trade volume 20% decrease (Rodrigue, 2020).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350" b="1" dirty="0"/>
          </a:p>
        </p:txBody>
      </p:sp>
    </p:spTree>
    <p:extLst>
      <p:ext uri="{BB962C8B-B14F-4D97-AF65-F5344CB8AC3E}">
        <p14:creationId xmlns:p14="http://schemas.microsoft.com/office/powerpoint/2010/main" val="99502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" grpId="0"/>
      <p:bldP spid="15" grpId="0" animBg="1"/>
      <p:bldP spid="5" grpId="0" animBg="1"/>
      <p:bldP spid="7" grpId="0" animBg="1"/>
      <p:bldP spid="2" grpId="0" animBg="1"/>
      <p:bldP spid="3" grpId="0" animBg="1"/>
      <p:bldP spid="4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rones Become Aerial Workhorses of Tea - STiR Coffee and Tea Industry  International - STiR is the international coffee and tea industry  bi-monthly magazine website, local, global, equipment, machinery, supplies,  services, market,">
            <a:extLst>
              <a:ext uri="{FF2B5EF4-FFF2-40B4-BE49-F238E27FC236}">
                <a16:creationId xmlns:a16="http://schemas.microsoft.com/office/drawing/2014/main" id="{54B5A759-6C4A-4360-AE11-47CB42EFB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3681"/>
            <a:ext cx="12192000" cy="4120686"/>
          </a:xfrm>
          <a:prstGeom prst="rect">
            <a:avLst/>
          </a:prstGeom>
          <a:effectLst>
            <a:softEdge rad="317500"/>
          </a:effectLst>
          <a:scene3d>
            <a:camera prst="perspectiveRelaxedModerately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CC298A0-1E8E-420E-BF9B-7AA248AEC577}"/>
              </a:ext>
            </a:extLst>
          </p:cNvPr>
          <p:cNvSpPr txBox="1">
            <a:spLocks/>
          </p:cNvSpPr>
          <p:nvPr/>
        </p:nvSpPr>
        <p:spPr>
          <a:xfrm>
            <a:off x="1848000" y="547312"/>
            <a:ext cx="8505000" cy="810000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kern="1200" cap="none" spc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450"/>
              </a:spcAft>
            </a:pPr>
            <a:r>
              <a:rPr lang="en-US" sz="2400" dirty="0"/>
              <a:t>On the top of these issues, trade liberalization agreements have not conducted enough.</a:t>
            </a:r>
          </a:p>
          <a:p>
            <a:pPr>
              <a:spcAft>
                <a:spcPts val="450"/>
              </a:spcAft>
            </a:pPr>
            <a:r>
              <a:rPr lang="en-US" sz="225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75" name="Content Placeholder 3">
            <a:extLst>
              <a:ext uri="{FF2B5EF4-FFF2-40B4-BE49-F238E27FC236}">
                <a16:creationId xmlns:a16="http://schemas.microsoft.com/office/drawing/2014/main" id="{F78005C1-1F35-4FDA-BC3D-A91D761CC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9000" y="1357312"/>
            <a:ext cx="2700000" cy="35094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Pomegranate from the USA</a:t>
            </a:r>
          </a:p>
          <a:p>
            <a:r>
              <a:rPr lang="en-US" dirty="0"/>
              <a:t>Advanced technology farming:</a:t>
            </a:r>
          </a:p>
          <a:p>
            <a:pPr lvl="1"/>
            <a:r>
              <a:rPr lang="en-US" dirty="0"/>
              <a:t>High quality</a:t>
            </a:r>
          </a:p>
          <a:p>
            <a:pPr lvl="1"/>
            <a:r>
              <a:rPr lang="en-US" dirty="0"/>
              <a:t>Same size</a:t>
            </a:r>
          </a:p>
          <a:p>
            <a:pPr lvl="1"/>
            <a:r>
              <a:rPr lang="en-US" dirty="0"/>
              <a:t>Lesser input</a:t>
            </a:r>
          </a:p>
          <a:p>
            <a:r>
              <a:rPr lang="en-US" dirty="0"/>
              <a:t>Cheaper logistics though the ship</a:t>
            </a:r>
          </a:p>
          <a:p>
            <a:r>
              <a:rPr lang="en-US" dirty="0"/>
              <a:t>4.5% tariff advantages due to the Korea-US FTA</a:t>
            </a:r>
          </a:p>
        </p:txBody>
      </p:sp>
      <p:sp>
        <p:nvSpPr>
          <p:cNvPr id="77" name="Content Placeholder 4">
            <a:extLst>
              <a:ext uri="{FF2B5EF4-FFF2-40B4-BE49-F238E27FC236}">
                <a16:creationId xmlns:a16="http://schemas.microsoft.com/office/drawing/2014/main" id="{6B0D877C-E1B9-4389-A52E-1A45187F1761}"/>
              </a:ext>
            </a:extLst>
          </p:cNvPr>
          <p:cNvSpPr>
            <a:spLocks noGrp="1"/>
          </p:cNvSpPr>
          <p:nvPr>
            <p:ph idx="33"/>
          </p:nvPr>
        </p:nvSpPr>
        <p:spPr>
          <a:xfrm>
            <a:off x="7644000" y="1357312"/>
            <a:ext cx="2700000" cy="35094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Pomegranate from Uzbekistan</a:t>
            </a:r>
          </a:p>
          <a:p>
            <a:r>
              <a:rPr lang="en-US" dirty="0"/>
              <a:t>Less-advanced technology</a:t>
            </a:r>
          </a:p>
          <a:p>
            <a:pPr lvl="1"/>
            <a:r>
              <a:rPr lang="en-US" dirty="0"/>
              <a:t>Different sizes</a:t>
            </a:r>
          </a:p>
          <a:p>
            <a:pPr lvl="1"/>
            <a:r>
              <a:rPr lang="en-US" dirty="0"/>
              <a:t>More input</a:t>
            </a:r>
          </a:p>
          <a:p>
            <a:r>
              <a:rPr lang="en-US" dirty="0"/>
              <a:t>Costly logistics through air-cargo</a:t>
            </a:r>
          </a:p>
          <a:p>
            <a:r>
              <a:rPr lang="en-US" dirty="0"/>
              <a:t>45% tariff disadvantages (MFN rate)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196" name="Picture 4" descr="Pomegranate PNG images">
            <a:extLst>
              <a:ext uri="{FF2B5EF4-FFF2-40B4-BE49-F238E27FC236}">
                <a16:creationId xmlns:a16="http://schemas.microsoft.com/office/drawing/2014/main" id="{55D2A1EB-C3C6-45F3-A52C-359E4AD43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5199" y="1217246"/>
            <a:ext cx="2700000" cy="21384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82240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1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4960A60-ADFF-474D-A339-CCA184FA6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45FB90-A927-4F37-B85E-D924660E0268}"/>
              </a:ext>
            </a:extLst>
          </p:cNvPr>
          <p:cNvGrpSpPr/>
          <p:nvPr/>
        </p:nvGrpSpPr>
        <p:grpSpPr>
          <a:xfrm>
            <a:off x="886557" y="1006719"/>
            <a:ext cx="10418885" cy="4844562"/>
            <a:chOff x="1947154" y="1601417"/>
            <a:chExt cx="8171234" cy="3572102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A71D8C5-19B4-43EB-8190-4DCBFBE014F8}"/>
                </a:ext>
              </a:extLst>
            </p:cNvPr>
            <p:cNvSpPr/>
            <p:nvPr/>
          </p:nvSpPr>
          <p:spPr>
            <a:xfrm>
              <a:off x="3868907" y="3929707"/>
              <a:ext cx="4311234" cy="938557"/>
            </a:xfrm>
            <a:prstGeom prst="rightArrow">
              <a:avLst/>
            </a:prstGeom>
            <a:solidFill>
              <a:schemeClr val="accent1">
                <a:alpha val="25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30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548143-8344-4FF1-A8A8-17CA865DDAFD}"/>
                </a:ext>
              </a:extLst>
            </p:cNvPr>
            <p:cNvSpPr/>
            <p:nvPr/>
          </p:nvSpPr>
          <p:spPr>
            <a:xfrm>
              <a:off x="1947154" y="1876228"/>
              <a:ext cx="8171234" cy="3297291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3000"/>
            </a:p>
          </p:txBody>
        </p:sp>
        <p:graphicFrame>
          <p:nvGraphicFramePr>
            <p:cNvPr id="19" name="Diagram 18">
              <a:extLst>
                <a:ext uri="{FF2B5EF4-FFF2-40B4-BE49-F238E27FC236}">
                  <a16:creationId xmlns:a16="http://schemas.microsoft.com/office/drawing/2014/main" id="{2D3D77EC-7379-4830-BAA5-A0F4493EB7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27520620"/>
                </p:ext>
              </p:extLst>
            </p:nvPr>
          </p:nvGraphicFramePr>
          <p:xfrm>
            <a:off x="2077987" y="2097053"/>
            <a:ext cx="7893426" cy="232488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0" name="Text Box 202">
              <a:extLst>
                <a:ext uri="{FF2B5EF4-FFF2-40B4-BE49-F238E27FC236}">
                  <a16:creationId xmlns:a16="http://schemas.microsoft.com/office/drawing/2014/main" id="{2CEF8B56-9C6B-414C-9DD1-145E44795922}"/>
                </a:ext>
              </a:extLst>
            </p:cNvPr>
            <p:cNvSpPr txBox="1"/>
            <p:nvPr/>
          </p:nvSpPr>
          <p:spPr>
            <a:xfrm>
              <a:off x="2013709" y="1601417"/>
              <a:ext cx="7893426" cy="35698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/>
              <a:r>
                <a:rPr lang="en-US" i="1" u="sng" dirty="0">
                  <a:solidFill>
                    <a:srgbClr val="2E74B5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Figure </a:t>
              </a:r>
              <a:r>
                <a:rPr lang="en-US" i="1" dirty="0">
                  <a:solidFill>
                    <a:srgbClr val="2E74B5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1.1 </a:t>
              </a:r>
              <a:r>
                <a:rPr lang="en-US" i="1" u="sng" dirty="0">
                  <a:solidFill>
                    <a:srgbClr val="2E74B5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Main and sub-issues of high trade costs in Central Asian republics</a:t>
              </a:r>
              <a:endParaRPr lang="en-US" i="1" dirty="0">
                <a:solidFill>
                  <a:srgbClr val="2E74B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669C6FC-A5FC-4BE3-A4B4-AA465475D2E1}"/>
                </a:ext>
              </a:extLst>
            </p:cNvPr>
            <p:cNvSpPr/>
            <p:nvPr/>
          </p:nvSpPr>
          <p:spPr>
            <a:xfrm>
              <a:off x="2086272" y="3811265"/>
              <a:ext cx="1717219" cy="1221346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1">
                    <a:lumMod val="50000"/>
                  </a:schemeClr>
                </a:gs>
                <a:gs pos="32000">
                  <a:schemeClr val="accent1">
                    <a:lumMod val="75000"/>
                  </a:schemeClr>
                </a:gs>
                <a:gs pos="96000">
                  <a:schemeClr val="bg1"/>
                </a:gs>
                <a:gs pos="59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-Land-lockedness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-Poor infrastructural heritage from Soviet Union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-High transport costs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DC3BA01-BD77-4C72-A2F7-B08D0822DD0B}"/>
                </a:ext>
              </a:extLst>
            </p:cNvPr>
            <p:cNvSpPr/>
            <p:nvPr/>
          </p:nvSpPr>
          <p:spPr>
            <a:xfrm>
              <a:off x="5191026" y="3822739"/>
              <a:ext cx="1717219" cy="1221346"/>
            </a:xfrm>
            <a:prstGeom prst="rect">
              <a:avLst/>
            </a:prstGeom>
            <a:gradFill>
              <a:gsLst>
                <a:gs pos="95000">
                  <a:schemeClr val="bg1"/>
                </a:gs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1">
                    <a:lumMod val="50000"/>
                  </a:schemeClr>
                </a:gs>
                <a:gs pos="29000">
                  <a:schemeClr val="accent1">
                    <a:lumMod val="75000"/>
                  </a:schemeClr>
                </a:gs>
                <a:gs pos="61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-Insufficient customs system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-High NTBs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-Lesser integration with world economy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600"/>
                </a:spcAft>
              </a:pP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2816A36-5A31-4145-A184-484C618360D8}"/>
                </a:ext>
              </a:extLst>
            </p:cNvPr>
            <p:cNvSpPr/>
            <p:nvPr/>
          </p:nvSpPr>
          <p:spPr>
            <a:xfrm>
              <a:off x="8144214" y="3822739"/>
              <a:ext cx="1878458" cy="1221346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1">
                    <a:lumMod val="50000"/>
                  </a:schemeClr>
                </a:gs>
                <a:gs pos="31000">
                  <a:schemeClr val="accent1">
                    <a:lumMod val="75000"/>
                  </a:schemeClr>
                </a:gs>
                <a:gs pos="97000">
                  <a:schemeClr val="bg1"/>
                </a:gs>
                <a:gs pos="61000">
                  <a:schemeClr val="accent1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u="sng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As a result:</a:t>
              </a:r>
              <a:endPara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-Negative impacts on trade</a:t>
              </a:r>
              <a:endPara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-Insufficient growth, poverty, unemployment </a:t>
              </a:r>
            </a:p>
            <a:p>
              <a:pPr>
                <a:spcAft>
                  <a:spcPts val="60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-Low-income trap</a:t>
              </a:r>
              <a:endPara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endPara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008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4960A60-ADFF-474D-A339-CCA184FA6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무역원활화를 계산하는 방법</a:t>
            </a:r>
            <a:endParaRPr lang="en-U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B9859BF-1B65-4DEB-BC91-FC3EF22D0B5B}"/>
              </a:ext>
            </a:extLst>
          </p:cNvPr>
          <p:cNvGraphicFramePr/>
          <p:nvPr/>
        </p:nvGraphicFramePr>
        <p:xfrm>
          <a:off x="432000" y="1569795"/>
          <a:ext cx="2325816" cy="4136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4C62F95-577D-4ECF-8335-FF03B1D91338}"/>
              </a:ext>
            </a:extLst>
          </p:cNvPr>
          <p:cNvSpPr/>
          <p:nvPr/>
        </p:nvSpPr>
        <p:spPr>
          <a:xfrm>
            <a:off x="3108409" y="1569795"/>
            <a:ext cx="4761471" cy="4136538"/>
          </a:xfrm>
          <a:prstGeom prst="rect">
            <a:avLst/>
          </a:prstGeom>
          <a:noFill/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chemeClr val="tx1"/>
                </a:solidFill>
              </a:rPr>
              <a:t>Iceberg costs </a:t>
            </a:r>
            <a:r>
              <a:rPr lang="en-US" altLang="ko-KR" dirty="0">
                <a:solidFill>
                  <a:schemeClr val="tx1"/>
                </a:solidFill>
              </a:rPr>
              <a:t>– </a:t>
            </a:r>
            <a:r>
              <a:rPr lang="ko-KR" altLang="en-US" dirty="0">
                <a:solidFill>
                  <a:schemeClr val="tx1"/>
                </a:solidFill>
              </a:rPr>
              <a:t>무역에서 숨겨진 비용이다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 GTAP </a:t>
            </a:r>
            <a:r>
              <a:rPr lang="en-US" altLang="ko-KR" dirty="0">
                <a:solidFill>
                  <a:schemeClr val="tx1"/>
                </a:solidFill>
              </a:rPr>
              <a:t>model</a:t>
            </a:r>
            <a:r>
              <a:rPr lang="en-US" dirty="0">
                <a:solidFill>
                  <a:schemeClr val="tx1"/>
                </a:solidFill>
              </a:rPr>
              <a:t>, bilateral import is affected with </a:t>
            </a:r>
            <a:r>
              <a:rPr lang="en-US" b="1" dirty="0">
                <a:solidFill>
                  <a:schemeClr val="tx1"/>
                </a:solidFill>
              </a:rPr>
              <a:t>three factors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r>
              <a:rPr lang="ko-KR" altLang="en-US" i="1" dirty="0">
                <a:solidFill>
                  <a:schemeClr val="tx1"/>
                </a:solidFill>
              </a:rPr>
              <a:t>수입 가격</a:t>
            </a:r>
            <a:endParaRPr lang="en-US" altLang="ko-KR" i="1" dirty="0">
              <a:solidFill>
                <a:schemeClr val="tx1"/>
              </a:solidFill>
            </a:endParaRPr>
          </a:p>
          <a:p>
            <a:r>
              <a:rPr lang="ko-KR" altLang="en-US" i="1" dirty="0">
                <a:solidFill>
                  <a:schemeClr val="tx1"/>
                </a:solidFill>
              </a:rPr>
              <a:t>국내 수요</a:t>
            </a:r>
            <a:endParaRPr lang="en-US" i="1" dirty="0">
              <a:solidFill>
                <a:schemeClr val="tx1"/>
              </a:solidFill>
            </a:endParaRPr>
          </a:p>
          <a:p>
            <a:r>
              <a:rPr lang="ko-KR" altLang="en-US" i="1" dirty="0">
                <a:solidFill>
                  <a:schemeClr val="tx1"/>
                </a:solidFill>
              </a:rPr>
              <a:t>기타 요인</a:t>
            </a:r>
            <a:r>
              <a:rPr lang="en-US" i="1" dirty="0">
                <a:solidFill>
                  <a:schemeClr val="tx1"/>
                </a:solidFill>
              </a:rPr>
              <a:t> (</a:t>
            </a:r>
            <a:r>
              <a:rPr lang="en-US" i="1" dirty="0">
                <a:solidFill>
                  <a:schemeClr val="accent1"/>
                </a:solidFill>
              </a:rPr>
              <a:t>iceberg costs=‘ams’</a:t>
            </a:r>
            <a:r>
              <a:rPr lang="en-US" i="1" dirty="0">
                <a:solidFill>
                  <a:schemeClr val="tx1"/>
                </a:solidFill>
              </a:rPr>
              <a:t>)</a:t>
            </a:r>
          </a:p>
          <a:p>
            <a:endParaRPr lang="en-US" i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i="1" dirty="0">
                <a:solidFill>
                  <a:schemeClr val="tx1"/>
                </a:solidFill>
              </a:rPr>
              <a:t>따라서 </a:t>
            </a:r>
            <a:r>
              <a:rPr lang="en-US" i="1" dirty="0">
                <a:solidFill>
                  <a:schemeClr val="tx1"/>
                </a:solidFill>
              </a:rPr>
              <a:t>iceberg costs</a:t>
            </a:r>
            <a:r>
              <a:rPr lang="ko-KR" altLang="en-US" i="1" dirty="0">
                <a:solidFill>
                  <a:schemeClr val="tx1"/>
                </a:solidFill>
              </a:rPr>
              <a:t>가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ko-KR" altLang="en-US" i="1" dirty="0">
                <a:solidFill>
                  <a:schemeClr val="tx1"/>
                </a:solidFill>
              </a:rPr>
              <a:t>감소하면 무역 원활화가 촉진된다</a:t>
            </a:r>
            <a:r>
              <a:rPr lang="en-US" altLang="ko-KR" i="1" dirty="0">
                <a:solidFill>
                  <a:schemeClr val="tx1"/>
                </a:solidFill>
              </a:rPr>
              <a:t>.</a:t>
            </a:r>
            <a:endParaRPr lang="en-US" i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A picture containing toy, necklace, knot&#10;&#10;Description automatically generated">
            <a:extLst>
              <a:ext uri="{FF2B5EF4-FFF2-40B4-BE49-F238E27FC236}">
                <a16:creationId xmlns:a16="http://schemas.microsoft.com/office/drawing/2014/main" id="{36A17F08-D694-43A4-A25D-DFA684DBE2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251" y="4720281"/>
            <a:ext cx="1586315" cy="738591"/>
          </a:xfrm>
          <a:prstGeom prst="rect">
            <a:avLst/>
          </a:prstGeom>
        </p:spPr>
      </p:pic>
      <p:pic>
        <p:nvPicPr>
          <p:cNvPr id="1026" name="Picture 2" descr="Desktop Virtualization, Total Cost of Ownership, and AMP | NComputing">
            <a:extLst>
              <a:ext uri="{FF2B5EF4-FFF2-40B4-BE49-F238E27FC236}">
                <a16:creationId xmlns:a16="http://schemas.microsoft.com/office/drawing/2014/main" id="{203C5688-B345-46BE-B036-565CBF71E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923" y="1959604"/>
            <a:ext cx="4105189" cy="3356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6FBEE6-C49D-42EB-855F-9CBC5ECE2E04}"/>
              </a:ext>
            </a:extLst>
          </p:cNvPr>
          <p:cNvSpPr txBox="1"/>
          <p:nvPr/>
        </p:nvSpPr>
        <p:spPr>
          <a:xfrm rot="3929470">
            <a:off x="9349944" y="3884782"/>
            <a:ext cx="1425146" cy="36933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Iceberg costs</a:t>
            </a:r>
          </a:p>
        </p:txBody>
      </p:sp>
    </p:spTree>
    <p:extLst>
      <p:ext uri="{BB962C8B-B14F-4D97-AF65-F5344CB8AC3E}">
        <p14:creationId xmlns:p14="http://schemas.microsoft.com/office/powerpoint/2010/main" val="9220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729CCBC-5442-4C93-B800-2D4D325D3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1740"/>
          </a:xfrm>
        </p:spPr>
        <p:txBody>
          <a:bodyPr/>
          <a:lstStyle/>
          <a:p>
            <a:r>
              <a:rPr lang="en-US" altLang="ko-KR" b="1" dirty="0"/>
              <a:t>Trade Facilitation</a:t>
            </a:r>
            <a:endParaRPr lang="en-US" b="1" dirty="0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5F016331-E9AC-40F7-98B5-5A637369DB88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328398" y="2127157"/>
            <a:ext cx="2057400" cy="1024128"/>
          </a:xfrm>
          <a:effectLst>
            <a:innerShdw blurRad="114300">
              <a:prstClr val="black"/>
            </a:innerShdw>
          </a:effectLst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5498FE7A-766C-4955-B644-E18D5E4582E5}"/>
              </a:ext>
            </a:extLst>
          </p:cNvPr>
          <p:cNvPicPr>
            <a:picLocks noGrp="1"/>
          </p:cNvPicPr>
          <p:nvPr>
            <p:ph type="pic" sz="quarter" idx="14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2731845" y="2134204"/>
            <a:ext cx="2057400" cy="1024128"/>
          </a:xfrm>
          <a:effectLst>
            <a:innerShdw blurRad="114300">
              <a:prstClr val="black"/>
            </a:innerShdw>
          </a:effectLst>
        </p:spPr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08A04BB6-2617-4F5F-9059-FD458259864C}"/>
              </a:ext>
            </a:extLst>
          </p:cNvPr>
          <p:cNvPicPr>
            <a:picLocks noGrp="1"/>
          </p:cNvPicPr>
          <p:nvPr>
            <p:ph type="pic" sz="quarter" idx="15"/>
          </p:nvPr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5241562" y="2134204"/>
            <a:ext cx="2057400" cy="1024128"/>
          </a:xfrm>
          <a:effectLst>
            <a:innerShdw blurRad="114300">
              <a:prstClr val="black"/>
            </a:innerShdw>
          </a:effectLst>
        </p:spPr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5D294FEF-F722-4096-9777-B6684EE796F0}"/>
              </a:ext>
            </a:extLst>
          </p:cNvPr>
          <p:cNvPicPr>
            <a:picLocks noGrp="1"/>
          </p:cNvPicPr>
          <p:nvPr>
            <p:ph type="pic" sz="quarter" idx="16"/>
          </p:nvPr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/>
        </p:blipFill>
        <p:spPr>
          <a:xfrm>
            <a:off x="7546970" y="2127157"/>
            <a:ext cx="2057400" cy="1024128"/>
          </a:xfrm>
          <a:effectLst>
            <a:innerShdw blurRad="114300">
              <a:prstClr val="black"/>
            </a:innerShdw>
          </a:effectLst>
        </p:spPr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5ED88184-2AD2-4BCF-A560-D69DD100012B}"/>
              </a:ext>
            </a:extLst>
          </p:cNvPr>
          <p:cNvPicPr>
            <a:picLocks noGrp="1"/>
          </p:cNvPicPr>
          <p:nvPr>
            <p:ph type="pic" sz="quarter" idx="17"/>
          </p:nvPr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/>
        </p:blipFill>
        <p:spPr>
          <a:xfrm>
            <a:off x="9810369" y="2117909"/>
            <a:ext cx="2057400" cy="1024128"/>
          </a:xfrm>
          <a:effectLst>
            <a:innerShdw blurRad="114300">
              <a:prstClr val="black"/>
            </a:innerShdw>
          </a:effectLst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E63CD2-A142-4385-BA8D-E3DBBDE8F76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9184" y="3270740"/>
            <a:ext cx="2057400" cy="731520"/>
          </a:xfrm>
        </p:spPr>
        <p:txBody>
          <a:bodyPr/>
          <a:lstStyle/>
          <a:p>
            <a:pPr algn="l"/>
            <a:r>
              <a:rPr lang="en-US" sz="2000">
                <a:latin typeface="+mj-lt"/>
              </a:rPr>
              <a:t>Kazakhstan</a:t>
            </a:r>
            <a:endParaRPr lang="en-US" sz="2000" dirty="0">
              <a:latin typeface="+mj-lt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414389E-EAD9-4B6E-9B85-1F6843AC6CB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03846" y="3270740"/>
            <a:ext cx="2057400" cy="731520"/>
          </a:xfrm>
        </p:spPr>
        <p:txBody>
          <a:bodyPr/>
          <a:lstStyle/>
          <a:p>
            <a:pPr algn="l"/>
            <a:r>
              <a:rPr lang="en-US" sz="2000">
                <a:latin typeface="+mj-lt"/>
              </a:rPr>
              <a:t>Uzbekistan</a:t>
            </a:r>
            <a:endParaRPr lang="en-US" sz="2000" dirty="0">
              <a:latin typeface="+mj-lt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E8B7117-A519-4B56-9893-9D8BE5520B8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65218" y="3270740"/>
            <a:ext cx="2057400" cy="731520"/>
          </a:xfrm>
        </p:spPr>
        <p:txBody>
          <a:bodyPr/>
          <a:lstStyle/>
          <a:p>
            <a:pPr algn="l"/>
            <a:r>
              <a:rPr lang="en-US"/>
              <a:t>Kyrgyzstan</a:t>
            </a:r>
            <a:endParaRPr lang="en-US" sz="2000" dirty="0">
              <a:latin typeface="+mj-lt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088A138-11AC-4A09-ABC8-8DA1BF3A3C2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431642" y="3270740"/>
            <a:ext cx="2057400" cy="731520"/>
          </a:xfrm>
        </p:spPr>
        <p:txBody>
          <a:bodyPr/>
          <a:lstStyle/>
          <a:p>
            <a:pPr algn="l"/>
            <a:r>
              <a:rPr lang="en-US" sz="2000">
                <a:latin typeface="+mj-lt"/>
              </a:rPr>
              <a:t>Turkmenistan</a:t>
            </a:r>
            <a:endParaRPr lang="en-US" sz="2000" dirty="0"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C011A9-D736-4438-9BB5-F81789CA47D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93893" y="3270740"/>
            <a:ext cx="2057400" cy="731520"/>
          </a:xfrm>
        </p:spPr>
        <p:txBody>
          <a:bodyPr/>
          <a:lstStyle/>
          <a:p>
            <a:pPr algn="l"/>
            <a:r>
              <a:rPr lang="en-US" sz="2000">
                <a:latin typeface="+mj-lt"/>
              </a:rPr>
              <a:t>Tajikistan</a:t>
            </a:r>
            <a:endParaRPr lang="en-US" sz="2000" dirty="0"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E125039-668E-48DA-9309-5CE680A1028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9184" y="3898157"/>
            <a:ext cx="2057400" cy="2294001"/>
          </a:xfrm>
        </p:spPr>
        <p:txBody>
          <a:bodyPr anchor="t">
            <a:normAutofit/>
          </a:bodyPr>
          <a:lstStyle/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LP</a:t>
            </a:r>
            <a:r>
              <a:rPr lang="en-US" altLang="ko-KR" sz="1800" dirty="0"/>
              <a:t>I</a:t>
            </a:r>
            <a:r>
              <a:rPr lang="en-US" sz="1800" dirty="0"/>
              <a:t> – 71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TFA – 44.5%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National Trade Facilitation Committee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E1977F2D-3E80-45AD-AE01-975432362E10}"/>
              </a:ext>
            </a:extLst>
          </p:cNvPr>
          <p:cNvSpPr txBox="1">
            <a:spLocks/>
          </p:cNvSpPr>
          <p:nvPr/>
        </p:nvSpPr>
        <p:spPr>
          <a:xfrm>
            <a:off x="2703846" y="3810236"/>
            <a:ext cx="2057400" cy="22940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LP</a:t>
            </a:r>
            <a:r>
              <a:rPr lang="en-US" altLang="ko-KR" sz="1800"/>
              <a:t>I</a:t>
            </a:r>
            <a:r>
              <a:rPr lang="en-US" sz="1800"/>
              <a:t> – 99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TFA – x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National Trade Facilitation Committee  </a:t>
            </a:r>
            <a:endParaRPr lang="en-US" sz="1800" dirty="0"/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CE7404F2-46A3-4EEE-8A10-9BBF64853FFC}"/>
              </a:ext>
            </a:extLst>
          </p:cNvPr>
          <p:cNvSpPr txBox="1">
            <a:spLocks/>
          </p:cNvSpPr>
          <p:nvPr/>
        </p:nvSpPr>
        <p:spPr>
          <a:xfrm>
            <a:off x="5074335" y="3810236"/>
            <a:ext cx="2057400" cy="22940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LP</a:t>
            </a:r>
            <a:r>
              <a:rPr lang="en-US" altLang="ko-KR" sz="1800"/>
              <a:t>I</a:t>
            </a:r>
            <a:r>
              <a:rPr lang="en-US" sz="1800"/>
              <a:t> – 108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TFA – 16.4%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Council on Trade Facilitation  </a:t>
            </a:r>
          </a:p>
          <a:p>
            <a:pPr algn="l"/>
            <a:endParaRPr lang="en-US" sz="1800" dirty="0"/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007FD43A-7254-4520-B5C4-2A13BD74A217}"/>
              </a:ext>
            </a:extLst>
          </p:cNvPr>
          <p:cNvSpPr txBox="1">
            <a:spLocks/>
          </p:cNvSpPr>
          <p:nvPr/>
        </p:nvSpPr>
        <p:spPr>
          <a:xfrm>
            <a:off x="7439880" y="3810236"/>
            <a:ext cx="2057400" cy="23164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LP</a:t>
            </a:r>
            <a:r>
              <a:rPr lang="en-US" altLang="ko-KR" sz="1800"/>
              <a:t>I</a:t>
            </a:r>
            <a:r>
              <a:rPr lang="en-US" sz="1800"/>
              <a:t> – 126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TFA – x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MoU on digital trade and single window with UN</a:t>
            </a:r>
            <a:endParaRPr lang="en-US" sz="1800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3ACFB2AD-7ACA-47B1-A45C-1082D908444B}"/>
              </a:ext>
            </a:extLst>
          </p:cNvPr>
          <p:cNvSpPr txBox="1">
            <a:spLocks/>
          </p:cNvSpPr>
          <p:nvPr/>
        </p:nvSpPr>
        <p:spPr>
          <a:xfrm>
            <a:off x="9814542" y="3832734"/>
            <a:ext cx="2057400" cy="22940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LP</a:t>
            </a:r>
            <a:r>
              <a:rPr lang="en-US" altLang="ko-KR" sz="1800"/>
              <a:t>I</a:t>
            </a:r>
            <a:r>
              <a:rPr lang="en-US" sz="1800"/>
              <a:t> – 134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TFA – 76.5%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/>
              <a:t>National Trade Facilitation Roadmap</a:t>
            </a:r>
            <a:r>
              <a:rPr lang="en-US" sz="140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>
                <a:solidFill>
                  <a:schemeClr val="bg1">
                    <a:lumMod val="75000"/>
                  </a:schemeClr>
                </a:solidFill>
              </a:rPr>
              <a:t>by the National Trade Facilitation Committee  </a:t>
            </a:r>
            <a:endParaRPr lang="en-US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9BB3596-A687-4805-9FF1-33F8177E9F46}"/>
              </a:ext>
            </a:extLst>
          </p:cNvPr>
          <p:cNvGrpSpPr/>
          <p:nvPr/>
        </p:nvGrpSpPr>
        <p:grpSpPr>
          <a:xfrm>
            <a:off x="246018" y="1148557"/>
            <a:ext cx="11625924" cy="1197488"/>
            <a:chOff x="246019" y="1240146"/>
            <a:chExt cx="11625924" cy="119748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6" name="Left Bracket 45">
              <a:extLst>
                <a:ext uri="{FF2B5EF4-FFF2-40B4-BE49-F238E27FC236}">
                  <a16:creationId xmlns:a16="http://schemas.microsoft.com/office/drawing/2014/main" id="{B8F015D1-657F-463E-82FB-FE0EDD67DAD9}"/>
                </a:ext>
              </a:extLst>
            </p:cNvPr>
            <p:cNvSpPr/>
            <p:nvPr/>
          </p:nvSpPr>
          <p:spPr>
            <a:xfrm rot="5400000">
              <a:off x="5655710" y="-3778599"/>
              <a:ext cx="806542" cy="11625924"/>
            </a:xfrm>
            <a:prstGeom prst="leftBracket">
              <a:avLst>
                <a:gd name="adj" fmla="val 142133"/>
              </a:avLst>
            </a:prstGeom>
            <a:ln w="285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F715D39-3565-42A0-AC99-A9689F19B7FD}"/>
                </a:ext>
              </a:extLst>
            </p:cNvPr>
            <p:cNvSpPr/>
            <p:nvPr/>
          </p:nvSpPr>
          <p:spPr>
            <a:xfrm>
              <a:off x="2594024" y="1240146"/>
              <a:ext cx="7142205" cy="828636"/>
            </a:xfrm>
            <a:prstGeom prst="roundRect">
              <a:avLst/>
            </a:prstGeom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/>
                <a:t>Ready4Trade by EU/ITC; CAREC by ADB</a:t>
              </a: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981F965-F9CF-4BED-9B58-A3FFE9C5C3E7}"/>
              </a:ext>
            </a:extLst>
          </p:cNvPr>
          <p:cNvCxnSpPr/>
          <p:nvPr/>
        </p:nvCxnSpPr>
        <p:spPr>
          <a:xfrm>
            <a:off x="328398" y="4127158"/>
            <a:ext cx="11025402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71E3507-6A62-4336-8241-9169E2C46339}"/>
              </a:ext>
            </a:extLst>
          </p:cNvPr>
          <p:cNvCxnSpPr/>
          <p:nvPr/>
        </p:nvCxnSpPr>
        <p:spPr>
          <a:xfrm>
            <a:off x="328398" y="4564038"/>
            <a:ext cx="11025402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21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6" grpId="0" build="p"/>
      <p:bldP spid="14" grpId="0" build="p"/>
      <p:bldP spid="12" grpId="0" build="p"/>
      <p:bldP spid="10" grpId="0" build="p"/>
      <p:bldP spid="9" grpId="0" uiExpand="1" build="p"/>
      <p:bldP spid="40" grpId="0" uiExpand="1" build="p"/>
      <p:bldP spid="41" grpId="0" uiExpand="1" build="p"/>
      <p:bldP spid="42" grpId="0" uiExpand="1" build="p"/>
      <p:bldP spid="4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7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16411253_Geometric presentation_AAS_v3" id="{5F394A36-244E-477B-9B00-631A6705923C}" vid="{7FC6DB14-D4FF-4031-8ADB-F8536C0C4002}"/>
    </a:ext>
  </a:extLst>
</a:theme>
</file>

<file path=ppt/theme/theme2.xml><?xml version="1.0" encoding="utf-8"?>
<a:theme xmlns:a="http://schemas.openxmlformats.org/drawingml/2006/main" name="Brush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" id="{83ACE2F6-3F27-4C0C-9F26-3A644E012A31}" vid="{2791EB26-28CE-473B-9B2E-6D68997E899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AE7CBC-C35C-4FA9-B339-59E31F30C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61FE8A-8F15-409F-AF62-619C69C0D53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8A930687-51F2-44C8-9CE6-D1B3D6E175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1437</Words>
  <Application>Microsoft Office PowerPoint</Application>
  <PresentationFormat>Widescreen</PresentationFormat>
  <Paragraphs>427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Oswald</vt:lpstr>
      <vt:lpstr>SansSerif</vt:lpstr>
      <vt:lpstr>Agency FB</vt:lpstr>
      <vt:lpstr>Arial</vt:lpstr>
      <vt:lpstr>Arial Rounded MT Bold</vt:lpstr>
      <vt:lpstr>Calibri</vt:lpstr>
      <vt:lpstr>Calibri Light</vt:lpstr>
      <vt:lpstr>Century Gothic</vt:lpstr>
      <vt:lpstr>Corbel</vt:lpstr>
      <vt:lpstr>Elephant</vt:lpstr>
      <vt:lpstr>Times New Roman</vt:lpstr>
      <vt:lpstr>Office Theme</vt:lpstr>
      <vt:lpstr>Brush</vt:lpstr>
      <vt:lpstr>How Central Asia to Escape from Trade Isolation?: Policy Targeted Scenarios by CGE Modeling </vt:lpstr>
      <vt:lpstr>How Central Asia to Escape from Trade Isolation?: Policy Targeted Scenarios by CGE Modeling</vt:lpstr>
      <vt:lpstr>PowerPoint Presentation</vt:lpstr>
      <vt:lpstr>PowerPoint Presentation</vt:lpstr>
      <vt:lpstr>PowerPoint Presentation</vt:lpstr>
      <vt:lpstr>PowerPoint Presentation</vt:lpstr>
      <vt:lpstr>Problem statement</vt:lpstr>
      <vt:lpstr>무역원활화를 계산하는 방법</vt:lpstr>
      <vt:lpstr>Trade Facilitation</vt:lpstr>
      <vt:lpstr>Problem statement</vt:lpstr>
      <vt:lpstr>Problem statement</vt:lpstr>
      <vt:lpstr>Problem statement</vt:lpstr>
      <vt:lpstr>Proposed solutions</vt:lpstr>
      <vt:lpstr>PowerPoint Presentation</vt:lpstr>
      <vt:lpstr>PowerPoint Presentation</vt:lpstr>
      <vt:lpstr>Data collection &amp; aggregation</vt:lpstr>
      <vt:lpstr>Data collection &amp; aggregation</vt:lpstr>
      <vt:lpstr>Data collection</vt:lpstr>
      <vt:lpstr>Data collection &amp; aggregation</vt:lpstr>
      <vt:lpstr>Data collection</vt:lpstr>
      <vt:lpstr>Data collection &amp; aggregation</vt:lpstr>
      <vt:lpstr>Data aggregation</vt:lpstr>
      <vt:lpstr>Data collection &amp; aggregation</vt:lpstr>
      <vt:lpstr>Updated tariff rates</vt:lpstr>
      <vt:lpstr>Results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2021-06-09T20:33:34Z</dcterms:created>
  <dcterms:modified xsi:type="dcterms:W3CDTF">2021-06-14T06:42:10Z</dcterms:modified>
</cp:coreProperties>
</file>