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6" r:id="rId1"/>
  </p:sldMasterIdLst>
  <p:notesMasterIdLst>
    <p:notesMasterId r:id="rId23"/>
  </p:notesMasterIdLst>
  <p:sldIdLst>
    <p:sldId id="275" r:id="rId2"/>
    <p:sldId id="259" r:id="rId3"/>
    <p:sldId id="286" r:id="rId4"/>
    <p:sldId id="294" r:id="rId5"/>
    <p:sldId id="295" r:id="rId6"/>
    <p:sldId id="261" r:id="rId7"/>
    <p:sldId id="262" r:id="rId8"/>
    <p:sldId id="266" r:id="rId9"/>
    <p:sldId id="273" r:id="rId10"/>
    <p:sldId id="296" r:id="rId11"/>
    <p:sldId id="290" r:id="rId12"/>
    <p:sldId id="291" r:id="rId13"/>
    <p:sldId id="292" r:id="rId14"/>
    <p:sldId id="297" r:id="rId15"/>
    <p:sldId id="298" r:id="rId16"/>
    <p:sldId id="299" r:id="rId17"/>
    <p:sldId id="300" r:id="rId18"/>
    <p:sldId id="282" r:id="rId19"/>
    <p:sldId id="293" r:id="rId20"/>
    <p:sldId id="283" r:id="rId21"/>
    <p:sldId id="267" r:id="rId2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770" autoAdjust="0"/>
    <p:restoredTop sz="86449" autoAdjust="0"/>
  </p:normalViewPr>
  <p:slideViewPr>
    <p:cSldViewPr snapToGrid="0">
      <p:cViewPr varScale="1">
        <p:scale>
          <a:sx n="79" d="100"/>
          <a:sy n="79" d="100"/>
        </p:scale>
        <p:origin x="216" y="1144"/>
      </p:cViewPr>
      <p:guideLst/>
    </p:cSldViewPr>
  </p:slideViewPr>
  <p:outlineViewPr>
    <p:cViewPr>
      <p:scale>
        <a:sx n="33" d="100"/>
        <a:sy n="33" d="100"/>
      </p:scale>
      <p:origin x="0" y="-729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macbookair/Documents/estimation%20du%20WIP/GRAPHIQU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macbookair/Documents/estimation%20du%20WIP/GRAPHIQUES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macbookair/Documents/estimation%20du%20WIP/GRAPHIQUES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macbookair/Documents/estimation%20du%20WIP/GRAPHIQUES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macbookair/Documents/estimation%20du%20WIP/GRAPHIQUES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macbookair/Documents/estimation%20du%20WIP/GRAPHIQUES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macbookair/Documents/estimation%20du%20WIP/GRAPHIQUES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macbookair/Documents/estimation%20du%20WIP/GRAPHIQUES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macbookair/Documents/estimation%20du%20WIP/GRAPHIQUES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macbookair/Documents/estimation%20du%20WIP/GRAPHIQUES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macbookair/Documents/estimation%20du%20WIP/GRAPHIQUES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macbookair/Documents/estimation%20du%20WIP/GRAPHIQUE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macbookair/Documents/estimation%20du%20WIP/GRAPHIQUES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macbookair/Documents/estimation%20du%20WIP/GRAPHIQU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macbookair/Documents/estimation%20du%20WIP/GRAPHIQU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macbookair/Documents/estimation%20du%20WIP/GRAPHIQU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macbookair/Documents/estimation%20du%20WIP/GRAPHIQUE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macbookair/Documents/estimation%20du%20WIP/GRAPHIQU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macbookair/Documents/estimation%20du%20WIP/GRAPHIQUES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macbookair/Documents/estimation%20du%20WIP/GRAPHIQUES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100">
                <a:latin typeface="Times New Roman" panose="02020603050405020304" pitchFamily="18" charset="0"/>
                <a:cs typeface="Times New Roman" panose="02020603050405020304" pitchFamily="18" charset="0"/>
              </a:rPr>
              <a:t>South Africa</a:t>
            </a:r>
          </a:p>
        </c:rich>
      </c:tx>
      <c:layout>
        <c:manualLayout>
          <c:xMode val="edge"/>
          <c:yMode val="edge"/>
          <c:x val="0.27203148156871554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9.2370807917157655E-2"/>
          <c:y val="0.12868402016777689"/>
          <c:w val="0.78945333538448625"/>
          <c:h val="0.61449585955972064"/>
        </c:manualLayout>
      </c:layout>
      <c:scatterChart>
        <c:scatterStyle val="lineMarker"/>
        <c:varyColors val="0"/>
        <c:ser>
          <c:idx val="0"/>
          <c:order val="0"/>
          <c:tx>
            <c:strRef>
              <c:f>AS!$B$1</c:f>
              <c:strCache>
                <c:ptCount val="1"/>
                <c:pt idx="0">
                  <c:v>Oil%export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AS!$A$2:$A$5</c:f>
              <c:numCache>
                <c:formatCode>General</c:formatCode>
                <c:ptCount val="4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</c:numCache>
            </c:numRef>
          </c:xVal>
          <c:yVal>
            <c:numRef>
              <c:f>AS!$B$2:$B$5</c:f>
              <c:numCache>
                <c:formatCode>General</c:formatCode>
                <c:ptCount val="4"/>
                <c:pt idx="0">
                  <c:v>0.12558133899999999</c:v>
                </c:pt>
                <c:pt idx="1">
                  <c:v>5.1117439999999997E-3</c:v>
                </c:pt>
                <c:pt idx="2">
                  <c:v>1.7359158E-2</c:v>
                </c:pt>
                <c:pt idx="3">
                  <c:v>0.142335725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67FD-2142-A393-522EC934416A}"/>
            </c:ext>
          </c:extLst>
        </c:ser>
        <c:ser>
          <c:idx val="1"/>
          <c:order val="1"/>
          <c:tx>
            <c:strRef>
              <c:f>AS!$D$1</c:f>
              <c:strCache>
                <c:ptCount val="1"/>
                <c:pt idx="0">
                  <c:v>Gas%Export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AS!$A$2:$A$5</c:f>
              <c:numCache>
                <c:formatCode>General</c:formatCode>
                <c:ptCount val="4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</c:numCache>
            </c:numRef>
          </c:xVal>
          <c:yVal>
            <c:numRef>
              <c:f>AS!$D$2:$D$5</c:f>
              <c:numCache>
                <c:formatCode>General</c:formatCode>
                <c:ptCount val="4"/>
                <c:pt idx="0">
                  <c:v>6.8141399999999998E-4</c:v>
                </c:pt>
                <c:pt idx="1">
                  <c:v>5.4080700000000003E-4</c:v>
                </c:pt>
                <c:pt idx="2">
                  <c:v>2.017242E-2</c:v>
                </c:pt>
                <c:pt idx="3">
                  <c:v>1.1156516999999999E-2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67FD-2142-A393-522EC934416A}"/>
            </c:ext>
          </c:extLst>
        </c:ser>
        <c:ser>
          <c:idx val="2"/>
          <c:order val="2"/>
          <c:tx>
            <c:strRef>
              <c:f>AS!$F$1</c:f>
              <c:strCache>
                <c:ptCount val="1"/>
                <c:pt idx="0">
                  <c:v>Agri%export 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AS!$A$2:$A$5</c:f>
              <c:numCache>
                <c:formatCode>General</c:formatCode>
                <c:ptCount val="4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</c:numCache>
            </c:numRef>
          </c:xVal>
          <c:yVal>
            <c:numRef>
              <c:f>AS!$F$2:$F$5</c:f>
              <c:numCache>
                <c:formatCode>General</c:formatCode>
                <c:ptCount val="4"/>
                <c:pt idx="0">
                  <c:v>0.33780060299999998</c:v>
                </c:pt>
                <c:pt idx="1">
                  <c:v>5.0001592999999997E-2</c:v>
                </c:pt>
                <c:pt idx="2">
                  <c:v>4.7557278000000001E-2</c:v>
                </c:pt>
                <c:pt idx="3">
                  <c:v>0.28103551900000001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67FD-2142-A393-522EC93441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232624"/>
        <c:axId val="11567328"/>
      </c:scatterChart>
      <c:valAx>
        <c:axId val="1023262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1567328"/>
        <c:crosses val="autoZero"/>
        <c:crossBetween val="midCat"/>
      </c:valAx>
      <c:valAx>
        <c:axId val="11567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0232624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4194302661809487E-2"/>
          <c:y val="0.91058052535547329"/>
          <c:w val="0.88621413119494441"/>
          <c:h val="6.1996480355851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Cote d'Ivoire</a:t>
            </a:r>
          </a:p>
        </c:rich>
      </c:tx>
      <c:layout>
        <c:manualLayout>
          <c:xMode val="edge"/>
          <c:yMode val="edge"/>
          <c:x val="0.3683796737864779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9.5395340580516852E-2"/>
          <c:y val="0.13472152887518341"/>
          <c:w val="0.84682857993916216"/>
          <c:h val="0.66239656706935612"/>
        </c:manualLayout>
      </c:layout>
      <c:scatterChart>
        <c:scatterStyle val="lineMarker"/>
        <c:varyColors val="0"/>
        <c:ser>
          <c:idx val="0"/>
          <c:order val="0"/>
          <c:tx>
            <c:strRef>
              <c:f>'D''ivoire Cote'!$B$10</c:f>
              <c:strCache>
                <c:ptCount val="1"/>
                <c:pt idx="0">
                  <c:v>Oil%PiB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'D''ivoire Cote'!$A$11:$A$14</c:f>
              <c:numCache>
                <c:formatCode>General</c:formatCode>
                <c:ptCount val="4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</c:numCache>
            </c:numRef>
          </c:xVal>
          <c:yVal>
            <c:numRef>
              <c:f>'D''ivoire Cote'!$B$11:$B$14</c:f>
              <c:numCache>
                <c:formatCode>General</c:formatCode>
                <c:ptCount val="4"/>
                <c:pt idx="0">
                  <c:v>1.1595716110000001</c:v>
                </c:pt>
                <c:pt idx="1">
                  <c:v>4.6177983380000001</c:v>
                </c:pt>
                <c:pt idx="2">
                  <c:v>5.2483821959999997</c:v>
                </c:pt>
                <c:pt idx="3">
                  <c:v>1.7079674010000001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8CBC-2E4E-BA16-C420F8652441}"/>
            </c:ext>
          </c:extLst>
        </c:ser>
        <c:ser>
          <c:idx val="1"/>
          <c:order val="1"/>
          <c:tx>
            <c:strRef>
              <c:f>'D''ivoire Cote'!$C$10</c:f>
              <c:strCache>
                <c:ptCount val="1"/>
                <c:pt idx="0">
                  <c:v>Gas%PIB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'D''ivoire Cote'!$A$11:$A$14</c:f>
              <c:numCache>
                <c:formatCode>General</c:formatCode>
                <c:ptCount val="4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</c:numCache>
            </c:numRef>
          </c:xVal>
          <c:yVal>
            <c:numRef>
              <c:f>'D''ivoire Cote'!$C$11:$C$14</c:f>
              <c:numCache>
                <c:formatCode>General</c:formatCode>
                <c:ptCount val="4"/>
                <c:pt idx="0">
                  <c:v>1.5862614880000001</c:v>
                </c:pt>
                <c:pt idx="1">
                  <c:v>1.968840659</c:v>
                </c:pt>
                <c:pt idx="2">
                  <c:v>1.343737857</c:v>
                </c:pt>
                <c:pt idx="3">
                  <c:v>0.98380332400000003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8CBC-2E4E-BA16-C420F8652441}"/>
            </c:ext>
          </c:extLst>
        </c:ser>
        <c:ser>
          <c:idx val="2"/>
          <c:order val="2"/>
          <c:tx>
            <c:strRef>
              <c:f>'D''ivoire Cote'!$D$10</c:f>
              <c:strCache>
                <c:ptCount val="1"/>
                <c:pt idx="0">
                  <c:v>Agri%GDP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'D''ivoire Cote'!$A$11:$A$14</c:f>
              <c:numCache>
                <c:formatCode>General</c:formatCode>
                <c:ptCount val="4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</c:numCache>
            </c:numRef>
          </c:xVal>
          <c:yVal>
            <c:numRef>
              <c:f>'D''ivoire Cote'!$D$11:$D$14</c:f>
              <c:numCache>
                <c:formatCode>General</c:formatCode>
                <c:ptCount val="4"/>
                <c:pt idx="0">
                  <c:v>24.989115713659263</c:v>
                </c:pt>
                <c:pt idx="1">
                  <c:v>22.593246265572024</c:v>
                </c:pt>
                <c:pt idx="2">
                  <c:v>24.529427557925644</c:v>
                </c:pt>
                <c:pt idx="3">
                  <c:v>22.735623257338041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8CBC-2E4E-BA16-C420F86524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491984"/>
        <c:axId val="101587184"/>
      </c:scatterChart>
      <c:valAx>
        <c:axId val="134919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01587184"/>
        <c:crosses val="autoZero"/>
        <c:crossBetween val="midCat"/>
      </c:valAx>
      <c:valAx>
        <c:axId val="1015871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3491984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9.7914604388627965E-2"/>
          <c:y val="0.89374537914479502"/>
          <c:w val="0.78124377555595004"/>
          <c:h val="0.1062544393317068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dirty="0"/>
              <a:t>Nigeria</a:t>
            </a:r>
          </a:p>
        </c:rich>
      </c:tx>
      <c:layout>
        <c:manualLayout>
          <c:xMode val="edge"/>
          <c:yMode val="edge"/>
          <c:x val="0.4267391585568715"/>
          <c:y val="6.0090438475671176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7.588112636919575E-2"/>
          <c:y val="0.13365296399636431"/>
          <c:w val="0.86722989523028493"/>
          <c:h val="0.67483123813272983"/>
        </c:manualLayout>
      </c:layout>
      <c:scatterChart>
        <c:scatterStyle val="lineMarker"/>
        <c:varyColors val="0"/>
        <c:ser>
          <c:idx val="0"/>
          <c:order val="0"/>
          <c:tx>
            <c:strRef>
              <c:f>Nigeria!$B$18</c:f>
              <c:strCache>
                <c:ptCount val="1"/>
                <c:pt idx="0">
                  <c:v>Oil%GDP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Nigeria!$A$19:$A$22</c:f>
              <c:numCache>
                <c:formatCode>General</c:formatCode>
                <c:ptCount val="4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</c:numCache>
            </c:numRef>
          </c:xVal>
          <c:yVal>
            <c:numRef>
              <c:f>Nigeria!$B$19:$B$22</c:f>
              <c:numCache>
                <c:formatCode>General</c:formatCode>
                <c:ptCount val="4"/>
                <c:pt idx="0">
                  <c:v>32.34339052</c:v>
                </c:pt>
                <c:pt idx="1">
                  <c:v>29.46222543</c:v>
                </c:pt>
                <c:pt idx="2">
                  <c:v>19.664956740000001</c:v>
                </c:pt>
                <c:pt idx="3">
                  <c:v>8.5237861299999995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5C7B-CC4B-935A-1014E1DB0F81}"/>
            </c:ext>
          </c:extLst>
        </c:ser>
        <c:ser>
          <c:idx val="1"/>
          <c:order val="1"/>
          <c:tx>
            <c:strRef>
              <c:f>Nigeria!$C$18</c:f>
              <c:strCache>
                <c:ptCount val="1"/>
                <c:pt idx="0">
                  <c:v>Gas%GDP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Nigeria!$A$19:$A$22</c:f>
              <c:numCache>
                <c:formatCode>General</c:formatCode>
                <c:ptCount val="4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</c:numCache>
            </c:numRef>
          </c:xVal>
          <c:yVal>
            <c:numRef>
              <c:f>Nigeria!$C$19:$C$22</c:f>
              <c:numCache>
                <c:formatCode>General</c:formatCode>
                <c:ptCount val="4"/>
                <c:pt idx="0">
                  <c:v>2.2569158460000001</c:v>
                </c:pt>
                <c:pt idx="1">
                  <c:v>3.437579913</c:v>
                </c:pt>
                <c:pt idx="2">
                  <c:v>1.672050281</c:v>
                </c:pt>
                <c:pt idx="3">
                  <c:v>1.5067404820000001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5C7B-CC4B-935A-1014E1DB0F81}"/>
            </c:ext>
          </c:extLst>
        </c:ser>
        <c:ser>
          <c:idx val="2"/>
          <c:order val="2"/>
          <c:tx>
            <c:strRef>
              <c:f>Nigeria!$D$18</c:f>
              <c:strCache>
                <c:ptCount val="1"/>
                <c:pt idx="0">
                  <c:v>Agri%GDP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Nigeria!$A$19:$A$22</c:f>
              <c:numCache>
                <c:formatCode>General</c:formatCode>
                <c:ptCount val="4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</c:numCache>
            </c:numRef>
          </c:xVal>
          <c:yVal>
            <c:numRef>
              <c:f>Nigeria!$D$19:$D$22</c:f>
              <c:numCache>
                <c:formatCode>General</c:formatCode>
                <c:ptCount val="4"/>
                <c:pt idx="0">
                  <c:v>21.357241297877223</c:v>
                </c:pt>
                <c:pt idx="1">
                  <c:v>26.089282825073074</c:v>
                </c:pt>
                <c:pt idx="2">
                  <c:v>23.893704091441027</c:v>
                </c:pt>
                <c:pt idx="3">
                  <c:v>20.631893480229031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5C7B-CC4B-935A-1014E1DB0F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2505008"/>
        <c:axId val="111595248"/>
      </c:scatterChart>
      <c:valAx>
        <c:axId val="1125050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11595248"/>
        <c:crosses val="autoZero"/>
        <c:crossBetween val="midCat"/>
      </c:valAx>
      <c:valAx>
        <c:axId val="111595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12505008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0729741943535651"/>
          <c:y val="0.92161125878635131"/>
          <c:w val="0.58540516112928698"/>
          <c:h val="7.838871529259258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Tunisie</a:t>
            </a:r>
          </a:p>
        </c:rich>
      </c:tx>
      <c:layout>
        <c:manualLayout>
          <c:xMode val="edge"/>
          <c:yMode val="edge"/>
          <c:x val="0.41495298477955717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6.6569335083114606E-2"/>
          <c:y val="0.12067484874479592"/>
          <c:w val="0.84898683411197928"/>
          <c:h val="0.6482807273876604"/>
        </c:manualLayout>
      </c:layout>
      <c:scatterChart>
        <c:scatterStyle val="lineMarker"/>
        <c:varyColors val="0"/>
        <c:ser>
          <c:idx val="0"/>
          <c:order val="0"/>
          <c:tx>
            <c:strRef>
              <c:f>Tunisie!$B$13</c:f>
              <c:strCache>
                <c:ptCount val="1"/>
                <c:pt idx="0">
                  <c:v>Oil%PiB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Tunisie!$A$14:$A$17</c:f>
              <c:numCache>
                <c:formatCode>General</c:formatCode>
                <c:ptCount val="4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</c:numCache>
            </c:numRef>
          </c:xVal>
          <c:yVal>
            <c:numRef>
              <c:f>Tunisie!$B$14:$B$17</c:f>
              <c:numCache>
                <c:formatCode>General</c:formatCode>
                <c:ptCount val="4"/>
                <c:pt idx="0">
                  <c:v>3.858192673</c:v>
                </c:pt>
                <c:pt idx="1">
                  <c:v>10.81737635</c:v>
                </c:pt>
                <c:pt idx="2">
                  <c:v>5.2049186450000002</c:v>
                </c:pt>
                <c:pt idx="3">
                  <c:v>1.7484294090000001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E3A0-6D48-A42C-B9762ED73D89}"/>
            </c:ext>
          </c:extLst>
        </c:ser>
        <c:ser>
          <c:idx val="1"/>
          <c:order val="1"/>
          <c:tx>
            <c:strRef>
              <c:f>Tunisie!$C$13</c:f>
              <c:strCache>
                <c:ptCount val="1"/>
                <c:pt idx="0">
                  <c:v>gas%PIB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Tunisie!$A$14:$A$17</c:f>
              <c:numCache>
                <c:formatCode>General</c:formatCode>
                <c:ptCount val="4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</c:numCache>
            </c:numRef>
          </c:xVal>
          <c:yVal>
            <c:numRef>
              <c:f>Tunisie!$C$14:$C$17</c:f>
              <c:numCache>
                <c:formatCode>General</c:formatCode>
                <c:ptCount val="4"/>
                <c:pt idx="0">
                  <c:v>1.235028488</c:v>
                </c:pt>
                <c:pt idx="1">
                  <c:v>2.3564584079999999</c:v>
                </c:pt>
                <c:pt idx="2">
                  <c:v>0.97780003299999996</c:v>
                </c:pt>
                <c:pt idx="3">
                  <c:v>0.61047407600000003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E3A0-6D48-A42C-B9762ED73D89}"/>
            </c:ext>
          </c:extLst>
        </c:ser>
        <c:ser>
          <c:idx val="2"/>
          <c:order val="2"/>
          <c:tx>
            <c:strRef>
              <c:f>Tunisie!$D$13</c:f>
              <c:strCache>
                <c:ptCount val="1"/>
                <c:pt idx="0">
                  <c:v>Agri%PIB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Tunisie!$A$14:$A$17</c:f>
              <c:numCache>
                <c:formatCode>General</c:formatCode>
                <c:ptCount val="4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</c:numCache>
            </c:numRef>
          </c:xVal>
          <c:yVal>
            <c:numRef>
              <c:f>Tunisie!$D$14:$D$17</c:f>
              <c:numCache>
                <c:formatCode>General</c:formatCode>
                <c:ptCount val="4"/>
                <c:pt idx="0">
                  <c:v>10.006353348078536</c:v>
                </c:pt>
                <c:pt idx="1">
                  <c:v>9.1698311480499637</c:v>
                </c:pt>
                <c:pt idx="2">
                  <c:v>7.5345930901045923</c:v>
                </c:pt>
                <c:pt idx="3">
                  <c:v>10.287661846706358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E3A0-6D48-A42C-B9762ED73D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3780528"/>
        <c:axId val="108323616"/>
      </c:scatterChart>
      <c:valAx>
        <c:axId val="4378052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08323616"/>
        <c:crosses val="autoZero"/>
        <c:crossBetween val="midCat"/>
      </c:valAx>
      <c:valAx>
        <c:axId val="1083236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3780528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671053037261505"/>
          <c:y val="0.91805225597012707"/>
          <c:w val="0.49908059229667884"/>
          <c:h val="6.392061248717163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Tunisie</a:t>
            </a:r>
          </a:p>
          <a:p>
            <a:pPr>
              <a:defRPr/>
            </a:pPr>
            <a:endParaRPr lang="fr-FR" dirty="0"/>
          </a:p>
        </c:rich>
      </c:tx>
      <c:layout>
        <c:manualLayout>
          <c:xMode val="edge"/>
          <c:yMode val="edge"/>
          <c:x val="0.41404776737197613"/>
          <c:y val="5.7536988063755269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9.4746134743042665E-2"/>
          <c:y val="0.2132708022923161"/>
          <c:w val="0.81401035065826788"/>
          <c:h val="0.57747883712789727"/>
        </c:manualLayout>
      </c:layout>
      <c:scatterChart>
        <c:scatterStyle val="lineMarker"/>
        <c:varyColors val="0"/>
        <c:ser>
          <c:idx val="0"/>
          <c:order val="0"/>
          <c:tx>
            <c:strRef>
              <c:f>Tunisie!$B$1</c:f>
              <c:strCache>
                <c:ptCount val="1"/>
                <c:pt idx="0">
                  <c:v>Oil%Export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Tunisie!$A$2:$A$5</c:f>
              <c:numCache>
                <c:formatCode>General</c:formatCode>
                <c:ptCount val="4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</c:numCache>
            </c:numRef>
          </c:xVal>
          <c:yVal>
            <c:numRef>
              <c:f>Tunisie!$B$2:$B$5</c:f>
              <c:numCache>
                <c:formatCode>General</c:formatCode>
                <c:ptCount val="4"/>
                <c:pt idx="0">
                  <c:v>10.439823970000001</c:v>
                </c:pt>
                <c:pt idx="1">
                  <c:v>10.40728708</c:v>
                </c:pt>
                <c:pt idx="2">
                  <c:v>12.6671836</c:v>
                </c:pt>
                <c:pt idx="3">
                  <c:v>4.4943864380000003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0121-E146-A3EC-B6F8BEFC7F5C}"/>
            </c:ext>
          </c:extLst>
        </c:ser>
        <c:ser>
          <c:idx val="1"/>
          <c:order val="1"/>
          <c:tx>
            <c:strRef>
              <c:f>Tunisie!$C$1</c:f>
              <c:strCache>
                <c:ptCount val="1"/>
                <c:pt idx="0">
                  <c:v>Gas%Export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Tunisie!$A$2:$A$5</c:f>
              <c:numCache>
                <c:formatCode>General</c:formatCode>
                <c:ptCount val="4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</c:numCache>
            </c:numRef>
          </c:xVal>
          <c:yVal>
            <c:numRef>
              <c:f>Tunisie!$C$2:$C$5</c:f>
              <c:numCache>
                <c:formatCode>General</c:formatCode>
                <c:ptCount val="4"/>
                <c:pt idx="0">
                  <c:v>1.1493999999999999E-4</c:v>
                </c:pt>
                <c:pt idx="1">
                  <c:v>1.93279E-4</c:v>
                </c:pt>
                <c:pt idx="2">
                  <c:v>1.5411E-4</c:v>
                </c:pt>
                <c:pt idx="3">
                  <c:v>1.5411E-4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0121-E146-A3EC-B6F8BEFC7F5C}"/>
            </c:ext>
          </c:extLst>
        </c:ser>
        <c:ser>
          <c:idx val="2"/>
          <c:order val="2"/>
          <c:tx>
            <c:strRef>
              <c:f>Tunisie!$D$1</c:f>
              <c:strCache>
                <c:ptCount val="1"/>
                <c:pt idx="0">
                  <c:v>Agri%Export 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Tunisie!$A$2:$A$5</c:f>
              <c:numCache>
                <c:formatCode>General</c:formatCode>
                <c:ptCount val="4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</c:numCache>
            </c:numRef>
          </c:xVal>
          <c:yVal>
            <c:numRef>
              <c:f>Tunisie!$D$2:$D$5</c:f>
              <c:numCache>
                <c:formatCode>General</c:formatCode>
                <c:ptCount val="4"/>
                <c:pt idx="0">
                  <c:v>0.471828517</c:v>
                </c:pt>
                <c:pt idx="1">
                  <c:v>0.21680268</c:v>
                </c:pt>
                <c:pt idx="2">
                  <c:v>1.8370493000000002E-2</c:v>
                </c:pt>
                <c:pt idx="3">
                  <c:v>0.109764768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0121-E146-A3EC-B6F8BEFC7F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8644992"/>
        <c:axId val="50303360"/>
      </c:scatterChart>
      <c:valAx>
        <c:axId val="686449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0303360"/>
        <c:crosses val="autoZero"/>
        <c:crossBetween val="midCat"/>
      </c:valAx>
      <c:valAx>
        <c:axId val="503033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6864499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8189726123946762"/>
          <c:y val="0.88698458166330374"/>
          <c:w val="0.53670603674540684"/>
          <c:h val="7.810294546515018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>
                <a:latin typeface="Times New Roman" panose="02020603050405020304" pitchFamily="18" charset="0"/>
                <a:cs typeface="Times New Roman" panose="02020603050405020304" pitchFamily="18" charset="0"/>
              </a:rPr>
              <a:t>Gabon</a:t>
            </a:r>
          </a:p>
        </c:rich>
      </c:tx>
      <c:layout>
        <c:manualLayout>
          <c:xMode val="edge"/>
          <c:yMode val="edge"/>
          <c:x val="0.39741366021494767"/>
          <c:y val="6.3741964497231489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0.12632924114712757"/>
          <c:y val="0.12268872640543503"/>
          <c:w val="0.80256815000709092"/>
          <c:h val="0.68000530011925264"/>
        </c:manualLayout>
      </c:layout>
      <c:scatterChart>
        <c:scatterStyle val="lineMarker"/>
        <c:varyColors val="0"/>
        <c:ser>
          <c:idx val="0"/>
          <c:order val="0"/>
          <c:tx>
            <c:strRef>
              <c:f>Gabon!$B$1</c:f>
              <c:strCache>
                <c:ptCount val="1"/>
                <c:pt idx="0">
                  <c:v>Oil%Export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Gabon!$A$2:$A$5</c:f>
              <c:numCache>
                <c:formatCode>General</c:formatCode>
                <c:ptCount val="4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</c:numCache>
            </c:numRef>
          </c:xVal>
          <c:yVal>
            <c:numRef>
              <c:f>Gabon!$B$2:$B$5</c:f>
              <c:numCache>
                <c:formatCode>General</c:formatCode>
                <c:ptCount val="4"/>
                <c:pt idx="0">
                  <c:v>81.425810119999994</c:v>
                </c:pt>
                <c:pt idx="1">
                  <c:v>82.575431109999997</c:v>
                </c:pt>
                <c:pt idx="2">
                  <c:v>82.000620620000007</c:v>
                </c:pt>
                <c:pt idx="3">
                  <c:v>82.000620620000007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8DBA-CB4A-93F9-3F7845C77E04}"/>
            </c:ext>
          </c:extLst>
        </c:ser>
        <c:ser>
          <c:idx val="1"/>
          <c:order val="1"/>
          <c:tx>
            <c:strRef>
              <c:f>Gabon!$C$1</c:f>
              <c:strCache>
                <c:ptCount val="1"/>
                <c:pt idx="0">
                  <c:v>Gas%Export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Gabon!$A$2:$A$5</c:f>
              <c:numCache>
                <c:formatCode>General</c:formatCode>
                <c:ptCount val="4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</c:numCache>
            </c:numRef>
          </c:xVal>
          <c:yVal>
            <c:numRef>
              <c:f>Gabon!$C$2:$C$5</c:f>
              <c:numCache>
                <c:formatCode>0.00E+00</c:formatCode>
                <c:ptCount val="4"/>
                <c:pt idx="0">
                  <c:v>4.9561899999999997E-5</c:v>
                </c:pt>
                <c:pt idx="1">
                  <c:v>4.9561899999999997E-5</c:v>
                </c:pt>
                <c:pt idx="2">
                  <c:v>4.9561899999999997E-5</c:v>
                </c:pt>
                <c:pt idx="3">
                  <c:v>4.9561899999999997E-5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8DBA-CB4A-93F9-3F7845C77E04}"/>
            </c:ext>
          </c:extLst>
        </c:ser>
        <c:ser>
          <c:idx val="2"/>
          <c:order val="2"/>
          <c:tx>
            <c:strRef>
              <c:f>Gabon!$D$1</c:f>
              <c:strCache>
                <c:ptCount val="1"/>
                <c:pt idx="0">
                  <c:v>Agri%Export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Gabon!$A$2:$A$5</c:f>
              <c:numCache>
                <c:formatCode>General</c:formatCode>
                <c:ptCount val="4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</c:numCache>
            </c:numRef>
          </c:xVal>
          <c:yVal>
            <c:numRef>
              <c:f>Gabon!$D$2:$D$5</c:f>
              <c:numCache>
                <c:formatCode>0.00E+00</c:formatCode>
                <c:ptCount val="4"/>
                <c:pt idx="0" formatCode="General">
                  <c:v>1.2913821000000001E-2</c:v>
                </c:pt>
                <c:pt idx="1">
                  <c:v>2.3991699999999999E-5</c:v>
                </c:pt>
                <c:pt idx="2">
                  <c:v>6.4689999999999999E-3</c:v>
                </c:pt>
                <c:pt idx="3">
                  <c:v>6.4689999999999999E-3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8DBA-CB4A-93F9-3F7845C77E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3641136"/>
        <c:axId val="43294768"/>
      </c:scatterChart>
      <c:valAx>
        <c:axId val="4364113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3294768"/>
        <c:crosses val="autoZero"/>
        <c:crossBetween val="midCat"/>
      </c:valAx>
      <c:valAx>
        <c:axId val="432947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364113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5569463370720008"/>
          <c:y val="0.8991786295295533"/>
          <c:w val="0.68861073258559991"/>
          <c:h val="0.1008213704704466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fr-FR">
                <a:latin typeface="Times New Roman" panose="02020603050405020304" pitchFamily="18" charset="0"/>
                <a:cs typeface="Times New Roman" panose="02020603050405020304" pitchFamily="18" charset="0"/>
              </a:rPr>
              <a:t>Gabon</a:t>
            </a:r>
          </a:p>
        </c:rich>
      </c:tx>
      <c:layout>
        <c:manualLayout>
          <c:xMode val="edge"/>
          <c:yMode val="edge"/>
          <c:x val="0.42871731931547136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0.12769213025741813"/>
          <c:y val="0.14689391130072368"/>
          <c:w val="0.7775199235148752"/>
          <c:h val="0.63118312736317772"/>
        </c:manualLayout>
      </c:layout>
      <c:scatterChart>
        <c:scatterStyle val="lineMarker"/>
        <c:varyColors val="0"/>
        <c:ser>
          <c:idx val="0"/>
          <c:order val="0"/>
          <c:tx>
            <c:strRef>
              <c:f>Gabon!$B$18</c:f>
              <c:strCache>
                <c:ptCount val="1"/>
                <c:pt idx="0">
                  <c:v>Oil%GDP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Gabon!$A$19:$A$22</c:f>
              <c:numCache>
                <c:formatCode>General</c:formatCode>
                <c:ptCount val="4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</c:numCache>
            </c:numRef>
          </c:xVal>
          <c:yVal>
            <c:numRef>
              <c:f>Gabon!$B$19:$B$22</c:f>
              <c:numCache>
                <c:formatCode>General</c:formatCode>
                <c:ptCount val="4"/>
                <c:pt idx="0">
                  <c:v>64.368880809999993</c:v>
                </c:pt>
                <c:pt idx="1">
                  <c:v>54.77101304</c:v>
                </c:pt>
                <c:pt idx="2">
                  <c:v>49.521796340000002</c:v>
                </c:pt>
                <c:pt idx="3">
                  <c:v>27.944470160000002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F3CA-AE4A-8964-3E1F0744B83B}"/>
            </c:ext>
          </c:extLst>
        </c:ser>
        <c:ser>
          <c:idx val="1"/>
          <c:order val="1"/>
          <c:tx>
            <c:strRef>
              <c:f>Gabon!$C$18</c:f>
              <c:strCache>
                <c:ptCount val="1"/>
                <c:pt idx="0">
                  <c:v>Oil%GDP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Gabon!$A$19:$A$22</c:f>
              <c:numCache>
                <c:formatCode>General</c:formatCode>
                <c:ptCount val="4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</c:numCache>
            </c:numRef>
          </c:xVal>
          <c:yVal>
            <c:numRef>
              <c:f>Gabon!$C$19:$C$22</c:f>
              <c:numCache>
                <c:formatCode>General</c:formatCode>
                <c:ptCount val="4"/>
                <c:pt idx="0">
                  <c:v>0.20126817399999999</c:v>
                </c:pt>
                <c:pt idx="1">
                  <c:v>0.30535630699999999</c:v>
                </c:pt>
                <c:pt idx="2">
                  <c:v>0.118413485</c:v>
                </c:pt>
                <c:pt idx="3">
                  <c:v>0.43478185899999999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F3CA-AE4A-8964-3E1F0744B83B}"/>
            </c:ext>
          </c:extLst>
        </c:ser>
        <c:ser>
          <c:idx val="2"/>
          <c:order val="2"/>
          <c:tx>
            <c:strRef>
              <c:f>Gabon!$D$18</c:f>
              <c:strCache>
                <c:ptCount val="1"/>
                <c:pt idx="0">
                  <c:v>Oil%GDP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Gabon!$A$19:$A$22</c:f>
              <c:numCache>
                <c:formatCode>General</c:formatCode>
                <c:ptCount val="4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</c:numCache>
            </c:numRef>
          </c:xVal>
          <c:yVal>
            <c:numRef>
              <c:f>Gabon!$D$19:$D$22</c:f>
              <c:numCache>
                <c:formatCode>General</c:formatCode>
                <c:ptCount val="4"/>
                <c:pt idx="0">
                  <c:v>6.2136245219222879</c:v>
                </c:pt>
                <c:pt idx="1">
                  <c:v>4.9846386110288101</c:v>
                </c:pt>
                <c:pt idx="2">
                  <c:v>3.9144544172835736</c:v>
                </c:pt>
                <c:pt idx="3">
                  <c:v>4.3116290441014566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F3CA-AE4A-8964-3E1F0744B8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8924240"/>
        <c:axId val="108925872"/>
      </c:scatterChart>
      <c:valAx>
        <c:axId val="1089242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08925872"/>
        <c:crosses val="autoZero"/>
        <c:crossBetween val="midCat"/>
      </c:valAx>
      <c:valAx>
        <c:axId val="1089258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0892424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fr-FR"/>
              <a:t>Egypt</a:t>
            </a:r>
          </a:p>
        </c:rich>
      </c:tx>
      <c:layout>
        <c:manualLayout>
          <c:xMode val="edge"/>
          <c:yMode val="edge"/>
          <c:x val="0.39381142250309498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0.10482892568671645"/>
          <c:y val="0.13635593220338982"/>
          <c:w val="0.83325231237239905"/>
          <c:h val="0.63215630034163983"/>
        </c:manualLayout>
      </c:layout>
      <c:scatterChart>
        <c:scatterStyle val="lineMarker"/>
        <c:varyColors val="0"/>
        <c:ser>
          <c:idx val="0"/>
          <c:order val="0"/>
          <c:tx>
            <c:strRef>
              <c:f>'Egypte '!$B$1</c:f>
              <c:strCache>
                <c:ptCount val="1"/>
                <c:pt idx="0">
                  <c:v>Oil%Export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'Egypte '!$A$2:$A$5</c:f>
              <c:numCache>
                <c:formatCode>General</c:formatCode>
                <c:ptCount val="4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</c:numCache>
            </c:numRef>
          </c:xVal>
          <c:yVal>
            <c:numRef>
              <c:f>'Egypte '!$B$2:$B$5</c:f>
              <c:numCache>
                <c:formatCode>General</c:formatCode>
                <c:ptCount val="4"/>
                <c:pt idx="0">
                  <c:v>7.3908971399999999</c:v>
                </c:pt>
                <c:pt idx="1">
                  <c:v>4.8350059270000001</c:v>
                </c:pt>
                <c:pt idx="2">
                  <c:v>6.7504376209999997</c:v>
                </c:pt>
                <c:pt idx="3">
                  <c:v>9.0774944459999993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9AA4-9348-9A93-66F0092AE1D1}"/>
            </c:ext>
          </c:extLst>
        </c:ser>
        <c:ser>
          <c:idx val="1"/>
          <c:order val="1"/>
          <c:tx>
            <c:strRef>
              <c:f>'Egypte '!$C$1</c:f>
              <c:strCache>
                <c:ptCount val="1"/>
                <c:pt idx="0">
                  <c:v>Gas%Export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'Egypte '!$A$2:$A$5</c:f>
              <c:numCache>
                <c:formatCode>General</c:formatCode>
                <c:ptCount val="4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</c:numCache>
            </c:numRef>
          </c:xVal>
          <c:yVal>
            <c:numRef>
              <c:f>'Egypte '!$C$2:$C$5</c:f>
              <c:numCache>
                <c:formatCode>General</c:formatCode>
                <c:ptCount val="4"/>
                <c:pt idx="0">
                  <c:v>7.3764664900000003</c:v>
                </c:pt>
                <c:pt idx="1">
                  <c:v>14.47288588</c:v>
                </c:pt>
                <c:pt idx="2">
                  <c:v>7.4633616900000002</c:v>
                </c:pt>
                <c:pt idx="3">
                  <c:v>0.19315190099999999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9AA4-9348-9A93-66F0092AE1D1}"/>
            </c:ext>
          </c:extLst>
        </c:ser>
        <c:ser>
          <c:idx val="2"/>
          <c:order val="2"/>
          <c:tx>
            <c:strRef>
              <c:f>'Egypte '!$D$1</c:f>
              <c:strCache>
                <c:ptCount val="1"/>
                <c:pt idx="0">
                  <c:v>Agri%Export 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'Egypte '!$A$2:$A$5</c:f>
              <c:numCache>
                <c:formatCode>General</c:formatCode>
                <c:ptCount val="4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</c:numCache>
            </c:numRef>
          </c:xVal>
          <c:yVal>
            <c:numRef>
              <c:f>'Egypte '!$D$2:$D$5</c:f>
              <c:numCache>
                <c:formatCode>General</c:formatCode>
                <c:ptCount val="4"/>
                <c:pt idx="0">
                  <c:v>2.0885826E-2</c:v>
                </c:pt>
                <c:pt idx="1">
                  <c:v>6.9536650000000005E-2</c:v>
                </c:pt>
                <c:pt idx="2">
                  <c:v>0.17987640099999999</c:v>
                </c:pt>
                <c:pt idx="3">
                  <c:v>0.427451998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9AA4-9348-9A93-66F0092AE1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2584800"/>
        <c:axId val="11566640"/>
      </c:scatterChart>
      <c:valAx>
        <c:axId val="425848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r-FR"/>
          </a:p>
        </c:txPr>
        <c:crossAx val="11566640"/>
        <c:crosses val="autoZero"/>
        <c:crossBetween val="midCat"/>
      </c:valAx>
      <c:valAx>
        <c:axId val="115666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r-FR"/>
          </a:p>
        </c:txPr>
        <c:crossAx val="42584800"/>
        <c:crosses val="autoZero"/>
        <c:crossBetween val="midCat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13373328355314362"/>
          <c:y val="0.88825910452641987"/>
          <c:w val="0.72529992706689594"/>
          <c:h val="9.923166745547035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fr-FR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Egypt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42481778297431233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0.10063429979444397"/>
          <c:y val="0.12192692208493254"/>
          <c:w val="0.83309948927808763"/>
          <c:h val="0.66520049972722106"/>
        </c:manualLayout>
      </c:layout>
      <c:scatterChart>
        <c:scatterStyle val="lineMarker"/>
        <c:varyColors val="0"/>
        <c:ser>
          <c:idx val="0"/>
          <c:order val="0"/>
          <c:tx>
            <c:strRef>
              <c:f>'Egypte '!$B$11</c:f>
              <c:strCache>
                <c:ptCount val="1"/>
                <c:pt idx="0">
                  <c:v>Oil%GDP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'Egypte '!$A$12:$A$15</c:f>
              <c:numCache>
                <c:formatCode>General</c:formatCode>
                <c:ptCount val="4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</c:numCache>
            </c:numRef>
          </c:xVal>
          <c:yVal>
            <c:numRef>
              <c:f>'Egypte '!$B$12:$B$15</c:f>
              <c:numCache>
                <c:formatCode>General</c:formatCode>
                <c:ptCount val="4"/>
                <c:pt idx="0">
                  <c:v>8.2255589249999996</c:v>
                </c:pt>
                <c:pt idx="1">
                  <c:v>15.020538139999999</c:v>
                </c:pt>
                <c:pt idx="2">
                  <c:v>9.2151866350000002</c:v>
                </c:pt>
                <c:pt idx="3">
                  <c:v>4.070694971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8FDF-6F4A-988E-98693C95F9C0}"/>
            </c:ext>
          </c:extLst>
        </c:ser>
        <c:ser>
          <c:idx val="1"/>
          <c:order val="1"/>
          <c:tx>
            <c:strRef>
              <c:f>'Egypte '!$C$11</c:f>
              <c:strCache>
                <c:ptCount val="1"/>
                <c:pt idx="0">
                  <c:v>Gas%GDP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'Egypte '!$A$12:$A$15</c:f>
              <c:numCache>
                <c:formatCode>General</c:formatCode>
                <c:ptCount val="4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</c:numCache>
            </c:numRef>
          </c:xVal>
          <c:yVal>
            <c:numRef>
              <c:f>'Egypte '!$C$12:$C$15</c:f>
              <c:numCache>
                <c:formatCode>General</c:formatCode>
                <c:ptCount val="4"/>
                <c:pt idx="0">
                  <c:v>2.3055224050000001</c:v>
                </c:pt>
                <c:pt idx="1">
                  <c:v>12.809103650000001</c:v>
                </c:pt>
                <c:pt idx="2">
                  <c:v>5.8723506739999998</c:v>
                </c:pt>
                <c:pt idx="3">
                  <c:v>2.1996327290000002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8FDF-6F4A-988E-98693C95F9C0}"/>
            </c:ext>
          </c:extLst>
        </c:ser>
        <c:ser>
          <c:idx val="2"/>
          <c:order val="2"/>
          <c:tx>
            <c:strRef>
              <c:f>'Egypte '!$D$11</c:f>
              <c:strCache>
                <c:ptCount val="1"/>
                <c:pt idx="0">
                  <c:v>Agri%GDP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'Egypte '!$A$12:$A$15</c:f>
              <c:numCache>
                <c:formatCode>General</c:formatCode>
                <c:ptCount val="4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</c:numCache>
            </c:numRef>
          </c:xVal>
          <c:yVal>
            <c:numRef>
              <c:f>'Egypte '!$D$12:$D$15</c:f>
              <c:numCache>
                <c:formatCode>General</c:formatCode>
                <c:ptCount val="4"/>
                <c:pt idx="0">
                  <c:v>15.538077036165838</c:v>
                </c:pt>
                <c:pt idx="1">
                  <c:v>13.981801299907149</c:v>
                </c:pt>
                <c:pt idx="2">
                  <c:v>13.340759157964529</c:v>
                </c:pt>
                <c:pt idx="3">
                  <c:v>11.394083227627972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8FDF-6F4A-988E-98693C95F9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7048064"/>
        <c:axId val="107264960"/>
      </c:scatterChart>
      <c:valAx>
        <c:axId val="10704806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07264960"/>
        <c:crosses val="autoZero"/>
        <c:crossBetween val="midCat"/>
      </c:valAx>
      <c:valAx>
        <c:axId val="107264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07048064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fr-FR">
                <a:latin typeface="Times New Roman" panose="02020603050405020304" pitchFamily="18" charset="0"/>
                <a:cs typeface="Times New Roman" panose="02020603050405020304" pitchFamily="18" charset="0"/>
              </a:rPr>
              <a:t>Ghana</a:t>
            </a:r>
          </a:p>
        </c:rich>
      </c:tx>
      <c:layout>
        <c:manualLayout>
          <c:xMode val="edge"/>
          <c:yMode val="edge"/>
          <c:x val="0.43344873416117879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8.7646020181452386E-2"/>
          <c:y val="0.11984156825165722"/>
          <c:w val="0.79820108818194702"/>
          <c:h val="0.68435180885159341"/>
        </c:manualLayout>
      </c:layout>
      <c:scatterChart>
        <c:scatterStyle val="lineMarker"/>
        <c:varyColors val="0"/>
        <c:ser>
          <c:idx val="0"/>
          <c:order val="0"/>
          <c:tx>
            <c:strRef>
              <c:f>Ghana!$B$1</c:f>
              <c:strCache>
                <c:ptCount val="1"/>
                <c:pt idx="0">
                  <c:v>Oil%Export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Ghana!$A$2:$A$5</c:f>
              <c:numCache>
                <c:formatCode>General</c:formatCode>
                <c:ptCount val="4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</c:numCache>
            </c:numRef>
          </c:xVal>
          <c:yVal>
            <c:numRef>
              <c:f>Ghana!$B$2:$B$5</c:f>
              <c:numCache>
                <c:formatCode>General</c:formatCode>
                <c:ptCount val="4"/>
                <c:pt idx="0">
                  <c:v>1.3</c:v>
                </c:pt>
                <c:pt idx="1">
                  <c:v>1.0004999999999999</c:v>
                </c:pt>
                <c:pt idx="2">
                  <c:v>10.127309350000001</c:v>
                </c:pt>
                <c:pt idx="3">
                  <c:v>10.127309350000001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02C0-7945-92CC-80EB25DFB924}"/>
            </c:ext>
          </c:extLst>
        </c:ser>
        <c:ser>
          <c:idx val="1"/>
          <c:order val="1"/>
          <c:tx>
            <c:strRef>
              <c:f>Ghana!$C$1</c:f>
              <c:strCache>
                <c:ptCount val="1"/>
                <c:pt idx="0">
                  <c:v>Gas%Export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Ghana!$A$2:$A$5</c:f>
              <c:numCache>
                <c:formatCode>General</c:formatCode>
                <c:ptCount val="4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</c:numCache>
            </c:numRef>
          </c:xVal>
          <c:yVal>
            <c:numRef>
              <c:f>Ghana!$C$2:$C$5</c:f>
              <c:numCache>
                <c:formatCode>0.00E+00</c:formatCode>
                <c:ptCount val="4"/>
                <c:pt idx="0">
                  <c:v>3.4131400000000003E-5</c:v>
                </c:pt>
                <c:pt idx="1">
                  <c:v>3.4131400000000003E-5</c:v>
                </c:pt>
                <c:pt idx="2">
                  <c:v>3.4131400000000003E-5</c:v>
                </c:pt>
                <c:pt idx="3">
                  <c:v>3.4131400000000003E-5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02C0-7945-92CC-80EB25DFB924}"/>
            </c:ext>
          </c:extLst>
        </c:ser>
        <c:ser>
          <c:idx val="2"/>
          <c:order val="2"/>
          <c:tx>
            <c:strRef>
              <c:f>Ghana!$D$1</c:f>
              <c:strCache>
                <c:ptCount val="1"/>
                <c:pt idx="0">
                  <c:v>Agri%Export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Ghana!$A$2:$A$5</c:f>
              <c:numCache>
                <c:formatCode>General</c:formatCode>
                <c:ptCount val="4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</c:numCache>
            </c:numRef>
          </c:xVal>
          <c:yVal>
            <c:numRef>
              <c:f>Ghana!$D$2:$D$5</c:f>
              <c:numCache>
                <c:formatCode>General</c:formatCode>
                <c:ptCount val="4"/>
                <c:pt idx="0">
                  <c:v>19.02462864</c:v>
                </c:pt>
                <c:pt idx="1">
                  <c:v>29.166386289999998</c:v>
                </c:pt>
                <c:pt idx="2">
                  <c:v>19.30399122</c:v>
                </c:pt>
                <c:pt idx="3">
                  <c:v>19.0929024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02C0-7945-92CC-80EB25DFB9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6152144"/>
        <c:axId val="46804384"/>
      </c:scatterChart>
      <c:valAx>
        <c:axId val="4615214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6804384"/>
        <c:crosses val="autoZero"/>
        <c:crossBetween val="midCat"/>
      </c:valAx>
      <c:valAx>
        <c:axId val="468043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6152144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6718147874298328"/>
          <c:y val="0.92462922812545534"/>
          <c:w val="0.62013190347894209"/>
          <c:h val="7.53707718745446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Ghana</a:t>
            </a:r>
          </a:p>
        </c:rich>
      </c:tx>
      <c:layout>
        <c:manualLayout>
          <c:xMode val="edge"/>
          <c:yMode val="edge"/>
          <c:x val="0.43669910123511391"/>
          <c:y val="3.212226492825352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7.4644551885711979E-2"/>
          <c:y val="0.14307762661483939"/>
          <c:w val="0.82095365769949258"/>
          <c:h val="0.64429321405771489"/>
        </c:manualLayout>
      </c:layout>
      <c:scatterChart>
        <c:scatterStyle val="lineMarker"/>
        <c:varyColors val="0"/>
        <c:ser>
          <c:idx val="0"/>
          <c:order val="0"/>
          <c:tx>
            <c:strRef>
              <c:f>Ghana!$B$10</c:f>
              <c:strCache>
                <c:ptCount val="1"/>
                <c:pt idx="0">
                  <c:v>Oilr%GDP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Ghana!$A$11:$A$14</c:f>
              <c:numCache>
                <c:formatCode>General</c:formatCode>
                <c:ptCount val="4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</c:numCache>
            </c:numRef>
          </c:xVal>
          <c:yVal>
            <c:numRef>
              <c:f>Ghana!$B$11:$B$14</c:f>
              <c:numCache>
                <c:formatCode>General</c:formatCode>
                <c:ptCount val="4"/>
                <c:pt idx="0">
                  <c:v>0.47555636400000001</c:v>
                </c:pt>
                <c:pt idx="1">
                  <c:v>0.36004718299999999</c:v>
                </c:pt>
                <c:pt idx="2">
                  <c:v>0.76673513100000001</c:v>
                </c:pt>
                <c:pt idx="3">
                  <c:v>3.9502690999999999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4591-F34B-82A0-90701D69539C}"/>
            </c:ext>
          </c:extLst>
        </c:ser>
        <c:ser>
          <c:idx val="1"/>
          <c:order val="1"/>
          <c:tx>
            <c:strRef>
              <c:f>Ghana!$C$10</c:f>
              <c:strCache>
                <c:ptCount val="1"/>
                <c:pt idx="0">
                  <c:v>GaS%PIB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Ghana!$A$11:$A$14</c:f>
              <c:numCache>
                <c:formatCode>General</c:formatCode>
                <c:ptCount val="4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</c:numCache>
            </c:numRef>
          </c:xVal>
          <c:yVal>
            <c:numRef>
              <c:f>Ghana!$C$11:$C$14</c:f>
              <c:numCache>
                <c:formatCode>General</c:formatCode>
                <c:ptCount val="4"/>
                <c:pt idx="0">
                  <c:v>0.23604233799999999</c:v>
                </c:pt>
                <c:pt idx="1">
                  <c:v>0.23604233799999999</c:v>
                </c:pt>
                <c:pt idx="2">
                  <c:v>0.23604233799999999</c:v>
                </c:pt>
                <c:pt idx="3">
                  <c:v>0.23604233799999999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4591-F34B-82A0-90701D69539C}"/>
            </c:ext>
          </c:extLst>
        </c:ser>
        <c:ser>
          <c:idx val="2"/>
          <c:order val="2"/>
          <c:tx>
            <c:strRef>
              <c:f>Ghana!$D$10</c:f>
              <c:strCache>
                <c:ptCount val="1"/>
                <c:pt idx="0">
                  <c:v>Agri%GDP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Ghana!$A$11:$A$14</c:f>
              <c:numCache>
                <c:formatCode>General</c:formatCode>
                <c:ptCount val="4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</c:numCache>
            </c:numRef>
          </c:xVal>
          <c:yVal>
            <c:numRef>
              <c:f>Ghana!$D$11:$D$14</c:f>
              <c:numCache>
                <c:formatCode>General</c:formatCode>
                <c:ptCount val="4"/>
                <c:pt idx="0">
                  <c:v>35.271521959303932</c:v>
                </c:pt>
                <c:pt idx="1">
                  <c:v>37.45301293018359</c:v>
                </c:pt>
                <c:pt idx="2">
                  <c:v>28.038737963649051</c:v>
                </c:pt>
                <c:pt idx="3">
                  <c:v>20.247175490288658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4591-F34B-82A0-90701D6953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53316591"/>
        <c:axId val="553320895"/>
      </c:scatterChart>
      <c:valAx>
        <c:axId val="55331659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53320895"/>
        <c:crosses val="autoZero"/>
        <c:crossBetween val="midCat"/>
      </c:valAx>
      <c:valAx>
        <c:axId val="5533208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53316591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6366900923436964"/>
          <c:y val="0.89725782088625083"/>
          <c:w val="0.52466785471422239"/>
          <c:h val="6.419546119984499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100">
                <a:latin typeface="Times New Roman" panose="02020603050405020304" pitchFamily="18" charset="0"/>
                <a:cs typeface="Times New Roman" panose="02020603050405020304" pitchFamily="18" charset="0"/>
              </a:rPr>
              <a:t>South Africa</a:t>
            </a:r>
          </a:p>
          <a:p>
            <a:pPr>
              <a:defRPr sz="1100"/>
            </a:pPr>
            <a:endParaRPr lang="fr-FR" sz="1100"/>
          </a:p>
        </c:rich>
      </c:tx>
      <c:layout>
        <c:manualLayout>
          <c:xMode val="edge"/>
          <c:yMode val="edge"/>
          <c:x val="0.32994976151312966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9.1594382111012104E-2"/>
          <c:y val="0.11156985076373978"/>
          <c:w val="0.7847290162632673"/>
          <c:h val="0.64637562562119133"/>
        </c:manualLayout>
      </c:layout>
      <c:scatterChart>
        <c:scatterStyle val="lineMarker"/>
        <c:varyColors val="0"/>
        <c:ser>
          <c:idx val="0"/>
          <c:order val="0"/>
          <c:tx>
            <c:strRef>
              <c:f>AS!$K$1</c:f>
              <c:strCache>
                <c:ptCount val="1"/>
                <c:pt idx="0">
                  <c:v>Oil%PIB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AS!$J$2:$J$5</c:f>
              <c:numCache>
                <c:formatCode>General</c:formatCode>
                <c:ptCount val="4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</c:numCache>
            </c:numRef>
          </c:xVal>
          <c:yVal>
            <c:numRef>
              <c:f>AS!$K$2:$K$5</c:f>
              <c:numCache>
                <c:formatCode>General</c:formatCode>
                <c:ptCount val="4"/>
                <c:pt idx="0">
                  <c:v>1.5340832870000001</c:v>
                </c:pt>
                <c:pt idx="1">
                  <c:v>1.645736619</c:v>
                </c:pt>
                <c:pt idx="2">
                  <c:v>1.391805849</c:v>
                </c:pt>
                <c:pt idx="3">
                  <c:v>0.83162644299999999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D5AF-E948-B850-766F16F3E17C}"/>
            </c:ext>
          </c:extLst>
        </c:ser>
        <c:ser>
          <c:idx val="1"/>
          <c:order val="1"/>
          <c:tx>
            <c:strRef>
              <c:f>AS!$L$1</c:f>
              <c:strCache>
                <c:ptCount val="1"/>
                <c:pt idx="0">
                  <c:v>Gas%PIB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AS!$J$2:$J$5</c:f>
              <c:numCache>
                <c:formatCode>General</c:formatCode>
                <c:ptCount val="4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</c:numCache>
            </c:numRef>
          </c:xVal>
          <c:yVal>
            <c:numRef>
              <c:f>AS!$L$2:$L$5</c:f>
              <c:numCache>
                <c:formatCode>General</c:formatCode>
                <c:ptCount val="4"/>
                <c:pt idx="0">
                  <c:v>0.15209532000000001</c:v>
                </c:pt>
                <c:pt idx="1">
                  <c:v>0.19581625</c:v>
                </c:pt>
                <c:pt idx="2">
                  <c:v>5.4357347E-2</c:v>
                </c:pt>
                <c:pt idx="3">
                  <c:v>5.7651580000000001E-2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D5AF-E948-B850-766F16F3E17C}"/>
            </c:ext>
          </c:extLst>
        </c:ser>
        <c:ser>
          <c:idx val="2"/>
          <c:order val="2"/>
          <c:tx>
            <c:strRef>
              <c:f>AS!$M$1</c:f>
              <c:strCache>
                <c:ptCount val="1"/>
                <c:pt idx="0">
                  <c:v>Agri%PIB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AS!$J$2:$J$5</c:f>
              <c:numCache>
                <c:formatCode>General</c:formatCode>
                <c:ptCount val="4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</c:numCache>
            </c:numRef>
          </c:xVal>
          <c:yVal>
            <c:numRef>
              <c:f>AS!$M$2:$M$5</c:f>
              <c:numCache>
                <c:formatCode>General</c:formatCode>
                <c:ptCount val="4"/>
                <c:pt idx="0">
                  <c:v>2.9947459855187026</c:v>
                </c:pt>
                <c:pt idx="1">
                  <c:v>2.3896235726739117</c:v>
                </c:pt>
                <c:pt idx="2">
                  <c:v>2.3873729153764778</c:v>
                </c:pt>
                <c:pt idx="3">
                  <c:v>2.0808353748768496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D5AF-E948-B850-766F16F3E1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4616192"/>
        <c:axId val="74514448"/>
      </c:scatterChart>
      <c:valAx>
        <c:axId val="746161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74514448"/>
        <c:crosses val="autoZero"/>
        <c:crossBetween val="midCat"/>
      </c:valAx>
      <c:valAx>
        <c:axId val="745144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7461619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842277221121032"/>
          <c:y val="0.91908605744680494"/>
          <c:w val="0.67388481751559337"/>
          <c:h val="7.409459773651447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fr-FR">
                <a:latin typeface="Times New Roman" panose="02020603050405020304" pitchFamily="18" charset="0"/>
                <a:cs typeface="Times New Roman" panose="02020603050405020304" pitchFamily="18" charset="0"/>
              </a:rPr>
              <a:t>Nigeria</a:t>
            </a:r>
          </a:p>
        </c:rich>
      </c:tx>
      <c:layout>
        <c:manualLayout>
          <c:xMode val="edge"/>
          <c:yMode val="edge"/>
          <c:x val="0.38537983755375055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9.5712638154733298E-2"/>
          <c:y val="0.13589836731888824"/>
          <c:w val="0.84277078327727051"/>
          <c:h val="0.63540306508143773"/>
        </c:manualLayout>
      </c:layout>
      <c:scatterChart>
        <c:scatterStyle val="lineMarker"/>
        <c:varyColors val="0"/>
        <c:ser>
          <c:idx val="0"/>
          <c:order val="0"/>
          <c:tx>
            <c:strRef>
              <c:f>Nigeria!$B$1</c:f>
              <c:strCache>
                <c:ptCount val="1"/>
                <c:pt idx="0">
                  <c:v>Oil%Export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Nigeria!$A$2:$A$5</c:f>
              <c:numCache>
                <c:formatCode>General</c:formatCode>
                <c:ptCount val="4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</c:numCache>
            </c:numRef>
          </c:xVal>
          <c:yVal>
            <c:numRef>
              <c:f>Nigeria!$B$2:$B$5</c:f>
              <c:numCache>
                <c:formatCode>General</c:formatCode>
                <c:ptCount val="4"/>
                <c:pt idx="0">
                  <c:v>99.355359739999997</c:v>
                </c:pt>
                <c:pt idx="1">
                  <c:v>92.739378610000003</c:v>
                </c:pt>
                <c:pt idx="2">
                  <c:v>70.354758419999996</c:v>
                </c:pt>
                <c:pt idx="3">
                  <c:v>82.047854740000005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1B51-0A4B-84F9-66F427610C6C}"/>
            </c:ext>
          </c:extLst>
        </c:ser>
        <c:ser>
          <c:idx val="1"/>
          <c:order val="1"/>
          <c:tx>
            <c:strRef>
              <c:f>Nigeria!$C$1</c:f>
              <c:strCache>
                <c:ptCount val="1"/>
                <c:pt idx="0">
                  <c:v>Gas%Export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Nigeria!$A$2:$A$5</c:f>
              <c:numCache>
                <c:formatCode>General</c:formatCode>
                <c:ptCount val="4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</c:numCache>
            </c:numRef>
          </c:xVal>
          <c:yVal>
            <c:numRef>
              <c:f>Nigeria!$C$2:$C$5</c:f>
              <c:numCache>
                <c:formatCode>General</c:formatCode>
                <c:ptCount val="4"/>
                <c:pt idx="0">
                  <c:v>0.27946333699999998</c:v>
                </c:pt>
                <c:pt idx="1">
                  <c:v>1.7751302010000001</c:v>
                </c:pt>
                <c:pt idx="2">
                  <c:v>3.2707970639999999</c:v>
                </c:pt>
                <c:pt idx="3">
                  <c:v>1.7751302010000001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1B51-0A4B-84F9-66F427610C6C}"/>
            </c:ext>
          </c:extLst>
        </c:ser>
        <c:ser>
          <c:idx val="2"/>
          <c:order val="2"/>
          <c:tx>
            <c:strRef>
              <c:f>Nigeria!$D$1</c:f>
              <c:strCache>
                <c:ptCount val="1"/>
                <c:pt idx="0">
                  <c:v>Agri%Export 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Nigeria!$A$2:$A$5</c:f>
              <c:numCache>
                <c:formatCode>General</c:formatCode>
                <c:ptCount val="4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</c:numCache>
            </c:numRef>
          </c:xVal>
          <c:yVal>
            <c:numRef>
              <c:f>Nigeria!$D$2:$D$5</c:f>
              <c:numCache>
                <c:formatCode>General</c:formatCode>
                <c:ptCount val="4"/>
                <c:pt idx="0">
                  <c:v>9.7702929999999993E-3</c:v>
                </c:pt>
                <c:pt idx="1">
                  <c:v>5.6982406999999999E-2</c:v>
                </c:pt>
                <c:pt idx="2">
                  <c:v>2.1261793280000001</c:v>
                </c:pt>
                <c:pt idx="3">
                  <c:v>1.00593179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1B51-0A4B-84F9-66F427610C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8532416"/>
        <c:axId val="68439920"/>
      </c:scatterChart>
      <c:valAx>
        <c:axId val="685324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68439920"/>
        <c:crosses val="autoZero"/>
        <c:crossBetween val="midCat"/>
      </c:valAx>
      <c:valAx>
        <c:axId val="68439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6853241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9.4583288025420764E-2"/>
          <c:y val="0.8861816075478367"/>
          <c:w val="0.75164910406266106"/>
          <c:h val="8.295551606664244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100">
                <a:latin typeface="Times New Roman" panose="02020603050405020304" pitchFamily="18" charset="0"/>
                <a:cs typeface="Times New Roman" panose="02020603050405020304" pitchFamily="18" charset="0"/>
              </a:rPr>
              <a:t>Algeria</a:t>
            </a:r>
            <a:endParaRPr lang="fr-FR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41506797583081573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9.0193756838095052E-2"/>
          <c:y val="0.1444333965335346"/>
          <c:w val="0.81042563693888714"/>
          <c:h val="0.68118940578681053"/>
        </c:manualLayout>
      </c:layout>
      <c:scatterChart>
        <c:scatterStyle val="lineMarker"/>
        <c:varyColors val="0"/>
        <c:ser>
          <c:idx val="0"/>
          <c:order val="0"/>
          <c:tx>
            <c:strRef>
              <c:f>Algérie!$B$1</c:f>
              <c:strCache>
                <c:ptCount val="1"/>
                <c:pt idx="0">
                  <c:v>Oil%Export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Algérie!$A$2:$A$5</c:f>
              <c:numCache>
                <c:formatCode>General</c:formatCode>
                <c:ptCount val="4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</c:numCache>
            </c:numRef>
          </c:xVal>
          <c:yVal>
            <c:numRef>
              <c:f>Algérie!$B$2:$B$5</c:f>
              <c:numCache>
                <c:formatCode>General</c:formatCode>
                <c:ptCount val="4"/>
                <c:pt idx="0">
                  <c:v>42.005513280000002</c:v>
                </c:pt>
                <c:pt idx="1">
                  <c:v>53.299707490000003</c:v>
                </c:pt>
                <c:pt idx="2">
                  <c:v>43.433845259999998</c:v>
                </c:pt>
                <c:pt idx="3">
                  <c:v>34.174568749999999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AC5C-264E-8568-675E741DCF62}"/>
            </c:ext>
          </c:extLst>
        </c:ser>
        <c:ser>
          <c:idx val="1"/>
          <c:order val="1"/>
          <c:tx>
            <c:strRef>
              <c:f>Algérie!$C$1</c:f>
              <c:strCache>
                <c:ptCount val="1"/>
                <c:pt idx="0">
                  <c:v>Gas%Export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Algérie!$A$2:$A$5</c:f>
              <c:numCache>
                <c:formatCode>General</c:formatCode>
                <c:ptCount val="4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</c:numCache>
            </c:numRef>
          </c:xVal>
          <c:yVal>
            <c:numRef>
              <c:f>Algérie!$C$2:$C$5</c:f>
              <c:numCache>
                <c:formatCode>General</c:formatCode>
                <c:ptCount val="4"/>
                <c:pt idx="0">
                  <c:v>30.54952252</c:v>
                </c:pt>
                <c:pt idx="1">
                  <c:v>29.391782589999998</c:v>
                </c:pt>
                <c:pt idx="2">
                  <c:v>30.482849229999999</c:v>
                </c:pt>
                <c:pt idx="3">
                  <c:v>34.240062979999998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AC5C-264E-8568-675E741DCF62}"/>
            </c:ext>
          </c:extLst>
        </c:ser>
        <c:ser>
          <c:idx val="2"/>
          <c:order val="2"/>
          <c:tx>
            <c:strRef>
              <c:f>Algérie!$D$1</c:f>
              <c:strCache>
                <c:ptCount val="1"/>
                <c:pt idx="0">
                  <c:v>Agri%Export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Algérie!$A$2:$A$5</c:f>
              <c:numCache>
                <c:formatCode>General</c:formatCode>
                <c:ptCount val="4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</c:numCache>
            </c:numRef>
          </c:xVal>
          <c:yVal>
            <c:numRef>
              <c:f>Algérie!$D$2:$D$5</c:f>
              <c:numCache>
                <c:formatCode>General</c:formatCode>
                <c:ptCount val="4"/>
                <c:pt idx="0" formatCode="0.00E+00">
                  <c:v>1.0031200000000001E-6</c:v>
                </c:pt>
                <c:pt idx="1">
                  <c:v>6.5461199999999999E-3</c:v>
                </c:pt>
                <c:pt idx="2" formatCode="0.00E+00">
                  <c:v>1.12882E-6</c:v>
                </c:pt>
                <c:pt idx="3">
                  <c:v>1.8971089999999999E-3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AC5C-264E-8568-675E741DCF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466688"/>
        <c:axId val="13130240"/>
      </c:scatterChart>
      <c:valAx>
        <c:axId val="54666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3130240"/>
        <c:crosses val="autoZero"/>
        <c:crossBetween val="midCat"/>
      </c:valAx>
      <c:valAx>
        <c:axId val="131302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466688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5639074104582951"/>
          <c:y val="0.92899345606450467"/>
          <c:w val="0.66422615790850914"/>
          <c:h val="6.942352261101643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200">
                <a:latin typeface="Times New Roman" panose="02020603050405020304" pitchFamily="18" charset="0"/>
                <a:cs typeface="Times New Roman" panose="02020603050405020304" pitchFamily="18" charset="0"/>
              </a:rPr>
              <a:t>Algeria</a:t>
            </a:r>
          </a:p>
        </c:rich>
      </c:tx>
      <c:layout>
        <c:manualLayout>
          <c:xMode val="edge"/>
          <c:yMode val="edge"/>
          <c:x val="0.39598942393202369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8.9706182696560208E-2"/>
          <c:y val="0.14425109423168175"/>
          <c:w val="0.85386537916199545"/>
          <c:h val="0.66386210768383658"/>
        </c:manualLayout>
      </c:layout>
      <c:scatterChart>
        <c:scatterStyle val="lineMarker"/>
        <c:varyColors val="0"/>
        <c:ser>
          <c:idx val="0"/>
          <c:order val="0"/>
          <c:tx>
            <c:strRef>
              <c:f>Algérie!$J$1</c:f>
              <c:strCache>
                <c:ptCount val="1"/>
                <c:pt idx="0">
                  <c:v>Oil%PiB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Algérie!$I$2:$I$5</c:f>
              <c:numCache>
                <c:formatCode>General</c:formatCode>
                <c:ptCount val="4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</c:numCache>
            </c:numRef>
          </c:xVal>
          <c:yVal>
            <c:numRef>
              <c:f>Algérie!$J$2:$J$5</c:f>
              <c:numCache>
                <c:formatCode>General</c:formatCode>
                <c:ptCount val="4"/>
                <c:pt idx="0">
                  <c:v>27.085285160000002</c:v>
                </c:pt>
                <c:pt idx="1">
                  <c:v>37.403022329999999</c:v>
                </c:pt>
                <c:pt idx="2">
                  <c:v>33.864611959999998</c:v>
                </c:pt>
                <c:pt idx="3">
                  <c:v>20.43290794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7610-BE42-87D2-54435607D46D}"/>
            </c:ext>
          </c:extLst>
        </c:ser>
        <c:ser>
          <c:idx val="1"/>
          <c:order val="1"/>
          <c:tx>
            <c:strRef>
              <c:f>Algérie!$K$1</c:f>
              <c:strCache>
                <c:ptCount val="1"/>
                <c:pt idx="0">
                  <c:v>Agri%PIB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Algérie!$I$2:$I$5</c:f>
              <c:numCache>
                <c:formatCode>General</c:formatCode>
                <c:ptCount val="4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</c:numCache>
            </c:numRef>
          </c:xVal>
          <c:yVal>
            <c:numRef>
              <c:f>Algérie!$K$2:$K$5</c:f>
              <c:numCache>
                <c:formatCode>General</c:formatCode>
                <c:ptCount val="4"/>
                <c:pt idx="0">
                  <c:v>8.3957520150887834</c:v>
                </c:pt>
                <c:pt idx="1">
                  <c:v>7.6911029332376506</c:v>
                </c:pt>
                <c:pt idx="2">
                  <c:v>8.4667855638780889</c:v>
                </c:pt>
                <c:pt idx="3">
                  <c:v>11.578707475012784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7610-BE42-87D2-54435607D46D}"/>
            </c:ext>
          </c:extLst>
        </c:ser>
        <c:ser>
          <c:idx val="2"/>
          <c:order val="2"/>
          <c:tx>
            <c:strRef>
              <c:f>Algérie!$L$1</c:f>
              <c:strCache>
                <c:ptCount val="1"/>
                <c:pt idx="0">
                  <c:v>Gas%PIB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Algérie!$I$2:$I$5</c:f>
              <c:numCache>
                <c:formatCode>General</c:formatCode>
                <c:ptCount val="4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</c:numCache>
            </c:numRef>
          </c:xVal>
          <c:yVal>
            <c:numRef>
              <c:f>Algérie!$L$2:$L$5</c:f>
              <c:numCache>
                <c:formatCode>General</c:formatCode>
                <c:ptCount val="4"/>
                <c:pt idx="0">
                  <c:v>20.558768950000001</c:v>
                </c:pt>
                <c:pt idx="1">
                  <c:v>25.16903671</c:v>
                </c:pt>
                <c:pt idx="2">
                  <c:v>11.15519024</c:v>
                </c:pt>
                <c:pt idx="3">
                  <c:v>8.3769553810000001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7610-BE42-87D2-54435607D4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6486608"/>
        <c:axId val="77795360"/>
      </c:scatterChart>
      <c:valAx>
        <c:axId val="764866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77795360"/>
        <c:crosses val="autoZero"/>
        <c:crossBetween val="midCat"/>
      </c:valAx>
      <c:valAx>
        <c:axId val="777953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76486608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9266605331389722"/>
          <c:y val="0.94072746510046101"/>
          <c:w val="0.60599640522931586"/>
          <c:h val="5.927253489953900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Angola</a:t>
            </a:r>
          </a:p>
        </c:rich>
      </c:tx>
      <c:layout>
        <c:manualLayout>
          <c:xMode val="edge"/>
          <c:yMode val="edge"/>
          <c:x val="0.40286303695701958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9.1365973589418156E-2"/>
          <c:y val="0.13218519913051457"/>
          <c:w val="0.79167506221367867"/>
          <c:h val="0.64265245789946068"/>
        </c:manualLayout>
      </c:layout>
      <c:scatterChart>
        <c:scatterStyle val="lineMarker"/>
        <c:varyColors val="0"/>
        <c:ser>
          <c:idx val="0"/>
          <c:order val="0"/>
          <c:tx>
            <c:strRef>
              <c:f>Angola!$B$1</c:f>
              <c:strCache>
                <c:ptCount val="1"/>
                <c:pt idx="0">
                  <c:v>Oil%Export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Angola!$A$2:$A$5</c:f>
              <c:numCache>
                <c:formatCode>General</c:formatCode>
                <c:ptCount val="4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</c:numCache>
            </c:numRef>
          </c:xVal>
          <c:yVal>
            <c:numRef>
              <c:f>Angola!$B$2:$B$5</c:f>
              <c:numCache>
                <c:formatCode>General</c:formatCode>
                <c:ptCount val="4"/>
                <c:pt idx="0">
                  <c:v>94.299642219999996</c:v>
                </c:pt>
                <c:pt idx="1">
                  <c:v>94.299642219999996</c:v>
                </c:pt>
                <c:pt idx="2">
                  <c:v>96.534547369999999</c:v>
                </c:pt>
                <c:pt idx="3" formatCode="0.00E+00">
                  <c:v>92.064737059999999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5139-CF40-A4C5-9BDAF99A269B}"/>
            </c:ext>
          </c:extLst>
        </c:ser>
        <c:ser>
          <c:idx val="1"/>
          <c:order val="1"/>
          <c:tx>
            <c:strRef>
              <c:f>Angola!$C$1</c:f>
              <c:strCache>
                <c:ptCount val="1"/>
                <c:pt idx="0">
                  <c:v>Gas%Export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Angola!$A$2:$A$5</c:f>
              <c:numCache>
                <c:formatCode>General</c:formatCode>
                <c:ptCount val="4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</c:numCache>
            </c:numRef>
          </c:xVal>
          <c:yVal>
            <c:numRef>
              <c:f>Angola!$C$2:$C$5</c:f>
              <c:numCache>
                <c:formatCode>0.00E+00</c:formatCode>
                <c:ptCount val="4"/>
                <c:pt idx="0">
                  <c:v>8.0776899999999996E-5</c:v>
                </c:pt>
                <c:pt idx="1">
                  <c:v>8.0776899999999996E-5</c:v>
                </c:pt>
                <c:pt idx="2" formatCode="General">
                  <c:v>1.3719900000000001E-4</c:v>
                </c:pt>
                <c:pt idx="3">
                  <c:v>2.4354699999999999E-5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5139-CF40-A4C5-9BDAF99A269B}"/>
            </c:ext>
          </c:extLst>
        </c:ser>
        <c:ser>
          <c:idx val="2"/>
          <c:order val="2"/>
          <c:tx>
            <c:strRef>
              <c:f>Angola!$D$1</c:f>
              <c:strCache>
                <c:ptCount val="1"/>
                <c:pt idx="0">
                  <c:v>Agri%Export 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Angola!$A$2:$A$5</c:f>
              <c:numCache>
                <c:formatCode>General</c:formatCode>
                <c:ptCount val="4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</c:numCache>
            </c:numRef>
          </c:xVal>
          <c:yVal>
            <c:numRef>
              <c:f>Angola!$D$2:$D$5</c:f>
              <c:numCache>
                <c:formatCode>General</c:formatCode>
                <c:ptCount val="4"/>
                <c:pt idx="0">
                  <c:v>0.16766286399999999</c:v>
                </c:pt>
                <c:pt idx="1">
                  <c:v>0.16766286399999999</c:v>
                </c:pt>
                <c:pt idx="2">
                  <c:v>8.8600297999999994E-2</c:v>
                </c:pt>
                <c:pt idx="3">
                  <c:v>0.246725429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5139-CF40-A4C5-9BDAF99A26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587296"/>
        <c:axId val="6426064"/>
      </c:scatterChart>
      <c:valAx>
        <c:axId val="1558729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6426064"/>
        <c:crosses val="autoZero"/>
        <c:crossBetween val="midCat"/>
      </c:valAx>
      <c:valAx>
        <c:axId val="64260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558729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05"/>
          <c:y val="0.85958273283396525"/>
          <c:w val="0.9"/>
          <c:h val="0.1325618076216513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Angola</a:t>
            </a:r>
          </a:p>
        </c:rich>
      </c:tx>
      <c:layout>
        <c:manualLayout>
          <c:xMode val="edge"/>
          <c:yMode val="edge"/>
          <c:x val="0.41368395292124999"/>
          <c:y val="1.704961454452573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9.2632653188663205E-2"/>
          <c:y val="0.17134053879512101"/>
          <c:w val="0.81627976060382501"/>
          <c:h val="0.63133566359879034"/>
        </c:manualLayout>
      </c:layout>
      <c:scatterChart>
        <c:scatterStyle val="lineMarker"/>
        <c:varyColors val="0"/>
        <c:ser>
          <c:idx val="0"/>
          <c:order val="0"/>
          <c:tx>
            <c:strRef>
              <c:f>Angola!$B$17</c:f>
              <c:strCache>
                <c:ptCount val="1"/>
                <c:pt idx="0">
                  <c:v>Oil%GDP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Angola!$A$18:$A$21</c:f>
              <c:numCache>
                <c:formatCode>General</c:formatCode>
                <c:ptCount val="4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</c:numCache>
            </c:numRef>
          </c:xVal>
          <c:yVal>
            <c:numRef>
              <c:f>Angola!$B$18:$B$21</c:f>
              <c:numCache>
                <c:formatCode>General</c:formatCode>
                <c:ptCount val="4"/>
                <c:pt idx="0">
                  <c:v>84.620929829999994</c:v>
                </c:pt>
                <c:pt idx="1">
                  <c:v>66.633144520000002</c:v>
                </c:pt>
                <c:pt idx="2">
                  <c:v>66.427685490000002</c:v>
                </c:pt>
                <c:pt idx="3">
                  <c:v>29.674824579999999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6E64-A74F-8D25-0407867624F8}"/>
            </c:ext>
          </c:extLst>
        </c:ser>
        <c:ser>
          <c:idx val="1"/>
          <c:order val="1"/>
          <c:tx>
            <c:strRef>
              <c:f>Angola!$C$17</c:f>
              <c:strCache>
                <c:ptCount val="1"/>
                <c:pt idx="0">
                  <c:v>Gas%GDP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Angola!$A$18:$A$21</c:f>
              <c:numCache>
                <c:formatCode>General</c:formatCode>
                <c:ptCount val="4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</c:numCache>
            </c:numRef>
          </c:xVal>
          <c:yVal>
            <c:numRef>
              <c:f>Angola!$C$18:$C$21</c:f>
              <c:numCache>
                <c:formatCode>General</c:formatCode>
                <c:ptCount val="4"/>
                <c:pt idx="0">
                  <c:v>0.78207194800000002</c:v>
                </c:pt>
                <c:pt idx="1">
                  <c:v>0.47469742799999998</c:v>
                </c:pt>
                <c:pt idx="2">
                  <c:v>0.182605512</c:v>
                </c:pt>
                <c:pt idx="3">
                  <c:v>0.111438965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6E64-A74F-8D25-0407867624F8}"/>
            </c:ext>
          </c:extLst>
        </c:ser>
        <c:ser>
          <c:idx val="2"/>
          <c:order val="2"/>
          <c:tx>
            <c:strRef>
              <c:f>Angola!$D$17</c:f>
              <c:strCache>
                <c:ptCount val="1"/>
                <c:pt idx="0">
                  <c:v>Agri%GDP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Angola!$A$18:$A$21</c:f>
              <c:numCache>
                <c:formatCode>General</c:formatCode>
                <c:ptCount val="4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</c:numCache>
            </c:numRef>
          </c:xVal>
          <c:yVal>
            <c:numRef>
              <c:f>Angola!$D$18:$D$21</c:f>
              <c:numCache>
                <c:formatCode>General</c:formatCode>
                <c:ptCount val="4"/>
                <c:pt idx="0">
                  <c:v>5.664689563535485</c:v>
                </c:pt>
                <c:pt idx="1">
                  <c:v>5.0604029471402567</c:v>
                </c:pt>
                <c:pt idx="2">
                  <c:v>6.1802931800133774</c:v>
                </c:pt>
                <c:pt idx="3">
                  <c:v>9.1225344710247853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6E64-A74F-8D25-0407867624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6454800"/>
        <c:axId val="76464304"/>
      </c:scatterChart>
      <c:valAx>
        <c:axId val="764548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76464304"/>
        <c:crosses val="autoZero"/>
        <c:crossBetween val="midCat"/>
      </c:valAx>
      <c:valAx>
        <c:axId val="764643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7645480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7946416862996631"/>
          <c:y val="0.91018620652855631"/>
          <c:w val="0.6108601913611249"/>
          <c:h val="8.981379347144358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fr-FR" sz="1400" b="0">
                <a:latin typeface="Times New Roman" panose="02020603050405020304" pitchFamily="18" charset="0"/>
                <a:cs typeface="Times New Roman" panose="02020603050405020304" pitchFamily="18" charset="0"/>
              </a:rPr>
              <a:t>Cameroon</a:t>
            </a:r>
          </a:p>
        </c:rich>
      </c:tx>
      <c:layout>
        <c:manualLayout>
          <c:xMode val="edge"/>
          <c:yMode val="edge"/>
          <c:x val="0.34798810546669856"/>
          <c:y val="1.449800652410293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2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0.10482892568671645"/>
          <c:y val="0.12689408749604017"/>
          <c:w val="0.82904380556191681"/>
          <c:h val="0.64304802660734028"/>
        </c:manualLayout>
      </c:layout>
      <c:scatterChart>
        <c:scatterStyle val="lineMarker"/>
        <c:varyColors val="0"/>
        <c:ser>
          <c:idx val="0"/>
          <c:order val="0"/>
          <c:tx>
            <c:strRef>
              <c:f>Cameroun!$B$1</c:f>
              <c:strCache>
                <c:ptCount val="1"/>
                <c:pt idx="0">
                  <c:v>Oil%Export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>
                <a:solidFill>
                  <a:schemeClr val="accent1"/>
                </a:solidFill>
                <a:round/>
              </a:ln>
              <a:effectLst/>
            </c:spPr>
          </c:marker>
          <c:xVal>
            <c:numRef>
              <c:f>Cameroun!$A$2:$A$5</c:f>
              <c:numCache>
                <c:formatCode>General</c:formatCode>
                <c:ptCount val="4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</c:numCache>
            </c:numRef>
          </c:xVal>
          <c:yVal>
            <c:numRef>
              <c:f>Cameroun!$B$2:$B$5</c:f>
              <c:numCache>
                <c:formatCode>General</c:formatCode>
                <c:ptCount val="4"/>
                <c:pt idx="0">
                  <c:v>48.026375549999997</c:v>
                </c:pt>
                <c:pt idx="1">
                  <c:v>43.806931140000003</c:v>
                </c:pt>
                <c:pt idx="2">
                  <c:v>36.500764349999997</c:v>
                </c:pt>
                <c:pt idx="3">
                  <c:v>40.089830769999999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DCE1-9A48-A4EB-5CF4E0BA12AB}"/>
            </c:ext>
          </c:extLst>
        </c:ser>
        <c:ser>
          <c:idx val="1"/>
          <c:order val="1"/>
          <c:tx>
            <c:strRef>
              <c:f>Cameroun!$C$1</c:f>
              <c:strCache>
                <c:ptCount val="1"/>
                <c:pt idx="0">
                  <c:v>Gas%Export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>
                <a:solidFill>
                  <a:schemeClr val="accent2"/>
                </a:solidFill>
                <a:round/>
              </a:ln>
              <a:effectLst/>
            </c:spPr>
          </c:marker>
          <c:xVal>
            <c:numRef>
              <c:f>Cameroun!$A$2:$A$5</c:f>
              <c:numCache>
                <c:formatCode>General</c:formatCode>
                <c:ptCount val="4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</c:numCache>
            </c:numRef>
          </c:xVal>
          <c:yVal>
            <c:numRef>
              <c:f>Cameroun!$C$2:$C$5</c:f>
              <c:numCache>
                <c:formatCode>0.00E+00</c:formatCode>
                <c:ptCount val="4"/>
                <c:pt idx="0">
                  <c:v>9.4314600000000007E-5</c:v>
                </c:pt>
                <c:pt idx="1">
                  <c:v>4.7741800000000003E-6</c:v>
                </c:pt>
                <c:pt idx="2" formatCode="General">
                  <c:v>2.9936580000000002E-3</c:v>
                </c:pt>
                <c:pt idx="3">
                  <c:v>2.16895E-5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DCE1-9A48-A4EB-5CF4E0BA12AB}"/>
            </c:ext>
          </c:extLst>
        </c:ser>
        <c:ser>
          <c:idx val="2"/>
          <c:order val="2"/>
          <c:tx>
            <c:strRef>
              <c:f>Cameroun!$D$1</c:f>
              <c:strCache>
                <c:ptCount val="1"/>
                <c:pt idx="0">
                  <c:v>Agri%Export 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>
                <a:solidFill>
                  <a:schemeClr val="accent3"/>
                </a:solidFill>
                <a:round/>
              </a:ln>
              <a:effectLst/>
            </c:spPr>
          </c:marker>
          <c:xVal>
            <c:numRef>
              <c:f>Cameroun!$A$2:$A$5</c:f>
              <c:numCache>
                <c:formatCode>General</c:formatCode>
                <c:ptCount val="4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</c:numCache>
            </c:numRef>
          </c:xVal>
          <c:yVal>
            <c:numRef>
              <c:f>Cameroun!$D$2:$D$5</c:f>
              <c:numCache>
                <c:formatCode>General</c:formatCode>
                <c:ptCount val="4"/>
                <c:pt idx="0">
                  <c:v>5.6786108530000003</c:v>
                </c:pt>
                <c:pt idx="1">
                  <c:v>9.0362479360000005</c:v>
                </c:pt>
                <c:pt idx="2">
                  <c:v>18.283740210000001</c:v>
                </c:pt>
                <c:pt idx="3">
                  <c:v>22.626936480000001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DCE1-9A48-A4EB-5CF4E0BA12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07904"/>
        <c:axId val="13547024"/>
      </c:scatterChart>
      <c:valAx>
        <c:axId val="17079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3547024"/>
        <c:crosses val="autoZero"/>
        <c:crossBetween val="midCat"/>
      </c:valAx>
      <c:valAx>
        <c:axId val="135470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2">
                <a:lumMod val="40000"/>
                <a:lumOff val="6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707904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9.6714583542483412E-2"/>
          <c:y val="0.87451835869674976"/>
          <c:w val="0.80657083291503318"/>
          <c:h val="8.758199776879527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2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Cameroon</a:t>
            </a:r>
          </a:p>
        </c:rich>
      </c:tx>
      <c:layout>
        <c:manualLayout>
          <c:xMode val="edge"/>
          <c:yMode val="edge"/>
          <c:x val="0.39245359388076423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6.4661241637128553E-2"/>
          <c:y val="0.11676022376775082"/>
          <c:w val="0.77132340981304426"/>
          <c:h val="0.68339123055434681"/>
        </c:manualLayout>
      </c:layout>
      <c:scatterChart>
        <c:scatterStyle val="lineMarker"/>
        <c:varyColors val="0"/>
        <c:ser>
          <c:idx val="0"/>
          <c:order val="0"/>
          <c:tx>
            <c:strRef>
              <c:f>Cameroun!$B$15</c:f>
              <c:strCache>
                <c:ptCount val="1"/>
                <c:pt idx="0">
                  <c:v>Oil%GDP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Cameroun!$A$16:$A$19</c:f>
              <c:numCache>
                <c:formatCode>General</c:formatCode>
                <c:ptCount val="4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</c:numCache>
            </c:numRef>
          </c:xVal>
          <c:yVal>
            <c:numRef>
              <c:f>Cameroun!$B$16:$B$19</c:f>
              <c:numCache>
                <c:formatCode>General</c:formatCode>
                <c:ptCount val="4"/>
                <c:pt idx="0">
                  <c:v>8.7292963839999995</c:v>
                </c:pt>
                <c:pt idx="1">
                  <c:v>9.1231519240000001</c:v>
                </c:pt>
                <c:pt idx="2">
                  <c:v>7.3268422869999998</c:v>
                </c:pt>
                <c:pt idx="3">
                  <c:v>5.9790759089999996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A311-0946-BA4A-2AD7CF6516F5}"/>
            </c:ext>
          </c:extLst>
        </c:ser>
        <c:ser>
          <c:idx val="1"/>
          <c:order val="1"/>
          <c:tx>
            <c:strRef>
              <c:f>Cameroun!$C$15</c:f>
              <c:strCache>
                <c:ptCount val="1"/>
                <c:pt idx="0">
                  <c:v>Gas%GDP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Cameroun!$A$16:$A$19</c:f>
              <c:numCache>
                <c:formatCode>General</c:formatCode>
                <c:ptCount val="4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</c:numCache>
            </c:numRef>
          </c:xVal>
          <c:yVal>
            <c:numRef>
              <c:f>Cameroun!$C$16:$C$19</c:f>
              <c:numCache>
                <c:formatCode>General</c:formatCode>
                <c:ptCount val="4"/>
                <c:pt idx="0">
                  <c:v>0.101150962</c:v>
                </c:pt>
                <c:pt idx="1">
                  <c:v>0.21187757500000001</c:v>
                </c:pt>
                <c:pt idx="2">
                  <c:v>0.173425317</c:v>
                </c:pt>
                <c:pt idx="3">
                  <c:v>0.36105644599999998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A311-0946-BA4A-2AD7CF6516F5}"/>
            </c:ext>
          </c:extLst>
        </c:ser>
        <c:ser>
          <c:idx val="2"/>
          <c:order val="2"/>
          <c:tx>
            <c:strRef>
              <c:f>Cameroun!$D$15</c:f>
              <c:strCache>
                <c:ptCount val="1"/>
                <c:pt idx="0">
                  <c:v>Agri%GDP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Cameroun!$A$16:$A$19</c:f>
              <c:numCache>
                <c:formatCode>General</c:formatCode>
                <c:ptCount val="4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</c:numCache>
            </c:numRef>
          </c:xVal>
          <c:yVal>
            <c:numRef>
              <c:f>Cameroun!$D$16:$D$19</c:f>
              <c:numCache>
                <c:formatCode>General</c:formatCode>
                <c:ptCount val="4"/>
                <c:pt idx="0">
                  <c:v>16.736463937222883</c:v>
                </c:pt>
                <c:pt idx="1">
                  <c:v>14.083566580298729</c:v>
                </c:pt>
                <c:pt idx="2">
                  <c:v>14.067656995070909</c:v>
                </c:pt>
                <c:pt idx="3">
                  <c:v>14.772472349770982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A311-0946-BA4A-2AD7CF6516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6817472"/>
        <c:axId val="42304560"/>
      </c:scatterChart>
      <c:valAx>
        <c:axId val="1068174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2304560"/>
        <c:crosses val="autoZero"/>
        <c:crossBetween val="midCat"/>
      </c:valAx>
      <c:valAx>
        <c:axId val="42304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0681747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9240200617656739"/>
          <c:y val="0.93365339077378739"/>
          <c:w val="0.59474342229930854"/>
          <c:h val="2.970908749972954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>
                <a:latin typeface="Times New Roman" panose="02020603050405020304" pitchFamily="18" charset="0"/>
                <a:cs typeface="Times New Roman" panose="02020603050405020304" pitchFamily="18" charset="0"/>
              </a:rPr>
              <a:t>Cote d'Ivoire</a:t>
            </a:r>
          </a:p>
        </c:rich>
      </c:tx>
      <c:layout>
        <c:manualLayout>
          <c:xMode val="edge"/>
          <c:yMode val="edge"/>
          <c:x val="0.32008245431585203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8.0208024073995368E-2"/>
          <c:y val="0.1255368783395602"/>
          <c:w val="0.85375420834756377"/>
          <c:h val="0.61347007387528196"/>
        </c:manualLayout>
      </c:layout>
      <c:scatterChart>
        <c:scatterStyle val="lineMarker"/>
        <c:varyColors val="0"/>
        <c:ser>
          <c:idx val="0"/>
          <c:order val="0"/>
          <c:tx>
            <c:strRef>
              <c:f>'D''ivoire Cote'!$B$1</c:f>
              <c:strCache>
                <c:ptCount val="1"/>
                <c:pt idx="0">
                  <c:v>Oil%Export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'D''ivoire Cote'!$A$2:$A$5</c:f>
              <c:numCache>
                <c:formatCode>General</c:formatCode>
                <c:ptCount val="4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</c:numCache>
            </c:numRef>
          </c:xVal>
          <c:yVal>
            <c:numRef>
              <c:f>'D''ivoire Cote'!$B$2:$B$5</c:f>
              <c:numCache>
                <c:formatCode>General</c:formatCode>
                <c:ptCount val="4"/>
                <c:pt idx="0">
                  <c:v>1.920681195</c:v>
                </c:pt>
                <c:pt idx="1">
                  <c:v>6.9813983820000001</c:v>
                </c:pt>
                <c:pt idx="2">
                  <c:v>10.60795783</c:v>
                </c:pt>
                <c:pt idx="3">
                  <c:v>4.6035008519999998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CB0F-2E46-9A23-00BCBE928FF9}"/>
            </c:ext>
          </c:extLst>
        </c:ser>
        <c:ser>
          <c:idx val="1"/>
          <c:order val="1"/>
          <c:tx>
            <c:strRef>
              <c:f>'D''ivoire Cote'!$C$1</c:f>
              <c:strCache>
                <c:ptCount val="1"/>
                <c:pt idx="0">
                  <c:v>Gas%Export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'D''ivoire Cote'!$A$2:$A$5</c:f>
              <c:numCache>
                <c:formatCode>General</c:formatCode>
                <c:ptCount val="4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</c:numCache>
            </c:numRef>
          </c:xVal>
          <c:yVal>
            <c:numRef>
              <c:f>'D''ivoire Cote'!$C$2:$C$5</c:f>
              <c:numCache>
                <c:formatCode>0.00E+00</c:formatCode>
                <c:ptCount val="4"/>
                <c:pt idx="0">
                  <c:v>8.7227399999999998E-6</c:v>
                </c:pt>
                <c:pt idx="1">
                  <c:v>4.60821E-6</c:v>
                </c:pt>
                <c:pt idx="2">
                  <c:v>3.9434500000000003E-5</c:v>
                </c:pt>
                <c:pt idx="3">
                  <c:v>3.9680000000000001E-7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CB0F-2E46-9A23-00BCBE928FF9}"/>
            </c:ext>
          </c:extLst>
        </c:ser>
        <c:ser>
          <c:idx val="2"/>
          <c:order val="2"/>
          <c:tx>
            <c:strRef>
              <c:f>'D''ivoire Cote'!$D$1</c:f>
              <c:strCache>
                <c:ptCount val="1"/>
                <c:pt idx="0">
                  <c:v>Agri%Export 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'D''ivoire Cote'!$A$2:$A$5</c:f>
              <c:numCache>
                <c:formatCode>General</c:formatCode>
                <c:ptCount val="4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</c:numCache>
            </c:numRef>
          </c:xVal>
          <c:yVal>
            <c:numRef>
              <c:f>'D''ivoire Cote'!$D$2:$D$5</c:f>
              <c:numCache>
                <c:formatCode>General</c:formatCode>
                <c:ptCount val="4"/>
                <c:pt idx="0">
                  <c:v>36.572644969999999</c:v>
                </c:pt>
                <c:pt idx="1">
                  <c:v>32.109973539999999</c:v>
                </c:pt>
                <c:pt idx="2">
                  <c:v>45.709818130000002</c:v>
                </c:pt>
                <c:pt idx="3">
                  <c:v>48.854166200000002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CB0F-2E46-9A23-00BCBE928F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3459120"/>
        <c:axId val="43482480"/>
      </c:scatterChart>
      <c:valAx>
        <c:axId val="434591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r-FR"/>
          </a:p>
        </c:txPr>
        <c:crossAx val="43482480"/>
        <c:crosses val="autoZero"/>
        <c:crossBetween val="midCat"/>
      </c:valAx>
      <c:valAx>
        <c:axId val="43482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3459120"/>
        <c:crosses val="autoZero"/>
        <c:crossBetween val="midCat"/>
      </c:valAx>
      <c:spPr>
        <a:noFill/>
        <a:ln w="25400"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42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2"/>
    <cs:fontRef idx="minor">
      <a:schemeClr val="tx2"/>
    </cs:fontRef>
    <cs:spPr>
      <a:ln w="9525">
        <a:solidFill>
          <a:schemeClr val="phClr"/>
        </a:solidFill>
        <a:round/>
      </a:ln>
    </cs:spPr>
  </cs:dataPointMarker>
  <cs:dataPointMarkerLayout symbol="circle" size="5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spPr>
      <a:ln>
        <a:solidFill>
          <a:schemeClr val="tx2">
            <a:lumMod val="40000"/>
            <a:lumOff val="60000"/>
          </a:schemeClr>
        </a:solidFill>
      </a:ln>
    </cs:spPr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9AA44F-16B8-4AC8-9646-7735A8D89915}" type="datetimeFigureOut">
              <a:rPr lang="fr-FR" smtClean="0"/>
              <a:t>25/05/2022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4862EA-CFD3-4243-8594-9033103BFE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09803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783A6A-93E7-49C6-A4A5-AA639AF9AAB6}" type="slidenum">
              <a:rPr lang="fr-FR" smtClean="0"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798631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4862EA-CFD3-4243-8594-9033103BFE4C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86049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4862EA-CFD3-4243-8594-9033103BFE4C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84103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783A6A-93E7-49C6-A4A5-AA639AF9AAB6}" type="slidenum">
              <a:rPr lang="fr-FR" smtClean="0"/>
              <a:t>21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419068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6F74C9-2F66-4042-9E70-E4F0EDF8E6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49181B6-8D48-AC47-A4E3-364BDE43A0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93E2C2A-94A5-E241-8F8E-F94483E8B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FFF79-B13B-8F44-95D7-86CDFEF90E67}" type="datetime1">
              <a:rPr lang="en-US" smtClean="0"/>
              <a:t>5/25/22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B7CF015-FB48-844C-9B5B-1E84CE59E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D209F56-E9F8-1D44-A147-3B62522BD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F6192-883A-4BB4-ACF1-C5568B172D5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9202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1BA5E0-32CA-5A47-84F2-89954FE9C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3C980EC-B0E6-1B45-8D9B-A2C9AFB796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E64AC3C-9DBE-FA4F-86E5-0904B0800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1CF0F-9F67-8749-820B-13EF76D41B6D}" type="datetime1">
              <a:rPr lang="en-US" smtClean="0"/>
              <a:t>5/25/22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9D418D9-8210-154C-9001-B267EA711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A559FDD-68E3-DB49-92D7-DA38655FA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F6192-883A-4BB4-ACF1-C5568B172D5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5169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116B408-5612-EC41-9A4C-ACEE1F1214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0564010-FDC1-0F43-9140-73E432588C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C15DD9D-B565-1144-A3C8-7AFDAB6875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CD823-BB0B-0946-A498-D2DF23A48BD7}" type="datetime1">
              <a:rPr lang="en-US" smtClean="0"/>
              <a:t>5/25/22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4579C08-E59B-664B-9EF0-CF1F9EB7D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E0CF431-B7FE-204E-9989-CFD19E2E9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F6192-883A-4BB4-ACF1-C5568B172D5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8363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FEC757-EEA3-304B-9389-36D273C2E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03E5A82-C8A3-E449-8544-CE74AB4F47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C0E183-BE1D-9041-B734-29C958F95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15890-1392-1C45-9833-4D4876EFC451}" type="datetime1">
              <a:rPr lang="en-US" smtClean="0"/>
              <a:t>5/25/22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BD1DE84-DD96-B94E-8691-853DA0D63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FDF5322-E8D9-8A41-8A0B-B87D0D2AE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F6192-883A-4BB4-ACF1-C5568B172D5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3558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4E76F2-FBA2-AF45-ACF2-6CCFD0EDF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43D7852-F7E0-3A45-89D3-78FD5E015F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4A25309-867D-474F-9817-7D9182D7E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8E8DA-C6D1-7548-A68D-A2CDA71BEF78}" type="datetime1">
              <a:rPr lang="en-US" smtClean="0"/>
              <a:t>5/25/22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29DDF11-DE25-B14D-A00E-02EDB91F4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6AAE2FD-112F-6A4C-AA6A-662E49A65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F6192-883A-4BB4-ACF1-C5568B172D5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0600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2B8DF2-2333-D546-9E62-4062921D7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9FC8CFB-43F0-DE46-B50B-7D19B481FA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B6A83F7-9629-F146-B9FE-065DD81FD7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7985189-893E-4D44-8731-77150B2B0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67F82-C02A-EE4A-A250-B13EB2BCF582}" type="datetime1">
              <a:rPr lang="en-US" smtClean="0"/>
              <a:t>5/25/22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C03B930-0398-4744-A488-DF1557E94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376E771-1EC9-0D40-9025-A9165DE13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F6192-883A-4BB4-ACF1-C5568B172D5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51731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71A2C9-1903-9F49-B85C-D50F7E0D3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C4D3F26-FF57-3F40-A3FC-F024A01AC8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45C707A-268F-7D45-A424-7EE4FFF953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679DDC4-8A73-124C-8D47-C31CBDB752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AF01731E-C855-BA4B-828E-80CFCE7711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B5242A4-F79E-504C-AA3B-D5E9D2D1B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A67A1-DB43-E849-8B22-365A84A2D559}" type="datetime1">
              <a:rPr lang="en-US" smtClean="0"/>
              <a:t>5/25/22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92073028-4ECD-E344-BB4D-A9E0474E8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A5453521-5153-9448-9FEA-85551F8AD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F6192-883A-4BB4-ACF1-C5568B172D5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25096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C5B733-E926-754E-82E6-1733E82A3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59E891D-1255-3847-9862-E11C773BD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5F23B-3178-4D4A-B625-A5BB01554678}" type="datetime1">
              <a:rPr lang="en-US" smtClean="0"/>
              <a:t>5/25/22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2EBAFAC-FCC4-AA48-AEB8-E05FDB05B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30B4676-97C7-5946-B606-DB4DBF8A7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F6192-883A-4BB4-ACF1-C5568B172D5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9451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1AB677A-D83F-C04F-8CC8-A0FD1F39A2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BEE14-787E-D043-BDD0-3A23716CA992}" type="datetime1">
              <a:rPr lang="en-US" smtClean="0"/>
              <a:t>5/25/22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EDEE541-EFE1-3945-B06B-997C06CBB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53280B-93E9-3745-9249-7EBC3674A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F6192-883A-4BB4-ACF1-C5568B172D5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2523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C60AD6-C5B1-4742-B889-CCF326C1D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0857662-2A88-8343-83CB-4B8B14C65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FF12F92-F14D-0043-830D-6240A88E0B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8C940B7-D3D7-9346-BFD8-687D300E5D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EBDBB-440A-DF4E-9821-C7BFE620C2CF}" type="datetime1">
              <a:rPr lang="en-US" smtClean="0"/>
              <a:t>5/25/22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19DE454-F1F6-9F44-B3FD-008DF4086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0BF7872-BE07-7344-ADCC-E77347BB9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F6192-883A-4BB4-ACF1-C5568B172D5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95793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4CF3D3-2223-F448-BD46-E319359F2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3ABAA55A-288E-BB4F-B43D-1C98032070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C35D92B-E137-7D4B-B43A-3B73ED3D0C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8D18EB3-2122-4E4E-AD8F-768FA4EAFE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8ABFC-991F-B145-BAB3-E0157600BE98}" type="datetime1">
              <a:rPr lang="en-US" smtClean="0"/>
              <a:t>5/25/22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73469AE-6CA3-EE41-92D1-A28F4A460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B220D71-1E99-AD4A-B215-8225CA306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F6192-883A-4BB4-ACF1-C5568B172D5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9298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0A08269-53E4-CA41-B7C8-BDE82AAFB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BDCD149-223A-1C46-9548-1B4391B928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582911B-9EF9-864B-8A8C-D2492864ED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69DC0F-CD7C-8D42-9A84-767BD8951101}" type="datetime1">
              <a:rPr lang="en-US" smtClean="0"/>
              <a:t>5/25/22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BF8FBBB-E69B-164F-A730-527644462F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E5CE7B3-FAA1-E640-903B-96DC53514D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1F6192-883A-4BB4-ACF1-C5568B172D5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0298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  <p:sldLayoutId id="2147483832" r:id="rId6"/>
    <p:sldLayoutId id="2147483833" r:id="rId7"/>
    <p:sldLayoutId id="2147483834" r:id="rId8"/>
    <p:sldLayoutId id="2147483835" r:id="rId9"/>
    <p:sldLayoutId id="2147483836" r:id="rId10"/>
    <p:sldLayoutId id="2147483837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12" Type="http://schemas.openxmlformats.org/officeDocument/2006/relationships/chart" Target="../charts/chart10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chart" Target="../charts/chart4.xml"/><Relationship Id="rId11" Type="http://schemas.openxmlformats.org/officeDocument/2006/relationships/chart" Target="../charts/chart9.xml"/><Relationship Id="rId5" Type="http://schemas.openxmlformats.org/officeDocument/2006/relationships/chart" Target="../charts/chart3.xml"/><Relationship Id="rId10" Type="http://schemas.openxmlformats.org/officeDocument/2006/relationships/chart" Target="../charts/chart8.xml"/><Relationship Id="rId4" Type="http://schemas.openxmlformats.org/officeDocument/2006/relationships/chart" Target="../charts/chart2.xml"/><Relationship Id="rId9" Type="http://schemas.openxmlformats.org/officeDocument/2006/relationships/chart" Target="../charts/char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7.xml"/><Relationship Id="rId3" Type="http://schemas.openxmlformats.org/officeDocument/2006/relationships/chart" Target="../charts/chart12.xml"/><Relationship Id="rId7" Type="http://schemas.openxmlformats.org/officeDocument/2006/relationships/chart" Target="../charts/chart16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6.xml"/><Relationship Id="rId6" Type="http://schemas.openxmlformats.org/officeDocument/2006/relationships/chart" Target="../charts/chart15.xml"/><Relationship Id="rId11" Type="http://schemas.openxmlformats.org/officeDocument/2006/relationships/chart" Target="../charts/chart20.xml"/><Relationship Id="rId5" Type="http://schemas.openxmlformats.org/officeDocument/2006/relationships/chart" Target="../charts/chart14.xml"/><Relationship Id="rId10" Type="http://schemas.openxmlformats.org/officeDocument/2006/relationships/chart" Target="../charts/chart19.xml"/><Relationship Id="rId4" Type="http://schemas.openxmlformats.org/officeDocument/2006/relationships/chart" Target="../charts/chart13.xml"/><Relationship Id="rId9" Type="http://schemas.openxmlformats.org/officeDocument/2006/relationships/chart" Target="../charts/char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95124" y="1564544"/>
            <a:ext cx="10401750" cy="1353473"/>
          </a:xfrm>
        </p:spPr>
        <p:txBody>
          <a:bodyPr>
            <a:noAutofit/>
          </a:bodyPr>
          <a:lstStyle/>
          <a:p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DOES NATURAL RESOURCES ENDOWMENT AFFECT EXPORT DIVERSIFICATION IN AFRICA? A CROSS-COUNTRY ANALYSIS</a:t>
            </a:r>
            <a:endParaRPr lang="fr-S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004645" y="2977071"/>
            <a:ext cx="771613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Presented by:</a:t>
            </a:r>
          </a:p>
          <a:p>
            <a:pPr algn="ctr">
              <a:lnSpc>
                <a:spcPct val="150000"/>
              </a:lnSpc>
            </a:pP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Dieynaba NIASS</a:t>
            </a:r>
          </a:p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Faculty of Economics and Management (FASEG)</a:t>
            </a:r>
            <a:endParaRPr lang="fr-S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Cheikh Anta Diop University,</a:t>
            </a:r>
          </a:p>
          <a:p>
            <a:pPr algn="ctr"/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Dakar, Senegal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95124" y="179549"/>
            <a:ext cx="1095619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S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25th </a:t>
            </a:r>
            <a:r>
              <a:rPr lang="fr-S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Annual</a:t>
            </a:r>
            <a:r>
              <a:rPr lang="fr-S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S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Conference</a:t>
            </a:r>
            <a:r>
              <a:rPr lang="fr-S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Global </a:t>
            </a:r>
            <a:r>
              <a:rPr lang="fr-S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Economic</a:t>
            </a:r>
            <a:r>
              <a:rPr lang="fr-S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S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  <a:endParaRPr lang="fr-S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fr-S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fr-S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Accelerating</a:t>
            </a:r>
            <a:r>
              <a:rPr lang="fr-S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S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Economic</a:t>
            </a:r>
            <a:r>
              <a:rPr lang="fr-S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Transformation, Diversification and Job </a:t>
            </a:r>
            <a:r>
              <a:rPr lang="fr-S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Creation</a:t>
            </a:r>
            <a:r>
              <a:rPr lang="fr-S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endParaRPr lang="fr-F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A6EB4F7-76BE-6445-B2CD-9B62BF178CC0}"/>
              </a:ext>
            </a:extLst>
          </p:cNvPr>
          <p:cNvSpPr txBox="1"/>
          <p:nvPr/>
        </p:nvSpPr>
        <p:spPr>
          <a:xfrm>
            <a:off x="4391635" y="5380672"/>
            <a:ext cx="340873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Virtual </a:t>
            </a:r>
            <a:r>
              <a:rPr lang="fr-F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Conference</a:t>
            </a:r>
            <a:endParaRPr lang="fr-F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fr-F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JUNE-2022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1271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90F5ED-B5C9-DD4F-8742-7761D0E1F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616712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METHODOLOGY AND DATA(3/3)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4662986-B7D2-0B44-9A66-002C855E2C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295" y="681038"/>
            <a:ext cx="12079705" cy="6040437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Sources of data</a:t>
            </a: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E1EF4DD-89C7-514A-9E5F-056D796A6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F6192-883A-4BB4-ACF1-C5568B172D5C}" type="slidenum">
              <a:rPr lang="fr-FR" smtClean="0"/>
              <a:t>10</a:t>
            </a:fld>
            <a:endParaRPr lang="fr-FR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ACB393A-2842-E943-B76A-F72578C76A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5330534"/>
              </p:ext>
            </p:extLst>
          </p:nvPr>
        </p:nvGraphicFramePr>
        <p:xfrm>
          <a:off x="0" y="1113252"/>
          <a:ext cx="12079705" cy="557965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980831">
                  <a:extLst>
                    <a:ext uri="{9D8B030D-6E8A-4147-A177-3AD203B41FA5}">
                      <a16:colId xmlns:a16="http://schemas.microsoft.com/office/drawing/2014/main" val="3581877558"/>
                    </a:ext>
                  </a:extLst>
                </a:gridCol>
                <a:gridCol w="5480263">
                  <a:extLst>
                    <a:ext uri="{9D8B030D-6E8A-4147-A177-3AD203B41FA5}">
                      <a16:colId xmlns:a16="http://schemas.microsoft.com/office/drawing/2014/main" val="1469722218"/>
                    </a:ext>
                  </a:extLst>
                </a:gridCol>
                <a:gridCol w="3618611">
                  <a:extLst>
                    <a:ext uri="{9D8B030D-6E8A-4147-A177-3AD203B41FA5}">
                      <a16:colId xmlns:a16="http://schemas.microsoft.com/office/drawing/2014/main" val="2645518751"/>
                    </a:ext>
                  </a:extLst>
                </a:gridCol>
              </a:tblGrid>
              <a:tr h="4875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Variables</a:t>
                      </a:r>
                      <a:endParaRPr lang="fr-SN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SN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Definition</a:t>
                      </a: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Sources</a:t>
                      </a:r>
                      <a:endParaRPr lang="fr-SN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435030122"/>
                  </a:ext>
                </a:extLst>
              </a:tr>
              <a:tr h="34813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Trade by Product</a:t>
                      </a:r>
                      <a:endParaRPr lang="fr-SN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SN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Export of </a:t>
                      </a:r>
                      <a:r>
                        <a:rPr lang="fr-SN" sz="1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each</a:t>
                      </a:r>
                      <a:r>
                        <a:rPr lang="fr-SN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SN" sz="1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african</a:t>
                      </a:r>
                      <a:r>
                        <a:rPr lang="fr-SN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countries</a:t>
                      </a: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COMTRADE</a:t>
                      </a:r>
                      <a:endParaRPr lang="fr-SN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44007844"/>
                  </a:ext>
                </a:extLst>
              </a:tr>
              <a:tr h="6646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GDP per capita </a:t>
                      </a:r>
                      <a:endParaRPr lang="fr-SN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Allow to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mesure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the level of economic development of countries</a:t>
                      </a:r>
                      <a:endParaRPr lang="fr-SN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World Development Indicator /World Bank</a:t>
                      </a:r>
                      <a:endParaRPr lang="fr-SN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3515471036"/>
                  </a:ext>
                </a:extLst>
              </a:tr>
              <a:tr h="6646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Manufacturing</a:t>
                      </a:r>
                      <a:r>
                        <a:rPr lang="fr-FR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added</a:t>
                      </a:r>
                      <a:r>
                        <a:rPr lang="fr-FR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value%GDP</a:t>
                      </a:r>
                      <a:endParaRPr lang="fr-SN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Captures the diversification of the productive structure</a:t>
                      </a:r>
                      <a:r>
                        <a:rPr lang="fr-SN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fr-SN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World Development Indicator /World Bank</a:t>
                      </a:r>
                      <a:endParaRPr lang="fr-SN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3380837902"/>
                  </a:ext>
                </a:extLst>
              </a:tr>
              <a:tr h="5691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Lead time to export</a:t>
                      </a:r>
                      <a:endParaRPr lang="fr-SN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Provides information on the time and speed of export</a:t>
                      </a:r>
                      <a:r>
                        <a:rPr lang="fr-SN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fr-SN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Logistics Performance Index (LPI) /World Bank</a:t>
                      </a:r>
                      <a:endParaRPr lang="fr-SN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5639516"/>
                  </a:ext>
                </a:extLst>
              </a:tr>
              <a:tr h="5691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Corruption perception index</a:t>
                      </a:r>
                      <a:endParaRPr lang="fr-SN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Provides information on the role that institutions can play in the process of country diversification</a:t>
                      </a:r>
                      <a:r>
                        <a:rPr lang="fr-SN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fr-SN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Transparency International</a:t>
                      </a:r>
                      <a:endParaRPr lang="fr-SN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823899145"/>
                  </a:ext>
                </a:extLst>
              </a:tr>
              <a:tr h="5691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Real exchange rate</a:t>
                      </a:r>
                      <a:endParaRPr lang="fr-SN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The monetary value of an area</a:t>
                      </a:r>
                      <a:r>
                        <a:rPr lang="fr-SN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and capture the </a:t>
                      </a:r>
                      <a:r>
                        <a:rPr lang="fr-SN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effect</a:t>
                      </a:r>
                      <a:r>
                        <a:rPr lang="fr-SN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of Dutch </a:t>
                      </a:r>
                      <a:r>
                        <a:rPr lang="fr-SN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Disease</a:t>
                      </a:r>
                      <a:endParaRPr lang="fr-SN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UNCTAD</a:t>
                      </a:r>
                      <a:endParaRPr lang="fr-SN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2767919433"/>
                  </a:ext>
                </a:extLst>
              </a:tr>
              <a:tr h="5691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Oil and natural Gas production</a:t>
                      </a:r>
                      <a:endParaRPr lang="fr-SN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Weight of these sectors in export volume and the national production</a:t>
                      </a:r>
                      <a:r>
                        <a:rPr lang="fr-SN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fr-SN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Energy Information administration (EIA)</a:t>
                      </a:r>
                      <a:endParaRPr lang="fr-SN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3556159842"/>
                  </a:ext>
                </a:extLst>
              </a:tr>
              <a:tr h="5691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Oil and </a:t>
                      </a:r>
                      <a:r>
                        <a:rPr lang="fr-FR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Gas</a:t>
                      </a:r>
                      <a:r>
                        <a:rPr lang="fr-FR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prices</a:t>
                      </a:r>
                      <a:endParaRPr lang="fr-SN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SN" sz="1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Allow</a:t>
                      </a:r>
                      <a:r>
                        <a:rPr lang="fr-SN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to </a:t>
                      </a:r>
                      <a:r>
                        <a:rPr lang="fr-SN" sz="1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calculate</a:t>
                      </a:r>
                      <a:r>
                        <a:rPr lang="fr-SN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totale production (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in US $) </a:t>
                      </a:r>
                      <a:r>
                        <a:rPr lang="fr-SN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BP Statistical Review of World Energy</a:t>
                      </a:r>
                      <a:endParaRPr lang="fr-SN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2831273227"/>
                  </a:ext>
                </a:extLst>
              </a:tr>
              <a:tr h="5691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Agricultural production(US $)</a:t>
                      </a:r>
                      <a:endParaRPr lang="fr-SN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Capture the main agricultural products suitable for processing</a:t>
                      </a:r>
                      <a:r>
                        <a:rPr lang="fr-SN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fr-SN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FAOStats</a:t>
                      </a:r>
                      <a:endParaRPr lang="fr-SN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39710422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43291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B8E10-E408-1146-A386-E6DCD5AF6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519253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DESCRIPTION OF DATA (1/2)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D009B945-12D9-2845-BB0B-A1C087467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F6192-883A-4BB4-ACF1-C5568B172D5C}" type="slidenum">
              <a:rPr lang="fr-FR" smtClean="0"/>
              <a:t>11</a:t>
            </a:fld>
            <a:endParaRPr lang="fr-FR"/>
          </a:p>
        </p:txBody>
      </p:sp>
      <p:graphicFrame>
        <p:nvGraphicFramePr>
          <p:cNvPr id="4" name="Graphique 3">
            <a:extLst>
              <a:ext uri="{FF2B5EF4-FFF2-40B4-BE49-F238E27FC236}">
                <a16:creationId xmlns:a16="http://schemas.microsoft.com/office/drawing/2014/main" id="{CC7E4DDC-CBBC-1E49-93C9-13BAAE4C8F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8526116"/>
              </p:ext>
            </p:extLst>
          </p:nvPr>
        </p:nvGraphicFramePr>
        <p:xfrm>
          <a:off x="0" y="371586"/>
          <a:ext cx="3191701" cy="18524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id="{5EE576FA-6DD0-CD46-842D-BE3A61691C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80594690"/>
              </p:ext>
            </p:extLst>
          </p:nvPr>
        </p:nvGraphicFramePr>
        <p:xfrm>
          <a:off x="2789025" y="497660"/>
          <a:ext cx="3299460" cy="18623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Graphique 5">
            <a:extLst>
              <a:ext uri="{FF2B5EF4-FFF2-40B4-BE49-F238E27FC236}">
                <a16:creationId xmlns:a16="http://schemas.microsoft.com/office/drawing/2014/main" id="{1A71743F-6446-9A47-86BD-45594A4353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12706399"/>
              </p:ext>
            </p:extLst>
          </p:nvPr>
        </p:nvGraphicFramePr>
        <p:xfrm>
          <a:off x="5686147" y="497660"/>
          <a:ext cx="3314154" cy="18786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" name="Graphique 6">
            <a:extLst>
              <a:ext uri="{FF2B5EF4-FFF2-40B4-BE49-F238E27FC236}">
                <a16:creationId xmlns:a16="http://schemas.microsoft.com/office/drawing/2014/main" id="{8A299C93-7D33-A440-B368-766870977B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3173661"/>
              </p:ext>
            </p:extLst>
          </p:nvPr>
        </p:nvGraphicFramePr>
        <p:xfrm>
          <a:off x="8789035" y="586685"/>
          <a:ext cx="3402965" cy="18524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8" name="Graphique 7">
            <a:extLst>
              <a:ext uri="{FF2B5EF4-FFF2-40B4-BE49-F238E27FC236}">
                <a16:creationId xmlns:a16="http://schemas.microsoft.com/office/drawing/2014/main" id="{0837D200-B309-FF41-8AFB-7A92046417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3368149"/>
              </p:ext>
            </p:extLst>
          </p:nvPr>
        </p:nvGraphicFramePr>
        <p:xfrm>
          <a:off x="-8843" y="2541116"/>
          <a:ext cx="3270583" cy="18962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9" name="Graphique 8">
            <a:extLst>
              <a:ext uri="{FF2B5EF4-FFF2-40B4-BE49-F238E27FC236}">
                <a16:creationId xmlns:a16="http://schemas.microsoft.com/office/drawing/2014/main" id="{583D9F8D-EF9F-A84C-AD39-824ACDFE15A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4483813"/>
              </p:ext>
            </p:extLst>
          </p:nvPr>
        </p:nvGraphicFramePr>
        <p:xfrm>
          <a:off x="2885054" y="2352291"/>
          <a:ext cx="3323591" cy="2211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0" name="Graphique 9">
            <a:extLst>
              <a:ext uri="{FF2B5EF4-FFF2-40B4-BE49-F238E27FC236}">
                <a16:creationId xmlns:a16="http://schemas.microsoft.com/office/drawing/2014/main" id="{0A539B18-CBF3-D143-9180-CEC2E06960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06369807"/>
              </p:ext>
            </p:extLst>
          </p:nvPr>
        </p:nvGraphicFramePr>
        <p:xfrm>
          <a:off x="5941368" y="2457202"/>
          <a:ext cx="3157621" cy="20105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3" name="Graphique 12">
            <a:extLst>
              <a:ext uri="{FF2B5EF4-FFF2-40B4-BE49-F238E27FC236}">
                <a16:creationId xmlns:a16="http://schemas.microsoft.com/office/drawing/2014/main" id="{64B6DC2A-D5EB-A743-880F-070E6D150C9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5812361"/>
              </p:ext>
            </p:extLst>
          </p:nvPr>
        </p:nvGraphicFramePr>
        <p:xfrm>
          <a:off x="8917622" y="2483649"/>
          <a:ext cx="3725694" cy="20798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14" name="Graphique 13">
            <a:extLst>
              <a:ext uri="{FF2B5EF4-FFF2-40B4-BE49-F238E27FC236}">
                <a16:creationId xmlns:a16="http://schemas.microsoft.com/office/drawing/2014/main" id="{C3FC37DA-D9E5-0F42-A05C-26D5D9A6C5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70527313"/>
              </p:ext>
            </p:extLst>
          </p:nvPr>
        </p:nvGraphicFramePr>
        <p:xfrm>
          <a:off x="218440" y="4686965"/>
          <a:ext cx="3362961" cy="2034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5" name="Graphique 14">
            <a:extLst>
              <a:ext uri="{FF2B5EF4-FFF2-40B4-BE49-F238E27FC236}">
                <a16:creationId xmlns:a16="http://schemas.microsoft.com/office/drawing/2014/main" id="{A8A58DD5-0899-984E-A279-4CE2DF0D94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28753685"/>
              </p:ext>
            </p:extLst>
          </p:nvPr>
        </p:nvGraphicFramePr>
        <p:xfrm>
          <a:off x="3453065" y="4664224"/>
          <a:ext cx="3323590" cy="20572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  <p:extLst>
      <p:ext uri="{BB962C8B-B14F-4D97-AF65-F5344CB8AC3E}">
        <p14:creationId xmlns:p14="http://schemas.microsoft.com/office/powerpoint/2010/main" val="3018554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37C8182-3743-1844-B560-321B84167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33595"/>
            <a:ext cx="10515600" cy="620770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DESCRIPTION OF THE DATA (2/2)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D7472DDF-D12E-D14C-A892-320413633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F6192-883A-4BB4-ACF1-C5568B172D5C}" type="slidenum">
              <a:rPr lang="fr-FR" smtClean="0"/>
              <a:t>12</a:t>
            </a:fld>
            <a:endParaRPr lang="fr-FR"/>
          </a:p>
        </p:txBody>
      </p:sp>
      <p:graphicFrame>
        <p:nvGraphicFramePr>
          <p:cNvPr id="6" name="Graphique 5">
            <a:extLst>
              <a:ext uri="{FF2B5EF4-FFF2-40B4-BE49-F238E27FC236}">
                <a16:creationId xmlns:a16="http://schemas.microsoft.com/office/drawing/2014/main" id="{C09E881A-A22E-624D-AA40-AB145A144BE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0902187"/>
              </p:ext>
            </p:extLst>
          </p:nvPr>
        </p:nvGraphicFramePr>
        <p:xfrm>
          <a:off x="2959455" y="2785278"/>
          <a:ext cx="3509542" cy="21134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Graphique 7">
            <a:extLst>
              <a:ext uri="{FF2B5EF4-FFF2-40B4-BE49-F238E27FC236}">
                <a16:creationId xmlns:a16="http://schemas.microsoft.com/office/drawing/2014/main" id="{22DC684E-CAB1-1544-ACEC-D7C8AB34C80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8779060"/>
              </p:ext>
            </p:extLst>
          </p:nvPr>
        </p:nvGraphicFramePr>
        <p:xfrm>
          <a:off x="6370100" y="2827097"/>
          <a:ext cx="2951491" cy="21134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Graphique 8">
            <a:extLst>
              <a:ext uri="{FF2B5EF4-FFF2-40B4-BE49-F238E27FC236}">
                <a16:creationId xmlns:a16="http://schemas.microsoft.com/office/drawing/2014/main" id="{98B7EA6B-5E5A-2149-9122-C1C24AE372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1273573"/>
              </p:ext>
            </p:extLst>
          </p:nvPr>
        </p:nvGraphicFramePr>
        <p:xfrm>
          <a:off x="9113163" y="2742593"/>
          <a:ext cx="3078838" cy="21825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Graphique 9">
            <a:extLst>
              <a:ext uri="{FF2B5EF4-FFF2-40B4-BE49-F238E27FC236}">
                <a16:creationId xmlns:a16="http://schemas.microsoft.com/office/drawing/2014/main" id="{446B2AF6-C3D3-CC4E-92C1-C4CA1C3A8D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90527731"/>
              </p:ext>
            </p:extLst>
          </p:nvPr>
        </p:nvGraphicFramePr>
        <p:xfrm>
          <a:off x="6370100" y="755567"/>
          <a:ext cx="3243580" cy="19924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1" name="Graphique 10">
            <a:extLst>
              <a:ext uri="{FF2B5EF4-FFF2-40B4-BE49-F238E27FC236}">
                <a16:creationId xmlns:a16="http://schemas.microsoft.com/office/drawing/2014/main" id="{9DCF66DC-C949-9640-B7C5-519B7B16AA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63186987"/>
              </p:ext>
            </p:extLst>
          </p:nvPr>
        </p:nvGraphicFramePr>
        <p:xfrm>
          <a:off x="9321591" y="666298"/>
          <a:ext cx="3022810" cy="20197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3" name="Graphique 12">
            <a:extLst>
              <a:ext uri="{FF2B5EF4-FFF2-40B4-BE49-F238E27FC236}">
                <a16:creationId xmlns:a16="http://schemas.microsoft.com/office/drawing/2014/main" id="{AEDB5121-BBA7-8044-B22C-BF0EE4383C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05663952"/>
              </p:ext>
            </p:extLst>
          </p:nvPr>
        </p:nvGraphicFramePr>
        <p:xfrm>
          <a:off x="-135823" y="698859"/>
          <a:ext cx="3511437" cy="20305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4" name="Graphique 13">
            <a:extLst>
              <a:ext uri="{FF2B5EF4-FFF2-40B4-BE49-F238E27FC236}">
                <a16:creationId xmlns:a16="http://schemas.microsoft.com/office/drawing/2014/main" id="{100F8D37-8E9C-A949-A295-9AA476CC5E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62279127"/>
              </p:ext>
            </p:extLst>
          </p:nvPr>
        </p:nvGraphicFramePr>
        <p:xfrm>
          <a:off x="3085547" y="708802"/>
          <a:ext cx="3694770" cy="20859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5" name="Graphique 14">
            <a:extLst>
              <a:ext uri="{FF2B5EF4-FFF2-40B4-BE49-F238E27FC236}">
                <a16:creationId xmlns:a16="http://schemas.microsoft.com/office/drawing/2014/main" id="{DA876F03-C721-2040-9784-0DFCEDF0BBD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24191795"/>
              </p:ext>
            </p:extLst>
          </p:nvPr>
        </p:nvGraphicFramePr>
        <p:xfrm>
          <a:off x="175561" y="4883307"/>
          <a:ext cx="3907251" cy="18324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7" name="Graphique 16">
            <a:extLst>
              <a:ext uri="{FF2B5EF4-FFF2-40B4-BE49-F238E27FC236}">
                <a16:creationId xmlns:a16="http://schemas.microsoft.com/office/drawing/2014/main" id="{2817C03C-EC33-0D49-B449-71A66FBB6C9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8302355"/>
              </p:ext>
            </p:extLst>
          </p:nvPr>
        </p:nvGraphicFramePr>
        <p:xfrm>
          <a:off x="3786564" y="4883307"/>
          <a:ext cx="3907251" cy="19768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16" name="Graphique 15">
            <a:extLst>
              <a:ext uri="{FF2B5EF4-FFF2-40B4-BE49-F238E27FC236}">
                <a16:creationId xmlns:a16="http://schemas.microsoft.com/office/drawing/2014/main" id="{A6CE889C-273D-3748-8577-546FFDBE93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68412671"/>
              </p:ext>
            </p:extLst>
          </p:nvPr>
        </p:nvGraphicFramePr>
        <p:xfrm>
          <a:off x="31976" y="2841044"/>
          <a:ext cx="3121500" cy="20305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</p:spTree>
    <p:extLst>
      <p:ext uri="{BB962C8B-B14F-4D97-AF65-F5344CB8AC3E}">
        <p14:creationId xmlns:p14="http://schemas.microsoft.com/office/powerpoint/2010/main" val="6323645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B9025F-6794-6A48-8E9F-34ABA72AF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43"/>
            <a:ext cx="10515600" cy="466834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 (1/5)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68AB7EB-183C-124F-B9DD-E34AA5007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F6192-883A-4BB4-ACF1-C5568B172D5C}" type="slidenum">
              <a:rPr lang="fr-FR" smtClean="0"/>
              <a:t>13</a:t>
            </a:fld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8A6A150-8204-1A4C-A0D4-8712801CA33E}"/>
              </a:ext>
            </a:extLst>
          </p:cNvPr>
          <p:cNvSpPr/>
          <p:nvPr/>
        </p:nvSpPr>
        <p:spPr>
          <a:xfrm>
            <a:off x="21772" y="6027003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24000" algn="just">
              <a:spcAft>
                <a:spcPts val="0"/>
              </a:spcAft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Notes: standard errors in parentheses</a:t>
            </a:r>
            <a:endParaRPr lang="fr-SN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24000" algn="just">
              <a:spcAft>
                <a:spcPts val="0"/>
              </a:spcAft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Significant at 10%</a:t>
            </a:r>
            <a:endParaRPr lang="fr-SN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24000" algn="just">
              <a:spcAft>
                <a:spcPts val="0"/>
              </a:spcAft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** Significant at 5%</a:t>
            </a:r>
            <a:endParaRPr lang="fr-SN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24000" algn="just">
              <a:spcAft>
                <a:spcPts val="0"/>
              </a:spcAft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*** Significant at 1% </a:t>
            </a:r>
            <a:endParaRPr lang="fr-SN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80F73FC-41AF-1A4E-AF66-9AE5621C416D}"/>
              </a:ext>
            </a:extLst>
          </p:cNvPr>
          <p:cNvSpPr txBox="1"/>
          <p:nvPr/>
        </p:nvSpPr>
        <p:spPr>
          <a:xfrm>
            <a:off x="838200" y="191411"/>
            <a:ext cx="25446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1: Overall results</a:t>
            </a:r>
            <a:r>
              <a:rPr lang="fr-S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id="{335E69E9-9084-EF48-9817-D8BAE0B04B9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5199631"/>
              </p:ext>
            </p:extLst>
          </p:nvPr>
        </p:nvGraphicFramePr>
        <p:xfrm>
          <a:off x="372245" y="615541"/>
          <a:ext cx="11447509" cy="546220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609255">
                  <a:extLst>
                    <a:ext uri="{9D8B030D-6E8A-4147-A177-3AD203B41FA5}">
                      <a16:colId xmlns:a16="http://schemas.microsoft.com/office/drawing/2014/main" val="2858041212"/>
                    </a:ext>
                  </a:extLst>
                </a:gridCol>
                <a:gridCol w="3779946">
                  <a:extLst>
                    <a:ext uri="{9D8B030D-6E8A-4147-A177-3AD203B41FA5}">
                      <a16:colId xmlns:a16="http://schemas.microsoft.com/office/drawing/2014/main" val="499420912"/>
                    </a:ext>
                  </a:extLst>
                </a:gridCol>
                <a:gridCol w="3058308">
                  <a:extLst>
                    <a:ext uri="{9D8B030D-6E8A-4147-A177-3AD203B41FA5}">
                      <a16:colId xmlns:a16="http://schemas.microsoft.com/office/drawing/2014/main" val="2909890015"/>
                    </a:ext>
                  </a:extLst>
                </a:gridCol>
              </a:tblGrid>
              <a:tr h="170694">
                <a:tc>
                  <a:txBody>
                    <a:bodyPr/>
                    <a:lstStyle/>
                    <a:p>
                      <a:pPr algn="just"/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VARIABLES</a:t>
                      </a:r>
                      <a:endParaRPr lang="fr-SN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tc>
                  <a:txBody>
                    <a:bodyPr/>
                    <a:lstStyle/>
                    <a:p>
                      <a:r>
                        <a:rPr lang="en-GB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COUNT</a:t>
                      </a:r>
                      <a:endParaRPr lang="fr-SN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tc>
                  <a:txBody>
                    <a:bodyPr/>
                    <a:lstStyle/>
                    <a:p>
                      <a:r>
                        <a:rPr lang="fr-SN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HHIN</a:t>
                      </a:r>
                      <a:endParaRPr lang="fr-SN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extLst>
                  <a:ext uri="{0D108BD9-81ED-4DB2-BD59-A6C34878D82A}">
                    <a16:rowId xmlns:a16="http://schemas.microsoft.com/office/drawing/2014/main" val="1580621801"/>
                  </a:ext>
                </a:extLst>
              </a:tr>
              <a:tr h="170694">
                <a:tc>
                  <a:txBody>
                    <a:bodyPr/>
                    <a:lstStyle/>
                    <a:p>
                      <a:pPr algn="just"/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Oil/Export</a:t>
                      </a:r>
                      <a:endParaRPr lang="fr-SN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-26.59*</a:t>
                      </a:r>
                      <a:endParaRPr lang="fr-SN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0.84**</a:t>
                      </a:r>
                      <a:endParaRPr lang="fr-SN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extLst>
                  <a:ext uri="{0D108BD9-81ED-4DB2-BD59-A6C34878D82A}">
                    <a16:rowId xmlns:a16="http://schemas.microsoft.com/office/drawing/2014/main" val="3125602460"/>
                  </a:ext>
                </a:extLst>
              </a:tr>
              <a:tr h="170694">
                <a:tc>
                  <a:txBody>
                    <a:bodyPr/>
                    <a:lstStyle/>
                    <a:p>
                      <a:endParaRPr lang="fr-SN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(15.09)</a:t>
                      </a:r>
                      <a:endParaRPr lang="fr-SN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(0.37)</a:t>
                      </a:r>
                      <a:endParaRPr lang="fr-SN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extLst>
                  <a:ext uri="{0D108BD9-81ED-4DB2-BD59-A6C34878D82A}">
                    <a16:rowId xmlns:a16="http://schemas.microsoft.com/office/drawing/2014/main" val="1039679855"/>
                  </a:ext>
                </a:extLst>
              </a:tr>
              <a:tr h="170694">
                <a:tc>
                  <a:txBody>
                    <a:bodyPr/>
                    <a:lstStyle/>
                    <a:p>
                      <a:pPr algn="just"/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Oil/GDP </a:t>
                      </a:r>
                      <a:endParaRPr lang="fr-SN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11.56</a:t>
                      </a:r>
                      <a:endParaRPr lang="fr-SN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-0.14</a:t>
                      </a:r>
                      <a:endParaRPr lang="fr-SN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extLst>
                  <a:ext uri="{0D108BD9-81ED-4DB2-BD59-A6C34878D82A}">
                    <a16:rowId xmlns:a16="http://schemas.microsoft.com/office/drawing/2014/main" val="2679012703"/>
                  </a:ext>
                </a:extLst>
              </a:tr>
              <a:tr h="170694">
                <a:tc>
                  <a:txBody>
                    <a:bodyPr/>
                    <a:lstStyle/>
                    <a:p>
                      <a:endParaRPr lang="fr-SN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(7.75)</a:t>
                      </a:r>
                      <a:endParaRPr lang="fr-SN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(0.19)</a:t>
                      </a:r>
                      <a:endParaRPr lang="fr-SN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extLst>
                  <a:ext uri="{0D108BD9-81ED-4DB2-BD59-A6C34878D82A}">
                    <a16:rowId xmlns:a16="http://schemas.microsoft.com/office/drawing/2014/main" val="3584402989"/>
                  </a:ext>
                </a:extLst>
              </a:tr>
              <a:tr h="170694">
                <a:tc>
                  <a:txBody>
                    <a:bodyPr/>
                    <a:lstStyle/>
                    <a:p>
                      <a:pPr algn="just"/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Gas/Export</a:t>
                      </a:r>
                      <a:endParaRPr lang="fr-SN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-39.28</a:t>
                      </a:r>
                      <a:endParaRPr lang="fr-SN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1.26</a:t>
                      </a:r>
                      <a:endParaRPr lang="fr-SN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extLst>
                  <a:ext uri="{0D108BD9-81ED-4DB2-BD59-A6C34878D82A}">
                    <a16:rowId xmlns:a16="http://schemas.microsoft.com/office/drawing/2014/main" val="3310121992"/>
                  </a:ext>
                </a:extLst>
              </a:tr>
              <a:tr h="170694">
                <a:tc>
                  <a:txBody>
                    <a:bodyPr/>
                    <a:lstStyle/>
                    <a:p>
                      <a:endParaRPr lang="fr-SN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(34.84)</a:t>
                      </a:r>
                      <a:endParaRPr lang="fr-SN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(0.85)</a:t>
                      </a:r>
                      <a:endParaRPr lang="fr-SN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extLst>
                  <a:ext uri="{0D108BD9-81ED-4DB2-BD59-A6C34878D82A}">
                    <a16:rowId xmlns:a16="http://schemas.microsoft.com/office/drawing/2014/main" val="2887272009"/>
                  </a:ext>
                </a:extLst>
              </a:tr>
              <a:tr h="170694">
                <a:tc>
                  <a:txBody>
                    <a:bodyPr/>
                    <a:lstStyle/>
                    <a:p>
                      <a:pPr algn="just"/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Gas/GDP</a:t>
                      </a:r>
                      <a:endParaRPr lang="fr-SN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24.35</a:t>
                      </a:r>
                      <a:endParaRPr lang="fr-SN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0.31</a:t>
                      </a:r>
                      <a:endParaRPr lang="fr-SN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extLst>
                  <a:ext uri="{0D108BD9-81ED-4DB2-BD59-A6C34878D82A}">
                    <a16:rowId xmlns:a16="http://schemas.microsoft.com/office/drawing/2014/main" val="3403814577"/>
                  </a:ext>
                </a:extLst>
              </a:tr>
              <a:tr h="170694">
                <a:tc>
                  <a:txBody>
                    <a:bodyPr/>
                    <a:lstStyle/>
                    <a:p>
                      <a:endParaRPr lang="fr-SN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(22.84)</a:t>
                      </a:r>
                      <a:endParaRPr lang="fr-SN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(0.56)</a:t>
                      </a:r>
                      <a:endParaRPr lang="fr-SN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extLst>
                  <a:ext uri="{0D108BD9-81ED-4DB2-BD59-A6C34878D82A}">
                    <a16:rowId xmlns:a16="http://schemas.microsoft.com/office/drawing/2014/main" val="3723771518"/>
                  </a:ext>
                </a:extLst>
              </a:tr>
              <a:tr h="170694">
                <a:tc>
                  <a:txBody>
                    <a:bodyPr/>
                    <a:lstStyle/>
                    <a:p>
                      <a:pPr algn="just"/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Agri/Export</a:t>
                      </a:r>
                      <a:endParaRPr lang="fr-SN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-13.42***</a:t>
                      </a:r>
                      <a:endParaRPr lang="fr-SN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0.13</a:t>
                      </a:r>
                      <a:endParaRPr lang="fr-SN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extLst>
                  <a:ext uri="{0D108BD9-81ED-4DB2-BD59-A6C34878D82A}">
                    <a16:rowId xmlns:a16="http://schemas.microsoft.com/office/drawing/2014/main" val="2354344651"/>
                  </a:ext>
                </a:extLst>
              </a:tr>
              <a:tr h="170694">
                <a:tc>
                  <a:txBody>
                    <a:bodyPr/>
                    <a:lstStyle/>
                    <a:p>
                      <a:endParaRPr lang="fr-SN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(3.70)</a:t>
                      </a:r>
                      <a:endParaRPr lang="fr-SN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(0.09)</a:t>
                      </a:r>
                      <a:endParaRPr lang="fr-SN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extLst>
                  <a:ext uri="{0D108BD9-81ED-4DB2-BD59-A6C34878D82A}">
                    <a16:rowId xmlns:a16="http://schemas.microsoft.com/office/drawing/2014/main" val="2658030781"/>
                  </a:ext>
                </a:extLst>
              </a:tr>
              <a:tr h="170694">
                <a:tc>
                  <a:txBody>
                    <a:bodyPr/>
                    <a:lstStyle/>
                    <a:p>
                      <a:pPr algn="just"/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Agri/GDP </a:t>
                      </a:r>
                      <a:endParaRPr lang="fr-SN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-3.01</a:t>
                      </a:r>
                      <a:endParaRPr lang="fr-SN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-0.29</a:t>
                      </a:r>
                      <a:endParaRPr lang="fr-SN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extLst>
                  <a:ext uri="{0D108BD9-81ED-4DB2-BD59-A6C34878D82A}">
                    <a16:rowId xmlns:a16="http://schemas.microsoft.com/office/drawing/2014/main" val="1301141442"/>
                  </a:ext>
                </a:extLst>
              </a:tr>
              <a:tr h="170694">
                <a:tc>
                  <a:txBody>
                    <a:bodyPr/>
                    <a:lstStyle/>
                    <a:p>
                      <a:endParaRPr lang="fr-SN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(15.54)     </a:t>
                      </a:r>
                      <a:endParaRPr lang="fr-SN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(0.38)</a:t>
                      </a:r>
                      <a:endParaRPr lang="fr-SN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extLst>
                  <a:ext uri="{0D108BD9-81ED-4DB2-BD59-A6C34878D82A}">
                    <a16:rowId xmlns:a16="http://schemas.microsoft.com/office/drawing/2014/main" val="1828151558"/>
                  </a:ext>
                </a:extLst>
              </a:tr>
              <a:tr h="170694">
                <a:tc>
                  <a:txBody>
                    <a:bodyPr/>
                    <a:lstStyle/>
                    <a:p>
                      <a:pPr algn="just"/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GDP per capita</a:t>
                      </a:r>
                      <a:endParaRPr lang="fr-SN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0.11</a:t>
                      </a:r>
                      <a:endParaRPr lang="fr-SN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-0.00</a:t>
                      </a:r>
                      <a:endParaRPr lang="fr-SN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extLst>
                  <a:ext uri="{0D108BD9-81ED-4DB2-BD59-A6C34878D82A}">
                    <a16:rowId xmlns:a16="http://schemas.microsoft.com/office/drawing/2014/main" val="2848509789"/>
                  </a:ext>
                </a:extLst>
              </a:tr>
              <a:tr h="170694">
                <a:tc>
                  <a:txBody>
                    <a:bodyPr/>
                    <a:lstStyle/>
                    <a:p>
                      <a:endParaRPr lang="fr-SN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(0.10)</a:t>
                      </a:r>
                      <a:endParaRPr lang="fr-SN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(0.00)</a:t>
                      </a:r>
                      <a:endParaRPr lang="fr-SN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extLst>
                  <a:ext uri="{0D108BD9-81ED-4DB2-BD59-A6C34878D82A}">
                    <a16:rowId xmlns:a16="http://schemas.microsoft.com/office/drawing/2014/main" val="2235964385"/>
                  </a:ext>
                </a:extLst>
              </a:tr>
              <a:tr h="170694">
                <a:tc>
                  <a:txBody>
                    <a:bodyPr/>
                    <a:lstStyle/>
                    <a:p>
                      <a:pPr algn="just"/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GDP per capita squared </a:t>
                      </a:r>
                      <a:endParaRPr lang="fr-SN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-0,00</a:t>
                      </a:r>
                      <a:endParaRPr lang="fr-SN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</a:t>
                      </a:r>
                      <a:endParaRPr lang="fr-SN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extLst>
                  <a:ext uri="{0D108BD9-81ED-4DB2-BD59-A6C34878D82A}">
                    <a16:rowId xmlns:a16="http://schemas.microsoft.com/office/drawing/2014/main" val="47319663"/>
                  </a:ext>
                </a:extLst>
              </a:tr>
              <a:tr h="170694">
                <a:tc>
                  <a:txBody>
                    <a:bodyPr/>
                    <a:lstStyle/>
                    <a:p>
                      <a:endParaRPr lang="fr-SN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(0.00)</a:t>
                      </a:r>
                      <a:endParaRPr lang="fr-SN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(0.00)</a:t>
                      </a:r>
                      <a:endParaRPr lang="fr-SN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extLst>
                  <a:ext uri="{0D108BD9-81ED-4DB2-BD59-A6C34878D82A}">
                    <a16:rowId xmlns:a16="http://schemas.microsoft.com/office/drawing/2014/main" val="3338821568"/>
                  </a:ext>
                </a:extLst>
              </a:tr>
              <a:tr h="170694">
                <a:tc>
                  <a:txBody>
                    <a:bodyPr/>
                    <a:lstStyle/>
                    <a:p>
                      <a:pPr algn="just"/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Corruption</a:t>
                      </a:r>
                      <a:endParaRPr lang="fr-SN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14.37*</a:t>
                      </a:r>
                      <a:endParaRPr lang="fr-SN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0.09</a:t>
                      </a:r>
                      <a:endParaRPr lang="fr-SN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extLst>
                  <a:ext uri="{0D108BD9-81ED-4DB2-BD59-A6C34878D82A}">
                    <a16:rowId xmlns:a16="http://schemas.microsoft.com/office/drawing/2014/main" val="2656404348"/>
                  </a:ext>
                </a:extLst>
              </a:tr>
              <a:tr h="170694">
                <a:tc>
                  <a:txBody>
                    <a:bodyPr/>
                    <a:lstStyle/>
                    <a:p>
                      <a:endParaRPr lang="fr-SN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(7.39)</a:t>
                      </a:r>
                      <a:endParaRPr lang="fr-SN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(0.20)</a:t>
                      </a:r>
                      <a:endParaRPr lang="fr-SN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extLst>
                  <a:ext uri="{0D108BD9-81ED-4DB2-BD59-A6C34878D82A}">
                    <a16:rowId xmlns:a16="http://schemas.microsoft.com/office/drawing/2014/main" val="4074468251"/>
                  </a:ext>
                </a:extLst>
              </a:tr>
              <a:tr h="170694">
                <a:tc>
                  <a:txBody>
                    <a:bodyPr/>
                    <a:lstStyle/>
                    <a:p>
                      <a:pPr algn="just"/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RER</a:t>
                      </a:r>
                      <a:endParaRPr lang="fr-SN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1.70*</a:t>
                      </a:r>
                      <a:endParaRPr lang="fr-SN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-0.01</a:t>
                      </a:r>
                      <a:endParaRPr lang="fr-SN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extLst>
                  <a:ext uri="{0D108BD9-81ED-4DB2-BD59-A6C34878D82A}">
                    <a16:rowId xmlns:a16="http://schemas.microsoft.com/office/drawing/2014/main" val="2286038381"/>
                  </a:ext>
                </a:extLst>
              </a:tr>
              <a:tr h="170694">
                <a:tc>
                  <a:txBody>
                    <a:bodyPr/>
                    <a:lstStyle/>
                    <a:p>
                      <a:endParaRPr lang="fr-SN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(0.96)</a:t>
                      </a:r>
                      <a:endParaRPr lang="fr-SN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(0.02)</a:t>
                      </a:r>
                      <a:endParaRPr lang="fr-SN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extLst>
                  <a:ext uri="{0D108BD9-81ED-4DB2-BD59-A6C34878D82A}">
                    <a16:rowId xmlns:a16="http://schemas.microsoft.com/office/drawing/2014/main" val="1110444031"/>
                  </a:ext>
                </a:extLst>
              </a:tr>
              <a:tr h="170694">
                <a:tc>
                  <a:txBody>
                    <a:bodyPr/>
                    <a:lstStyle/>
                    <a:p>
                      <a:pPr algn="just"/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Manufacturing added value</a:t>
                      </a:r>
                      <a:endParaRPr lang="fr-SN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15.94</a:t>
                      </a:r>
                      <a:endParaRPr lang="fr-SN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0.10</a:t>
                      </a:r>
                      <a:endParaRPr lang="fr-SN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extLst>
                  <a:ext uri="{0D108BD9-81ED-4DB2-BD59-A6C34878D82A}">
                    <a16:rowId xmlns:a16="http://schemas.microsoft.com/office/drawing/2014/main" val="1450503738"/>
                  </a:ext>
                </a:extLst>
              </a:tr>
              <a:tr h="170694">
                <a:tc>
                  <a:txBody>
                    <a:bodyPr/>
                    <a:lstStyle/>
                    <a:p>
                      <a:endParaRPr lang="fr-SN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(15.17)</a:t>
                      </a:r>
                      <a:endParaRPr lang="fr-SN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(0.37)</a:t>
                      </a:r>
                      <a:endParaRPr lang="fr-SN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extLst>
                  <a:ext uri="{0D108BD9-81ED-4DB2-BD59-A6C34878D82A}">
                    <a16:rowId xmlns:a16="http://schemas.microsoft.com/office/drawing/2014/main" val="2675916717"/>
                  </a:ext>
                </a:extLst>
              </a:tr>
              <a:tr h="170694">
                <a:tc>
                  <a:txBody>
                    <a:bodyPr/>
                    <a:lstStyle/>
                    <a:p>
                      <a:pPr algn="just"/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Lead time to export</a:t>
                      </a:r>
                      <a:endParaRPr lang="fr-SN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12.45</a:t>
                      </a:r>
                      <a:endParaRPr lang="fr-SN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-0.75</a:t>
                      </a:r>
                      <a:endParaRPr lang="fr-SN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extLst>
                  <a:ext uri="{0D108BD9-81ED-4DB2-BD59-A6C34878D82A}">
                    <a16:rowId xmlns:a16="http://schemas.microsoft.com/office/drawing/2014/main" val="3388237268"/>
                  </a:ext>
                </a:extLst>
              </a:tr>
              <a:tr h="170694">
                <a:tc>
                  <a:txBody>
                    <a:bodyPr/>
                    <a:lstStyle/>
                    <a:p>
                      <a:endParaRPr lang="fr-SN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(31.50)</a:t>
                      </a:r>
                      <a:endParaRPr lang="fr-SN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(0.77)</a:t>
                      </a:r>
                      <a:endParaRPr lang="fr-SN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extLst>
                  <a:ext uri="{0D108BD9-81ED-4DB2-BD59-A6C34878D82A}">
                    <a16:rowId xmlns:a16="http://schemas.microsoft.com/office/drawing/2014/main" val="4102486834"/>
                  </a:ext>
                </a:extLst>
              </a:tr>
              <a:tr h="170694">
                <a:tc>
                  <a:txBody>
                    <a:bodyPr/>
                    <a:lstStyle/>
                    <a:p>
                      <a:pPr algn="just"/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Constant</a:t>
                      </a:r>
                      <a:endParaRPr lang="fr-SN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696.23</a:t>
                      </a:r>
                      <a:endParaRPr lang="fr-SN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36.60***</a:t>
                      </a:r>
                      <a:endParaRPr lang="fr-SN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extLst>
                  <a:ext uri="{0D108BD9-81ED-4DB2-BD59-A6C34878D82A}">
                    <a16:rowId xmlns:a16="http://schemas.microsoft.com/office/drawing/2014/main" val="3090826122"/>
                  </a:ext>
                </a:extLst>
              </a:tr>
              <a:tr h="170694">
                <a:tc>
                  <a:txBody>
                    <a:bodyPr/>
                    <a:lstStyle/>
                    <a:p>
                      <a:endParaRPr lang="fr-SN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(422.44)</a:t>
                      </a:r>
                      <a:endParaRPr lang="fr-SN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(10.31)</a:t>
                      </a:r>
                      <a:endParaRPr lang="fr-SN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extLst>
                  <a:ext uri="{0D108BD9-81ED-4DB2-BD59-A6C34878D82A}">
                    <a16:rowId xmlns:a16="http://schemas.microsoft.com/office/drawing/2014/main" val="1408659481"/>
                  </a:ext>
                </a:extLst>
              </a:tr>
              <a:tr h="170694">
                <a:tc>
                  <a:txBody>
                    <a:bodyPr/>
                    <a:lstStyle/>
                    <a:p>
                      <a:pPr algn="just"/>
                      <a:r>
                        <a:rPr lang="en-GB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Observations</a:t>
                      </a:r>
                      <a:endParaRPr lang="fr-SN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164</a:t>
                      </a:r>
                      <a:endParaRPr lang="fr-SN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tc>
                  <a:txBody>
                    <a:bodyPr/>
                    <a:lstStyle/>
                    <a:p>
                      <a:r>
                        <a:rPr lang="fr-SN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164</a:t>
                      </a:r>
                      <a:endParaRPr lang="fr-SN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extLst>
                  <a:ext uri="{0D108BD9-81ED-4DB2-BD59-A6C34878D82A}">
                    <a16:rowId xmlns:a16="http://schemas.microsoft.com/office/drawing/2014/main" val="137434942"/>
                  </a:ext>
                </a:extLst>
              </a:tr>
              <a:tr h="170694">
                <a:tc>
                  <a:txBody>
                    <a:bodyPr/>
                    <a:lstStyle/>
                    <a:p>
                      <a:pPr algn="just"/>
                      <a:r>
                        <a:rPr lang="en-GB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Prob&gt;F</a:t>
                      </a:r>
                      <a:endParaRPr lang="fr-SN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0.0000***</a:t>
                      </a:r>
                      <a:endParaRPr lang="fr-SN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0.0876*</a:t>
                      </a:r>
                      <a:endParaRPr lang="fr-SN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extLst>
                  <a:ext uri="{0D108BD9-81ED-4DB2-BD59-A6C34878D82A}">
                    <a16:rowId xmlns:a16="http://schemas.microsoft.com/office/drawing/2014/main" val="233231996"/>
                  </a:ext>
                </a:extLst>
              </a:tr>
              <a:tr h="170694">
                <a:tc>
                  <a:txBody>
                    <a:bodyPr/>
                    <a:lstStyle/>
                    <a:p>
                      <a:pPr algn="just"/>
                      <a:r>
                        <a:rPr lang="en-GB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Within </a:t>
                      </a:r>
                      <a:endParaRPr lang="fr-SN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0.3070</a:t>
                      </a:r>
                      <a:endParaRPr lang="fr-SN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0.1811</a:t>
                      </a:r>
                      <a:endParaRPr lang="fr-SN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extLst>
                  <a:ext uri="{0D108BD9-81ED-4DB2-BD59-A6C34878D82A}">
                    <a16:rowId xmlns:a16="http://schemas.microsoft.com/office/drawing/2014/main" val="1802688378"/>
                  </a:ext>
                </a:extLst>
              </a:tr>
              <a:tr h="170694">
                <a:tc>
                  <a:txBody>
                    <a:bodyPr/>
                    <a:lstStyle/>
                    <a:p>
                      <a:pPr algn="just"/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Between</a:t>
                      </a:r>
                      <a:endParaRPr lang="fr-SN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0.2830</a:t>
                      </a:r>
                      <a:endParaRPr lang="fr-SN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0.2369</a:t>
                      </a:r>
                      <a:endParaRPr lang="fr-SN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extLst>
                  <a:ext uri="{0D108BD9-81ED-4DB2-BD59-A6C34878D82A}">
                    <a16:rowId xmlns:a16="http://schemas.microsoft.com/office/drawing/2014/main" val="746663867"/>
                  </a:ext>
                </a:extLst>
              </a:tr>
              <a:tr h="170694">
                <a:tc>
                  <a:txBody>
                    <a:bodyPr/>
                    <a:lstStyle/>
                    <a:p>
                      <a:pPr algn="just"/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Year dummies</a:t>
                      </a:r>
                      <a:endParaRPr lang="fr-SN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Yes</a:t>
                      </a:r>
                      <a:endParaRPr lang="fr-SN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Yes</a:t>
                      </a:r>
                      <a:endParaRPr lang="fr-SN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85" marR="35385" marT="0" marB="0"/>
                </a:tc>
                <a:extLst>
                  <a:ext uri="{0D108BD9-81ED-4DB2-BD59-A6C34878D82A}">
                    <a16:rowId xmlns:a16="http://schemas.microsoft.com/office/drawing/2014/main" val="25546303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71154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F5F9C1-D2C7-7C47-875A-0E4DF3D82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12295"/>
            <a:ext cx="10515600" cy="877756"/>
          </a:xfrm>
        </p:spPr>
        <p:txBody>
          <a:bodyPr/>
          <a:lstStyle/>
          <a:p>
            <a:pPr algn="ctr"/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 (2/5)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D4AFCB-757B-8A46-84B0-D97BAAAF8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F6192-883A-4BB4-ACF1-C5568B172D5C}" type="slidenum">
              <a:rPr lang="fr-FR" smtClean="0"/>
              <a:t>14</a:t>
            </a:fld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45128BB-3233-E84D-8BD7-B9A66F00D393}"/>
              </a:ext>
            </a:extLst>
          </p:cNvPr>
          <p:cNvSpPr txBox="1"/>
          <p:nvPr/>
        </p:nvSpPr>
        <p:spPr>
          <a:xfrm>
            <a:off x="838199" y="301876"/>
            <a:ext cx="35897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Table2: Results relative to exports</a:t>
            </a:r>
            <a:r>
              <a:rPr lang="fr-S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42E862E-2DA2-8644-A036-CD80B156CB4F}"/>
              </a:ext>
            </a:extLst>
          </p:cNvPr>
          <p:cNvSpPr/>
          <p:nvPr/>
        </p:nvSpPr>
        <p:spPr>
          <a:xfrm>
            <a:off x="-283463" y="5890478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24000" algn="just">
              <a:spcAft>
                <a:spcPts val="0"/>
              </a:spcAft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Notes: standard errors in parentheses</a:t>
            </a:r>
            <a:endParaRPr lang="fr-SN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24000" algn="just">
              <a:spcAft>
                <a:spcPts val="0"/>
              </a:spcAft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Significant at 10%</a:t>
            </a:r>
            <a:endParaRPr lang="fr-SN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24000" algn="just">
              <a:spcAft>
                <a:spcPts val="0"/>
              </a:spcAft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** Significant at 5%</a:t>
            </a:r>
            <a:endParaRPr lang="fr-SN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24000" algn="just">
              <a:spcAft>
                <a:spcPts val="0"/>
              </a:spcAft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*** Significant at 1% </a:t>
            </a:r>
            <a:endParaRPr lang="fr-FR" sz="1200" dirty="0"/>
          </a:p>
        </p:txBody>
      </p:sp>
      <p:graphicFrame>
        <p:nvGraphicFramePr>
          <p:cNvPr id="9" name="Espace réservé du contenu 8">
            <a:extLst>
              <a:ext uri="{FF2B5EF4-FFF2-40B4-BE49-F238E27FC236}">
                <a16:creationId xmlns:a16="http://schemas.microsoft.com/office/drawing/2014/main" id="{92198476-9358-294A-B62A-97C828DCBBC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8511973"/>
              </p:ext>
            </p:extLst>
          </p:nvPr>
        </p:nvGraphicFramePr>
        <p:xfrm>
          <a:off x="172996" y="671208"/>
          <a:ext cx="11281720" cy="521539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439228">
                  <a:extLst>
                    <a:ext uri="{9D8B030D-6E8A-4147-A177-3AD203B41FA5}">
                      <a16:colId xmlns:a16="http://schemas.microsoft.com/office/drawing/2014/main" val="1524078562"/>
                    </a:ext>
                  </a:extLst>
                </a:gridCol>
                <a:gridCol w="4230817">
                  <a:extLst>
                    <a:ext uri="{9D8B030D-6E8A-4147-A177-3AD203B41FA5}">
                      <a16:colId xmlns:a16="http://schemas.microsoft.com/office/drawing/2014/main" val="458451837"/>
                    </a:ext>
                  </a:extLst>
                </a:gridCol>
                <a:gridCol w="1611675">
                  <a:extLst>
                    <a:ext uri="{9D8B030D-6E8A-4147-A177-3AD203B41FA5}">
                      <a16:colId xmlns:a16="http://schemas.microsoft.com/office/drawing/2014/main" val="287196894"/>
                    </a:ext>
                  </a:extLst>
                </a:gridCol>
              </a:tblGrid>
              <a:tr h="200592"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</a:rPr>
                        <a:t>VARIABLES 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SN" sz="1200">
                          <a:effectLst/>
                        </a:rPr>
                        <a:t>   COUNT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</a:rPr>
                        <a:t> HHIN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extLst>
                  <a:ext uri="{0D108BD9-81ED-4DB2-BD59-A6C34878D82A}">
                    <a16:rowId xmlns:a16="http://schemas.microsoft.com/office/drawing/2014/main" val="3736358239"/>
                  </a:ext>
                </a:extLst>
              </a:tr>
              <a:tr h="200592"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</a:rPr>
                        <a:t>Oil/Export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SN" sz="1200">
                          <a:effectLst/>
                        </a:rPr>
                        <a:t>-10.774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</a:rPr>
                        <a:t> 0.83**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extLst>
                  <a:ext uri="{0D108BD9-81ED-4DB2-BD59-A6C34878D82A}">
                    <a16:rowId xmlns:a16="http://schemas.microsoft.com/office/drawing/2014/main" val="1585824165"/>
                  </a:ext>
                </a:extLst>
              </a:tr>
              <a:tr h="200592">
                <a:tc>
                  <a:txBody>
                    <a:bodyPr/>
                    <a:lstStyle/>
                    <a:p>
                      <a:endParaRPr lang="fr-SN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SN" sz="1200">
                          <a:effectLst/>
                        </a:rPr>
                        <a:t>(13.232)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</a:rPr>
                        <a:t> (0.32)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extLst>
                  <a:ext uri="{0D108BD9-81ED-4DB2-BD59-A6C34878D82A}">
                    <a16:rowId xmlns:a16="http://schemas.microsoft.com/office/drawing/2014/main" val="3115321879"/>
                  </a:ext>
                </a:extLst>
              </a:tr>
              <a:tr h="200592"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</a:rPr>
                        <a:t>Gas/Export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SN" sz="1200">
                          <a:effectLst/>
                        </a:rPr>
                        <a:t>-17.434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</a:rPr>
                        <a:t>  1.37**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extLst>
                  <a:ext uri="{0D108BD9-81ED-4DB2-BD59-A6C34878D82A}">
                    <a16:rowId xmlns:a16="http://schemas.microsoft.com/office/drawing/2014/main" val="1031181051"/>
                  </a:ext>
                </a:extLst>
              </a:tr>
              <a:tr h="200592">
                <a:tc>
                  <a:txBody>
                    <a:bodyPr/>
                    <a:lstStyle/>
                    <a:p>
                      <a:endParaRPr lang="fr-SN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SN" sz="1200">
                          <a:effectLst/>
                        </a:rPr>
                        <a:t>(32.789)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</a:rPr>
                        <a:t> (0.81)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extLst>
                  <a:ext uri="{0D108BD9-81ED-4DB2-BD59-A6C34878D82A}">
                    <a16:rowId xmlns:a16="http://schemas.microsoft.com/office/drawing/2014/main" val="2215681570"/>
                  </a:ext>
                </a:extLst>
              </a:tr>
              <a:tr h="200592"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</a:rPr>
                        <a:t>Agri/Export 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SN" sz="1200">
                          <a:effectLst/>
                        </a:rPr>
                        <a:t>-14.339***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</a:rPr>
                        <a:t>  0.13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extLst>
                  <a:ext uri="{0D108BD9-81ED-4DB2-BD59-A6C34878D82A}">
                    <a16:rowId xmlns:a16="http://schemas.microsoft.com/office/drawing/2014/main" val="344262636"/>
                  </a:ext>
                </a:extLst>
              </a:tr>
              <a:tr h="200592">
                <a:tc>
                  <a:txBody>
                    <a:bodyPr/>
                    <a:lstStyle/>
                    <a:p>
                      <a:endParaRPr lang="fr-SN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SN" sz="1200">
                          <a:effectLst/>
                        </a:rPr>
                        <a:t>(3.570)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</a:rPr>
                        <a:t> (0.09)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extLst>
                  <a:ext uri="{0D108BD9-81ED-4DB2-BD59-A6C34878D82A}">
                    <a16:rowId xmlns:a16="http://schemas.microsoft.com/office/drawing/2014/main" val="3254650579"/>
                  </a:ext>
                </a:extLst>
              </a:tr>
              <a:tr h="200592"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</a:rPr>
                        <a:t>GDP per capita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SN" sz="1200">
                          <a:effectLst/>
                        </a:rPr>
                        <a:t>0.145**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</a:rPr>
                        <a:t> -0.00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extLst>
                  <a:ext uri="{0D108BD9-81ED-4DB2-BD59-A6C34878D82A}">
                    <a16:rowId xmlns:a16="http://schemas.microsoft.com/office/drawing/2014/main" val="2369146398"/>
                  </a:ext>
                </a:extLst>
              </a:tr>
              <a:tr h="200592">
                <a:tc>
                  <a:txBody>
                    <a:bodyPr/>
                    <a:lstStyle/>
                    <a:p>
                      <a:endParaRPr lang="fr-SN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SN" sz="1200">
                          <a:effectLst/>
                        </a:rPr>
                        <a:t>(0.063)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</a:rPr>
                        <a:t> (0.00)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extLst>
                  <a:ext uri="{0D108BD9-81ED-4DB2-BD59-A6C34878D82A}">
                    <a16:rowId xmlns:a16="http://schemas.microsoft.com/office/drawing/2014/main" val="2737349925"/>
                  </a:ext>
                </a:extLst>
              </a:tr>
              <a:tr h="200592"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</a:rPr>
                        <a:t> GDP per capita squared 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SN" sz="1200">
                          <a:effectLst/>
                        </a:rPr>
                        <a:t>-0.00**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</a:rPr>
                        <a:t> 0.00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extLst>
                  <a:ext uri="{0D108BD9-81ED-4DB2-BD59-A6C34878D82A}">
                    <a16:rowId xmlns:a16="http://schemas.microsoft.com/office/drawing/2014/main" val="3029129481"/>
                  </a:ext>
                </a:extLst>
              </a:tr>
              <a:tr h="200592">
                <a:tc>
                  <a:txBody>
                    <a:bodyPr/>
                    <a:lstStyle/>
                    <a:p>
                      <a:endParaRPr lang="fr-SN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SN" sz="1200">
                          <a:effectLst/>
                        </a:rPr>
                        <a:t>(0.00)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</a:rPr>
                        <a:t> (0.00)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extLst>
                  <a:ext uri="{0D108BD9-81ED-4DB2-BD59-A6C34878D82A}">
                    <a16:rowId xmlns:a16="http://schemas.microsoft.com/office/drawing/2014/main" val="559960218"/>
                  </a:ext>
                </a:extLst>
              </a:tr>
              <a:tr h="200592"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</a:rPr>
                        <a:t> Corruption 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SN" sz="1200">
                          <a:effectLst/>
                        </a:rPr>
                        <a:t>16.052**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</a:rPr>
                        <a:t>  0.06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extLst>
                  <a:ext uri="{0D108BD9-81ED-4DB2-BD59-A6C34878D82A}">
                    <a16:rowId xmlns:a16="http://schemas.microsoft.com/office/drawing/2014/main" val="242700509"/>
                  </a:ext>
                </a:extLst>
              </a:tr>
              <a:tr h="200592">
                <a:tc>
                  <a:txBody>
                    <a:bodyPr/>
                    <a:lstStyle/>
                    <a:p>
                      <a:endParaRPr lang="fr-SN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SN" sz="1200">
                          <a:effectLst/>
                        </a:rPr>
                        <a:t>(7.295)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</a:rPr>
                        <a:t> (0.20)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extLst>
                  <a:ext uri="{0D108BD9-81ED-4DB2-BD59-A6C34878D82A}">
                    <a16:rowId xmlns:a16="http://schemas.microsoft.com/office/drawing/2014/main" val="3098954050"/>
                  </a:ext>
                </a:extLst>
              </a:tr>
              <a:tr h="200592"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</a:rPr>
                        <a:t>RER 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SN" sz="1200">
                          <a:effectLst/>
                        </a:rPr>
                        <a:t>1.657*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</a:rPr>
                        <a:t> -0.01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extLst>
                  <a:ext uri="{0D108BD9-81ED-4DB2-BD59-A6C34878D82A}">
                    <a16:rowId xmlns:a16="http://schemas.microsoft.com/office/drawing/2014/main" val="1173857743"/>
                  </a:ext>
                </a:extLst>
              </a:tr>
              <a:tr h="200592">
                <a:tc>
                  <a:txBody>
                    <a:bodyPr/>
                    <a:lstStyle/>
                    <a:p>
                      <a:endParaRPr lang="fr-SN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SN" sz="1200">
                          <a:effectLst/>
                        </a:rPr>
                        <a:t>(0.947)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</a:rPr>
                        <a:t> (0.02)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extLst>
                  <a:ext uri="{0D108BD9-81ED-4DB2-BD59-A6C34878D82A}">
                    <a16:rowId xmlns:a16="http://schemas.microsoft.com/office/drawing/2014/main" val="2116694295"/>
                  </a:ext>
                </a:extLst>
              </a:tr>
              <a:tr h="200592"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</a:rPr>
                        <a:t>Manufacturing added value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SN" sz="1200">
                          <a:effectLst/>
                        </a:rPr>
                        <a:t>8.631*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</a:rPr>
                        <a:t>   0.21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extLst>
                  <a:ext uri="{0D108BD9-81ED-4DB2-BD59-A6C34878D82A}">
                    <a16:rowId xmlns:a16="http://schemas.microsoft.com/office/drawing/2014/main" val="3858498252"/>
                  </a:ext>
                </a:extLst>
              </a:tr>
              <a:tr h="200592">
                <a:tc>
                  <a:txBody>
                    <a:bodyPr/>
                    <a:lstStyle/>
                    <a:p>
                      <a:endParaRPr lang="fr-SN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SN" sz="1200">
                          <a:effectLst/>
                        </a:rPr>
                        <a:t>(13.323)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</a:rPr>
                        <a:t>  (0.34)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extLst>
                  <a:ext uri="{0D108BD9-81ED-4DB2-BD59-A6C34878D82A}">
                    <a16:rowId xmlns:a16="http://schemas.microsoft.com/office/drawing/2014/main" val="1191805373"/>
                  </a:ext>
                </a:extLst>
              </a:tr>
              <a:tr h="200592"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</a:rPr>
                        <a:t>Lead time to export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SN" sz="1200">
                          <a:effectLst/>
                        </a:rPr>
                        <a:t>-2.711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</a:rPr>
                        <a:t> -0.63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extLst>
                  <a:ext uri="{0D108BD9-81ED-4DB2-BD59-A6C34878D82A}">
                    <a16:rowId xmlns:a16="http://schemas.microsoft.com/office/drawing/2014/main" val="2982282236"/>
                  </a:ext>
                </a:extLst>
              </a:tr>
              <a:tr h="200592">
                <a:tc>
                  <a:txBody>
                    <a:bodyPr/>
                    <a:lstStyle/>
                    <a:p>
                      <a:endParaRPr lang="fr-SN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SN" sz="1200">
                          <a:effectLst/>
                        </a:rPr>
                        <a:t>(27.813)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</a:rPr>
                        <a:t> (0.75)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extLst>
                  <a:ext uri="{0D108BD9-81ED-4DB2-BD59-A6C34878D82A}">
                    <a16:rowId xmlns:a16="http://schemas.microsoft.com/office/drawing/2014/main" val="644606495"/>
                  </a:ext>
                </a:extLst>
              </a:tr>
              <a:tr h="200592"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</a:rPr>
                        <a:t>Constant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SN" sz="1200">
                          <a:effectLst/>
                        </a:rPr>
                        <a:t>720.661**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</a:rPr>
                        <a:t> 33.50***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extLst>
                  <a:ext uri="{0D108BD9-81ED-4DB2-BD59-A6C34878D82A}">
                    <a16:rowId xmlns:a16="http://schemas.microsoft.com/office/drawing/2014/main" val="1201006043"/>
                  </a:ext>
                </a:extLst>
              </a:tr>
              <a:tr h="200592"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</a:rPr>
                        <a:t> 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SN" sz="1200">
                          <a:effectLst/>
                        </a:rPr>
                        <a:t>(358.337)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</a:rPr>
                        <a:t> (9.67)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extLst>
                  <a:ext uri="{0D108BD9-81ED-4DB2-BD59-A6C34878D82A}">
                    <a16:rowId xmlns:a16="http://schemas.microsoft.com/office/drawing/2014/main" val="3851949331"/>
                  </a:ext>
                </a:extLst>
              </a:tr>
              <a:tr h="200592"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</a:rPr>
                        <a:t>Observations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SN" sz="1200">
                          <a:effectLst/>
                        </a:rPr>
                        <a:t>164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</a:rPr>
                        <a:t>  164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extLst>
                  <a:ext uri="{0D108BD9-81ED-4DB2-BD59-A6C34878D82A}">
                    <a16:rowId xmlns:a16="http://schemas.microsoft.com/office/drawing/2014/main" val="2539965611"/>
                  </a:ext>
                </a:extLst>
              </a:tr>
              <a:tr h="200592"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</a:rPr>
                        <a:t>Prob&gt;F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SN" sz="1200">
                          <a:effectLst/>
                        </a:rPr>
                        <a:t>0.000**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</a:rPr>
                        <a:t> 0.0400**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extLst>
                  <a:ext uri="{0D108BD9-81ED-4DB2-BD59-A6C34878D82A}">
                    <a16:rowId xmlns:a16="http://schemas.microsoft.com/office/drawing/2014/main" val="243461839"/>
                  </a:ext>
                </a:extLst>
              </a:tr>
              <a:tr h="200592"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</a:rPr>
                        <a:t>Within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SN" sz="1200">
                          <a:effectLst/>
                        </a:rPr>
                        <a:t>0.2655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</a:rPr>
                        <a:t> 0.1714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extLst>
                  <a:ext uri="{0D108BD9-81ED-4DB2-BD59-A6C34878D82A}">
                    <a16:rowId xmlns:a16="http://schemas.microsoft.com/office/drawing/2014/main" val="3900143617"/>
                  </a:ext>
                </a:extLst>
              </a:tr>
              <a:tr h="200592"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</a:rPr>
                        <a:t>Between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SN" sz="1200">
                          <a:effectLst/>
                        </a:rPr>
                        <a:t>0.3326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</a:rPr>
                        <a:t> 0.2374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extLst>
                  <a:ext uri="{0D108BD9-81ED-4DB2-BD59-A6C34878D82A}">
                    <a16:rowId xmlns:a16="http://schemas.microsoft.com/office/drawing/2014/main" val="3631743483"/>
                  </a:ext>
                </a:extLst>
              </a:tr>
              <a:tr h="200592"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</a:rPr>
                        <a:t>Year dummies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SN" sz="1200">
                          <a:effectLst/>
                        </a:rPr>
                        <a:t>Yes 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 dirty="0">
                          <a:effectLst/>
                        </a:rPr>
                        <a:t>  </a:t>
                      </a:r>
                      <a:r>
                        <a:rPr lang="fr-SN" sz="1200" dirty="0" err="1">
                          <a:effectLst/>
                        </a:rPr>
                        <a:t>Yes</a:t>
                      </a:r>
                      <a:r>
                        <a:rPr lang="fr-SN" sz="1200" dirty="0">
                          <a:effectLst/>
                        </a:rPr>
                        <a:t> </a:t>
                      </a:r>
                      <a:endParaRPr lang="fr-SN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433" marR="43433" marT="0" marB="0" anchor="ctr"/>
                </a:tc>
                <a:extLst>
                  <a:ext uri="{0D108BD9-81ED-4DB2-BD59-A6C34878D82A}">
                    <a16:rowId xmlns:a16="http://schemas.microsoft.com/office/drawing/2014/main" val="29262255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10311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60FF7A-DF15-CF44-A054-F33780258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697498"/>
          </a:xfrm>
        </p:spPr>
        <p:txBody>
          <a:bodyPr/>
          <a:lstStyle/>
          <a:p>
            <a:pPr algn="ctr"/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 (3/5)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8388D76-4918-7649-8771-17558CE4B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F6192-883A-4BB4-ACF1-C5568B172D5C}" type="slidenum">
              <a:rPr lang="fr-FR" smtClean="0"/>
              <a:t>15</a:t>
            </a:fld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52DE92D-D6B8-534D-A58B-C511C79079F4}"/>
              </a:ext>
            </a:extLst>
          </p:cNvPr>
          <p:cNvSpPr txBox="1"/>
          <p:nvPr/>
        </p:nvSpPr>
        <p:spPr>
          <a:xfrm>
            <a:off x="838200" y="572947"/>
            <a:ext cx="32778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3: results relative to GDP</a:t>
            </a:r>
            <a:endParaRPr lang="fr-S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1ADEC40-48FF-CE46-AE29-EFBF20418B09}"/>
              </a:ext>
            </a:extLst>
          </p:cNvPr>
          <p:cNvSpPr txBox="1"/>
          <p:nvPr/>
        </p:nvSpPr>
        <p:spPr>
          <a:xfrm>
            <a:off x="-201168" y="6033087"/>
            <a:ext cx="316785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24000" algn="just">
              <a:spcAft>
                <a:spcPts val="0"/>
              </a:spcAft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Notes: standard errors in parentheses</a:t>
            </a:r>
            <a:endParaRPr lang="fr-SN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24000" algn="just">
              <a:spcAft>
                <a:spcPts val="0"/>
              </a:spcAft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Significant at 10%</a:t>
            </a:r>
            <a:endParaRPr lang="fr-SN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24000" algn="just">
              <a:spcAft>
                <a:spcPts val="0"/>
              </a:spcAft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** Significant at 5%</a:t>
            </a:r>
            <a:endParaRPr lang="fr-SN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24000" algn="just">
              <a:spcAft>
                <a:spcPts val="0"/>
              </a:spcAft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*** Significant at 1% </a:t>
            </a:r>
            <a:endParaRPr lang="fr-FR" sz="1200" dirty="0"/>
          </a:p>
          <a:p>
            <a:endParaRPr lang="fr-FR" dirty="0"/>
          </a:p>
        </p:txBody>
      </p:sp>
      <p:graphicFrame>
        <p:nvGraphicFramePr>
          <p:cNvPr id="9" name="Espace réservé du contenu 8">
            <a:extLst>
              <a:ext uri="{FF2B5EF4-FFF2-40B4-BE49-F238E27FC236}">
                <a16:creationId xmlns:a16="http://schemas.microsoft.com/office/drawing/2014/main" id="{2F690012-D332-934D-B36B-AF676401F80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8691778"/>
              </p:ext>
            </p:extLst>
          </p:nvPr>
        </p:nvGraphicFramePr>
        <p:xfrm>
          <a:off x="197709" y="951470"/>
          <a:ext cx="11257006" cy="508162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382348">
                  <a:extLst>
                    <a:ext uri="{9D8B030D-6E8A-4147-A177-3AD203B41FA5}">
                      <a16:colId xmlns:a16="http://schemas.microsoft.com/office/drawing/2014/main" val="1692376170"/>
                    </a:ext>
                  </a:extLst>
                </a:gridCol>
                <a:gridCol w="3953179">
                  <a:extLst>
                    <a:ext uri="{9D8B030D-6E8A-4147-A177-3AD203B41FA5}">
                      <a16:colId xmlns:a16="http://schemas.microsoft.com/office/drawing/2014/main" val="1086625553"/>
                    </a:ext>
                  </a:extLst>
                </a:gridCol>
                <a:gridCol w="1921479">
                  <a:extLst>
                    <a:ext uri="{9D8B030D-6E8A-4147-A177-3AD203B41FA5}">
                      <a16:colId xmlns:a16="http://schemas.microsoft.com/office/drawing/2014/main" val="3260487192"/>
                    </a:ext>
                  </a:extLst>
                </a:gridCol>
              </a:tblGrid>
              <a:tr h="195447">
                <a:tc>
                  <a:txBody>
                    <a:bodyPr/>
                    <a:lstStyle/>
                    <a:p>
                      <a:pPr algn="just"/>
                      <a:r>
                        <a:rPr lang="en-GB" sz="1200">
                          <a:effectLst/>
                        </a:rPr>
                        <a:t>VARIABLES 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200">
                          <a:effectLst/>
                        </a:rPr>
                        <a:t>COUNT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</a:rPr>
                        <a:t>   HHIN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extLst>
                  <a:ext uri="{0D108BD9-81ED-4DB2-BD59-A6C34878D82A}">
                    <a16:rowId xmlns:a16="http://schemas.microsoft.com/office/drawing/2014/main" val="79347471"/>
                  </a:ext>
                </a:extLst>
              </a:tr>
              <a:tr h="195447">
                <a:tc>
                  <a:txBody>
                    <a:bodyPr/>
                    <a:lstStyle/>
                    <a:p>
                      <a:pPr algn="just"/>
                      <a:r>
                        <a:rPr lang="en-GB" sz="1200">
                          <a:effectLst/>
                        </a:rPr>
                        <a:t>Oil/GDP 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200">
                          <a:effectLst/>
                        </a:rPr>
                        <a:t>    6.79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</a:rPr>
                        <a:t>    0.00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extLst>
                  <a:ext uri="{0D108BD9-81ED-4DB2-BD59-A6C34878D82A}">
                    <a16:rowId xmlns:a16="http://schemas.microsoft.com/office/drawing/2014/main" val="1312823130"/>
                  </a:ext>
                </a:extLst>
              </a:tr>
              <a:tr h="195447">
                <a:tc>
                  <a:txBody>
                    <a:bodyPr/>
                    <a:lstStyle/>
                    <a:p>
                      <a:endParaRPr lang="fr-SN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200">
                          <a:effectLst/>
                        </a:rPr>
                        <a:t>   (7.58)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</a:rPr>
                        <a:t>   (0.18)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extLst>
                  <a:ext uri="{0D108BD9-81ED-4DB2-BD59-A6C34878D82A}">
                    <a16:rowId xmlns:a16="http://schemas.microsoft.com/office/drawing/2014/main" val="4273554703"/>
                  </a:ext>
                </a:extLst>
              </a:tr>
              <a:tr h="195447">
                <a:tc>
                  <a:txBody>
                    <a:bodyPr/>
                    <a:lstStyle/>
                    <a:p>
                      <a:pPr algn="just"/>
                      <a:r>
                        <a:rPr lang="en-GB" sz="1200">
                          <a:effectLst/>
                        </a:rPr>
                        <a:t> Gas/GDP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200">
                          <a:effectLst/>
                        </a:rPr>
                        <a:t>    6.95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</a:rPr>
                        <a:t>    0.75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extLst>
                  <a:ext uri="{0D108BD9-81ED-4DB2-BD59-A6C34878D82A}">
                    <a16:rowId xmlns:a16="http://schemas.microsoft.com/office/drawing/2014/main" val="838240642"/>
                  </a:ext>
                </a:extLst>
              </a:tr>
              <a:tr h="195447">
                <a:tc>
                  <a:txBody>
                    <a:bodyPr/>
                    <a:lstStyle/>
                    <a:p>
                      <a:endParaRPr lang="fr-SN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200">
                          <a:effectLst/>
                        </a:rPr>
                        <a:t>  (221.72)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</a:rPr>
                        <a:t>   (0.54)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extLst>
                  <a:ext uri="{0D108BD9-81ED-4DB2-BD59-A6C34878D82A}">
                    <a16:rowId xmlns:a16="http://schemas.microsoft.com/office/drawing/2014/main" val="4111548161"/>
                  </a:ext>
                </a:extLst>
              </a:tr>
              <a:tr h="195447">
                <a:tc>
                  <a:txBody>
                    <a:bodyPr/>
                    <a:lstStyle/>
                    <a:p>
                      <a:pPr algn="just"/>
                      <a:r>
                        <a:rPr lang="en-GB" sz="1200">
                          <a:effectLst/>
                        </a:rPr>
                        <a:t>Agri/GDP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200">
                          <a:effectLst/>
                        </a:rPr>
                        <a:t>  -0.60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</a:rPr>
                        <a:t>   -0.37   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extLst>
                  <a:ext uri="{0D108BD9-81ED-4DB2-BD59-A6C34878D82A}">
                    <a16:rowId xmlns:a16="http://schemas.microsoft.com/office/drawing/2014/main" val="2712913385"/>
                  </a:ext>
                </a:extLst>
              </a:tr>
              <a:tr h="195447">
                <a:tc>
                  <a:txBody>
                    <a:bodyPr/>
                    <a:lstStyle/>
                    <a:p>
                      <a:endParaRPr lang="fr-SN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200">
                          <a:effectLst/>
                        </a:rPr>
                        <a:t>  (16.31)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</a:rPr>
                        <a:t>   (0.38)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extLst>
                  <a:ext uri="{0D108BD9-81ED-4DB2-BD59-A6C34878D82A}">
                    <a16:rowId xmlns:a16="http://schemas.microsoft.com/office/drawing/2014/main" val="2609643780"/>
                  </a:ext>
                </a:extLst>
              </a:tr>
              <a:tr h="195447">
                <a:tc>
                  <a:txBody>
                    <a:bodyPr/>
                    <a:lstStyle/>
                    <a:p>
                      <a:pPr algn="just"/>
                      <a:r>
                        <a:rPr lang="en-GB" sz="1200">
                          <a:effectLst/>
                        </a:rPr>
                        <a:t>GDP per capita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200">
                          <a:effectLst/>
                        </a:rPr>
                        <a:t>  0.06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</a:rPr>
                        <a:t>    -0.00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extLst>
                  <a:ext uri="{0D108BD9-81ED-4DB2-BD59-A6C34878D82A}">
                    <a16:rowId xmlns:a16="http://schemas.microsoft.com/office/drawing/2014/main" val="954714266"/>
                  </a:ext>
                </a:extLst>
              </a:tr>
              <a:tr h="195447">
                <a:tc>
                  <a:txBody>
                    <a:bodyPr/>
                    <a:lstStyle/>
                    <a:p>
                      <a:endParaRPr lang="fr-SN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200">
                          <a:effectLst/>
                        </a:rPr>
                        <a:t>  (0.10)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</a:rPr>
                        <a:t>    (0.00)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extLst>
                  <a:ext uri="{0D108BD9-81ED-4DB2-BD59-A6C34878D82A}">
                    <a16:rowId xmlns:a16="http://schemas.microsoft.com/office/drawing/2014/main" val="4082064721"/>
                  </a:ext>
                </a:extLst>
              </a:tr>
              <a:tr h="195447">
                <a:tc>
                  <a:txBody>
                    <a:bodyPr/>
                    <a:lstStyle/>
                    <a:p>
                      <a:pPr algn="just"/>
                      <a:r>
                        <a:rPr lang="en-GB" sz="1200">
                          <a:effectLst/>
                        </a:rPr>
                        <a:t>GDP per capita squared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200">
                          <a:effectLst/>
                        </a:rPr>
                        <a:t> -0.00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</a:rPr>
                        <a:t>     0.00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extLst>
                  <a:ext uri="{0D108BD9-81ED-4DB2-BD59-A6C34878D82A}">
                    <a16:rowId xmlns:a16="http://schemas.microsoft.com/office/drawing/2014/main" val="330222253"/>
                  </a:ext>
                </a:extLst>
              </a:tr>
              <a:tr h="195447">
                <a:tc>
                  <a:txBody>
                    <a:bodyPr/>
                    <a:lstStyle/>
                    <a:p>
                      <a:endParaRPr lang="fr-SN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200">
                          <a:effectLst/>
                        </a:rPr>
                        <a:t> (0.00)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</a:rPr>
                        <a:t>   (0.00)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extLst>
                  <a:ext uri="{0D108BD9-81ED-4DB2-BD59-A6C34878D82A}">
                    <a16:rowId xmlns:a16="http://schemas.microsoft.com/office/drawing/2014/main" val="3049399274"/>
                  </a:ext>
                </a:extLst>
              </a:tr>
              <a:tr h="195447">
                <a:tc>
                  <a:txBody>
                    <a:bodyPr/>
                    <a:lstStyle/>
                    <a:p>
                      <a:pPr algn="just"/>
                      <a:r>
                        <a:rPr lang="en-GB" sz="1200">
                          <a:effectLst/>
                        </a:rPr>
                        <a:t> Corruption 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200">
                          <a:effectLst/>
                        </a:rPr>
                        <a:t>  17.36**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</a:rPr>
                        <a:t>    -0.00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extLst>
                  <a:ext uri="{0D108BD9-81ED-4DB2-BD59-A6C34878D82A}">
                    <a16:rowId xmlns:a16="http://schemas.microsoft.com/office/drawing/2014/main" val="360233147"/>
                  </a:ext>
                </a:extLst>
              </a:tr>
              <a:tr h="195447">
                <a:tc>
                  <a:txBody>
                    <a:bodyPr/>
                    <a:lstStyle/>
                    <a:p>
                      <a:endParaRPr lang="fr-SN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200">
                          <a:effectLst/>
                        </a:rPr>
                        <a:t>  (8.65)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</a:rPr>
                        <a:t>   (0.20)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extLst>
                  <a:ext uri="{0D108BD9-81ED-4DB2-BD59-A6C34878D82A}">
                    <a16:rowId xmlns:a16="http://schemas.microsoft.com/office/drawing/2014/main" val="1520623130"/>
                  </a:ext>
                </a:extLst>
              </a:tr>
              <a:tr h="195447">
                <a:tc>
                  <a:txBody>
                    <a:bodyPr/>
                    <a:lstStyle/>
                    <a:p>
                      <a:pPr algn="just"/>
                      <a:r>
                        <a:rPr lang="en-GB" sz="1200">
                          <a:effectLst/>
                        </a:rPr>
                        <a:t> RER 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200">
                          <a:effectLst/>
                        </a:rPr>
                        <a:t>  2.48**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</a:rPr>
                        <a:t>   -0.02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extLst>
                  <a:ext uri="{0D108BD9-81ED-4DB2-BD59-A6C34878D82A}">
                    <a16:rowId xmlns:a16="http://schemas.microsoft.com/office/drawing/2014/main" val="3141956719"/>
                  </a:ext>
                </a:extLst>
              </a:tr>
              <a:tr h="195447">
                <a:tc>
                  <a:txBody>
                    <a:bodyPr/>
                    <a:lstStyle/>
                    <a:p>
                      <a:endParaRPr lang="fr-SN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200">
                          <a:effectLst/>
                        </a:rPr>
                        <a:t>  (0.99)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</a:rPr>
                        <a:t>   (0.02)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extLst>
                  <a:ext uri="{0D108BD9-81ED-4DB2-BD59-A6C34878D82A}">
                    <a16:rowId xmlns:a16="http://schemas.microsoft.com/office/drawing/2014/main" val="2808026678"/>
                  </a:ext>
                </a:extLst>
              </a:tr>
              <a:tr h="195447">
                <a:tc>
                  <a:txBody>
                    <a:bodyPr/>
                    <a:lstStyle/>
                    <a:p>
                      <a:pPr algn="just"/>
                      <a:r>
                        <a:rPr lang="en-GB" sz="1200">
                          <a:effectLst/>
                        </a:rPr>
                        <a:t>Manufacturing added value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200">
                          <a:effectLst/>
                        </a:rPr>
                        <a:t>  14.65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</a:rPr>
                        <a:t>   0.22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extLst>
                  <a:ext uri="{0D108BD9-81ED-4DB2-BD59-A6C34878D82A}">
                    <a16:rowId xmlns:a16="http://schemas.microsoft.com/office/drawing/2014/main" val="2603915310"/>
                  </a:ext>
                </a:extLst>
              </a:tr>
              <a:tr h="195447">
                <a:tc>
                  <a:txBody>
                    <a:bodyPr/>
                    <a:lstStyle/>
                    <a:p>
                      <a:endParaRPr lang="fr-SN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200">
                          <a:effectLst/>
                        </a:rPr>
                        <a:t> (14.96)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</a:rPr>
                        <a:t>  (0.35)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extLst>
                  <a:ext uri="{0D108BD9-81ED-4DB2-BD59-A6C34878D82A}">
                    <a16:rowId xmlns:a16="http://schemas.microsoft.com/office/drawing/2014/main" val="717031823"/>
                  </a:ext>
                </a:extLst>
              </a:tr>
              <a:tr h="195447">
                <a:tc>
                  <a:txBody>
                    <a:bodyPr/>
                    <a:lstStyle/>
                    <a:p>
                      <a:pPr algn="just"/>
                      <a:r>
                        <a:rPr lang="en-GB" sz="1200">
                          <a:effectLst/>
                        </a:rPr>
                        <a:t>Lead time to export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200">
                          <a:effectLst/>
                        </a:rPr>
                        <a:t> -2.13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</a:rPr>
                        <a:t>  -0.37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extLst>
                  <a:ext uri="{0D108BD9-81ED-4DB2-BD59-A6C34878D82A}">
                    <a16:rowId xmlns:a16="http://schemas.microsoft.com/office/drawing/2014/main" val="3432815694"/>
                  </a:ext>
                </a:extLst>
              </a:tr>
              <a:tr h="195447">
                <a:tc>
                  <a:txBody>
                    <a:bodyPr/>
                    <a:lstStyle/>
                    <a:p>
                      <a:endParaRPr lang="fr-SN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200">
                          <a:effectLst/>
                        </a:rPr>
                        <a:t> (33.01)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</a:rPr>
                        <a:t>  (0.78)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extLst>
                  <a:ext uri="{0D108BD9-81ED-4DB2-BD59-A6C34878D82A}">
                    <a16:rowId xmlns:a16="http://schemas.microsoft.com/office/drawing/2014/main" val="4274742186"/>
                  </a:ext>
                </a:extLst>
              </a:tr>
              <a:tr h="195447">
                <a:tc>
                  <a:txBody>
                    <a:bodyPr/>
                    <a:lstStyle/>
                    <a:p>
                      <a:pPr algn="just"/>
                      <a:r>
                        <a:rPr lang="en-GB" sz="1200">
                          <a:effectLst/>
                        </a:rPr>
                        <a:t>Constant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200">
                          <a:effectLst/>
                        </a:rPr>
                        <a:t> 158.89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</a:rPr>
                        <a:t> 46.58***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extLst>
                  <a:ext uri="{0D108BD9-81ED-4DB2-BD59-A6C34878D82A}">
                    <a16:rowId xmlns:a16="http://schemas.microsoft.com/office/drawing/2014/main" val="779788853"/>
                  </a:ext>
                </a:extLst>
              </a:tr>
              <a:tr h="195447">
                <a:tc>
                  <a:txBody>
                    <a:bodyPr/>
                    <a:lstStyle/>
                    <a:p>
                      <a:pPr algn="just"/>
                      <a:r>
                        <a:rPr lang="en-GB" sz="1200">
                          <a:effectLst/>
                        </a:rPr>
                        <a:t> 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200">
                          <a:effectLst/>
                        </a:rPr>
                        <a:t>(399.10)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</a:rPr>
                        <a:t> (9.43)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extLst>
                  <a:ext uri="{0D108BD9-81ED-4DB2-BD59-A6C34878D82A}">
                    <a16:rowId xmlns:a16="http://schemas.microsoft.com/office/drawing/2014/main" val="59691382"/>
                  </a:ext>
                </a:extLst>
              </a:tr>
              <a:tr h="195447">
                <a:tc>
                  <a:txBody>
                    <a:bodyPr/>
                    <a:lstStyle/>
                    <a:p>
                      <a:pPr algn="just"/>
                      <a:r>
                        <a:rPr lang="en-GB" sz="1200">
                          <a:effectLst/>
                        </a:rPr>
                        <a:t>Observations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200">
                          <a:effectLst/>
                        </a:rPr>
                        <a:t>    164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</a:rPr>
                        <a:t>     164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extLst>
                  <a:ext uri="{0D108BD9-81ED-4DB2-BD59-A6C34878D82A}">
                    <a16:rowId xmlns:a16="http://schemas.microsoft.com/office/drawing/2014/main" val="195118872"/>
                  </a:ext>
                </a:extLst>
              </a:tr>
              <a:tr h="195447">
                <a:tc>
                  <a:txBody>
                    <a:bodyPr/>
                    <a:lstStyle/>
                    <a:p>
                      <a:pPr algn="just"/>
                      <a:r>
                        <a:rPr lang="en-GB" sz="1200">
                          <a:effectLst/>
                        </a:rPr>
                        <a:t>Prob&gt;F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200">
                          <a:effectLst/>
                        </a:rPr>
                        <a:t>0.0085***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</a:rPr>
                        <a:t>  0.2118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extLst>
                  <a:ext uri="{0D108BD9-81ED-4DB2-BD59-A6C34878D82A}">
                    <a16:rowId xmlns:a16="http://schemas.microsoft.com/office/drawing/2014/main" val="376926938"/>
                  </a:ext>
                </a:extLst>
              </a:tr>
              <a:tr h="195447">
                <a:tc>
                  <a:txBody>
                    <a:bodyPr/>
                    <a:lstStyle/>
                    <a:p>
                      <a:pPr algn="just"/>
                      <a:r>
                        <a:rPr lang="en-GB" sz="1200">
                          <a:effectLst/>
                        </a:rPr>
                        <a:t>Within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200">
                          <a:effectLst/>
                        </a:rPr>
                        <a:t>0.2059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</a:rPr>
                        <a:t>  0.1257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extLst>
                  <a:ext uri="{0D108BD9-81ED-4DB2-BD59-A6C34878D82A}">
                    <a16:rowId xmlns:a16="http://schemas.microsoft.com/office/drawing/2014/main" val="2158405558"/>
                  </a:ext>
                </a:extLst>
              </a:tr>
              <a:tr h="195447">
                <a:tc>
                  <a:txBody>
                    <a:bodyPr/>
                    <a:lstStyle/>
                    <a:p>
                      <a:pPr algn="just"/>
                      <a:r>
                        <a:rPr lang="en-GB" sz="1200">
                          <a:effectLst/>
                        </a:rPr>
                        <a:t>Between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200">
                          <a:effectLst/>
                        </a:rPr>
                        <a:t>0.1457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</a:rPr>
                        <a:t>  0.0360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extLst>
                  <a:ext uri="{0D108BD9-81ED-4DB2-BD59-A6C34878D82A}">
                    <a16:rowId xmlns:a16="http://schemas.microsoft.com/office/drawing/2014/main" val="1875302069"/>
                  </a:ext>
                </a:extLst>
              </a:tr>
              <a:tr h="195447">
                <a:tc>
                  <a:txBody>
                    <a:bodyPr/>
                    <a:lstStyle/>
                    <a:p>
                      <a:pPr algn="just"/>
                      <a:r>
                        <a:rPr lang="en-GB" sz="1200">
                          <a:effectLst/>
                        </a:rPr>
                        <a:t>Year dummies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200">
                          <a:effectLst/>
                        </a:rPr>
                        <a:t>  Yes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 dirty="0">
                          <a:effectLst/>
                        </a:rPr>
                        <a:t>   </a:t>
                      </a:r>
                      <a:r>
                        <a:rPr lang="fr-SN" sz="1200" dirty="0" err="1">
                          <a:effectLst/>
                        </a:rPr>
                        <a:t>Yes</a:t>
                      </a:r>
                      <a:r>
                        <a:rPr lang="fr-SN" sz="1200" dirty="0">
                          <a:effectLst/>
                        </a:rPr>
                        <a:t> </a:t>
                      </a:r>
                      <a:endParaRPr lang="fr-SN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02" marR="43902" marT="0" marB="0" anchor="ctr"/>
                </a:tc>
                <a:extLst>
                  <a:ext uri="{0D108BD9-81ED-4DB2-BD59-A6C34878D82A}">
                    <a16:rowId xmlns:a16="http://schemas.microsoft.com/office/drawing/2014/main" val="8304559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09096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0DCC08-7B74-4047-86F9-DC81F0C02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"/>
            <a:ext cx="10515600" cy="791148"/>
          </a:xfrm>
        </p:spPr>
        <p:txBody>
          <a:bodyPr/>
          <a:lstStyle/>
          <a:p>
            <a:pPr algn="ctr"/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 (4/5)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52F0758-B692-6F4B-A337-3C00D6367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F6192-883A-4BB4-ACF1-C5568B172D5C}" type="slidenum">
              <a:rPr lang="fr-FR" smtClean="0"/>
              <a:t>16</a:t>
            </a:fld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EE36F55-2F0B-8C49-BAD1-D3C0E0B40A2C}"/>
              </a:ext>
            </a:extLst>
          </p:cNvPr>
          <p:cNvSpPr txBox="1"/>
          <p:nvPr/>
        </p:nvSpPr>
        <p:spPr>
          <a:xfrm>
            <a:off x="838199" y="855989"/>
            <a:ext cx="78817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4: Institutional and exchange rate channels and individual resources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fr-S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17DD133-F5DB-4045-883C-B202B95874F2}"/>
              </a:ext>
            </a:extLst>
          </p:cNvPr>
          <p:cNvSpPr/>
          <p:nvPr/>
        </p:nvSpPr>
        <p:spPr>
          <a:xfrm>
            <a:off x="0" y="6027003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24000" algn="just">
              <a:spcAft>
                <a:spcPts val="0"/>
              </a:spcAft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Notes: standard errors in parentheses</a:t>
            </a:r>
            <a:endParaRPr lang="fr-SN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24000" algn="just">
              <a:spcAft>
                <a:spcPts val="0"/>
              </a:spcAft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Significant at 10%</a:t>
            </a:r>
            <a:endParaRPr lang="fr-SN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24000" algn="just">
              <a:spcAft>
                <a:spcPts val="0"/>
              </a:spcAft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** Significant at 5%</a:t>
            </a:r>
            <a:endParaRPr lang="fr-SN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24000" algn="just">
              <a:spcAft>
                <a:spcPts val="0"/>
              </a:spcAft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*** Significant at 1% </a:t>
            </a:r>
            <a:endParaRPr lang="fr-F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Espace réservé du contenu 8">
            <a:extLst>
              <a:ext uri="{FF2B5EF4-FFF2-40B4-BE49-F238E27FC236}">
                <a16:creationId xmlns:a16="http://schemas.microsoft.com/office/drawing/2014/main" id="{80186C5C-9F21-4C44-8457-A2BCBC13BD7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6129328"/>
              </p:ext>
            </p:extLst>
          </p:nvPr>
        </p:nvGraphicFramePr>
        <p:xfrm>
          <a:off x="185350" y="1290161"/>
          <a:ext cx="10354963" cy="475802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87633">
                  <a:extLst>
                    <a:ext uri="{9D8B030D-6E8A-4147-A177-3AD203B41FA5}">
                      <a16:colId xmlns:a16="http://schemas.microsoft.com/office/drawing/2014/main" val="2105488075"/>
                    </a:ext>
                  </a:extLst>
                </a:gridCol>
                <a:gridCol w="1856339">
                  <a:extLst>
                    <a:ext uri="{9D8B030D-6E8A-4147-A177-3AD203B41FA5}">
                      <a16:colId xmlns:a16="http://schemas.microsoft.com/office/drawing/2014/main" val="3848334372"/>
                    </a:ext>
                  </a:extLst>
                </a:gridCol>
                <a:gridCol w="2498050">
                  <a:extLst>
                    <a:ext uri="{9D8B030D-6E8A-4147-A177-3AD203B41FA5}">
                      <a16:colId xmlns:a16="http://schemas.microsoft.com/office/drawing/2014/main" val="3445596420"/>
                    </a:ext>
                  </a:extLst>
                </a:gridCol>
                <a:gridCol w="1750012">
                  <a:extLst>
                    <a:ext uri="{9D8B030D-6E8A-4147-A177-3AD203B41FA5}">
                      <a16:colId xmlns:a16="http://schemas.microsoft.com/office/drawing/2014/main" val="3619545839"/>
                    </a:ext>
                  </a:extLst>
                </a:gridCol>
                <a:gridCol w="2100264">
                  <a:extLst>
                    <a:ext uri="{9D8B030D-6E8A-4147-A177-3AD203B41FA5}">
                      <a16:colId xmlns:a16="http://schemas.microsoft.com/office/drawing/2014/main" val="3469757799"/>
                    </a:ext>
                  </a:extLst>
                </a:gridCol>
                <a:gridCol w="1962665">
                  <a:extLst>
                    <a:ext uri="{9D8B030D-6E8A-4147-A177-3AD203B41FA5}">
                      <a16:colId xmlns:a16="http://schemas.microsoft.com/office/drawing/2014/main" val="830997960"/>
                    </a:ext>
                  </a:extLst>
                </a:gridCol>
              </a:tblGrid>
              <a:tr h="363705">
                <a:tc gridSpan="2">
                  <a:txBody>
                    <a:bodyPr/>
                    <a:lstStyle/>
                    <a:p>
                      <a:r>
                        <a:rPr lang="en-GB" sz="1200">
                          <a:effectLst/>
                        </a:rPr>
                        <a:t>Variables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>
                          <a:effectLst/>
                        </a:rPr>
                        <a:t>             1       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tabLst>
                          <a:tab pos="421640" algn="l"/>
                        </a:tabLst>
                      </a:pPr>
                      <a:r>
                        <a:rPr lang="en-GB" sz="1200">
                          <a:effectLst/>
                        </a:rPr>
                        <a:t>    	                                                                                                    </a:t>
                      </a:r>
                      <a:endParaRPr lang="fr-SN" sz="1200">
                        <a:effectLst/>
                      </a:endParaRPr>
                    </a:p>
                    <a:p>
                      <a:pPr>
                        <a:tabLst>
                          <a:tab pos="421640" algn="l"/>
                        </a:tabLst>
                      </a:pPr>
                      <a:r>
                        <a:rPr lang="en-GB" sz="1200">
                          <a:effectLst/>
                        </a:rPr>
                        <a:t>         2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r>
                        <a:rPr lang="en-GB" sz="1200">
                          <a:effectLst/>
                        </a:rPr>
                        <a:t>           </a:t>
                      </a:r>
                      <a:endParaRPr lang="fr-SN" sz="1200">
                        <a:effectLst/>
                      </a:endParaRPr>
                    </a:p>
                    <a:p>
                      <a:pPr>
                        <a:tabLst>
                          <a:tab pos="516890" algn="l"/>
                        </a:tabLst>
                      </a:pPr>
                      <a:r>
                        <a:rPr lang="en-GB" sz="1200">
                          <a:effectLst/>
                        </a:rPr>
                        <a:t>	3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r>
                        <a:rPr lang="en-GB" sz="1200">
                          <a:effectLst/>
                        </a:rPr>
                        <a:t>               4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644750017"/>
                  </a:ext>
                </a:extLst>
              </a:tr>
              <a:tr h="181853">
                <a:tc>
                  <a:txBody>
                    <a:bodyPr/>
                    <a:lstStyle/>
                    <a:p>
                      <a:r>
                        <a:rPr lang="fr-SN" sz="1200">
                          <a:effectLst/>
                        </a:rPr>
                        <a:t> 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200">
                          <a:effectLst/>
                        </a:rPr>
                        <a:t>Oil/Export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r>
                        <a:rPr lang="en-GB" sz="1200">
                          <a:effectLst/>
                        </a:rPr>
                        <a:t>         -0.24**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>
                          <a:effectLst/>
                        </a:rPr>
                        <a:t> 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>
                          <a:effectLst/>
                        </a:rPr>
                        <a:t>      -0.60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endParaRPr lang="fr-SN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332553053"/>
                  </a:ext>
                </a:extLst>
              </a:tr>
              <a:tr h="181853">
                <a:tc>
                  <a:txBody>
                    <a:bodyPr/>
                    <a:lstStyle/>
                    <a:p>
                      <a:r>
                        <a:rPr lang="fr-SN" sz="1200">
                          <a:effectLst/>
                        </a:rPr>
                        <a:t> 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fr-SN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r>
                        <a:rPr lang="en-GB" sz="1200">
                          <a:effectLst/>
                        </a:rPr>
                        <a:t>        (0.14)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>
                          <a:effectLst/>
                        </a:rPr>
                        <a:t> 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>
                          <a:effectLst/>
                        </a:rPr>
                        <a:t>      (1.21)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endParaRPr lang="fr-SN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507559210"/>
                  </a:ext>
                </a:extLst>
              </a:tr>
              <a:tr h="181853">
                <a:tc>
                  <a:txBody>
                    <a:bodyPr/>
                    <a:lstStyle/>
                    <a:p>
                      <a:r>
                        <a:rPr lang="fr-SN" sz="1200">
                          <a:effectLst/>
                        </a:rPr>
                        <a:t> 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200">
                          <a:effectLst/>
                        </a:rPr>
                        <a:t>Gas/Export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</a:pPr>
                      <a:r>
                        <a:rPr lang="en-GB" sz="1200">
                          <a:effectLst/>
                        </a:rPr>
                        <a:t>          0.235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>
                          <a:effectLst/>
                        </a:rPr>
                        <a:t> 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GB" sz="1200">
                          <a:effectLst/>
                        </a:rPr>
                        <a:t>     -0.49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endParaRPr lang="fr-SN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159186977"/>
                  </a:ext>
                </a:extLst>
              </a:tr>
              <a:tr h="181853">
                <a:tc>
                  <a:txBody>
                    <a:bodyPr/>
                    <a:lstStyle/>
                    <a:p>
                      <a:r>
                        <a:rPr lang="fr-SN" sz="1200">
                          <a:effectLst/>
                        </a:rPr>
                        <a:t> 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fr-SN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r>
                        <a:rPr lang="en-GB" sz="1200">
                          <a:effectLst/>
                        </a:rPr>
                        <a:t>         (0.392)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>
                          <a:effectLst/>
                        </a:rPr>
                        <a:t> 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>
                          <a:effectLst/>
                        </a:rPr>
                        <a:t>       (3.12)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endParaRPr lang="fr-SN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56382928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SN" sz="1200">
                          <a:effectLst/>
                        </a:rPr>
                        <a:t> 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200">
                          <a:effectLst/>
                        </a:rPr>
                        <a:t> Agri/Export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</a:pPr>
                      <a:r>
                        <a:rPr lang="en-GB" sz="1200">
                          <a:effectLst/>
                        </a:rPr>
                        <a:t>        -0.004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>
                          <a:effectLst/>
                        </a:rPr>
                        <a:t> 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GB" sz="1200">
                          <a:effectLst/>
                        </a:rPr>
                        <a:t>       -0.77**                                     (0.34)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endParaRPr lang="fr-SN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420353358"/>
                  </a:ext>
                </a:extLst>
              </a:tr>
              <a:tr h="181853">
                <a:tc>
                  <a:txBody>
                    <a:bodyPr/>
                    <a:lstStyle/>
                    <a:p>
                      <a:r>
                        <a:rPr lang="fr-SN" sz="1200">
                          <a:effectLst/>
                        </a:rPr>
                        <a:t> 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fr-SN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r>
                        <a:rPr lang="en-GB" sz="1200">
                          <a:effectLst/>
                        </a:rPr>
                        <a:t>        (0.04)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>
                          <a:effectLst/>
                        </a:rPr>
                        <a:t>0.06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GB" sz="1200">
                          <a:effectLst/>
                        </a:rPr>
                        <a:t>       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>
                          <a:effectLst/>
                        </a:rPr>
                        <a:t>           -0.31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170726496"/>
                  </a:ext>
                </a:extLst>
              </a:tr>
              <a:tr h="329342">
                <a:tc>
                  <a:txBody>
                    <a:bodyPr/>
                    <a:lstStyle/>
                    <a:p>
                      <a:r>
                        <a:rPr lang="fr-SN" sz="1200">
                          <a:effectLst/>
                        </a:rPr>
                        <a:t> 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200">
                          <a:effectLst/>
                        </a:rPr>
                        <a:t>Oil/PIB 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endParaRPr lang="fr-SN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r>
                        <a:rPr lang="en-GB" sz="1200">
                          <a:effectLst/>
                        </a:rPr>
                        <a:t>         (0.07)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>
                          <a:effectLst/>
                        </a:rPr>
                        <a:t> 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r>
                        <a:rPr lang="en-GB" sz="1200">
                          <a:effectLst/>
                        </a:rPr>
                        <a:t>                (0.64)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987233266"/>
                  </a:ext>
                </a:extLst>
              </a:tr>
              <a:tr h="181853">
                <a:tc>
                  <a:txBody>
                    <a:bodyPr/>
                    <a:lstStyle/>
                    <a:p>
                      <a:r>
                        <a:rPr lang="fr-SN" sz="1200">
                          <a:effectLst/>
                        </a:rPr>
                        <a:t> 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fr-SN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endParaRPr lang="fr-SN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GB" sz="1200">
                          <a:effectLst/>
                        </a:rPr>
                        <a:t>0.15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>
                          <a:effectLst/>
                        </a:rPr>
                        <a:t> 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GB" sz="1200">
                          <a:effectLst/>
                        </a:rPr>
                        <a:t>          0.24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2373589007"/>
                  </a:ext>
                </a:extLst>
              </a:tr>
              <a:tr h="181853">
                <a:tc>
                  <a:txBody>
                    <a:bodyPr/>
                    <a:lstStyle/>
                    <a:p>
                      <a:r>
                        <a:rPr lang="fr-SN" sz="1200">
                          <a:effectLst/>
                        </a:rPr>
                        <a:t> 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200">
                          <a:effectLst/>
                        </a:rPr>
                        <a:t>Gas/PIB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endParaRPr lang="fr-SN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>
                          <a:effectLst/>
                        </a:rPr>
                        <a:t> (0.22)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>
                          <a:effectLst/>
                        </a:rPr>
                        <a:t> 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>
                          <a:effectLst/>
                        </a:rPr>
                        <a:t>              (1.94)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3340086933"/>
                  </a:ext>
                </a:extLst>
              </a:tr>
              <a:tr h="181853">
                <a:tc>
                  <a:txBody>
                    <a:bodyPr/>
                    <a:lstStyle/>
                    <a:p>
                      <a:r>
                        <a:rPr lang="fr-SN" sz="1200">
                          <a:effectLst/>
                        </a:rPr>
                        <a:t> 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fr-SN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endParaRPr lang="fr-SN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r>
                        <a:rPr lang="en-GB" sz="1200">
                          <a:effectLst/>
                        </a:rPr>
                        <a:t> 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>
                          <a:effectLst/>
                        </a:rPr>
                        <a:t> 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endParaRPr lang="fr-SN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4000183578"/>
                  </a:ext>
                </a:extLst>
              </a:tr>
              <a:tr h="181853">
                <a:tc>
                  <a:txBody>
                    <a:bodyPr/>
                    <a:lstStyle/>
                    <a:p>
                      <a:r>
                        <a:rPr lang="fr-SN" sz="1200">
                          <a:effectLst/>
                        </a:rPr>
                        <a:t> 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200">
                          <a:effectLst/>
                        </a:rPr>
                        <a:t>Agri/PIB 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endParaRPr lang="fr-SN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>
                          <a:effectLst/>
                        </a:rPr>
                        <a:t> 0.33*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>
                          <a:effectLst/>
                        </a:rPr>
                        <a:t> 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>
                          <a:effectLst/>
                        </a:rPr>
                        <a:t>             -0.42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454386348"/>
                  </a:ext>
                </a:extLst>
              </a:tr>
              <a:tr h="181853">
                <a:tc>
                  <a:txBody>
                    <a:bodyPr/>
                    <a:lstStyle/>
                    <a:p>
                      <a:r>
                        <a:rPr lang="fr-SN" sz="1200">
                          <a:effectLst/>
                        </a:rPr>
                        <a:t> 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fr-SN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endParaRPr lang="fr-SN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>
                          <a:effectLst/>
                        </a:rPr>
                        <a:t> (0.17)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>
                          <a:effectLst/>
                        </a:rPr>
                        <a:t> 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>
                          <a:effectLst/>
                        </a:rPr>
                        <a:t>              (1.49)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811324456"/>
                  </a:ext>
                </a:extLst>
              </a:tr>
              <a:tr h="545558">
                <a:tc>
                  <a:txBody>
                    <a:bodyPr/>
                    <a:lstStyle/>
                    <a:p>
                      <a:r>
                        <a:rPr lang="fr-SN" sz="1200">
                          <a:effectLst/>
                        </a:rPr>
                        <a:t> 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200">
                          <a:effectLst/>
                        </a:rPr>
                        <a:t>Constant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r>
                        <a:rPr lang="en-GB" sz="1200">
                          <a:effectLst/>
                        </a:rPr>
                        <a:t>        34.61***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</a:pPr>
                      <a:r>
                        <a:rPr lang="en-GB" sz="1200">
                          <a:effectLst/>
                        </a:rPr>
                        <a:t>     </a:t>
                      </a:r>
                      <a:endParaRPr lang="fr-SN" sz="1200">
                        <a:effectLst/>
                      </a:endParaRPr>
                    </a:p>
                    <a:p>
                      <a:pPr algn="r">
                        <a:spcBef>
                          <a:spcPts val="600"/>
                        </a:spcBef>
                      </a:pPr>
                      <a:r>
                        <a:rPr lang="en-GB" sz="1200">
                          <a:effectLst/>
                        </a:rPr>
                        <a:t>30.40***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>
                          <a:effectLst/>
                        </a:rPr>
                        <a:t>  </a:t>
                      </a:r>
                      <a:endParaRPr lang="fr-SN" sz="1200">
                        <a:effectLst/>
                      </a:endParaRPr>
                    </a:p>
                    <a:p>
                      <a:pPr algn="r"/>
                      <a:r>
                        <a:rPr lang="en-GB" sz="1200">
                          <a:effectLst/>
                        </a:rPr>
                        <a:t> </a:t>
                      </a:r>
                      <a:endParaRPr lang="fr-SN" sz="1200">
                        <a:effectLst/>
                      </a:endParaRPr>
                    </a:p>
                    <a:p>
                      <a:pPr algn="ctr"/>
                      <a:r>
                        <a:rPr lang="en-GB" sz="1200">
                          <a:effectLst/>
                        </a:rPr>
                        <a:t>      122.91*** 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>
                          <a:effectLst/>
                        </a:rPr>
                        <a:t>      107.62***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123957678"/>
                  </a:ext>
                </a:extLst>
              </a:tr>
              <a:tr h="181853">
                <a:tc>
                  <a:txBody>
                    <a:bodyPr/>
                    <a:lstStyle/>
                    <a:p>
                      <a:r>
                        <a:rPr lang="fr-SN" sz="1200">
                          <a:effectLst/>
                        </a:rPr>
                        <a:t> 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200">
                          <a:effectLst/>
                        </a:rPr>
                        <a:t> 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r>
                        <a:rPr lang="en-GB" sz="1200">
                          <a:effectLst/>
                        </a:rPr>
                        <a:t>        (1.441)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>
                          <a:effectLst/>
                        </a:rPr>
                        <a:t> (1.08)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>
                          <a:effectLst/>
                        </a:rPr>
                        <a:t> (15.89)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>
                          <a:effectLst/>
                        </a:rPr>
                        <a:t>(9.42)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945484734"/>
                  </a:ext>
                </a:extLst>
              </a:tr>
              <a:tr h="181853">
                <a:tc>
                  <a:txBody>
                    <a:bodyPr/>
                    <a:lstStyle/>
                    <a:p>
                      <a:r>
                        <a:rPr lang="fr-SN" sz="1200">
                          <a:effectLst/>
                        </a:rPr>
                        <a:t> 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200">
                          <a:effectLst/>
                        </a:rPr>
                        <a:t>Observations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r>
                        <a:rPr lang="en-GB" sz="1200">
                          <a:effectLst/>
                        </a:rPr>
                        <a:t>        164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>
                          <a:effectLst/>
                        </a:rPr>
                        <a:t>     164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>
                          <a:effectLst/>
                        </a:rPr>
                        <a:t>       164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>
                          <a:effectLst/>
                        </a:rPr>
                        <a:t>       164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299362776"/>
                  </a:ext>
                </a:extLst>
              </a:tr>
              <a:tr h="329342">
                <a:tc>
                  <a:txBody>
                    <a:bodyPr/>
                    <a:lstStyle/>
                    <a:p>
                      <a:r>
                        <a:rPr lang="fr-SN" sz="1200">
                          <a:effectLst/>
                        </a:rPr>
                        <a:t> 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200">
                          <a:effectLst/>
                        </a:rPr>
                        <a:t>Prob&gt;F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r>
                        <a:rPr lang="en-GB" sz="1200">
                          <a:effectLst/>
                        </a:rPr>
                        <a:t>        0.000***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>
                          <a:effectLst/>
                        </a:rPr>
                        <a:t>       0,000***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>
                          <a:effectLst/>
                        </a:rPr>
                        <a:t>       0.0799*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>
                          <a:effectLst/>
                        </a:rPr>
                        <a:t>0.3723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39360868"/>
                  </a:ext>
                </a:extLst>
              </a:tr>
              <a:tr h="181853">
                <a:tc>
                  <a:txBody>
                    <a:bodyPr/>
                    <a:lstStyle/>
                    <a:p>
                      <a:r>
                        <a:rPr lang="fr-SN" sz="1200">
                          <a:effectLst/>
                        </a:rPr>
                        <a:t> 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200">
                          <a:effectLst/>
                        </a:rPr>
                        <a:t>Within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r>
                        <a:rPr lang="en-GB" sz="1200">
                          <a:effectLst/>
                        </a:rPr>
                        <a:t>         0.2996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r>
                        <a:rPr lang="en-GB" sz="1200">
                          <a:effectLst/>
                        </a:rPr>
                        <a:t>        0,3009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>
                          <a:effectLst/>
                        </a:rPr>
                        <a:t>      0.0905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>
                          <a:effectLst/>
                        </a:rPr>
                        <a:t>0.0530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361508731"/>
                  </a:ext>
                </a:extLst>
              </a:tr>
              <a:tr h="181853">
                <a:tc>
                  <a:txBody>
                    <a:bodyPr/>
                    <a:lstStyle/>
                    <a:p>
                      <a:r>
                        <a:rPr lang="fr-SN" sz="1200">
                          <a:effectLst/>
                        </a:rPr>
                        <a:t> 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200">
                          <a:effectLst/>
                        </a:rPr>
                        <a:t>Between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r>
                        <a:rPr lang="en-GB" sz="1200">
                          <a:effectLst/>
                        </a:rPr>
                        <a:t>          0.1068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>
                          <a:effectLst/>
                        </a:rPr>
                        <a:t>         0,1394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r>
                        <a:rPr lang="en-GB" sz="1200">
                          <a:effectLst/>
                        </a:rPr>
                        <a:t>           0.0885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>
                          <a:effectLst/>
                        </a:rPr>
                        <a:t>0.0146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297888341"/>
                  </a:ext>
                </a:extLst>
              </a:tr>
              <a:tr h="329342">
                <a:tc>
                  <a:txBody>
                    <a:bodyPr/>
                    <a:lstStyle/>
                    <a:p>
                      <a:r>
                        <a:rPr lang="fr-SN" sz="1200">
                          <a:effectLst/>
                        </a:rPr>
                        <a:t> 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200">
                          <a:effectLst/>
                        </a:rPr>
                        <a:t>Year dummies 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r>
                        <a:rPr lang="en-GB" sz="1200">
                          <a:effectLst/>
                        </a:rPr>
                        <a:t>           Yes 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>
                          <a:effectLst/>
                        </a:rPr>
                        <a:t>      Yes 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>
                          <a:effectLst/>
                        </a:rPr>
                        <a:t>     Yes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>
                          <a:effectLst/>
                        </a:rPr>
                        <a:t>Yes </a:t>
                      </a:r>
                      <a:endParaRPr lang="fr-SN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177412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32027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656A20-4E09-C54E-9CF1-972EB7F89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505"/>
            <a:ext cx="10515600" cy="520550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 (5/5)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C42088B-C066-5F4F-8E35-86AB05BEE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F6192-883A-4BB4-ACF1-C5568B172D5C}" type="slidenum">
              <a:rPr lang="fr-FR" smtClean="0"/>
              <a:t>17</a:t>
            </a:fld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2C1D40D-D7AB-F14F-98B8-21ACFB94E66D}"/>
              </a:ext>
            </a:extLst>
          </p:cNvPr>
          <p:cNvSpPr txBox="1"/>
          <p:nvPr/>
        </p:nvSpPr>
        <p:spPr>
          <a:xfrm>
            <a:off x="1739493" y="556055"/>
            <a:ext cx="66779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5: Overall estimation (with lagged variables)</a:t>
            </a:r>
            <a:endParaRPr lang="fr-S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68A0FC-FF6A-CF4E-9CD0-0FE5120A1566}"/>
              </a:ext>
            </a:extLst>
          </p:cNvPr>
          <p:cNvSpPr/>
          <p:nvPr/>
        </p:nvSpPr>
        <p:spPr>
          <a:xfrm>
            <a:off x="-384996" y="5947920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24000" algn="just">
              <a:spcAft>
                <a:spcPts val="0"/>
              </a:spcAft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Notes: standard errors in parentheses</a:t>
            </a:r>
            <a:endParaRPr lang="fr-SN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24000" algn="just">
              <a:spcAft>
                <a:spcPts val="0"/>
              </a:spcAft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Significant at 10%</a:t>
            </a:r>
            <a:endParaRPr lang="fr-SN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24000" algn="just">
              <a:spcAft>
                <a:spcPts val="0"/>
              </a:spcAft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** Significant at 5%</a:t>
            </a:r>
            <a:endParaRPr lang="fr-SN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24000" algn="just">
              <a:spcAft>
                <a:spcPts val="0"/>
              </a:spcAft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*** Significant at 1% </a:t>
            </a:r>
            <a:endParaRPr lang="fr-FR" sz="1200" dirty="0"/>
          </a:p>
        </p:txBody>
      </p:sp>
      <p:graphicFrame>
        <p:nvGraphicFramePr>
          <p:cNvPr id="11" name="Espace réservé du contenu 10">
            <a:extLst>
              <a:ext uri="{FF2B5EF4-FFF2-40B4-BE49-F238E27FC236}">
                <a16:creationId xmlns:a16="http://schemas.microsoft.com/office/drawing/2014/main" id="{BA2660B5-EA46-4A4A-B733-EA9A811A5F8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115321"/>
              </p:ext>
            </p:extLst>
          </p:nvPr>
        </p:nvGraphicFramePr>
        <p:xfrm>
          <a:off x="1915296" y="926757"/>
          <a:ext cx="9117978" cy="585216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586541">
                  <a:extLst>
                    <a:ext uri="{9D8B030D-6E8A-4147-A177-3AD203B41FA5}">
                      <a16:colId xmlns:a16="http://schemas.microsoft.com/office/drawing/2014/main" val="3470438228"/>
                    </a:ext>
                  </a:extLst>
                </a:gridCol>
                <a:gridCol w="4035527">
                  <a:extLst>
                    <a:ext uri="{9D8B030D-6E8A-4147-A177-3AD203B41FA5}">
                      <a16:colId xmlns:a16="http://schemas.microsoft.com/office/drawing/2014/main" val="1464355814"/>
                    </a:ext>
                  </a:extLst>
                </a:gridCol>
                <a:gridCol w="1495910">
                  <a:extLst>
                    <a:ext uri="{9D8B030D-6E8A-4147-A177-3AD203B41FA5}">
                      <a16:colId xmlns:a16="http://schemas.microsoft.com/office/drawing/2014/main" val="1513502373"/>
                    </a:ext>
                  </a:extLst>
                </a:gridCol>
              </a:tblGrid>
              <a:tr h="177703"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VARIABLES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tc>
                  <a:txBody>
                    <a:bodyPr/>
                    <a:lstStyle/>
                    <a:p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COUNT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tc>
                  <a:txBody>
                    <a:bodyPr/>
                    <a:lstStyle/>
                    <a:p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HHIN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extLst>
                  <a:ext uri="{0D108BD9-81ED-4DB2-BD59-A6C34878D82A}">
                    <a16:rowId xmlns:a16="http://schemas.microsoft.com/office/drawing/2014/main" val="2494614656"/>
                  </a:ext>
                </a:extLst>
              </a:tr>
              <a:tr h="177703"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Oil/Export_lag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-35.49**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0.19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extLst>
                  <a:ext uri="{0D108BD9-81ED-4DB2-BD59-A6C34878D82A}">
                    <a16:rowId xmlns:a16="http://schemas.microsoft.com/office/drawing/2014/main" val="2181251088"/>
                  </a:ext>
                </a:extLst>
              </a:tr>
              <a:tr h="177703">
                <a:tc>
                  <a:txBody>
                    <a:bodyPr/>
                    <a:lstStyle/>
                    <a:p>
                      <a:endParaRPr lang="fr-SN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(14.390)</a:t>
                      </a:r>
                      <a:endParaRPr lang="fr-SN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(0.37)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extLst>
                  <a:ext uri="{0D108BD9-81ED-4DB2-BD59-A6C34878D82A}">
                    <a16:rowId xmlns:a16="http://schemas.microsoft.com/office/drawing/2014/main" val="18534014"/>
                  </a:ext>
                </a:extLst>
              </a:tr>
              <a:tr h="177703"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Oil/GDP_lag 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-6.45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-0.03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extLst>
                  <a:ext uri="{0D108BD9-81ED-4DB2-BD59-A6C34878D82A}">
                    <a16:rowId xmlns:a16="http://schemas.microsoft.com/office/drawing/2014/main" val="1066932834"/>
                  </a:ext>
                </a:extLst>
              </a:tr>
              <a:tr h="177703">
                <a:tc>
                  <a:txBody>
                    <a:bodyPr/>
                    <a:lstStyle/>
                    <a:p>
                      <a:endParaRPr lang="fr-SN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(7.12)</a:t>
                      </a:r>
                      <a:endParaRPr lang="fr-SN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(0.18)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extLst>
                  <a:ext uri="{0D108BD9-81ED-4DB2-BD59-A6C34878D82A}">
                    <a16:rowId xmlns:a16="http://schemas.microsoft.com/office/drawing/2014/main" val="1095495247"/>
                  </a:ext>
                </a:extLst>
              </a:tr>
              <a:tr h="177703"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Gas/Export_lag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-48.48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0.11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extLst>
                  <a:ext uri="{0D108BD9-81ED-4DB2-BD59-A6C34878D82A}">
                    <a16:rowId xmlns:a16="http://schemas.microsoft.com/office/drawing/2014/main" val="3966965709"/>
                  </a:ext>
                </a:extLst>
              </a:tr>
              <a:tr h="177703">
                <a:tc>
                  <a:txBody>
                    <a:bodyPr/>
                    <a:lstStyle/>
                    <a:p>
                      <a:endParaRPr lang="fr-SN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(45.44)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(1.14)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extLst>
                  <a:ext uri="{0D108BD9-81ED-4DB2-BD59-A6C34878D82A}">
                    <a16:rowId xmlns:a16="http://schemas.microsoft.com/office/drawing/2014/main" val="33996952"/>
                  </a:ext>
                </a:extLst>
              </a:tr>
              <a:tr h="177703"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Gas/GDP_lag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41.02*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-0.69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extLst>
                  <a:ext uri="{0D108BD9-81ED-4DB2-BD59-A6C34878D82A}">
                    <a16:rowId xmlns:a16="http://schemas.microsoft.com/office/drawing/2014/main" val="1594291810"/>
                  </a:ext>
                </a:extLst>
              </a:tr>
              <a:tr h="177703">
                <a:tc>
                  <a:txBody>
                    <a:bodyPr/>
                    <a:lstStyle/>
                    <a:p>
                      <a:endParaRPr lang="fr-SN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(22.41)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(0.56)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extLst>
                  <a:ext uri="{0D108BD9-81ED-4DB2-BD59-A6C34878D82A}">
                    <a16:rowId xmlns:a16="http://schemas.microsoft.com/office/drawing/2014/main" val="2671653051"/>
                  </a:ext>
                </a:extLst>
              </a:tr>
              <a:tr h="177703"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Agri/Export_lag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5.04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-0.07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extLst>
                  <a:ext uri="{0D108BD9-81ED-4DB2-BD59-A6C34878D82A}">
                    <a16:rowId xmlns:a16="http://schemas.microsoft.com/office/drawing/2014/main" val="2499923187"/>
                  </a:ext>
                </a:extLst>
              </a:tr>
              <a:tr h="177703">
                <a:tc>
                  <a:txBody>
                    <a:bodyPr/>
                    <a:lstStyle/>
                    <a:p>
                      <a:endParaRPr lang="fr-SN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(3.73)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(0.09)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extLst>
                  <a:ext uri="{0D108BD9-81ED-4DB2-BD59-A6C34878D82A}">
                    <a16:rowId xmlns:a16="http://schemas.microsoft.com/office/drawing/2014/main" val="4079665972"/>
                  </a:ext>
                </a:extLst>
              </a:tr>
              <a:tr h="177703"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Agri/GDP_lag 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-31.39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0.17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extLst>
                  <a:ext uri="{0D108BD9-81ED-4DB2-BD59-A6C34878D82A}">
                    <a16:rowId xmlns:a16="http://schemas.microsoft.com/office/drawing/2014/main" val="533415772"/>
                  </a:ext>
                </a:extLst>
              </a:tr>
              <a:tr h="177703">
                <a:tc>
                  <a:txBody>
                    <a:bodyPr/>
                    <a:lstStyle/>
                    <a:p>
                      <a:endParaRPr lang="fr-SN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(16.38)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(0.41)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extLst>
                  <a:ext uri="{0D108BD9-81ED-4DB2-BD59-A6C34878D82A}">
                    <a16:rowId xmlns:a16="http://schemas.microsoft.com/office/drawing/2014/main" val="905001477"/>
                  </a:ext>
                </a:extLst>
              </a:tr>
              <a:tr h="177703"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GDP per capita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0.05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-0.00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extLst>
                  <a:ext uri="{0D108BD9-81ED-4DB2-BD59-A6C34878D82A}">
                    <a16:rowId xmlns:a16="http://schemas.microsoft.com/office/drawing/2014/main" val="239992290"/>
                  </a:ext>
                </a:extLst>
              </a:tr>
              <a:tr h="177703">
                <a:tc>
                  <a:txBody>
                    <a:bodyPr/>
                    <a:lstStyle/>
                    <a:p>
                      <a:endParaRPr lang="fr-SN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(0.09)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(0.003)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extLst>
                  <a:ext uri="{0D108BD9-81ED-4DB2-BD59-A6C34878D82A}">
                    <a16:rowId xmlns:a16="http://schemas.microsoft.com/office/drawing/2014/main" val="716632253"/>
                  </a:ext>
                </a:extLst>
              </a:tr>
              <a:tr h="177703"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GDP per capita squared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-0,00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0.00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extLst>
                  <a:ext uri="{0D108BD9-81ED-4DB2-BD59-A6C34878D82A}">
                    <a16:rowId xmlns:a16="http://schemas.microsoft.com/office/drawing/2014/main" val="510617927"/>
                  </a:ext>
                </a:extLst>
              </a:tr>
              <a:tr h="177703">
                <a:tc>
                  <a:txBody>
                    <a:bodyPr/>
                    <a:lstStyle/>
                    <a:p>
                      <a:endParaRPr lang="fr-SN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(0.00)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(0.00)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extLst>
                  <a:ext uri="{0D108BD9-81ED-4DB2-BD59-A6C34878D82A}">
                    <a16:rowId xmlns:a16="http://schemas.microsoft.com/office/drawing/2014/main" val="1392218196"/>
                  </a:ext>
                </a:extLst>
              </a:tr>
              <a:tr h="177703">
                <a:tc>
                  <a:txBody>
                    <a:bodyPr/>
                    <a:lstStyle/>
                    <a:p>
                      <a:pPr algn="just"/>
                      <a:r>
                        <a:rPr lang="fr-SN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Corruption</a:t>
                      </a:r>
                      <a:endParaRPr lang="fr-SN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19.25**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-0.02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extLst>
                  <a:ext uri="{0D108BD9-81ED-4DB2-BD59-A6C34878D82A}">
                    <a16:rowId xmlns:a16="http://schemas.microsoft.com/office/drawing/2014/main" val="3429325815"/>
                  </a:ext>
                </a:extLst>
              </a:tr>
              <a:tr h="177703">
                <a:tc>
                  <a:txBody>
                    <a:bodyPr/>
                    <a:lstStyle/>
                    <a:p>
                      <a:endParaRPr lang="fr-SN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(8.52)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(0.21)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extLst>
                  <a:ext uri="{0D108BD9-81ED-4DB2-BD59-A6C34878D82A}">
                    <a16:rowId xmlns:a16="http://schemas.microsoft.com/office/drawing/2014/main" val="1721624635"/>
                  </a:ext>
                </a:extLst>
              </a:tr>
              <a:tr h="177703"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RER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2.29*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-0.03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extLst>
                  <a:ext uri="{0D108BD9-81ED-4DB2-BD59-A6C34878D82A}">
                    <a16:rowId xmlns:a16="http://schemas.microsoft.com/office/drawing/2014/main" val="2333592961"/>
                  </a:ext>
                </a:extLst>
              </a:tr>
              <a:tr h="177703">
                <a:tc>
                  <a:txBody>
                    <a:bodyPr/>
                    <a:lstStyle/>
                    <a:p>
                      <a:endParaRPr lang="fr-SN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(1.29)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(0.03)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extLst>
                  <a:ext uri="{0D108BD9-81ED-4DB2-BD59-A6C34878D82A}">
                    <a16:rowId xmlns:a16="http://schemas.microsoft.com/office/drawing/2014/main" val="1442850727"/>
                  </a:ext>
                </a:extLst>
              </a:tr>
              <a:tr h="177703"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Manufacturing added value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13.17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0.37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extLst>
                  <a:ext uri="{0D108BD9-81ED-4DB2-BD59-A6C34878D82A}">
                    <a16:rowId xmlns:a16="http://schemas.microsoft.com/office/drawing/2014/main" val="2220108485"/>
                  </a:ext>
                </a:extLst>
              </a:tr>
              <a:tr h="177703">
                <a:tc>
                  <a:txBody>
                    <a:bodyPr/>
                    <a:lstStyle/>
                    <a:p>
                      <a:endParaRPr lang="fr-SN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(14.03)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(0.35)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extLst>
                  <a:ext uri="{0D108BD9-81ED-4DB2-BD59-A6C34878D82A}">
                    <a16:rowId xmlns:a16="http://schemas.microsoft.com/office/drawing/2014/main" val="3726855269"/>
                  </a:ext>
                </a:extLst>
              </a:tr>
              <a:tr h="177703"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Lead time to export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-4.29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-0.56</a:t>
                      </a:r>
                      <a:endParaRPr lang="fr-SN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extLst>
                  <a:ext uri="{0D108BD9-81ED-4DB2-BD59-A6C34878D82A}">
                    <a16:rowId xmlns:a16="http://schemas.microsoft.com/office/drawing/2014/main" val="4068555359"/>
                  </a:ext>
                </a:extLst>
              </a:tr>
              <a:tr h="177703">
                <a:tc>
                  <a:txBody>
                    <a:bodyPr/>
                    <a:lstStyle/>
                    <a:p>
                      <a:endParaRPr lang="fr-SN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(32.31)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(0.81)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extLst>
                  <a:ext uri="{0D108BD9-81ED-4DB2-BD59-A6C34878D82A}">
                    <a16:rowId xmlns:a16="http://schemas.microsoft.com/office/drawing/2014/main" val="467825432"/>
                  </a:ext>
                </a:extLst>
              </a:tr>
              <a:tr h="177703"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Constant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594.84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48.32***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extLst>
                  <a:ext uri="{0D108BD9-81ED-4DB2-BD59-A6C34878D82A}">
                    <a16:rowId xmlns:a16="http://schemas.microsoft.com/office/drawing/2014/main" val="653790214"/>
                  </a:ext>
                </a:extLst>
              </a:tr>
              <a:tr h="177703">
                <a:tc>
                  <a:txBody>
                    <a:bodyPr/>
                    <a:lstStyle/>
                    <a:p>
                      <a:endParaRPr lang="fr-SN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(475.49)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(11.90)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extLst>
                  <a:ext uri="{0D108BD9-81ED-4DB2-BD59-A6C34878D82A}">
                    <a16:rowId xmlns:a16="http://schemas.microsoft.com/office/drawing/2014/main" val="3271361285"/>
                  </a:ext>
                </a:extLst>
              </a:tr>
              <a:tr h="177703"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Observations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tc>
                  <a:txBody>
                    <a:bodyPr/>
                    <a:lstStyle/>
                    <a:p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160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tc>
                  <a:txBody>
                    <a:bodyPr/>
                    <a:lstStyle/>
                    <a:p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160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extLst>
                  <a:ext uri="{0D108BD9-81ED-4DB2-BD59-A6C34878D82A}">
                    <a16:rowId xmlns:a16="http://schemas.microsoft.com/office/drawing/2014/main" val="2385307011"/>
                  </a:ext>
                </a:extLst>
              </a:tr>
              <a:tr h="177703"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Prob&gt;F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0.0007***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0.4743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extLst>
                  <a:ext uri="{0D108BD9-81ED-4DB2-BD59-A6C34878D82A}">
                    <a16:rowId xmlns:a16="http://schemas.microsoft.com/office/drawing/2014/main" val="1455671769"/>
                  </a:ext>
                </a:extLst>
              </a:tr>
              <a:tr h="177703"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Within 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0.2939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0.1236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extLst>
                  <a:ext uri="{0D108BD9-81ED-4DB2-BD59-A6C34878D82A}">
                    <a16:rowId xmlns:a16="http://schemas.microsoft.com/office/drawing/2014/main" val="4213196834"/>
                  </a:ext>
                </a:extLst>
              </a:tr>
              <a:tr h="177703"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Between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0.1006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0.724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extLst>
                  <a:ext uri="{0D108BD9-81ED-4DB2-BD59-A6C34878D82A}">
                    <a16:rowId xmlns:a16="http://schemas.microsoft.com/office/drawing/2014/main" val="1773138964"/>
                  </a:ext>
                </a:extLst>
              </a:tr>
              <a:tr h="177703"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Year dummies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Yes </a:t>
                      </a:r>
                      <a:endParaRPr lang="fr-SN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SN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fr-SN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Yes</a:t>
                      </a:r>
                      <a:endParaRPr lang="fr-SN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00" marR="35700" marT="0" marB="0" anchor="b"/>
                </a:tc>
                <a:extLst>
                  <a:ext uri="{0D108BD9-81ED-4DB2-BD59-A6C34878D82A}">
                    <a16:rowId xmlns:a16="http://schemas.microsoft.com/office/drawing/2014/main" val="11466994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61783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95739"/>
          </a:xfrm>
        </p:spPr>
        <p:txBody>
          <a:bodyPr>
            <a:noAutofit/>
          </a:bodyPr>
          <a:lstStyle/>
          <a:p>
            <a:pPr algn="ctr"/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IMPLICATIONS ET RECOMMANDATIONS(1/3)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695740"/>
            <a:ext cx="12192000" cy="616226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results imply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Exports point of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view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presence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oil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agritural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resources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negatively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diversification </a:t>
            </a:r>
          </a:p>
          <a:p>
            <a:pPr algn="just">
              <a:lnSpc>
                <a:spcPct val="150000"/>
              </a:lnSpc>
            </a:pP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point of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view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economic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activity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(% GDP):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presence of resources does not act on diversification</a:t>
            </a:r>
            <a:endParaRPr lang="fr-S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fr-F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F6192-883A-4BB4-ACF1-C5568B172D5C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43127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F9279B0-E5AA-4547-9E5C-CC821B699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75251"/>
          </a:xfrm>
        </p:spPr>
        <p:txBody>
          <a:bodyPr>
            <a:normAutofit/>
          </a:bodyPr>
          <a:lstStyle/>
          <a:p>
            <a:pPr algn="ctr"/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IMPLICATIONS ET RECOMMANDATIONS(2/3)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8DB82C5-1A52-B445-BA33-3E3F3E91B3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75252"/>
            <a:ext cx="12192000" cy="6082747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Channels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S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r>
              <a:rPr lang="fr-S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show </a:t>
            </a:r>
            <a:r>
              <a:rPr lang="fr-S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fr-S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S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channels</a:t>
            </a:r>
            <a:r>
              <a:rPr lang="fr-S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capture the </a:t>
            </a:r>
            <a:r>
              <a:rPr lang="fr-S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negative</a:t>
            </a:r>
            <a:r>
              <a:rPr lang="fr-S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S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effect</a:t>
            </a:r>
            <a:r>
              <a:rPr lang="fr-S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fr-S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natural</a:t>
            </a:r>
            <a:r>
              <a:rPr lang="fr-S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S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resources</a:t>
            </a:r>
            <a:r>
              <a:rPr lang="fr-S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fr-S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oil</a:t>
            </a:r>
            <a:r>
              <a:rPr lang="fr-S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agriculture) if </a:t>
            </a:r>
            <a:r>
              <a:rPr lang="fr-S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fr-S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 </a:t>
            </a:r>
            <a:r>
              <a:rPr lang="fr-S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analyzed</a:t>
            </a:r>
            <a:r>
              <a:rPr lang="fr-S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S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fr-S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export perspective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S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fr-S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negative</a:t>
            </a:r>
            <a:r>
              <a:rPr lang="fr-S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S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effect</a:t>
            </a:r>
            <a:r>
              <a:rPr lang="fr-S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fr-S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oil</a:t>
            </a:r>
            <a:r>
              <a:rPr lang="fr-S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S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only</a:t>
            </a:r>
            <a:r>
              <a:rPr lang="fr-S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S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goes</a:t>
            </a:r>
            <a:r>
              <a:rPr lang="fr-S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S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through</a:t>
            </a:r>
            <a:r>
              <a:rPr lang="fr-S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fr-S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channel</a:t>
            </a:r>
            <a:r>
              <a:rPr lang="fr-S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the </a:t>
            </a:r>
            <a:r>
              <a:rPr lang="fr-S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degradation</a:t>
            </a:r>
            <a:r>
              <a:rPr lang="fr-S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institutions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S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of agricultural </a:t>
            </a:r>
            <a:r>
              <a:rPr lang="fr-S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resources</a:t>
            </a:r>
            <a:r>
              <a:rPr lang="fr-S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S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through</a:t>
            </a:r>
            <a:r>
              <a:rPr lang="fr-S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exchange rate </a:t>
            </a:r>
            <a:r>
              <a:rPr lang="fr-S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channel</a:t>
            </a:r>
            <a:r>
              <a:rPr lang="fr-S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fr-F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27B166-BCBF-744F-9E47-18B70B013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F6192-883A-4BB4-ACF1-C5568B172D5C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94493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046668" y="136525"/>
            <a:ext cx="7935532" cy="994122"/>
          </a:xfrm>
        </p:spPr>
        <p:txBody>
          <a:bodyPr>
            <a:normAutofit/>
          </a:bodyPr>
          <a:lstStyle/>
          <a:p>
            <a:pPr algn="ctr"/>
            <a:r>
              <a:rPr lang="fr-FR" sz="4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outline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8302" y="1268760"/>
            <a:ext cx="9948588" cy="4900220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issue</a:t>
            </a:r>
          </a:p>
          <a:p>
            <a:pPr algn="just">
              <a:lnSpc>
                <a:spcPct val="10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Objectives </a:t>
            </a:r>
          </a:p>
          <a:p>
            <a:pPr algn="just">
              <a:lnSpc>
                <a:spcPct val="10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Methodology and data</a:t>
            </a:r>
          </a:p>
          <a:p>
            <a:pPr algn="just">
              <a:lnSpc>
                <a:spcPct val="10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 </a:t>
            </a:r>
          </a:p>
          <a:p>
            <a:pPr algn="just">
              <a:lnSpc>
                <a:spcPct val="10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Implications and Recommendations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F6192-883A-4BB4-ACF1-C5568B172D5C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84019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258417" y="0"/>
            <a:ext cx="12450417" cy="734096"/>
          </a:xfrm>
        </p:spPr>
        <p:txBody>
          <a:bodyPr>
            <a:noAutofit/>
          </a:bodyPr>
          <a:lstStyle/>
          <a:p>
            <a:pPr algn="ctr"/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IMPLICATIONS ET RECOMMANDATIONS(3/3)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734096"/>
            <a:ext cx="12192000" cy="613678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reduce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resource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dependence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African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states must: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Strengthen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level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institution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fighting corruption</a:t>
            </a:r>
            <a:r>
              <a:rPr lang="fr-S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F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Orient the agricultural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sector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processing</a:t>
            </a:r>
            <a:endParaRPr lang="fr-F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F6192-883A-4BB4-ACF1-C5568B172D5C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37076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388523"/>
            <a:ext cx="11742821" cy="2650549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fr-FR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 FOR YOUR ATTENTION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F6192-883A-4BB4-ACF1-C5568B172D5C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912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08781C-CCD3-8C48-B67B-9DCEC2252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558419"/>
          </a:xfrm>
        </p:spPr>
        <p:txBody>
          <a:bodyPr>
            <a:normAutofit fontScale="90000"/>
          </a:bodyPr>
          <a:lstStyle/>
          <a:p>
            <a:pPr algn="ctr"/>
            <a:r>
              <a:rPr lang="fr-F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ISSUE (1/4)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EB89AC2-C724-1A4F-B559-4B38604D16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58419"/>
            <a:ext cx="12192001" cy="6299581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</a:pPr>
            <a:r>
              <a:rPr lang="fr-FR" sz="3000" dirty="0" err="1">
                <a:latin typeface="Times New Roman" panose="02020603050405020304" pitchFamily="18" charset="0"/>
                <a:ea typeface="Times New Roman" charset="0"/>
                <a:cs typeface="Times New Roman" panose="02020603050405020304" pitchFamily="18" charset="0"/>
              </a:rPr>
              <a:t>Africa</a:t>
            </a:r>
            <a:r>
              <a:rPr lang="fr-FR" sz="3000" dirty="0">
                <a:latin typeface="Times New Roman" panose="02020603050405020304" pitchFamily="18" charset="0"/>
                <a:ea typeface="Times New Roman" charset="0"/>
                <a:cs typeface="Times New Roman" panose="02020603050405020304" pitchFamily="18" charset="0"/>
              </a:rPr>
              <a:t> </a:t>
            </a:r>
            <a:r>
              <a:rPr lang="fr-FR" sz="3000" dirty="0" err="1">
                <a:latin typeface="Times New Roman" panose="02020603050405020304" pitchFamily="18" charset="0"/>
                <a:ea typeface="Times New Roman" charset="0"/>
                <a:cs typeface="Times New Roman" panose="02020603050405020304" pitchFamily="18" charset="0"/>
              </a:rPr>
              <a:t>is</a:t>
            </a:r>
            <a:r>
              <a:rPr lang="fr-FR" sz="3000" dirty="0">
                <a:latin typeface="Times New Roman" panose="02020603050405020304" pitchFamily="18" charset="0"/>
                <a:ea typeface="Times New Roman" charset="0"/>
                <a:cs typeface="Times New Roman" panose="02020603050405020304" pitchFamily="18" charset="0"/>
              </a:rPr>
              <a:t> </a:t>
            </a:r>
            <a:r>
              <a:rPr lang="fr-FR" sz="3000" dirty="0" err="1">
                <a:latin typeface="Times New Roman" panose="02020603050405020304" pitchFamily="18" charset="0"/>
                <a:ea typeface="Times New Roman" charset="0"/>
                <a:cs typeface="Times New Roman" panose="02020603050405020304" pitchFamily="18" charset="0"/>
              </a:rPr>
              <a:t>well</a:t>
            </a:r>
            <a:r>
              <a:rPr lang="fr-FR" sz="3000" dirty="0">
                <a:latin typeface="Times New Roman" panose="02020603050405020304" pitchFamily="18" charset="0"/>
                <a:ea typeface="Times New Roman" charset="0"/>
                <a:cs typeface="Times New Roman" panose="02020603050405020304" pitchFamily="18" charset="0"/>
              </a:rPr>
              <a:t> </a:t>
            </a:r>
            <a:r>
              <a:rPr lang="fr-FR" sz="3000" dirty="0" err="1">
                <a:latin typeface="Times New Roman" panose="02020603050405020304" pitchFamily="18" charset="0"/>
                <a:ea typeface="Times New Roman" charset="0"/>
                <a:cs typeface="Times New Roman" panose="02020603050405020304" pitchFamily="18" charset="0"/>
              </a:rPr>
              <a:t>endowed</a:t>
            </a:r>
            <a:r>
              <a:rPr lang="fr-FR" sz="3000" dirty="0">
                <a:latin typeface="Times New Roman" panose="02020603050405020304" pitchFamily="18" charset="0"/>
                <a:ea typeface="Times New Roman" charset="0"/>
                <a:cs typeface="Times New Roman" panose="02020603050405020304" pitchFamily="18" charset="0"/>
              </a:rPr>
              <a:t> in </a:t>
            </a:r>
            <a:r>
              <a:rPr lang="fr-FR" sz="3000" dirty="0" err="1">
                <a:latin typeface="Times New Roman" panose="02020603050405020304" pitchFamily="18" charset="0"/>
                <a:ea typeface="Times New Roman" charset="0"/>
                <a:cs typeface="Times New Roman" panose="02020603050405020304" pitchFamily="18" charset="0"/>
              </a:rPr>
              <a:t>natural</a:t>
            </a:r>
            <a:r>
              <a:rPr lang="fr-FR" sz="3000" dirty="0">
                <a:latin typeface="Times New Roman" panose="02020603050405020304" pitchFamily="18" charset="0"/>
                <a:ea typeface="Times New Roman" charset="0"/>
                <a:cs typeface="Times New Roman" panose="02020603050405020304" pitchFamily="18" charset="0"/>
              </a:rPr>
              <a:t> </a:t>
            </a:r>
            <a:r>
              <a:rPr lang="fr-FR" sz="3000" dirty="0" err="1">
                <a:latin typeface="Times New Roman" panose="02020603050405020304" pitchFamily="18" charset="0"/>
                <a:ea typeface="Times New Roman" charset="0"/>
                <a:cs typeface="Times New Roman" panose="02020603050405020304" pitchFamily="18" charset="0"/>
              </a:rPr>
              <a:t>resources</a:t>
            </a:r>
            <a:r>
              <a:rPr lang="fr-FR" sz="3000" dirty="0">
                <a:latin typeface="Times New Roman" panose="02020603050405020304" pitchFamily="18" charset="0"/>
                <a:ea typeface="Times New Roman" charset="0"/>
                <a:cs typeface="Times New Roman" panose="02020603050405020304" pitchFamily="18" charset="0"/>
              </a:rPr>
              <a:t>:</a:t>
            </a:r>
          </a:p>
          <a:p>
            <a:pPr lvl="1" algn="just">
              <a:lnSpc>
                <a:spcPct val="120000"/>
              </a:lnSpc>
            </a:pPr>
            <a:r>
              <a:rPr lang="fr-FR" dirty="0" err="1">
                <a:latin typeface="Times New Roman" panose="02020603050405020304" pitchFamily="18" charset="0"/>
                <a:ea typeface="Times New Roman" charset="0"/>
                <a:cs typeface="Times New Roman" panose="02020603050405020304" pitchFamily="18" charset="0"/>
              </a:rPr>
              <a:t>Minerals</a:t>
            </a:r>
            <a:r>
              <a:rPr lang="fr-FR" dirty="0">
                <a:latin typeface="Times New Roman" panose="02020603050405020304" pitchFamily="18" charset="0"/>
                <a:ea typeface="Times New Roman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around 30% of the world's mineral reserves</a:t>
            </a:r>
            <a:r>
              <a:rPr lang="fr-S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S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fr-S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8% and 7% for </a:t>
            </a:r>
            <a:r>
              <a:rPr lang="fr-S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oil</a:t>
            </a:r>
            <a:r>
              <a:rPr lang="fr-S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fr-S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natural</a:t>
            </a:r>
            <a:r>
              <a:rPr lang="fr-S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S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gas</a:t>
            </a:r>
            <a:r>
              <a:rPr lang="fr-S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(IDEA, 2017)</a:t>
            </a:r>
            <a:r>
              <a:rPr lang="fr-S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FR" dirty="0">
              <a:latin typeface="Times New Roman" panose="02020603050405020304" pitchFamily="18" charset="0"/>
              <a:ea typeface="Times New Roman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2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Agriculture: 57% of labor force and source of income of 90% of the rural population(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al., 2014).</a:t>
            </a:r>
            <a:endParaRPr lang="fr-S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20000"/>
              </a:lnSpc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Africa, more than 45 countries have proven reserves of oil and/or natural gas (AfDB, 2015).</a:t>
            </a:r>
            <a:r>
              <a:rPr lang="fr-S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 algn="just">
              <a:lnSpc>
                <a:spcPct val="12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Central Africa: 47% of its GDP </a:t>
            </a:r>
          </a:p>
          <a:p>
            <a:pPr lvl="1" algn="just">
              <a:lnSpc>
                <a:spcPct val="12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North Africa: 30% of regional GDP</a:t>
            </a:r>
            <a:r>
              <a:rPr lang="fr-S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lvl="1" algn="just">
              <a:lnSpc>
                <a:spcPct val="12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West Africa</a:t>
            </a:r>
            <a:r>
              <a:rPr lang="fr-SN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region that has the highest percentage of arable land </a:t>
            </a:r>
          </a:p>
          <a:p>
            <a:pPr lvl="1" algn="just">
              <a:lnSpc>
                <a:spcPct val="12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East Africa: the most deprived part of the continent</a:t>
            </a:r>
            <a:r>
              <a:rPr lang="fr-S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FR" dirty="0">
              <a:latin typeface="Times New Roman" panose="02020603050405020304" pitchFamily="18" charset="0"/>
              <a:ea typeface="Times New Roman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fr-FR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3C6DF3F-4F0E-B84A-8D46-B4682C501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F6192-883A-4BB4-ACF1-C5568B172D5C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4932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3CAA5F6-5B50-CE42-9227-6B2C041BD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681037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ISSUE (2/4)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A8AB445-87EC-3745-A4A5-3A25FD90E3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304" y="877824"/>
            <a:ext cx="12045696" cy="5980175"/>
          </a:xfrm>
        </p:spPr>
        <p:txBody>
          <a:bodyPr/>
          <a:lstStyle/>
          <a:p>
            <a:r>
              <a:rPr lang="fr-FR" dirty="0">
                <a:latin typeface="Times New Roman" panose="02020603050405020304" pitchFamily="18" charset="0"/>
                <a:ea typeface="Times New Roman" charset="0"/>
                <a:cs typeface="Times New Roman" panose="02020603050405020304" pitchFamily="18" charset="0"/>
              </a:rPr>
              <a:t>Natural </a:t>
            </a:r>
            <a:r>
              <a:rPr lang="fr-FR" dirty="0" err="1">
                <a:latin typeface="Times New Roman" panose="02020603050405020304" pitchFamily="18" charset="0"/>
                <a:ea typeface="Times New Roman" charset="0"/>
                <a:cs typeface="Times New Roman" panose="02020603050405020304" pitchFamily="18" charset="0"/>
              </a:rPr>
              <a:t>resources</a:t>
            </a:r>
            <a:r>
              <a:rPr lang="fr-FR" dirty="0">
                <a:latin typeface="Times New Roman" panose="02020603050405020304" pitchFamily="18" charset="0"/>
                <a:ea typeface="Times New Roman" charset="0"/>
                <a:cs typeface="Times New Roman" panose="02020603050405020304" pitchFamily="18" charset="0"/>
              </a:rPr>
              <a:t> </a:t>
            </a:r>
            <a:r>
              <a:rPr lang="fr-FR" dirty="0" err="1">
                <a:latin typeface="Times New Roman" panose="02020603050405020304" pitchFamily="18" charset="0"/>
                <a:ea typeface="Times New Roman" charset="0"/>
                <a:cs typeface="Times New Roman" panose="02020603050405020304" pitchFamily="18" charset="0"/>
              </a:rPr>
              <a:t>occupy</a:t>
            </a:r>
            <a:r>
              <a:rPr lang="fr-FR" dirty="0">
                <a:latin typeface="Times New Roman" panose="02020603050405020304" pitchFamily="18" charset="0"/>
                <a:ea typeface="Times New Roman" charset="0"/>
                <a:cs typeface="Times New Roman" panose="02020603050405020304" pitchFamily="18" charset="0"/>
              </a:rPr>
              <a:t> an important place in </a:t>
            </a:r>
            <a:r>
              <a:rPr lang="fr-FR" dirty="0" err="1">
                <a:latin typeface="Times New Roman" panose="02020603050405020304" pitchFamily="18" charset="0"/>
                <a:ea typeface="Times New Roman" charset="0"/>
                <a:cs typeface="Times New Roman" panose="02020603050405020304" pitchFamily="18" charset="0"/>
              </a:rPr>
              <a:t>trade</a:t>
            </a:r>
            <a:r>
              <a:rPr lang="fr-FR" dirty="0">
                <a:latin typeface="Times New Roman" panose="02020603050405020304" pitchFamily="18" charset="0"/>
                <a:ea typeface="Times New Roman" charset="0"/>
                <a:cs typeface="Times New Roman" panose="02020603050405020304" pitchFamily="18" charset="0"/>
              </a:rPr>
              <a:t> of </a:t>
            </a:r>
            <a:r>
              <a:rPr lang="fr-FR" dirty="0" err="1">
                <a:latin typeface="Times New Roman" panose="02020603050405020304" pitchFamily="18" charset="0"/>
                <a:ea typeface="Times New Roman" charset="0"/>
                <a:cs typeface="Times New Roman" panose="02020603050405020304" pitchFamily="18" charset="0"/>
              </a:rPr>
              <a:t>Africa</a:t>
            </a:r>
            <a:r>
              <a:rPr lang="fr-FR" dirty="0">
                <a:latin typeface="Times New Roman" panose="02020603050405020304" pitchFamily="18" charset="0"/>
                <a:ea typeface="Times New Roman" charset="0"/>
                <a:cs typeface="Times New Roman" panose="02020603050405020304" pitchFamily="18" charset="0"/>
              </a:rPr>
              <a:t>:</a:t>
            </a:r>
          </a:p>
          <a:p>
            <a:r>
              <a:rPr lang="fr-FR" dirty="0" err="1">
                <a:latin typeface="Times New Roman" panose="02020603050405020304" pitchFamily="18" charset="0"/>
                <a:ea typeface="Times New Roman" charset="0"/>
                <a:cs typeface="Times New Roman" panose="02020603050405020304" pitchFamily="18" charset="0"/>
              </a:rPr>
              <a:t>AfDB</a:t>
            </a:r>
            <a:r>
              <a:rPr lang="fr-FR" dirty="0">
                <a:latin typeface="Times New Roman" panose="02020603050405020304" pitchFamily="18" charset="0"/>
                <a:ea typeface="Times New Roman" charset="0"/>
                <a:cs typeface="Times New Roman" panose="02020603050405020304" pitchFamily="18" charset="0"/>
              </a:rPr>
              <a:t> (2016):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Minerals: 70% of total export volume and around 28% of Africa's GDP </a:t>
            </a:r>
            <a:endParaRPr lang="fr-FR" sz="2400" dirty="0">
              <a:latin typeface="Times New Roman" panose="02020603050405020304" pitchFamily="18" charset="0"/>
              <a:ea typeface="Times New Roman" charset="0"/>
              <a:cs typeface="Times New Roman" panose="02020603050405020304" pitchFamily="18" charset="0"/>
            </a:endParaRPr>
          </a:p>
          <a:p>
            <a:r>
              <a:rPr lang="fr-FR" sz="2400" dirty="0">
                <a:latin typeface="Times New Roman" panose="02020603050405020304" pitchFamily="18" charset="0"/>
                <a:ea typeface="Times New Roman" charset="0"/>
                <a:cs typeface="Times New Roman" panose="02020603050405020304" pitchFamily="18" charset="0"/>
              </a:rPr>
              <a:t>Oil </a:t>
            </a:r>
            <a:r>
              <a:rPr lang="fr-FR" sz="2400" dirty="0" err="1">
                <a:latin typeface="Times New Roman" panose="02020603050405020304" pitchFamily="18" charset="0"/>
                <a:ea typeface="Times New Roman" charset="0"/>
                <a:cs typeface="Times New Roman" panose="02020603050405020304" pitchFamily="18" charset="0"/>
              </a:rPr>
              <a:t>rents</a:t>
            </a:r>
            <a:r>
              <a:rPr lang="fr-FR" sz="2400" dirty="0">
                <a:latin typeface="Times New Roman" panose="02020603050405020304" pitchFamily="18" charset="0"/>
                <a:ea typeface="Times New Roman" charset="0"/>
                <a:cs typeface="Times New Roman" panose="02020603050405020304" pitchFamily="18" charset="0"/>
              </a:rPr>
              <a:t>: </a:t>
            </a:r>
            <a:r>
              <a:rPr lang="fr-FR" sz="2400" dirty="0" err="1">
                <a:latin typeface="Times New Roman" panose="02020603050405020304" pitchFamily="18" charset="0"/>
                <a:ea typeface="Times New Roman" charset="0"/>
                <a:cs typeface="Times New Roman" panose="02020603050405020304" pitchFamily="18" charset="0"/>
              </a:rPr>
              <a:t>represent</a:t>
            </a:r>
            <a:r>
              <a:rPr lang="fr-FR" sz="2400" dirty="0">
                <a:latin typeface="Times New Roman" panose="02020603050405020304" pitchFamily="18" charset="0"/>
                <a:ea typeface="Times New Roman" charset="0"/>
                <a:cs typeface="Times New Roman" panose="02020603050405020304" pitchFamily="18" charset="0"/>
              </a:rPr>
              <a:t> more </a:t>
            </a:r>
            <a:r>
              <a:rPr lang="fr-FR" sz="2400" dirty="0" err="1">
                <a:latin typeface="Times New Roman" panose="02020603050405020304" pitchFamily="18" charset="0"/>
                <a:ea typeface="Times New Roman" charset="0"/>
                <a:cs typeface="Times New Roman" panose="02020603050405020304" pitchFamily="18" charset="0"/>
              </a:rPr>
              <a:t>than</a:t>
            </a:r>
            <a:r>
              <a:rPr lang="fr-FR" sz="2400" dirty="0">
                <a:latin typeface="Times New Roman" panose="02020603050405020304" pitchFamily="18" charset="0"/>
                <a:ea typeface="Times New Roman" charset="0"/>
                <a:cs typeface="Times New Roman" panose="02020603050405020304" pitchFamily="18" charset="0"/>
              </a:rPr>
              <a:t> 50% of GDP.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the African countries concerned, these natural endowments play an important role: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Structure of domestic production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Profile of their international trade </a:t>
            </a:r>
            <a:endParaRPr lang="fr-FR" sz="2400" dirty="0">
              <a:latin typeface="Times New Roman" panose="02020603050405020304" pitchFamily="18" charset="0"/>
              <a:ea typeface="Times New Roman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952561C-F716-B74E-BF8F-4AB29B2BC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F6192-883A-4BB4-ACF1-C5568B172D5C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77153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DD9C2E-6254-D848-B202-CB04DD325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796164"/>
          </a:xfrm>
        </p:spPr>
        <p:txBody>
          <a:bodyPr>
            <a:normAutofit/>
          </a:bodyPr>
          <a:lstStyle/>
          <a:p>
            <a:pPr algn="ctr"/>
            <a:r>
              <a:rPr lang="fr-FR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ISSUE (3/4)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B83B144-6870-944C-B8C3-4F495AA370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016" y="818147"/>
            <a:ext cx="12063984" cy="603985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Negative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effects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on: 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structural composition of sectoral productive activities 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international exchange of the countries</a:t>
            </a:r>
            <a:r>
              <a:rPr lang="fr-S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Slow down the process of economic emergence </a:t>
            </a:r>
            <a:endParaRPr lang="fr-F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abundance of natural resources seems to go hand in hand with poor diversification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Jetter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Hassan, 2012).</a:t>
            </a:r>
          </a:p>
          <a:p>
            <a:pPr algn="just">
              <a:lnSpc>
                <a:spcPct val="15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Thus reflecting a phenomenon of resource curse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Warner, 1995 and 2001;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2001)</a:t>
            </a:r>
            <a:r>
              <a:rPr lang="fr-S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82E07FE-6E57-D249-8FA1-88EE4277F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F6192-883A-4BB4-ACF1-C5568B172D5C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9448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81200" y="45087"/>
            <a:ext cx="8229600" cy="513144"/>
          </a:xfrm>
        </p:spPr>
        <p:txBody>
          <a:bodyPr>
            <a:noAutofit/>
          </a:bodyPr>
          <a:lstStyle/>
          <a:p>
            <a:pPr algn="ctr"/>
            <a:r>
              <a:rPr lang="fr-FR" sz="4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ISSUE (4/4)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558231"/>
            <a:ext cx="12192000" cy="6254683"/>
          </a:xfrm>
        </p:spPr>
        <p:txBody>
          <a:bodyPr>
            <a:normAutofit/>
          </a:bodyPr>
          <a:lstStyle/>
          <a:p>
            <a:pPr algn="just">
              <a:lnSpc>
                <a:spcPct val="140000"/>
              </a:lnSpc>
              <a:spcBef>
                <a:spcPts val="0"/>
              </a:spcBef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channels</a:t>
            </a:r>
          </a:p>
          <a:p>
            <a:pPr algn="just">
              <a:lnSpc>
                <a:spcPct val="140000"/>
              </a:lnSpc>
              <a:spcBef>
                <a:spcPts val="0"/>
              </a:spcBef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Institutional degradation: Quality of institutions (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Tornell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Lane, 1999;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Leite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Weidmann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1999,</a:t>
            </a:r>
            <a:r>
              <a:rPr lang="en-US" dirty="0"/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Belarbi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al. 2015; Devarajan et al., 2019</a:t>
            </a:r>
            <a:r>
              <a:rPr lang="fr-S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40000"/>
              </a:lnSpc>
              <a:spcBef>
                <a:spcPts val="0"/>
              </a:spcBef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RER: crowd out the industrial sector in developed countries (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Ploeg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2010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and the agricultural sector in developing countries (Liman et al., 2014): Dutch Disease</a:t>
            </a:r>
          </a:p>
          <a:p>
            <a:pPr algn="just">
              <a:lnSpc>
                <a:spcPct val="140000"/>
              </a:lnSpc>
              <a:spcBef>
                <a:spcPts val="0"/>
              </a:spcBef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Africa’s large natural endowments may suggest that they have a negative impact on the possibility of diversifying trade.</a:t>
            </a:r>
            <a:r>
              <a:rPr lang="fr-S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40000"/>
              </a:lnSpc>
              <a:spcBef>
                <a:spcPts val="0"/>
              </a:spcBef>
            </a:pP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Question: </a:t>
            </a:r>
          </a:p>
          <a:p>
            <a:pPr lvl="1" algn="just">
              <a:lnSpc>
                <a:spcPct val="140000"/>
              </a:lnSpc>
              <a:spcBef>
                <a:spcPts val="0"/>
              </a:spcBef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Does the abundance of natural resources constitute a brake on the diversification of African economies?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 algn="just">
              <a:lnSpc>
                <a:spcPct val="140000"/>
              </a:lnSpc>
              <a:spcBef>
                <a:spcPts val="0"/>
              </a:spcBef>
            </a:pPr>
            <a:endParaRPr lang="fr-F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  <a:spcBef>
                <a:spcPts val="0"/>
              </a:spcBef>
              <a:buFontTx/>
              <a:buChar char="-"/>
            </a:pPr>
            <a:endParaRPr lang="fr-FR" sz="8500" dirty="0"/>
          </a:p>
          <a:p>
            <a:pPr>
              <a:lnSpc>
                <a:spcPct val="140000"/>
              </a:lnSpc>
              <a:spcBef>
                <a:spcPts val="0"/>
              </a:spcBef>
              <a:buFontTx/>
              <a:buChar char="-"/>
            </a:pP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F6192-883A-4BB4-ACF1-C5568B172D5C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89725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8991" y="1"/>
            <a:ext cx="10208525" cy="641351"/>
          </a:xfrm>
        </p:spPr>
        <p:txBody>
          <a:bodyPr>
            <a:noAutofit/>
          </a:bodyPr>
          <a:lstStyle/>
          <a:p>
            <a:pPr algn="ctr"/>
            <a:r>
              <a:rPr lang="fr-FR" sz="4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-12114" y="641353"/>
            <a:ext cx="12214747" cy="6216648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Analyze the effect of natural resources on the diversification of Africa’s exports supply portfolio</a:t>
            </a:r>
            <a:r>
              <a:rPr lang="fr-SN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Specifically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 algn="just">
              <a:lnSpc>
                <a:spcPct val="15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Measure the extent of diversification or the concentration of exports in terms of product variety,</a:t>
            </a:r>
            <a:r>
              <a:rPr lang="fr-S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 algn="just">
              <a:lnSpc>
                <a:spcPct val="15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Analyze the effect of natural resources on diversification of African exports,</a:t>
            </a:r>
            <a:r>
              <a:rPr lang="fr-S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 algn="just">
              <a:lnSpc>
                <a:spcPct val="15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Identify eventual channels through which natural resources would affect the supply portfolio of African exports.</a:t>
            </a:r>
            <a:r>
              <a:rPr lang="fr-S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lvl="1" indent="0" algn="just">
              <a:lnSpc>
                <a:spcPct val="100000"/>
              </a:lnSpc>
              <a:buNone/>
            </a:pPr>
            <a:endParaRPr lang="fr-S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F6192-883A-4BB4-ACF1-C5568B172D5C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11584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64275" y="0"/>
            <a:ext cx="10931856" cy="557561"/>
          </a:xfrm>
        </p:spPr>
        <p:txBody>
          <a:bodyPr>
            <a:noAutofit/>
          </a:bodyPr>
          <a:lstStyle/>
          <a:p>
            <a:pPr algn="ctr"/>
            <a:r>
              <a:rPr lang="fr-FR" sz="4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METHODOLOGY AND DATA (1/3)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0" y="568712"/>
                <a:ext cx="12191999" cy="6300440"/>
              </a:xfrm>
            </p:spPr>
            <p:txBody>
              <a:bodyPr>
                <a:normAutofit fontScale="25000" lnSpcReduction="20000"/>
              </a:bodyPr>
              <a:lstStyle/>
              <a:p>
                <a:pPr algn="just">
                  <a:lnSpc>
                    <a:spcPct val="170000"/>
                  </a:lnSpc>
                </a:pPr>
                <a:r>
                  <a:rPr lang="fr-FR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 </a:t>
                </a:r>
                <a:r>
                  <a:rPr lang="fr-FR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measure</a:t>
                </a:r>
                <a:r>
                  <a:rPr lang="fr-FR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the </a:t>
                </a:r>
                <a:r>
                  <a:rPr lang="fr-FR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extent</a:t>
                </a:r>
                <a:r>
                  <a:rPr lang="fr-FR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of diversification: </a:t>
                </a:r>
                <a:r>
                  <a:rPr lang="fr-FR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two</a:t>
                </a:r>
                <a:r>
                  <a:rPr lang="fr-FR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fr-FR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indicators</a:t>
                </a:r>
                <a:r>
                  <a:rPr lang="fr-FR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fr-FR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will</a:t>
                </a:r>
                <a:r>
                  <a:rPr lang="fr-FR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fr-FR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</a:t>
                </a:r>
                <a:r>
                  <a:rPr lang="fr-FR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fr-FR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used</a:t>
                </a:r>
                <a:endParaRPr lang="fr-FR" sz="9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70000"/>
                  </a:lnSpc>
                </a:pPr>
                <a:r>
                  <a:rPr lang="fr-FR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Count of active </a:t>
                </a:r>
                <a:r>
                  <a:rPr lang="fr-FR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lines</a:t>
                </a:r>
                <a:r>
                  <a:rPr lang="fr-FR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r>
                  <a:rPr lang="fr-FR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Simplest</a:t>
                </a:r>
                <a:r>
                  <a:rPr lang="fr-FR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fr-FR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takes</a:t>
                </a:r>
                <a:r>
                  <a:rPr lang="fr-FR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fr-FR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into</a:t>
                </a:r>
                <a:r>
                  <a:rPr lang="fr-FR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fr-FR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account</a:t>
                </a:r>
                <a:r>
                  <a:rPr lang="fr-FR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the extensive </a:t>
                </a:r>
                <a:r>
                  <a:rPr lang="fr-FR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margin</a:t>
                </a:r>
                <a:r>
                  <a:rPr lang="fr-FR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(Cadot et al., 2011)</a:t>
                </a:r>
              </a:p>
              <a:p>
                <a:pPr algn="just">
                  <a:lnSpc>
                    <a:spcPct val="170000"/>
                  </a:lnSpc>
                </a:pPr>
                <a:r>
                  <a:rPr lang="fr-FR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Diversification index: HHI </a:t>
                </a:r>
                <a:r>
                  <a:rPr lang="fr-FR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normalized</a:t>
                </a:r>
                <a:r>
                  <a:rPr lang="fr-FR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r>
                  <a:rPr lang="fr-FR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allows</a:t>
                </a:r>
                <a:r>
                  <a:rPr lang="fr-FR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to </a:t>
                </a:r>
                <a:r>
                  <a:rPr lang="fr-FR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appreciate</a:t>
                </a:r>
                <a:r>
                  <a:rPr lang="fr-FR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the </a:t>
                </a:r>
                <a:r>
                  <a:rPr lang="fr-FR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degree</a:t>
                </a:r>
                <a:r>
                  <a:rPr lang="fr-FR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of concentration/ diversification of countries (</a:t>
                </a:r>
                <a:r>
                  <a:rPr lang="fr-FR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Elhiraika</a:t>
                </a:r>
                <a:r>
                  <a:rPr lang="fr-FR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:r>
                  <a:rPr lang="fr-FR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Mbate</a:t>
                </a:r>
                <a:r>
                  <a:rPr lang="fr-FR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2014).</a:t>
                </a:r>
              </a:p>
              <a:p>
                <a:pPr lvl="2" algn="just">
                  <a:lnSpc>
                    <a:spcPct val="170000"/>
                  </a:lnSpc>
                </a:pPr>
                <a:r>
                  <a:rPr lang="fr-FR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Cumulate</a:t>
                </a:r>
                <a:r>
                  <a:rPr lang="fr-FR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the intensive and extensive </a:t>
                </a:r>
                <a:r>
                  <a:rPr lang="fr-FR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margins</a:t>
                </a:r>
                <a:r>
                  <a:rPr lang="fr-FR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of diversification.</a:t>
                </a:r>
              </a:p>
              <a:p>
                <a:pPr marL="0" indent="0" algn="ctr">
                  <a:lnSpc>
                    <a:spcPct val="170000"/>
                  </a:lnSpc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9600">
                        <a:latin typeface="Cambria Math" panose="02040503050406030204" pitchFamily="18" charset="0"/>
                      </a:rPr>
                      <m:t>HHIN</m:t>
                    </m:r>
                    <m:r>
                      <a:rPr lang="fr-FR" sz="960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fr-FR" sz="9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fr-FR" sz="96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nary>
                              <m:naryPr>
                                <m:chr m:val="∑"/>
                                <m:limLoc m:val="undOvr"/>
                                <m:ctrlPr>
                                  <a:rPr lang="fr-FR" sz="96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sty m:val="p"/>
                                  </m:rPr>
                                  <a:rPr lang="fr-FR" sz="9600">
                                    <a:latin typeface="Cambria Math" panose="02040503050406030204" pitchFamily="18" charset="0"/>
                                  </a:rPr>
                                  <m:t>i</m:t>
                                </m:r>
                              </m:sub>
                              <m:sup>
                                <m:r>
                                  <m:rPr>
                                    <m:sty m:val="p"/>
                                  </m:rPr>
                                  <a:rPr lang="fr-FR" sz="9600">
                                    <a:latin typeface="Cambria Math" panose="02040503050406030204" pitchFamily="18" charset="0"/>
                                  </a:rPr>
                                  <m:t>N</m:t>
                                </m:r>
                              </m:sup>
                              <m:e>
                                <m:r>
                                  <m:rPr>
                                    <m:sty m:val="p"/>
                                  </m:rPr>
                                  <a:rPr lang="fr-FR" sz="9600">
                                    <a:latin typeface="Cambria Math" panose="02040503050406030204" pitchFamily="18" charset="0"/>
                                  </a:rPr>
                                  <m:t>P</m:t>
                                </m:r>
                                <m:r>
                                  <a:rPr lang="fr-FR" sz="9600">
                                    <a:latin typeface="Cambria Math" panose="02040503050406030204" pitchFamily="18" charset="0"/>
                                  </a:rPr>
                                  <m:t>ᵢ²</m:t>
                                </m:r>
                              </m:e>
                            </m:nary>
                          </m:e>
                        </m:rad>
                        <m:r>
                          <a:rPr lang="fr-FR" sz="9600" i="1">
                            <a:latin typeface="Cambria Math" panose="02040503050406030204" pitchFamily="18" charset="0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fr-FR" sz="96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f>
                              <m:fPr>
                                <m:ctrlPr>
                                  <a:rPr lang="fr-FR" sz="96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fr-FR" sz="960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m:rPr>
                                    <m:sty m:val="p"/>
                                  </m:rPr>
                                  <a:rPr lang="fr-FR" sz="9600">
                                    <a:latin typeface="Cambria Math" panose="02040503050406030204" pitchFamily="18" charset="0"/>
                                  </a:rPr>
                                  <m:t>N</m:t>
                                </m:r>
                              </m:den>
                            </m:f>
                          </m:e>
                        </m:rad>
                      </m:num>
                      <m:den>
                        <m:r>
                          <a:rPr lang="fr-FR" sz="960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fr-FR" sz="9600" i="1">
                            <a:latin typeface="Cambria Math" panose="02040503050406030204" pitchFamily="18" charset="0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fr-FR" sz="96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f>
                              <m:fPr>
                                <m:ctrlPr>
                                  <a:rPr lang="fr-FR" sz="96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fr-FR" sz="960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m:rPr>
                                    <m:sty m:val="p"/>
                                  </m:rPr>
                                  <a:rPr lang="fr-FR" sz="9600">
                                    <a:latin typeface="Cambria Math" panose="02040503050406030204" pitchFamily="18" charset="0"/>
                                  </a:rPr>
                                  <m:t>N</m:t>
                                </m:r>
                              </m:den>
                            </m:f>
                          </m:e>
                        </m:rad>
                      </m:den>
                    </m:f>
                  </m:oMath>
                </a14:m>
                <a:r>
                  <a:rPr lang="fr-FR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(1)</a:t>
                </a:r>
              </a:p>
              <a:p>
                <a:pPr algn="just">
                  <a:lnSpc>
                    <a:spcPct val="170000"/>
                  </a:lnSpc>
                </a:pPr>
                <a:r>
                  <a:rPr lang="fr-FR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 </a:t>
                </a:r>
                <a:r>
                  <a:rPr lang="fr-FR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analyze</a:t>
                </a:r>
                <a:r>
                  <a:rPr lang="fr-FR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the </a:t>
                </a:r>
                <a:r>
                  <a:rPr lang="fr-FR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potential</a:t>
                </a:r>
                <a:r>
                  <a:rPr lang="fr-FR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impact of </a:t>
                </a:r>
                <a:r>
                  <a:rPr lang="fr-FR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natural</a:t>
                </a:r>
                <a:r>
                  <a:rPr lang="fr-FR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fr-FR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resources</a:t>
                </a:r>
                <a:r>
                  <a:rPr lang="fr-FR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on diversification and the </a:t>
                </a:r>
                <a:r>
                  <a:rPr lang="fr-FR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different</a:t>
                </a:r>
                <a:r>
                  <a:rPr lang="fr-FR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fr-FR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channels</a:t>
                </a:r>
                <a:r>
                  <a:rPr lang="fr-FR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 </a:t>
                </a:r>
                <a:r>
                  <a:rPr lang="fr-FR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linear</a:t>
                </a:r>
                <a:r>
                  <a:rPr lang="fr-FR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model </a:t>
                </a:r>
                <a:r>
                  <a:rPr lang="fr-FR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will</a:t>
                </a:r>
                <a:r>
                  <a:rPr lang="fr-FR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fr-FR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</a:t>
                </a:r>
                <a:r>
                  <a:rPr lang="fr-FR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fr-FR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used</a:t>
                </a:r>
                <a:r>
                  <a:rPr lang="fr-FR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</a:t>
                </a:r>
                <a:r>
                  <a:rPr lang="fr-FR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this</a:t>
                </a:r>
                <a:r>
                  <a:rPr lang="fr-FR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fr-FR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work</a:t>
                </a:r>
                <a:r>
                  <a:rPr lang="fr-FR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marL="0" indent="0" algn="just">
                  <a:lnSpc>
                    <a:spcPct val="150000"/>
                  </a:lnSpc>
                  <a:buNone/>
                </a:pPr>
                <a:endParaRPr lang="fr-FR" sz="9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buFont typeface="Wingdings" panose="05000000000000000000" pitchFamily="2" charset="2"/>
                  <a:buChar char="§"/>
                </a:pPr>
                <a:endParaRPr lang="fr-FR" sz="19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fr-FR" sz="19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568712"/>
                <a:ext cx="12191999" cy="6300440"/>
              </a:xfrm>
              <a:blipFill>
                <a:blip r:embed="rId3"/>
                <a:stretch>
                  <a:fillRect l="-728" r="-72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F6192-883A-4BB4-ACF1-C5568B172D5C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8415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559464"/>
          </a:xfrm>
        </p:spPr>
        <p:txBody>
          <a:bodyPr>
            <a:normAutofit fontScale="90000"/>
          </a:bodyPr>
          <a:lstStyle/>
          <a:p>
            <a:pPr algn="ctr"/>
            <a:r>
              <a:rPr lang="fr-FR" sz="4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METHODOLOGY AND DATA(2/3)</a:t>
            </a:r>
            <a:endParaRPr lang="fr-FR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0" y="420624"/>
                <a:ext cx="12192000" cy="6437376"/>
              </a:xfrm>
            </p:spPr>
            <p:txBody>
              <a:bodyPr>
                <a:noAutofit/>
              </a:bodyPr>
              <a:lstStyle/>
              <a:p>
                <a:pPr algn="just">
                  <a:lnSpc>
                    <a:spcPct val="160000"/>
                  </a:lnSpc>
                  <a:spcBef>
                    <a:spcPts val="0"/>
                  </a:spcBef>
                </a:pPr>
                <a:r>
                  <a:rPr lang="fr-FR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Overall</a:t>
                </a:r>
                <a:r>
                  <a:rPr lang="fr-F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fr-FR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Specification</a:t>
                </a:r>
                <a:r>
                  <a:rPr lang="fr-F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of the </a:t>
                </a:r>
                <a:r>
                  <a:rPr lang="fr-FR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models</a:t>
                </a:r>
                <a:r>
                  <a:rPr lang="fr-F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algn="just">
                  <a:lnSpc>
                    <a:spcPct val="160000"/>
                  </a:lnSpc>
                  <a:spcBef>
                    <a:spcPts val="0"/>
                  </a:spcBef>
                </a:pPr>
                <a:r>
                  <a:rPr lang="en-US" sz="23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US" sz="2300" baseline="-25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it</a:t>
                </a:r>
                <a:r>
                  <a:rPr lang="en-US" sz="2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:r>
                  <a:rPr lang="fr-FR" sz="2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𝛽</a:t>
                </a:r>
                <a:r>
                  <a:rPr lang="en-US" sz="23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en-US" sz="2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+ </a:t>
                </a:r>
                <a:r>
                  <a:rPr lang="fr-FR" sz="2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𝛽</a:t>
                </a:r>
                <a:r>
                  <a:rPr lang="en-US" sz="23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2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Oil</a:t>
                </a:r>
                <a:r>
                  <a:rPr lang="en-US" sz="23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it</a:t>
                </a:r>
                <a:r>
                  <a:rPr lang="en-US" sz="2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+ </a:t>
                </a:r>
                <a:r>
                  <a:rPr lang="fr-FR" sz="2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𝛽</a:t>
                </a:r>
                <a:r>
                  <a:rPr lang="en-US" sz="23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2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Gas</a:t>
                </a:r>
                <a:r>
                  <a:rPr lang="en-US" sz="23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it </a:t>
                </a:r>
                <a:r>
                  <a:rPr lang="en-US" sz="2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:r>
                  <a:rPr lang="fr-FR" sz="2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𝛽</a:t>
                </a:r>
                <a:r>
                  <a:rPr lang="en-US" sz="23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en-US" sz="2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Agri</a:t>
                </a:r>
                <a:r>
                  <a:rPr lang="en-US" sz="23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it </a:t>
                </a:r>
                <a:r>
                  <a:rPr lang="en-US" sz="2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r>
                  <a:rPr lang="en-US" sz="23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fr-FR" sz="2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𝛽</a:t>
                </a:r>
                <a:r>
                  <a:rPr lang="en-US" sz="23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r>
                  <a:rPr lang="en-US" sz="2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GDP/</a:t>
                </a:r>
                <a:r>
                  <a:rPr lang="en-US" sz="23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cap</a:t>
                </a:r>
                <a:r>
                  <a:rPr lang="en-US" sz="2300" baseline="-25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it</a:t>
                </a:r>
                <a:r>
                  <a:rPr lang="en-US" sz="2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+ </a:t>
                </a:r>
                <a:r>
                  <a:rPr lang="fr-FR" sz="2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𝛽</a:t>
                </a:r>
                <a:r>
                  <a:rPr lang="en-US" sz="23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r>
                  <a:rPr lang="en-US" sz="2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GDP/cap</a:t>
                </a:r>
                <a:r>
                  <a:rPr lang="en-US" sz="2300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23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it</a:t>
                </a:r>
                <a:r>
                  <a:rPr lang="en-US" sz="2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+ </a:t>
                </a:r>
                <a:r>
                  <a:rPr lang="fr-FR" sz="2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𝛽</a:t>
                </a:r>
                <a:r>
                  <a:rPr lang="en-US" sz="23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:r>
                  <a:rPr lang="en-US" sz="2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timexport</a:t>
                </a:r>
                <a:r>
                  <a:rPr lang="en-US" sz="23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it</a:t>
                </a:r>
                <a:r>
                  <a:rPr lang="en-US" sz="2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:r>
                  <a:rPr lang="fr-FR" sz="2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𝛽</a:t>
                </a:r>
                <a:r>
                  <a:rPr lang="en-US" sz="23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  <a:r>
                  <a:rPr lang="en-US" sz="2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MVA</a:t>
                </a:r>
                <a:r>
                  <a:rPr lang="en-US" sz="23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it </a:t>
                </a:r>
                <a:r>
                  <a:rPr lang="en-US" sz="2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:r>
                  <a:rPr lang="fr-FR" sz="2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𝛽</a:t>
                </a:r>
                <a:r>
                  <a:rPr lang="en-US" sz="23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r>
                  <a:rPr lang="en-US" sz="2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Corp</a:t>
                </a:r>
                <a:r>
                  <a:rPr lang="en-US" sz="23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it</a:t>
                </a:r>
                <a:r>
                  <a:rPr lang="en-US" sz="2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+ </a:t>
                </a:r>
                <a:r>
                  <a:rPr lang="fr-FR" sz="2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𝛽</a:t>
                </a:r>
                <a:r>
                  <a:rPr lang="en-US" sz="23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  <a:r>
                  <a:rPr lang="en-US" sz="2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RER</a:t>
                </a:r>
                <a:r>
                  <a:rPr lang="en-US" sz="23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it</a:t>
                </a:r>
                <a:r>
                  <a:rPr lang="en-US" sz="2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+ </a:t>
                </a:r>
                <a14:m>
                  <m:oMath xmlns:m="http://schemas.openxmlformats.org/officeDocument/2006/math">
                    <m:r>
                      <a:rPr lang="en-US" sz="2300" i="1">
                        <a:latin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3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it</a:t>
                </a:r>
                <a:r>
                  <a:rPr lang="en-US" sz="2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(2)</a:t>
                </a:r>
              </a:p>
              <a:p>
                <a:pPr algn="just">
                  <a:lnSpc>
                    <a:spcPct val="160000"/>
                  </a:lnSpc>
                  <a:spcBef>
                    <a:spcPts val="0"/>
                  </a:spcBef>
                </a:pPr>
                <a:r>
                  <a:rPr lang="en-US" sz="23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HHIN</a:t>
                </a:r>
                <a:r>
                  <a:rPr lang="en-US" sz="2300" baseline="-25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it</a:t>
                </a:r>
                <a:r>
                  <a:rPr lang="en-US" sz="2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:r>
                  <a:rPr lang="fr-FR" sz="2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𝛽</a:t>
                </a:r>
                <a:r>
                  <a:rPr lang="en-US" sz="23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en-US" sz="2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+ </a:t>
                </a:r>
                <a:r>
                  <a:rPr lang="fr-FR" sz="2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𝛽</a:t>
                </a:r>
                <a:r>
                  <a:rPr lang="en-US" sz="23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2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Oil</a:t>
                </a:r>
                <a:r>
                  <a:rPr lang="en-US" sz="23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it</a:t>
                </a:r>
                <a:r>
                  <a:rPr lang="en-US" sz="2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+ </a:t>
                </a:r>
                <a:r>
                  <a:rPr lang="fr-FR" sz="2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𝛽</a:t>
                </a:r>
                <a:r>
                  <a:rPr lang="en-US" sz="23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2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Gas</a:t>
                </a:r>
                <a:r>
                  <a:rPr lang="en-US" sz="23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it </a:t>
                </a:r>
                <a:r>
                  <a:rPr lang="en-US" sz="2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:r>
                  <a:rPr lang="fr-FR" sz="2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𝛽</a:t>
                </a:r>
                <a:r>
                  <a:rPr lang="en-US" sz="23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en-US" sz="2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Agri</a:t>
                </a:r>
                <a:r>
                  <a:rPr lang="en-US" sz="23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it </a:t>
                </a:r>
                <a:r>
                  <a:rPr lang="en-US" sz="2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r>
                  <a:rPr lang="en-US" sz="23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fr-FR" sz="2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𝛽</a:t>
                </a:r>
                <a:r>
                  <a:rPr lang="en-US" sz="23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r>
                  <a:rPr lang="en-US" sz="2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GDP/</a:t>
                </a:r>
                <a:r>
                  <a:rPr lang="en-US" sz="23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cap</a:t>
                </a:r>
                <a:r>
                  <a:rPr lang="en-US" sz="2300" baseline="-25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it</a:t>
                </a:r>
                <a:r>
                  <a:rPr lang="en-US" sz="2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+ </a:t>
                </a:r>
                <a:r>
                  <a:rPr lang="fr-FR" sz="2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𝛽</a:t>
                </a:r>
                <a:r>
                  <a:rPr lang="en-US" sz="23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r>
                  <a:rPr lang="en-US" sz="2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GDP/cap</a:t>
                </a:r>
                <a:r>
                  <a:rPr lang="en-US" sz="2300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23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it</a:t>
                </a:r>
                <a:r>
                  <a:rPr lang="en-US" sz="2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+ </a:t>
                </a:r>
                <a:r>
                  <a:rPr lang="fr-FR" sz="2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𝛽</a:t>
                </a:r>
                <a:r>
                  <a:rPr lang="en-US" sz="23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:r>
                  <a:rPr lang="en-US" sz="2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timexport</a:t>
                </a:r>
                <a:r>
                  <a:rPr lang="en-US" sz="23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it</a:t>
                </a:r>
                <a:r>
                  <a:rPr lang="en-US" sz="2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:r>
                  <a:rPr lang="fr-FR" sz="2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𝛽</a:t>
                </a:r>
                <a:r>
                  <a:rPr lang="en-US" sz="23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  <a:r>
                  <a:rPr lang="en-US" sz="2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MVA</a:t>
                </a:r>
                <a:r>
                  <a:rPr lang="en-US" sz="23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it </a:t>
                </a:r>
                <a:r>
                  <a:rPr lang="en-US" sz="2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:r>
                  <a:rPr lang="fr-FR" sz="2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𝛽</a:t>
                </a:r>
                <a:r>
                  <a:rPr lang="en-US" sz="23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r>
                  <a:rPr lang="en-US" sz="2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Corp</a:t>
                </a:r>
                <a:r>
                  <a:rPr lang="en-US" sz="23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it</a:t>
                </a:r>
                <a:r>
                  <a:rPr lang="en-US" sz="2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+ </a:t>
                </a:r>
                <a:r>
                  <a:rPr lang="fr-FR" sz="2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𝛽</a:t>
                </a:r>
                <a:r>
                  <a:rPr lang="en-US" sz="23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  <a:r>
                  <a:rPr lang="en-US" sz="2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RER</a:t>
                </a:r>
                <a:r>
                  <a:rPr lang="en-US" sz="23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it</a:t>
                </a:r>
                <a:r>
                  <a:rPr lang="en-US" sz="2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+ </a:t>
                </a:r>
                <a14:m>
                  <m:oMath xmlns:m="http://schemas.openxmlformats.org/officeDocument/2006/math">
                    <m:r>
                      <a:rPr lang="en-US" sz="2300" i="1">
                        <a:latin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3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it</a:t>
                </a:r>
                <a:r>
                  <a:rPr lang="en-US" sz="2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(3)</a:t>
                </a:r>
              </a:p>
              <a:p>
                <a:pPr algn="just">
                  <a:lnSpc>
                    <a:spcPct val="160000"/>
                  </a:lnSpc>
                  <a:spcBef>
                    <a:spcPts val="0"/>
                  </a:spcBef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Natural resource variables are measured either as (% exports) or (% GDP)</a:t>
                </a:r>
                <a:r>
                  <a:rPr lang="fr-S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60000"/>
                  </a:lnSpc>
                  <a:spcBef>
                    <a:spcPts val="0"/>
                  </a:spcBef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study covers the period 2000-2015</a:t>
                </a:r>
                <a:r>
                  <a:rPr lang="fr-S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fr-SN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with</a:t>
                </a:r>
                <a:r>
                  <a:rPr lang="fr-S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4 times points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(observations every 5 years) </a:t>
                </a:r>
                <a:endParaRPr lang="fr-FR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60000"/>
                  </a:lnSpc>
                  <a:spcBef>
                    <a:spcPts val="0"/>
                  </a:spcBef>
                </a:pPr>
                <a:r>
                  <a:rPr lang="fr-FR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Determination</a:t>
                </a:r>
                <a:r>
                  <a:rPr lang="fr-F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of </a:t>
                </a:r>
                <a:r>
                  <a:rPr lang="fr-FR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fixed</a:t>
                </a:r>
                <a:r>
                  <a:rPr lang="fr-F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fr-FR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random</a:t>
                </a:r>
                <a:r>
                  <a:rPr lang="fr-F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fr-FR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effects</a:t>
                </a:r>
                <a:r>
                  <a:rPr lang="fr-F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420624"/>
                <a:ext cx="12192000" cy="6437376"/>
              </a:xfrm>
              <a:blipFill>
                <a:blip r:embed="rId2"/>
                <a:stretch>
                  <a:fillRect l="-833" r="-104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F6192-883A-4BB4-ACF1-C5568B172D5C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150046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130588</TotalTime>
  <Words>2308</Words>
  <Application>Microsoft Macintosh PowerPoint</Application>
  <PresentationFormat>Grand écran</PresentationFormat>
  <Paragraphs>604</Paragraphs>
  <Slides>21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Cambria Math</vt:lpstr>
      <vt:lpstr>Times New Roman</vt:lpstr>
      <vt:lpstr>Wingdings</vt:lpstr>
      <vt:lpstr>Thème Office</vt:lpstr>
      <vt:lpstr>DOES NATURAL RESOURCES ENDOWMENT AFFECT EXPORT DIVERSIFICATION IN AFRICA? A CROSS-COUNTRY ANALYSIS</vt:lpstr>
      <vt:lpstr>outline</vt:lpstr>
      <vt:lpstr>RESEARCH ISSUE (1/4) </vt:lpstr>
      <vt:lpstr>RESEARCH ISSUE (2/4)</vt:lpstr>
      <vt:lpstr>RESEARCH ISSUE (3/4)</vt:lpstr>
      <vt:lpstr>RESEARCH ISSUE (4/4)</vt:lpstr>
      <vt:lpstr>OBJECTIVES</vt:lpstr>
      <vt:lpstr>METHODOLOGY AND DATA (1/3)</vt:lpstr>
      <vt:lpstr>METHODOLOGY AND DATA(2/3)</vt:lpstr>
      <vt:lpstr>METHODOLOGY AND DATA(3/3)</vt:lpstr>
      <vt:lpstr>DESCRIPTION OF DATA (1/2)</vt:lpstr>
      <vt:lpstr>DESCRIPTION OF THE DATA (2/2)</vt:lpstr>
      <vt:lpstr>RESULTS (1/5)</vt:lpstr>
      <vt:lpstr>RESULTS (2/5)</vt:lpstr>
      <vt:lpstr>RESULTS (3/5)</vt:lpstr>
      <vt:lpstr>RESULTS (4/5)</vt:lpstr>
      <vt:lpstr>RESULTS (5/5)</vt:lpstr>
      <vt:lpstr>IMPLICATIONS ET RECOMMANDATIONS(1/3)</vt:lpstr>
      <vt:lpstr>IMPLICATIONS ET RECOMMANDATIONS(2/3)</vt:lpstr>
      <vt:lpstr>IMPLICATIONS ET RECOMMANDATIONS(3/3)</vt:lpstr>
      <vt:lpstr>THANK YOU FOR YOUR ATTENTION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Ressources pétrolières et diversification des exportations en Afrique</dc:title>
  <dc:creator>DIEYNA</dc:creator>
  <cp:lastModifiedBy>Microsoft Office User</cp:lastModifiedBy>
  <cp:revision>423</cp:revision>
  <dcterms:created xsi:type="dcterms:W3CDTF">2019-05-12T23:04:35Z</dcterms:created>
  <dcterms:modified xsi:type="dcterms:W3CDTF">2022-05-29T21:36:42Z</dcterms:modified>
</cp:coreProperties>
</file>