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E_DF2DA0E8.xml" ContentType="application/vnd.ms-powerpoint.comments+xml"/>
  <Override PartName="/ppt/comments/modernComment_10F_514D5BA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3" r:id="rId7"/>
    <p:sldId id="265" r:id="rId8"/>
    <p:sldId id="266" r:id="rId9"/>
    <p:sldId id="267" r:id="rId10"/>
    <p:sldId id="268" r:id="rId11"/>
    <p:sldId id="269" r:id="rId12"/>
    <p:sldId id="270" r:id="rId13"/>
    <p:sldId id="271"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E050BC-F431-7D59-FABD-D6D4853B9539}" name="Rusova, Tereza (TRADE)" initials="RT(" userId="S::Tereza.Rusova@trade.gov.uk::2ec77940-26f2-4d94-b444-92928790bd21" providerId="AD"/>
  <p188:author id="{6AE816E6-32D1-9B07-FFB7-204959BDD94C}" name="Prendiville, Siobhan (Trade)" initials="P(" userId="S::siobhan.prendiville@trade.gov.uk::b8bc66af-8072-4496-98d0-09d395b5bc3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53" autoAdjust="0"/>
    <p:restoredTop sz="95937" autoAdjust="0"/>
  </p:normalViewPr>
  <p:slideViewPr>
    <p:cSldViewPr snapToGrid="0">
      <p:cViewPr>
        <p:scale>
          <a:sx n="60" d="100"/>
          <a:sy n="60" d="100"/>
        </p:scale>
        <p:origin x="2664" y="10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E_DF2DA0E8.xml><?xml version="1.0" encoding="utf-8"?>
<p188:cmLst xmlns:a="http://schemas.openxmlformats.org/drawingml/2006/main" xmlns:r="http://schemas.openxmlformats.org/officeDocument/2006/relationships" xmlns:p188="http://schemas.microsoft.com/office/powerpoint/2018/8/main">
  <p188:cm id="{A42E884D-EAA6-4A32-AC9B-2DDC68EADA07}" authorId="{6AE816E6-32D1-9B07-FFB7-204959BDD94C}" status="resolved" created="2022-05-19T10:28:17.465" complete="100000">
    <ac:deMkLst xmlns:ac="http://schemas.microsoft.com/office/drawing/2013/main/command">
      <pc:docMk xmlns:pc="http://schemas.microsoft.com/office/powerpoint/2013/main/command"/>
      <pc:sldMk xmlns:pc="http://schemas.microsoft.com/office/powerpoint/2013/main/command" cId="3744309480" sldId="270"/>
      <ac:picMk id="4" creationId="{1A714295-DA11-525D-9D7A-DDF6E0EBF54C}"/>
    </ac:deMkLst>
    <p188:replyLst>
      <p188:reply id="{FD056843-84AE-4527-A846-EA0F3C9C0BDE}" authorId="{D8E050BC-F431-7D59-FABD-D6D4853B9539}" created="2022-05-19T10:39:47.425">
        <p188:txBody>
          <a:bodyPr/>
          <a:lstStyle/>
          <a:p>
            <a:r>
              <a:rPr lang="en-GB"/>
              <a:t>Corrected! </a:t>
            </a:r>
          </a:p>
        </p188:txBody>
      </p188:reply>
    </p188:replyLst>
    <p188:txBody>
      <a:bodyPr/>
      <a:lstStyle/>
      <a:p>
        <a:r>
          <a:rPr lang="en-GB"/>
          <a:t>heading says US Korea FTA not US singapore</a:t>
        </a:r>
      </a:p>
    </p188:txBody>
  </p188:cm>
</p188:cmLst>
</file>

<file path=ppt/comments/modernComment_10F_514D5BA4.xml><?xml version="1.0" encoding="utf-8"?>
<p188:cmLst xmlns:a="http://schemas.openxmlformats.org/drawingml/2006/main" xmlns:r="http://schemas.openxmlformats.org/officeDocument/2006/relationships" xmlns:p188="http://schemas.microsoft.com/office/powerpoint/2018/8/main">
  <p188:cm id="{FD8555BA-4431-4BD6-B6B4-7E23871AE6EA}" authorId="{6AE816E6-32D1-9B07-FFB7-204959BDD94C}" status="resolved" created="2022-05-19T10:28:35.918" complete="100000">
    <ac:deMkLst xmlns:ac="http://schemas.microsoft.com/office/drawing/2013/main/command">
      <pc:docMk xmlns:pc="http://schemas.microsoft.com/office/powerpoint/2013/main/command"/>
      <pc:sldMk xmlns:pc="http://schemas.microsoft.com/office/powerpoint/2013/main/command" cId="1364024228" sldId="271"/>
      <ac:picMk id="4" creationId="{8A2119B4-28C4-AB41-7AE7-A8A6F29913DD}"/>
    </ac:deMkLst>
    <p188:txBody>
      <a:bodyPr/>
      <a:lstStyle/>
      <a:p>
        <a:r>
          <a:rPr lang="en-GB"/>
          <a:t>same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29A758-3C98-4F24-9C97-ADD8C4322E4D}" type="datetimeFigureOut">
              <a:rPr lang="en-GB" smtClean="0"/>
              <a:t>20/05/2022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337C9-1ECC-46C1-9694-934996A77D70}" type="slidenum">
              <a:rPr lang="en-GB" smtClean="0"/>
              <a:t>‹#›</a:t>
            </a:fld>
            <a:endParaRPr lang="en-GB"/>
          </a:p>
        </p:txBody>
      </p:sp>
    </p:spTree>
    <p:extLst>
      <p:ext uri="{BB962C8B-B14F-4D97-AF65-F5344CB8AC3E}">
        <p14:creationId xmlns:p14="http://schemas.microsoft.com/office/powerpoint/2010/main" val="914485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mj-lt"/>
              </a:rPr>
              <a:t>‘Average FTA’ variable in specification (1):  </a:t>
            </a:r>
          </a:p>
          <a:p>
            <a:pPr lvl="1">
              <a:buFont typeface="Wingdings" panose="05000000000000000000" pitchFamily="2" charset="2"/>
              <a:buChar char="§"/>
            </a:pPr>
            <a:r>
              <a:rPr lang="en-GB" dirty="0">
                <a:latin typeface="+mj-lt"/>
              </a:rPr>
              <a:t>Residual removal of barriers other than tariffs </a:t>
            </a:r>
          </a:p>
          <a:p>
            <a:pPr lvl="1">
              <a:buFont typeface="Wingdings" panose="05000000000000000000" pitchFamily="2" charset="2"/>
              <a:buChar char="§"/>
            </a:pPr>
            <a:r>
              <a:rPr lang="en-GB" dirty="0">
                <a:latin typeface="+mj-lt"/>
              </a:rPr>
              <a:t>Change in NTMs following an ‘average FTA’ signed between 2000 – 2016</a:t>
            </a:r>
          </a:p>
          <a:p>
            <a:pPr lvl="1">
              <a:buFont typeface="Wingdings" panose="05000000000000000000" pitchFamily="2" charset="2"/>
              <a:buChar char="§"/>
            </a:pPr>
            <a:r>
              <a:rPr lang="en-GB" dirty="0">
                <a:latin typeface="+mj-lt"/>
              </a:rPr>
              <a:t>Results relative to “pre-FTA” state of the world between two partners</a:t>
            </a:r>
          </a:p>
          <a:p>
            <a:pPr lvl="1">
              <a:buFont typeface="Wingdings" panose="05000000000000000000" pitchFamily="2" charset="2"/>
              <a:buChar char="§"/>
            </a:pPr>
            <a:r>
              <a:rPr lang="en-GB" dirty="0">
                <a:latin typeface="+mj-lt"/>
              </a:rPr>
              <a:t>Effect excludes the impact of EU membership, which we control for in specification (1)</a:t>
            </a:r>
          </a:p>
          <a:p>
            <a:pPr lvl="1">
              <a:buFont typeface="Wingdings" panose="05000000000000000000" pitchFamily="2" charset="2"/>
              <a:buChar char="§"/>
            </a:pPr>
            <a:r>
              <a:rPr lang="en-GB" dirty="0">
                <a:latin typeface="+mj-lt"/>
              </a:rPr>
              <a:t>Partial effect (before third-country impacts are accounted for)</a:t>
            </a:r>
          </a:p>
          <a:p>
            <a:pPr marL="457200" lvl="1" indent="0">
              <a:buNone/>
            </a:pPr>
            <a:endParaRPr lang="en-GB" dirty="0">
              <a:latin typeface="+mj-lt"/>
            </a:endParaRPr>
          </a:p>
          <a:p>
            <a:pPr marL="0" indent="0">
              <a:buNone/>
            </a:pPr>
            <a:r>
              <a:rPr lang="en-GB" dirty="0">
                <a:latin typeface="+mj-lt"/>
              </a:rPr>
              <a:t>‘Individual </a:t>
            </a:r>
            <a:r>
              <a:rPr lang="en-GB" sz="3200" dirty="0">
                <a:latin typeface="+mj-lt"/>
              </a:rPr>
              <a:t>FTAs</a:t>
            </a:r>
            <a:r>
              <a:rPr lang="en-GB" dirty="0">
                <a:latin typeface="+mj-lt"/>
              </a:rPr>
              <a:t>’ in specification (2):  </a:t>
            </a:r>
          </a:p>
          <a:p>
            <a:pPr lvl="1">
              <a:buFont typeface="Wingdings" panose="05000000000000000000" pitchFamily="2" charset="2"/>
              <a:buChar char="§"/>
            </a:pPr>
            <a:r>
              <a:rPr lang="en-GB" dirty="0">
                <a:latin typeface="+mj-lt"/>
              </a:rPr>
              <a:t>Residual removal of barriers other than tariffs </a:t>
            </a:r>
          </a:p>
          <a:p>
            <a:pPr lvl="1">
              <a:buFont typeface="Wingdings" panose="05000000000000000000" pitchFamily="2" charset="2"/>
              <a:buChar char="§"/>
            </a:pPr>
            <a:r>
              <a:rPr lang="en-GB" dirty="0">
                <a:latin typeface="+mj-lt"/>
              </a:rPr>
              <a:t>Directional impacts of FTAs (EU-Korea, US-Singapore) on NTMs </a:t>
            </a:r>
          </a:p>
          <a:p>
            <a:pPr lvl="1">
              <a:buFont typeface="Wingdings" panose="05000000000000000000" pitchFamily="2" charset="2"/>
              <a:buChar char="§"/>
            </a:pPr>
            <a:r>
              <a:rPr lang="en-GB" dirty="0">
                <a:latin typeface="+mj-lt"/>
              </a:rPr>
              <a:t>Results relative to “pre-FTA” state of the world between two partners (EU-Korea after the FTA came into effect vs. prior to 2011 when the agreement was signed)</a:t>
            </a:r>
          </a:p>
          <a:p>
            <a:pPr lvl="1">
              <a:buFont typeface="Wingdings" panose="05000000000000000000" pitchFamily="2" charset="2"/>
              <a:buChar char="§"/>
            </a:pPr>
            <a:r>
              <a:rPr lang="en-GB" dirty="0">
                <a:latin typeface="+mj-lt"/>
              </a:rPr>
              <a:t>Controlling for all other FTAs those countries signed (using the FTA dummy)</a:t>
            </a:r>
          </a:p>
          <a:p>
            <a:pPr lvl="1">
              <a:buFont typeface="Wingdings" panose="05000000000000000000" pitchFamily="2" charset="2"/>
              <a:buChar char="§"/>
            </a:pPr>
            <a:r>
              <a:rPr lang="en-GB" dirty="0">
                <a:latin typeface="+mj-lt"/>
              </a:rPr>
              <a:t>Partial effect (before third-country impacts are accounted for)</a:t>
            </a:r>
          </a:p>
          <a:p>
            <a:endParaRPr lang="en-GB" dirty="0"/>
          </a:p>
        </p:txBody>
      </p:sp>
      <p:sp>
        <p:nvSpPr>
          <p:cNvPr id="4" name="Slide Number Placeholder 3"/>
          <p:cNvSpPr>
            <a:spLocks noGrp="1"/>
          </p:cNvSpPr>
          <p:nvPr>
            <p:ph type="sldNum" sz="quarter" idx="5"/>
          </p:nvPr>
        </p:nvSpPr>
        <p:spPr/>
        <p:txBody>
          <a:bodyPr/>
          <a:lstStyle/>
          <a:p>
            <a:fld id="{CFB337C9-1ECC-46C1-9694-934996A77D70}" type="slidenum">
              <a:rPr lang="en-GB" smtClean="0"/>
              <a:t>6</a:t>
            </a:fld>
            <a:endParaRPr lang="en-GB"/>
          </a:p>
        </p:txBody>
      </p:sp>
    </p:spTree>
    <p:extLst>
      <p:ext uri="{BB962C8B-B14F-4D97-AF65-F5344CB8AC3E}">
        <p14:creationId xmlns:p14="http://schemas.microsoft.com/office/powerpoint/2010/main" val="3348549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Statistically significant results are presented for presentational purposes</a:t>
            </a:r>
          </a:p>
        </p:txBody>
      </p:sp>
      <p:sp>
        <p:nvSpPr>
          <p:cNvPr id="4" name="Slide Number Placeholder 3"/>
          <p:cNvSpPr>
            <a:spLocks noGrp="1"/>
          </p:cNvSpPr>
          <p:nvPr>
            <p:ph type="sldNum" sz="quarter" idx="5"/>
          </p:nvPr>
        </p:nvSpPr>
        <p:spPr/>
        <p:txBody>
          <a:bodyPr/>
          <a:lstStyle/>
          <a:p>
            <a:fld id="{CFB337C9-1ECC-46C1-9694-934996A77D70}" type="slidenum">
              <a:rPr lang="en-GB" smtClean="0"/>
              <a:t>8</a:t>
            </a:fld>
            <a:endParaRPr lang="en-GB"/>
          </a:p>
        </p:txBody>
      </p:sp>
    </p:spTree>
    <p:extLst>
      <p:ext uri="{BB962C8B-B14F-4D97-AF65-F5344CB8AC3E}">
        <p14:creationId xmlns:p14="http://schemas.microsoft.com/office/powerpoint/2010/main" val="3790408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mention: </a:t>
            </a:r>
            <a:r>
              <a:rPr lang="en-GB" sz="1800" dirty="0">
                <a:solidFill>
                  <a:srgbClr val="000000"/>
                </a:solidFill>
                <a:effectLst/>
                <a:latin typeface="Calibri Light" panose="020F0302020204030204" pitchFamily="34" charset="0"/>
                <a:ea typeface="Times New Roman" panose="02020603050405020304" pitchFamily="18" charset="0"/>
                <a:cs typeface="Arial" panose="020B0604020202020204" pitchFamily="34" charset="0"/>
              </a:rPr>
              <a:t>), a sizable portion (1/3) of the variation amongst FTAs originates from the is due to asymmetric effects “within pairs”. We therefore also allow for the effect of the FTA to vary directionally by including a dummy for directional pairs. The coefficients on the EU_KOR and KOR_EU variables can now be interpreted as the NTM reduction or increase faced by the EU when exporting to Korea and reduction or increase experienced by Korea when exporting to the EU respectively.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FB337C9-1ECC-46C1-9694-934996A77D70}" type="slidenum">
              <a:rPr lang="en-GB" smtClean="0"/>
              <a:t>10</a:t>
            </a:fld>
            <a:endParaRPr lang="en-GB"/>
          </a:p>
        </p:txBody>
      </p:sp>
    </p:spTree>
    <p:extLst>
      <p:ext uri="{BB962C8B-B14F-4D97-AF65-F5344CB8AC3E}">
        <p14:creationId xmlns:p14="http://schemas.microsoft.com/office/powerpoint/2010/main" val="330607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7F201-C36D-4A6E-8393-815FD50242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D6189D-1C76-42E6-A28A-CBDD813194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DF5A1C-BCC8-4DD5-B5C3-D10A00B9FD1F}"/>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5" name="Footer Placeholder 4">
            <a:extLst>
              <a:ext uri="{FF2B5EF4-FFF2-40B4-BE49-F238E27FC236}">
                <a16:creationId xmlns:a16="http://schemas.microsoft.com/office/drawing/2014/main" id="{F656A10E-54BD-4C9A-A1BB-C03FAF6786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7A3ECB-AB9E-4F25-87BD-355CA011AEE2}"/>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138703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4AF1C-81B2-4FBF-B68B-F2CE7D057DD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D1B997-9215-45F9-8500-DC4AE442D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9C7581-E611-479B-B9E0-302E91293418}"/>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5" name="Footer Placeholder 4">
            <a:extLst>
              <a:ext uri="{FF2B5EF4-FFF2-40B4-BE49-F238E27FC236}">
                <a16:creationId xmlns:a16="http://schemas.microsoft.com/office/drawing/2014/main" id="{9D78C896-F341-4422-829E-70110943AD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CD8DEF-A88C-4764-B828-33AB546A8B14}"/>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1348398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180F3F-F4F3-4849-9208-AA74E2F530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6C5146-44BF-4251-B542-D63E25060A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25FC6A-D7D3-4E80-9D58-0E56DB8068C5}"/>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5" name="Footer Placeholder 4">
            <a:extLst>
              <a:ext uri="{FF2B5EF4-FFF2-40B4-BE49-F238E27FC236}">
                <a16:creationId xmlns:a16="http://schemas.microsoft.com/office/drawing/2014/main" id="{46559926-D425-4FBB-9491-4BF1E47E60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44EC89-D711-4A61-A8D4-481B8CC1C6D8}"/>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117275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EE496-B8F5-442B-B114-B9959198D6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E4257BA-162A-413D-A4F4-B81983BC74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B7611A-993A-44F6-ADC9-43DC5099A851}"/>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5" name="Footer Placeholder 4">
            <a:extLst>
              <a:ext uri="{FF2B5EF4-FFF2-40B4-BE49-F238E27FC236}">
                <a16:creationId xmlns:a16="http://schemas.microsoft.com/office/drawing/2014/main" id="{26EE8ED6-CE07-4EFD-87FC-8A4C08C931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2ED4F6-05C1-46A3-9F2A-2CA6638D192A}"/>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3842766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76307-8460-4028-9530-70F4821052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EF678C-ACE7-4236-90B7-A894836DE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E5BF17-48B0-45F3-AF57-DFFBE4FF01D0}"/>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5" name="Footer Placeholder 4">
            <a:extLst>
              <a:ext uri="{FF2B5EF4-FFF2-40B4-BE49-F238E27FC236}">
                <a16:creationId xmlns:a16="http://schemas.microsoft.com/office/drawing/2014/main" id="{9A852642-D1CE-44A8-BE08-5B9A9F13F4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F62DEB-B252-4E3E-A787-B67C938DFD5C}"/>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315031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37AA6-21A7-4D95-B73D-30430AABBC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6A3D5C-7565-47BD-8316-6E32F0C104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A5C2396-16FD-46A4-8FDD-99AB3A760D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F5DA7B-18E2-4F04-962C-29809E1A6ABB}"/>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6" name="Footer Placeholder 5">
            <a:extLst>
              <a:ext uri="{FF2B5EF4-FFF2-40B4-BE49-F238E27FC236}">
                <a16:creationId xmlns:a16="http://schemas.microsoft.com/office/drawing/2014/main" id="{B6D6E0B6-1740-470D-BE76-9B5163E290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28E6F4-C71C-476C-8E1B-F680FB726B5D}"/>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523296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7D139-1A25-4102-B141-03CD94C5A6E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AD2168-F960-4C24-8DAD-12C9D48152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E4AA45-3C97-4020-8C18-BF33CFE41E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5EB5CBC-5975-41CA-B3A7-05B9FBB2A0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276AA1-FC98-4509-AF46-5375BB9E2F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908294-5259-41FB-8929-31134FF613A0}"/>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8" name="Footer Placeholder 7">
            <a:extLst>
              <a:ext uri="{FF2B5EF4-FFF2-40B4-BE49-F238E27FC236}">
                <a16:creationId xmlns:a16="http://schemas.microsoft.com/office/drawing/2014/main" id="{B75367A0-281F-4751-BA21-CB967A25EF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AB46BD5-A96E-415A-AD7B-FB44091A1802}"/>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185964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3D125-F557-420D-A8FB-54566EF334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6692629-91A5-451A-BB5B-820095FD8AF0}"/>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4" name="Footer Placeholder 3">
            <a:extLst>
              <a:ext uri="{FF2B5EF4-FFF2-40B4-BE49-F238E27FC236}">
                <a16:creationId xmlns:a16="http://schemas.microsoft.com/office/drawing/2014/main" id="{E7029948-9FB0-4B5D-A693-5F36269853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A04EAE-2C3F-4482-B327-449B60E0F688}"/>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190323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6D9F1-6503-49E4-B8C4-593F674E515E}"/>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3" name="Footer Placeholder 2">
            <a:extLst>
              <a:ext uri="{FF2B5EF4-FFF2-40B4-BE49-F238E27FC236}">
                <a16:creationId xmlns:a16="http://schemas.microsoft.com/office/drawing/2014/main" id="{6072A95B-4D36-4FFD-9DCB-C41DEB6988F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5E5BFD6-4BB3-4C1E-BD29-547E3D4121F9}"/>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418120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736E-9588-4883-822B-77684646D9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CFDEE71-2344-4362-AC6C-95D514278F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2F4995-5DA2-4EB4-871F-3BA6744375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9C9BEE-786D-490D-8FA8-905F77C654CB}"/>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6" name="Footer Placeholder 5">
            <a:extLst>
              <a:ext uri="{FF2B5EF4-FFF2-40B4-BE49-F238E27FC236}">
                <a16:creationId xmlns:a16="http://schemas.microsoft.com/office/drawing/2014/main" id="{7C937711-6F0C-4830-837B-92CDD9141E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F982C6-B561-4BCB-B5E2-5CA33A389A3A}"/>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15855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45DA-E43D-4F6F-9D9E-A5EFCE31EC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A4A4179-9A2A-43DC-A9D0-14BDB518F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2E552C-7644-41F0-B774-0EB832152D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974385-10A7-4909-9F29-DD49A44EEE80}"/>
              </a:ext>
            </a:extLst>
          </p:cNvPr>
          <p:cNvSpPr>
            <a:spLocks noGrp="1"/>
          </p:cNvSpPr>
          <p:nvPr>
            <p:ph type="dt" sz="half" idx="10"/>
          </p:nvPr>
        </p:nvSpPr>
        <p:spPr/>
        <p:txBody>
          <a:bodyPr/>
          <a:lstStyle/>
          <a:p>
            <a:fld id="{67E204B1-AEE1-4C0C-820E-8E28CAC38829}" type="datetimeFigureOut">
              <a:rPr lang="en-GB" smtClean="0"/>
              <a:t>20/05/2022</a:t>
            </a:fld>
            <a:endParaRPr lang="en-GB"/>
          </a:p>
        </p:txBody>
      </p:sp>
      <p:sp>
        <p:nvSpPr>
          <p:cNvPr id="6" name="Footer Placeholder 5">
            <a:extLst>
              <a:ext uri="{FF2B5EF4-FFF2-40B4-BE49-F238E27FC236}">
                <a16:creationId xmlns:a16="http://schemas.microsoft.com/office/drawing/2014/main" id="{2383DA6E-6738-403D-A90D-327C7655AF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DA6727-1EC5-447C-876D-1210EDD8A814}"/>
              </a:ext>
            </a:extLst>
          </p:cNvPr>
          <p:cNvSpPr>
            <a:spLocks noGrp="1"/>
          </p:cNvSpPr>
          <p:nvPr>
            <p:ph type="sldNum" sz="quarter" idx="12"/>
          </p:nvPr>
        </p:nvSpPr>
        <p:spPr/>
        <p:txBody>
          <a:bodyPr/>
          <a:lstStyle/>
          <a:p>
            <a:fld id="{6210D5D4-64E3-4FF7-8B32-888C6A937601}" type="slidenum">
              <a:rPr lang="en-GB" smtClean="0"/>
              <a:t>‹#›</a:t>
            </a:fld>
            <a:endParaRPr lang="en-GB"/>
          </a:p>
        </p:txBody>
      </p:sp>
    </p:spTree>
    <p:extLst>
      <p:ext uri="{BB962C8B-B14F-4D97-AF65-F5344CB8AC3E}">
        <p14:creationId xmlns:p14="http://schemas.microsoft.com/office/powerpoint/2010/main" val="4223956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FDB348-C6B6-4234-A883-81F4B7FB7B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945FC2F-560D-477A-9993-71E4661E46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0EC03C-60EA-4496-80A6-D002947F8F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E204B1-AEE1-4C0C-820E-8E28CAC38829}" type="datetimeFigureOut">
              <a:rPr lang="en-GB" smtClean="0"/>
              <a:t>20/05/2022</a:t>
            </a:fld>
            <a:endParaRPr lang="en-GB"/>
          </a:p>
        </p:txBody>
      </p:sp>
      <p:sp>
        <p:nvSpPr>
          <p:cNvPr id="5" name="Footer Placeholder 4">
            <a:extLst>
              <a:ext uri="{FF2B5EF4-FFF2-40B4-BE49-F238E27FC236}">
                <a16:creationId xmlns:a16="http://schemas.microsoft.com/office/drawing/2014/main" id="{B678BEC0-9ABF-4895-9635-78445A568F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81A1C93-DC30-4229-B56A-EF7D41895C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0D5D4-64E3-4FF7-8B32-888C6A937601}" type="slidenum">
              <a:rPr lang="en-GB" smtClean="0"/>
              <a:t>‹#›</a:t>
            </a:fld>
            <a:endParaRPr lang="en-GB"/>
          </a:p>
        </p:txBody>
      </p:sp>
    </p:spTree>
    <p:extLst>
      <p:ext uri="{BB962C8B-B14F-4D97-AF65-F5344CB8AC3E}">
        <p14:creationId xmlns:p14="http://schemas.microsoft.com/office/powerpoint/2010/main" val="2898036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0E_DF2DA0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8/10/relationships/comments" Target="../comments/modernComment_10F_514D5BA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B0F88-3100-44C6-921E-6B6DC0DCFAC1}"/>
              </a:ext>
            </a:extLst>
          </p:cNvPr>
          <p:cNvSpPr>
            <a:spLocks noGrp="1"/>
          </p:cNvSpPr>
          <p:nvPr>
            <p:ph type="ctrTitle"/>
          </p:nvPr>
        </p:nvSpPr>
        <p:spPr>
          <a:xfrm>
            <a:off x="1524000" y="868362"/>
            <a:ext cx="9144000" cy="2387600"/>
          </a:xfrm>
        </p:spPr>
        <p:txBody>
          <a:bodyPr/>
          <a:lstStyle/>
          <a:p>
            <a:r>
              <a:rPr lang="en-GB" dirty="0"/>
              <a:t>GTAP 2022 conference </a:t>
            </a:r>
          </a:p>
        </p:txBody>
      </p:sp>
      <p:sp>
        <p:nvSpPr>
          <p:cNvPr id="3" name="Subtitle 2">
            <a:extLst>
              <a:ext uri="{FF2B5EF4-FFF2-40B4-BE49-F238E27FC236}">
                <a16:creationId xmlns:a16="http://schemas.microsoft.com/office/drawing/2014/main" id="{FAE0549A-2F86-43DD-878F-AD5EA7A8A4C2}"/>
              </a:ext>
            </a:extLst>
          </p:cNvPr>
          <p:cNvSpPr>
            <a:spLocks noGrp="1"/>
          </p:cNvSpPr>
          <p:nvPr>
            <p:ph type="subTitle" idx="1"/>
          </p:nvPr>
        </p:nvSpPr>
        <p:spPr/>
        <p:txBody>
          <a:bodyPr/>
          <a:lstStyle/>
          <a:p>
            <a:r>
              <a:rPr lang="en-GB" sz="2800" b="1" dirty="0">
                <a:effectLst/>
                <a:latin typeface="+mj-lt"/>
                <a:ea typeface="Calibri" panose="020F0502020204030204" pitchFamily="34" charset="0"/>
                <a:cs typeface="Arial" panose="020B0604020202020204" pitchFamily="34" charset="0"/>
              </a:rPr>
              <a:t>How well have free trade agreements performed in reducing non-tariff measures? Estimation using the gravity model of international trade</a:t>
            </a:r>
            <a:endParaRPr lang="en-GB" sz="2800" dirty="0">
              <a:effectLst/>
              <a:latin typeface="+mj-lt"/>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18024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scatter chart&#10;&#10;Description automatically generated">
            <a:extLst>
              <a:ext uri="{FF2B5EF4-FFF2-40B4-BE49-F238E27FC236}">
                <a16:creationId xmlns:a16="http://schemas.microsoft.com/office/drawing/2014/main" id="{681660CF-7A65-D050-A425-3E5AA8EC0ECC}"/>
              </a:ext>
            </a:extLst>
          </p:cNvPr>
          <p:cNvPicPr>
            <a:picLocks noChangeAspect="1"/>
          </p:cNvPicPr>
          <p:nvPr/>
        </p:nvPicPr>
        <p:blipFill rotWithShape="1">
          <a:blip r:embed="rId3">
            <a:extLst>
              <a:ext uri="{28A0092B-C50C-407E-A947-70E740481C1C}">
                <a14:useLocalDpi xmlns:a14="http://schemas.microsoft.com/office/drawing/2010/main" val="0"/>
              </a:ext>
            </a:extLst>
          </a:blip>
          <a:srcRect t="9727" b="6918"/>
          <a:stretch/>
        </p:blipFill>
        <p:spPr bwMode="auto">
          <a:xfrm>
            <a:off x="2322096" y="2598821"/>
            <a:ext cx="7826110" cy="4162926"/>
          </a:xfrm>
          <a:prstGeom prst="rect">
            <a:avLst/>
          </a:prstGeom>
          <a:noFill/>
          <a:ln>
            <a:noFill/>
          </a:ln>
        </p:spPr>
      </p:pic>
      <p:sp>
        <p:nvSpPr>
          <p:cNvPr id="2" name="Title 1">
            <a:extLst>
              <a:ext uri="{FF2B5EF4-FFF2-40B4-BE49-F238E27FC236}">
                <a16:creationId xmlns:a16="http://schemas.microsoft.com/office/drawing/2014/main" id="{8A8293FC-A6A8-06AF-5DB0-DB5EA0F853DE}"/>
              </a:ext>
            </a:extLst>
          </p:cNvPr>
          <p:cNvSpPr>
            <a:spLocks noGrp="1"/>
          </p:cNvSpPr>
          <p:nvPr>
            <p:ph type="title"/>
          </p:nvPr>
        </p:nvSpPr>
        <p:spPr>
          <a:xfrm>
            <a:off x="396540" y="68104"/>
            <a:ext cx="10515600" cy="1325563"/>
          </a:xfrm>
        </p:spPr>
        <p:txBody>
          <a:bodyPr/>
          <a:lstStyle/>
          <a:p>
            <a:r>
              <a:rPr lang="en-GB" dirty="0"/>
              <a:t>EU </a:t>
            </a:r>
            <a:r>
              <a:rPr lang="en-GB"/>
              <a:t>exports to </a:t>
            </a:r>
            <a:r>
              <a:rPr lang="en-GB" dirty="0"/>
              <a:t>Korea</a:t>
            </a:r>
          </a:p>
        </p:txBody>
      </p:sp>
      <p:sp>
        <p:nvSpPr>
          <p:cNvPr id="3" name="TextBox 2">
            <a:extLst>
              <a:ext uri="{FF2B5EF4-FFF2-40B4-BE49-F238E27FC236}">
                <a16:creationId xmlns:a16="http://schemas.microsoft.com/office/drawing/2014/main" id="{B72A849E-3FC6-6023-AAB6-33EA02C1C169}"/>
              </a:ext>
            </a:extLst>
          </p:cNvPr>
          <p:cNvSpPr txBox="1"/>
          <p:nvPr/>
        </p:nvSpPr>
        <p:spPr>
          <a:xfrm>
            <a:off x="561975" y="1187108"/>
            <a:ext cx="5534025" cy="1477328"/>
          </a:xfrm>
          <a:prstGeom prst="rect">
            <a:avLst/>
          </a:prstGeom>
          <a:noFill/>
        </p:spPr>
        <p:txBody>
          <a:bodyPr wrap="square" rtlCol="0">
            <a:spAutoFit/>
          </a:bodyPr>
          <a:lstStyle/>
          <a:p>
            <a:pPr marL="285750" indent="-285750" algn="just" fontAlgn="base">
              <a:buFont typeface="Arial" panose="020B0604020202020204" pitchFamily="34" charset="0"/>
              <a:buChar char="•"/>
            </a:pPr>
            <a:r>
              <a:rPr lang="en-GB" sz="1800" dirty="0">
                <a:solidFill>
                  <a:srgbClr val="000000"/>
                </a:solidFill>
                <a:latin typeface="Calibri Light" panose="020F0302020204030204" pitchFamily="34" charset="0"/>
                <a:ea typeface="Calibri" panose="020F0502020204030204" pitchFamily="34" charset="0"/>
              </a:rPr>
              <a:t>Signed in 2009, applied from 2011</a:t>
            </a:r>
          </a:p>
          <a:p>
            <a:pPr marL="285750" indent="-285750" algn="just" fontAlgn="base">
              <a:buFont typeface="Arial" panose="020B0604020202020204" pitchFamily="34" charset="0"/>
              <a:buChar char="•"/>
            </a:pPr>
            <a:r>
              <a:rPr lang="en-GB" sz="1800" dirty="0">
                <a:solidFill>
                  <a:srgbClr val="000000"/>
                </a:solidFill>
                <a:latin typeface="Calibri Light" panose="020F0302020204030204" pitchFamily="34" charset="0"/>
                <a:ea typeface="Calibri" panose="020F0502020204030204" pitchFamily="34" charset="0"/>
              </a:rPr>
              <a:t>NTMs targeted mainly in </a:t>
            </a:r>
            <a:r>
              <a:rPr lang="en-GB" sz="1800" b="1" dirty="0">
                <a:solidFill>
                  <a:srgbClr val="000000"/>
                </a:solidFill>
                <a:effectLst/>
                <a:latin typeface="Calibri Light" panose="020F0302020204030204" pitchFamily="34" charset="0"/>
                <a:ea typeface="Calibri" panose="020F0502020204030204" pitchFamily="34" charset="0"/>
              </a:rPr>
              <a:t>automotive, pharmaceutical, medical devices and electronics sectors</a:t>
            </a:r>
            <a:endParaRPr lang="en-GB" sz="1800" dirty="0">
              <a:solidFill>
                <a:srgbClr val="000000"/>
              </a:solidFill>
              <a:effectLst/>
              <a:latin typeface="Calibri Light" panose="020F0302020204030204" pitchFamily="34" charset="0"/>
              <a:ea typeface="Times New Roman" panose="02020603050405020304" pitchFamily="18" charset="0"/>
            </a:endParaRPr>
          </a:p>
          <a:p>
            <a:pPr marL="28575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NTM reductions in the automotive sector (</a:t>
            </a:r>
            <a:r>
              <a:rPr lang="en-GB" sz="1800" dirty="0" err="1">
                <a:solidFill>
                  <a:srgbClr val="000000"/>
                </a:solidFill>
                <a:effectLst/>
                <a:latin typeface="Calibri Light" panose="020F0302020204030204" pitchFamily="34" charset="0"/>
                <a:ea typeface="Times New Roman" panose="02020603050405020304" pitchFamily="18" charset="0"/>
              </a:rPr>
              <a:t>mvh</a:t>
            </a:r>
            <a:r>
              <a:rPr lang="en-GB" sz="1800" dirty="0">
                <a:solidFill>
                  <a:srgbClr val="000000"/>
                </a:solidFill>
                <a:effectLst/>
                <a:latin typeface="Calibri Light" panose="020F0302020204030204" pitchFamily="34" charset="0"/>
                <a:ea typeface="Times New Roman" panose="02020603050405020304" pitchFamily="18" charset="0"/>
              </a:rPr>
              <a:t>) of 11.92% (in AVE terms)</a:t>
            </a:r>
          </a:p>
        </p:txBody>
      </p:sp>
      <p:sp>
        <p:nvSpPr>
          <p:cNvPr id="9" name="Rectangle 8">
            <a:extLst>
              <a:ext uri="{FF2B5EF4-FFF2-40B4-BE49-F238E27FC236}">
                <a16:creationId xmlns:a16="http://schemas.microsoft.com/office/drawing/2014/main" id="{56B775C7-11DE-A0AC-2674-35B892ABEE02}"/>
              </a:ext>
            </a:extLst>
          </p:cNvPr>
          <p:cNvSpPr/>
          <p:nvPr/>
        </p:nvSpPr>
        <p:spPr>
          <a:xfrm>
            <a:off x="6539915" y="5220693"/>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Goods</a:t>
            </a:r>
          </a:p>
        </p:txBody>
      </p:sp>
      <p:sp>
        <p:nvSpPr>
          <p:cNvPr id="10" name="Rectangle 9">
            <a:extLst>
              <a:ext uri="{FF2B5EF4-FFF2-40B4-BE49-F238E27FC236}">
                <a16:creationId xmlns:a16="http://schemas.microsoft.com/office/drawing/2014/main" id="{19A9316B-8E14-EECE-277D-945248E65E6E}"/>
              </a:ext>
            </a:extLst>
          </p:cNvPr>
          <p:cNvSpPr/>
          <p:nvPr/>
        </p:nvSpPr>
        <p:spPr>
          <a:xfrm>
            <a:off x="9193629" y="5197633"/>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Services</a:t>
            </a:r>
          </a:p>
        </p:txBody>
      </p:sp>
      <p:cxnSp>
        <p:nvCxnSpPr>
          <p:cNvPr id="11" name="Straight Connector 10">
            <a:extLst>
              <a:ext uri="{FF2B5EF4-FFF2-40B4-BE49-F238E27FC236}">
                <a16:creationId xmlns:a16="http://schemas.microsoft.com/office/drawing/2014/main" id="{89660EF5-DE1B-605B-E87E-4A806AA5F39C}"/>
              </a:ext>
            </a:extLst>
          </p:cNvPr>
          <p:cNvCxnSpPr/>
          <p:nvPr/>
        </p:nvCxnSpPr>
        <p:spPr>
          <a:xfrm>
            <a:off x="8491286" y="3038455"/>
            <a:ext cx="0" cy="2905125"/>
          </a:xfrm>
          <a:prstGeom prst="line">
            <a:avLst/>
          </a:prstGeom>
        </p:spPr>
        <p:style>
          <a:lnRef idx="1">
            <a:schemeClr val="accent2"/>
          </a:lnRef>
          <a:fillRef idx="0">
            <a:schemeClr val="accent2"/>
          </a:fillRef>
          <a:effectRef idx="0">
            <a:schemeClr val="accent2"/>
          </a:effectRef>
          <a:fontRef idx="minor">
            <a:schemeClr val="tx1"/>
          </a:fontRef>
        </p:style>
      </p:cxnSp>
      <p:sp>
        <p:nvSpPr>
          <p:cNvPr id="12" name="TextBox 11">
            <a:extLst>
              <a:ext uri="{FF2B5EF4-FFF2-40B4-BE49-F238E27FC236}">
                <a16:creationId xmlns:a16="http://schemas.microsoft.com/office/drawing/2014/main" id="{C3B3F1F5-C09B-1222-D7AE-A0A592F2E0ED}"/>
              </a:ext>
            </a:extLst>
          </p:cNvPr>
          <p:cNvSpPr txBox="1"/>
          <p:nvPr/>
        </p:nvSpPr>
        <p:spPr>
          <a:xfrm>
            <a:off x="6261435" y="1301407"/>
            <a:ext cx="5534025" cy="923330"/>
          </a:xfrm>
          <a:prstGeom prst="rect">
            <a:avLst/>
          </a:prstGeom>
          <a:noFill/>
        </p:spPr>
        <p:txBody>
          <a:bodyPr wrap="square" rtlCol="0">
            <a:spAutoFit/>
          </a:bodyPr>
          <a:lstStyle/>
          <a:p>
            <a:pPr marL="285750" indent="-285750" algn="just" fontAlgn="base">
              <a:buFont typeface="Arial" panose="020B0604020202020204" pitchFamily="34" charset="0"/>
              <a:buChar char="•"/>
            </a:pPr>
            <a:r>
              <a:rPr lang="en-GB" dirty="0">
                <a:solidFill>
                  <a:srgbClr val="000000"/>
                </a:solidFill>
                <a:latin typeface="Calibri Light" panose="020F0302020204030204" pitchFamily="34" charset="0"/>
                <a:ea typeface="Times New Roman" panose="02020603050405020304" pitchFamily="18" charset="0"/>
              </a:rPr>
              <a:t>E</a:t>
            </a:r>
            <a:r>
              <a:rPr lang="en-GB" sz="1800" dirty="0">
                <a:solidFill>
                  <a:srgbClr val="000000"/>
                </a:solidFill>
                <a:effectLst/>
                <a:latin typeface="Calibri Light" panose="020F0302020204030204" pitchFamily="34" charset="0"/>
                <a:ea typeface="Times New Roman" panose="02020603050405020304" pitchFamily="18" charset="0"/>
              </a:rPr>
              <a:t>lectronics sector (</a:t>
            </a:r>
            <a:r>
              <a:rPr lang="en-GB" sz="1800" dirty="0" err="1">
                <a:solidFill>
                  <a:srgbClr val="000000"/>
                </a:solidFill>
                <a:effectLst/>
                <a:latin typeface="Calibri Light" panose="020F0302020204030204" pitchFamily="34" charset="0"/>
                <a:ea typeface="Times New Roman" panose="02020603050405020304" pitchFamily="18" charset="0"/>
              </a:rPr>
              <a:t>eeq</a:t>
            </a:r>
            <a:r>
              <a:rPr lang="en-GB" sz="1800" dirty="0">
                <a:solidFill>
                  <a:srgbClr val="000000"/>
                </a:solidFill>
                <a:effectLst/>
                <a:latin typeface="Calibri Light" panose="020F0302020204030204" pitchFamily="34" charset="0"/>
                <a:ea typeface="Times New Roman" panose="02020603050405020304" pitchFamily="18" charset="0"/>
              </a:rPr>
              <a:t>) of 4.31% in (AVE terms)</a:t>
            </a:r>
          </a:p>
          <a:p>
            <a:pPr marL="285750" indent="-285750" algn="just" fontAlgn="base">
              <a:buFont typeface="Arial" panose="020B0604020202020204" pitchFamily="34" charset="0"/>
              <a:buChar char="•"/>
            </a:pPr>
            <a:r>
              <a:rPr lang="en-GB" dirty="0">
                <a:solidFill>
                  <a:srgbClr val="000000"/>
                </a:solidFill>
                <a:latin typeface="Calibri Light" panose="020F0302020204030204" pitchFamily="34" charset="0"/>
                <a:ea typeface="Times New Roman" panose="02020603050405020304" pitchFamily="18" charset="0"/>
              </a:rPr>
              <a:t>Services results mostly insignificant </a:t>
            </a:r>
          </a:p>
          <a:p>
            <a:pPr marL="28575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Mostly in line with ex-ante expectations</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534ECD17-B43E-454C-CCCC-03F1B056FC68}"/>
              </a:ext>
            </a:extLst>
          </p:cNvPr>
          <p:cNvSpPr/>
          <p:nvPr/>
        </p:nvSpPr>
        <p:spPr>
          <a:xfrm>
            <a:off x="5942341" y="3626236"/>
            <a:ext cx="2374509" cy="1019055"/>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FF4F94EE-8D44-C936-0CC7-8BC9D700D5B7}"/>
              </a:ext>
            </a:extLst>
          </p:cNvPr>
          <p:cNvSpPr/>
          <p:nvPr/>
        </p:nvSpPr>
        <p:spPr>
          <a:xfrm>
            <a:off x="8665723" y="2948512"/>
            <a:ext cx="1411248" cy="841711"/>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6307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6EB13-5B29-1D7B-634E-E8C5F6EE8BE2}"/>
              </a:ext>
            </a:extLst>
          </p:cNvPr>
          <p:cNvSpPr>
            <a:spLocks noGrp="1"/>
          </p:cNvSpPr>
          <p:nvPr>
            <p:ph type="title"/>
          </p:nvPr>
        </p:nvSpPr>
        <p:spPr/>
        <p:txBody>
          <a:bodyPr/>
          <a:lstStyle/>
          <a:p>
            <a:r>
              <a:rPr lang="en-GB" dirty="0"/>
              <a:t>Korea </a:t>
            </a:r>
            <a:r>
              <a:rPr lang="en-GB"/>
              <a:t>exports to </a:t>
            </a:r>
            <a:r>
              <a:rPr lang="en-GB" dirty="0"/>
              <a:t>EU</a:t>
            </a:r>
            <a:r>
              <a:rPr lang="en-GB"/>
              <a:t> </a:t>
            </a:r>
            <a:endParaRPr lang="en-GB" dirty="0"/>
          </a:p>
        </p:txBody>
      </p:sp>
      <p:sp>
        <p:nvSpPr>
          <p:cNvPr id="3" name="Content Placeholder 2">
            <a:extLst>
              <a:ext uri="{FF2B5EF4-FFF2-40B4-BE49-F238E27FC236}">
                <a16:creationId xmlns:a16="http://schemas.microsoft.com/office/drawing/2014/main" id="{6DD03EB7-C240-D57C-24BC-CC62F78E01FB}"/>
              </a:ext>
            </a:extLst>
          </p:cNvPr>
          <p:cNvSpPr>
            <a:spLocks noGrp="1"/>
          </p:cNvSpPr>
          <p:nvPr>
            <p:ph idx="1"/>
          </p:nvPr>
        </p:nvSpPr>
        <p:spPr>
          <a:xfrm>
            <a:off x="838200" y="1440615"/>
            <a:ext cx="10515600" cy="1259714"/>
          </a:xfrm>
        </p:spPr>
        <p:txBody>
          <a:bodyPr/>
          <a:lstStyle/>
          <a:p>
            <a:r>
              <a:rPr lang="en-GB" sz="1800" dirty="0">
                <a:solidFill>
                  <a:srgbClr val="000000"/>
                </a:solidFill>
                <a:effectLst/>
                <a:latin typeface="Calibri Light" panose="020F0302020204030204" pitchFamily="34" charset="0"/>
                <a:ea typeface="Times New Roman" panose="02020603050405020304" pitchFamily="18" charset="0"/>
              </a:rPr>
              <a:t>Chemicals (chm) saw a reduction in NTMs of 6.65% and </a:t>
            </a:r>
            <a:r>
              <a:rPr lang="en-GB" sz="1800" b="1" dirty="0">
                <a:solidFill>
                  <a:srgbClr val="000000"/>
                </a:solidFill>
                <a:effectLst/>
                <a:latin typeface="Calibri Light" panose="020F0302020204030204" pitchFamily="34" charset="0"/>
                <a:ea typeface="Times New Roman" panose="02020603050405020304" pitchFamily="18" charset="0"/>
              </a:rPr>
              <a:t>agricultural sectors experienced reductions </a:t>
            </a:r>
            <a:r>
              <a:rPr lang="en-GB" sz="1800" dirty="0">
                <a:solidFill>
                  <a:srgbClr val="000000"/>
                </a:solidFill>
                <a:effectLst/>
                <a:latin typeface="Calibri Light" panose="020F0302020204030204" pitchFamily="34" charset="0"/>
                <a:ea typeface="Times New Roman" panose="02020603050405020304" pitchFamily="18" charset="0"/>
              </a:rPr>
              <a:t>in all significant NTMs, as high as 57.3% in ‘other grains’ (</a:t>
            </a:r>
            <a:r>
              <a:rPr lang="en-GB" sz="1800" dirty="0" err="1">
                <a:solidFill>
                  <a:srgbClr val="000000"/>
                </a:solidFill>
                <a:effectLst/>
                <a:latin typeface="Calibri Light" panose="020F0302020204030204" pitchFamily="34" charset="0"/>
                <a:ea typeface="Times New Roman" panose="02020603050405020304" pitchFamily="18" charset="0"/>
              </a:rPr>
              <a:t>gro</a:t>
            </a:r>
            <a:r>
              <a:rPr lang="en-GB" sz="1800" dirty="0">
                <a:solidFill>
                  <a:srgbClr val="000000"/>
                </a:solidFill>
                <a:effectLst/>
                <a:latin typeface="Calibri Light" panose="020F0302020204030204" pitchFamily="34" charset="0"/>
                <a:ea typeface="Times New Roman" panose="02020603050405020304" pitchFamily="18" charset="0"/>
              </a:rPr>
              <a:t>). </a:t>
            </a:r>
          </a:p>
          <a:p>
            <a:r>
              <a:rPr lang="en-GB" sz="1800" dirty="0">
                <a:solidFill>
                  <a:srgbClr val="000000"/>
                </a:solidFill>
                <a:effectLst/>
                <a:latin typeface="Calibri Light" panose="020F0302020204030204" pitchFamily="34" charset="0"/>
                <a:ea typeface="Times New Roman" panose="02020603050405020304" pitchFamily="18" charset="0"/>
              </a:rPr>
              <a:t>Korean exporters faced an </a:t>
            </a:r>
            <a:r>
              <a:rPr lang="en-GB" sz="1800" b="1" dirty="0">
                <a:solidFill>
                  <a:srgbClr val="000000"/>
                </a:solidFill>
                <a:effectLst/>
                <a:latin typeface="Calibri Light" panose="020F0302020204030204" pitchFamily="34" charset="0"/>
                <a:ea typeface="Times New Roman" panose="02020603050405020304" pitchFamily="18" charset="0"/>
              </a:rPr>
              <a:t>increase in NTMs in the electronics sector</a:t>
            </a:r>
            <a:r>
              <a:rPr lang="en-GB" sz="1800" dirty="0">
                <a:solidFill>
                  <a:srgbClr val="000000"/>
                </a:solidFill>
                <a:effectLst/>
                <a:latin typeface="Calibri Light" panose="020F0302020204030204" pitchFamily="34" charset="0"/>
                <a:ea typeface="Times New Roman" panose="02020603050405020304" pitchFamily="18" charset="0"/>
              </a:rPr>
              <a:t> (</a:t>
            </a:r>
            <a:r>
              <a:rPr lang="en-GB" sz="1800" dirty="0" err="1">
                <a:solidFill>
                  <a:srgbClr val="000000"/>
                </a:solidFill>
                <a:effectLst/>
                <a:latin typeface="Calibri Light" panose="020F0302020204030204" pitchFamily="34" charset="0"/>
                <a:ea typeface="Times New Roman" panose="02020603050405020304" pitchFamily="18" charset="0"/>
              </a:rPr>
              <a:t>ele</a:t>
            </a:r>
            <a:r>
              <a:rPr lang="en-GB" sz="1800" dirty="0">
                <a:solidFill>
                  <a:srgbClr val="000000"/>
                </a:solidFill>
                <a:effectLst/>
                <a:latin typeface="Calibri Light" panose="020F0302020204030204" pitchFamily="34" charset="0"/>
                <a:ea typeface="Times New Roman" panose="02020603050405020304" pitchFamily="18" charset="0"/>
              </a:rPr>
              <a:t>) of 4.26% (AVE terms) while the </a:t>
            </a:r>
            <a:r>
              <a:rPr lang="en-GB" sz="1800" b="1" dirty="0">
                <a:solidFill>
                  <a:srgbClr val="000000"/>
                </a:solidFill>
                <a:effectLst/>
                <a:latin typeface="Calibri Light" panose="020F0302020204030204" pitchFamily="34" charset="0"/>
                <a:ea typeface="Times New Roman" panose="02020603050405020304" pitchFamily="18" charset="0"/>
              </a:rPr>
              <a:t>automotive sector came out as insignificant</a:t>
            </a:r>
            <a:r>
              <a:rPr lang="en-GB" sz="1800" dirty="0">
                <a:solidFill>
                  <a:srgbClr val="000000"/>
                </a:solidFill>
                <a:effectLst/>
                <a:latin typeface="Calibri Light" panose="020F0302020204030204" pitchFamily="34"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endParaRPr lang="en-GB" dirty="0"/>
          </a:p>
        </p:txBody>
      </p:sp>
      <p:pic>
        <p:nvPicPr>
          <p:cNvPr id="4" name="Picture 3">
            <a:extLst>
              <a:ext uri="{FF2B5EF4-FFF2-40B4-BE49-F238E27FC236}">
                <a16:creationId xmlns:a16="http://schemas.microsoft.com/office/drawing/2014/main" id="{0F4CB6D5-0939-8624-3DFF-E37611E6ED23}"/>
              </a:ext>
            </a:extLst>
          </p:cNvPr>
          <p:cNvPicPr>
            <a:picLocks noChangeAspect="1"/>
          </p:cNvPicPr>
          <p:nvPr/>
        </p:nvPicPr>
        <p:blipFill rotWithShape="1">
          <a:blip r:embed="rId2">
            <a:extLst>
              <a:ext uri="{28A0092B-C50C-407E-A947-70E740481C1C}">
                <a14:useLocalDpi xmlns:a14="http://schemas.microsoft.com/office/drawing/2010/main" val="0"/>
              </a:ext>
            </a:extLst>
          </a:blip>
          <a:srcRect t="10829" b="10768"/>
          <a:stretch/>
        </p:blipFill>
        <p:spPr bwMode="auto">
          <a:xfrm>
            <a:off x="1881978" y="2883952"/>
            <a:ext cx="7712241" cy="3801979"/>
          </a:xfrm>
          <a:prstGeom prst="rect">
            <a:avLst/>
          </a:prstGeom>
          <a:noFill/>
          <a:ln>
            <a:noFill/>
          </a:ln>
        </p:spPr>
      </p:pic>
      <p:sp>
        <p:nvSpPr>
          <p:cNvPr id="5" name="Rectangle 4">
            <a:extLst>
              <a:ext uri="{FF2B5EF4-FFF2-40B4-BE49-F238E27FC236}">
                <a16:creationId xmlns:a16="http://schemas.microsoft.com/office/drawing/2014/main" id="{89475A88-BFC1-D49C-C542-3D9E6234AD14}"/>
              </a:ext>
            </a:extLst>
          </p:cNvPr>
          <p:cNvSpPr/>
          <p:nvPr/>
        </p:nvSpPr>
        <p:spPr>
          <a:xfrm>
            <a:off x="5252536" y="3957378"/>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Goods</a:t>
            </a:r>
          </a:p>
        </p:txBody>
      </p:sp>
      <p:sp>
        <p:nvSpPr>
          <p:cNvPr id="6" name="Rectangle 5">
            <a:extLst>
              <a:ext uri="{FF2B5EF4-FFF2-40B4-BE49-F238E27FC236}">
                <a16:creationId xmlns:a16="http://schemas.microsoft.com/office/drawing/2014/main" id="{154C1E52-AA60-694E-30D7-57D11629699E}"/>
              </a:ext>
            </a:extLst>
          </p:cNvPr>
          <p:cNvSpPr/>
          <p:nvPr/>
        </p:nvSpPr>
        <p:spPr>
          <a:xfrm>
            <a:off x="8050629" y="3957378"/>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Services</a:t>
            </a:r>
          </a:p>
        </p:txBody>
      </p:sp>
      <p:cxnSp>
        <p:nvCxnSpPr>
          <p:cNvPr id="7" name="Straight Connector 6">
            <a:extLst>
              <a:ext uri="{FF2B5EF4-FFF2-40B4-BE49-F238E27FC236}">
                <a16:creationId xmlns:a16="http://schemas.microsoft.com/office/drawing/2014/main" id="{59007619-4626-41AB-1230-7525AE61FACF}"/>
              </a:ext>
            </a:extLst>
          </p:cNvPr>
          <p:cNvCxnSpPr/>
          <p:nvPr/>
        </p:nvCxnSpPr>
        <p:spPr>
          <a:xfrm>
            <a:off x="7661107" y="3429000"/>
            <a:ext cx="0" cy="2905125"/>
          </a:xfrm>
          <a:prstGeom prst="line">
            <a:avLst/>
          </a:prstGeom>
        </p:spPr>
        <p:style>
          <a:lnRef idx="1">
            <a:schemeClr val="accent2"/>
          </a:lnRef>
          <a:fillRef idx="0">
            <a:schemeClr val="accent2"/>
          </a:fillRef>
          <a:effectRef idx="0">
            <a:schemeClr val="accent2"/>
          </a:effectRef>
          <a:fontRef idx="minor">
            <a:schemeClr val="tx1"/>
          </a:fontRef>
        </p:style>
      </p:cxnSp>
      <p:sp>
        <p:nvSpPr>
          <p:cNvPr id="8" name="Rectangle: Rounded Corners 7">
            <a:extLst>
              <a:ext uri="{FF2B5EF4-FFF2-40B4-BE49-F238E27FC236}">
                <a16:creationId xmlns:a16="http://schemas.microsoft.com/office/drawing/2014/main" id="{E9D72DA8-DBF0-37C9-05AA-FC59877A5D66}"/>
              </a:ext>
            </a:extLst>
          </p:cNvPr>
          <p:cNvSpPr/>
          <p:nvPr/>
        </p:nvSpPr>
        <p:spPr>
          <a:xfrm>
            <a:off x="5092023" y="4830313"/>
            <a:ext cx="2383720" cy="1019055"/>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08211710-B192-0546-03FD-0F27B2C64915}"/>
              </a:ext>
            </a:extLst>
          </p:cNvPr>
          <p:cNvSpPr/>
          <p:nvPr/>
        </p:nvSpPr>
        <p:spPr>
          <a:xfrm>
            <a:off x="2397034" y="5102539"/>
            <a:ext cx="1504872" cy="115865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192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6ABEB-7233-37CB-FDB8-A7D99753F5EC}"/>
              </a:ext>
            </a:extLst>
          </p:cNvPr>
          <p:cNvSpPr>
            <a:spLocks noGrp="1"/>
          </p:cNvSpPr>
          <p:nvPr>
            <p:ph type="title"/>
          </p:nvPr>
        </p:nvSpPr>
        <p:spPr/>
        <p:txBody>
          <a:bodyPr/>
          <a:lstStyle/>
          <a:p>
            <a:r>
              <a:rPr lang="en-GB" dirty="0"/>
              <a:t>US exports to Korea</a:t>
            </a:r>
          </a:p>
        </p:txBody>
      </p:sp>
      <p:pic>
        <p:nvPicPr>
          <p:cNvPr id="4" name="Content Placeholder 3">
            <a:extLst>
              <a:ext uri="{FF2B5EF4-FFF2-40B4-BE49-F238E27FC236}">
                <a16:creationId xmlns:a16="http://schemas.microsoft.com/office/drawing/2014/main" id="{1A714295-DA11-525D-9D7A-DDF6E0EBF54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0966" b="10507"/>
          <a:stretch/>
        </p:blipFill>
        <p:spPr bwMode="auto">
          <a:xfrm>
            <a:off x="2558715" y="3172375"/>
            <a:ext cx="7074569" cy="3416968"/>
          </a:xfrm>
          <a:prstGeom prst="rect">
            <a:avLst/>
          </a:prstGeom>
          <a:noFill/>
          <a:ln>
            <a:noFill/>
          </a:ln>
        </p:spPr>
      </p:pic>
      <p:sp>
        <p:nvSpPr>
          <p:cNvPr id="5" name="TextBox 4">
            <a:extLst>
              <a:ext uri="{FF2B5EF4-FFF2-40B4-BE49-F238E27FC236}">
                <a16:creationId xmlns:a16="http://schemas.microsoft.com/office/drawing/2014/main" id="{8F95A115-4D23-06FF-C0C8-B60BEFEEA8CD}"/>
              </a:ext>
            </a:extLst>
          </p:cNvPr>
          <p:cNvSpPr txBox="1"/>
          <p:nvPr/>
        </p:nvSpPr>
        <p:spPr>
          <a:xfrm>
            <a:off x="78957" y="1362266"/>
            <a:ext cx="6447424" cy="1477328"/>
          </a:xfrm>
          <a:prstGeom prst="rect">
            <a:avLst/>
          </a:prstGeom>
          <a:noFill/>
        </p:spPr>
        <p:txBody>
          <a:bodyPr wrap="square">
            <a:spAutoFit/>
          </a:bodyPr>
          <a:lstStyle/>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Came into force in 2012</a:t>
            </a:r>
          </a:p>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Most NTM clauses were drafted to have a </a:t>
            </a:r>
            <a:r>
              <a:rPr lang="en-GB" sz="1800" b="1" dirty="0">
                <a:solidFill>
                  <a:srgbClr val="000000"/>
                </a:solidFill>
                <a:effectLst/>
                <a:latin typeface="Calibri Light" panose="020F0302020204030204" pitchFamily="34" charset="0"/>
                <a:ea typeface="Times New Roman" panose="02020603050405020304" pitchFamily="18" charset="0"/>
              </a:rPr>
              <a:t>cross-sectoral impact</a:t>
            </a:r>
          </a:p>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Aimed to harmonise</a:t>
            </a:r>
            <a:r>
              <a:rPr lang="en-GB" sz="1800" b="1" dirty="0">
                <a:solidFill>
                  <a:srgbClr val="000000"/>
                </a:solidFill>
                <a:effectLst/>
                <a:latin typeface="Calibri Light" panose="020F0302020204030204" pitchFamily="34" charset="0"/>
                <a:ea typeface="Times New Roman" panose="02020603050405020304" pitchFamily="18" charset="0"/>
              </a:rPr>
              <a:t> automotive and testing standards</a:t>
            </a:r>
          </a:p>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Data flow transfer liberalisation </a:t>
            </a:r>
            <a:r>
              <a:rPr lang="en-GB" dirty="0">
                <a:solidFill>
                  <a:srgbClr val="000000"/>
                </a:solidFill>
                <a:latin typeface="Calibri Light" panose="020F0302020204030204" pitchFamily="34" charset="0"/>
                <a:ea typeface="Times New Roman" panose="02020603050405020304" pitchFamily="18" charset="0"/>
              </a:rPr>
              <a:t>applied across services sectors, including finance and legal. </a:t>
            </a:r>
          </a:p>
        </p:txBody>
      </p:sp>
      <p:sp>
        <p:nvSpPr>
          <p:cNvPr id="7" name="TextBox 6">
            <a:extLst>
              <a:ext uri="{FF2B5EF4-FFF2-40B4-BE49-F238E27FC236}">
                <a16:creationId xmlns:a16="http://schemas.microsoft.com/office/drawing/2014/main" id="{EF97FB32-7056-E981-0383-4361A51C8458}"/>
              </a:ext>
            </a:extLst>
          </p:cNvPr>
          <p:cNvSpPr txBox="1"/>
          <p:nvPr/>
        </p:nvSpPr>
        <p:spPr>
          <a:xfrm>
            <a:off x="6264267" y="1426137"/>
            <a:ext cx="5927733" cy="1754326"/>
          </a:xfrm>
          <a:prstGeom prst="rect">
            <a:avLst/>
          </a:prstGeom>
          <a:noFill/>
        </p:spPr>
        <p:txBody>
          <a:bodyPr wrap="square">
            <a:spAutoFit/>
          </a:bodyPr>
          <a:lstStyle/>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automotive</a:t>
            </a:r>
            <a:r>
              <a:rPr lang="en-GB" sz="1800" b="1" dirty="0">
                <a:solidFill>
                  <a:srgbClr val="000000"/>
                </a:solidFill>
                <a:effectLst/>
                <a:latin typeface="Calibri Light" panose="020F0302020204030204" pitchFamily="34" charset="0"/>
                <a:ea typeface="Times New Roman" panose="02020603050405020304" pitchFamily="18" charset="0"/>
              </a:rPr>
              <a:t> </a:t>
            </a:r>
            <a:r>
              <a:rPr lang="en-GB" sz="1800" dirty="0">
                <a:solidFill>
                  <a:srgbClr val="000000"/>
                </a:solidFill>
                <a:effectLst/>
                <a:latin typeface="Calibri Light" panose="020F0302020204030204" pitchFamily="34" charset="0"/>
                <a:ea typeface="Times New Roman" panose="02020603050405020304" pitchFamily="18" charset="0"/>
              </a:rPr>
              <a:t>sector (</a:t>
            </a:r>
            <a:r>
              <a:rPr lang="en-GB" sz="1800" dirty="0" err="1">
                <a:solidFill>
                  <a:srgbClr val="000000"/>
                </a:solidFill>
                <a:effectLst/>
                <a:latin typeface="Calibri Light" panose="020F0302020204030204" pitchFamily="34" charset="0"/>
                <a:ea typeface="Times New Roman" panose="02020603050405020304" pitchFamily="18" charset="0"/>
              </a:rPr>
              <a:t>mvh</a:t>
            </a:r>
            <a:r>
              <a:rPr lang="en-GB" sz="1800" dirty="0">
                <a:solidFill>
                  <a:srgbClr val="000000"/>
                </a:solidFill>
                <a:effectLst/>
                <a:latin typeface="Calibri Light" panose="020F0302020204030204" pitchFamily="34" charset="0"/>
                <a:ea typeface="Times New Roman" panose="02020603050405020304" pitchFamily="18" charset="0"/>
              </a:rPr>
              <a:t>) NTM were reduced by 13.4% as well manufacturing </a:t>
            </a:r>
            <a:r>
              <a:rPr lang="en-GB" dirty="0">
                <a:solidFill>
                  <a:srgbClr val="000000"/>
                </a:solidFill>
                <a:latin typeface="Calibri Light" panose="020F0302020204030204" pitchFamily="34" charset="0"/>
                <a:ea typeface="Times New Roman" panose="02020603050405020304" pitchFamily="18" charset="0"/>
              </a:rPr>
              <a:t>and electronics </a:t>
            </a:r>
            <a:r>
              <a:rPr lang="en-GB" sz="1800" dirty="0">
                <a:solidFill>
                  <a:srgbClr val="000000"/>
                </a:solidFill>
                <a:effectLst/>
                <a:latin typeface="Calibri Light" panose="020F0302020204030204" pitchFamily="34" charset="0"/>
                <a:ea typeface="Times New Roman" panose="02020603050405020304" pitchFamily="18" charset="0"/>
              </a:rPr>
              <a:t>sectors (</a:t>
            </a:r>
            <a:r>
              <a:rPr lang="en-GB" sz="1800" dirty="0" err="1">
                <a:solidFill>
                  <a:srgbClr val="000000"/>
                </a:solidFill>
                <a:effectLst/>
                <a:latin typeface="Calibri Light" panose="020F0302020204030204" pitchFamily="34" charset="0"/>
                <a:ea typeface="Times New Roman" panose="02020603050405020304" pitchFamily="18" charset="0"/>
              </a:rPr>
              <a:t>eeq</a:t>
            </a:r>
            <a:r>
              <a:rPr lang="en-GB" sz="1800" dirty="0">
                <a:solidFill>
                  <a:srgbClr val="000000"/>
                </a:solidFill>
                <a:effectLst/>
                <a:latin typeface="Calibri Light" panose="020F0302020204030204" pitchFamily="34" charset="0"/>
                <a:ea typeface="Times New Roman" panose="02020603050405020304" pitchFamily="18" charset="0"/>
              </a:rPr>
              <a:t>, </a:t>
            </a:r>
            <a:r>
              <a:rPr lang="en-GB" sz="1800" dirty="0" err="1">
                <a:solidFill>
                  <a:srgbClr val="000000"/>
                </a:solidFill>
                <a:effectLst/>
                <a:latin typeface="Calibri Light" panose="020F0302020204030204" pitchFamily="34" charset="0"/>
                <a:ea typeface="Times New Roman" panose="02020603050405020304" pitchFamily="18" charset="0"/>
              </a:rPr>
              <a:t>ome</a:t>
            </a:r>
            <a:r>
              <a:rPr lang="en-GB" sz="1800" dirty="0">
                <a:solidFill>
                  <a:srgbClr val="000000"/>
                </a:solidFill>
                <a:effectLst/>
                <a:latin typeface="Calibri Light" panose="020F0302020204030204" pitchFamily="34" charset="0"/>
                <a:ea typeface="Times New Roman" panose="02020603050405020304" pitchFamily="18" charset="0"/>
              </a:rPr>
              <a:t>). </a:t>
            </a:r>
          </a:p>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The FTA also lowered NTMs in agricultural sectors. </a:t>
            </a:r>
          </a:p>
          <a:p>
            <a:pPr marL="375920" indent="-285750" algn="just" fontAlgn="base">
              <a:buFont typeface="Arial" panose="020B0604020202020204" pitchFamily="34" charset="0"/>
              <a:buChar char="•"/>
            </a:pPr>
            <a:r>
              <a:rPr lang="en-GB" dirty="0">
                <a:solidFill>
                  <a:srgbClr val="000000"/>
                </a:solidFill>
                <a:latin typeface="Calibri Light" panose="020F0302020204030204" pitchFamily="34" charset="0"/>
                <a:ea typeface="Times New Roman" panose="02020603050405020304" pitchFamily="18" charset="0"/>
              </a:rPr>
              <a:t>Reduction in </a:t>
            </a:r>
            <a:r>
              <a:rPr lang="en-GB" sz="1800" dirty="0">
                <a:solidFill>
                  <a:srgbClr val="000000"/>
                </a:solidFill>
                <a:effectLst/>
                <a:latin typeface="Calibri Light" panose="020F0302020204030204" pitchFamily="34" charset="0"/>
                <a:ea typeface="Times New Roman" panose="02020603050405020304" pitchFamily="18" charset="0"/>
              </a:rPr>
              <a:t>other business services (</a:t>
            </a:r>
            <a:r>
              <a:rPr lang="en-GB" sz="1800" dirty="0" err="1">
                <a:solidFill>
                  <a:srgbClr val="000000"/>
                </a:solidFill>
                <a:effectLst/>
                <a:latin typeface="Calibri Light" panose="020F0302020204030204" pitchFamily="34" charset="0"/>
                <a:ea typeface="Times New Roman" panose="02020603050405020304" pitchFamily="18" charset="0"/>
              </a:rPr>
              <a:t>obs</a:t>
            </a:r>
            <a:r>
              <a:rPr lang="en-GB" sz="1800" dirty="0">
                <a:solidFill>
                  <a:srgbClr val="000000"/>
                </a:solidFill>
                <a:effectLst/>
                <a:latin typeface="Calibri Light" panose="020F0302020204030204" pitchFamily="34" charset="0"/>
                <a:ea typeface="Times New Roman" panose="02020603050405020304" pitchFamily="18" charset="0"/>
              </a:rPr>
              <a:t>) and financial services (</a:t>
            </a:r>
            <a:r>
              <a:rPr lang="en-GB" sz="1800" dirty="0" err="1">
                <a:solidFill>
                  <a:srgbClr val="000000"/>
                </a:solidFill>
                <a:effectLst/>
                <a:latin typeface="Calibri Light" panose="020F0302020204030204" pitchFamily="34" charset="0"/>
                <a:ea typeface="Times New Roman" panose="02020603050405020304" pitchFamily="18" charset="0"/>
              </a:rPr>
              <a:t>ofi</a:t>
            </a:r>
            <a:r>
              <a:rPr lang="en-GB" sz="1800" dirty="0">
                <a:solidFill>
                  <a:srgbClr val="000000"/>
                </a:solidFill>
                <a:effectLst/>
                <a:latin typeface="Calibri Light" panose="020F0302020204030204" pitchFamily="34" charset="0"/>
                <a:ea typeface="Times New Roman" panose="02020603050405020304" pitchFamily="18" charset="0"/>
              </a:rPr>
              <a:t>) NTM are as expected ex-ante and could be a result of IP or data flow transfer liberalisation. </a:t>
            </a:r>
            <a:endParaRPr lang="en-GB" sz="1800" dirty="0">
              <a:effectLst/>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B03DE7F1-9ECD-1C15-D7EF-73C5793DEB2B}"/>
              </a:ext>
            </a:extLst>
          </p:cNvPr>
          <p:cNvSpPr/>
          <p:nvPr/>
        </p:nvSpPr>
        <p:spPr>
          <a:xfrm>
            <a:off x="4482515" y="3660947"/>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Goods</a:t>
            </a:r>
          </a:p>
        </p:txBody>
      </p:sp>
      <p:sp>
        <p:nvSpPr>
          <p:cNvPr id="11" name="Rectangle 10">
            <a:extLst>
              <a:ext uri="{FF2B5EF4-FFF2-40B4-BE49-F238E27FC236}">
                <a16:creationId xmlns:a16="http://schemas.microsoft.com/office/drawing/2014/main" id="{E1296489-75BC-DAB9-8D89-96651C1D2FD1}"/>
              </a:ext>
            </a:extLst>
          </p:cNvPr>
          <p:cNvSpPr/>
          <p:nvPr/>
        </p:nvSpPr>
        <p:spPr>
          <a:xfrm>
            <a:off x="8170945" y="4241475"/>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Services</a:t>
            </a:r>
          </a:p>
        </p:txBody>
      </p:sp>
      <p:cxnSp>
        <p:nvCxnSpPr>
          <p:cNvPr id="12" name="Straight Connector 11">
            <a:extLst>
              <a:ext uri="{FF2B5EF4-FFF2-40B4-BE49-F238E27FC236}">
                <a16:creationId xmlns:a16="http://schemas.microsoft.com/office/drawing/2014/main" id="{B8231EB6-D650-C04F-F750-54E51001CA63}"/>
              </a:ext>
            </a:extLst>
          </p:cNvPr>
          <p:cNvCxnSpPr/>
          <p:nvPr/>
        </p:nvCxnSpPr>
        <p:spPr>
          <a:xfrm>
            <a:off x="7793730" y="3359562"/>
            <a:ext cx="0" cy="2905125"/>
          </a:xfrm>
          <a:prstGeom prst="line">
            <a:avLst/>
          </a:prstGeom>
        </p:spPr>
        <p:style>
          <a:lnRef idx="1">
            <a:schemeClr val="accent2"/>
          </a:lnRef>
          <a:fillRef idx="0">
            <a:schemeClr val="accent2"/>
          </a:fillRef>
          <a:effectRef idx="0">
            <a:schemeClr val="accent2"/>
          </a:effectRef>
          <a:fontRef idx="minor">
            <a:schemeClr val="tx1"/>
          </a:fontRef>
        </p:style>
      </p:cxnSp>
      <p:sp>
        <p:nvSpPr>
          <p:cNvPr id="9" name="Rectangle: Rounded Corners 8">
            <a:extLst>
              <a:ext uri="{FF2B5EF4-FFF2-40B4-BE49-F238E27FC236}">
                <a16:creationId xmlns:a16="http://schemas.microsoft.com/office/drawing/2014/main" id="{AECC1E40-3C47-053B-6E85-35255EC1D665}"/>
              </a:ext>
            </a:extLst>
          </p:cNvPr>
          <p:cNvSpPr/>
          <p:nvPr/>
        </p:nvSpPr>
        <p:spPr>
          <a:xfrm>
            <a:off x="5254796" y="4540637"/>
            <a:ext cx="2374509" cy="1019055"/>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34B3D054-A615-547C-125C-5D600C69375B}"/>
              </a:ext>
            </a:extLst>
          </p:cNvPr>
          <p:cNvSpPr/>
          <p:nvPr/>
        </p:nvSpPr>
        <p:spPr>
          <a:xfrm>
            <a:off x="2938928" y="4606901"/>
            <a:ext cx="1678444" cy="1657786"/>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05A4F749-E0D7-43B4-3210-B743495E16FF}"/>
              </a:ext>
            </a:extLst>
          </p:cNvPr>
          <p:cNvSpPr/>
          <p:nvPr/>
        </p:nvSpPr>
        <p:spPr>
          <a:xfrm>
            <a:off x="8131878" y="4580254"/>
            <a:ext cx="1319250" cy="979438"/>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4309480"/>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A5E4E-31A7-8CF5-A10A-43D490DC86C2}"/>
              </a:ext>
            </a:extLst>
          </p:cNvPr>
          <p:cNvSpPr>
            <a:spLocks noGrp="1"/>
          </p:cNvSpPr>
          <p:nvPr>
            <p:ph type="title"/>
          </p:nvPr>
        </p:nvSpPr>
        <p:spPr/>
        <p:txBody>
          <a:bodyPr/>
          <a:lstStyle/>
          <a:p>
            <a:r>
              <a:rPr lang="en-GB" dirty="0"/>
              <a:t>Korea exports to US</a:t>
            </a:r>
          </a:p>
        </p:txBody>
      </p:sp>
      <p:pic>
        <p:nvPicPr>
          <p:cNvPr id="4" name="Picture 3">
            <a:extLst>
              <a:ext uri="{FF2B5EF4-FFF2-40B4-BE49-F238E27FC236}">
                <a16:creationId xmlns:a16="http://schemas.microsoft.com/office/drawing/2014/main" id="{8A2119B4-28C4-AB41-7AE7-A8A6F29913DD}"/>
              </a:ext>
            </a:extLst>
          </p:cNvPr>
          <p:cNvPicPr>
            <a:picLocks noChangeAspect="1"/>
          </p:cNvPicPr>
          <p:nvPr/>
        </p:nvPicPr>
        <p:blipFill rotWithShape="1">
          <a:blip r:embed="rId3">
            <a:extLst>
              <a:ext uri="{28A0092B-C50C-407E-A947-70E740481C1C}">
                <a14:useLocalDpi xmlns:a14="http://schemas.microsoft.com/office/drawing/2010/main" val="0"/>
              </a:ext>
            </a:extLst>
          </a:blip>
          <a:srcRect t="10372" b="10713"/>
          <a:stretch/>
        </p:blipFill>
        <p:spPr bwMode="auto">
          <a:xfrm>
            <a:off x="3173580" y="3031958"/>
            <a:ext cx="6638925" cy="3705726"/>
          </a:xfrm>
          <a:prstGeom prst="rect">
            <a:avLst/>
          </a:prstGeom>
          <a:noFill/>
          <a:ln>
            <a:noFill/>
          </a:ln>
        </p:spPr>
      </p:pic>
      <p:sp>
        <p:nvSpPr>
          <p:cNvPr id="6" name="TextBox 5">
            <a:extLst>
              <a:ext uri="{FF2B5EF4-FFF2-40B4-BE49-F238E27FC236}">
                <a16:creationId xmlns:a16="http://schemas.microsoft.com/office/drawing/2014/main" id="{8D8972C0-96F2-C2D6-BD1A-677819FB977F}"/>
              </a:ext>
            </a:extLst>
          </p:cNvPr>
          <p:cNvSpPr txBox="1"/>
          <p:nvPr/>
        </p:nvSpPr>
        <p:spPr>
          <a:xfrm>
            <a:off x="712871" y="1398152"/>
            <a:ext cx="11306676" cy="1754326"/>
          </a:xfrm>
          <a:prstGeom prst="rect">
            <a:avLst/>
          </a:prstGeom>
          <a:noFill/>
        </p:spPr>
        <p:txBody>
          <a:bodyPr wrap="square">
            <a:spAutoFit/>
          </a:bodyPr>
          <a:lstStyle/>
          <a:p>
            <a:pPr marL="375920" indent="-285750" algn="just" fontAlgn="base">
              <a:buFont typeface="Arial" panose="020B0604020202020204" pitchFamily="34" charset="0"/>
              <a:buChar char="•"/>
            </a:pPr>
            <a:r>
              <a:rPr lang="en-GB" sz="1800" dirty="0">
                <a:solidFill>
                  <a:srgbClr val="000000"/>
                </a:solidFill>
                <a:effectLst/>
                <a:latin typeface="Calibri Light" panose="020F0302020204030204" pitchFamily="34" charset="0"/>
                <a:ea typeface="Times New Roman" panose="02020603050405020304" pitchFamily="18" charset="0"/>
              </a:rPr>
              <a:t>NTMs in the </a:t>
            </a:r>
            <a:r>
              <a:rPr lang="en-GB" sz="1800" b="1" dirty="0">
                <a:solidFill>
                  <a:srgbClr val="000000"/>
                </a:solidFill>
                <a:effectLst/>
                <a:latin typeface="Calibri Light" panose="020F0302020204030204" pitchFamily="34" charset="0"/>
                <a:ea typeface="Times New Roman" panose="02020603050405020304" pitchFamily="18" charset="0"/>
              </a:rPr>
              <a:t>automotive sector </a:t>
            </a:r>
            <a:r>
              <a:rPr lang="en-GB" sz="1800" dirty="0">
                <a:solidFill>
                  <a:srgbClr val="000000"/>
                </a:solidFill>
                <a:effectLst/>
                <a:latin typeface="Calibri Light" panose="020F0302020204030204" pitchFamily="34" charset="0"/>
                <a:ea typeface="Times New Roman" panose="02020603050405020304" pitchFamily="18" charset="0"/>
              </a:rPr>
              <a:t>(</a:t>
            </a:r>
            <a:r>
              <a:rPr lang="en-GB" sz="1800" dirty="0" err="1">
                <a:solidFill>
                  <a:srgbClr val="000000"/>
                </a:solidFill>
                <a:effectLst/>
                <a:latin typeface="Calibri Light" panose="020F0302020204030204" pitchFamily="34" charset="0"/>
                <a:ea typeface="Times New Roman" panose="02020603050405020304" pitchFamily="18" charset="0"/>
              </a:rPr>
              <a:t>mvh</a:t>
            </a:r>
            <a:r>
              <a:rPr lang="en-GB" sz="1800" dirty="0">
                <a:solidFill>
                  <a:srgbClr val="000000"/>
                </a:solidFill>
                <a:effectLst/>
                <a:latin typeface="Calibri Light" panose="020F0302020204030204" pitchFamily="34" charset="0"/>
                <a:ea typeface="Times New Roman" panose="02020603050405020304" pitchFamily="18" charset="0"/>
              </a:rPr>
              <a:t>) decreased by 7.39% in AVE terms as well as </a:t>
            </a:r>
            <a:r>
              <a:rPr lang="en-GB" sz="1800" b="1" dirty="0">
                <a:solidFill>
                  <a:srgbClr val="000000"/>
                </a:solidFill>
                <a:effectLst/>
                <a:latin typeface="Calibri Light" panose="020F0302020204030204" pitchFamily="34" charset="0"/>
                <a:ea typeface="Times New Roman" panose="02020603050405020304" pitchFamily="18" charset="0"/>
              </a:rPr>
              <a:t>manufacture of machinery and equipment </a:t>
            </a:r>
            <a:r>
              <a:rPr lang="en-GB" sz="1800" dirty="0">
                <a:solidFill>
                  <a:srgbClr val="000000"/>
                </a:solidFill>
                <a:effectLst/>
                <a:latin typeface="Calibri Light" panose="020F0302020204030204" pitchFamily="34" charset="0"/>
                <a:ea typeface="Times New Roman" panose="02020603050405020304" pitchFamily="18" charset="0"/>
              </a:rPr>
              <a:t>(</a:t>
            </a:r>
            <a:r>
              <a:rPr lang="en-GB" sz="1800" dirty="0" err="1">
                <a:solidFill>
                  <a:srgbClr val="000000"/>
                </a:solidFill>
                <a:effectLst/>
                <a:latin typeface="Calibri Light" panose="020F0302020204030204" pitchFamily="34" charset="0"/>
                <a:ea typeface="Times New Roman" panose="02020603050405020304" pitchFamily="18" charset="0"/>
              </a:rPr>
              <a:t>ome</a:t>
            </a:r>
            <a:r>
              <a:rPr lang="en-GB" sz="1800" dirty="0">
                <a:solidFill>
                  <a:srgbClr val="000000"/>
                </a:solidFill>
                <a:effectLst/>
                <a:latin typeface="Calibri Light" panose="020F0302020204030204" pitchFamily="34" charset="0"/>
                <a:ea typeface="Times New Roman" panose="02020603050405020304" pitchFamily="18" charset="0"/>
              </a:rPr>
              <a:t>)</a:t>
            </a:r>
          </a:p>
          <a:p>
            <a:pPr marL="375920" indent="-285750" algn="just" fontAlgn="base">
              <a:buFont typeface="Arial" panose="020B0604020202020204" pitchFamily="34" charset="0"/>
              <a:buChar char="•"/>
            </a:pPr>
            <a:r>
              <a:rPr lang="en-GB" sz="1800" b="1" dirty="0">
                <a:solidFill>
                  <a:srgbClr val="000000"/>
                </a:solidFill>
                <a:effectLst/>
                <a:latin typeface="Calibri Light" panose="020F0302020204030204" pitchFamily="34" charset="0"/>
                <a:ea typeface="Times New Roman" panose="02020603050405020304" pitchFamily="18" charset="0"/>
              </a:rPr>
              <a:t>The electronic manufacturing sector </a:t>
            </a:r>
            <a:r>
              <a:rPr lang="en-GB" sz="1800" dirty="0">
                <a:solidFill>
                  <a:srgbClr val="000000"/>
                </a:solidFill>
                <a:effectLst/>
                <a:latin typeface="Calibri Light" panose="020F0302020204030204" pitchFamily="34" charset="0"/>
                <a:ea typeface="Times New Roman" panose="02020603050405020304" pitchFamily="18" charset="0"/>
              </a:rPr>
              <a:t>(</a:t>
            </a:r>
            <a:r>
              <a:rPr lang="en-GB" sz="1800" dirty="0" err="1">
                <a:solidFill>
                  <a:srgbClr val="000000"/>
                </a:solidFill>
                <a:effectLst/>
                <a:latin typeface="Calibri Light" panose="020F0302020204030204" pitchFamily="34" charset="0"/>
                <a:ea typeface="Times New Roman" panose="02020603050405020304" pitchFamily="18" charset="0"/>
              </a:rPr>
              <a:t>eeq</a:t>
            </a:r>
            <a:r>
              <a:rPr lang="en-GB" sz="1800" dirty="0">
                <a:solidFill>
                  <a:srgbClr val="000000"/>
                </a:solidFill>
                <a:effectLst/>
                <a:latin typeface="Calibri Light" panose="020F0302020204030204" pitchFamily="34" charset="0"/>
                <a:ea typeface="Times New Roman" panose="02020603050405020304" pitchFamily="18" charset="0"/>
              </a:rPr>
              <a:t>) saw a fall in NTMs of 6.41%</a:t>
            </a:r>
          </a:p>
          <a:p>
            <a:pPr marL="375920" indent="-285750" algn="just" fontAlgn="base">
              <a:buFont typeface="Arial" panose="020B0604020202020204" pitchFamily="34" charset="0"/>
              <a:buChar char="•"/>
            </a:pPr>
            <a:r>
              <a:rPr lang="en-GB" b="1" dirty="0">
                <a:solidFill>
                  <a:srgbClr val="000000"/>
                </a:solidFill>
                <a:latin typeface="Calibri Light" panose="020F0302020204030204" pitchFamily="34" charset="0"/>
                <a:ea typeface="Times New Roman" panose="02020603050405020304" pitchFamily="18" charset="0"/>
              </a:rPr>
              <a:t>M</a:t>
            </a:r>
            <a:r>
              <a:rPr lang="en-GB" sz="1800" b="1" dirty="0">
                <a:solidFill>
                  <a:srgbClr val="000000"/>
                </a:solidFill>
                <a:effectLst/>
                <a:latin typeface="Calibri Light" panose="020F0302020204030204" pitchFamily="34" charset="0"/>
                <a:ea typeface="Times New Roman" panose="02020603050405020304" pitchFamily="18" charset="0"/>
              </a:rPr>
              <a:t>anufacturing of computers </a:t>
            </a:r>
            <a:r>
              <a:rPr lang="en-GB" sz="1800" dirty="0">
                <a:solidFill>
                  <a:srgbClr val="000000"/>
                </a:solidFill>
                <a:effectLst/>
                <a:latin typeface="Calibri Light" panose="020F0302020204030204" pitchFamily="34" charset="0"/>
                <a:ea typeface="Times New Roman" panose="02020603050405020304" pitchFamily="18" charset="0"/>
              </a:rPr>
              <a:t>(</a:t>
            </a:r>
            <a:r>
              <a:rPr lang="en-GB" sz="1800" dirty="0" err="1">
                <a:solidFill>
                  <a:srgbClr val="000000"/>
                </a:solidFill>
                <a:effectLst/>
                <a:latin typeface="Calibri Light" panose="020F0302020204030204" pitchFamily="34" charset="0"/>
                <a:ea typeface="Times New Roman" panose="02020603050405020304" pitchFamily="18" charset="0"/>
              </a:rPr>
              <a:t>ele</a:t>
            </a:r>
            <a:r>
              <a:rPr lang="en-GB" sz="1800" dirty="0">
                <a:solidFill>
                  <a:srgbClr val="000000"/>
                </a:solidFill>
                <a:effectLst/>
                <a:latin typeface="Calibri Light" panose="020F0302020204030204" pitchFamily="34" charset="0"/>
                <a:ea typeface="Times New Roman" panose="02020603050405020304" pitchFamily="18" charset="0"/>
              </a:rPr>
              <a:t>) saw an increase of 7.71%</a:t>
            </a:r>
            <a:endParaRPr lang="en-GB" sz="1050" dirty="0">
              <a:solidFill>
                <a:srgbClr val="000000"/>
              </a:solidFill>
              <a:latin typeface="Calibri" panose="020F0502020204030204" pitchFamily="34" charset="0"/>
              <a:ea typeface="Times New Roman" panose="02020603050405020304" pitchFamily="18" charset="0"/>
              <a:cs typeface="Arial" panose="020B0604020202020204" pitchFamily="34" charset="0"/>
            </a:endParaRPr>
          </a:p>
          <a:p>
            <a:pPr marL="375920" indent="-285750" algn="just" fontAlgn="base">
              <a:buFont typeface="Arial" panose="020B0604020202020204" pitchFamily="34" charset="0"/>
              <a:buChar char="•"/>
            </a:pPr>
            <a:r>
              <a:rPr lang="en-GB" sz="1800" b="1" dirty="0">
                <a:solidFill>
                  <a:srgbClr val="000000"/>
                </a:solidFill>
                <a:effectLst/>
                <a:latin typeface="Calibri Light" panose="020F0302020204030204" pitchFamily="34" charset="0"/>
                <a:ea typeface="Times New Roman" panose="02020603050405020304" pitchFamily="18" charset="0"/>
              </a:rPr>
              <a:t>Services</a:t>
            </a:r>
            <a:r>
              <a:rPr lang="en-GB" sz="1800" dirty="0">
                <a:solidFill>
                  <a:srgbClr val="000000"/>
                </a:solidFill>
                <a:effectLst/>
                <a:latin typeface="Calibri Light" panose="020F0302020204030204" pitchFamily="34" charset="0"/>
                <a:ea typeface="Times New Roman" panose="02020603050405020304" pitchFamily="18" charset="0"/>
              </a:rPr>
              <a:t> sectors saw mostly an </a:t>
            </a:r>
            <a:r>
              <a:rPr lang="en-GB" sz="1800" b="1" dirty="0">
                <a:solidFill>
                  <a:srgbClr val="000000"/>
                </a:solidFill>
                <a:effectLst/>
                <a:latin typeface="Calibri Light" panose="020F0302020204030204" pitchFamily="34" charset="0"/>
                <a:ea typeface="Times New Roman" panose="02020603050405020304" pitchFamily="18" charset="0"/>
              </a:rPr>
              <a:t>increase in NTMs</a:t>
            </a:r>
            <a:r>
              <a:rPr lang="en-GB" sz="1800" dirty="0">
                <a:solidFill>
                  <a:srgbClr val="000000"/>
                </a:solidFill>
                <a:effectLst/>
                <a:latin typeface="Calibri Light" panose="020F0302020204030204" pitchFamily="34" charset="0"/>
                <a:ea typeface="Times New Roman" panose="02020603050405020304" pitchFamily="18" charset="0"/>
              </a:rPr>
              <a:t>, except for the education sector (</a:t>
            </a:r>
            <a:r>
              <a:rPr lang="en-GB" sz="1800" dirty="0" err="1">
                <a:solidFill>
                  <a:srgbClr val="000000"/>
                </a:solidFill>
                <a:effectLst/>
                <a:latin typeface="Calibri Light" panose="020F0302020204030204" pitchFamily="34" charset="0"/>
                <a:ea typeface="Times New Roman" panose="02020603050405020304" pitchFamily="18" charset="0"/>
              </a:rPr>
              <a:t>edu</a:t>
            </a:r>
            <a:r>
              <a:rPr lang="en-GB" sz="1800" dirty="0">
                <a:solidFill>
                  <a:srgbClr val="000000"/>
                </a:solidFill>
                <a:effectLst/>
                <a:latin typeface="Calibri Light" panose="020F0302020204030204" pitchFamily="34" charset="0"/>
                <a:ea typeface="Times New Roman" panose="02020603050405020304" pitchFamily="18" charset="0"/>
              </a:rPr>
              <a:t>). </a:t>
            </a:r>
          </a:p>
          <a:p>
            <a:pPr marL="375920" indent="-285750" algn="just" fontAlgn="base">
              <a:buFont typeface="Arial" panose="020B0604020202020204" pitchFamily="34" charset="0"/>
              <a:buChar char="•"/>
            </a:pPr>
            <a:r>
              <a:rPr lang="en-GB" sz="1800" b="1" dirty="0">
                <a:solidFill>
                  <a:srgbClr val="000000"/>
                </a:solidFill>
                <a:effectLst/>
                <a:latin typeface="Calibri Light" panose="020F0302020204030204" pitchFamily="34" charset="0"/>
                <a:ea typeface="Times New Roman" panose="02020603050405020304" pitchFamily="18" charset="0"/>
              </a:rPr>
              <a:t>Financial and business services came out as insignificant. </a:t>
            </a:r>
            <a:endParaRPr lang="en-GB" sz="1800" b="1" dirty="0">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D1DEA302-A67F-2B5A-CEBB-0FA92C238DDB}"/>
              </a:ext>
            </a:extLst>
          </p:cNvPr>
          <p:cNvSpPr/>
          <p:nvPr/>
        </p:nvSpPr>
        <p:spPr>
          <a:xfrm>
            <a:off x="5816767" y="3817358"/>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Goods</a:t>
            </a:r>
          </a:p>
        </p:txBody>
      </p:sp>
      <p:sp>
        <p:nvSpPr>
          <p:cNvPr id="8" name="Rectangle 7">
            <a:extLst>
              <a:ext uri="{FF2B5EF4-FFF2-40B4-BE49-F238E27FC236}">
                <a16:creationId xmlns:a16="http://schemas.microsoft.com/office/drawing/2014/main" id="{6E73BFCF-F4FC-1ED0-1A4E-158D2740D498}"/>
              </a:ext>
            </a:extLst>
          </p:cNvPr>
          <p:cNvSpPr/>
          <p:nvPr/>
        </p:nvSpPr>
        <p:spPr>
          <a:xfrm>
            <a:off x="8277476" y="3817358"/>
            <a:ext cx="676275" cy="2667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Services</a:t>
            </a:r>
          </a:p>
        </p:txBody>
      </p:sp>
      <p:cxnSp>
        <p:nvCxnSpPr>
          <p:cNvPr id="10" name="Straight Connector 9">
            <a:extLst>
              <a:ext uri="{FF2B5EF4-FFF2-40B4-BE49-F238E27FC236}">
                <a16:creationId xmlns:a16="http://schemas.microsoft.com/office/drawing/2014/main" id="{33196713-4B97-5B92-3197-10CE45E86125}"/>
              </a:ext>
            </a:extLst>
          </p:cNvPr>
          <p:cNvCxnSpPr/>
          <p:nvPr/>
        </p:nvCxnSpPr>
        <p:spPr>
          <a:xfrm>
            <a:off x="8010023" y="3429000"/>
            <a:ext cx="0" cy="2905125"/>
          </a:xfrm>
          <a:prstGeom prst="line">
            <a:avLst/>
          </a:prstGeom>
        </p:spPr>
        <p:style>
          <a:lnRef idx="1">
            <a:schemeClr val="accent2"/>
          </a:lnRef>
          <a:fillRef idx="0">
            <a:schemeClr val="accent2"/>
          </a:fillRef>
          <a:effectRef idx="0">
            <a:schemeClr val="accent2"/>
          </a:effectRef>
          <a:fontRef idx="minor">
            <a:schemeClr val="tx1"/>
          </a:fontRef>
        </p:style>
      </p:cxnSp>
      <p:sp>
        <p:nvSpPr>
          <p:cNvPr id="9" name="Rectangle: Rounded Corners 8">
            <a:extLst>
              <a:ext uri="{FF2B5EF4-FFF2-40B4-BE49-F238E27FC236}">
                <a16:creationId xmlns:a16="http://schemas.microsoft.com/office/drawing/2014/main" id="{FA9B4F4A-EF27-50BD-7C64-A1A79D757DCF}"/>
              </a:ext>
            </a:extLst>
          </p:cNvPr>
          <p:cNvSpPr/>
          <p:nvPr/>
        </p:nvSpPr>
        <p:spPr>
          <a:xfrm>
            <a:off x="5884269" y="4833756"/>
            <a:ext cx="2062633" cy="1228507"/>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2D0FA5A6-604E-AB4E-7212-168B0518B50F}"/>
              </a:ext>
            </a:extLst>
          </p:cNvPr>
          <p:cNvSpPr/>
          <p:nvPr/>
        </p:nvSpPr>
        <p:spPr>
          <a:xfrm>
            <a:off x="8034325" y="4915801"/>
            <a:ext cx="1627635" cy="66483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4024228"/>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43D1-3EBD-98A8-9535-0118C8667C7C}"/>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C2187A89-B128-514D-D2DA-29FF92E95D76}"/>
              </a:ext>
            </a:extLst>
          </p:cNvPr>
          <p:cNvSpPr>
            <a:spLocks noGrp="1"/>
          </p:cNvSpPr>
          <p:nvPr>
            <p:ph idx="1"/>
          </p:nvPr>
        </p:nvSpPr>
        <p:spPr/>
        <p:txBody>
          <a:bodyPr vert="horz" lIns="91440" tIns="45720" rIns="91440" bIns="45720" rtlCol="0" anchor="t">
            <a:normAutofit/>
          </a:bodyPr>
          <a:lstStyle/>
          <a:p>
            <a:r>
              <a:rPr lang="en-GB" sz="2000" dirty="0">
                <a:solidFill>
                  <a:srgbClr val="000000"/>
                </a:solidFill>
                <a:effectLst/>
                <a:latin typeface="Calibri Light"/>
                <a:ea typeface="Times New Roman" panose="02020603050405020304" pitchFamily="18" charset="0"/>
                <a:cs typeface="Calibri Light"/>
              </a:rPr>
              <a:t>Our model estimates the homogeneous impact of past FTAs on NTMs across GTAP65 sectors in three FTA scenarios with the aim to move away from blanked reductions. </a:t>
            </a:r>
            <a:endParaRPr lang="en-GB" sz="2000" dirty="0">
              <a:solidFill>
                <a:srgbClr val="000000"/>
              </a:solidFill>
              <a:effectLst/>
              <a:latin typeface="Calibri Light" panose="020F0302020204030204" pitchFamily="34" charset="0"/>
              <a:ea typeface="Times New Roman" panose="02020603050405020304" pitchFamily="18" charset="0"/>
            </a:endParaRPr>
          </a:p>
          <a:p>
            <a:r>
              <a:rPr lang="en-GB" sz="2000" dirty="0">
                <a:solidFill>
                  <a:srgbClr val="000000"/>
                </a:solidFill>
                <a:effectLst/>
                <a:latin typeface="Calibri Light"/>
                <a:ea typeface="Times New Roman" panose="02020603050405020304" pitchFamily="18" charset="0"/>
                <a:cs typeface="Calibri Light"/>
              </a:rPr>
              <a:t>‘</a:t>
            </a:r>
            <a:r>
              <a:rPr lang="en-GB" sz="2000" dirty="0">
                <a:solidFill>
                  <a:srgbClr val="000000"/>
                </a:solidFill>
                <a:latin typeface="Calibri Light"/>
                <a:ea typeface="Times New Roman" panose="02020603050405020304" pitchFamily="18" charset="0"/>
                <a:cs typeface="Calibri Light"/>
              </a:rPr>
              <a:t>A</a:t>
            </a:r>
            <a:r>
              <a:rPr lang="en-GB" sz="2000" dirty="0">
                <a:solidFill>
                  <a:srgbClr val="000000"/>
                </a:solidFill>
                <a:effectLst/>
                <a:latin typeface="Calibri Light"/>
                <a:ea typeface="Times New Roman" panose="02020603050405020304" pitchFamily="18" charset="0"/>
                <a:cs typeface="Calibri Light"/>
              </a:rPr>
              <a:t>verage’ FTA scenario gives us results of lower magnitude, </a:t>
            </a:r>
            <a:r>
              <a:rPr lang="en-GB" sz="2000" dirty="0">
                <a:solidFill>
                  <a:srgbClr val="000000"/>
                </a:solidFill>
                <a:latin typeface="Calibri Light"/>
                <a:ea typeface="Times New Roman" panose="02020603050405020304" pitchFamily="18" charset="0"/>
                <a:cs typeface="Calibri Light"/>
              </a:rPr>
              <a:t>goods NTMs behave more ‘in line’ with expectations of FTA effect (NTM reduction) compared to individual FTAs (US-Korea, EU-Korea). </a:t>
            </a:r>
            <a:endParaRPr lang="en-GB" sz="2000" dirty="0">
              <a:solidFill>
                <a:srgbClr val="000000"/>
              </a:solidFill>
              <a:effectLst/>
              <a:latin typeface="Calibri Light" panose="020F0302020204030204" pitchFamily="34" charset="0"/>
              <a:ea typeface="Times New Roman" panose="02020603050405020304" pitchFamily="18" charset="0"/>
              <a:cs typeface="Calibri Light"/>
            </a:endParaRPr>
          </a:p>
          <a:p>
            <a:r>
              <a:rPr lang="en-GB" sz="2000" dirty="0">
                <a:solidFill>
                  <a:srgbClr val="000000"/>
                </a:solidFill>
                <a:effectLst/>
                <a:latin typeface="Calibri Light"/>
                <a:ea typeface="Times New Roman" panose="02020603050405020304" pitchFamily="18" charset="0"/>
                <a:cs typeface="Calibri Light"/>
              </a:rPr>
              <a:t>The results of both individual FTAs we examine (EU-Korea and US-Korea) are broadly in line with what the FTAs were expected to deliver in sectors that were the focus of the agreements.</a:t>
            </a:r>
            <a:r>
              <a:rPr lang="en-GB" sz="2000" dirty="0">
                <a:solidFill>
                  <a:srgbClr val="000000"/>
                </a:solidFill>
                <a:latin typeface="Calibri Light"/>
                <a:ea typeface="Times New Roman" panose="02020603050405020304" pitchFamily="18" charset="0"/>
                <a:cs typeface="Calibri Light"/>
              </a:rPr>
              <a:t> </a:t>
            </a:r>
            <a:endParaRPr lang="en-GB" sz="2000" dirty="0">
              <a:solidFill>
                <a:srgbClr val="000000"/>
              </a:solidFill>
              <a:effectLst/>
              <a:latin typeface="Calibri Light" panose="020F0302020204030204" pitchFamily="34" charset="0"/>
              <a:ea typeface="Times New Roman" panose="02020603050405020304" pitchFamily="18" charset="0"/>
              <a:cs typeface="Calibri Light"/>
            </a:endParaRPr>
          </a:p>
          <a:p>
            <a:r>
              <a:rPr lang="en-GB" sz="2000" dirty="0">
                <a:solidFill>
                  <a:srgbClr val="000000"/>
                </a:solidFill>
                <a:latin typeface="Calibri Light"/>
                <a:ea typeface="Times New Roman" panose="02020603050405020304" pitchFamily="18" charset="0"/>
                <a:cs typeface="Calibri Light"/>
              </a:rPr>
              <a:t>We see some NTM increases, mainly in services sectors, likely to the limited number of observation in our data and the nature of ITPD-E to GTAP65 mapping. </a:t>
            </a:r>
            <a:endParaRPr lang="en-GB" sz="2000" dirty="0">
              <a:solidFill>
                <a:srgbClr val="000000"/>
              </a:solidFill>
              <a:latin typeface="Calibri Light" panose="020F0302020204030204" pitchFamily="34" charset="0"/>
              <a:ea typeface="Times New Roman" panose="02020603050405020304" pitchFamily="18" charset="0"/>
              <a:cs typeface="Calibri Light"/>
            </a:endParaRPr>
          </a:p>
          <a:p>
            <a:r>
              <a:rPr lang="en-GB" sz="2000" dirty="0">
                <a:solidFill>
                  <a:srgbClr val="000000"/>
                </a:solidFill>
                <a:latin typeface="Calibri Light"/>
                <a:ea typeface="Times New Roman" panose="02020603050405020304" pitchFamily="18" charset="0"/>
                <a:cs typeface="Calibri Light"/>
              </a:rPr>
              <a:t>Overall, the impact on manufacturing sectors seems to be consistent across the three scenarios (slight reductions compared to agricultural sectors and services). </a:t>
            </a:r>
            <a:endParaRPr lang="en-GB" sz="2000" dirty="0">
              <a:solidFill>
                <a:srgbClr val="000000"/>
              </a:solidFill>
              <a:latin typeface="Calibri Light" panose="020F0302020204030204" pitchFamily="34" charset="0"/>
              <a:ea typeface="Times New Roman" panose="02020603050405020304" pitchFamily="18" charset="0"/>
              <a:cs typeface="Calibri Light"/>
            </a:endParaRPr>
          </a:p>
          <a:p>
            <a:r>
              <a:rPr lang="en-GB" sz="2000" dirty="0">
                <a:solidFill>
                  <a:srgbClr val="000000"/>
                </a:solidFill>
                <a:latin typeface="Calibri Light"/>
                <a:ea typeface="Times New Roman" panose="02020603050405020304" pitchFamily="18" charset="0"/>
                <a:cs typeface="Calibri Light"/>
              </a:rPr>
              <a:t>Further work needed to make this fully operational in the context of CGE modelling (mainly to resolve the issue of insignificant results and NTM increases). </a:t>
            </a:r>
            <a:endParaRPr lang="en-GB" sz="2000" dirty="0">
              <a:solidFill>
                <a:srgbClr val="000000"/>
              </a:solidFill>
              <a:latin typeface="Calibri Light" panose="020F0302020204030204" pitchFamily="34" charset="0"/>
              <a:ea typeface="Times New Roman" panose="02020603050405020304" pitchFamily="18" charset="0"/>
              <a:cs typeface="Calibri Light"/>
            </a:endParaRPr>
          </a:p>
          <a:p>
            <a:pPr marL="0" indent="0">
              <a:buNone/>
            </a:pPr>
            <a:endParaRPr lang="en-GB" sz="1800" dirty="0">
              <a:solidFill>
                <a:srgbClr val="000000"/>
              </a:solidFill>
              <a:effectLst/>
              <a:latin typeface="Calibri Light" panose="020F0302020204030204" pitchFamily="34"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379463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1E22-BE30-46E1-AEFF-11E03C5F1364}"/>
              </a:ext>
            </a:extLst>
          </p:cNvPr>
          <p:cNvSpPr>
            <a:spLocks noGrp="1"/>
          </p:cNvSpPr>
          <p:nvPr>
            <p:ph type="title"/>
          </p:nvPr>
        </p:nvSpPr>
        <p:spPr/>
        <p:txBody>
          <a:bodyPr/>
          <a:lstStyle/>
          <a:p>
            <a:r>
              <a:rPr lang="en-GB" dirty="0"/>
              <a:t>Background and context</a:t>
            </a:r>
          </a:p>
        </p:txBody>
      </p:sp>
      <p:sp>
        <p:nvSpPr>
          <p:cNvPr id="3" name="Content Placeholder 2">
            <a:extLst>
              <a:ext uri="{FF2B5EF4-FFF2-40B4-BE49-F238E27FC236}">
                <a16:creationId xmlns:a16="http://schemas.microsoft.com/office/drawing/2014/main" id="{E43C96BC-1C8A-43FF-A70D-88E806011E92}"/>
              </a:ext>
            </a:extLst>
          </p:cNvPr>
          <p:cNvSpPr>
            <a:spLocks noGrp="1"/>
          </p:cNvSpPr>
          <p:nvPr>
            <p:ph idx="1"/>
          </p:nvPr>
        </p:nvSpPr>
        <p:spPr>
          <a:xfrm>
            <a:off x="838200" y="1690688"/>
            <a:ext cx="10515600" cy="4710112"/>
          </a:xfrm>
        </p:spPr>
        <p:txBody>
          <a:bodyPr>
            <a:normAutofit fontScale="85000" lnSpcReduction="10000"/>
          </a:bodyPr>
          <a:lstStyle/>
          <a:p>
            <a:r>
              <a:rPr lang="en-GB" dirty="0">
                <a:latin typeface="+mj-lt"/>
              </a:rPr>
              <a:t>Changes in non-tariff measures (NTMs) </a:t>
            </a:r>
            <a:r>
              <a:rPr lang="en-GB" b="1" dirty="0">
                <a:latin typeface="+mj-lt"/>
              </a:rPr>
              <a:t>key input</a:t>
            </a:r>
            <a:r>
              <a:rPr lang="en-GB" dirty="0">
                <a:latin typeface="+mj-lt"/>
              </a:rPr>
              <a:t> for CGE modelling. </a:t>
            </a:r>
          </a:p>
          <a:p>
            <a:r>
              <a:rPr lang="en-GB" dirty="0">
                <a:latin typeface="+mj-lt"/>
              </a:rPr>
              <a:t>NTMs (and their changes) </a:t>
            </a:r>
            <a:r>
              <a:rPr lang="en-GB" b="1" dirty="0">
                <a:latin typeface="+mj-lt"/>
              </a:rPr>
              <a:t>challenging to estimate</a:t>
            </a:r>
            <a:r>
              <a:rPr lang="en-GB" dirty="0">
                <a:latin typeface="+mj-lt"/>
              </a:rPr>
              <a:t>, especially on a disaggregated level and as a result of a particular FTA. </a:t>
            </a:r>
          </a:p>
          <a:p>
            <a:r>
              <a:rPr lang="en-GB" b="1" dirty="0">
                <a:latin typeface="+mj-lt"/>
              </a:rPr>
              <a:t>Blanked reduction </a:t>
            </a:r>
            <a:r>
              <a:rPr lang="en-GB" dirty="0">
                <a:latin typeface="+mj-lt"/>
              </a:rPr>
              <a:t>assumptions in NTMs relied upon as a result. </a:t>
            </a:r>
          </a:p>
          <a:p>
            <a:r>
              <a:rPr lang="en-GB" dirty="0">
                <a:latin typeface="+mj-lt"/>
              </a:rPr>
              <a:t>Our approach follows that of Baier et al (2019) in estimating the </a:t>
            </a:r>
            <a:r>
              <a:rPr lang="en-GB" b="1" dirty="0">
                <a:latin typeface="+mj-lt"/>
              </a:rPr>
              <a:t>impact of FTAs on reducing NTMs</a:t>
            </a:r>
            <a:r>
              <a:rPr lang="en-GB" dirty="0">
                <a:latin typeface="+mj-lt"/>
              </a:rPr>
              <a:t>. </a:t>
            </a:r>
          </a:p>
          <a:p>
            <a:r>
              <a:rPr lang="en-GB" dirty="0">
                <a:latin typeface="+mj-lt"/>
              </a:rPr>
              <a:t>We contribute to the existing literature in two ways; </a:t>
            </a:r>
          </a:p>
          <a:p>
            <a:pPr marL="2343150" lvl="4" indent="-514350">
              <a:buFont typeface="+mj-lt"/>
              <a:buAutoNum type="alphaLcParenR"/>
            </a:pPr>
            <a:r>
              <a:rPr lang="en-GB" sz="2400" dirty="0">
                <a:latin typeface="+mj-lt"/>
              </a:rPr>
              <a:t>By </a:t>
            </a:r>
            <a:r>
              <a:rPr lang="en-GB" sz="2400" b="1" dirty="0">
                <a:latin typeface="+mj-lt"/>
              </a:rPr>
              <a:t>breaking down </a:t>
            </a:r>
            <a:r>
              <a:rPr lang="en-GB" sz="2400" dirty="0">
                <a:latin typeface="+mj-lt"/>
              </a:rPr>
              <a:t>the traditional group of “</a:t>
            </a:r>
            <a:r>
              <a:rPr lang="en-GB" sz="2400" b="1" dirty="0">
                <a:latin typeface="+mj-lt"/>
              </a:rPr>
              <a:t>trade costs</a:t>
            </a:r>
            <a:r>
              <a:rPr lang="en-GB" sz="2400" dirty="0">
                <a:latin typeface="+mj-lt"/>
              </a:rPr>
              <a:t>” into tariff and NTMs. </a:t>
            </a:r>
          </a:p>
          <a:p>
            <a:pPr marL="2343150" lvl="4" indent="-514350">
              <a:buFont typeface="+mj-lt"/>
              <a:buAutoNum type="alphaLcParenR"/>
            </a:pPr>
            <a:r>
              <a:rPr lang="en-GB" sz="2400" dirty="0">
                <a:latin typeface="+mj-lt"/>
              </a:rPr>
              <a:t>Estimating NTMs on </a:t>
            </a:r>
            <a:r>
              <a:rPr lang="en-GB" sz="2400" b="1" dirty="0">
                <a:latin typeface="+mj-lt"/>
              </a:rPr>
              <a:t>sectorial level </a:t>
            </a:r>
            <a:r>
              <a:rPr lang="en-GB" sz="2400" dirty="0">
                <a:latin typeface="+mj-lt"/>
              </a:rPr>
              <a:t>(GTAP65)</a:t>
            </a:r>
          </a:p>
          <a:p>
            <a:r>
              <a:rPr lang="en-GB" dirty="0">
                <a:latin typeface="+mj-lt"/>
              </a:rPr>
              <a:t>We do this by looking at three scenarios</a:t>
            </a:r>
            <a:r>
              <a:rPr lang="en-GB" b="1" dirty="0">
                <a:latin typeface="+mj-lt"/>
              </a:rPr>
              <a:t>; ‘average FTA’, ‘EU-Korea’ and ‘US-Korea’</a:t>
            </a:r>
          </a:p>
          <a:p>
            <a:r>
              <a:rPr lang="en-GB" dirty="0">
                <a:latin typeface="+mj-lt"/>
              </a:rPr>
              <a:t>Ultimate goal is to explore new methodologies for NTM estimation, which can be tailored to the contents of specific FTAs. </a:t>
            </a:r>
          </a:p>
          <a:p>
            <a:pPr marL="2343150" lvl="4" indent="-514350">
              <a:buFont typeface="+mj-lt"/>
              <a:buAutoNum type="alphaLcParenR"/>
            </a:pPr>
            <a:endParaRPr lang="en-GB" dirty="0"/>
          </a:p>
        </p:txBody>
      </p:sp>
    </p:spTree>
    <p:extLst>
      <p:ext uri="{BB962C8B-B14F-4D97-AF65-F5344CB8AC3E}">
        <p14:creationId xmlns:p14="http://schemas.microsoft.com/office/powerpoint/2010/main" val="2178701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1E22-BE30-46E1-AEFF-11E03C5F1364}"/>
              </a:ext>
            </a:extLst>
          </p:cNvPr>
          <p:cNvSpPr>
            <a:spLocks noGrp="1"/>
          </p:cNvSpPr>
          <p:nvPr>
            <p:ph type="title"/>
          </p:nvPr>
        </p:nvSpPr>
        <p:spPr/>
        <p:txBody>
          <a:bodyPr/>
          <a:lstStyle/>
          <a:p>
            <a:r>
              <a:rPr lang="en-GB" dirty="0"/>
              <a:t>High-level conclusions</a:t>
            </a:r>
          </a:p>
        </p:txBody>
      </p:sp>
      <p:sp>
        <p:nvSpPr>
          <p:cNvPr id="3" name="Content Placeholder 2">
            <a:extLst>
              <a:ext uri="{FF2B5EF4-FFF2-40B4-BE49-F238E27FC236}">
                <a16:creationId xmlns:a16="http://schemas.microsoft.com/office/drawing/2014/main" id="{E43C96BC-1C8A-43FF-A70D-88E806011E92}"/>
              </a:ext>
            </a:extLst>
          </p:cNvPr>
          <p:cNvSpPr>
            <a:spLocks noGrp="1"/>
          </p:cNvSpPr>
          <p:nvPr>
            <p:ph idx="1"/>
          </p:nvPr>
        </p:nvSpPr>
        <p:spPr>
          <a:xfrm>
            <a:off x="838199" y="1415845"/>
            <a:ext cx="11078497" cy="4763729"/>
          </a:xfrm>
        </p:spPr>
        <p:txBody>
          <a:bodyPr>
            <a:normAutofit fontScale="92500" lnSpcReduction="10000"/>
          </a:bodyPr>
          <a:lstStyle/>
          <a:p>
            <a:pPr marL="0" indent="0" algn="l">
              <a:buNone/>
            </a:pPr>
            <a:endParaRPr lang="en-GB" sz="2000" b="0" i="0" u="none" strike="noStrike" baseline="0" dirty="0">
              <a:solidFill>
                <a:srgbClr val="000000"/>
              </a:solidFill>
              <a:latin typeface="Garamond" panose="02020404030301010803" pitchFamily="18" charset="0"/>
            </a:endParaRPr>
          </a:p>
          <a:p>
            <a:r>
              <a:rPr lang="en-GB" sz="2600" b="1" dirty="0">
                <a:solidFill>
                  <a:srgbClr val="000000"/>
                </a:solidFill>
                <a:latin typeface="Calibri Light" panose="020F0302020204030204" pitchFamily="34" charset="0"/>
              </a:rPr>
              <a:t>The results outlined in this presentation are those of an estimation exercise, i.e. before accounting for general equilibrium effects. </a:t>
            </a:r>
          </a:p>
          <a:p>
            <a:r>
              <a:rPr lang="en-GB" sz="2600" dirty="0">
                <a:solidFill>
                  <a:srgbClr val="000000"/>
                </a:solidFill>
                <a:effectLst/>
                <a:latin typeface="Calibri Light" panose="020F0302020204030204" pitchFamily="34" charset="0"/>
                <a:ea typeface="Times New Roman" panose="02020603050405020304" pitchFamily="18" charset="0"/>
              </a:rPr>
              <a:t>‘</a:t>
            </a:r>
            <a:r>
              <a:rPr lang="en-GB" sz="2600" dirty="0">
                <a:solidFill>
                  <a:srgbClr val="000000"/>
                </a:solidFill>
                <a:latin typeface="Calibri Light" panose="020F0302020204030204" pitchFamily="34" charset="0"/>
                <a:ea typeface="Times New Roman" panose="02020603050405020304" pitchFamily="18" charset="0"/>
              </a:rPr>
              <a:t>A</a:t>
            </a:r>
            <a:r>
              <a:rPr lang="en-GB" sz="2600" dirty="0">
                <a:solidFill>
                  <a:srgbClr val="000000"/>
                </a:solidFill>
                <a:effectLst/>
                <a:latin typeface="Calibri Light" panose="020F0302020204030204" pitchFamily="34" charset="0"/>
                <a:ea typeface="Times New Roman" panose="02020603050405020304" pitchFamily="18" charset="0"/>
              </a:rPr>
              <a:t>verage’ FTA scenario gives us results of lower magnitude, </a:t>
            </a:r>
            <a:r>
              <a:rPr lang="en-GB" sz="2600" dirty="0">
                <a:solidFill>
                  <a:srgbClr val="000000"/>
                </a:solidFill>
                <a:latin typeface="Calibri Light" panose="020F0302020204030204" pitchFamily="34" charset="0"/>
                <a:ea typeface="Times New Roman" panose="02020603050405020304" pitchFamily="18" charset="0"/>
              </a:rPr>
              <a:t>goods NTMs behave more ‘in line’ with expectations of FTA effect (NTM reduction) compared to individual FTAs (US-Korea, EU-Korea). </a:t>
            </a:r>
            <a:endParaRPr lang="en-GB" sz="2600" dirty="0">
              <a:solidFill>
                <a:srgbClr val="000000"/>
              </a:solidFill>
              <a:effectLst/>
              <a:latin typeface="Calibri Light" panose="020F0302020204030204" pitchFamily="34" charset="0"/>
              <a:ea typeface="Times New Roman" panose="02020603050405020304" pitchFamily="18" charset="0"/>
            </a:endParaRPr>
          </a:p>
          <a:p>
            <a:r>
              <a:rPr lang="en-GB" sz="2600" dirty="0">
                <a:solidFill>
                  <a:srgbClr val="000000"/>
                </a:solidFill>
                <a:effectLst/>
                <a:latin typeface="Calibri Light" panose="020F0302020204030204" pitchFamily="34" charset="0"/>
                <a:ea typeface="Times New Roman" panose="02020603050405020304" pitchFamily="18" charset="0"/>
              </a:rPr>
              <a:t>The results of both individual FTAs we examine (EU-Korea and US-Korea) are broadly in line with what the FTAs were expected to deliver in sectors that were the focus of the agreements. </a:t>
            </a:r>
          </a:p>
          <a:p>
            <a:r>
              <a:rPr lang="en-GB" sz="2600" dirty="0">
                <a:solidFill>
                  <a:srgbClr val="000000"/>
                </a:solidFill>
                <a:latin typeface="Calibri Light" panose="020F0302020204030204" pitchFamily="34" charset="0"/>
                <a:ea typeface="Times New Roman" panose="02020603050405020304" pitchFamily="18" charset="0"/>
              </a:rPr>
              <a:t>We see some NTM increases, mainly in services sectors, likely to the limited number of observation in our data and the nature of ITPD-E to GTAP65 mapping. </a:t>
            </a:r>
          </a:p>
          <a:p>
            <a:r>
              <a:rPr lang="en-GB" sz="2600" dirty="0">
                <a:solidFill>
                  <a:srgbClr val="000000"/>
                </a:solidFill>
                <a:latin typeface="Calibri Light" panose="020F0302020204030204" pitchFamily="34" charset="0"/>
                <a:ea typeface="Times New Roman" panose="02020603050405020304" pitchFamily="18" charset="0"/>
              </a:rPr>
              <a:t>Further work needed to make this fully operational in the context of CGE modelling (mainly to resolve the issue of insignificant results and NTM increases). </a:t>
            </a:r>
          </a:p>
          <a:p>
            <a:endParaRPr lang="en-GB" sz="1800" b="0" i="0" u="none" strike="noStrike" baseline="0" dirty="0">
              <a:solidFill>
                <a:srgbClr val="000000"/>
              </a:solidFill>
              <a:latin typeface="Garamond" panose="02020404030301010803" pitchFamily="18" charset="0"/>
            </a:endParaRPr>
          </a:p>
          <a:p>
            <a:endParaRPr lang="en-GB" sz="1800" b="0" i="0" u="none" strike="noStrike" baseline="0" dirty="0">
              <a:solidFill>
                <a:srgbClr val="000000"/>
              </a:solidFill>
              <a:latin typeface="Garamond" panose="02020404030301010803" pitchFamily="18" charset="0"/>
            </a:endParaRPr>
          </a:p>
          <a:p>
            <a:pPr marL="0" indent="0">
              <a:buNone/>
            </a:pPr>
            <a:endParaRPr lang="en-GB" dirty="0"/>
          </a:p>
        </p:txBody>
      </p:sp>
    </p:spTree>
    <p:extLst>
      <p:ext uri="{BB962C8B-B14F-4D97-AF65-F5344CB8AC3E}">
        <p14:creationId xmlns:p14="http://schemas.microsoft.com/office/powerpoint/2010/main" val="334674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1E22-BE30-46E1-AEFF-11E03C5F1364}"/>
              </a:ext>
            </a:extLst>
          </p:cNvPr>
          <p:cNvSpPr>
            <a:spLocks noGrp="1"/>
          </p:cNvSpPr>
          <p:nvPr>
            <p:ph type="title"/>
          </p:nvPr>
        </p:nvSpPr>
        <p:spPr/>
        <p:txBody>
          <a:bodyPr/>
          <a:lstStyle/>
          <a:p>
            <a:r>
              <a:rPr lang="en-GB" dirty="0"/>
              <a:t>The gravity model of international trade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43C96BC-1C8A-43FF-A70D-88E806011E92}"/>
                  </a:ext>
                </a:extLst>
              </p:cNvPr>
              <p:cNvSpPr>
                <a:spLocks noGrp="1"/>
              </p:cNvSpPr>
              <p:nvPr>
                <p:ph idx="1"/>
              </p:nvPr>
            </p:nvSpPr>
            <p:spPr>
              <a:xfrm>
                <a:off x="838200" y="1444954"/>
                <a:ext cx="10515600" cy="5056954"/>
              </a:xfrm>
            </p:spPr>
            <p:txBody>
              <a:bodyPr>
                <a:normAutofit fontScale="70000" lnSpcReduction="20000"/>
              </a:bodyPr>
              <a:lstStyle/>
              <a:p>
                <a:r>
                  <a:rPr lang="en-GB" dirty="0">
                    <a:latin typeface="+mj-lt"/>
                  </a:rPr>
                  <a:t>Captures the relationship between the determinates of trade, such as GDP or distance and trade flows</a:t>
                </a:r>
              </a:p>
              <a:p>
                <a:r>
                  <a:rPr lang="en-GB" dirty="0">
                    <a:latin typeface="+mj-lt"/>
                  </a:rPr>
                  <a:t>Theoretical gravity equation is set out as follows: </a:t>
                </a:r>
              </a:p>
              <a:p>
                <a:endParaRPr lang="en-GB" sz="2000" dirty="0">
                  <a:latin typeface="+mj-lt"/>
                </a:endParaRPr>
              </a:p>
              <a:p>
                <a:pPr marL="0" indent="0" algn="ctr">
                  <a:lnSpc>
                    <a:spcPct val="107000"/>
                  </a:lnSpc>
                  <a:spcAft>
                    <a:spcPts val="800"/>
                  </a:spcAft>
                  <a:buNone/>
                </a:pPr>
                <a:r>
                  <a:rPr lang="en-GB" sz="3200" dirty="0">
                    <a:effectLst/>
                    <a:ea typeface="Calibri" panose="020F0502020204030204" pitchFamily="34" charset="0"/>
                    <a:cs typeface="Calibri Light" panose="020F0302020204030204" pitchFamily="34" charset="0"/>
                  </a:rPr>
                  <a:t>(1) </a:t>
                </a:r>
                <a14:m>
                  <m:oMath xmlns:m="http://schemas.openxmlformats.org/officeDocument/2006/math">
                    <m:sSub>
                      <m:sSubPr>
                        <m:ctrlPr>
                          <a:rPr lang="en-GB" sz="3200" i="1" smtClean="0">
                            <a:effectLst/>
                            <a:latin typeface="Cambria Math" panose="02040503050406030204" pitchFamily="18" charset="0"/>
                            <a:ea typeface="Calibri" panose="020F0502020204030204" pitchFamily="34" charset="0"/>
                            <a:cs typeface="Calibri Light" panose="020F0302020204030204" pitchFamily="34" charset="0"/>
                          </a:rPr>
                        </m:ctrlPr>
                      </m:sSubPr>
                      <m:e>
                        <m:r>
                          <a:rPr lang="en-GB" sz="3200" i="1">
                            <a:effectLst/>
                            <a:latin typeface="Cambria Math" panose="02040503050406030204" pitchFamily="18" charset="0"/>
                            <a:ea typeface="Calibri" panose="020F0502020204030204" pitchFamily="34" charset="0"/>
                            <a:cs typeface="Calibri Light" panose="020F0302020204030204" pitchFamily="34" charset="0"/>
                          </a:rPr>
                          <m:t>𝑋</m:t>
                        </m:r>
                      </m:e>
                      <m:sub>
                        <m:r>
                          <a:rPr lang="en-GB" sz="3200" i="1">
                            <a:effectLst/>
                            <a:latin typeface="Cambria Math" panose="02040503050406030204" pitchFamily="18" charset="0"/>
                            <a:ea typeface="Calibri" panose="020F0502020204030204" pitchFamily="34" charset="0"/>
                            <a:cs typeface="Calibri Light" panose="020F0302020204030204" pitchFamily="34" charset="0"/>
                          </a:rPr>
                          <m:t>𝑖𝑗</m:t>
                        </m:r>
                      </m:sub>
                    </m:sSub>
                    <m:r>
                      <a:rPr lang="en-GB" sz="3200" i="1">
                        <a:effectLst/>
                        <a:latin typeface="Cambria Math" panose="02040503050406030204" pitchFamily="18" charset="0"/>
                        <a:ea typeface="Calibri" panose="020F0502020204030204" pitchFamily="34" charset="0"/>
                        <a:cs typeface="Calibri Light" panose="020F0302020204030204" pitchFamily="34" charset="0"/>
                      </a:rPr>
                      <m:t>= </m:t>
                    </m:r>
                    <m:sSub>
                      <m:sSubPr>
                        <m:ctrlPr>
                          <a:rPr lang="en-GB" sz="32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3200" i="1">
                            <a:effectLst/>
                            <a:latin typeface="Cambria Math" panose="02040503050406030204" pitchFamily="18" charset="0"/>
                            <a:ea typeface="Calibri" panose="020F0502020204030204" pitchFamily="34" charset="0"/>
                            <a:cs typeface="Calibri Light" panose="020F0302020204030204" pitchFamily="34" charset="0"/>
                          </a:rPr>
                          <m:t>𝑆</m:t>
                        </m:r>
                      </m:e>
                      <m:sub>
                        <m:r>
                          <a:rPr lang="en-GB" sz="3200" i="1">
                            <a:effectLst/>
                            <a:latin typeface="Cambria Math" panose="02040503050406030204" pitchFamily="18" charset="0"/>
                            <a:ea typeface="Calibri" panose="020F0502020204030204" pitchFamily="34" charset="0"/>
                            <a:cs typeface="Calibri Light" panose="020F0302020204030204" pitchFamily="34" charset="0"/>
                          </a:rPr>
                          <m:t>𝑖</m:t>
                        </m:r>
                      </m:sub>
                    </m:sSub>
                    <m:sSub>
                      <m:sSubPr>
                        <m:ctrlPr>
                          <a:rPr lang="en-GB" sz="32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3200" i="1">
                            <a:effectLst/>
                            <a:latin typeface="Cambria Math" panose="02040503050406030204" pitchFamily="18" charset="0"/>
                            <a:ea typeface="Calibri" panose="020F0502020204030204" pitchFamily="34" charset="0"/>
                            <a:cs typeface="Calibri Light" panose="020F0302020204030204" pitchFamily="34" charset="0"/>
                          </a:rPr>
                          <m:t>𝑀</m:t>
                        </m:r>
                      </m:e>
                      <m:sub>
                        <m:r>
                          <a:rPr lang="en-GB" sz="3200" i="1">
                            <a:effectLst/>
                            <a:latin typeface="Cambria Math" panose="02040503050406030204" pitchFamily="18" charset="0"/>
                            <a:ea typeface="Calibri" panose="020F0502020204030204" pitchFamily="34" charset="0"/>
                            <a:cs typeface="Calibri Light" panose="020F0302020204030204" pitchFamily="34" charset="0"/>
                          </a:rPr>
                          <m:t>𝑗</m:t>
                        </m:r>
                      </m:sub>
                    </m:sSub>
                    <m:sSubSup>
                      <m:sSubSupPr>
                        <m:ctrlPr>
                          <a:rPr lang="en-GB" sz="3200" i="1">
                            <a:effectLst/>
                            <a:latin typeface="Cambria Math" panose="02040503050406030204" pitchFamily="18" charset="0"/>
                            <a:ea typeface="Calibri" panose="020F0502020204030204" pitchFamily="34" charset="0"/>
                            <a:cs typeface="Calibri Light" panose="020F0302020204030204" pitchFamily="34" charset="0"/>
                          </a:rPr>
                        </m:ctrlPr>
                      </m:sSubSupPr>
                      <m:e>
                        <m:r>
                          <a:rPr lang="en-GB" sz="3200" i="1">
                            <a:effectLst/>
                            <a:latin typeface="Cambria Math" panose="02040503050406030204" pitchFamily="18" charset="0"/>
                            <a:ea typeface="Calibri" panose="020F0502020204030204" pitchFamily="34" charset="0"/>
                            <a:cs typeface="Calibri Light" panose="020F0302020204030204" pitchFamily="34" charset="0"/>
                          </a:rPr>
                          <m:t>𝑑</m:t>
                        </m:r>
                      </m:e>
                      <m:sub>
                        <m:r>
                          <a:rPr lang="en-GB" sz="3200" i="1">
                            <a:effectLst/>
                            <a:latin typeface="Cambria Math" panose="02040503050406030204" pitchFamily="18" charset="0"/>
                            <a:ea typeface="Calibri" panose="020F0502020204030204" pitchFamily="34" charset="0"/>
                            <a:cs typeface="Calibri Light" panose="020F0302020204030204" pitchFamily="34" charset="0"/>
                          </a:rPr>
                          <m:t>𝑖𝑗</m:t>
                        </m:r>
                      </m:sub>
                      <m:sup>
                        <m:r>
                          <a:rPr lang="en-GB" sz="3200" i="1">
                            <a:effectLst/>
                            <a:latin typeface="Cambria Math" panose="02040503050406030204" pitchFamily="18" charset="0"/>
                            <a:ea typeface="Calibri" panose="020F0502020204030204" pitchFamily="34" charset="0"/>
                            <a:cs typeface="Calibri Light" panose="020F0302020204030204" pitchFamily="34" charset="0"/>
                          </a:rPr>
                          <m:t>𝜎</m:t>
                        </m:r>
                      </m:sup>
                    </m:sSubSup>
                  </m:oMath>
                </a14:m>
                <a:endParaRPr lang="en-GB" sz="2000" dirty="0">
                  <a:effectLst/>
                  <a:latin typeface="+mj-lt"/>
                  <a:ea typeface="MS Mincho" panose="02020609040205080304" pitchFamily="49" charset="-128"/>
                  <a:cs typeface="Arial" panose="020B0604020202020204" pitchFamily="34" charset="0"/>
                </a:endParaRPr>
              </a:p>
              <a:p>
                <a:pPr marL="0" indent="0">
                  <a:buNone/>
                </a:pPr>
                <a:r>
                  <a:rPr lang="en-GB" sz="1800" dirty="0">
                    <a:latin typeface="+mj-lt"/>
                  </a:rPr>
                  <a:t>Where:</a:t>
                </a:r>
              </a:p>
              <a:p>
                <a14:m>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𝑋</m:t>
                        </m:r>
                      </m:e>
                      <m:sub>
                        <m:r>
                          <a:rPr lang="en-GB" sz="1800" i="1">
                            <a:latin typeface="Cambria Math" panose="02040503050406030204" pitchFamily="18" charset="0"/>
                          </a:rPr>
                          <m:t>𝑖𝑗</m:t>
                        </m:r>
                      </m:sub>
                    </m:sSub>
                  </m:oMath>
                </a14:m>
                <a:r>
                  <a:rPr lang="en-GB" sz="1800" dirty="0">
                    <a:latin typeface="+mj-lt"/>
                  </a:rPr>
                  <a:t> are exports from country </a:t>
                </a:r>
                <a:r>
                  <a:rPr lang="en-GB" sz="1800" dirty="0" err="1">
                    <a:latin typeface="+mj-lt"/>
                  </a:rPr>
                  <a:t>i</a:t>
                </a:r>
                <a:r>
                  <a:rPr lang="en-GB" sz="1800" dirty="0">
                    <a:latin typeface="+mj-lt"/>
                  </a:rPr>
                  <a:t> to country j</a:t>
                </a:r>
              </a:p>
              <a:p>
                <a14:m>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𝑖</m:t>
                        </m:r>
                      </m:sub>
                    </m:sSub>
                  </m:oMath>
                </a14:m>
                <a:r>
                  <a:rPr lang="en-GB" sz="1800" dirty="0">
                    <a:latin typeface="+mj-lt"/>
                  </a:rPr>
                  <a:t>  are exporter specific characteristics, exporter’s market size </a:t>
                </a:r>
              </a:p>
              <a:p>
                <a14:m>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𝑀</m:t>
                        </m:r>
                      </m:e>
                      <m:sub>
                        <m:r>
                          <a:rPr lang="en-GB" sz="1800" i="1">
                            <a:latin typeface="Cambria Math" panose="02040503050406030204" pitchFamily="18" charset="0"/>
                          </a:rPr>
                          <m:t>𝑗</m:t>
                        </m:r>
                      </m:sub>
                    </m:sSub>
                  </m:oMath>
                </a14:m>
                <a:r>
                  <a:rPr lang="en-GB" sz="1800" dirty="0">
                    <a:latin typeface="+mj-lt"/>
                  </a:rPr>
                  <a:t> are importer specific characteristics, such as importer’s market size (or expenditure)</a:t>
                </a:r>
              </a:p>
              <a:p>
                <a14:m>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𝑑</m:t>
                        </m:r>
                      </m:e>
                      <m:sub>
                        <m:r>
                          <a:rPr lang="en-GB" sz="1800" i="1">
                            <a:latin typeface="Cambria Math" panose="02040503050406030204" pitchFamily="18" charset="0"/>
                          </a:rPr>
                          <m:t>𝑖𝑗</m:t>
                        </m:r>
                      </m:sub>
                    </m:sSub>
                  </m:oMath>
                </a14:m>
                <a:r>
                  <a:rPr lang="en-GB" sz="1800" dirty="0">
                    <a:latin typeface="+mj-lt"/>
                  </a:rPr>
                  <a:t> are bilateral characteristics, such as distance, tariffs or other costs, such as NTMs</a:t>
                </a:r>
              </a:p>
              <a:p>
                <a:r>
                  <a:rPr lang="en-GB" sz="1800" dirty="0">
                    <a:latin typeface="+mj-lt"/>
                  </a:rPr>
                  <a:t>σ  is the trade elasticity </a:t>
                </a:r>
              </a:p>
              <a:p>
                <a:pPr marL="0" indent="0">
                  <a:buNone/>
                </a:pPr>
                <a:endParaRPr lang="en-GB" sz="1800" dirty="0">
                  <a:latin typeface="+mj-lt"/>
                </a:endParaRPr>
              </a:p>
              <a:p>
                <a:pPr marL="0" indent="0">
                  <a:buNone/>
                </a:pPr>
                <a:r>
                  <a:rPr lang="en-GB" sz="2900" b="1" dirty="0">
                    <a:latin typeface="+mj-lt"/>
                  </a:rPr>
                  <a:t>DATA</a:t>
                </a:r>
              </a:p>
              <a:p>
                <a:pPr marL="0" indent="0">
                  <a:buNone/>
                </a:pPr>
                <a:r>
                  <a:rPr lang="en-GB" dirty="0">
                    <a:latin typeface="+mj-lt"/>
                  </a:rPr>
                  <a:t>Using the latest developments in gravity modelling together with the new ITPD-E dataset </a:t>
                </a:r>
              </a:p>
              <a:p>
                <a:pPr lvl="1">
                  <a:buFont typeface="Wingdings" panose="05000000000000000000" pitchFamily="2" charset="2"/>
                  <a:buChar char="ü"/>
                </a:pPr>
                <a:r>
                  <a:rPr lang="en-GB" dirty="0">
                    <a:latin typeface="+mj-lt"/>
                  </a:rPr>
                  <a:t>years 2000-2016 and 243 countries</a:t>
                </a:r>
              </a:p>
              <a:p>
                <a:pPr lvl="1">
                  <a:buFont typeface="Wingdings" panose="05000000000000000000" pitchFamily="2" charset="2"/>
                  <a:buChar char="ü"/>
                </a:pPr>
                <a:r>
                  <a:rPr lang="en-GB" dirty="0">
                    <a:latin typeface="+mj-lt"/>
                  </a:rPr>
                  <a:t>Tariffs sourced from the WB WITS dataset </a:t>
                </a:r>
              </a:p>
              <a:p>
                <a:pPr lvl="1">
                  <a:buFont typeface="Wingdings" panose="05000000000000000000" pitchFamily="2" charset="2"/>
                  <a:buChar char="ü"/>
                </a:pPr>
                <a:r>
                  <a:rPr lang="en-GB" dirty="0">
                    <a:latin typeface="+mj-lt"/>
                  </a:rPr>
                  <a:t>Between HS4 and HS6 in their level of aggregation</a:t>
                </a:r>
              </a:p>
              <a:p>
                <a:endParaRPr lang="en-GB" sz="1800" dirty="0">
                  <a:latin typeface="+mj-lt"/>
                </a:endParaRPr>
              </a:p>
              <a:p>
                <a:endParaRPr lang="en-GB" dirty="0"/>
              </a:p>
            </p:txBody>
          </p:sp>
        </mc:Choice>
        <mc:Fallback>
          <p:sp>
            <p:nvSpPr>
              <p:cNvPr id="3" name="Content Placeholder 2">
                <a:extLst>
                  <a:ext uri="{FF2B5EF4-FFF2-40B4-BE49-F238E27FC236}">
                    <a16:creationId xmlns:a16="http://schemas.microsoft.com/office/drawing/2014/main" id="{E43C96BC-1C8A-43FF-A70D-88E806011E92}"/>
                  </a:ext>
                </a:extLst>
              </p:cNvPr>
              <p:cNvSpPr>
                <a:spLocks noGrp="1" noRot="1" noChangeAspect="1" noMove="1" noResize="1" noEditPoints="1" noAdjustHandles="1" noChangeArrowheads="1" noChangeShapeType="1" noTextEdit="1"/>
              </p:cNvSpPr>
              <p:nvPr>
                <p:ph idx="1"/>
              </p:nvPr>
            </p:nvSpPr>
            <p:spPr>
              <a:xfrm>
                <a:off x="838200" y="1444954"/>
                <a:ext cx="10515600" cy="5056954"/>
              </a:xfrm>
              <a:blipFill>
                <a:blip r:embed="rId2"/>
                <a:stretch>
                  <a:fillRect l="-638" t="-2169" b="-602"/>
                </a:stretch>
              </a:blipFill>
            </p:spPr>
            <p:txBody>
              <a:bodyPr/>
              <a:lstStyle/>
              <a:p>
                <a:r>
                  <a:rPr lang="en-GB">
                    <a:noFill/>
                  </a:rPr>
                  <a:t> </a:t>
                </a:r>
              </a:p>
            </p:txBody>
          </p:sp>
        </mc:Fallback>
      </mc:AlternateContent>
    </p:spTree>
    <p:extLst>
      <p:ext uri="{BB962C8B-B14F-4D97-AF65-F5344CB8AC3E}">
        <p14:creationId xmlns:p14="http://schemas.microsoft.com/office/powerpoint/2010/main" val="221199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69657-2971-481E-B079-E8480939B5D5}"/>
              </a:ext>
            </a:extLst>
          </p:cNvPr>
          <p:cNvSpPr>
            <a:spLocks noGrp="1"/>
          </p:cNvSpPr>
          <p:nvPr>
            <p:ph type="title"/>
          </p:nvPr>
        </p:nvSpPr>
        <p:spPr/>
        <p:txBody>
          <a:bodyPr>
            <a:normAutofit/>
          </a:bodyPr>
          <a:lstStyle/>
          <a:p>
            <a:r>
              <a:rPr lang="en-GB" sz="4000" dirty="0"/>
              <a:t>Gravity challenges and how to overcome them</a:t>
            </a:r>
          </a:p>
        </p:txBody>
      </p:sp>
      <p:sp>
        <p:nvSpPr>
          <p:cNvPr id="3" name="Content Placeholder 2">
            <a:extLst>
              <a:ext uri="{FF2B5EF4-FFF2-40B4-BE49-F238E27FC236}">
                <a16:creationId xmlns:a16="http://schemas.microsoft.com/office/drawing/2014/main" id="{B775B8B2-9A3B-4D19-9F9E-485788A27D12}"/>
              </a:ext>
            </a:extLst>
          </p:cNvPr>
          <p:cNvSpPr>
            <a:spLocks noGrp="1"/>
          </p:cNvSpPr>
          <p:nvPr>
            <p:ph idx="1"/>
          </p:nvPr>
        </p:nvSpPr>
        <p:spPr>
          <a:xfrm>
            <a:off x="838200" y="1690688"/>
            <a:ext cx="10515600" cy="4351338"/>
          </a:xfrm>
        </p:spPr>
        <p:txBody>
          <a:bodyPr>
            <a:normAutofit fontScale="85000" lnSpcReduction="20000"/>
          </a:bodyPr>
          <a:lstStyle/>
          <a:p>
            <a:r>
              <a:rPr lang="en-GB" dirty="0">
                <a:latin typeface="+mj-lt"/>
              </a:rPr>
              <a:t>Unobserved multilateral resistance terms (gravity theory), omitted variable bias </a:t>
            </a:r>
          </a:p>
          <a:p>
            <a:pPr lvl="1">
              <a:buFont typeface="Wingdings" panose="05000000000000000000" pitchFamily="2" charset="2"/>
              <a:buChar char="ü"/>
            </a:pPr>
            <a:r>
              <a:rPr lang="en-GB" dirty="0">
                <a:latin typeface="+mj-lt"/>
              </a:rPr>
              <a:t>Our regression uses importer-year and exporter-year fixed effects to account for these. These capture time-invariant country characteristics. </a:t>
            </a:r>
          </a:p>
          <a:p>
            <a:r>
              <a:rPr lang="en-GB" dirty="0">
                <a:latin typeface="+mj-lt"/>
              </a:rPr>
              <a:t> Endogeneity, omitted variable bias  </a:t>
            </a:r>
          </a:p>
          <a:p>
            <a:pPr lvl="1">
              <a:buFont typeface="Wingdings" panose="05000000000000000000" pitchFamily="2" charset="2"/>
              <a:buChar char="ü"/>
            </a:pPr>
            <a:r>
              <a:rPr lang="en-GB" dirty="0">
                <a:latin typeface="+mj-lt"/>
              </a:rPr>
              <a:t>Using pair fixed effects, our model controls for the relationship between two countries, including distance or historical links. This reduces endogeneity. </a:t>
            </a:r>
          </a:p>
          <a:p>
            <a:pPr lvl="1">
              <a:buFont typeface="Wingdings" panose="05000000000000000000" pitchFamily="2" charset="2"/>
              <a:buChar char="ü"/>
            </a:pPr>
            <a:r>
              <a:rPr lang="en-GB" dirty="0">
                <a:latin typeface="+mj-lt"/>
              </a:rPr>
              <a:t>Using the following adjustment formula, we also adjust endogeneity of tariffs:</a:t>
            </a:r>
          </a:p>
          <a:p>
            <a:pPr lvl="1">
              <a:buFont typeface="Wingdings" panose="05000000000000000000" pitchFamily="2" charset="2"/>
              <a:buChar char="ü"/>
            </a:pPr>
            <a:endParaRPr lang="en-GB" dirty="0">
              <a:latin typeface="+mj-lt"/>
            </a:endParaRPr>
          </a:p>
          <a:p>
            <a:pPr lvl="1">
              <a:buFont typeface="Wingdings" panose="05000000000000000000" pitchFamily="2" charset="2"/>
              <a:buChar char="ü"/>
            </a:pPr>
            <a:endParaRPr lang="en-GB" dirty="0">
              <a:latin typeface="+mj-lt"/>
            </a:endParaRPr>
          </a:p>
          <a:p>
            <a:pPr lvl="1">
              <a:buFont typeface="Wingdings" panose="05000000000000000000" pitchFamily="2" charset="2"/>
              <a:buChar char="ü"/>
            </a:pPr>
            <a:endParaRPr lang="en-GB" dirty="0">
              <a:latin typeface="+mj-lt"/>
            </a:endParaRPr>
          </a:p>
          <a:p>
            <a:r>
              <a:rPr lang="en-GB" dirty="0">
                <a:latin typeface="+mj-lt"/>
              </a:rPr>
              <a:t>Zero trade flows and heteroskedasticity</a:t>
            </a:r>
          </a:p>
          <a:p>
            <a:pPr lvl="1">
              <a:buFont typeface="Wingdings" panose="05000000000000000000" pitchFamily="2" charset="2"/>
              <a:buChar char="ü"/>
            </a:pPr>
            <a:r>
              <a:rPr lang="en-GB" dirty="0">
                <a:latin typeface="+mj-lt"/>
              </a:rPr>
              <a:t>Using PPML (Poisson Pseudo Maximum Likelihood) estimator</a:t>
            </a:r>
          </a:p>
          <a:p>
            <a:r>
              <a:rPr lang="en-GB" dirty="0">
                <a:latin typeface="+mj-lt"/>
              </a:rPr>
              <a:t>Effects of globalisation </a:t>
            </a:r>
          </a:p>
          <a:p>
            <a:pPr lvl="1">
              <a:buFont typeface="Wingdings" panose="05000000000000000000" pitchFamily="2" charset="2"/>
              <a:buChar char="ü"/>
            </a:pPr>
            <a:r>
              <a:rPr lang="en-GB" dirty="0">
                <a:latin typeface="+mj-lt"/>
              </a:rPr>
              <a:t>Including intranational trade and a globalisation dummy interacted with a border variable.</a:t>
            </a:r>
          </a:p>
          <a:p>
            <a:pPr lvl="1">
              <a:buFont typeface="Wingdings" panose="05000000000000000000" pitchFamily="2" charset="2"/>
              <a:buChar char="ü"/>
            </a:pPr>
            <a:endParaRPr lang="en-GB" dirty="0">
              <a:latin typeface="+mj-lt"/>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EA067A8-3F03-0C7B-0BAD-1DFA112C9040}"/>
                  </a:ext>
                </a:extLst>
              </p:cNvPr>
              <p:cNvSpPr txBox="1"/>
              <p:nvPr/>
            </p:nvSpPr>
            <p:spPr>
              <a:xfrm>
                <a:off x="904975" y="3713515"/>
                <a:ext cx="9775596" cy="601768"/>
              </a:xfrm>
              <a:prstGeom prst="rect">
                <a:avLst/>
              </a:prstGeom>
              <a:noFill/>
            </p:spPr>
            <p:txBody>
              <a:bodyPr wrap="square" rtlCol="0">
                <a:spAutoFit/>
              </a:bodyPr>
              <a:lstStyle/>
              <a:p>
                <a:pPr lvl="0" algn="ctr">
                  <a:lnSpc>
                    <a:spcPct val="107000"/>
                  </a:lnSpc>
                  <a:spcAft>
                    <a:spcPts val="800"/>
                  </a:spcAft>
                </a:pPr>
                <a14:m>
                  <m:oMath xmlns:m="http://schemas.openxmlformats.org/officeDocument/2006/math">
                    <m:d>
                      <m:dPr>
                        <m:ctrlPr>
                          <a:rPr lang="en-GB" sz="1800" b="0" i="1" smtClean="0">
                            <a:effectLst/>
                            <a:latin typeface="Cambria Math" panose="02040503050406030204" pitchFamily="18" charset="0"/>
                            <a:ea typeface="Calibri" panose="020F0502020204030204" pitchFamily="34" charset="0"/>
                            <a:cs typeface="Calibri Light" panose="020F0302020204030204" pitchFamily="34" charset="0"/>
                          </a:rPr>
                        </m:ctrlPr>
                      </m:dPr>
                      <m:e>
                        <m:r>
                          <a:rPr lang="en-GB" sz="1800" b="0" i="1" smtClean="0">
                            <a:effectLst/>
                            <a:latin typeface="Cambria Math" panose="02040503050406030204" pitchFamily="18" charset="0"/>
                            <a:ea typeface="Calibri" panose="020F0502020204030204" pitchFamily="34" charset="0"/>
                            <a:cs typeface="Calibri Light" panose="020F0302020204030204" pitchFamily="34" charset="0"/>
                          </a:rPr>
                          <m:t>2</m:t>
                        </m:r>
                      </m:e>
                    </m:d>
                    <m:f>
                      <m:fPr>
                        <m:ctrlPr>
                          <a:rPr lang="en-GB" sz="1800" i="1" smtClean="0">
                            <a:effectLst/>
                            <a:latin typeface="Cambria Math" panose="02040503050406030204" pitchFamily="18" charset="0"/>
                            <a:ea typeface="Calibri" panose="020F0502020204030204" pitchFamily="34" charset="0"/>
                            <a:cs typeface="Calibri Light" panose="020F0302020204030204" pitchFamily="34" charset="0"/>
                          </a:rPr>
                        </m:ctrlPr>
                      </m:fPr>
                      <m:num>
                        <m:sSub>
                          <m:sSubPr>
                            <m:ctrlPr>
                              <a:rPr lang="en-GB" sz="18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800" i="1">
                                <a:effectLst/>
                                <a:latin typeface="Cambria Math" panose="02040503050406030204" pitchFamily="18" charset="0"/>
                                <a:ea typeface="Calibri" panose="020F0502020204030204" pitchFamily="34" charset="0"/>
                                <a:cs typeface="Calibri Light" panose="020F0302020204030204" pitchFamily="34" charset="0"/>
                              </a:rPr>
                              <m:t>𝑋</m:t>
                            </m:r>
                          </m:e>
                          <m:sub>
                            <m:r>
                              <a:rPr lang="en-GB" sz="1800" i="1">
                                <a:effectLst/>
                                <a:latin typeface="Cambria Math" panose="02040503050406030204" pitchFamily="18" charset="0"/>
                                <a:ea typeface="Calibri" panose="020F0502020204030204" pitchFamily="34" charset="0"/>
                                <a:cs typeface="Calibri Light" panose="020F0302020204030204" pitchFamily="34" charset="0"/>
                              </a:rPr>
                              <m:t>𝑖𝑗</m:t>
                            </m:r>
                          </m:sub>
                        </m:sSub>
                      </m:num>
                      <m:den>
                        <m:sSup>
                          <m:sSupPr>
                            <m:ctrlPr>
                              <a:rPr lang="en-GB" sz="1800" i="1">
                                <a:effectLst/>
                                <a:latin typeface="Cambria Math" panose="02040503050406030204" pitchFamily="18" charset="0"/>
                                <a:ea typeface="Calibri" panose="020F0502020204030204" pitchFamily="34" charset="0"/>
                                <a:cs typeface="Calibri Light" panose="020F0302020204030204" pitchFamily="34" charset="0"/>
                              </a:rPr>
                            </m:ctrlPr>
                          </m:sSupPr>
                          <m:e>
                            <m:r>
                              <a:rPr lang="en-GB" sz="1800" i="1">
                                <a:effectLst/>
                                <a:latin typeface="Cambria Math" panose="02040503050406030204" pitchFamily="18" charset="0"/>
                                <a:ea typeface="Calibri" panose="020F0502020204030204" pitchFamily="34" charset="0"/>
                                <a:cs typeface="Calibri Light" panose="020F0302020204030204" pitchFamily="34" charset="0"/>
                              </a:rPr>
                              <m:t>(1+</m:t>
                            </m:r>
                            <m:sSub>
                              <m:sSubPr>
                                <m:ctrlPr>
                                  <a:rPr lang="en-GB" sz="18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800" i="1">
                                    <a:effectLst/>
                                    <a:latin typeface="Cambria Math" panose="02040503050406030204" pitchFamily="18" charset="0"/>
                                    <a:ea typeface="Calibri" panose="020F0502020204030204" pitchFamily="34" charset="0"/>
                                    <a:cs typeface="Calibri Light" panose="020F0302020204030204" pitchFamily="34" charset="0"/>
                                  </a:rPr>
                                  <m:t>𝜏</m:t>
                                </m:r>
                              </m:e>
                              <m:sub>
                                <m:r>
                                  <a:rPr lang="en-GB" sz="1800" i="1">
                                    <a:effectLst/>
                                    <a:latin typeface="Cambria Math" panose="02040503050406030204" pitchFamily="18" charset="0"/>
                                    <a:ea typeface="Calibri" panose="020F0502020204030204" pitchFamily="34" charset="0"/>
                                    <a:cs typeface="Calibri Light" panose="020F0302020204030204" pitchFamily="34" charset="0"/>
                                  </a:rPr>
                                  <m:t>𝑖𝑗</m:t>
                                </m:r>
                              </m:sub>
                            </m:sSub>
                            <m:r>
                              <a:rPr lang="en-GB" sz="1800" i="1">
                                <a:effectLst/>
                                <a:latin typeface="Cambria Math" panose="02040503050406030204" pitchFamily="18" charset="0"/>
                                <a:ea typeface="Calibri" panose="020F0502020204030204" pitchFamily="34" charset="0"/>
                                <a:cs typeface="Calibri Light" panose="020F0302020204030204" pitchFamily="34" charset="0"/>
                              </a:rPr>
                              <m:t>)</m:t>
                            </m:r>
                          </m:e>
                          <m:sup>
                            <m:r>
                              <a:rPr lang="en-GB" sz="1800" i="1">
                                <a:effectLst/>
                                <a:latin typeface="Cambria Math" panose="02040503050406030204" pitchFamily="18" charset="0"/>
                                <a:ea typeface="Calibri" panose="020F0502020204030204" pitchFamily="34" charset="0"/>
                                <a:cs typeface="Calibri Light" panose="020F0302020204030204" pitchFamily="34" charset="0"/>
                              </a:rPr>
                              <m:t>𝜎</m:t>
                            </m:r>
                          </m:sup>
                        </m:sSup>
                      </m:den>
                    </m:f>
                    <m:r>
                      <a:rPr lang="en-GB" sz="1800" i="1">
                        <a:effectLst/>
                        <a:latin typeface="Cambria Math" panose="02040503050406030204" pitchFamily="18" charset="0"/>
                        <a:ea typeface="Calibri" panose="020F0502020204030204" pitchFamily="34" charset="0"/>
                        <a:cs typeface="Calibri Light" panose="020F0302020204030204" pitchFamily="34" charset="0"/>
                      </a:rPr>
                      <m:t>= </m:t>
                    </m:r>
                    <m:sSub>
                      <m:sSubPr>
                        <m:ctrlPr>
                          <a:rPr lang="en-GB" sz="18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800" i="1">
                            <a:effectLst/>
                            <a:latin typeface="Cambria Math" panose="02040503050406030204" pitchFamily="18" charset="0"/>
                            <a:ea typeface="Calibri" panose="020F0502020204030204" pitchFamily="34" charset="0"/>
                            <a:cs typeface="Calibri Light" panose="020F0302020204030204" pitchFamily="34" charset="0"/>
                          </a:rPr>
                          <m:t>𝑋</m:t>
                        </m:r>
                      </m:e>
                      <m:sub>
                        <m:r>
                          <a:rPr lang="en-GB" sz="1800" i="1">
                            <a:effectLst/>
                            <a:latin typeface="Cambria Math" panose="02040503050406030204" pitchFamily="18" charset="0"/>
                            <a:ea typeface="Calibri" panose="020F0502020204030204" pitchFamily="34" charset="0"/>
                            <a:cs typeface="Calibri Light" panose="020F0302020204030204" pitchFamily="34" charset="0"/>
                          </a:rPr>
                          <m:t>𝑖</m:t>
                        </m:r>
                      </m:sub>
                    </m:sSub>
                    <m:sSub>
                      <m:sSubPr>
                        <m:ctrlPr>
                          <a:rPr lang="en-GB" sz="18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800" i="1">
                            <a:effectLst/>
                            <a:latin typeface="Cambria Math" panose="02040503050406030204" pitchFamily="18" charset="0"/>
                            <a:ea typeface="Calibri" panose="020F0502020204030204" pitchFamily="34" charset="0"/>
                            <a:cs typeface="Calibri Light" panose="020F0302020204030204" pitchFamily="34" charset="0"/>
                          </a:rPr>
                          <m:t>𝑀</m:t>
                        </m:r>
                      </m:e>
                      <m:sub>
                        <m:r>
                          <a:rPr lang="en-GB" sz="1800" i="1">
                            <a:effectLst/>
                            <a:latin typeface="Cambria Math" panose="02040503050406030204" pitchFamily="18" charset="0"/>
                            <a:ea typeface="Calibri" panose="020F0502020204030204" pitchFamily="34" charset="0"/>
                            <a:cs typeface="Calibri Light" panose="020F0302020204030204" pitchFamily="34" charset="0"/>
                          </a:rPr>
                          <m:t>𝑗</m:t>
                        </m:r>
                      </m:sub>
                    </m:sSub>
                    <m:sSubSup>
                      <m:sSubSupPr>
                        <m:ctrlPr>
                          <a:rPr lang="en-GB" sz="1800" i="1">
                            <a:effectLst/>
                            <a:latin typeface="Cambria Math" panose="02040503050406030204" pitchFamily="18" charset="0"/>
                            <a:ea typeface="Calibri" panose="020F0502020204030204" pitchFamily="34" charset="0"/>
                            <a:cs typeface="Calibri Light" panose="020F0302020204030204" pitchFamily="34" charset="0"/>
                          </a:rPr>
                        </m:ctrlPr>
                      </m:sSubSupPr>
                      <m:e>
                        <m:r>
                          <a:rPr lang="en-GB" sz="1800" i="1">
                            <a:effectLst/>
                            <a:latin typeface="Cambria Math" panose="02040503050406030204" pitchFamily="18" charset="0"/>
                            <a:ea typeface="Calibri" panose="020F0502020204030204" pitchFamily="34" charset="0"/>
                            <a:cs typeface="Calibri Light" panose="020F0302020204030204" pitchFamily="34" charset="0"/>
                          </a:rPr>
                          <m:t>𝑑</m:t>
                        </m:r>
                      </m:e>
                      <m:sub>
                        <m:r>
                          <a:rPr lang="en-GB" sz="1800" i="1">
                            <a:effectLst/>
                            <a:latin typeface="Cambria Math" panose="02040503050406030204" pitchFamily="18" charset="0"/>
                            <a:ea typeface="Calibri" panose="020F0502020204030204" pitchFamily="34" charset="0"/>
                            <a:cs typeface="Calibri Light" panose="020F0302020204030204" pitchFamily="34" charset="0"/>
                          </a:rPr>
                          <m:t>𝑖𝑗</m:t>
                        </m:r>
                      </m:sub>
                      <m:sup>
                        <m:r>
                          <a:rPr lang="en-GB" sz="1800" i="1">
                            <a:effectLst/>
                            <a:latin typeface="Cambria Math" panose="02040503050406030204" pitchFamily="18" charset="0"/>
                            <a:ea typeface="Calibri" panose="020F0502020204030204" pitchFamily="34" charset="0"/>
                            <a:cs typeface="Calibri Light" panose="020F0302020204030204" pitchFamily="34" charset="0"/>
                          </a:rPr>
                          <m:t>𝜎</m:t>
                        </m:r>
                      </m:sup>
                    </m:sSubSup>
                  </m:oMath>
                </a14:m>
                <a:r>
                  <a:rPr lang="en-GB" sz="1800" dirty="0">
                    <a:effectLst/>
                    <a:latin typeface="Calibri" panose="020F0502020204030204" pitchFamily="34" charset="0"/>
                    <a:ea typeface="Calibri" panose="020F0502020204030204" pitchFamily="34" charset="0"/>
                    <a:cs typeface="Arial" panose="020B0604020202020204" pitchFamily="34" charset="0"/>
                  </a:rPr>
                  <a:t>  </a:t>
                </a:r>
              </a:p>
            </p:txBody>
          </p:sp>
        </mc:Choice>
        <mc:Fallback xmlns="">
          <p:sp>
            <p:nvSpPr>
              <p:cNvPr id="4" name="TextBox 3">
                <a:extLst>
                  <a:ext uri="{FF2B5EF4-FFF2-40B4-BE49-F238E27FC236}">
                    <a16:creationId xmlns:a16="http://schemas.microsoft.com/office/drawing/2014/main" id="{5EA067A8-3F03-0C7B-0BAD-1DFA112C9040}"/>
                  </a:ext>
                </a:extLst>
              </p:cNvPr>
              <p:cNvSpPr txBox="1">
                <a:spLocks noRot="1" noChangeAspect="1" noMove="1" noResize="1" noEditPoints="1" noAdjustHandles="1" noChangeArrowheads="1" noChangeShapeType="1" noTextEdit="1"/>
              </p:cNvSpPr>
              <p:nvPr/>
            </p:nvSpPr>
            <p:spPr>
              <a:xfrm>
                <a:off x="904975" y="3713515"/>
                <a:ext cx="9775596" cy="601768"/>
              </a:xfrm>
              <a:prstGeom prst="rect">
                <a:avLst/>
              </a:prstGeom>
              <a:blipFill>
                <a:blip r:embed="rId2"/>
                <a:stretch>
                  <a:fillRect b="-3030"/>
                </a:stretch>
              </a:blipFill>
            </p:spPr>
            <p:txBody>
              <a:bodyPr/>
              <a:lstStyle/>
              <a:p>
                <a:r>
                  <a:rPr lang="en-GB">
                    <a:noFill/>
                  </a:rPr>
                  <a:t> </a:t>
                </a:r>
              </a:p>
            </p:txBody>
          </p:sp>
        </mc:Fallback>
      </mc:AlternateContent>
    </p:spTree>
    <p:extLst>
      <p:ext uri="{BB962C8B-B14F-4D97-AF65-F5344CB8AC3E}">
        <p14:creationId xmlns:p14="http://schemas.microsoft.com/office/powerpoint/2010/main" val="256941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0354A-CB8F-0DDA-F0C1-9388F40F2D3C}"/>
              </a:ext>
            </a:extLst>
          </p:cNvPr>
          <p:cNvSpPr>
            <a:spLocks noGrp="1"/>
          </p:cNvSpPr>
          <p:nvPr>
            <p:ph type="title"/>
          </p:nvPr>
        </p:nvSpPr>
        <p:spPr/>
        <p:txBody>
          <a:bodyPr/>
          <a:lstStyle/>
          <a:p>
            <a:r>
              <a:rPr lang="en-GB" dirty="0"/>
              <a:t>Model specification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5E6D7EE-1360-41C7-954D-7B04FDD521EB}"/>
                  </a:ext>
                </a:extLst>
              </p:cNvPr>
              <p:cNvSpPr>
                <a:spLocks noGrp="1"/>
              </p:cNvSpPr>
              <p:nvPr>
                <p:ph idx="1"/>
              </p:nvPr>
            </p:nvSpPr>
            <p:spPr>
              <a:xfrm>
                <a:off x="575036" y="1505114"/>
                <a:ext cx="11840066" cy="2328547"/>
              </a:xfrm>
            </p:spPr>
            <p:txBody>
              <a:bodyPr>
                <a:normAutofit lnSpcReduction="10000"/>
              </a:bodyPr>
              <a:lstStyle/>
              <a:p>
                <a:pPr marL="0" indent="0" algn="just">
                  <a:lnSpc>
                    <a:spcPct val="107000"/>
                  </a:lnSpc>
                  <a:spcAft>
                    <a:spcPts val="800"/>
                  </a:spcAft>
                  <a:buNone/>
                </a:pPr>
                <a:r>
                  <a:rPr lang="en-GB" sz="1800" dirty="0">
                    <a:latin typeface="Calibri Light" panose="020F0302020204030204" pitchFamily="34" charset="0"/>
                    <a:ea typeface="Calibri" panose="020F0502020204030204" pitchFamily="34" charset="0"/>
                    <a:cs typeface="Arial" panose="020B0604020202020204" pitchFamily="34" charset="0"/>
                  </a:rPr>
                  <a:t>The following specification</a:t>
                </a:r>
                <a:r>
                  <a:rPr lang="en-GB" sz="1800" dirty="0">
                    <a:effectLst/>
                    <a:latin typeface="Calibri" panose="020F0502020204030204" pitchFamily="34" charset="0"/>
                    <a:ea typeface="Calibri" panose="020F0502020204030204" pitchFamily="34" charset="0"/>
                    <a:cs typeface="Arial" panose="020B0604020202020204" pitchFamily="34" charset="0"/>
                  </a:rPr>
                  <a:t> </a:t>
                </a:r>
                <a:r>
                  <a:rPr lang="en-GB" sz="1800" dirty="0">
                    <a:effectLst/>
                    <a:latin typeface="Calibri Light" panose="020F0302020204030204" pitchFamily="34" charset="0"/>
                    <a:ea typeface="Calibri" panose="020F0502020204030204" pitchFamily="34" charset="0"/>
                    <a:cs typeface="Arial" panose="020B0604020202020204" pitchFamily="34" charset="0"/>
                  </a:rPr>
                  <a:t>below includes the partial effect of an </a:t>
                </a:r>
                <a:r>
                  <a:rPr lang="en-GB" sz="1800" b="1" dirty="0">
                    <a:effectLst/>
                    <a:latin typeface="Calibri Light" panose="020F0302020204030204" pitchFamily="34" charset="0"/>
                    <a:ea typeface="Calibri" panose="020F0502020204030204" pitchFamily="34" charset="0"/>
                    <a:cs typeface="Arial" panose="020B0604020202020204" pitchFamily="34" charset="0"/>
                  </a:rPr>
                  <a:t>‘average’ FTA signed between 2000 and 2016</a:t>
                </a:r>
                <a14:m>
                  <m:oMath xmlns:m="http://schemas.openxmlformats.org/officeDocument/2006/math">
                    <m:r>
                      <a:rPr lang="en-GB" sz="1800" b="0" i="0" smtClean="0">
                        <a:effectLst/>
                        <a:latin typeface="Cambria Math" panose="02040503050406030204" pitchFamily="18" charset="0"/>
                        <a:ea typeface="Calibri" panose="020F0502020204030204" pitchFamily="34" charset="0"/>
                        <a:cs typeface="Calibri Light" panose="020F0302020204030204" pitchFamily="34" charset="0"/>
                      </a:rPr>
                      <m:t>:</m:t>
                    </m:r>
                  </m:oMath>
                </a14:m>
                <a:endParaRPr lang="en-GB" sz="1800" b="0" i="0" dirty="0">
                  <a:effectLst/>
                  <a:latin typeface="Cambria Math" panose="02040503050406030204" pitchFamily="18" charset="0"/>
                  <a:ea typeface="Calibri" panose="020F0502020204030204" pitchFamily="34" charset="0"/>
                  <a:cs typeface="Calibri Light" panose="020F0302020204030204" pitchFamily="34" charset="0"/>
                </a:endParaRPr>
              </a:p>
              <a:p>
                <a:pPr marL="0" indent="0" algn="just">
                  <a:lnSpc>
                    <a:spcPct val="107000"/>
                  </a:lnSpc>
                  <a:spcAft>
                    <a:spcPts val="800"/>
                  </a:spcAft>
                  <a:buNone/>
                </a:pPr>
                <a14:m>
                  <m:oMathPara xmlns:m="http://schemas.openxmlformats.org/officeDocument/2006/math">
                    <m:oMathParaPr>
                      <m:jc m:val="left"/>
                    </m:oMathParaPr>
                    <m:oMath xmlns:m="http://schemas.openxmlformats.org/officeDocument/2006/math">
                      <m:r>
                        <a:rPr lang="en-GB" sz="2000" i="1">
                          <a:latin typeface="Cambria Math" panose="02040503050406030204" pitchFamily="18" charset="0"/>
                          <a:ea typeface="Calibri" panose="020F0502020204030204" pitchFamily="34" charset="0"/>
                          <a:cs typeface="Calibri Light" panose="020F0302020204030204" pitchFamily="34" charset="0"/>
                        </a:rPr>
                        <m:t>(</m:t>
                      </m:r>
                      <m:r>
                        <a:rPr lang="en-GB" sz="2000" b="0" i="1" smtClean="0">
                          <a:latin typeface="Cambria Math" panose="02040503050406030204" pitchFamily="18" charset="0"/>
                          <a:ea typeface="Calibri" panose="020F0502020204030204" pitchFamily="34" charset="0"/>
                          <a:cs typeface="Calibri Light" panose="020F0302020204030204" pitchFamily="34" charset="0"/>
                        </a:rPr>
                        <m:t>3)</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b="0" i="1" smtClean="0">
                              <a:effectLst/>
                              <a:latin typeface="Cambria Math" panose="02040503050406030204" pitchFamily="18" charset="0"/>
                              <a:ea typeface="Calibri" panose="020F0502020204030204" pitchFamily="34" charset="0"/>
                              <a:cs typeface="Calibri Light" panose="020F0302020204030204" pitchFamily="34" charset="0"/>
                            </a:rPr>
                            <m:t> </m:t>
                          </m:r>
                          <m:r>
                            <a:rPr lang="en-GB" sz="2000" i="1">
                              <a:effectLst/>
                              <a:latin typeface="Cambria Math" panose="02040503050406030204" pitchFamily="18" charset="0"/>
                              <a:ea typeface="Calibri" panose="020F0502020204030204" pitchFamily="34" charset="0"/>
                              <a:cs typeface="Calibri Light" panose="020F0302020204030204" pitchFamily="34" charset="0"/>
                            </a:rPr>
                            <m:t>𝑥</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𝑘</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𝑒𝑥𝑝</m:t>
                      </m:r>
                      <m:d>
                        <m:d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dPr>
                        <m:e>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1</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𝐴𝑣𝑒𝑟𝑎𝑔𝑒</m:t>
                              </m:r>
                              <m:r>
                                <a:rPr lang="en-GB" sz="2000" i="1">
                                  <a:effectLst/>
                                  <a:latin typeface="Cambria Math" panose="02040503050406030204" pitchFamily="18" charset="0"/>
                                  <a:ea typeface="Calibri" panose="020F0502020204030204" pitchFamily="34" charset="0"/>
                                  <a:cs typeface="Calibri Light" panose="020F0302020204030204" pitchFamily="34" charset="0"/>
                                </a:rPr>
                                <m:t>_ </m:t>
                              </m:r>
                              <m:r>
                                <a:rPr lang="en-GB" sz="2000" i="1">
                                  <a:effectLst/>
                                  <a:latin typeface="Cambria Math" panose="02040503050406030204" pitchFamily="18" charset="0"/>
                                  <a:ea typeface="Calibri" panose="020F0502020204030204" pitchFamily="34" charset="0"/>
                                  <a:cs typeface="Calibri Light" panose="020F0302020204030204" pitchFamily="34" charset="0"/>
                                </a:rPr>
                                <m:t>𝐹𝑇𝐴</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2</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𝑔𝑙𝑜𝑏𝑎𝑙𝑖𝑠𝑎𝑡𝑖𝑜𝑛</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3</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𝐸𝑈</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𝜋</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 </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𝑥</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𝛾</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e>
                      </m:d>
                      <m:r>
                        <a:rPr lang="en-GB" sz="2000" i="1">
                          <a:effectLst/>
                          <a:latin typeface="Cambria Math" panose="02040503050406030204" pitchFamily="18" charset="0"/>
                          <a:ea typeface="Calibri" panose="020F0502020204030204" pitchFamily="34" charset="0"/>
                          <a:cs typeface="Calibri Light" panose="020F0302020204030204" pitchFamily="34" charset="0"/>
                        </a:rPr>
                        <m:t>+</m:t>
                      </m:r>
                      <m:d>
                        <m:d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dPr>
                        <m:e>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𝜀</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e>
                      </m:d>
                    </m:oMath>
                  </m:oMathPara>
                </a14:m>
                <a:endParaRPr lang="en-GB" sz="18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en-GB" sz="1800" dirty="0">
                    <a:effectLst/>
                    <a:latin typeface="Calibri Light" panose="020F0302020204030204" pitchFamily="34" charset="0"/>
                    <a:ea typeface="Calibri" panose="020F0502020204030204" pitchFamily="34" charset="0"/>
                    <a:cs typeface="Arial" panose="020B0604020202020204" pitchFamily="34" charset="0"/>
                  </a:rPr>
                  <a:t>The second specification captures the effect of an individual FTA (EU – Korea and US – Korea in our paper)</a:t>
                </a:r>
                <a:endParaRPr lang="en-GB" sz="18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en-GB" sz="1800" dirty="0">
                    <a:latin typeface="Calibri" panose="020F0502020204030204" pitchFamily="34" charset="0"/>
                    <a:ea typeface="Calibri" panose="020F0502020204030204" pitchFamily="34" charset="0"/>
                    <a:cs typeface="Arial" panose="020B0604020202020204" pitchFamily="34" charset="0"/>
                  </a:rPr>
                  <a:t>(4)</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𝑥</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𝑘</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𝑒𝑥𝑝</m:t>
                    </m:r>
                    <m:d>
                      <m:d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dPr>
                      <m:e>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1</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b="0" i="1" smtClean="0">
                                <a:effectLst/>
                                <a:latin typeface="Cambria Math" panose="02040503050406030204" pitchFamily="18" charset="0"/>
                                <a:ea typeface="Calibri" panose="020F0502020204030204" pitchFamily="34" charset="0"/>
                                <a:cs typeface="Calibri Light" panose="020F0302020204030204" pitchFamily="34" charset="0"/>
                              </a:rPr>
                              <m:t>𝐴𝑣𝑒𝑟𝑎𝑔𝑒</m:t>
                            </m:r>
                            <m:r>
                              <a:rPr lang="en-GB" sz="2000" b="0" i="1" smtClean="0">
                                <a:effectLst/>
                                <a:latin typeface="Cambria Math" panose="02040503050406030204" pitchFamily="18" charset="0"/>
                                <a:ea typeface="Calibri" panose="020F0502020204030204" pitchFamily="34" charset="0"/>
                                <a:cs typeface="Calibri Light" panose="020F0302020204030204" pitchFamily="34" charset="0"/>
                              </a:rPr>
                              <m:t>_</m:t>
                            </m:r>
                            <m:r>
                              <a:rPr lang="en-GB" sz="2000" i="1">
                                <a:effectLst/>
                                <a:latin typeface="Cambria Math" panose="02040503050406030204" pitchFamily="18" charset="0"/>
                                <a:ea typeface="Calibri" panose="020F0502020204030204" pitchFamily="34" charset="0"/>
                                <a:cs typeface="Calibri Light" panose="020F0302020204030204" pitchFamily="34" charset="0"/>
                              </a:rPr>
                              <m:t>𝐹𝑇𝐴</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2</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𝑔𝑙𝑜𝑏𝑎𝑙𝑖𝑠𝑎𝑡𝑖𝑜𝑛</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 </m:t>
                            </m:r>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3</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𝐸𝑈</m:t>
                            </m:r>
                            <m:r>
                              <a:rPr lang="en-GB" sz="2000" i="1">
                                <a:effectLst/>
                                <a:latin typeface="Cambria Math" panose="02040503050406030204" pitchFamily="18" charset="0"/>
                                <a:ea typeface="Calibri" panose="020F0502020204030204" pitchFamily="34" charset="0"/>
                                <a:cs typeface="Calibri Light" panose="020F0302020204030204" pitchFamily="34" charset="0"/>
                              </a:rPr>
                              <m:t>_</m:t>
                            </m:r>
                            <m:r>
                              <a:rPr lang="en-GB" sz="2000" i="1">
                                <a:effectLst/>
                                <a:latin typeface="Cambria Math" panose="02040503050406030204" pitchFamily="18" charset="0"/>
                                <a:ea typeface="Calibri" panose="020F0502020204030204" pitchFamily="34" charset="0"/>
                                <a:cs typeface="Calibri Light" panose="020F0302020204030204" pitchFamily="34" charset="0"/>
                              </a:rPr>
                              <m:t>𝐾𝑂𝑅</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 </m:t>
                            </m:r>
                            <m:r>
                              <a:rPr lang="en-GB" sz="20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4</m:t>
                            </m:r>
                          </m:sub>
                        </m:sSub>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𝐾𝑂𝑅</m:t>
                            </m:r>
                            <m:r>
                              <a:rPr lang="en-GB" sz="2000" i="1">
                                <a:effectLst/>
                                <a:latin typeface="Cambria Math" panose="02040503050406030204" pitchFamily="18" charset="0"/>
                                <a:ea typeface="Calibri" panose="020F0502020204030204" pitchFamily="34" charset="0"/>
                                <a:cs typeface="Calibri Light" panose="020F0302020204030204" pitchFamily="34" charset="0"/>
                              </a:rPr>
                              <m:t>_</m:t>
                            </m:r>
                            <m:r>
                              <a:rPr lang="en-GB" sz="2000" i="1">
                                <a:effectLst/>
                                <a:latin typeface="Cambria Math" panose="02040503050406030204" pitchFamily="18" charset="0"/>
                                <a:ea typeface="Calibri" panose="020F0502020204030204" pitchFamily="34" charset="0"/>
                                <a:cs typeface="Calibri Light" panose="020F0302020204030204" pitchFamily="34" charset="0"/>
                              </a:rPr>
                              <m:t>𝐸𝑈</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𝜋</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 </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𝑥</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r>
                          <a:rPr lang="en-GB" sz="2000" i="1">
                            <a:effectLst/>
                            <a:latin typeface="Cambria Math" panose="02040503050406030204" pitchFamily="18" charset="0"/>
                            <a:ea typeface="Calibri" panose="020F0502020204030204" pitchFamily="34" charset="0"/>
                            <a:cs typeface="Calibri Light" panose="020F0302020204030204" pitchFamily="34" charset="0"/>
                          </a:rPr>
                          <m:t>+</m:t>
                        </m:r>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𝛾</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sub>
                        </m:sSub>
                      </m:e>
                    </m:d>
                    <m:r>
                      <a:rPr lang="en-GB" sz="2000" i="1">
                        <a:effectLst/>
                        <a:latin typeface="Cambria Math" panose="02040503050406030204" pitchFamily="18" charset="0"/>
                        <a:ea typeface="Calibri" panose="020F0502020204030204" pitchFamily="34" charset="0"/>
                        <a:cs typeface="Calibri Light" panose="020F0302020204030204" pitchFamily="34" charset="0"/>
                      </a:rPr>
                      <m:t>+</m:t>
                    </m:r>
                    <m:d>
                      <m:d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dPr>
                      <m:e>
                        <m:sSub>
                          <m:sSubPr>
                            <m:ctrlPr>
                              <a:rPr lang="en-GB" sz="20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2000" i="1">
                                <a:effectLst/>
                                <a:latin typeface="Cambria Math" panose="02040503050406030204" pitchFamily="18" charset="0"/>
                                <a:ea typeface="Calibri" panose="020F0502020204030204" pitchFamily="34" charset="0"/>
                                <a:cs typeface="Calibri Light" panose="020F0302020204030204" pitchFamily="34" charset="0"/>
                              </a:rPr>
                              <m:t>𝜀</m:t>
                            </m:r>
                          </m:e>
                          <m:sub>
                            <m:r>
                              <a:rPr lang="en-GB" sz="20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2000" i="1">
                                <a:effectLst/>
                                <a:latin typeface="Cambria Math" panose="02040503050406030204" pitchFamily="18" charset="0"/>
                                <a:ea typeface="Calibri" panose="020F0502020204030204" pitchFamily="34" charset="0"/>
                                <a:cs typeface="Calibri Light" panose="020F0302020204030204" pitchFamily="34" charset="0"/>
                              </a:rPr>
                              <m:t>,</m:t>
                            </m:r>
                            <m:r>
                              <a:rPr lang="en-GB" sz="2000" i="1">
                                <a:effectLst/>
                                <a:latin typeface="Cambria Math" panose="02040503050406030204" pitchFamily="18" charset="0"/>
                                <a:ea typeface="Calibri" panose="020F0502020204030204" pitchFamily="34" charset="0"/>
                                <a:cs typeface="Calibri Light" panose="020F0302020204030204" pitchFamily="34" charset="0"/>
                              </a:rPr>
                              <m:t>𝑡</m:t>
                            </m:r>
                          </m:sub>
                        </m:sSub>
                      </m:e>
                    </m:d>
                  </m:oMath>
                </a14:m>
                <a:r>
                  <a:rPr lang="en-GB" sz="2000" dirty="0">
                    <a:effectLst/>
                    <a:latin typeface="Calibri" panose="020F050202020403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mc:Choice>
        <mc:Fallback>
          <p:sp>
            <p:nvSpPr>
              <p:cNvPr id="3" name="Content Placeholder 2">
                <a:extLst>
                  <a:ext uri="{FF2B5EF4-FFF2-40B4-BE49-F238E27FC236}">
                    <a16:creationId xmlns:a16="http://schemas.microsoft.com/office/drawing/2014/main" id="{85E6D7EE-1360-41C7-954D-7B04FDD521EB}"/>
                  </a:ext>
                </a:extLst>
              </p:cNvPr>
              <p:cNvSpPr>
                <a:spLocks noGrp="1" noRot="1" noChangeAspect="1" noMove="1" noResize="1" noEditPoints="1" noAdjustHandles="1" noChangeArrowheads="1" noChangeShapeType="1" noTextEdit="1"/>
              </p:cNvSpPr>
              <p:nvPr>
                <p:ph idx="1"/>
              </p:nvPr>
            </p:nvSpPr>
            <p:spPr>
              <a:xfrm>
                <a:off x="575036" y="1505114"/>
                <a:ext cx="11840066" cy="2328547"/>
              </a:xfrm>
              <a:blipFill>
                <a:blip r:embed="rId3"/>
                <a:stretch>
                  <a:fillRect l="-412" t="-1832"/>
                </a:stretch>
              </a:blipFill>
            </p:spPr>
            <p:txBody>
              <a:bodyPr/>
              <a:lstStyle/>
              <a:p>
                <a:r>
                  <a:rPr lang="en-GB">
                    <a:noFill/>
                  </a:rPr>
                  <a:t> </a:t>
                </a:r>
              </a:p>
            </p:txBody>
          </p:sp>
        </mc:Fallback>
      </mc:AlternateContent>
      <p:sp>
        <p:nvSpPr>
          <p:cNvPr id="8" name="Rectangle: Rounded Corners 7">
            <a:extLst>
              <a:ext uri="{FF2B5EF4-FFF2-40B4-BE49-F238E27FC236}">
                <a16:creationId xmlns:a16="http://schemas.microsoft.com/office/drawing/2014/main" id="{02A708AC-BF5B-9182-A4D1-499619A1607F}"/>
              </a:ext>
            </a:extLst>
          </p:cNvPr>
          <p:cNvSpPr/>
          <p:nvPr/>
        </p:nvSpPr>
        <p:spPr>
          <a:xfrm>
            <a:off x="687764" y="3846181"/>
            <a:ext cx="10816472" cy="2544913"/>
          </a:xfrm>
          <a:prstGeom prst="roundRect">
            <a:avLst/>
          </a:prstGeom>
          <a:solidFill>
            <a:schemeClr val="accent3">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C452FBE-CE82-4731-4871-763780E328F9}"/>
                  </a:ext>
                </a:extLst>
              </p:cNvPr>
              <p:cNvSpPr txBox="1"/>
              <p:nvPr/>
            </p:nvSpPr>
            <p:spPr>
              <a:xfrm>
                <a:off x="838200" y="4104156"/>
                <a:ext cx="4648200" cy="2230867"/>
              </a:xfrm>
              <a:prstGeom prst="rect">
                <a:avLst/>
              </a:prstGeom>
              <a:noFill/>
            </p:spPr>
            <p:txBody>
              <a:bodyPr wrap="square">
                <a:spAutoFit/>
              </a:bodyPr>
              <a:lstStyle/>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smtClean="0">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𝑥</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𝑖𝑗</m:t>
                        </m:r>
                        <m:r>
                          <a:rPr lang="en-GB" sz="1400" i="1">
                            <a:effectLst/>
                            <a:latin typeface="Cambria Math" panose="02040503050406030204" pitchFamily="18" charset="0"/>
                            <a:ea typeface="Calibri" panose="020F0502020204030204" pitchFamily="34" charset="0"/>
                            <a:cs typeface="Calibri Light" panose="020F0302020204030204" pitchFamily="34" charset="0"/>
                          </a:rPr>
                          <m:t>,</m:t>
                        </m:r>
                        <m:r>
                          <a:rPr lang="en-GB" sz="1400" i="1">
                            <a:effectLst/>
                            <a:latin typeface="Cambria Math" panose="02040503050406030204" pitchFamily="18" charset="0"/>
                            <a:ea typeface="Calibri" panose="020F0502020204030204" pitchFamily="34" charset="0"/>
                            <a:cs typeface="Calibri Light" panose="020F0302020204030204" pitchFamily="34" charset="0"/>
                          </a:rPr>
                          <m:t>𝑘</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is a trade flow between I and j in sector k</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1</m:t>
                        </m:r>
                      </m:sub>
                    </m:sSub>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𝐴𝑣𝑒𝑟𝑎𝑔𝑒</m:t>
                        </m:r>
                        <m:r>
                          <a:rPr lang="en-GB" sz="1400" i="1">
                            <a:effectLst/>
                            <a:latin typeface="Cambria Math" panose="02040503050406030204" pitchFamily="18" charset="0"/>
                            <a:ea typeface="Calibri" panose="020F0502020204030204" pitchFamily="34" charset="0"/>
                            <a:cs typeface="Calibri Light" panose="020F0302020204030204" pitchFamily="34" charset="0"/>
                          </a:rPr>
                          <m:t>_</m:t>
                        </m:r>
                        <m:r>
                          <a:rPr lang="en-GB" sz="1400" i="1">
                            <a:effectLst/>
                            <a:latin typeface="Cambria Math" panose="02040503050406030204" pitchFamily="18" charset="0"/>
                            <a:ea typeface="Calibri" panose="020F0502020204030204" pitchFamily="34" charset="0"/>
                            <a:cs typeface="Calibri Light" panose="020F0302020204030204" pitchFamily="34" charset="0"/>
                          </a:rPr>
                          <m:t>𝐹𝑇𝐴</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𝑖𝑗</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is equal to 1 if </a:t>
                </a:r>
                <a:r>
                  <a:rPr lang="en-GB" sz="1400" dirty="0" err="1">
                    <a:effectLst/>
                    <a:latin typeface="Calibri Light" panose="020F0302020204030204" pitchFamily="34" charset="0"/>
                    <a:ea typeface="MS Mincho" panose="02020609040205080304" pitchFamily="49" charset="-128"/>
                    <a:cs typeface="Arial" panose="020B0604020202020204" pitchFamily="34" charset="0"/>
                  </a:rPr>
                  <a:t>i</a:t>
                </a:r>
                <a:r>
                  <a:rPr lang="en-GB" sz="1400" dirty="0">
                    <a:effectLst/>
                    <a:latin typeface="Calibri Light" panose="020F0302020204030204" pitchFamily="34" charset="0"/>
                    <a:ea typeface="MS Mincho" panose="02020609040205080304" pitchFamily="49" charset="-128"/>
                    <a:cs typeface="Arial" panose="020B0604020202020204" pitchFamily="34" charset="0"/>
                  </a:rPr>
                  <a:t> and j have signed an FTA at time t and 0 otherwise </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2</m:t>
                        </m:r>
                      </m:sub>
                    </m:sSub>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𝑔𝑙𝑜𝑏𝑎𝑙𝑖𝑠𝑎𝑡𝑖𝑜𝑛</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𝑖𝑗</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is equal to year at time t if exporter and importer differ, 0 otherwise to control for effects of openness, effectively creating another fixed effect variable.</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3</m:t>
                        </m:r>
                      </m:sub>
                    </m:sSub>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𝐸𝑈</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𝑖𝑗</m:t>
                        </m:r>
                      </m:sub>
                    </m:sSub>
                  </m:oMath>
                </a14:m>
                <a:r>
                  <a:rPr lang="en-GB" sz="1400" dirty="0">
                    <a:effectLst/>
                    <a:latin typeface="Cambria Math" panose="02040503050406030204" pitchFamily="18" charset="0"/>
                    <a:ea typeface="MS Mincho" panose="02020609040205080304" pitchFamily="49" charset="-128"/>
                    <a:cs typeface="Calibri Light" panose="020F0302020204030204" pitchFamily="34" charset="0"/>
                  </a:rPr>
                  <a:t> </a:t>
                </a:r>
                <a:r>
                  <a:rPr lang="en-GB" sz="1400" dirty="0">
                    <a:effectLst/>
                    <a:latin typeface="Calibri Light" panose="020F0302020204030204" pitchFamily="34" charset="0"/>
                    <a:ea typeface="MS Mincho" panose="02020609040205080304" pitchFamily="49" charset="-128"/>
                    <a:cs typeface="Arial" panose="020B0604020202020204" pitchFamily="34" charset="0"/>
                  </a:rPr>
                  <a:t>is equal to 1 if exporter and importer are both EU members, 0 otherwise</a:t>
                </a:r>
                <a:endParaRPr lang="en-GB" sz="20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EC452FBE-CE82-4731-4871-763780E328F9}"/>
                  </a:ext>
                </a:extLst>
              </p:cNvPr>
              <p:cNvSpPr txBox="1">
                <a:spLocks noRot="1" noChangeAspect="1" noMove="1" noResize="1" noEditPoints="1" noAdjustHandles="1" noChangeArrowheads="1" noChangeShapeType="1" noTextEdit="1"/>
              </p:cNvSpPr>
              <p:nvPr/>
            </p:nvSpPr>
            <p:spPr>
              <a:xfrm>
                <a:off x="838200" y="4104156"/>
                <a:ext cx="4648200" cy="2230867"/>
              </a:xfrm>
              <a:prstGeom prst="rect">
                <a:avLst/>
              </a:prstGeom>
              <a:blipFill>
                <a:blip r:embed="rId4"/>
                <a:stretch>
                  <a:fillRect l="-394" r="-262" b="-21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F880DE0-58CF-0E90-924F-D069B078B118}"/>
                  </a:ext>
                </a:extLst>
              </p:cNvPr>
              <p:cNvSpPr txBox="1"/>
              <p:nvPr/>
            </p:nvSpPr>
            <p:spPr>
              <a:xfrm>
                <a:off x="6096000" y="4340860"/>
                <a:ext cx="5370921" cy="1555554"/>
              </a:xfrm>
              <a:prstGeom prst="rect">
                <a:avLst/>
              </a:prstGeom>
              <a:noFill/>
            </p:spPr>
            <p:txBody>
              <a:bodyPr wrap="square">
                <a:spAutoFit/>
              </a:bodyPr>
              <a:lstStyle/>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smtClean="0">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𝛽</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4</m:t>
                        </m:r>
                      </m:sub>
                    </m:sSub>
                    <m:sSub>
                      <m:sSubPr>
                        <m:ctrlPr>
                          <a:rPr lang="en-GB" sz="1400" i="1">
                            <a:effectLst/>
                            <a:latin typeface="Cambria Math" panose="02040503050406030204" pitchFamily="18" charset="0"/>
                            <a:ea typeface="Calibri" panose="020F0502020204030204" pitchFamily="34" charset="0"/>
                            <a:cs typeface="Calibri Light" panose="020F0302020204030204" pitchFamily="34" charset="0"/>
                          </a:rPr>
                        </m:ctrlPr>
                      </m:sSubPr>
                      <m:e>
                        <m:r>
                          <a:rPr lang="en-GB" sz="1400" i="1">
                            <a:effectLst/>
                            <a:latin typeface="Cambria Math" panose="02040503050406030204" pitchFamily="18" charset="0"/>
                            <a:ea typeface="Calibri" panose="020F0502020204030204" pitchFamily="34" charset="0"/>
                            <a:cs typeface="Calibri Light" panose="020F0302020204030204" pitchFamily="34" charset="0"/>
                          </a:rPr>
                          <m:t>𝐾𝑂𝑅</m:t>
                        </m:r>
                        <m:r>
                          <a:rPr lang="en-GB" sz="1400" i="1">
                            <a:effectLst/>
                            <a:latin typeface="Cambria Math" panose="02040503050406030204" pitchFamily="18" charset="0"/>
                            <a:ea typeface="Calibri" panose="020F0502020204030204" pitchFamily="34" charset="0"/>
                            <a:cs typeface="Calibri Light" panose="020F0302020204030204" pitchFamily="34" charset="0"/>
                          </a:rPr>
                          <m:t>_</m:t>
                        </m:r>
                        <m:r>
                          <a:rPr lang="en-GB" sz="1400" i="1">
                            <a:effectLst/>
                            <a:latin typeface="Cambria Math" panose="02040503050406030204" pitchFamily="18" charset="0"/>
                            <a:ea typeface="Calibri" panose="020F0502020204030204" pitchFamily="34" charset="0"/>
                            <a:cs typeface="Calibri Light" panose="020F0302020204030204" pitchFamily="34" charset="0"/>
                          </a:rPr>
                          <m:t>𝐸𝑈</m:t>
                        </m:r>
                      </m:e>
                      <m:sub>
                        <m:r>
                          <a:rPr lang="en-GB" sz="1400" i="1">
                            <a:effectLst/>
                            <a:latin typeface="Cambria Math" panose="02040503050406030204" pitchFamily="18" charset="0"/>
                            <a:ea typeface="Calibri" panose="020F0502020204030204" pitchFamily="34" charset="0"/>
                            <a:cs typeface="Calibri Light" panose="020F0302020204030204" pitchFamily="34" charset="0"/>
                          </a:rPr>
                          <m:t>𝑖𝑗</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is equal to 1 if trade partners are EU members or South Korea, 0 otherwise</a:t>
                </a:r>
                <a:endParaRPr lang="en-GB"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MS Mincho" panose="02020609040205080304" pitchFamily="49" charset="-128"/>
                            <a:cs typeface="Calibri Light" panose="020F0302020204030204" pitchFamily="34" charset="0"/>
                          </a:rPr>
                        </m:ctrlPr>
                      </m:sSubPr>
                      <m:e>
                        <m:r>
                          <a:rPr lang="en-GB" sz="1400" i="1">
                            <a:effectLst/>
                            <a:latin typeface="Cambria Math" panose="02040503050406030204" pitchFamily="18" charset="0"/>
                            <a:ea typeface="MS Mincho" panose="02020609040205080304" pitchFamily="49" charset="-128"/>
                            <a:cs typeface="Calibri Light" panose="020F0302020204030204" pitchFamily="34" charset="0"/>
                          </a:rPr>
                          <m:t>𝜋</m:t>
                        </m:r>
                      </m:e>
                      <m:sub>
                        <m:r>
                          <a:rPr lang="en-GB" sz="1400" i="1">
                            <a:effectLst/>
                            <a:latin typeface="Cambria Math" panose="02040503050406030204" pitchFamily="18" charset="0"/>
                            <a:ea typeface="MS Mincho" panose="02020609040205080304" pitchFamily="49" charset="-128"/>
                            <a:cs typeface="Calibri Light" panose="020F0302020204030204" pitchFamily="34" charset="0"/>
                          </a:rPr>
                          <m:t>𝑖</m:t>
                        </m:r>
                        <m:r>
                          <a:rPr lang="en-GB" sz="1400">
                            <a:effectLst/>
                            <a:latin typeface="Cambria Math" panose="02040503050406030204" pitchFamily="18" charset="0"/>
                            <a:ea typeface="MS Mincho" panose="02020609040205080304" pitchFamily="49" charset="-128"/>
                            <a:cs typeface="Calibri Light" panose="020F0302020204030204" pitchFamily="34" charset="0"/>
                          </a:rPr>
                          <m:t>,</m:t>
                        </m:r>
                        <m:r>
                          <a:rPr lang="en-GB" sz="1400" i="1">
                            <a:effectLst/>
                            <a:latin typeface="Cambria Math" panose="02040503050406030204" pitchFamily="18" charset="0"/>
                            <a:ea typeface="MS Mincho" panose="02020609040205080304" pitchFamily="49" charset="-128"/>
                            <a:cs typeface="Calibri Light" panose="020F0302020204030204" pitchFamily="34" charset="0"/>
                          </a:rPr>
                          <m:t>𝑡</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are the exporter-time fixed effects </a:t>
                </a:r>
                <a:endParaRPr lang="en-GB"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MS Mincho" panose="02020609040205080304" pitchFamily="49" charset="-128"/>
                            <a:cs typeface="Calibri Light" panose="020F0302020204030204" pitchFamily="34" charset="0"/>
                          </a:rPr>
                        </m:ctrlPr>
                      </m:sSubPr>
                      <m:e>
                        <m:r>
                          <a:rPr lang="en-GB" sz="1400" i="1">
                            <a:effectLst/>
                            <a:latin typeface="Cambria Math" panose="02040503050406030204" pitchFamily="18" charset="0"/>
                            <a:ea typeface="MS Mincho" panose="02020609040205080304" pitchFamily="49" charset="-128"/>
                            <a:cs typeface="Calibri Light" panose="020F0302020204030204" pitchFamily="34" charset="0"/>
                          </a:rPr>
                          <m:t>𝑥</m:t>
                        </m:r>
                      </m:e>
                      <m:sub>
                        <m:r>
                          <a:rPr lang="en-GB" sz="1400" i="1">
                            <a:effectLst/>
                            <a:latin typeface="Cambria Math" panose="02040503050406030204" pitchFamily="18" charset="0"/>
                            <a:ea typeface="MS Mincho" panose="02020609040205080304" pitchFamily="49" charset="-128"/>
                            <a:cs typeface="Calibri Light" panose="020F0302020204030204" pitchFamily="34" charset="0"/>
                          </a:rPr>
                          <m:t>𝑗</m:t>
                        </m:r>
                        <m:r>
                          <a:rPr lang="en-GB" sz="1400">
                            <a:effectLst/>
                            <a:latin typeface="Cambria Math" panose="02040503050406030204" pitchFamily="18" charset="0"/>
                            <a:ea typeface="MS Mincho" panose="02020609040205080304" pitchFamily="49" charset="-128"/>
                            <a:cs typeface="Calibri Light" panose="020F0302020204030204" pitchFamily="34" charset="0"/>
                          </a:rPr>
                          <m:t>,</m:t>
                        </m:r>
                        <m:r>
                          <a:rPr lang="en-GB" sz="1400" i="1">
                            <a:effectLst/>
                            <a:latin typeface="Cambria Math" panose="02040503050406030204" pitchFamily="18" charset="0"/>
                            <a:ea typeface="MS Mincho" panose="02020609040205080304" pitchFamily="49" charset="-128"/>
                            <a:cs typeface="Calibri Light" panose="020F0302020204030204" pitchFamily="34" charset="0"/>
                          </a:rPr>
                          <m:t>𝑡</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are the importer-time fixed effects </a:t>
                </a:r>
                <a:endParaRPr lang="en-GB"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MS Mincho" panose="02020609040205080304" pitchFamily="49" charset="-128"/>
                            <a:cs typeface="Calibri Light" panose="020F0302020204030204" pitchFamily="34" charset="0"/>
                          </a:rPr>
                        </m:ctrlPr>
                      </m:sSubPr>
                      <m:e>
                        <m:r>
                          <a:rPr lang="en-GB" sz="1400" i="1">
                            <a:effectLst/>
                            <a:latin typeface="Cambria Math" panose="02040503050406030204" pitchFamily="18" charset="0"/>
                            <a:ea typeface="MS Mincho" panose="02020609040205080304" pitchFamily="49" charset="-128"/>
                            <a:cs typeface="Calibri Light" panose="020F0302020204030204" pitchFamily="34" charset="0"/>
                          </a:rPr>
                          <m:t>𝛾</m:t>
                        </m:r>
                      </m:e>
                      <m:sub>
                        <m:r>
                          <a:rPr lang="en-GB" sz="1400" i="1">
                            <a:effectLst/>
                            <a:latin typeface="Cambria Math" panose="02040503050406030204" pitchFamily="18" charset="0"/>
                            <a:ea typeface="MS Mincho" panose="02020609040205080304" pitchFamily="49" charset="-128"/>
                            <a:cs typeface="Calibri Light" panose="020F0302020204030204" pitchFamily="34" charset="0"/>
                          </a:rPr>
                          <m:t>𝑖𝑗</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are the pair fixed effects </a:t>
                </a:r>
                <a:endParaRPr lang="en-GB"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14:m>
                  <m:oMath xmlns:m="http://schemas.openxmlformats.org/officeDocument/2006/math">
                    <m:sSub>
                      <m:sSubPr>
                        <m:ctrlPr>
                          <a:rPr lang="en-GB" sz="1400" i="1">
                            <a:effectLst/>
                            <a:latin typeface="Cambria Math" panose="02040503050406030204" pitchFamily="18" charset="0"/>
                            <a:ea typeface="MS Mincho" panose="02020609040205080304" pitchFamily="49" charset="-128"/>
                            <a:cs typeface="Calibri Light" panose="020F0302020204030204" pitchFamily="34" charset="0"/>
                          </a:rPr>
                        </m:ctrlPr>
                      </m:sSubPr>
                      <m:e>
                        <m:r>
                          <a:rPr lang="en-GB" sz="1400" i="1">
                            <a:effectLst/>
                            <a:latin typeface="Cambria Math" panose="02040503050406030204" pitchFamily="18" charset="0"/>
                            <a:ea typeface="MS Mincho" panose="02020609040205080304" pitchFamily="49" charset="-128"/>
                            <a:cs typeface="Calibri Light" panose="020F0302020204030204" pitchFamily="34" charset="0"/>
                          </a:rPr>
                          <m:t>𝜀</m:t>
                        </m:r>
                      </m:e>
                      <m:sub>
                        <m:r>
                          <a:rPr lang="en-GB" sz="1400" i="1">
                            <a:effectLst/>
                            <a:latin typeface="Cambria Math" panose="02040503050406030204" pitchFamily="18" charset="0"/>
                            <a:ea typeface="MS Mincho" panose="02020609040205080304" pitchFamily="49" charset="-128"/>
                            <a:cs typeface="Calibri Light" panose="020F0302020204030204" pitchFamily="34" charset="0"/>
                          </a:rPr>
                          <m:t>𝑖𝑗</m:t>
                        </m:r>
                        <m:r>
                          <a:rPr lang="en-GB" sz="1400">
                            <a:effectLst/>
                            <a:latin typeface="Cambria Math" panose="02040503050406030204" pitchFamily="18" charset="0"/>
                            <a:ea typeface="MS Mincho" panose="02020609040205080304" pitchFamily="49" charset="-128"/>
                            <a:cs typeface="Calibri Light" panose="020F0302020204030204" pitchFamily="34" charset="0"/>
                          </a:rPr>
                          <m:t>,</m:t>
                        </m:r>
                        <m:r>
                          <a:rPr lang="en-GB" sz="1400" i="1">
                            <a:effectLst/>
                            <a:latin typeface="Cambria Math" panose="02040503050406030204" pitchFamily="18" charset="0"/>
                            <a:ea typeface="MS Mincho" panose="02020609040205080304" pitchFamily="49" charset="-128"/>
                            <a:cs typeface="Calibri Light" panose="020F0302020204030204" pitchFamily="34" charset="0"/>
                          </a:rPr>
                          <m:t>𝑡</m:t>
                        </m:r>
                      </m:sub>
                    </m:sSub>
                  </m:oMath>
                </a14:m>
                <a:r>
                  <a:rPr lang="en-GB" sz="1400" dirty="0">
                    <a:effectLst/>
                    <a:latin typeface="Calibri Light" panose="020F0302020204030204" pitchFamily="34" charset="0"/>
                    <a:ea typeface="MS Mincho" panose="02020609040205080304" pitchFamily="49" charset="-128"/>
                    <a:cs typeface="Arial" panose="020B0604020202020204" pitchFamily="34" charset="0"/>
                  </a:rPr>
                  <a:t> is the error term</a:t>
                </a:r>
                <a:endParaRPr lang="en-GB" sz="14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BF880DE0-58CF-0E90-924F-D069B078B118}"/>
                  </a:ext>
                </a:extLst>
              </p:cNvPr>
              <p:cNvSpPr txBox="1">
                <a:spLocks noRot="1" noChangeAspect="1" noMove="1" noResize="1" noEditPoints="1" noAdjustHandles="1" noChangeArrowheads="1" noChangeShapeType="1" noTextEdit="1"/>
              </p:cNvSpPr>
              <p:nvPr/>
            </p:nvSpPr>
            <p:spPr>
              <a:xfrm>
                <a:off x="6096000" y="4340860"/>
                <a:ext cx="5370921" cy="1555554"/>
              </a:xfrm>
              <a:prstGeom prst="rect">
                <a:avLst/>
              </a:prstGeom>
              <a:blipFill>
                <a:blip r:embed="rId5"/>
                <a:stretch>
                  <a:fillRect l="-341" t="-392" r="-341" b="-2745"/>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73A907FF-851B-81D4-A706-AAECCA93672A}"/>
              </a:ext>
            </a:extLst>
          </p:cNvPr>
          <p:cNvSpPr txBox="1"/>
          <p:nvPr/>
        </p:nvSpPr>
        <p:spPr>
          <a:xfrm>
            <a:off x="904188" y="3865335"/>
            <a:ext cx="4648200" cy="407035"/>
          </a:xfrm>
          <a:prstGeom prst="rect">
            <a:avLst/>
          </a:prstGeom>
          <a:noFill/>
        </p:spPr>
        <p:txBody>
          <a:bodyPr wrap="square">
            <a:spAutoFit/>
          </a:bodyPr>
          <a:lstStyle/>
          <a:p>
            <a:pPr lvl="0" algn="just">
              <a:lnSpc>
                <a:spcPct val="107000"/>
              </a:lnSpc>
            </a:pPr>
            <a:r>
              <a:rPr lang="en-GB" sz="2000" dirty="0">
                <a:effectLst/>
                <a:latin typeface="+mj-lt"/>
                <a:ea typeface="Calibri" panose="020F0502020204030204" pitchFamily="34" charset="0"/>
                <a:cs typeface="Arial" panose="020B0604020202020204" pitchFamily="34" charset="0"/>
              </a:rPr>
              <a:t>Where:</a:t>
            </a:r>
          </a:p>
        </p:txBody>
      </p:sp>
    </p:spTree>
    <p:extLst>
      <p:ext uri="{BB962C8B-B14F-4D97-AF65-F5344CB8AC3E}">
        <p14:creationId xmlns:p14="http://schemas.microsoft.com/office/powerpoint/2010/main" val="4182277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DC7B1-7D41-66D4-C5F4-1E8BB3FD92A5}"/>
              </a:ext>
            </a:extLst>
          </p:cNvPr>
          <p:cNvSpPr>
            <a:spLocks noGrp="1"/>
          </p:cNvSpPr>
          <p:nvPr>
            <p:ph type="title"/>
          </p:nvPr>
        </p:nvSpPr>
        <p:spPr/>
        <p:txBody>
          <a:bodyPr/>
          <a:lstStyle/>
          <a:p>
            <a:r>
              <a:rPr lang="en-GB" dirty="0"/>
              <a:t>Limitations</a:t>
            </a:r>
          </a:p>
        </p:txBody>
      </p:sp>
      <p:sp>
        <p:nvSpPr>
          <p:cNvPr id="3" name="Content Placeholder 2">
            <a:extLst>
              <a:ext uri="{FF2B5EF4-FFF2-40B4-BE49-F238E27FC236}">
                <a16:creationId xmlns:a16="http://schemas.microsoft.com/office/drawing/2014/main" id="{E075CE8E-F1C4-E06D-1075-7A704DCE0DC9}"/>
              </a:ext>
            </a:extLst>
          </p:cNvPr>
          <p:cNvSpPr>
            <a:spLocks noGrp="1"/>
          </p:cNvSpPr>
          <p:nvPr>
            <p:ph idx="1"/>
          </p:nvPr>
        </p:nvSpPr>
        <p:spPr>
          <a:xfrm>
            <a:off x="838200" y="1690688"/>
            <a:ext cx="10515600" cy="4522222"/>
          </a:xfrm>
        </p:spPr>
        <p:txBody>
          <a:bodyPr>
            <a:normAutofit lnSpcReduction="10000"/>
          </a:bodyPr>
          <a:lstStyle/>
          <a:p>
            <a:r>
              <a:rPr lang="en-GB" sz="2400" dirty="0">
                <a:latin typeface="+mj-lt"/>
              </a:rPr>
              <a:t>Allowing for sectorial and FTA heterogeneity increases ‘noisiness’ of results due to fewer observations in our data.  </a:t>
            </a:r>
          </a:p>
          <a:p>
            <a:r>
              <a:rPr lang="en-GB" sz="2400" dirty="0">
                <a:latin typeface="+mj-lt"/>
              </a:rPr>
              <a:t>Results should be interpreted as partial before third-country effects are accounted for. </a:t>
            </a:r>
          </a:p>
          <a:p>
            <a:r>
              <a:rPr lang="en-GB" sz="2400" dirty="0">
                <a:latin typeface="+mj-lt"/>
              </a:rPr>
              <a:t>Reductions in NTMs faced by exporters after an FTA comes into effect are inferred from changes in trade flows. It could be that a removal of NTMs does not directly translate into an increase in trade flows.</a:t>
            </a:r>
          </a:p>
          <a:p>
            <a:r>
              <a:rPr lang="en-GB" sz="2400" dirty="0">
                <a:latin typeface="+mj-lt"/>
              </a:rPr>
              <a:t>Despite controlling for it via fixed effects and tariff adjustment, some endogeneity could remain in our estimates.</a:t>
            </a:r>
          </a:p>
          <a:p>
            <a:r>
              <a:rPr lang="en-GB" sz="2400" dirty="0">
                <a:latin typeface="+mj-lt"/>
              </a:rPr>
              <a:t>FTA effects on trade flows may take a few years to transpire. </a:t>
            </a:r>
          </a:p>
          <a:p>
            <a:r>
              <a:rPr lang="en-GB" sz="2400" dirty="0">
                <a:latin typeface="+mj-lt"/>
              </a:rPr>
              <a:t>Elasticities used are GTAP </a:t>
            </a:r>
            <a:r>
              <a:rPr lang="en-GB" sz="2400" dirty="0" err="1">
                <a:latin typeface="+mj-lt"/>
              </a:rPr>
              <a:t>Armingtons</a:t>
            </a:r>
            <a:r>
              <a:rPr lang="en-GB" sz="2400" dirty="0">
                <a:latin typeface="+mj-lt"/>
              </a:rPr>
              <a:t> on GTAP65 level, tariff adjustment uses ‘trade elasticities’. </a:t>
            </a:r>
          </a:p>
          <a:p>
            <a:endParaRPr lang="en-GB" dirty="0">
              <a:latin typeface="+mj-lt"/>
            </a:endParaRPr>
          </a:p>
        </p:txBody>
      </p:sp>
    </p:spTree>
    <p:extLst>
      <p:ext uri="{BB962C8B-B14F-4D97-AF65-F5344CB8AC3E}">
        <p14:creationId xmlns:p14="http://schemas.microsoft.com/office/powerpoint/2010/main" val="2482438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5DCEAC-87EA-FEF9-FE8A-95784C873530}"/>
              </a:ext>
            </a:extLst>
          </p:cNvPr>
          <p:cNvSpPr txBox="1">
            <a:spLocks/>
          </p:cNvSpPr>
          <p:nvPr/>
        </p:nvSpPr>
        <p:spPr>
          <a:xfrm>
            <a:off x="4797685" y="2766218"/>
            <a:ext cx="823988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dirty="0"/>
              <a:t>Results</a:t>
            </a:r>
          </a:p>
        </p:txBody>
      </p:sp>
    </p:spTree>
    <p:extLst>
      <p:ext uri="{BB962C8B-B14F-4D97-AF65-F5344CB8AC3E}">
        <p14:creationId xmlns:p14="http://schemas.microsoft.com/office/powerpoint/2010/main" val="1790364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A5445-E4FF-195D-C779-2273F39AA125}"/>
              </a:ext>
            </a:extLst>
          </p:cNvPr>
          <p:cNvSpPr>
            <a:spLocks noGrp="1"/>
          </p:cNvSpPr>
          <p:nvPr>
            <p:ph type="title"/>
          </p:nvPr>
        </p:nvSpPr>
        <p:spPr>
          <a:xfrm>
            <a:off x="489284" y="328265"/>
            <a:ext cx="10515600" cy="1325563"/>
          </a:xfrm>
        </p:spPr>
        <p:txBody>
          <a:bodyPr/>
          <a:lstStyle/>
          <a:p>
            <a:r>
              <a:rPr lang="en-GB" dirty="0"/>
              <a:t>Average FTA results (AVE terms)</a:t>
            </a:r>
          </a:p>
        </p:txBody>
      </p:sp>
      <p:pic>
        <p:nvPicPr>
          <p:cNvPr id="4" name="Picture 3">
            <a:extLst>
              <a:ext uri="{FF2B5EF4-FFF2-40B4-BE49-F238E27FC236}">
                <a16:creationId xmlns:a16="http://schemas.microsoft.com/office/drawing/2014/main" id="{AEC0B4F7-5F79-99BD-E3A9-8515BBC2347A}"/>
              </a:ext>
            </a:extLst>
          </p:cNvPr>
          <p:cNvPicPr>
            <a:picLocks noChangeAspect="1"/>
          </p:cNvPicPr>
          <p:nvPr/>
        </p:nvPicPr>
        <p:blipFill rotWithShape="1">
          <a:blip r:embed="rId2">
            <a:extLst>
              <a:ext uri="{28A0092B-C50C-407E-A947-70E740481C1C}">
                <a14:useLocalDpi xmlns:a14="http://schemas.microsoft.com/office/drawing/2010/main" val="0"/>
              </a:ext>
            </a:extLst>
          </a:blip>
          <a:srcRect t="22139" b="21951"/>
          <a:stretch/>
        </p:blipFill>
        <p:spPr bwMode="auto">
          <a:xfrm>
            <a:off x="2321761" y="3716380"/>
            <a:ext cx="7739243" cy="3249885"/>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B3F7FA68-4969-2BCC-772B-500A4AC9E993}"/>
              </a:ext>
            </a:extLst>
          </p:cNvPr>
          <p:cNvSpPr txBox="1"/>
          <p:nvPr/>
        </p:nvSpPr>
        <p:spPr>
          <a:xfrm>
            <a:off x="6267088" y="1653828"/>
            <a:ext cx="5632144" cy="1959960"/>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n-GB" sz="1800" dirty="0">
                <a:effectLst/>
                <a:latin typeface="Calibri Light" panose="020F0302020204030204" pitchFamily="34" charset="0"/>
                <a:ea typeface="Calibri" panose="020F0502020204030204" pitchFamily="34" charset="0"/>
                <a:cs typeface="Arial" panose="020B0604020202020204" pitchFamily="34" charset="0"/>
              </a:rPr>
              <a:t>NTM reductions in </a:t>
            </a:r>
            <a:r>
              <a:rPr lang="en-GB" sz="1800" b="1" dirty="0">
                <a:effectLst/>
                <a:latin typeface="Calibri Light" panose="020F0302020204030204" pitchFamily="34" charset="0"/>
                <a:ea typeface="Calibri" panose="020F0502020204030204" pitchFamily="34" charset="0"/>
                <a:cs typeface="Arial" panose="020B0604020202020204" pitchFamily="34" charset="0"/>
              </a:rPr>
              <a:t>manufacturing</a:t>
            </a:r>
            <a:r>
              <a:rPr lang="en-GB" sz="1800" dirty="0">
                <a:effectLst/>
                <a:latin typeface="Calibri Light" panose="020F0302020204030204" pitchFamily="34" charset="0"/>
                <a:ea typeface="Calibri" panose="020F0502020204030204" pitchFamily="34" charset="0"/>
                <a:cs typeface="Arial" panose="020B0604020202020204" pitchFamily="34" charset="0"/>
              </a:rPr>
              <a:t> sectors were </a:t>
            </a:r>
            <a:r>
              <a:rPr lang="en-GB" sz="1800" b="1" dirty="0">
                <a:effectLst/>
                <a:latin typeface="Calibri Light" panose="020F0302020204030204" pitchFamily="34" charset="0"/>
                <a:ea typeface="Calibri" panose="020F0502020204030204" pitchFamily="34" charset="0"/>
                <a:cs typeface="Arial" panose="020B0604020202020204" pitchFamily="34" charset="0"/>
              </a:rPr>
              <a:t>clustered close together</a:t>
            </a:r>
            <a:r>
              <a:rPr lang="en-GB" sz="1800" dirty="0">
                <a:effectLst/>
                <a:latin typeface="Calibri Light" panose="020F0302020204030204" pitchFamily="34" charset="0"/>
                <a:ea typeface="Calibri" panose="020F0502020204030204" pitchFamily="34" charset="0"/>
                <a:cs typeface="Arial" panose="020B0604020202020204" pitchFamily="34" charset="0"/>
              </a:rPr>
              <a:t>; most of them were in the range from 0.91% to 3.41% (AVE terms). </a:t>
            </a:r>
          </a:p>
          <a:p>
            <a:pPr marL="285750" indent="-285750" algn="just">
              <a:lnSpc>
                <a:spcPct val="107000"/>
              </a:lnSpc>
              <a:spcAft>
                <a:spcPts val="800"/>
              </a:spcAft>
              <a:buFont typeface="Arial" panose="020B0604020202020204" pitchFamily="34" charset="0"/>
              <a:buChar char="•"/>
            </a:pPr>
            <a:r>
              <a:rPr lang="en-GB" dirty="0">
                <a:latin typeface="Calibri Light" panose="020F0302020204030204" pitchFamily="34" charset="0"/>
                <a:ea typeface="Calibri" panose="020F0502020204030204" pitchFamily="34" charset="0"/>
                <a:cs typeface="Arial" panose="020B0604020202020204" pitchFamily="34" charset="0"/>
              </a:rPr>
              <a:t>NTM </a:t>
            </a:r>
            <a:r>
              <a:rPr lang="en-GB" b="1" dirty="0">
                <a:latin typeface="Calibri Light" panose="020F0302020204030204" pitchFamily="34" charset="0"/>
                <a:ea typeface="Calibri" panose="020F0502020204030204" pitchFamily="34" charset="0"/>
                <a:cs typeface="Arial" panose="020B0604020202020204" pitchFamily="34" charset="0"/>
              </a:rPr>
              <a:t>increases mostly in services – </a:t>
            </a:r>
            <a:r>
              <a:rPr lang="en-GB" dirty="0">
                <a:latin typeface="Calibri Light" panose="020F0302020204030204" pitchFamily="34" charset="0"/>
                <a:ea typeface="Calibri" panose="020F0502020204030204" pitchFamily="34" charset="0"/>
                <a:cs typeface="Arial" panose="020B0604020202020204" pitchFamily="34" charset="0"/>
              </a:rPr>
              <a:t>noisiness of results due to granularity, fewer observations and ITPD-E to GTAP65 mapping. </a:t>
            </a:r>
          </a:p>
        </p:txBody>
      </p:sp>
      <p:sp>
        <p:nvSpPr>
          <p:cNvPr id="5" name="TextBox 4">
            <a:extLst>
              <a:ext uri="{FF2B5EF4-FFF2-40B4-BE49-F238E27FC236}">
                <a16:creationId xmlns:a16="http://schemas.microsoft.com/office/drawing/2014/main" id="{02BBA5CF-82F2-36D8-2AB4-0B2080EE4937}"/>
              </a:ext>
            </a:extLst>
          </p:cNvPr>
          <p:cNvSpPr txBox="1"/>
          <p:nvPr/>
        </p:nvSpPr>
        <p:spPr>
          <a:xfrm>
            <a:off x="192711" y="1653828"/>
            <a:ext cx="5903287" cy="2062552"/>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en-GB" dirty="0">
                <a:latin typeface="Calibri Light" panose="020F0302020204030204" pitchFamily="34" charset="0"/>
                <a:cs typeface="Arial" panose="020B0604020202020204" pitchFamily="34" charset="0"/>
              </a:rPr>
              <a:t>FTAs</a:t>
            </a:r>
            <a:r>
              <a:rPr lang="en-GB" sz="1800" dirty="0">
                <a:effectLst/>
                <a:latin typeface="Calibri Light" panose="020F0302020204030204" pitchFamily="34" charset="0"/>
                <a:ea typeface="Calibri" panose="020F0502020204030204" pitchFamily="34" charset="0"/>
                <a:cs typeface="Arial" panose="020B0604020202020204" pitchFamily="34" charset="0"/>
              </a:rPr>
              <a:t> have reduced NTMs  in </a:t>
            </a:r>
            <a:r>
              <a:rPr lang="en-GB" sz="1800" b="1" dirty="0">
                <a:effectLst/>
                <a:latin typeface="Calibri Light" panose="020F0302020204030204" pitchFamily="34" charset="0"/>
                <a:ea typeface="Calibri" panose="020F0502020204030204" pitchFamily="34" charset="0"/>
                <a:cs typeface="Arial" panose="020B0604020202020204" pitchFamily="34" charset="0"/>
              </a:rPr>
              <a:t>agricultural sectors </a:t>
            </a:r>
            <a:r>
              <a:rPr lang="en-GB" sz="1800" dirty="0">
                <a:effectLst/>
                <a:latin typeface="Calibri Light" panose="020F0302020204030204" pitchFamily="34" charset="0"/>
                <a:ea typeface="Calibri" panose="020F0502020204030204" pitchFamily="34" charset="0"/>
                <a:cs typeface="Arial" panose="020B0604020202020204" pitchFamily="34" charset="0"/>
              </a:rPr>
              <a:t>the most</a:t>
            </a:r>
            <a:r>
              <a:rPr lang="en-GB" dirty="0">
                <a:latin typeface="Calibri Light" panose="020F0302020204030204" pitchFamily="34" charset="0"/>
                <a:ea typeface="Calibri" panose="020F0502020204030204" pitchFamily="34" charset="0"/>
                <a:cs typeface="Arial" panose="020B0604020202020204" pitchFamily="34" charset="0"/>
              </a:rPr>
              <a:t>, some service sectors </a:t>
            </a:r>
            <a:r>
              <a:rPr lang="en-GB" sz="1800" dirty="0">
                <a:effectLst/>
                <a:latin typeface="Calibri Light" panose="020F0302020204030204" pitchFamily="34" charset="0"/>
                <a:ea typeface="Calibri" panose="020F0502020204030204" pitchFamily="34" charset="0"/>
              </a:rPr>
              <a:t>also saw a reduction. </a:t>
            </a:r>
            <a:endParaRPr lang="en-GB" sz="1800" dirty="0">
              <a:effectLst/>
              <a:latin typeface="Calibri Light" panose="020F0302020204030204" pitchFamily="34" charset="0"/>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en-GB" sz="1800" dirty="0">
                <a:effectLst/>
                <a:latin typeface="Calibri Light" panose="020F0302020204030204" pitchFamily="34" charset="0"/>
                <a:ea typeface="Calibri" panose="020F0502020204030204" pitchFamily="34" charset="0"/>
                <a:cs typeface="Arial" panose="020B0604020202020204" pitchFamily="34" charset="0"/>
              </a:rPr>
              <a:t>This included rice (12.03%), fishing (10.51%) and forestry (9.58%). </a:t>
            </a:r>
          </a:p>
          <a:p>
            <a:pPr marL="285750" indent="-285750" algn="just">
              <a:lnSpc>
                <a:spcPct val="107000"/>
              </a:lnSpc>
              <a:spcAft>
                <a:spcPts val="800"/>
              </a:spcAft>
              <a:buFont typeface="Arial" panose="020B0604020202020204" pitchFamily="34" charset="0"/>
              <a:buChar char="•"/>
            </a:pPr>
            <a:r>
              <a:rPr lang="en-GB" sz="1800" dirty="0">
                <a:effectLst/>
                <a:latin typeface="Calibri Light" panose="020F0302020204030204" pitchFamily="34" charset="0"/>
                <a:ea typeface="Calibri" panose="020F0502020204030204" pitchFamily="34" charset="0"/>
                <a:cs typeface="Arial" panose="020B0604020202020204" pitchFamily="34" charset="0"/>
              </a:rPr>
              <a:t>The smallest NTM reductions were in </a:t>
            </a:r>
            <a:r>
              <a:rPr lang="en-GB" sz="1800" b="1" dirty="0">
                <a:effectLst/>
                <a:latin typeface="Calibri Light" panose="020F0302020204030204" pitchFamily="34" charset="0"/>
                <a:ea typeface="Calibri" panose="020F0502020204030204" pitchFamily="34" charset="0"/>
                <a:cs typeface="Arial" panose="020B0604020202020204" pitchFamily="34" charset="0"/>
              </a:rPr>
              <a:t>chemicals, vegetables and fruit (</a:t>
            </a:r>
            <a:r>
              <a:rPr lang="en-GB" sz="1800" b="1" dirty="0" err="1">
                <a:effectLst/>
                <a:latin typeface="Calibri Light" panose="020F0302020204030204" pitchFamily="34" charset="0"/>
                <a:ea typeface="Calibri" panose="020F0502020204030204" pitchFamily="34" charset="0"/>
                <a:cs typeface="Arial" panose="020B0604020202020204" pitchFamily="34" charset="0"/>
              </a:rPr>
              <a:t>v_f</a:t>
            </a:r>
            <a:r>
              <a:rPr lang="en-GB" sz="1800" b="1" dirty="0">
                <a:effectLst/>
                <a:latin typeface="Calibri Light" panose="020F0302020204030204" pitchFamily="34" charset="0"/>
                <a:ea typeface="Calibri" panose="020F0502020204030204" pitchFamily="34" charset="0"/>
                <a:cs typeface="Arial" panose="020B0604020202020204" pitchFamily="34" charset="0"/>
              </a:rPr>
              <a:t>) and iron and steel (</a:t>
            </a:r>
            <a:r>
              <a:rPr lang="en-GB" sz="1800" b="1" dirty="0" err="1">
                <a:effectLst/>
                <a:latin typeface="Calibri Light" panose="020F0302020204030204" pitchFamily="34" charset="0"/>
                <a:ea typeface="Calibri" panose="020F0502020204030204" pitchFamily="34" charset="0"/>
                <a:cs typeface="Arial" panose="020B0604020202020204" pitchFamily="34" charset="0"/>
              </a:rPr>
              <a:t>i_s</a:t>
            </a:r>
            <a:r>
              <a:rPr lang="en-GB" sz="1800" b="1" dirty="0">
                <a:effectLst/>
                <a:latin typeface="Calibri Light" panose="020F0302020204030204" pitchFamily="34" charset="0"/>
                <a:ea typeface="Calibri" panose="020F0502020204030204" pitchFamily="34" charset="0"/>
                <a:cs typeface="Arial" panose="020B0604020202020204" pitchFamily="34" charset="0"/>
              </a:rPr>
              <a:t>).</a:t>
            </a:r>
          </a:p>
        </p:txBody>
      </p:sp>
      <p:sp>
        <p:nvSpPr>
          <p:cNvPr id="7" name="Rectangle 6">
            <a:extLst>
              <a:ext uri="{FF2B5EF4-FFF2-40B4-BE49-F238E27FC236}">
                <a16:creationId xmlns:a16="http://schemas.microsoft.com/office/drawing/2014/main" id="{A7EF7095-D99A-8C63-4FEC-9EC110D93365}"/>
              </a:ext>
            </a:extLst>
          </p:cNvPr>
          <p:cNvSpPr/>
          <p:nvPr/>
        </p:nvSpPr>
        <p:spPr>
          <a:xfrm>
            <a:off x="5928950" y="5843620"/>
            <a:ext cx="676275" cy="2476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Arial" panose="020B0604020202020204" pitchFamily="34" charset="0"/>
              </a:rPr>
              <a:t>Goods</a:t>
            </a:r>
          </a:p>
        </p:txBody>
      </p:sp>
      <p:sp>
        <p:nvSpPr>
          <p:cNvPr id="8" name="Rectangle 7">
            <a:extLst>
              <a:ext uri="{FF2B5EF4-FFF2-40B4-BE49-F238E27FC236}">
                <a16:creationId xmlns:a16="http://schemas.microsoft.com/office/drawing/2014/main" id="{2C0D5BA3-0789-F64B-3832-C6EC46258E75}"/>
              </a:ext>
            </a:extLst>
          </p:cNvPr>
          <p:cNvSpPr/>
          <p:nvPr/>
        </p:nvSpPr>
        <p:spPr>
          <a:xfrm>
            <a:off x="8609347" y="5843620"/>
            <a:ext cx="676275" cy="2476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a:effectLst/>
                <a:ea typeface="Calibri" panose="020F0502020204030204" pitchFamily="34" charset="0"/>
                <a:cs typeface="Arial" panose="020B0604020202020204" pitchFamily="34" charset="0"/>
              </a:rPr>
              <a:t>Services</a:t>
            </a:r>
          </a:p>
        </p:txBody>
      </p:sp>
      <p:cxnSp>
        <p:nvCxnSpPr>
          <p:cNvPr id="9" name="Straight Connector 8">
            <a:extLst>
              <a:ext uri="{FF2B5EF4-FFF2-40B4-BE49-F238E27FC236}">
                <a16:creationId xmlns:a16="http://schemas.microsoft.com/office/drawing/2014/main" id="{38A4D4C7-DEE8-967E-1CAD-82208B66B02B}"/>
              </a:ext>
            </a:extLst>
          </p:cNvPr>
          <p:cNvCxnSpPr>
            <a:cxnSpLocks/>
          </p:cNvCxnSpPr>
          <p:nvPr/>
        </p:nvCxnSpPr>
        <p:spPr>
          <a:xfrm>
            <a:off x="7929349" y="4126832"/>
            <a:ext cx="0" cy="2125682"/>
          </a:xfrm>
          <a:prstGeom prst="line">
            <a:avLst/>
          </a:prstGeom>
        </p:spPr>
        <p:style>
          <a:lnRef idx="1">
            <a:schemeClr val="accent2"/>
          </a:lnRef>
          <a:fillRef idx="0">
            <a:schemeClr val="accent2"/>
          </a:fillRef>
          <a:effectRef idx="0">
            <a:schemeClr val="accent2"/>
          </a:effectRef>
          <a:fontRef idx="minor">
            <a:schemeClr val="tx1"/>
          </a:fontRef>
        </p:style>
      </p:cxnSp>
      <p:sp>
        <p:nvSpPr>
          <p:cNvPr id="10" name="Rectangle: Rounded Corners 9">
            <a:extLst>
              <a:ext uri="{FF2B5EF4-FFF2-40B4-BE49-F238E27FC236}">
                <a16:creationId xmlns:a16="http://schemas.microsoft.com/office/drawing/2014/main" id="{0FC751E6-B1D1-6DD9-2D91-5E47625FB5AE}"/>
              </a:ext>
            </a:extLst>
          </p:cNvPr>
          <p:cNvSpPr/>
          <p:nvPr/>
        </p:nvSpPr>
        <p:spPr>
          <a:xfrm>
            <a:off x="2774515" y="4784942"/>
            <a:ext cx="2260945" cy="146757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5E8074F1-B1B1-67AF-3E99-F380C09CF1B3}"/>
              </a:ext>
            </a:extLst>
          </p:cNvPr>
          <p:cNvSpPr/>
          <p:nvPr/>
        </p:nvSpPr>
        <p:spPr>
          <a:xfrm>
            <a:off x="5572393" y="4784942"/>
            <a:ext cx="2374509" cy="1019055"/>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1D727680-BB81-8A5C-43FC-F109FA1B6CBA}"/>
              </a:ext>
            </a:extLst>
          </p:cNvPr>
          <p:cNvSpPr/>
          <p:nvPr/>
        </p:nvSpPr>
        <p:spPr>
          <a:xfrm>
            <a:off x="7929349" y="4220653"/>
            <a:ext cx="2051104" cy="718127"/>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84045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4712</TotalTime>
  <Words>1766</Words>
  <Application>Microsoft Office PowerPoint</Application>
  <PresentationFormat>Widescreen</PresentationFormat>
  <Paragraphs>139</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Cambria Math</vt:lpstr>
      <vt:lpstr>Garamond</vt:lpstr>
      <vt:lpstr>Symbol</vt:lpstr>
      <vt:lpstr>Times New Roman</vt:lpstr>
      <vt:lpstr>Wingdings</vt:lpstr>
      <vt:lpstr>Office Theme</vt:lpstr>
      <vt:lpstr>GTAP 2022 conference </vt:lpstr>
      <vt:lpstr>Background and context</vt:lpstr>
      <vt:lpstr>High-level conclusions</vt:lpstr>
      <vt:lpstr>The gravity model of international trade</vt:lpstr>
      <vt:lpstr>Gravity challenges and how to overcome them</vt:lpstr>
      <vt:lpstr>Model specification</vt:lpstr>
      <vt:lpstr>Limitations</vt:lpstr>
      <vt:lpstr>PowerPoint Presentation</vt:lpstr>
      <vt:lpstr>Average FTA results (AVE terms)</vt:lpstr>
      <vt:lpstr>EU exports to Korea</vt:lpstr>
      <vt:lpstr>Korea exports to EU </vt:lpstr>
      <vt:lpstr>US exports to Korea</vt:lpstr>
      <vt:lpstr>Korea exports to US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Rusova, Tereza (TRADE)</dc:creator>
  <cp:lastModifiedBy>Rusova, Tereza (TRADE)</cp:lastModifiedBy>
  <cp:revision>3</cp:revision>
  <dcterms:created xsi:type="dcterms:W3CDTF">2022-04-19T12:24:18Z</dcterms:created>
  <dcterms:modified xsi:type="dcterms:W3CDTF">2022-05-20T13:28:55Z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1c05e37-788c-4c59-b50e-5c98323c0a70_Enabled">
    <vt:lpwstr>true</vt:lpwstr>
  </property>
  <property fmtid="{D5CDD505-2E9C-101B-9397-08002B2CF9AE}" pid="3" name="MSIP_Label_c1c05e37-788c-4c59-b50e-5c98323c0a70_SetDate">
    <vt:lpwstr>2022-04-19T12:24:18Z</vt:lpwstr>
  </property>
  <property fmtid="{D5CDD505-2E9C-101B-9397-08002B2CF9AE}" pid="4" name="MSIP_Label_c1c05e37-788c-4c59-b50e-5c98323c0a70_Method">
    <vt:lpwstr>Standard</vt:lpwstr>
  </property>
  <property fmtid="{D5CDD505-2E9C-101B-9397-08002B2CF9AE}" pid="5" name="MSIP_Label_c1c05e37-788c-4c59-b50e-5c98323c0a70_Name">
    <vt:lpwstr>OFFICIAL</vt:lpwstr>
  </property>
  <property fmtid="{D5CDD505-2E9C-101B-9397-08002B2CF9AE}" pid="6" name="MSIP_Label_c1c05e37-788c-4c59-b50e-5c98323c0a70_SiteId">
    <vt:lpwstr>8fa217ec-33aa-46fb-ad96-dfe68006bb86</vt:lpwstr>
  </property>
  <property fmtid="{D5CDD505-2E9C-101B-9397-08002B2CF9AE}" pid="7" name="MSIP_Label_c1c05e37-788c-4c59-b50e-5c98323c0a70_ActionId">
    <vt:lpwstr>2f4f3e64-b296-4f37-91b2-ad20a1beffa7</vt:lpwstr>
  </property>
  <property fmtid="{D5CDD505-2E9C-101B-9397-08002B2CF9AE}" pid="8" name="MSIP_Label_c1c05e37-788c-4c59-b50e-5c98323c0a70_ContentBits">
    <vt:lpwstr>0</vt:lpwstr>
  </property>
</Properties>
</file>