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6" r:id="rId5"/>
    <p:sldId id="263" r:id="rId6"/>
    <p:sldId id="278" r:id="rId7"/>
    <p:sldId id="262" r:id="rId8"/>
    <p:sldId id="264" r:id="rId9"/>
    <p:sldId id="280" r:id="rId10"/>
    <p:sldId id="266" r:id="rId11"/>
    <p:sldId id="268" r:id="rId12"/>
    <p:sldId id="269" r:id="rId13"/>
    <p:sldId id="270" r:id="rId14"/>
    <p:sldId id="271" r:id="rId15"/>
    <p:sldId id="279" r:id="rId16"/>
    <p:sldId id="275" r:id="rId17"/>
    <p:sldId id="277"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2" clrIdx="0">
    <p:extLst>
      <p:ext uri="{19B8F6BF-5375-455C-9EA6-DF929625EA0E}">
        <p15:presenceInfo xmlns:p15="http://schemas.microsoft.com/office/powerpoint/2012/main" userId="be7777b0c6b4984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A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4660"/>
  </p:normalViewPr>
  <p:slideViewPr>
    <p:cSldViewPr snapToGrid="0">
      <p:cViewPr>
        <p:scale>
          <a:sx n="62" d="100"/>
          <a:sy n="62" d="100"/>
        </p:scale>
        <p:origin x="72" y="1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16T06:57:29.887" idx="2">
    <p:pos x="2226" y="1288"/>
    <p:text>Social account matrix</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6/14/2020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6/14/2020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6/14/2020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6/14/2020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6/14/2020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b="1" dirty="0">
                <a:solidFill>
                  <a:srgbClr val="DEA900"/>
                </a:solidFill>
              </a:rPr>
              <a:t>Mining and petroleum boom and public spending policies in Niger</a:t>
            </a:r>
            <a:endParaRPr lang="en-US" dirty="0">
              <a:solidFill>
                <a:srgbClr val="DEA900"/>
              </a:solidFill>
            </a:endParaRPr>
          </a:p>
        </p:txBody>
      </p:sp>
      <p:sp>
        <p:nvSpPr>
          <p:cNvPr id="3" name="Sous-titre 2"/>
          <p:cNvSpPr>
            <a:spLocks noGrp="1"/>
          </p:cNvSpPr>
          <p:nvPr>
            <p:ph type="subTitle" idx="1"/>
          </p:nvPr>
        </p:nvSpPr>
        <p:spPr>
          <a:xfrm>
            <a:off x="1751012" y="3886201"/>
            <a:ext cx="8689976" cy="500864"/>
          </a:xfrm>
        </p:spPr>
        <p:txBody>
          <a:bodyPr>
            <a:normAutofit/>
          </a:bodyPr>
          <a:lstStyle/>
          <a:p>
            <a:r>
              <a:rPr lang="en-US" b="1" dirty="0"/>
              <a:t>a dynamic computable general equilibrium </a:t>
            </a:r>
            <a:r>
              <a:rPr lang="en-US" b="1" dirty="0" smtClean="0"/>
              <a:t>analysis</a:t>
            </a:r>
            <a:endParaRPr lang="en-US" dirty="0"/>
          </a:p>
        </p:txBody>
      </p:sp>
      <p:sp>
        <p:nvSpPr>
          <p:cNvPr id="4" name="ZoneTexte 3"/>
          <p:cNvSpPr txBox="1"/>
          <p:nvPr/>
        </p:nvSpPr>
        <p:spPr>
          <a:xfrm>
            <a:off x="69273" y="5898106"/>
            <a:ext cx="5347854" cy="646331"/>
          </a:xfrm>
          <a:prstGeom prst="rect">
            <a:avLst/>
          </a:prstGeom>
          <a:noFill/>
        </p:spPr>
        <p:txBody>
          <a:bodyPr wrap="square" rtlCol="0">
            <a:spAutoFit/>
          </a:bodyPr>
          <a:lstStyle/>
          <a:p>
            <a:r>
              <a:rPr lang="fr-FR" sz="1200" baseline="30000" dirty="0" smtClean="0"/>
              <a:t>1</a:t>
            </a:r>
            <a:r>
              <a:rPr lang="fr-FR" sz="1200" dirty="0" smtClean="0"/>
              <a:t>Cellule </a:t>
            </a:r>
            <a:r>
              <a:rPr lang="fr-FR" sz="1200" dirty="0"/>
              <a:t>d’Analyse des Politiques et d’Evaluation de l’Action Gouvernementale (CAPEG), Niamey, Niger and </a:t>
            </a:r>
            <a:endParaRPr lang="en-US" sz="1200" dirty="0"/>
          </a:p>
          <a:p>
            <a:r>
              <a:rPr lang="en-US" sz="1200" baseline="30000" dirty="0"/>
              <a:t>2</a:t>
            </a:r>
            <a:r>
              <a:rPr lang="en-US" sz="1200" dirty="0"/>
              <a:t>PEP Network and Department of Economics, </a:t>
            </a:r>
            <a:r>
              <a:rPr lang="en-US" sz="1200" dirty="0" err="1"/>
              <a:t>Université</a:t>
            </a:r>
            <a:r>
              <a:rPr lang="en-US" sz="1200" dirty="0"/>
              <a:t> Le Havre, Le Havre, </a:t>
            </a:r>
            <a:r>
              <a:rPr lang="en-US" sz="1200" dirty="0" smtClean="0"/>
              <a:t>France</a:t>
            </a:r>
            <a:endParaRPr lang="en-US" dirty="0"/>
          </a:p>
        </p:txBody>
      </p:sp>
      <p:sp>
        <p:nvSpPr>
          <p:cNvPr id="5" name="ZoneTexte 4"/>
          <p:cNvSpPr txBox="1"/>
          <p:nvPr/>
        </p:nvSpPr>
        <p:spPr>
          <a:xfrm>
            <a:off x="801385" y="4387065"/>
            <a:ext cx="9554966" cy="646331"/>
          </a:xfrm>
          <a:prstGeom prst="rect">
            <a:avLst/>
          </a:prstGeom>
          <a:noFill/>
        </p:spPr>
        <p:txBody>
          <a:bodyPr wrap="square" rtlCol="0">
            <a:spAutoFit/>
          </a:bodyPr>
          <a:lstStyle/>
          <a:p>
            <a:pPr algn="r"/>
            <a:r>
              <a:rPr lang="fr-FR" b="1" dirty="0"/>
              <a:t>Saadatou </a:t>
            </a:r>
            <a:r>
              <a:rPr lang="fr-FR" b="1" dirty="0" err="1" smtClean="0"/>
              <a:t>Alkassoum</a:t>
            </a:r>
            <a:r>
              <a:rPr lang="fr-FR" b="1" dirty="0" smtClean="0"/>
              <a:t> SANGARE</a:t>
            </a:r>
            <a:r>
              <a:rPr lang="fr-FR" b="1" baseline="30000" dirty="0" smtClean="0"/>
              <a:t>1</a:t>
            </a:r>
            <a:r>
              <a:rPr lang="fr-FR" b="1" dirty="0" smtClean="0"/>
              <a:t> </a:t>
            </a:r>
            <a:r>
              <a:rPr lang="fr-FR" b="1" dirty="0"/>
              <a:t>and Hélène </a:t>
            </a:r>
            <a:r>
              <a:rPr lang="fr-FR" b="1" dirty="0" smtClean="0"/>
              <a:t>MAISONNAVE</a:t>
            </a:r>
            <a:r>
              <a:rPr lang="fr-FR" b="1" baseline="30000" dirty="0" smtClean="0"/>
              <a:t>2</a:t>
            </a:r>
            <a:r>
              <a:rPr lang="fr-FR" b="1" dirty="0" smtClean="0"/>
              <a:t> </a:t>
            </a:r>
            <a:endParaRPr lang="en-US" dirty="0"/>
          </a:p>
          <a:p>
            <a:pPr algn="r"/>
            <a:r>
              <a:rPr lang="en-US" b="1" dirty="0" smtClean="0">
                <a:solidFill>
                  <a:schemeClr val="accent1">
                    <a:lumMod val="75000"/>
                  </a:schemeClr>
                </a:solidFill>
              </a:rPr>
              <a:t>23RD ANNUAL CONFERENCE ON GLOBAL ECONOMIC ANALYSIS – JUNE 2020 - NIGER</a:t>
            </a:r>
            <a:endParaRPr lang="en-US" b="1" dirty="0">
              <a:solidFill>
                <a:schemeClr val="accent1">
                  <a:lumMod val="75000"/>
                </a:schemeClr>
              </a:solidFill>
            </a:endParaRPr>
          </a:p>
        </p:txBody>
      </p:sp>
    </p:spTree>
    <p:extLst>
      <p:ext uri="{BB962C8B-B14F-4D97-AF65-F5344CB8AC3E}">
        <p14:creationId xmlns:p14="http://schemas.microsoft.com/office/powerpoint/2010/main" val="506580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4" y="341116"/>
            <a:ext cx="10364451" cy="1056170"/>
          </a:xfrm>
        </p:spPr>
        <p:txBody>
          <a:bodyPr/>
          <a:lstStyle/>
          <a:p>
            <a:r>
              <a:rPr lang="en-US" dirty="0" smtClean="0"/>
              <a:t>Results (1/6)</a:t>
            </a:r>
            <a:endParaRPr lang="en-US" dirty="0"/>
          </a:p>
        </p:txBody>
      </p:sp>
      <p:sp>
        <p:nvSpPr>
          <p:cNvPr id="3" name="Espace réservé du contenu 2"/>
          <p:cNvSpPr>
            <a:spLocks noGrp="1"/>
          </p:cNvSpPr>
          <p:nvPr>
            <p:ph sz="quarter" idx="13"/>
          </p:nvPr>
        </p:nvSpPr>
        <p:spPr>
          <a:xfrm>
            <a:off x="913774" y="1232899"/>
            <a:ext cx="10848298" cy="4972692"/>
          </a:xfrm>
        </p:spPr>
        <p:txBody>
          <a:bodyPr>
            <a:normAutofit lnSpcReduction="10000"/>
          </a:bodyPr>
          <a:lstStyle/>
          <a:p>
            <a:r>
              <a:rPr lang="en-US" b="1" dirty="0" smtClean="0"/>
              <a:t>A positive reference scenario</a:t>
            </a:r>
          </a:p>
          <a:p>
            <a:r>
              <a:rPr lang="en-US" dirty="0" smtClean="0"/>
              <a:t>accounted </a:t>
            </a:r>
            <a:r>
              <a:rPr lang="en-US" dirty="0"/>
              <a:t>for the </a:t>
            </a:r>
            <a:r>
              <a:rPr lang="en-US" dirty="0">
                <a:solidFill>
                  <a:srgbClr val="DEA900"/>
                </a:solidFill>
              </a:rPr>
              <a:t>increase in uranium and petroleum production </a:t>
            </a:r>
            <a:r>
              <a:rPr lang="en-US" dirty="0"/>
              <a:t>and </a:t>
            </a:r>
            <a:r>
              <a:rPr lang="en-US" dirty="0">
                <a:solidFill>
                  <a:srgbClr val="DEA900"/>
                </a:solidFill>
              </a:rPr>
              <a:t>exports forecast </a:t>
            </a:r>
            <a:r>
              <a:rPr lang="en-US" dirty="0"/>
              <a:t>by the Ministry of Mining </a:t>
            </a:r>
            <a:r>
              <a:rPr lang="en-US" dirty="0" smtClean="0"/>
              <a:t>and Petroleum, </a:t>
            </a:r>
            <a:endParaRPr lang="en-US" dirty="0" smtClean="0"/>
          </a:p>
          <a:p>
            <a:r>
              <a:rPr lang="en-US" dirty="0" smtClean="0"/>
              <a:t>Accounted the </a:t>
            </a:r>
            <a:r>
              <a:rPr lang="en-US" dirty="0" smtClean="0"/>
              <a:t>IMF’s </a:t>
            </a:r>
            <a:r>
              <a:rPr lang="en-US" b="1" dirty="0" smtClean="0">
                <a:solidFill>
                  <a:srgbClr val="DEA900"/>
                </a:solidFill>
              </a:rPr>
              <a:t>forecasted increase in </a:t>
            </a:r>
            <a:r>
              <a:rPr lang="en-US" b="1" dirty="0" smtClean="0">
                <a:solidFill>
                  <a:srgbClr val="DEA900"/>
                </a:solidFill>
              </a:rPr>
              <a:t>GDP</a:t>
            </a:r>
            <a:endParaRPr lang="en-US" dirty="0" smtClean="0">
              <a:solidFill>
                <a:srgbClr val="DEA900"/>
              </a:solidFill>
            </a:endParaRPr>
          </a:p>
          <a:p>
            <a:r>
              <a:rPr lang="en-US" dirty="0" smtClean="0">
                <a:solidFill>
                  <a:srgbClr val="DEA900"/>
                </a:solidFill>
              </a:rPr>
              <a:t>exports </a:t>
            </a:r>
            <a:r>
              <a:rPr lang="en-US" dirty="0">
                <a:solidFill>
                  <a:srgbClr val="DEA900"/>
                </a:solidFill>
              </a:rPr>
              <a:t>of crude oil </a:t>
            </a:r>
            <a:r>
              <a:rPr lang="en-US" dirty="0"/>
              <a:t>(60,000 barrels/day) </a:t>
            </a:r>
            <a:r>
              <a:rPr lang="en-US" dirty="0" smtClean="0"/>
              <a:t>would begin in </a:t>
            </a:r>
            <a:r>
              <a:rPr lang="en-US" dirty="0" smtClean="0"/>
              <a:t>2017</a:t>
            </a:r>
          </a:p>
          <a:p>
            <a:r>
              <a:rPr lang="en-US" dirty="0" smtClean="0"/>
              <a:t>a </a:t>
            </a:r>
            <a:r>
              <a:rPr lang="en-US" dirty="0" smtClean="0"/>
              <a:t>substantial increase in uranium production would come </a:t>
            </a:r>
            <a:r>
              <a:rPr lang="en-US" dirty="0"/>
              <a:t>from the </a:t>
            </a:r>
            <a:r>
              <a:rPr lang="en-US" dirty="0" err="1">
                <a:solidFill>
                  <a:srgbClr val="DEA900"/>
                </a:solidFill>
              </a:rPr>
              <a:t>Imouraren</a:t>
            </a:r>
            <a:r>
              <a:rPr lang="en-US" dirty="0">
                <a:solidFill>
                  <a:srgbClr val="DEA900"/>
                </a:solidFill>
              </a:rPr>
              <a:t> mine in 2019</a:t>
            </a:r>
            <a:r>
              <a:rPr lang="en-US" dirty="0" smtClean="0">
                <a:solidFill>
                  <a:srgbClr val="DEA900"/>
                </a:solidFill>
              </a:rPr>
              <a:t>.</a:t>
            </a:r>
          </a:p>
          <a:p>
            <a:r>
              <a:rPr lang="en-US" dirty="0"/>
              <a:t>A increased fiscal revenues, which in turn </a:t>
            </a:r>
            <a:r>
              <a:rPr lang="en-US" dirty="0">
                <a:solidFill>
                  <a:srgbClr val="DEA900"/>
                </a:solidFill>
              </a:rPr>
              <a:t>increased government income </a:t>
            </a:r>
            <a:r>
              <a:rPr lang="en-US" dirty="0"/>
              <a:t>and savings and therefore total </a:t>
            </a:r>
            <a:r>
              <a:rPr lang="en-US" dirty="0" smtClean="0"/>
              <a:t>investment in </a:t>
            </a:r>
            <a:r>
              <a:rPr lang="en-US" dirty="0"/>
              <a:t>the economy</a:t>
            </a:r>
            <a:r>
              <a:rPr lang="en-US" dirty="0" smtClean="0"/>
              <a:t>.</a:t>
            </a:r>
          </a:p>
          <a:p>
            <a:pPr marL="0" indent="0">
              <a:buNone/>
            </a:pPr>
            <a:r>
              <a:rPr lang="en-US" u="sng" dirty="0"/>
              <a:t>Scenario</a:t>
            </a:r>
          </a:p>
          <a:p>
            <a:pPr marL="0" indent="0">
              <a:buNone/>
            </a:pPr>
            <a:r>
              <a:rPr lang="en-US" b="1" i="1" dirty="0" smtClean="0">
                <a:solidFill>
                  <a:schemeClr val="accent1">
                    <a:lumMod val="75000"/>
                  </a:schemeClr>
                </a:solidFill>
              </a:rPr>
              <a:t>increase </a:t>
            </a:r>
            <a:r>
              <a:rPr lang="en-US" b="1" i="1" dirty="0">
                <a:solidFill>
                  <a:schemeClr val="accent1">
                    <a:lumMod val="75000"/>
                  </a:schemeClr>
                </a:solidFill>
              </a:rPr>
              <a:t>in road-infrastructure investment of 3 per cent each year from 2017 to 2022. </a:t>
            </a:r>
            <a:endParaRPr lang="en-US" dirty="0">
              <a:solidFill>
                <a:schemeClr val="accent1">
                  <a:lumMod val="75000"/>
                </a:schemeClr>
              </a:solidFill>
            </a:endParaRPr>
          </a:p>
          <a:p>
            <a:endParaRPr lang="en-US" dirty="0" smtClean="0"/>
          </a:p>
        </p:txBody>
      </p:sp>
    </p:spTree>
    <p:extLst>
      <p:ext uri="{BB962C8B-B14F-4D97-AF65-F5344CB8AC3E}">
        <p14:creationId xmlns:p14="http://schemas.microsoft.com/office/powerpoint/2010/main" val="3092231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7"/>
            <a:ext cx="10364451" cy="960901"/>
          </a:xfrm>
        </p:spPr>
        <p:txBody>
          <a:bodyPr/>
          <a:lstStyle/>
          <a:p>
            <a:r>
              <a:rPr lang="en-US" dirty="0" smtClean="0"/>
              <a:t>Results </a:t>
            </a:r>
            <a:r>
              <a:rPr lang="en-US" dirty="0" smtClean="0"/>
              <a:t>(2/6</a:t>
            </a:r>
            <a:r>
              <a:rPr lang="en-US" dirty="0"/>
              <a:t>)</a:t>
            </a:r>
          </a:p>
        </p:txBody>
      </p:sp>
      <p:sp>
        <p:nvSpPr>
          <p:cNvPr id="3" name="Espace réservé du contenu 2"/>
          <p:cNvSpPr>
            <a:spLocks noGrp="1"/>
          </p:cNvSpPr>
          <p:nvPr>
            <p:ph sz="quarter" idx="13"/>
          </p:nvPr>
        </p:nvSpPr>
        <p:spPr>
          <a:xfrm>
            <a:off x="647272" y="1387011"/>
            <a:ext cx="10962526" cy="5116529"/>
          </a:xfrm>
        </p:spPr>
        <p:txBody>
          <a:bodyPr>
            <a:normAutofit fontScale="85000" lnSpcReduction="10000"/>
          </a:bodyPr>
          <a:lstStyle/>
          <a:p>
            <a:r>
              <a:rPr lang="en-US" dirty="0" err="1" smtClean="0"/>
              <a:t>Effets</a:t>
            </a:r>
            <a:r>
              <a:rPr lang="en-US" dirty="0" smtClean="0"/>
              <a:t> on macroeconomic variables  (% change from the BAU)</a:t>
            </a:r>
          </a:p>
          <a:p>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r>
              <a:rPr lang="en-US" b="1" dirty="0" smtClean="0"/>
              <a:t>The </a:t>
            </a:r>
            <a:r>
              <a:rPr lang="en-US" b="1" dirty="0"/>
              <a:t>effects </a:t>
            </a:r>
            <a:r>
              <a:rPr lang="en-US" dirty="0"/>
              <a:t>of road-infrastructure investment in the simulation are </a:t>
            </a:r>
            <a:r>
              <a:rPr lang="en-US" b="1" dirty="0"/>
              <a:t>favorable for the economy</a:t>
            </a:r>
            <a:r>
              <a:rPr lang="en-US" dirty="0" smtClean="0"/>
              <a:t>, both in the short and long </a:t>
            </a:r>
            <a:r>
              <a:rPr lang="en-US" dirty="0" smtClean="0"/>
              <a:t>term. </a:t>
            </a:r>
          </a:p>
          <a:p>
            <a:r>
              <a:rPr lang="en-US" dirty="0"/>
              <a:t>The choc leads to </a:t>
            </a:r>
            <a:r>
              <a:rPr lang="en-US" dirty="0" smtClean="0"/>
              <a:t>a </a:t>
            </a:r>
            <a:r>
              <a:rPr lang="en-US" dirty="0"/>
              <a:t>decrease in the consumer price </a:t>
            </a:r>
            <a:r>
              <a:rPr lang="en-US" dirty="0" smtClean="0"/>
              <a:t>index and decrease of unemployment, both effects lead to </a:t>
            </a:r>
            <a:r>
              <a:rPr lang="en-US" dirty="0"/>
              <a:t>an increase in real household consumption throughout the period</a:t>
            </a:r>
            <a:endParaRPr lang="en-US" dirty="0" smtClean="0"/>
          </a:p>
        </p:txBody>
      </p:sp>
      <p:graphicFrame>
        <p:nvGraphicFramePr>
          <p:cNvPr id="4" name="Tableau 3"/>
          <p:cNvGraphicFramePr>
            <a:graphicFrameLocks noGrp="1"/>
          </p:cNvGraphicFramePr>
          <p:nvPr>
            <p:extLst>
              <p:ext uri="{D42A27DB-BD31-4B8C-83A1-F6EECF244321}">
                <p14:modId xmlns:p14="http://schemas.microsoft.com/office/powerpoint/2010/main" val="623849775"/>
              </p:ext>
            </p:extLst>
          </p:nvPr>
        </p:nvGraphicFramePr>
        <p:xfrm>
          <a:off x="1106289" y="1871548"/>
          <a:ext cx="6899563" cy="3108960"/>
        </p:xfrm>
        <a:graphic>
          <a:graphicData uri="http://schemas.openxmlformats.org/drawingml/2006/table">
            <a:tbl>
              <a:tblPr firstRow="1" bandRow="1">
                <a:tableStyleId>{5C22544A-7EE6-4342-B048-85BDC9FD1C3A}</a:tableStyleId>
              </a:tblPr>
              <a:tblGrid>
                <a:gridCol w="3394899">
                  <a:extLst>
                    <a:ext uri="{9D8B030D-6E8A-4147-A177-3AD203B41FA5}">
                      <a16:colId xmlns:a16="http://schemas.microsoft.com/office/drawing/2014/main" val="325815978"/>
                    </a:ext>
                  </a:extLst>
                </a:gridCol>
                <a:gridCol w="1971428">
                  <a:extLst>
                    <a:ext uri="{9D8B030D-6E8A-4147-A177-3AD203B41FA5}">
                      <a16:colId xmlns:a16="http://schemas.microsoft.com/office/drawing/2014/main" val="602571776"/>
                    </a:ext>
                  </a:extLst>
                </a:gridCol>
                <a:gridCol w="1533236">
                  <a:extLst>
                    <a:ext uri="{9D8B030D-6E8A-4147-A177-3AD203B41FA5}">
                      <a16:colId xmlns:a16="http://schemas.microsoft.com/office/drawing/2014/main" val="2454299627"/>
                    </a:ext>
                  </a:extLst>
                </a:gridCol>
              </a:tblGrid>
              <a:tr h="370840">
                <a:tc>
                  <a:txBody>
                    <a:bodyPr/>
                    <a:lstStyle/>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Short-Term</a:t>
                      </a:r>
                      <a:endParaRPr lang="en-US" sz="2400" dirty="0"/>
                    </a:p>
                  </a:txBody>
                  <a:tcPr/>
                </a:tc>
                <a:tc>
                  <a:txBody>
                    <a:bodyPr/>
                    <a:lstStyle/>
                    <a:p>
                      <a:r>
                        <a:rPr lang="en-US" sz="2400" dirty="0" smtClean="0"/>
                        <a:t>Long-Term</a:t>
                      </a:r>
                      <a:endParaRPr lang="en-US" sz="2400" dirty="0"/>
                    </a:p>
                  </a:txBody>
                  <a:tcPr/>
                </a:tc>
                <a:extLst>
                  <a:ext uri="{0D108BD9-81ED-4DB2-BD59-A6C34878D82A}">
                    <a16:rowId xmlns:a16="http://schemas.microsoft.com/office/drawing/2014/main" val="134789629"/>
                  </a:ext>
                </a:extLst>
              </a:tr>
              <a:tr h="370840">
                <a:tc>
                  <a:txBody>
                    <a:bodyPr/>
                    <a:lstStyle/>
                    <a:p>
                      <a:r>
                        <a:rPr lang="en-US" sz="2400" dirty="0" err="1" smtClean="0"/>
                        <a:t>RealGDP</a:t>
                      </a:r>
                      <a:r>
                        <a:rPr lang="en-US" sz="2400" dirty="0" smtClean="0"/>
                        <a:t> </a:t>
                      </a:r>
                      <a:endParaRPr lang="en-US" sz="2400" dirty="0"/>
                    </a:p>
                  </a:txBody>
                  <a:tcPr/>
                </a:tc>
                <a:tc>
                  <a:txBody>
                    <a:bodyPr/>
                    <a:lstStyle/>
                    <a:p>
                      <a:r>
                        <a:rPr lang="en-US" sz="2400" dirty="0" smtClean="0"/>
                        <a:t>0.05 </a:t>
                      </a:r>
                      <a:endParaRPr lang="en-US" sz="2400" dirty="0"/>
                    </a:p>
                  </a:txBody>
                  <a:tcPr/>
                </a:tc>
                <a:tc>
                  <a:txBody>
                    <a:bodyPr/>
                    <a:lstStyle/>
                    <a:p>
                      <a:r>
                        <a:rPr lang="en-US" sz="2400" dirty="0" smtClean="0"/>
                        <a:t>0.04</a:t>
                      </a:r>
                      <a:endParaRPr lang="en-US" sz="2400" dirty="0"/>
                    </a:p>
                  </a:txBody>
                  <a:tcPr/>
                </a:tc>
                <a:extLst>
                  <a:ext uri="{0D108BD9-81ED-4DB2-BD59-A6C34878D82A}">
                    <a16:rowId xmlns:a16="http://schemas.microsoft.com/office/drawing/2014/main" val="885616124"/>
                  </a:ext>
                </a:extLst>
              </a:tr>
              <a:tr h="370840">
                <a:tc>
                  <a:txBody>
                    <a:bodyPr/>
                    <a:lstStyle/>
                    <a:p>
                      <a:r>
                        <a:rPr lang="en-US" sz="2400" dirty="0" smtClean="0"/>
                        <a:t>Real household consumption</a:t>
                      </a:r>
                      <a:endParaRPr lang="en-US" sz="2400" dirty="0"/>
                    </a:p>
                  </a:txBody>
                  <a:tcPr/>
                </a:tc>
                <a:tc>
                  <a:txBody>
                    <a:bodyPr/>
                    <a:lstStyle/>
                    <a:p>
                      <a:r>
                        <a:rPr lang="en-US" sz="2400" dirty="0" smtClean="0"/>
                        <a:t>0.02</a:t>
                      </a:r>
                      <a:endParaRPr lang="en-US" sz="2400" dirty="0"/>
                    </a:p>
                  </a:txBody>
                  <a:tcPr/>
                </a:tc>
                <a:tc>
                  <a:txBody>
                    <a:bodyPr/>
                    <a:lstStyle/>
                    <a:p>
                      <a:r>
                        <a:rPr lang="en-US" sz="2400" dirty="0" smtClean="0"/>
                        <a:t>0.03</a:t>
                      </a:r>
                      <a:endParaRPr lang="en-US" sz="2400" dirty="0"/>
                    </a:p>
                  </a:txBody>
                  <a:tcPr/>
                </a:tc>
                <a:extLst>
                  <a:ext uri="{0D108BD9-81ED-4DB2-BD59-A6C34878D82A}">
                    <a16:rowId xmlns:a16="http://schemas.microsoft.com/office/drawing/2014/main" val="360290333"/>
                  </a:ext>
                </a:extLst>
              </a:tr>
              <a:tr h="370840">
                <a:tc>
                  <a:txBody>
                    <a:bodyPr/>
                    <a:lstStyle/>
                    <a:p>
                      <a:r>
                        <a:rPr lang="en-US" sz="2400" dirty="0" smtClean="0"/>
                        <a:t>Consumer price index </a:t>
                      </a:r>
                      <a:endParaRPr lang="en-US" sz="2400" dirty="0"/>
                    </a:p>
                  </a:txBody>
                  <a:tcPr/>
                </a:tc>
                <a:tc>
                  <a:txBody>
                    <a:bodyPr/>
                    <a:lstStyle/>
                    <a:p>
                      <a:r>
                        <a:rPr lang="en-US" sz="2400" dirty="0" smtClean="0"/>
                        <a:t>−0.03 </a:t>
                      </a:r>
                      <a:endParaRPr lang="en-US" sz="2400" dirty="0"/>
                    </a:p>
                  </a:txBody>
                  <a:tcPr/>
                </a:tc>
                <a:tc>
                  <a:txBody>
                    <a:bodyPr/>
                    <a:lstStyle/>
                    <a:p>
                      <a:r>
                        <a:rPr lang="en-US" sz="2400" dirty="0" smtClean="0"/>
                        <a:t>−0.02 </a:t>
                      </a:r>
                      <a:endParaRPr lang="en-US" sz="2400" dirty="0"/>
                    </a:p>
                  </a:txBody>
                  <a:tcPr/>
                </a:tc>
                <a:extLst>
                  <a:ext uri="{0D108BD9-81ED-4DB2-BD59-A6C34878D82A}">
                    <a16:rowId xmlns:a16="http://schemas.microsoft.com/office/drawing/2014/main" val="110651794"/>
                  </a:ext>
                </a:extLst>
              </a:tr>
              <a:tr h="370840">
                <a:tc>
                  <a:txBody>
                    <a:bodyPr/>
                    <a:lstStyle/>
                    <a:p>
                      <a:r>
                        <a:rPr lang="en-US" sz="2400" dirty="0" smtClean="0"/>
                        <a:t>Skilled unemployment</a:t>
                      </a:r>
                      <a:endParaRPr lang="en-US" sz="2400" dirty="0"/>
                    </a:p>
                  </a:txBody>
                  <a:tcPr/>
                </a:tc>
                <a:tc>
                  <a:txBody>
                    <a:bodyPr/>
                    <a:lstStyle/>
                    <a:p>
                      <a:r>
                        <a:rPr lang="en-US" sz="2400" dirty="0" smtClean="0"/>
                        <a:t>−0.14 </a:t>
                      </a:r>
                      <a:endParaRPr lang="en-US" sz="2400" dirty="0"/>
                    </a:p>
                  </a:txBody>
                  <a:tcPr/>
                </a:tc>
                <a:tc>
                  <a:txBody>
                    <a:bodyPr/>
                    <a:lstStyle/>
                    <a:p>
                      <a:r>
                        <a:rPr lang="en-US" sz="2400" dirty="0" smtClean="0"/>
                        <a:t>−0.1 </a:t>
                      </a:r>
                      <a:endParaRPr lang="en-US" sz="2400" dirty="0"/>
                    </a:p>
                  </a:txBody>
                  <a:tcPr/>
                </a:tc>
                <a:extLst>
                  <a:ext uri="{0D108BD9-81ED-4DB2-BD59-A6C34878D82A}">
                    <a16:rowId xmlns:a16="http://schemas.microsoft.com/office/drawing/2014/main" val="3160840791"/>
                  </a:ext>
                </a:extLst>
              </a:tr>
              <a:tr h="370840">
                <a:tc>
                  <a:txBody>
                    <a:bodyPr/>
                    <a:lstStyle/>
                    <a:p>
                      <a:r>
                        <a:rPr lang="en-US" sz="2400" dirty="0" smtClean="0"/>
                        <a:t>Unskilled unemployment </a:t>
                      </a:r>
                      <a:endParaRPr lang="en-US" sz="2400" dirty="0"/>
                    </a:p>
                  </a:txBody>
                  <a:tcPr/>
                </a:tc>
                <a:tc>
                  <a:txBody>
                    <a:bodyPr/>
                    <a:lstStyle/>
                    <a:p>
                      <a:r>
                        <a:rPr lang="en-US" sz="2400" dirty="0" smtClean="0"/>
                        <a:t>−0.05 </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−0.02</a:t>
                      </a:r>
                      <a:endParaRPr lang="en-US" sz="2400" dirty="0"/>
                    </a:p>
                  </a:txBody>
                  <a:tcPr/>
                </a:tc>
                <a:extLst>
                  <a:ext uri="{0D108BD9-81ED-4DB2-BD59-A6C34878D82A}">
                    <a16:rowId xmlns:a16="http://schemas.microsoft.com/office/drawing/2014/main" val="936380499"/>
                  </a:ext>
                </a:extLst>
              </a:tr>
            </a:tbl>
          </a:graphicData>
        </a:graphic>
      </p:graphicFrame>
    </p:spTree>
    <p:extLst>
      <p:ext uri="{BB962C8B-B14F-4D97-AF65-F5344CB8AC3E}">
        <p14:creationId xmlns:p14="http://schemas.microsoft.com/office/powerpoint/2010/main" val="4212133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4" y="147462"/>
            <a:ext cx="10364451" cy="794647"/>
          </a:xfrm>
        </p:spPr>
        <p:txBody>
          <a:bodyPr/>
          <a:lstStyle/>
          <a:p>
            <a:r>
              <a:rPr lang="en-US" dirty="0" smtClean="0"/>
              <a:t>Results </a:t>
            </a:r>
            <a:r>
              <a:rPr lang="en-US" dirty="0" smtClean="0"/>
              <a:t>(3/6</a:t>
            </a:r>
            <a:r>
              <a:rPr lang="en-US" dirty="0"/>
              <a:t>)</a:t>
            </a:r>
          </a:p>
        </p:txBody>
      </p:sp>
      <p:sp>
        <p:nvSpPr>
          <p:cNvPr id="3" name="Espace réservé du contenu 2"/>
          <p:cNvSpPr>
            <a:spLocks noGrp="1"/>
          </p:cNvSpPr>
          <p:nvPr>
            <p:ph sz="quarter" idx="13"/>
          </p:nvPr>
        </p:nvSpPr>
        <p:spPr>
          <a:xfrm>
            <a:off x="913774" y="803564"/>
            <a:ext cx="10363826" cy="5671127"/>
          </a:xfrm>
        </p:spPr>
        <p:txBody>
          <a:bodyPr/>
          <a:lstStyle/>
          <a:p>
            <a:r>
              <a:rPr lang="en-US" dirty="0" smtClean="0"/>
              <a:t>Impact on production (% change compared to the BAU</a:t>
            </a:r>
          </a:p>
          <a:p>
            <a:endParaRPr lang="en-US" dirty="0"/>
          </a:p>
        </p:txBody>
      </p:sp>
      <p:graphicFrame>
        <p:nvGraphicFramePr>
          <p:cNvPr id="4" name="Tableau 3"/>
          <p:cNvGraphicFramePr>
            <a:graphicFrameLocks noGrp="1"/>
          </p:cNvGraphicFramePr>
          <p:nvPr>
            <p:extLst>
              <p:ext uri="{D42A27DB-BD31-4B8C-83A1-F6EECF244321}">
                <p14:modId xmlns:p14="http://schemas.microsoft.com/office/powerpoint/2010/main" val="3615609857"/>
              </p:ext>
            </p:extLst>
          </p:nvPr>
        </p:nvGraphicFramePr>
        <p:xfrm>
          <a:off x="1141885" y="1227391"/>
          <a:ext cx="6899563" cy="5486400"/>
        </p:xfrm>
        <a:graphic>
          <a:graphicData uri="http://schemas.openxmlformats.org/drawingml/2006/table">
            <a:tbl>
              <a:tblPr firstRow="1" bandRow="1">
                <a:tableStyleId>{5C22544A-7EE6-4342-B048-85BDC9FD1C3A}</a:tableStyleId>
              </a:tblPr>
              <a:tblGrid>
                <a:gridCol w="3394899">
                  <a:extLst>
                    <a:ext uri="{9D8B030D-6E8A-4147-A177-3AD203B41FA5}">
                      <a16:colId xmlns:a16="http://schemas.microsoft.com/office/drawing/2014/main" val="325815978"/>
                    </a:ext>
                  </a:extLst>
                </a:gridCol>
                <a:gridCol w="1971428">
                  <a:extLst>
                    <a:ext uri="{9D8B030D-6E8A-4147-A177-3AD203B41FA5}">
                      <a16:colId xmlns:a16="http://schemas.microsoft.com/office/drawing/2014/main" val="602571776"/>
                    </a:ext>
                  </a:extLst>
                </a:gridCol>
                <a:gridCol w="1533236">
                  <a:extLst>
                    <a:ext uri="{9D8B030D-6E8A-4147-A177-3AD203B41FA5}">
                      <a16:colId xmlns:a16="http://schemas.microsoft.com/office/drawing/2014/main" val="2454299627"/>
                    </a:ext>
                  </a:extLst>
                </a:gridCol>
              </a:tblGrid>
              <a:tr h="370840">
                <a:tc>
                  <a:txBody>
                    <a:bodyPr/>
                    <a:lstStyle/>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Short-Term</a:t>
                      </a:r>
                      <a:endParaRPr lang="en-US" sz="2400" dirty="0"/>
                    </a:p>
                  </a:txBody>
                  <a:tcPr/>
                </a:tc>
                <a:tc>
                  <a:txBody>
                    <a:bodyPr/>
                    <a:lstStyle/>
                    <a:p>
                      <a:r>
                        <a:rPr lang="en-US" sz="2400" dirty="0" smtClean="0"/>
                        <a:t>Long-Term</a:t>
                      </a:r>
                      <a:endParaRPr lang="en-US" sz="2400" dirty="0"/>
                    </a:p>
                  </a:txBody>
                  <a:tcPr/>
                </a:tc>
                <a:extLst>
                  <a:ext uri="{0D108BD9-81ED-4DB2-BD59-A6C34878D82A}">
                    <a16:rowId xmlns:a16="http://schemas.microsoft.com/office/drawing/2014/main" val="134789629"/>
                  </a:ext>
                </a:extLst>
              </a:tr>
              <a:tr h="0">
                <a:tc>
                  <a:txBody>
                    <a:bodyPr/>
                    <a:lstStyle/>
                    <a:p>
                      <a:r>
                        <a:rPr lang="en-US" sz="2400" dirty="0" smtClean="0"/>
                        <a:t>Agriculture</a:t>
                      </a:r>
                      <a:endParaRPr lang="en-US" sz="2400" dirty="0"/>
                    </a:p>
                  </a:txBody>
                  <a:tcPr/>
                </a:tc>
                <a:tc>
                  <a:txBody>
                    <a:bodyPr/>
                    <a:lstStyle/>
                    <a:p>
                      <a:r>
                        <a:rPr lang="en-US" sz="2400" dirty="0" smtClean="0"/>
                        <a:t>0.05 </a:t>
                      </a:r>
                      <a:endParaRPr lang="en-US" sz="2400" dirty="0"/>
                    </a:p>
                  </a:txBody>
                  <a:tcPr/>
                </a:tc>
                <a:tc>
                  <a:txBody>
                    <a:bodyPr/>
                    <a:lstStyle/>
                    <a:p>
                      <a:r>
                        <a:rPr lang="en-US" sz="2400" dirty="0" smtClean="0"/>
                        <a:t>0.03</a:t>
                      </a:r>
                      <a:endParaRPr lang="en-US" sz="2400" dirty="0"/>
                    </a:p>
                  </a:txBody>
                  <a:tcPr/>
                </a:tc>
                <a:extLst>
                  <a:ext uri="{0D108BD9-81ED-4DB2-BD59-A6C34878D82A}">
                    <a16:rowId xmlns:a16="http://schemas.microsoft.com/office/drawing/2014/main" val="885616124"/>
                  </a:ext>
                </a:extLst>
              </a:tr>
              <a:tr h="347980">
                <a:tc>
                  <a:txBody>
                    <a:bodyPr/>
                    <a:lstStyle/>
                    <a:p>
                      <a:r>
                        <a:rPr lang="en-US" sz="2400" dirty="0" smtClean="0"/>
                        <a:t>Livestock</a:t>
                      </a:r>
                      <a:endParaRPr lang="en-US" sz="2400" dirty="0"/>
                    </a:p>
                  </a:txBody>
                  <a:tcPr/>
                </a:tc>
                <a:tc>
                  <a:txBody>
                    <a:bodyPr/>
                    <a:lstStyle/>
                    <a:p>
                      <a:r>
                        <a:rPr lang="en-US" sz="2400" dirty="0" smtClean="0"/>
                        <a:t>0.05 </a:t>
                      </a:r>
                      <a:endParaRPr lang="en-US" sz="2400" dirty="0"/>
                    </a:p>
                  </a:txBody>
                  <a:tcPr/>
                </a:tc>
                <a:tc>
                  <a:txBody>
                    <a:bodyPr/>
                    <a:lstStyle/>
                    <a:p>
                      <a:r>
                        <a:rPr lang="en-US" sz="2400" dirty="0" smtClean="0"/>
                        <a:t>0.03 </a:t>
                      </a:r>
                      <a:endParaRPr lang="en-US" sz="2400" dirty="0"/>
                    </a:p>
                  </a:txBody>
                  <a:tcPr/>
                </a:tc>
                <a:extLst>
                  <a:ext uri="{0D108BD9-81ED-4DB2-BD59-A6C34878D82A}">
                    <a16:rowId xmlns:a16="http://schemas.microsoft.com/office/drawing/2014/main" val="360290333"/>
                  </a:ext>
                </a:extLst>
              </a:tr>
              <a:tr h="370840">
                <a:tc>
                  <a:txBody>
                    <a:bodyPr/>
                    <a:lstStyle/>
                    <a:p>
                      <a:r>
                        <a:rPr lang="en-US" sz="2400" dirty="0" smtClean="0"/>
                        <a:t>Uranium </a:t>
                      </a:r>
                      <a:endParaRPr lang="en-US" sz="2400" dirty="0"/>
                    </a:p>
                  </a:txBody>
                  <a:tcPr/>
                </a:tc>
                <a:tc>
                  <a:txBody>
                    <a:bodyPr/>
                    <a:lstStyle/>
                    <a:p>
                      <a:r>
                        <a:rPr lang="en-US" sz="2400" dirty="0" smtClean="0"/>
                        <a:t>0.05</a:t>
                      </a:r>
                      <a:endParaRPr lang="en-US" sz="2400" dirty="0"/>
                    </a:p>
                  </a:txBody>
                  <a:tcPr/>
                </a:tc>
                <a:tc>
                  <a:txBody>
                    <a:bodyPr/>
                    <a:lstStyle/>
                    <a:p>
                      <a:r>
                        <a:rPr lang="en-US" sz="2400" dirty="0" smtClean="0"/>
                        <a:t>0.03 </a:t>
                      </a:r>
                      <a:endParaRPr lang="en-US" sz="2400" dirty="0"/>
                    </a:p>
                  </a:txBody>
                  <a:tcPr/>
                </a:tc>
                <a:extLst>
                  <a:ext uri="{0D108BD9-81ED-4DB2-BD59-A6C34878D82A}">
                    <a16:rowId xmlns:a16="http://schemas.microsoft.com/office/drawing/2014/main" val="110651794"/>
                  </a:ext>
                </a:extLst>
              </a:tr>
              <a:tr h="0">
                <a:tc>
                  <a:txBody>
                    <a:bodyPr/>
                    <a:lstStyle/>
                    <a:p>
                      <a:r>
                        <a:rPr lang="en-US" sz="2400" dirty="0" smtClean="0"/>
                        <a:t>Oil </a:t>
                      </a:r>
                      <a:endParaRPr lang="en-US" sz="2400" dirty="0"/>
                    </a:p>
                  </a:txBody>
                  <a:tcPr/>
                </a:tc>
                <a:tc>
                  <a:txBody>
                    <a:bodyPr/>
                    <a:lstStyle/>
                    <a:p>
                      <a:r>
                        <a:rPr lang="en-US" sz="2400" dirty="0" smtClean="0"/>
                        <a:t>0.04 </a:t>
                      </a:r>
                      <a:endParaRPr lang="en-US" sz="2400" dirty="0"/>
                    </a:p>
                  </a:txBody>
                  <a:tcPr/>
                </a:tc>
                <a:tc>
                  <a:txBody>
                    <a:bodyPr/>
                    <a:lstStyle/>
                    <a:p>
                      <a:r>
                        <a:rPr lang="en-US" sz="2400" dirty="0" smtClean="0"/>
                        <a:t>0.03</a:t>
                      </a:r>
                      <a:endParaRPr lang="en-US" sz="2400" dirty="0"/>
                    </a:p>
                  </a:txBody>
                  <a:tcPr/>
                </a:tc>
                <a:extLst>
                  <a:ext uri="{0D108BD9-81ED-4DB2-BD59-A6C34878D82A}">
                    <a16:rowId xmlns:a16="http://schemas.microsoft.com/office/drawing/2014/main" val="3160840791"/>
                  </a:ext>
                </a:extLst>
              </a:tr>
              <a:tr h="370840">
                <a:tc>
                  <a:txBody>
                    <a:bodyPr/>
                    <a:lstStyle/>
                    <a:p>
                      <a:r>
                        <a:rPr lang="en-US" sz="2400" dirty="0" smtClean="0"/>
                        <a:t>Refined petroleum</a:t>
                      </a:r>
                      <a:endParaRPr lang="en-US" sz="2400" dirty="0"/>
                    </a:p>
                  </a:txBody>
                  <a:tcPr/>
                </a:tc>
                <a:tc>
                  <a:txBody>
                    <a:bodyPr/>
                    <a:lstStyle/>
                    <a:p>
                      <a:r>
                        <a:rPr lang="en-US" sz="2400" dirty="0" smtClean="0"/>
                        <a:t>0.05</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0.03 </a:t>
                      </a:r>
                      <a:endParaRPr lang="en-US" sz="2400" dirty="0"/>
                    </a:p>
                  </a:txBody>
                  <a:tcPr/>
                </a:tc>
                <a:extLst>
                  <a:ext uri="{0D108BD9-81ED-4DB2-BD59-A6C34878D82A}">
                    <a16:rowId xmlns:a16="http://schemas.microsoft.com/office/drawing/2014/main" val="936380499"/>
                  </a:ext>
                </a:extLst>
              </a:tr>
              <a:tr h="370840">
                <a:tc>
                  <a:txBody>
                    <a:bodyPr/>
                    <a:lstStyle/>
                    <a:p>
                      <a:r>
                        <a:rPr lang="en-US" sz="2400" dirty="0" smtClean="0"/>
                        <a:t>Other extractions </a:t>
                      </a:r>
                      <a:endParaRPr lang="en-US" sz="2400" dirty="0"/>
                    </a:p>
                  </a:txBody>
                  <a:tcPr/>
                </a:tc>
                <a:tc>
                  <a:txBody>
                    <a:bodyPr/>
                    <a:lstStyle/>
                    <a:p>
                      <a:r>
                        <a:rPr lang="en-US" sz="2400" dirty="0" smtClean="0"/>
                        <a:t>0.05 </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0.02</a:t>
                      </a:r>
                      <a:endParaRPr lang="en-US" sz="2400" dirty="0"/>
                    </a:p>
                  </a:txBody>
                  <a:tcPr/>
                </a:tc>
                <a:extLst>
                  <a:ext uri="{0D108BD9-81ED-4DB2-BD59-A6C34878D82A}">
                    <a16:rowId xmlns:a16="http://schemas.microsoft.com/office/drawing/2014/main" val="2016373833"/>
                  </a:ext>
                </a:extLst>
              </a:tr>
              <a:tr h="370840">
                <a:tc>
                  <a:txBody>
                    <a:bodyPr/>
                    <a:lstStyle/>
                    <a:p>
                      <a:r>
                        <a:rPr lang="en-US" sz="2400" dirty="0" smtClean="0"/>
                        <a:t>Industry </a:t>
                      </a:r>
                      <a:endParaRPr lang="en-US" sz="2400" dirty="0"/>
                    </a:p>
                  </a:txBody>
                  <a:tcPr/>
                </a:tc>
                <a:tc>
                  <a:txBody>
                    <a:bodyPr/>
                    <a:lstStyle/>
                    <a:p>
                      <a:r>
                        <a:rPr lang="en-US" sz="2400" dirty="0" smtClean="0"/>
                        <a:t>0.06 </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0.03</a:t>
                      </a:r>
                      <a:endParaRPr lang="en-US" sz="2400" dirty="0"/>
                    </a:p>
                  </a:txBody>
                  <a:tcPr/>
                </a:tc>
                <a:extLst>
                  <a:ext uri="{0D108BD9-81ED-4DB2-BD59-A6C34878D82A}">
                    <a16:rowId xmlns:a16="http://schemas.microsoft.com/office/drawing/2014/main" val="368443768"/>
                  </a:ext>
                </a:extLst>
              </a:tr>
              <a:tr h="0">
                <a:tc>
                  <a:txBody>
                    <a:bodyPr/>
                    <a:lstStyle/>
                    <a:p>
                      <a:r>
                        <a:rPr lang="en-US" sz="2400" dirty="0" smtClean="0"/>
                        <a:t>Electricity </a:t>
                      </a:r>
                      <a:endParaRPr lang="en-US" sz="2400" dirty="0"/>
                    </a:p>
                  </a:txBody>
                  <a:tcPr/>
                </a:tc>
                <a:tc>
                  <a:txBody>
                    <a:bodyPr/>
                    <a:lstStyle/>
                    <a:p>
                      <a:r>
                        <a:rPr lang="en-US" sz="2400" dirty="0" smtClean="0"/>
                        <a:t>0.05</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0.04 </a:t>
                      </a:r>
                      <a:endParaRPr lang="en-US" sz="2400" dirty="0"/>
                    </a:p>
                  </a:txBody>
                  <a:tcPr/>
                </a:tc>
                <a:extLst>
                  <a:ext uri="{0D108BD9-81ED-4DB2-BD59-A6C34878D82A}">
                    <a16:rowId xmlns:a16="http://schemas.microsoft.com/office/drawing/2014/main" val="2292231414"/>
                  </a:ext>
                </a:extLst>
              </a:tr>
              <a:tr h="370840">
                <a:tc>
                  <a:txBody>
                    <a:bodyPr/>
                    <a:lstStyle/>
                    <a:p>
                      <a:r>
                        <a:rPr lang="en-US" sz="2400" dirty="0" smtClean="0"/>
                        <a:t>Construction </a:t>
                      </a:r>
                      <a:endParaRPr lang="en-US" sz="2400" dirty="0"/>
                    </a:p>
                  </a:txBody>
                  <a:tcPr/>
                </a:tc>
                <a:tc>
                  <a:txBody>
                    <a:bodyPr/>
                    <a:lstStyle/>
                    <a:p>
                      <a:r>
                        <a:rPr lang="en-US" sz="2400" dirty="0" smtClean="0"/>
                        <a:t>0.04</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0.02</a:t>
                      </a:r>
                      <a:endParaRPr lang="en-US" sz="2400" dirty="0"/>
                    </a:p>
                  </a:txBody>
                  <a:tcPr/>
                </a:tc>
                <a:extLst>
                  <a:ext uri="{0D108BD9-81ED-4DB2-BD59-A6C34878D82A}">
                    <a16:rowId xmlns:a16="http://schemas.microsoft.com/office/drawing/2014/main" val="1726978615"/>
                  </a:ext>
                </a:extLst>
              </a:tr>
              <a:tr h="370840">
                <a:tc>
                  <a:txBody>
                    <a:bodyPr/>
                    <a:lstStyle/>
                    <a:p>
                      <a:r>
                        <a:rPr lang="en-US" sz="2400" dirty="0" smtClean="0"/>
                        <a:t>Services</a:t>
                      </a:r>
                      <a:endParaRPr lang="en-US" sz="2400" dirty="0"/>
                    </a:p>
                  </a:txBody>
                  <a:tcPr/>
                </a:tc>
                <a:tc>
                  <a:txBody>
                    <a:bodyPr/>
                    <a:lstStyle/>
                    <a:p>
                      <a:r>
                        <a:rPr lang="en-US" sz="2400" dirty="0" smtClean="0"/>
                        <a:t>0.06</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0.05</a:t>
                      </a:r>
                      <a:endParaRPr lang="en-US" sz="2400" dirty="0"/>
                    </a:p>
                  </a:txBody>
                  <a:tcPr/>
                </a:tc>
                <a:extLst>
                  <a:ext uri="{0D108BD9-81ED-4DB2-BD59-A6C34878D82A}">
                    <a16:rowId xmlns:a16="http://schemas.microsoft.com/office/drawing/2014/main" val="3391110617"/>
                  </a:ext>
                </a:extLst>
              </a:tr>
              <a:tr h="370840">
                <a:tc>
                  <a:txBody>
                    <a:bodyPr/>
                    <a:lstStyle/>
                    <a:p>
                      <a:r>
                        <a:rPr lang="en-US" sz="2400" dirty="0" smtClean="0"/>
                        <a:t>Administration</a:t>
                      </a:r>
                      <a:endParaRPr lang="en-US" sz="2400" dirty="0"/>
                    </a:p>
                  </a:txBody>
                  <a:tcPr/>
                </a:tc>
                <a:tc>
                  <a:txBody>
                    <a:bodyPr/>
                    <a:lstStyle/>
                    <a:p>
                      <a:r>
                        <a:rPr lang="en-US" sz="2400" dirty="0" smtClean="0"/>
                        <a:t>0.06</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0.04</a:t>
                      </a:r>
                      <a:endParaRPr lang="en-US" sz="2400" dirty="0"/>
                    </a:p>
                  </a:txBody>
                  <a:tcPr/>
                </a:tc>
                <a:extLst>
                  <a:ext uri="{0D108BD9-81ED-4DB2-BD59-A6C34878D82A}">
                    <a16:rowId xmlns:a16="http://schemas.microsoft.com/office/drawing/2014/main" val="1691989195"/>
                  </a:ext>
                </a:extLst>
              </a:tr>
            </a:tbl>
          </a:graphicData>
        </a:graphic>
      </p:graphicFrame>
      <p:sp>
        <p:nvSpPr>
          <p:cNvPr id="5" name="ZoneTexte 4"/>
          <p:cNvSpPr txBox="1"/>
          <p:nvPr/>
        </p:nvSpPr>
        <p:spPr>
          <a:xfrm>
            <a:off x="8146269" y="961930"/>
            <a:ext cx="3726094" cy="5632311"/>
          </a:xfrm>
          <a:prstGeom prst="rect">
            <a:avLst/>
          </a:prstGeom>
          <a:noFill/>
        </p:spPr>
        <p:txBody>
          <a:bodyPr wrap="square" rtlCol="0">
            <a:spAutoFit/>
          </a:bodyPr>
          <a:lstStyle/>
          <a:p>
            <a:r>
              <a:rPr lang="en-US" sz="2400" dirty="0" smtClean="0"/>
              <a:t>On </a:t>
            </a:r>
            <a:r>
              <a:rPr lang="en-US" sz="2400" dirty="0"/>
              <a:t>the supply side </a:t>
            </a:r>
            <a:r>
              <a:rPr lang="en-US" sz="2400" dirty="0" smtClean="0"/>
              <a:t>activities </a:t>
            </a:r>
            <a:r>
              <a:rPr lang="en-US" sz="2400" dirty="0"/>
              <a:t>produce more and can therefore trade</a:t>
            </a:r>
          </a:p>
          <a:p>
            <a:r>
              <a:rPr lang="en-US" sz="2400" dirty="0" smtClean="0"/>
              <a:t>more;</a:t>
            </a:r>
          </a:p>
          <a:p>
            <a:endParaRPr lang="en-US" sz="2400" dirty="0" smtClean="0"/>
          </a:p>
          <a:p>
            <a:r>
              <a:rPr lang="en-US" sz="2400" dirty="0" smtClean="0"/>
              <a:t>On </a:t>
            </a:r>
            <a:r>
              <a:rPr lang="en-US" sz="2400" dirty="0"/>
              <a:t>the demand side </a:t>
            </a:r>
            <a:r>
              <a:rPr lang="en-US" sz="2400" dirty="0" smtClean="0"/>
              <a:t>we have an </a:t>
            </a:r>
            <a:r>
              <a:rPr lang="en-US" sz="2400" dirty="0"/>
              <a:t>increase in public spending. </a:t>
            </a:r>
            <a:endParaRPr lang="en-US" sz="2400" dirty="0" smtClean="0"/>
          </a:p>
          <a:p>
            <a:endParaRPr lang="en-US" sz="2400" dirty="0"/>
          </a:p>
          <a:p>
            <a:r>
              <a:rPr lang="en-US" sz="2400" dirty="0" smtClean="0"/>
              <a:t>More workers </a:t>
            </a:r>
            <a:r>
              <a:rPr lang="en-US" sz="2400" dirty="0"/>
              <a:t>are required to service increased production needs, which leads to a decrease</a:t>
            </a:r>
          </a:p>
          <a:p>
            <a:r>
              <a:rPr lang="en-US" sz="2400" dirty="0"/>
              <a:t>in unemployment for both skilled and unskilled workers</a:t>
            </a:r>
          </a:p>
        </p:txBody>
      </p:sp>
    </p:spTree>
    <p:extLst>
      <p:ext uri="{BB962C8B-B14F-4D97-AF65-F5344CB8AC3E}">
        <p14:creationId xmlns:p14="http://schemas.microsoft.com/office/powerpoint/2010/main" val="2715938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7"/>
            <a:ext cx="10364451" cy="591447"/>
          </a:xfrm>
        </p:spPr>
        <p:txBody>
          <a:bodyPr/>
          <a:lstStyle/>
          <a:p>
            <a:r>
              <a:rPr lang="en-US" dirty="0" smtClean="0"/>
              <a:t>Results </a:t>
            </a:r>
            <a:r>
              <a:rPr lang="en-US" dirty="0" smtClean="0"/>
              <a:t>(4/6</a:t>
            </a:r>
            <a:r>
              <a:rPr lang="en-US" dirty="0"/>
              <a:t>)</a:t>
            </a:r>
          </a:p>
        </p:txBody>
      </p:sp>
      <p:sp>
        <p:nvSpPr>
          <p:cNvPr id="3" name="Espace réservé du contenu 2"/>
          <p:cNvSpPr>
            <a:spLocks noGrp="1"/>
          </p:cNvSpPr>
          <p:nvPr>
            <p:ph sz="quarter" idx="13"/>
          </p:nvPr>
        </p:nvSpPr>
        <p:spPr>
          <a:xfrm>
            <a:off x="913774" y="1043710"/>
            <a:ext cx="10363826" cy="5430982"/>
          </a:xfrm>
        </p:spPr>
        <p:txBody>
          <a:bodyPr/>
          <a:lstStyle/>
          <a:p>
            <a:r>
              <a:rPr lang="en-US" dirty="0" smtClean="0"/>
              <a:t>Impact on household income (% change compared to the BAU)</a:t>
            </a:r>
          </a:p>
        </p:txBody>
      </p:sp>
      <p:graphicFrame>
        <p:nvGraphicFramePr>
          <p:cNvPr id="4" name="Tableau 3"/>
          <p:cNvGraphicFramePr>
            <a:graphicFrameLocks noGrp="1"/>
          </p:cNvGraphicFramePr>
          <p:nvPr>
            <p:extLst>
              <p:ext uri="{D42A27DB-BD31-4B8C-83A1-F6EECF244321}">
                <p14:modId xmlns:p14="http://schemas.microsoft.com/office/powerpoint/2010/main" val="3897228835"/>
              </p:ext>
            </p:extLst>
          </p:nvPr>
        </p:nvGraphicFramePr>
        <p:xfrm>
          <a:off x="928256" y="1517765"/>
          <a:ext cx="6899563" cy="3200400"/>
        </p:xfrm>
        <a:graphic>
          <a:graphicData uri="http://schemas.openxmlformats.org/drawingml/2006/table">
            <a:tbl>
              <a:tblPr firstRow="1" bandRow="1">
                <a:tableStyleId>{5C22544A-7EE6-4342-B048-85BDC9FD1C3A}</a:tableStyleId>
              </a:tblPr>
              <a:tblGrid>
                <a:gridCol w="3394899">
                  <a:extLst>
                    <a:ext uri="{9D8B030D-6E8A-4147-A177-3AD203B41FA5}">
                      <a16:colId xmlns:a16="http://schemas.microsoft.com/office/drawing/2014/main" val="325815978"/>
                    </a:ext>
                  </a:extLst>
                </a:gridCol>
                <a:gridCol w="1971428">
                  <a:extLst>
                    <a:ext uri="{9D8B030D-6E8A-4147-A177-3AD203B41FA5}">
                      <a16:colId xmlns:a16="http://schemas.microsoft.com/office/drawing/2014/main" val="602571776"/>
                    </a:ext>
                  </a:extLst>
                </a:gridCol>
                <a:gridCol w="1533236">
                  <a:extLst>
                    <a:ext uri="{9D8B030D-6E8A-4147-A177-3AD203B41FA5}">
                      <a16:colId xmlns:a16="http://schemas.microsoft.com/office/drawing/2014/main" val="2454299627"/>
                    </a:ext>
                  </a:extLst>
                </a:gridCol>
              </a:tblGrid>
              <a:tr h="370840">
                <a:tc>
                  <a:txBody>
                    <a:bodyPr/>
                    <a:lstStyle/>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Short-Term</a:t>
                      </a:r>
                      <a:endParaRPr lang="en-US" sz="2400" dirty="0"/>
                    </a:p>
                  </a:txBody>
                  <a:tcPr/>
                </a:tc>
                <a:tc>
                  <a:txBody>
                    <a:bodyPr/>
                    <a:lstStyle/>
                    <a:p>
                      <a:r>
                        <a:rPr lang="en-US" sz="2400" dirty="0" smtClean="0"/>
                        <a:t>Long-Term</a:t>
                      </a:r>
                      <a:endParaRPr lang="en-US" sz="2400" dirty="0"/>
                    </a:p>
                  </a:txBody>
                  <a:tcPr/>
                </a:tc>
                <a:extLst>
                  <a:ext uri="{0D108BD9-81ED-4DB2-BD59-A6C34878D82A}">
                    <a16:rowId xmlns:a16="http://schemas.microsoft.com/office/drawing/2014/main" val="134789629"/>
                  </a:ext>
                </a:extLst>
              </a:tr>
              <a:tr h="370840">
                <a:tc>
                  <a:txBody>
                    <a:bodyPr/>
                    <a:lstStyle/>
                    <a:p>
                      <a:r>
                        <a:rPr lang="en-US" sz="2400" dirty="0" smtClean="0"/>
                        <a:t>Farmers </a:t>
                      </a:r>
                      <a:endParaRPr lang="en-US" sz="2400" dirty="0"/>
                    </a:p>
                  </a:txBody>
                  <a:tcPr/>
                </a:tc>
                <a:tc>
                  <a:txBody>
                    <a:bodyPr/>
                    <a:lstStyle/>
                    <a:p>
                      <a:r>
                        <a:rPr lang="en-US" sz="2400" dirty="0" smtClean="0"/>
                        <a:t>0.00 </a:t>
                      </a:r>
                      <a:endParaRPr lang="en-US" sz="2400" dirty="0"/>
                    </a:p>
                  </a:txBody>
                  <a:tcPr/>
                </a:tc>
                <a:tc>
                  <a:txBody>
                    <a:bodyPr/>
                    <a:lstStyle/>
                    <a:p>
                      <a:r>
                        <a:rPr lang="en-US" sz="2400" dirty="0" smtClean="0"/>
                        <a:t>0.00 </a:t>
                      </a:r>
                      <a:endParaRPr lang="en-US" sz="2400" dirty="0"/>
                    </a:p>
                  </a:txBody>
                  <a:tcPr/>
                </a:tc>
                <a:extLst>
                  <a:ext uri="{0D108BD9-81ED-4DB2-BD59-A6C34878D82A}">
                    <a16:rowId xmlns:a16="http://schemas.microsoft.com/office/drawing/2014/main" val="885616124"/>
                  </a:ext>
                </a:extLst>
              </a:tr>
              <a:tr h="370840">
                <a:tc>
                  <a:txBody>
                    <a:bodyPr/>
                    <a:lstStyle/>
                    <a:p>
                      <a:r>
                        <a:rPr lang="en-US" sz="2400" b="1" dirty="0" smtClean="0"/>
                        <a:t>Breeders</a:t>
                      </a:r>
                      <a:endParaRPr lang="en-US" sz="2400" b="1" dirty="0"/>
                    </a:p>
                  </a:txBody>
                  <a:tcPr/>
                </a:tc>
                <a:tc>
                  <a:txBody>
                    <a:bodyPr/>
                    <a:lstStyle/>
                    <a:p>
                      <a:r>
                        <a:rPr lang="en-US" sz="2400" b="1" dirty="0" smtClean="0"/>
                        <a:t>0.02</a:t>
                      </a:r>
                      <a:endParaRPr lang="en-US" sz="2400" b="1" dirty="0"/>
                    </a:p>
                  </a:txBody>
                  <a:tcPr/>
                </a:tc>
                <a:tc>
                  <a:txBody>
                    <a:bodyPr/>
                    <a:lstStyle/>
                    <a:p>
                      <a:r>
                        <a:rPr lang="en-US" sz="2400" b="1" dirty="0" smtClean="0"/>
                        <a:t>0.02 </a:t>
                      </a:r>
                      <a:endParaRPr lang="en-US" sz="2400" b="1" dirty="0"/>
                    </a:p>
                  </a:txBody>
                  <a:tcPr/>
                </a:tc>
                <a:extLst>
                  <a:ext uri="{0D108BD9-81ED-4DB2-BD59-A6C34878D82A}">
                    <a16:rowId xmlns:a16="http://schemas.microsoft.com/office/drawing/2014/main" val="360290333"/>
                  </a:ext>
                </a:extLst>
              </a:tr>
              <a:tr h="370840">
                <a:tc>
                  <a:txBody>
                    <a:bodyPr/>
                    <a:lstStyle/>
                    <a:p>
                      <a:r>
                        <a:rPr lang="en-US" sz="2400" dirty="0" smtClean="0"/>
                        <a:t>Public employees </a:t>
                      </a:r>
                      <a:endParaRPr lang="en-US" sz="2400" dirty="0"/>
                    </a:p>
                  </a:txBody>
                  <a:tcPr/>
                </a:tc>
                <a:tc>
                  <a:txBody>
                    <a:bodyPr/>
                    <a:lstStyle/>
                    <a:p>
                      <a:r>
                        <a:rPr lang="en-US" sz="2400" dirty="0" smtClean="0"/>
                        <a:t>0.01</a:t>
                      </a:r>
                      <a:endParaRPr lang="en-US" sz="2400" dirty="0"/>
                    </a:p>
                  </a:txBody>
                  <a:tcPr/>
                </a:tc>
                <a:tc>
                  <a:txBody>
                    <a:bodyPr/>
                    <a:lstStyle/>
                    <a:p>
                      <a:r>
                        <a:rPr lang="en-US" sz="2400" dirty="0" smtClean="0"/>
                        <a:t>0.01</a:t>
                      </a:r>
                      <a:endParaRPr lang="en-US" sz="2400" dirty="0"/>
                    </a:p>
                  </a:txBody>
                  <a:tcPr/>
                </a:tc>
                <a:extLst>
                  <a:ext uri="{0D108BD9-81ED-4DB2-BD59-A6C34878D82A}">
                    <a16:rowId xmlns:a16="http://schemas.microsoft.com/office/drawing/2014/main" val="110651794"/>
                  </a:ext>
                </a:extLst>
              </a:tr>
              <a:tr h="370840">
                <a:tc>
                  <a:txBody>
                    <a:bodyPr/>
                    <a:lstStyle/>
                    <a:p>
                      <a:r>
                        <a:rPr lang="en-US" sz="2400" dirty="0" smtClean="0"/>
                        <a:t>Private employees </a:t>
                      </a:r>
                      <a:endParaRPr lang="en-US" sz="2400" dirty="0"/>
                    </a:p>
                  </a:txBody>
                  <a:tcPr/>
                </a:tc>
                <a:tc>
                  <a:txBody>
                    <a:bodyPr/>
                    <a:lstStyle/>
                    <a:p>
                      <a:r>
                        <a:rPr lang="en-US" sz="2400" dirty="0" smtClean="0"/>
                        <a:t>0.01</a:t>
                      </a:r>
                      <a:endParaRPr lang="en-US" sz="2400" dirty="0"/>
                    </a:p>
                  </a:txBody>
                  <a:tcPr/>
                </a:tc>
                <a:tc>
                  <a:txBody>
                    <a:bodyPr/>
                    <a:lstStyle/>
                    <a:p>
                      <a:r>
                        <a:rPr lang="en-US" sz="2400" dirty="0" smtClean="0"/>
                        <a:t>0.01 </a:t>
                      </a:r>
                      <a:endParaRPr lang="en-US" sz="2400" dirty="0"/>
                    </a:p>
                  </a:txBody>
                  <a:tcPr/>
                </a:tc>
                <a:extLst>
                  <a:ext uri="{0D108BD9-81ED-4DB2-BD59-A6C34878D82A}">
                    <a16:rowId xmlns:a16="http://schemas.microsoft.com/office/drawing/2014/main" val="3160840791"/>
                  </a:ext>
                </a:extLst>
              </a:tr>
              <a:tr h="370840">
                <a:tc>
                  <a:txBody>
                    <a:bodyPr/>
                    <a:lstStyle/>
                    <a:p>
                      <a:r>
                        <a:rPr lang="en-US" sz="2400" b="1" dirty="0" smtClean="0"/>
                        <a:t>Informal </a:t>
                      </a:r>
                      <a:endParaRPr lang="en-US" sz="2400" b="1" dirty="0"/>
                    </a:p>
                  </a:txBody>
                  <a:tcPr/>
                </a:tc>
                <a:tc>
                  <a:txBody>
                    <a:bodyPr/>
                    <a:lstStyle/>
                    <a:p>
                      <a:r>
                        <a:rPr lang="en-US" sz="2400" b="1" dirty="0" smtClean="0"/>
                        <a:t>0.02</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0.02</a:t>
                      </a:r>
                      <a:endParaRPr lang="en-US" sz="2400" b="1" dirty="0"/>
                    </a:p>
                  </a:txBody>
                  <a:tcPr/>
                </a:tc>
                <a:extLst>
                  <a:ext uri="{0D108BD9-81ED-4DB2-BD59-A6C34878D82A}">
                    <a16:rowId xmlns:a16="http://schemas.microsoft.com/office/drawing/2014/main" val="936380499"/>
                  </a:ext>
                </a:extLst>
              </a:tr>
              <a:tr h="370840">
                <a:tc>
                  <a:txBody>
                    <a:bodyPr/>
                    <a:lstStyle/>
                    <a:p>
                      <a:r>
                        <a:rPr lang="en-US" sz="2400" b="1" dirty="0" smtClean="0"/>
                        <a:t>Inactive</a:t>
                      </a:r>
                      <a:endParaRPr lang="en-US" sz="2400" b="1" dirty="0"/>
                    </a:p>
                  </a:txBody>
                  <a:tcPr/>
                </a:tc>
                <a:tc>
                  <a:txBody>
                    <a:bodyPr/>
                    <a:lstStyle/>
                    <a:p>
                      <a:r>
                        <a:rPr lang="en-US" sz="2400" b="1" dirty="0" smtClean="0"/>
                        <a:t>0.02 </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0.02</a:t>
                      </a:r>
                      <a:endParaRPr lang="en-US" sz="2400" b="1" dirty="0"/>
                    </a:p>
                  </a:txBody>
                  <a:tcPr/>
                </a:tc>
                <a:extLst>
                  <a:ext uri="{0D108BD9-81ED-4DB2-BD59-A6C34878D82A}">
                    <a16:rowId xmlns:a16="http://schemas.microsoft.com/office/drawing/2014/main" val="3169878194"/>
                  </a:ext>
                </a:extLst>
              </a:tr>
            </a:tbl>
          </a:graphicData>
        </a:graphic>
      </p:graphicFrame>
      <p:sp>
        <p:nvSpPr>
          <p:cNvPr id="6" name="ZoneTexte 5"/>
          <p:cNvSpPr txBox="1"/>
          <p:nvPr/>
        </p:nvSpPr>
        <p:spPr>
          <a:xfrm>
            <a:off x="913773" y="5013789"/>
            <a:ext cx="9987107"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t>The increase in household income is relatively similar over the </a:t>
            </a:r>
            <a:r>
              <a:rPr lang="en-US" sz="2400" dirty="0" smtClean="0"/>
              <a:t>period</a:t>
            </a:r>
          </a:p>
          <a:p>
            <a:pPr marL="342900" indent="-342900">
              <a:buFont typeface="Arial" panose="020B0604020202020204" pitchFamily="34" charset="0"/>
              <a:buChar char="•"/>
            </a:pPr>
            <a:r>
              <a:rPr lang="en-US" sz="2400" dirty="0"/>
              <a:t>Households rich in capital (breeders for instance) benefit from this policy because of its positive impact on the rental rate of capital. </a:t>
            </a:r>
          </a:p>
        </p:txBody>
      </p:sp>
    </p:spTree>
    <p:extLst>
      <p:ext uri="{BB962C8B-B14F-4D97-AF65-F5344CB8AC3E}">
        <p14:creationId xmlns:p14="http://schemas.microsoft.com/office/powerpoint/2010/main" val="9419912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8"/>
            <a:ext cx="10364451" cy="776174"/>
          </a:xfrm>
        </p:spPr>
        <p:txBody>
          <a:bodyPr/>
          <a:lstStyle/>
          <a:p>
            <a:r>
              <a:rPr lang="en-US" dirty="0" smtClean="0"/>
              <a:t>Results </a:t>
            </a:r>
            <a:r>
              <a:rPr lang="en-US" dirty="0" smtClean="0"/>
              <a:t>(5/6</a:t>
            </a:r>
            <a:r>
              <a:rPr lang="en-US" dirty="0"/>
              <a:t>)</a:t>
            </a:r>
          </a:p>
        </p:txBody>
      </p:sp>
      <p:sp>
        <p:nvSpPr>
          <p:cNvPr id="3" name="Espace réservé du contenu 2"/>
          <p:cNvSpPr>
            <a:spLocks noGrp="1"/>
          </p:cNvSpPr>
          <p:nvPr>
            <p:ph sz="quarter" idx="13"/>
          </p:nvPr>
        </p:nvSpPr>
        <p:spPr>
          <a:xfrm>
            <a:off x="913774" y="1311564"/>
            <a:ext cx="10363826" cy="4479635"/>
          </a:xfrm>
        </p:spPr>
        <p:txBody>
          <a:bodyPr/>
          <a:lstStyle/>
          <a:p>
            <a:r>
              <a:rPr lang="en-US" dirty="0"/>
              <a:t> </a:t>
            </a:r>
            <a:r>
              <a:rPr lang="en-US" dirty="0" smtClean="0"/>
              <a:t>Impact on real household consumption (% change compared to the BAU</a:t>
            </a:r>
            <a:r>
              <a:rPr lang="en-US" dirty="0"/>
              <a:t>) </a:t>
            </a:r>
            <a:endParaRPr lang="en-US" dirty="0" smtClean="0"/>
          </a:p>
          <a:p>
            <a:endParaRPr lang="en-US" dirty="0"/>
          </a:p>
        </p:txBody>
      </p:sp>
      <p:graphicFrame>
        <p:nvGraphicFramePr>
          <p:cNvPr id="5" name="Tableau 4"/>
          <p:cNvGraphicFramePr>
            <a:graphicFrameLocks noGrp="1"/>
          </p:cNvGraphicFramePr>
          <p:nvPr>
            <p:extLst>
              <p:ext uri="{D42A27DB-BD31-4B8C-83A1-F6EECF244321}">
                <p14:modId xmlns:p14="http://schemas.microsoft.com/office/powerpoint/2010/main" val="3858681218"/>
              </p:ext>
            </p:extLst>
          </p:nvPr>
        </p:nvGraphicFramePr>
        <p:xfrm>
          <a:off x="1942128" y="1951181"/>
          <a:ext cx="6899563" cy="3200400"/>
        </p:xfrm>
        <a:graphic>
          <a:graphicData uri="http://schemas.openxmlformats.org/drawingml/2006/table">
            <a:tbl>
              <a:tblPr firstRow="1" bandRow="1">
                <a:tableStyleId>{5C22544A-7EE6-4342-B048-85BDC9FD1C3A}</a:tableStyleId>
              </a:tblPr>
              <a:tblGrid>
                <a:gridCol w="3394899">
                  <a:extLst>
                    <a:ext uri="{9D8B030D-6E8A-4147-A177-3AD203B41FA5}">
                      <a16:colId xmlns:a16="http://schemas.microsoft.com/office/drawing/2014/main" val="325815978"/>
                    </a:ext>
                  </a:extLst>
                </a:gridCol>
                <a:gridCol w="1971428">
                  <a:extLst>
                    <a:ext uri="{9D8B030D-6E8A-4147-A177-3AD203B41FA5}">
                      <a16:colId xmlns:a16="http://schemas.microsoft.com/office/drawing/2014/main" val="602571776"/>
                    </a:ext>
                  </a:extLst>
                </a:gridCol>
                <a:gridCol w="1533236">
                  <a:extLst>
                    <a:ext uri="{9D8B030D-6E8A-4147-A177-3AD203B41FA5}">
                      <a16:colId xmlns:a16="http://schemas.microsoft.com/office/drawing/2014/main" val="2454299627"/>
                    </a:ext>
                  </a:extLst>
                </a:gridCol>
              </a:tblGrid>
              <a:tr h="370840">
                <a:tc>
                  <a:txBody>
                    <a:bodyPr/>
                    <a:lstStyle/>
                    <a:p>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Short-Term</a:t>
                      </a:r>
                      <a:endParaRPr lang="en-US" sz="2400" dirty="0"/>
                    </a:p>
                  </a:txBody>
                  <a:tcPr/>
                </a:tc>
                <a:tc>
                  <a:txBody>
                    <a:bodyPr/>
                    <a:lstStyle/>
                    <a:p>
                      <a:r>
                        <a:rPr lang="en-US" sz="2400" dirty="0" smtClean="0"/>
                        <a:t>Long-Term</a:t>
                      </a:r>
                      <a:endParaRPr lang="en-US" sz="2400" dirty="0"/>
                    </a:p>
                  </a:txBody>
                  <a:tcPr/>
                </a:tc>
                <a:extLst>
                  <a:ext uri="{0D108BD9-81ED-4DB2-BD59-A6C34878D82A}">
                    <a16:rowId xmlns:a16="http://schemas.microsoft.com/office/drawing/2014/main" val="134789629"/>
                  </a:ext>
                </a:extLst>
              </a:tr>
              <a:tr h="370840">
                <a:tc>
                  <a:txBody>
                    <a:bodyPr/>
                    <a:lstStyle/>
                    <a:p>
                      <a:r>
                        <a:rPr lang="en-US" sz="2400" dirty="0" smtClean="0"/>
                        <a:t>Farmers </a:t>
                      </a:r>
                      <a:endParaRPr lang="en-US" sz="2400" dirty="0"/>
                    </a:p>
                  </a:txBody>
                  <a:tcPr/>
                </a:tc>
                <a:tc>
                  <a:txBody>
                    <a:bodyPr/>
                    <a:lstStyle/>
                    <a:p>
                      <a:r>
                        <a:rPr lang="en-US" sz="2400" dirty="0" smtClean="0"/>
                        <a:t>0.03 </a:t>
                      </a:r>
                      <a:endParaRPr lang="en-US" sz="2400" dirty="0"/>
                    </a:p>
                  </a:txBody>
                  <a:tcPr/>
                </a:tc>
                <a:tc>
                  <a:txBody>
                    <a:bodyPr/>
                    <a:lstStyle/>
                    <a:p>
                      <a:r>
                        <a:rPr lang="en-US" sz="2400" dirty="0" smtClean="0"/>
                        <a:t>0.01 </a:t>
                      </a:r>
                      <a:endParaRPr lang="en-US" sz="2400" dirty="0"/>
                    </a:p>
                  </a:txBody>
                  <a:tcPr/>
                </a:tc>
                <a:extLst>
                  <a:ext uri="{0D108BD9-81ED-4DB2-BD59-A6C34878D82A}">
                    <a16:rowId xmlns:a16="http://schemas.microsoft.com/office/drawing/2014/main" val="885616124"/>
                  </a:ext>
                </a:extLst>
              </a:tr>
              <a:tr h="370840">
                <a:tc>
                  <a:txBody>
                    <a:bodyPr/>
                    <a:lstStyle/>
                    <a:p>
                      <a:r>
                        <a:rPr lang="en-US" sz="2400" b="1" dirty="0" smtClean="0"/>
                        <a:t>Breeders</a:t>
                      </a:r>
                      <a:endParaRPr lang="en-US" sz="2400" b="1" dirty="0"/>
                    </a:p>
                  </a:txBody>
                  <a:tcPr/>
                </a:tc>
                <a:tc>
                  <a:txBody>
                    <a:bodyPr/>
                    <a:lstStyle/>
                    <a:p>
                      <a:r>
                        <a:rPr lang="en-US" sz="2400" b="1" dirty="0" smtClean="0"/>
                        <a:t>0.05</a:t>
                      </a:r>
                      <a:endParaRPr lang="en-US" sz="2400" b="1" dirty="0"/>
                    </a:p>
                  </a:txBody>
                  <a:tcPr/>
                </a:tc>
                <a:tc>
                  <a:txBody>
                    <a:bodyPr/>
                    <a:lstStyle/>
                    <a:p>
                      <a:r>
                        <a:rPr lang="en-US" sz="2400" b="1" dirty="0" smtClean="0"/>
                        <a:t>0.04 </a:t>
                      </a:r>
                      <a:endParaRPr lang="en-US" sz="2400" b="1" dirty="0"/>
                    </a:p>
                  </a:txBody>
                  <a:tcPr/>
                </a:tc>
                <a:extLst>
                  <a:ext uri="{0D108BD9-81ED-4DB2-BD59-A6C34878D82A}">
                    <a16:rowId xmlns:a16="http://schemas.microsoft.com/office/drawing/2014/main" val="360290333"/>
                  </a:ext>
                </a:extLst>
              </a:tr>
              <a:tr h="370840">
                <a:tc>
                  <a:txBody>
                    <a:bodyPr/>
                    <a:lstStyle/>
                    <a:p>
                      <a:r>
                        <a:rPr lang="en-US" sz="2400" dirty="0" smtClean="0"/>
                        <a:t>Public employees </a:t>
                      </a:r>
                      <a:endParaRPr lang="en-US" sz="2400" dirty="0"/>
                    </a:p>
                  </a:txBody>
                  <a:tcPr/>
                </a:tc>
                <a:tc>
                  <a:txBody>
                    <a:bodyPr/>
                    <a:lstStyle/>
                    <a:p>
                      <a:r>
                        <a:rPr lang="en-US" sz="2400" dirty="0" smtClean="0"/>
                        <a:t>0.04</a:t>
                      </a:r>
                      <a:endParaRPr lang="en-US" sz="2400" dirty="0"/>
                    </a:p>
                  </a:txBody>
                  <a:tcPr/>
                </a:tc>
                <a:tc>
                  <a:txBody>
                    <a:bodyPr/>
                    <a:lstStyle/>
                    <a:p>
                      <a:r>
                        <a:rPr lang="en-US" sz="2400" dirty="0" smtClean="0"/>
                        <a:t>0.02</a:t>
                      </a:r>
                      <a:endParaRPr lang="en-US" sz="2400" dirty="0"/>
                    </a:p>
                  </a:txBody>
                  <a:tcPr/>
                </a:tc>
                <a:extLst>
                  <a:ext uri="{0D108BD9-81ED-4DB2-BD59-A6C34878D82A}">
                    <a16:rowId xmlns:a16="http://schemas.microsoft.com/office/drawing/2014/main" val="110651794"/>
                  </a:ext>
                </a:extLst>
              </a:tr>
              <a:tr h="370840">
                <a:tc>
                  <a:txBody>
                    <a:bodyPr/>
                    <a:lstStyle/>
                    <a:p>
                      <a:r>
                        <a:rPr lang="en-US" sz="2400" dirty="0" smtClean="0"/>
                        <a:t>Private employees </a:t>
                      </a:r>
                      <a:endParaRPr lang="en-US" sz="2400" dirty="0"/>
                    </a:p>
                  </a:txBody>
                  <a:tcPr/>
                </a:tc>
                <a:tc>
                  <a:txBody>
                    <a:bodyPr/>
                    <a:lstStyle/>
                    <a:p>
                      <a:r>
                        <a:rPr lang="en-US" sz="2400" dirty="0" smtClean="0"/>
                        <a:t>0.03</a:t>
                      </a:r>
                      <a:endParaRPr lang="en-US" sz="2400" dirty="0"/>
                    </a:p>
                  </a:txBody>
                  <a:tcPr/>
                </a:tc>
                <a:tc>
                  <a:txBody>
                    <a:bodyPr/>
                    <a:lstStyle/>
                    <a:p>
                      <a:r>
                        <a:rPr lang="en-US" sz="2400" dirty="0" smtClean="0"/>
                        <a:t>0.02 </a:t>
                      </a:r>
                      <a:endParaRPr lang="en-US" sz="2400" dirty="0"/>
                    </a:p>
                  </a:txBody>
                  <a:tcPr/>
                </a:tc>
                <a:extLst>
                  <a:ext uri="{0D108BD9-81ED-4DB2-BD59-A6C34878D82A}">
                    <a16:rowId xmlns:a16="http://schemas.microsoft.com/office/drawing/2014/main" val="3160840791"/>
                  </a:ext>
                </a:extLst>
              </a:tr>
              <a:tr h="370840">
                <a:tc>
                  <a:txBody>
                    <a:bodyPr/>
                    <a:lstStyle/>
                    <a:p>
                      <a:r>
                        <a:rPr lang="en-US" sz="2400" b="1" dirty="0" smtClean="0"/>
                        <a:t>Informal </a:t>
                      </a:r>
                      <a:endParaRPr lang="en-US" sz="2400" b="1" dirty="0"/>
                    </a:p>
                  </a:txBody>
                  <a:tcPr/>
                </a:tc>
                <a:tc>
                  <a:txBody>
                    <a:bodyPr/>
                    <a:lstStyle/>
                    <a:p>
                      <a:r>
                        <a:rPr lang="en-US" sz="2400" b="1" dirty="0" smtClean="0"/>
                        <a:t>0.05</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0.03</a:t>
                      </a:r>
                      <a:endParaRPr lang="en-US" sz="2400" b="1" dirty="0"/>
                    </a:p>
                  </a:txBody>
                  <a:tcPr/>
                </a:tc>
                <a:extLst>
                  <a:ext uri="{0D108BD9-81ED-4DB2-BD59-A6C34878D82A}">
                    <a16:rowId xmlns:a16="http://schemas.microsoft.com/office/drawing/2014/main" val="936380499"/>
                  </a:ext>
                </a:extLst>
              </a:tr>
              <a:tr h="370840">
                <a:tc>
                  <a:txBody>
                    <a:bodyPr/>
                    <a:lstStyle/>
                    <a:p>
                      <a:r>
                        <a:rPr lang="en-US" sz="2400" b="1" dirty="0" smtClean="0"/>
                        <a:t>Inactive</a:t>
                      </a:r>
                      <a:endParaRPr lang="en-US" sz="2400" b="1" dirty="0"/>
                    </a:p>
                  </a:txBody>
                  <a:tcPr/>
                </a:tc>
                <a:tc>
                  <a:txBody>
                    <a:bodyPr/>
                    <a:lstStyle/>
                    <a:p>
                      <a:r>
                        <a:rPr lang="en-US" sz="2400" b="1" dirty="0" smtClean="0"/>
                        <a:t>0.05 </a:t>
                      </a:r>
                      <a:endParaRPr lang="en-US" sz="2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t>0.04</a:t>
                      </a:r>
                      <a:endParaRPr lang="en-US" sz="2400" b="1" dirty="0"/>
                    </a:p>
                  </a:txBody>
                  <a:tcPr/>
                </a:tc>
                <a:extLst>
                  <a:ext uri="{0D108BD9-81ED-4DB2-BD59-A6C34878D82A}">
                    <a16:rowId xmlns:a16="http://schemas.microsoft.com/office/drawing/2014/main" val="3169878194"/>
                  </a:ext>
                </a:extLst>
              </a:tr>
            </a:tbl>
          </a:graphicData>
        </a:graphic>
      </p:graphicFrame>
    </p:spTree>
    <p:extLst>
      <p:ext uri="{BB962C8B-B14F-4D97-AF65-F5344CB8AC3E}">
        <p14:creationId xmlns:p14="http://schemas.microsoft.com/office/powerpoint/2010/main" val="22447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7325" y="618518"/>
            <a:ext cx="10364451" cy="776174"/>
          </a:xfrm>
        </p:spPr>
        <p:txBody>
          <a:bodyPr/>
          <a:lstStyle/>
          <a:p>
            <a:r>
              <a:rPr lang="en-US" dirty="0" smtClean="0"/>
              <a:t>Results (6/6</a:t>
            </a:r>
            <a:r>
              <a:rPr lang="en-US" dirty="0"/>
              <a:t>)</a:t>
            </a:r>
          </a:p>
        </p:txBody>
      </p:sp>
      <p:sp>
        <p:nvSpPr>
          <p:cNvPr id="3" name="Espace réservé du contenu 2"/>
          <p:cNvSpPr>
            <a:spLocks noGrp="1"/>
          </p:cNvSpPr>
          <p:nvPr>
            <p:ph sz="quarter" idx="13"/>
          </p:nvPr>
        </p:nvSpPr>
        <p:spPr>
          <a:xfrm>
            <a:off x="913774" y="1311564"/>
            <a:ext cx="10363826" cy="4479635"/>
          </a:xfrm>
        </p:spPr>
        <p:txBody>
          <a:bodyPr/>
          <a:lstStyle/>
          <a:p>
            <a:r>
              <a:rPr lang="en-US" dirty="0" smtClean="0"/>
              <a:t>Finally Government </a:t>
            </a:r>
            <a:r>
              <a:rPr lang="en-US" dirty="0"/>
              <a:t>income increases slightly, driven by </a:t>
            </a:r>
            <a:endParaRPr lang="en-US" dirty="0" smtClean="0"/>
          </a:p>
          <a:p>
            <a:pPr lvl="1"/>
            <a:r>
              <a:rPr lang="en-US" dirty="0" smtClean="0"/>
              <a:t>the </a:t>
            </a:r>
            <a:r>
              <a:rPr lang="en-US" dirty="0"/>
              <a:t>increase in direct taxes from households and firms, </a:t>
            </a:r>
            <a:endParaRPr lang="en-US" dirty="0" smtClean="0"/>
          </a:p>
          <a:p>
            <a:pPr lvl="1"/>
            <a:r>
              <a:rPr lang="en-US" dirty="0" smtClean="0"/>
              <a:t>indirect </a:t>
            </a:r>
            <a:r>
              <a:rPr lang="en-US" dirty="0"/>
              <a:t>taxes on commodities (given the increase in household consumption), </a:t>
            </a:r>
            <a:endParaRPr lang="en-US" dirty="0" smtClean="0"/>
          </a:p>
          <a:p>
            <a:pPr lvl="1"/>
            <a:r>
              <a:rPr lang="en-US" dirty="0" smtClean="0"/>
              <a:t>and </a:t>
            </a:r>
            <a:r>
              <a:rPr lang="en-US" dirty="0"/>
              <a:t>an increase in capital income</a:t>
            </a:r>
            <a:endParaRPr lang="en-US" dirty="0"/>
          </a:p>
        </p:txBody>
      </p:sp>
    </p:spTree>
    <p:extLst>
      <p:ext uri="{BB962C8B-B14F-4D97-AF65-F5344CB8AC3E}">
        <p14:creationId xmlns:p14="http://schemas.microsoft.com/office/powerpoint/2010/main" val="12714629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8"/>
            <a:ext cx="10364451" cy="776174"/>
          </a:xfrm>
        </p:spPr>
        <p:txBody>
          <a:bodyPr/>
          <a:lstStyle/>
          <a:p>
            <a:r>
              <a:rPr lang="en-US" dirty="0" smtClean="0"/>
              <a:t>Conclusion and </a:t>
            </a:r>
            <a:r>
              <a:rPr lang="en-US" dirty="0" err="1" smtClean="0"/>
              <a:t>recommandations</a:t>
            </a:r>
            <a:endParaRPr lang="en-US" dirty="0"/>
          </a:p>
        </p:txBody>
      </p:sp>
      <p:sp>
        <p:nvSpPr>
          <p:cNvPr id="3" name="Espace réservé du contenu 2"/>
          <p:cNvSpPr>
            <a:spLocks noGrp="1"/>
          </p:cNvSpPr>
          <p:nvPr>
            <p:ph sz="quarter" idx="13"/>
          </p:nvPr>
        </p:nvSpPr>
        <p:spPr>
          <a:xfrm>
            <a:off x="616449" y="1311564"/>
            <a:ext cx="11137187" cy="5218545"/>
          </a:xfrm>
        </p:spPr>
        <p:txBody>
          <a:bodyPr>
            <a:normAutofit/>
          </a:bodyPr>
          <a:lstStyle/>
          <a:p>
            <a:r>
              <a:rPr lang="en-US" dirty="0"/>
              <a:t>This study analyzes a public-spending option from mining and oil resources and its impact on Niger’s </a:t>
            </a:r>
            <a:r>
              <a:rPr lang="en-US" dirty="0" smtClean="0"/>
              <a:t>economy</a:t>
            </a:r>
          </a:p>
          <a:p>
            <a:endParaRPr lang="en-US" dirty="0"/>
          </a:p>
          <a:p>
            <a:r>
              <a:rPr lang="en-US" dirty="0" smtClean="0"/>
              <a:t>Our results provide </a:t>
            </a:r>
            <a:r>
              <a:rPr lang="en-US" b="1" dirty="0"/>
              <a:t>clarification of the effects Expected in PDES (</a:t>
            </a:r>
            <a:r>
              <a:rPr lang="en-US" dirty="0"/>
              <a:t>dynamic and job-creating economic growth</a:t>
            </a:r>
            <a:r>
              <a:rPr lang="en-US" b="1" dirty="0"/>
              <a:t>) </a:t>
            </a:r>
            <a:r>
              <a:rPr lang="en-US" dirty="0"/>
              <a:t>of such a policy. </a:t>
            </a:r>
            <a:endParaRPr lang="en-US" dirty="0" smtClean="0"/>
          </a:p>
          <a:p>
            <a:endParaRPr lang="en-US" dirty="0"/>
          </a:p>
          <a:p>
            <a:r>
              <a:rPr lang="en-US" dirty="0" smtClean="0"/>
              <a:t>Our </a:t>
            </a:r>
            <a:r>
              <a:rPr lang="en-US" dirty="0"/>
              <a:t>analysis additionally shows that </a:t>
            </a:r>
            <a:r>
              <a:rPr lang="en-US" b="1" dirty="0">
                <a:solidFill>
                  <a:srgbClr val="DEA900"/>
                </a:solidFill>
              </a:rPr>
              <a:t>reinvestment in road infrastructure</a:t>
            </a:r>
            <a:r>
              <a:rPr lang="en-US" dirty="0"/>
              <a:t>, given the initial state of infrastructure in Niger, </a:t>
            </a:r>
            <a:r>
              <a:rPr lang="en-US" b="1" dirty="0">
                <a:solidFill>
                  <a:srgbClr val="DEA900"/>
                </a:solidFill>
              </a:rPr>
              <a:t>could help mitigate the resource curse</a:t>
            </a:r>
            <a:r>
              <a:rPr lang="en-US" b="1" dirty="0">
                <a:solidFill>
                  <a:srgbClr val="DEA900"/>
                </a:solidFill>
              </a:rPr>
              <a:t>.</a:t>
            </a:r>
          </a:p>
          <a:p>
            <a:endParaRPr lang="en-US" dirty="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2804208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8"/>
            <a:ext cx="10364451" cy="776174"/>
          </a:xfrm>
        </p:spPr>
        <p:txBody>
          <a:bodyPr/>
          <a:lstStyle/>
          <a:p>
            <a:r>
              <a:rPr lang="en-US" dirty="0" smtClean="0"/>
              <a:t>Conclusion and </a:t>
            </a:r>
            <a:r>
              <a:rPr lang="en-US" dirty="0" err="1" smtClean="0"/>
              <a:t>recommandations</a:t>
            </a:r>
            <a:endParaRPr lang="en-US" dirty="0"/>
          </a:p>
        </p:txBody>
      </p:sp>
      <p:sp>
        <p:nvSpPr>
          <p:cNvPr id="3" name="Espace réservé du contenu 2"/>
          <p:cNvSpPr>
            <a:spLocks noGrp="1"/>
          </p:cNvSpPr>
          <p:nvPr>
            <p:ph sz="quarter" idx="13"/>
          </p:nvPr>
        </p:nvSpPr>
        <p:spPr>
          <a:xfrm>
            <a:off x="913773" y="1311564"/>
            <a:ext cx="10809039" cy="5218545"/>
          </a:xfrm>
        </p:spPr>
        <p:txBody>
          <a:bodyPr>
            <a:normAutofit fontScale="92500" lnSpcReduction="10000"/>
          </a:bodyPr>
          <a:lstStyle/>
          <a:p>
            <a:r>
              <a:rPr lang="en-US" b="1" dirty="0">
                <a:solidFill>
                  <a:srgbClr val="DEA900"/>
                </a:solidFill>
              </a:rPr>
              <a:t>positive </a:t>
            </a:r>
            <a:r>
              <a:rPr lang="en-US" b="1" dirty="0">
                <a:solidFill>
                  <a:srgbClr val="DEA900"/>
                </a:solidFill>
              </a:rPr>
              <a:t>spillover effects </a:t>
            </a:r>
            <a:r>
              <a:rPr lang="en-US" dirty="0" smtClean="0"/>
              <a:t>on sectors </a:t>
            </a:r>
            <a:r>
              <a:rPr lang="en-US" dirty="0"/>
              <a:t>and </a:t>
            </a:r>
            <a:r>
              <a:rPr lang="en-US" b="1" dirty="0">
                <a:solidFill>
                  <a:srgbClr val="DEA900"/>
                </a:solidFill>
              </a:rPr>
              <a:t>benefits to the economy in the long run</a:t>
            </a:r>
            <a:r>
              <a:rPr lang="en-US" b="1" dirty="0" smtClean="0">
                <a:solidFill>
                  <a:srgbClr val="DEA900"/>
                </a:solidFill>
              </a:rPr>
              <a:t>.</a:t>
            </a:r>
          </a:p>
          <a:p>
            <a:r>
              <a:rPr lang="en-US" b="1" dirty="0"/>
              <a:t>increased Roads and bridges </a:t>
            </a:r>
            <a:r>
              <a:rPr lang="en-US" dirty="0"/>
              <a:t>would </a:t>
            </a:r>
            <a:r>
              <a:rPr lang="en-US" b="1" dirty="0"/>
              <a:t>reduce costs and facilitate trade</a:t>
            </a:r>
            <a:r>
              <a:rPr lang="en-US" dirty="0"/>
              <a:t>.</a:t>
            </a:r>
          </a:p>
          <a:p>
            <a:endParaRPr lang="en-US" b="1" dirty="0">
              <a:solidFill>
                <a:srgbClr val="DEA900"/>
              </a:solidFill>
            </a:endParaRPr>
          </a:p>
          <a:p>
            <a:r>
              <a:rPr lang="en-US" dirty="0" smtClean="0"/>
              <a:t>SO government </a:t>
            </a:r>
            <a:r>
              <a:rPr lang="en-US" dirty="0"/>
              <a:t>must play a leading role in public spending to drive the </a:t>
            </a:r>
            <a:r>
              <a:rPr lang="en-US" dirty="0" err="1" smtClean="0"/>
              <a:t>economY</a:t>
            </a:r>
            <a:endParaRPr lang="en-US" dirty="0"/>
          </a:p>
          <a:p>
            <a:endParaRPr lang="en-US" b="1" dirty="0" smtClean="0"/>
          </a:p>
          <a:p>
            <a:r>
              <a:rPr lang="en-US" b="1" dirty="0" smtClean="0"/>
              <a:t>increase </a:t>
            </a:r>
            <a:r>
              <a:rPr lang="en-US" b="1" dirty="0" smtClean="0"/>
              <a:t>in real household income </a:t>
            </a:r>
            <a:r>
              <a:rPr lang="en-US" dirty="0" smtClean="0"/>
              <a:t>that could </a:t>
            </a:r>
            <a:r>
              <a:rPr lang="en-US" dirty="0" smtClean="0"/>
              <a:t>both have </a:t>
            </a:r>
            <a:endParaRPr lang="en-US" dirty="0" smtClean="0"/>
          </a:p>
          <a:p>
            <a:pPr lvl="1"/>
            <a:r>
              <a:rPr lang="en-US" dirty="0" smtClean="0"/>
              <a:t>an </a:t>
            </a:r>
            <a:r>
              <a:rPr lang="en-US" b="1" dirty="0" smtClean="0"/>
              <a:t>impact on poverty reduction</a:t>
            </a:r>
            <a:r>
              <a:rPr lang="en-US" dirty="0"/>
              <a:t>, </a:t>
            </a:r>
            <a:r>
              <a:rPr lang="en-US" dirty="0" smtClean="0"/>
              <a:t>which is a key objective of the government, </a:t>
            </a:r>
            <a:endParaRPr lang="en-US" dirty="0" smtClean="0"/>
          </a:p>
          <a:p>
            <a:pPr lvl="1"/>
            <a:r>
              <a:rPr lang="en-US" dirty="0" smtClean="0"/>
              <a:t>and </a:t>
            </a:r>
            <a:r>
              <a:rPr lang="en-US" dirty="0" smtClean="0"/>
              <a:t>also eventually </a:t>
            </a:r>
            <a:r>
              <a:rPr lang="en-US" b="1" dirty="0" smtClean="0"/>
              <a:t>raise the proportion of the middle class</a:t>
            </a:r>
            <a:r>
              <a:rPr lang="en-US" dirty="0" smtClean="0"/>
              <a:t> as expected in the </a:t>
            </a:r>
            <a:r>
              <a:rPr lang="en-US" dirty="0" smtClean="0"/>
              <a:t>PDEs</a:t>
            </a:r>
          </a:p>
          <a:p>
            <a:endParaRPr lang="en-US" dirty="0" smtClean="0"/>
          </a:p>
          <a:p>
            <a:r>
              <a:rPr lang="en-US" dirty="0"/>
              <a:t>Further work using micro-simulation should be done to capture those microeconomic effects</a:t>
            </a:r>
            <a:r>
              <a:rPr lang="en-US" dirty="0" smtClean="0"/>
              <a:t>.</a:t>
            </a:r>
          </a:p>
          <a:p>
            <a:r>
              <a:rPr lang="en-US" dirty="0"/>
              <a:t>Further research should investigate investments in water supply, sanitation and </a:t>
            </a:r>
            <a:r>
              <a:rPr lang="en-US" dirty="0" smtClean="0"/>
              <a:t>power </a:t>
            </a:r>
          </a:p>
        </p:txBody>
      </p:sp>
    </p:spTree>
    <p:extLst>
      <p:ext uri="{BB962C8B-B14F-4D97-AF65-F5344CB8AC3E}">
        <p14:creationId xmlns:p14="http://schemas.microsoft.com/office/powerpoint/2010/main" val="2848342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6473" y="377127"/>
            <a:ext cx="10364451" cy="1081804"/>
          </a:xfrm>
        </p:spPr>
        <p:txBody>
          <a:bodyPr>
            <a:normAutofit/>
          </a:bodyPr>
          <a:lstStyle/>
          <a:p>
            <a:pPr algn="l"/>
            <a:r>
              <a:rPr lang="en-US" sz="4800" dirty="0" smtClean="0"/>
              <a:t>Thank you!</a:t>
            </a:r>
            <a:endParaRPr lang="en-US" sz="4800" dirty="0"/>
          </a:p>
        </p:txBody>
      </p:sp>
      <p:sp>
        <p:nvSpPr>
          <p:cNvPr id="3" name="ZoneTexte 5"/>
          <p:cNvSpPr txBox="1"/>
          <p:nvPr/>
        </p:nvSpPr>
        <p:spPr>
          <a:xfrm>
            <a:off x="519881" y="1458931"/>
            <a:ext cx="11419366" cy="4185761"/>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cap="all" dirty="0"/>
              <a:t>This work was carried out with financial and scientific support from the Partnership for Economic Policy (PEP), with funding from the Department for International Development (DFID) of the United Kingdom (or UK Aid), and the Government of Canada through the International Development Research Centre (IDRC).</a:t>
            </a:r>
          </a:p>
          <a:p>
            <a:endParaRPr lang="en-US" dirty="0">
              <a:solidFill>
                <a:schemeClr val="tx1">
                  <a:lumMod val="85000"/>
                  <a:lumOff val="15000"/>
                </a:schemeClr>
              </a:solidFill>
              <a:latin typeface="Century Gothic" pitchFamily="34" charset="0"/>
            </a:endParaRPr>
          </a:p>
          <a:p>
            <a:endParaRPr lang="fr-CA" dirty="0">
              <a:solidFill>
                <a:schemeClr val="tx1">
                  <a:lumMod val="85000"/>
                  <a:lumOff val="15000"/>
                </a:schemeClr>
              </a:solidFill>
              <a:latin typeface="Century Gothic" pitchFamily="34" charset="0"/>
            </a:endParaRPr>
          </a:p>
          <a:p>
            <a:r>
              <a:rPr lang="fr-CA" sz="2000" cap="all" dirty="0" err="1"/>
              <a:t>With</a:t>
            </a:r>
            <a:r>
              <a:rPr lang="fr-CA" sz="2000" cap="all" dirty="0"/>
              <a:t> </a:t>
            </a:r>
            <a:r>
              <a:rPr lang="fr-CA" sz="2000" cap="all" dirty="0" err="1"/>
              <a:t>technical</a:t>
            </a:r>
            <a:r>
              <a:rPr lang="fr-CA" sz="2000" cap="all" dirty="0"/>
              <a:t> and </a:t>
            </a:r>
            <a:r>
              <a:rPr lang="fr-CA" sz="2000" cap="all" dirty="0" err="1"/>
              <a:t>financial</a:t>
            </a:r>
            <a:r>
              <a:rPr lang="fr-CA" sz="2000" cap="all" dirty="0"/>
              <a:t> support </a:t>
            </a:r>
            <a:r>
              <a:rPr lang="fr-CA" sz="2000" cap="all" dirty="0" err="1"/>
              <a:t>from</a:t>
            </a:r>
            <a:r>
              <a:rPr lang="fr-CA" sz="2000" cap="all" dirty="0"/>
              <a:t> the </a:t>
            </a:r>
            <a:r>
              <a:rPr lang="fr-CA" sz="2000" b="1" cap="all" dirty="0" err="1"/>
              <a:t>Partnership</a:t>
            </a:r>
            <a:r>
              <a:rPr lang="fr-CA" sz="2000" b="1" cap="all" dirty="0"/>
              <a:t> for </a:t>
            </a:r>
            <a:r>
              <a:rPr lang="fr-CA" sz="2000" b="1" cap="all" dirty="0" err="1"/>
              <a:t>Economic</a:t>
            </a:r>
            <a:r>
              <a:rPr lang="fr-CA" sz="2000" b="1" cap="all" dirty="0"/>
              <a:t> Policy (PEP)</a:t>
            </a:r>
          </a:p>
          <a:p>
            <a:endParaRPr lang="fr-CA" dirty="0">
              <a:solidFill>
                <a:schemeClr val="tx1">
                  <a:lumMod val="85000"/>
                  <a:lumOff val="15000"/>
                </a:schemeClr>
              </a:solidFill>
              <a:latin typeface="Century Gothic" pitchFamily="34" charset="0"/>
            </a:endParaRPr>
          </a:p>
          <a:p>
            <a:endParaRPr lang="fr-CA" dirty="0">
              <a:solidFill>
                <a:schemeClr val="tx1">
                  <a:lumMod val="85000"/>
                  <a:lumOff val="15000"/>
                </a:schemeClr>
              </a:solidFill>
              <a:latin typeface="Century Gothic" pitchFamily="34" charset="0"/>
            </a:endParaRPr>
          </a:p>
          <a:p>
            <a:pPr algn="ctr"/>
            <a:r>
              <a:rPr lang="fr-CA" dirty="0">
                <a:solidFill>
                  <a:schemeClr val="tx1">
                    <a:lumMod val="85000"/>
                    <a:lumOff val="15000"/>
                  </a:schemeClr>
                </a:solidFill>
                <a:latin typeface="Century Gothic" pitchFamily="34" charset="0"/>
              </a:rPr>
              <a:t>Under the </a:t>
            </a:r>
            <a:r>
              <a:rPr lang="fr-CA" b="1" dirty="0">
                <a:solidFill>
                  <a:schemeClr val="tx1">
                    <a:lumMod val="85000"/>
                    <a:lumOff val="15000"/>
                  </a:schemeClr>
                </a:solidFill>
                <a:latin typeface="Century Gothic" pitchFamily="34" charset="0"/>
              </a:rPr>
              <a:t>PEP</a:t>
            </a:r>
            <a:r>
              <a:rPr lang="fr-CA" dirty="0">
                <a:solidFill>
                  <a:schemeClr val="tx1">
                    <a:lumMod val="85000"/>
                    <a:lumOff val="15000"/>
                  </a:schemeClr>
                </a:solidFill>
                <a:latin typeface="Century Gothic" pitchFamily="34" charset="0"/>
              </a:rPr>
              <a:t> </a:t>
            </a:r>
            <a:r>
              <a:rPr lang="fr-CA" dirty="0" err="1">
                <a:solidFill>
                  <a:schemeClr val="tx1">
                    <a:lumMod val="85000"/>
                    <a:lumOff val="15000"/>
                  </a:schemeClr>
                </a:solidFill>
                <a:latin typeface="Century Gothic" pitchFamily="34" charset="0"/>
              </a:rPr>
              <a:t>research</a:t>
            </a:r>
            <a:r>
              <a:rPr lang="fr-CA" dirty="0">
                <a:solidFill>
                  <a:schemeClr val="tx1">
                    <a:lumMod val="85000"/>
                    <a:lumOff val="15000"/>
                  </a:schemeClr>
                </a:solidFill>
                <a:latin typeface="Century Gothic" pitchFamily="34" charset="0"/>
              </a:rPr>
              <a:t> and </a:t>
            </a:r>
            <a:r>
              <a:rPr lang="fr-CA" dirty="0" err="1">
                <a:solidFill>
                  <a:schemeClr val="tx1">
                    <a:lumMod val="85000"/>
                    <a:lumOff val="15000"/>
                  </a:schemeClr>
                </a:solidFill>
                <a:latin typeface="Century Gothic" pitchFamily="34" charset="0"/>
              </a:rPr>
              <a:t>capacity</a:t>
            </a:r>
            <a:r>
              <a:rPr lang="fr-CA" dirty="0">
                <a:solidFill>
                  <a:schemeClr val="tx1">
                    <a:lumMod val="85000"/>
                    <a:lumOff val="15000"/>
                  </a:schemeClr>
                </a:solidFill>
                <a:latin typeface="Century Gothic" pitchFamily="34" charset="0"/>
              </a:rPr>
              <a:t> building initiative for </a:t>
            </a:r>
          </a:p>
          <a:p>
            <a:pPr algn="ctr"/>
            <a:r>
              <a:rPr lang="en-CA" sz="2000" b="1" dirty="0">
                <a:latin typeface="Century Gothic"/>
                <a:cs typeface="Century Gothic"/>
              </a:rPr>
              <a:t>“Policy Analysis on Growth and Employment” (PAGE) </a:t>
            </a:r>
          </a:p>
          <a:p>
            <a:endParaRPr lang="fr-CA" dirty="0">
              <a:solidFill>
                <a:schemeClr val="tx1">
                  <a:lumMod val="85000"/>
                  <a:lumOff val="15000"/>
                </a:schemeClr>
              </a:solidFill>
              <a:latin typeface="Century Gothic" pitchFamily="34" charset="0"/>
            </a:endParaRPr>
          </a:p>
          <a:p>
            <a:endParaRPr lang="fr-CA" dirty="0">
              <a:solidFill>
                <a:schemeClr val="tx1">
                  <a:lumMod val="85000"/>
                  <a:lumOff val="15000"/>
                </a:schemeClr>
              </a:solidFill>
              <a:latin typeface="Century Gothic" pitchFamily="34" charset="0"/>
            </a:endParaRPr>
          </a:p>
          <a:p>
            <a:r>
              <a:rPr lang="fr-CA" sz="2000" cap="all" dirty="0" err="1"/>
              <a:t>Supported</a:t>
            </a:r>
            <a:r>
              <a:rPr lang="fr-CA" sz="2000" cap="all" dirty="0"/>
              <a:t> by: </a:t>
            </a:r>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1098" y="4805736"/>
            <a:ext cx="7315200" cy="1828800"/>
          </a:xfrm>
          <a:prstGeom prst="rect">
            <a:avLst/>
          </a:prstGeom>
        </p:spPr>
      </p:pic>
    </p:spTree>
    <p:extLst>
      <p:ext uri="{BB962C8B-B14F-4D97-AF65-F5344CB8AC3E}">
        <p14:creationId xmlns:p14="http://schemas.microsoft.com/office/powerpoint/2010/main" val="1328898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7"/>
            <a:ext cx="10364451" cy="905483"/>
          </a:xfrm>
        </p:spPr>
        <p:txBody>
          <a:bodyPr/>
          <a:lstStyle/>
          <a:p>
            <a:pPr algn="l"/>
            <a:r>
              <a:rPr lang="en-US" dirty="0" smtClean="0"/>
              <a:t>Content</a:t>
            </a:r>
            <a:endParaRPr lang="en-US" dirty="0"/>
          </a:p>
        </p:txBody>
      </p:sp>
      <p:sp>
        <p:nvSpPr>
          <p:cNvPr id="3" name="Espace réservé du contenu 2"/>
          <p:cNvSpPr>
            <a:spLocks noGrp="1"/>
          </p:cNvSpPr>
          <p:nvPr>
            <p:ph sz="quarter" idx="13"/>
          </p:nvPr>
        </p:nvSpPr>
        <p:spPr>
          <a:xfrm>
            <a:off x="913774" y="1681018"/>
            <a:ext cx="10363826" cy="4110181"/>
          </a:xfrm>
        </p:spPr>
        <p:txBody>
          <a:bodyPr>
            <a:noAutofit/>
          </a:bodyPr>
          <a:lstStyle/>
          <a:p>
            <a:r>
              <a:rPr lang="en-US" sz="3200" dirty="0" smtClean="0"/>
              <a:t>Study context</a:t>
            </a:r>
          </a:p>
          <a:p>
            <a:r>
              <a:rPr lang="en-US" sz="3200" dirty="0" smtClean="0"/>
              <a:t>Research questions</a:t>
            </a:r>
          </a:p>
          <a:p>
            <a:r>
              <a:rPr lang="en-US" sz="3200" dirty="0" smtClean="0"/>
              <a:t>Data and methodology</a:t>
            </a:r>
          </a:p>
          <a:p>
            <a:r>
              <a:rPr lang="en-US" sz="3200" dirty="0" smtClean="0"/>
              <a:t>results</a:t>
            </a:r>
          </a:p>
          <a:p>
            <a:r>
              <a:rPr lang="en-US" sz="3200" dirty="0" smtClean="0"/>
              <a:t>Conclusion and </a:t>
            </a:r>
            <a:r>
              <a:rPr lang="en-US" sz="3200" dirty="0" smtClean="0"/>
              <a:t>policy </a:t>
            </a:r>
            <a:r>
              <a:rPr lang="en-US" sz="3200" dirty="0" err="1" smtClean="0"/>
              <a:t>recommandations</a:t>
            </a:r>
            <a:endParaRPr lang="en-US" sz="3200" dirty="0"/>
          </a:p>
        </p:txBody>
      </p:sp>
    </p:spTree>
    <p:extLst>
      <p:ext uri="{BB962C8B-B14F-4D97-AF65-F5344CB8AC3E}">
        <p14:creationId xmlns:p14="http://schemas.microsoft.com/office/powerpoint/2010/main" val="750590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7"/>
            <a:ext cx="10364451" cy="656101"/>
          </a:xfrm>
        </p:spPr>
        <p:txBody>
          <a:bodyPr/>
          <a:lstStyle/>
          <a:p>
            <a:r>
              <a:rPr lang="en-US" dirty="0" smtClean="0"/>
              <a:t>Context(1/2)</a:t>
            </a:r>
            <a:endParaRPr lang="en-US" dirty="0"/>
          </a:p>
        </p:txBody>
      </p:sp>
      <p:sp>
        <p:nvSpPr>
          <p:cNvPr id="3" name="Espace réservé du contenu 2"/>
          <p:cNvSpPr>
            <a:spLocks noGrp="1"/>
          </p:cNvSpPr>
          <p:nvPr>
            <p:ph sz="quarter" idx="13"/>
          </p:nvPr>
        </p:nvSpPr>
        <p:spPr>
          <a:xfrm>
            <a:off x="502920" y="1274618"/>
            <a:ext cx="11498580" cy="5372762"/>
          </a:xfrm>
        </p:spPr>
        <p:txBody>
          <a:bodyPr>
            <a:normAutofit fontScale="92500"/>
          </a:bodyPr>
          <a:lstStyle/>
          <a:p>
            <a:pPr marL="0" indent="0">
              <a:buNone/>
            </a:pPr>
            <a:r>
              <a:rPr lang="en-US" b="1" dirty="0" smtClean="0"/>
              <a:t>Mean features</a:t>
            </a:r>
          </a:p>
          <a:p>
            <a:r>
              <a:rPr lang="en-US" dirty="0" smtClean="0"/>
              <a:t>Niger </a:t>
            </a:r>
            <a:r>
              <a:rPr lang="en-US" dirty="0"/>
              <a:t>is one of the </a:t>
            </a:r>
            <a:r>
              <a:rPr lang="en-US" dirty="0" smtClean="0"/>
              <a:t>resource-rich </a:t>
            </a:r>
            <a:r>
              <a:rPr lang="en-US" dirty="0"/>
              <a:t>developing countries identified by </a:t>
            </a:r>
            <a:r>
              <a:rPr lang="en-US" dirty="0" smtClean="0"/>
              <a:t>IMF </a:t>
            </a:r>
            <a:r>
              <a:rPr lang="en-US" dirty="0"/>
              <a:t>(IMF, 2012b</a:t>
            </a:r>
            <a:r>
              <a:rPr lang="en-US" dirty="0" smtClean="0"/>
              <a:t>) </a:t>
            </a:r>
            <a:endParaRPr lang="en-US" dirty="0" smtClean="0"/>
          </a:p>
          <a:p>
            <a:r>
              <a:rPr lang="en-US" dirty="0" smtClean="0"/>
              <a:t>Niger </a:t>
            </a:r>
            <a:r>
              <a:rPr lang="en-US" dirty="0"/>
              <a:t>faces </a:t>
            </a:r>
            <a:r>
              <a:rPr lang="en-US" b="1" dirty="0"/>
              <a:t>many important infrastructure challenges </a:t>
            </a:r>
            <a:r>
              <a:rPr lang="en-US" dirty="0"/>
              <a:t>that keep it from reaching a greater GDP and achieving development targets. </a:t>
            </a:r>
            <a:endParaRPr lang="en-US" dirty="0" smtClean="0"/>
          </a:p>
          <a:p>
            <a:pPr lvl="1"/>
            <a:r>
              <a:rPr lang="en-US" b="1" dirty="0" smtClean="0"/>
              <a:t>Weak initial stock </a:t>
            </a:r>
            <a:r>
              <a:rPr lang="en-US" dirty="0" smtClean="0"/>
              <a:t>of infrastructure that contributes </a:t>
            </a:r>
            <a:r>
              <a:rPr lang="en-US" dirty="0"/>
              <a:t>hugely to </a:t>
            </a:r>
            <a:r>
              <a:rPr lang="en-US" b="1" dirty="0"/>
              <a:t>low factor </a:t>
            </a:r>
            <a:r>
              <a:rPr lang="en-US" b="1" dirty="0" smtClean="0"/>
              <a:t>productivity</a:t>
            </a:r>
            <a:r>
              <a:rPr lang="en-US" b="1" dirty="0"/>
              <a:t> </a:t>
            </a:r>
            <a:r>
              <a:rPr lang="en-US" dirty="0" smtClean="0"/>
              <a:t>(</a:t>
            </a:r>
            <a:r>
              <a:rPr lang="en-US" dirty="0"/>
              <a:t>Repeated electrical outages, problems with communications systems, </a:t>
            </a:r>
            <a:r>
              <a:rPr lang="en-US" dirty="0" smtClean="0"/>
              <a:t>insufficient </a:t>
            </a:r>
            <a:r>
              <a:rPr lang="en-US" dirty="0"/>
              <a:t>quantity and quality of </a:t>
            </a:r>
            <a:r>
              <a:rPr lang="en-US" dirty="0" smtClean="0"/>
              <a:t>roads)</a:t>
            </a:r>
          </a:p>
          <a:p>
            <a:pPr lvl="1"/>
            <a:r>
              <a:rPr lang="en-US" b="1" dirty="0"/>
              <a:t>22% </a:t>
            </a:r>
            <a:r>
              <a:rPr lang="en-US" dirty="0"/>
              <a:t>of the national road network were paved roads, </a:t>
            </a:r>
            <a:r>
              <a:rPr lang="en-US" b="1" dirty="0"/>
              <a:t>42%</a:t>
            </a:r>
            <a:r>
              <a:rPr lang="en-US" dirty="0"/>
              <a:t> were modern </a:t>
            </a:r>
            <a:r>
              <a:rPr lang="en-US" b="1" dirty="0"/>
              <a:t>unpaved roads </a:t>
            </a:r>
            <a:r>
              <a:rPr lang="en-US" dirty="0"/>
              <a:t>and </a:t>
            </a:r>
            <a:r>
              <a:rPr lang="en-US" b="1" dirty="0" smtClean="0"/>
              <a:t>31%</a:t>
            </a:r>
            <a:r>
              <a:rPr lang="en-US" dirty="0" smtClean="0"/>
              <a:t> </a:t>
            </a:r>
            <a:r>
              <a:rPr lang="en-US" dirty="0"/>
              <a:t>were </a:t>
            </a:r>
            <a:r>
              <a:rPr lang="en-US" b="1" dirty="0"/>
              <a:t>rural </a:t>
            </a:r>
            <a:r>
              <a:rPr lang="en-US" b="1" dirty="0" smtClean="0"/>
              <a:t>roads</a:t>
            </a:r>
            <a:r>
              <a:rPr lang="en-US" dirty="0" smtClean="0"/>
              <a:t>.</a:t>
            </a:r>
          </a:p>
          <a:p>
            <a:r>
              <a:rPr lang="en-US" dirty="0" smtClean="0"/>
              <a:t>Great rate of unemployment: 24.1 </a:t>
            </a:r>
            <a:r>
              <a:rPr lang="en-US" dirty="0"/>
              <a:t>per cent for skilled workers and 17.8 per cent for unskilled </a:t>
            </a:r>
            <a:r>
              <a:rPr lang="en-US" dirty="0" smtClean="0"/>
              <a:t>workers.</a:t>
            </a:r>
          </a:p>
          <a:p>
            <a:r>
              <a:rPr lang="en-US" dirty="0"/>
              <a:t>Weak Human Development Index </a:t>
            </a:r>
            <a:r>
              <a:rPr lang="en-US" dirty="0" smtClean="0"/>
              <a:t>(The </a:t>
            </a:r>
            <a:r>
              <a:rPr lang="en-US" dirty="0" smtClean="0"/>
              <a:t>country is ranked187 among188 countries </a:t>
            </a:r>
            <a:r>
              <a:rPr lang="en-US" dirty="0" smtClean="0"/>
              <a:t>(</a:t>
            </a:r>
            <a:r>
              <a:rPr lang="en-US" dirty="0"/>
              <a:t>UNDP</a:t>
            </a:r>
            <a:r>
              <a:rPr lang="en-US" dirty="0" smtClean="0"/>
              <a:t>, 2017</a:t>
            </a:r>
            <a:r>
              <a:rPr lang="en-US" dirty="0" smtClean="0"/>
              <a:t>).</a:t>
            </a:r>
          </a:p>
          <a:p>
            <a:r>
              <a:rPr lang="en-US" dirty="0"/>
              <a:t>around 60 per cent </a:t>
            </a:r>
            <a:r>
              <a:rPr lang="en-US" dirty="0" smtClean="0"/>
              <a:t>of the population are living </a:t>
            </a:r>
            <a:r>
              <a:rPr lang="en-US" dirty="0"/>
              <a:t>below the poverty </a:t>
            </a:r>
            <a:r>
              <a:rPr lang="en-US" dirty="0" smtClean="0"/>
              <a:t>headcount (</a:t>
            </a:r>
            <a:r>
              <a:rPr lang="en-US" dirty="0"/>
              <a:t>IMF, 2012b).</a:t>
            </a:r>
            <a:endParaRPr lang="en-US" dirty="0"/>
          </a:p>
          <a:p>
            <a:pPr lvl="1"/>
            <a:endParaRPr lang="en-US" dirty="0"/>
          </a:p>
          <a:p>
            <a:pPr lvl="1"/>
            <a:endParaRPr lang="en-US" dirty="0"/>
          </a:p>
          <a:p>
            <a:pPr lvl="1"/>
            <a:endParaRPr lang="en-US" dirty="0" smtClean="0"/>
          </a:p>
          <a:p>
            <a:pPr lvl="1"/>
            <a:endParaRPr lang="en-US" dirty="0"/>
          </a:p>
          <a:p>
            <a:pPr lvl="1"/>
            <a:endParaRPr lang="en-US" dirty="0" smtClean="0"/>
          </a:p>
          <a:p>
            <a:pPr lvl="1"/>
            <a:endParaRPr lang="en-US" dirty="0"/>
          </a:p>
        </p:txBody>
      </p:sp>
    </p:spTree>
    <p:extLst>
      <p:ext uri="{BB962C8B-B14F-4D97-AF65-F5344CB8AC3E}">
        <p14:creationId xmlns:p14="http://schemas.microsoft.com/office/powerpoint/2010/main" val="11627116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7"/>
            <a:ext cx="10364451" cy="656101"/>
          </a:xfrm>
        </p:spPr>
        <p:txBody>
          <a:bodyPr/>
          <a:lstStyle/>
          <a:p>
            <a:r>
              <a:rPr lang="en-US" dirty="0" smtClean="0"/>
              <a:t>Context(2/2)</a:t>
            </a:r>
            <a:endParaRPr lang="en-US" dirty="0"/>
          </a:p>
        </p:txBody>
      </p:sp>
      <p:sp>
        <p:nvSpPr>
          <p:cNvPr id="3" name="Espace réservé du contenu 2"/>
          <p:cNvSpPr>
            <a:spLocks noGrp="1"/>
          </p:cNvSpPr>
          <p:nvPr>
            <p:ph sz="quarter" idx="13"/>
          </p:nvPr>
        </p:nvSpPr>
        <p:spPr>
          <a:xfrm>
            <a:off x="913774" y="1274618"/>
            <a:ext cx="10363826" cy="5227782"/>
          </a:xfrm>
        </p:spPr>
        <p:txBody>
          <a:bodyPr>
            <a:normAutofit/>
          </a:bodyPr>
          <a:lstStyle/>
          <a:p>
            <a:pPr marL="0" indent="0">
              <a:buNone/>
            </a:pPr>
            <a:r>
              <a:rPr lang="en-US" b="1" dirty="0" smtClean="0"/>
              <a:t>Mean features</a:t>
            </a:r>
          </a:p>
          <a:p>
            <a:r>
              <a:rPr lang="en-US" dirty="0" smtClean="0"/>
              <a:t>The </a:t>
            </a:r>
            <a:r>
              <a:rPr lang="en-US" dirty="0" smtClean="0"/>
              <a:t>context of New </a:t>
            </a:r>
            <a:r>
              <a:rPr lang="en-US" dirty="0"/>
              <a:t>exploitation of uranium and petroleum deposits </a:t>
            </a:r>
            <a:r>
              <a:rPr lang="en-US" dirty="0" smtClean="0"/>
              <a:t>can involve to a </a:t>
            </a:r>
            <a:r>
              <a:rPr lang="en-US" b="1" dirty="0"/>
              <a:t>substantial additional revenue</a:t>
            </a:r>
            <a:r>
              <a:rPr lang="en-US" dirty="0"/>
              <a:t>. </a:t>
            </a:r>
            <a:endParaRPr lang="en-US" dirty="0" smtClean="0"/>
          </a:p>
          <a:p>
            <a:pPr lvl="1"/>
            <a:r>
              <a:rPr lang="en-US" dirty="0" smtClean="0"/>
              <a:t>Fiscal </a:t>
            </a:r>
            <a:r>
              <a:rPr lang="en-US" dirty="0"/>
              <a:t>revenues </a:t>
            </a:r>
            <a:r>
              <a:rPr lang="en-US" dirty="0" smtClean="0"/>
              <a:t>from mining </a:t>
            </a:r>
            <a:r>
              <a:rPr lang="en-US" dirty="0"/>
              <a:t>represented 13 per cent of government income in 2012, a figure that rose to </a:t>
            </a:r>
            <a:r>
              <a:rPr lang="en-US" dirty="0" smtClean="0"/>
              <a:t>26 percent in </a:t>
            </a:r>
            <a:r>
              <a:rPr lang="en-US" dirty="0" smtClean="0"/>
              <a:t>2016 </a:t>
            </a:r>
            <a:r>
              <a:rPr lang="en-US" dirty="0" smtClean="0"/>
              <a:t>(</a:t>
            </a:r>
            <a:r>
              <a:rPr lang="en-US" dirty="0"/>
              <a:t>INS</a:t>
            </a:r>
            <a:r>
              <a:rPr lang="en-US" dirty="0" smtClean="0"/>
              <a:t>, 2013</a:t>
            </a:r>
            <a:r>
              <a:rPr lang="en-US" dirty="0" smtClean="0"/>
              <a:t>) when Niger begin to exploit oil.</a:t>
            </a:r>
          </a:p>
          <a:p>
            <a:pPr lvl="1"/>
            <a:r>
              <a:rPr lang="en-US" dirty="0" smtClean="0"/>
              <a:t>significant </a:t>
            </a:r>
            <a:r>
              <a:rPr lang="en-US" dirty="0"/>
              <a:t>fiscal </a:t>
            </a:r>
            <a:r>
              <a:rPr lang="en-US" dirty="0" smtClean="0"/>
              <a:t>income expected</a:t>
            </a:r>
            <a:endParaRPr lang="en-US" dirty="0" smtClean="0"/>
          </a:p>
          <a:p>
            <a:r>
              <a:rPr lang="en-US" dirty="0" smtClean="0"/>
              <a:t>These extra financial resources should </a:t>
            </a:r>
            <a:r>
              <a:rPr lang="en-US" b="1" dirty="0" smtClean="0"/>
              <a:t>ease government </a:t>
            </a:r>
            <a:r>
              <a:rPr lang="en-US" b="1" dirty="0"/>
              <a:t>budgetary constraints </a:t>
            </a:r>
            <a:r>
              <a:rPr lang="en-US" dirty="0"/>
              <a:t>and </a:t>
            </a:r>
            <a:r>
              <a:rPr lang="en-US" b="1" dirty="0"/>
              <a:t>support an increase in public </a:t>
            </a:r>
            <a:r>
              <a:rPr lang="en-US" b="1" dirty="0" smtClean="0"/>
              <a:t>investment</a:t>
            </a:r>
            <a:r>
              <a:rPr lang="en-US" dirty="0" smtClean="0"/>
              <a:t>. </a:t>
            </a:r>
            <a:endParaRPr lang="en-US" dirty="0" smtClean="0"/>
          </a:p>
          <a:p>
            <a:r>
              <a:rPr lang="en-US" dirty="0" smtClean="0"/>
              <a:t>The </a:t>
            </a:r>
            <a:r>
              <a:rPr lang="en-US" dirty="0"/>
              <a:t>discovery of new mining fields provides an </a:t>
            </a:r>
            <a:r>
              <a:rPr lang="en-US" b="1" dirty="0"/>
              <a:t>opportunity to reinvest in road infrastructure </a:t>
            </a:r>
            <a:r>
              <a:rPr lang="en-US" dirty="0"/>
              <a:t>and eventually to avoid the </a:t>
            </a:r>
            <a:r>
              <a:rPr lang="en-US" dirty="0" smtClean="0"/>
              <a:t>resource curse.</a:t>
            </a:r>
          </a:p>
          <a:p>
            <a:r>
              <a:rPr lang="en-US" dirty="0" smtClean="0"/>
              <a:t>But </a:t>
            </a:r>
            <a:r>
              <a:rPr lang="en-US" dirty="0" smtClean="0"/>
              <a:t>The common </a:t>
            </a:r>
            <a:r>
              <a:rPr lang="en-US" b="1" dirty="0"/>
              <a:t>risks</a:t>
            </a:r>
            <a:r>
              <a:rPr lang="en-US" dirty="0"/>
              <a:t> </a:t>
            </a:r>
            <a:r>
              <a:rPr lang="en-US" dirty="0" smtClean="0"/>
              <a:t>associated are </a:t>
            </a:r>
            <a:r>
              <a:rPr lang="en-US" b="1" dirty="0"/>
              <a:t>weak management capacity </a:t>
            </a:r>
            <a:r>
              <a:rPr lang="en-US" dirty="0"/>
              <a:t>and </a:t>
            </a:r>
            <a:r>
              <a:rPr lang="en-US" b="1" dirty="0"/>
              <a:t>absorption of </a:t>
            </a:r>
            <a:r>
              <a:rPr lang="en-US" b="1" dirty="0" smtClean="0"/>
              <a:t>revenues</a:t>
            </a:r>
            <a:endParaRPr lang="en-US" b="1" dirty="0"/>
          </a:p>
        </p:txBody>
      </p:sp>
    </p:spTree>
    <p:extLst>
      <p:ext uri="{BB962C8B-B14F-4D97-AF65-F5344CB8AC3E}">
        <p14:creationId xmlns:p14="http://schemas.microsoft.com/office/powerpoint/2010/main" val="768048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244549"/>
            <a:ext cx="10364451" cy="861237"/>
          </a:xfrm>
        </p:spPr>
        <p:txBody>
          <a:bodyPr>
            <a:normAutofit/>
          </a:bodyPr>
          <a:lstStyle/>
          <a:p>
            <a:r>
              <a:rPr lang="en-US" dirty="0" smtClean="0"/>
              <a:t>Literature papers</a:t>
            </a:r>
            <a:endParaRPr lang="en-US" dirty="0"/>
          </a:p>
        </p:txBody>
      </p:sp>
      <p:sp>
        <p:nvSpPr>
          <p:cNvPr id="3" name="Espace réservé du contenu 2"/>
          <p:cNvSpPr>
            <a:spLocks noGrp="1"/>
          </p:cNvSpPr>
          <p:nvPr>
            <p:ph sz="quarter" idx="13"/>
          </p:nvPr>
        </p:nvSpPr>
        <p:spPr>
          <a:xfrm>
            <a:off x="595423" y="1105786"/>
            <a:ext cx="11497260" cy="5220586"/>
          </a:xfrm>
        </p:spPr>
        <p:txBody>
          <a:bodyPr>
            <a:normAutofit fontScale="92500" lnSpcReduction="20000"/>
          </a:bodyPr>
          <a:lstStyle/>
          <a:p>
            <a:r>
              <a:rPr lang="en-US" dirty="0" smtClean="0"/>
              <a:t>Proof of positive impact when natural resources used </a:t>
            </a:r>
            <a:endParaRPr lang="en-US" dirty="0" smtClean="0"/>
          </a:p>
          <a:p>
            <a:pPr lvl="1"/>
            <a:r>
              <a:rPr lang="en-US" b="1" dirty="0" smtClean="0"/>
              <a:t>to </a:t>
            </a:r>
            <a:r>
              <a:rPr lang="en-US" b="1" dirty="0" smtClean="0"/>
              <a:t>improve infrastructure, human capital </a:t>
            </a:r>
            <a:r>
              <a:rPr lang="en-US" dirty="0" smtClean="0"/>
              <a:t>(education and health) and good governance (</a:t>
            </a:r>
            <a:r>
              <a:rPr lang="en-US" dirty="0" err="1" smtClean="0"/>
              <a:t>Acemogluetal</a:t>
            </a:r>
            <a:r>
              <a:rPr lang="en-US" dirty="0" smtClean="0"/>
              <a:t>., 2003) </a:t>
            </a:r>
            <a:r>
              <a:rPr lang="en-US" dirty="0" smtClean="0"/>
              <a:t>;</a:t>
            </a:r>
          </a:p>
          <a:p>
            <a:pPr lvl="1"/>
            <a:r>
              <a:rPr lang="en-US" dirty="0" smtClean="0"/>
              <a:t>or </a:t>
            </a:r>
            <a:r>
              <a:rPr lang="en-US" b="1" dirty="0" smtClean="0"/>
              <a:t>to increase productive investments or spending</a:t>
            </a:r>
            <a:r>
              <a:rPr lang="en-US" dirty="0" smtClean="0"/>
              <a:t> (Sachs and Warner, 2001; </a:t>
            </a:r>
            <a:r>
              <a:rPr lang="en-US" dirty="0" err="1" smtClean="0"/>
              <a:t>Esfahani</a:t>
            </a:r>
            <a:r>
              <a:rPr lang="en-US" dirty="0" smtClean="0"/>
              <a:t> and Ramirez, 2003</a:t>
            </a:r>
            <a:r>
              <a:rPr lang="en-US" dirty="0"/>
              <a:t>; </a:t>
            </a:r>
            <a:r>
              <a:rPr lang="en-US" dirty="0" smtClean="0"/>
              <a:t>van der </a:t>
            </a:r>
            <a:r>
              <a:rPr lang="en-US" dirty="0" err="1" smtClean="0"/>
              <a:t>Ploeg</a:t>
            </a:r>
            <a:r>
              <a:rPr lang="en-US" dirty="0" smtClean="0"/>
              <a:t> and </a:t>
            </a:r>
            <a:r>
              <a:rPr lang="en-US" dirty="0" err="1" smtClean="0"/>
              <a:t>Poelhekke</a:t>
            </a:r>
            <a:r>
              <a:rPr lang="en-US" dirty="0" smtClean="0"/>
              <a:t>, 2009; van </a:t>
            </a:r>
            <a:r>
              <a:rPr lang="en-US" dirty="0" err="1" smtClean="0"/>
              <a:t>derP</a:t>
            </a:r>
            <a:r>
              <a:rPr lang="en-US" dirty="0" smtClean="0"/>
              <a:t> </a:t>
            </a:r>
            <a:r>
              <a:rPr lang="en-US" dirty="0" err="1" smtClean="0"/>
              <a:t>loeg</a:t>
            </a:r>
            <a:r>
              <a:rPr lang="en-US" dirty="0" smtClean="0"/>
              <a:t>, 2011; </a:t>
            </a:r>
            <a:r>
              <a:rPr lang="en-US" dirty="0" err="1" smtClean="0"/>
              <a:t>Estache</a:t>
            </a:r>
            <a:r>
              <a:rPr lang="en-US" dirty="0" smtClean="0"/>
              <a:t> et al</a:t>
            </a:r>
            <a:r>
              <a:rPr lang="en-US" dirty="0"/>
              <a:t>.,2012). </a:t>
            </a:r>
            <a:endParaRPr lang="en-US" dirty="0" smtClean="0"/>
          </a:p>
          <a:p>
            <a:r>
              <a:rPr lang="en-US" b="1" dirty="0"/>
              <a:t>poor management </a:t>
            </a:r>
            <a:r>
              <a:rPr lang="en-US" dirty="0"/>
              <a:t>of extractive resources also </a:t>
            </a:r>
            <a:r>
              <a:rPr lang="en-US" b="1" dirty="0"/>
              <a:t>negatively affects growth and competitiveness in non-extractive sectors</a:t>
            </a:r>
            <a:r>
              <a:rPr lang="en-US" dirty="0"/>
              <a:t> (Sachs and Warner, 1999, 2001; </a:t>
            </a:r>
            <a:r>
              <a:rPr lang="en-US" dirty="0" err="1" smtClean="0"/>
              <a:t>Gylfason</a:t>
            </a:r>
            <a:r>
              <a:rPr lang="en-US" dirty="0" smtClean="0"/>
              <a:t> and </a:t>
            </a:r>
            <a:r>
              <a:rPr lang="en-US" dirty="0" err="1" smtClean="0"/>
              <a:t>Zoega</a:t>
            </a:r>
            <a:r>
              <a:rPr lang="en-US" dirty="0" smtClean="0"/>
              <a:t>, 2001; Collier et al., 2010; </a:t>
            </a:r>
            <a:r>
              <a:rPr lang="en-US" dirty="0" err="1" smtClean="0"/>
              <a:t>Arezki</a:t>
            </a:r>
            <a:r>
              <a:rPr lang="en-US" dirty="0" smtClean="0"/>
              <a:t> et al</a:t>
            </a:r>
            <a:r>
              <a:rPr lang="en-US" dirty="0"/>
              <a:t>.,2012</a:t>
            </a:r>
            <a:r>
              <a:rPr lang="en-US" dirty="0" smtClean="0"/>
              <a:t>).</a:t>
            </a:r>
          </a:p>
          <a:p>
            <a:r>
              <a:rPr lang="en-US" dirty="0"/>
              <a:t>for </a:t>
            </a:r>
            <a:r>
              <a:rPr lang="en-US" dirty="0" err="1" smtClean="0"/>
              <a:t>niger</a:t>
            </a:r>
            <a:r>
              <a:rPr lang="en-US" dirty="0" smtClean="0"/>
              <a:t>, Go et al (2016) used dynamic </a:t>
            </a:r>
            <a:r>
              <a:rPr lang="en-US" dirty="0" err="1" smtClean="0"/>
              <a:t>cge</a:t>
            </a:r>
            <a:r>
              <a:rPr lang="en-US" dirty="0" smtClean="0"/>
              <a:t> model to evaluate the implication of </a:t>
            </a:r>
            <a:r>
              <a:rPr lang="en-US" dirty="0"/>
              <a:t>spending options </a:t>
            </a:r>
            <a:r>
              <a:rPr lang="en-US" dirty="0" smtClean="0"/>
              <a:t>(transfer </a:t>
            </a:r>
            <a:r>
              <a:rPr lang="en-US" dirty="0"/>
              <a:t>to households and an increase in public spending on education and health) under a range of resource-revenue-management strategies</a:t>
            </a:r>
            <a:r>
              <a:rPr lang="en-US" dirty="0" smtClean="0"/>
              <a:t>.</a:t>
            </a:r>
          </a:p>
          <a:p>
            <a:r>
              <a:rPr lang="en-US" dirty="0" smtClean="0"/>
              <a:t>Their Findings: </a:t>
            </a:r>
          </a:p>
          <a:p>
            <a:pPr lvl="1"/>
            <a:r>
              <a:rPr lang="en-US" dirty="0" smtClean="0"/>
              <a:t>transfer </a:t>
            </a:r>
            <a:r>
              <a:rPr lang="en-US" dirty="0"/>
              <a:t>scenario had a greater impact on poverty reduction in the short term </a:t>
            </a:r>
            <a:endParaRPr lang="en-US" dirty="0" smtClean="0"/>
          </a:p>
          <a:p>
            <a:pPr lvl="1"/>
            <a:r>
              <a:rPr lang="en-US" dirty="0" smtClean="0"/>
              <a:t>investment </a:t>
            </a:r>
            <a:r>
              <a:rPr lang="en-US" dirty="0"/>
              <a:t>in human capital took longer to show effects. </a:t>
            </a:r>
            <a:endParaRPr lang="en-US" dirty="0" smtClean="0"/>
          </a:p>
          <a:p>
            <a:pPr lvl="1"/>
            <a:r>
              <a:rPr lang="en-US" dirty="0" smtClean="0"/>
              <a:t>little </a:t>
            </a:r>
            <a:r>
              <a:rPr lang="en-US" dirty="0"/>
              <a:t>difference in real consumption across the three different spending strategies</a:t>
            </a:r>
            <a:r>
              <a:rPr lang="en-US" dirty="0" smtClean="0"/>
              <a:t>.</a:t>
            </a:r>
            <a:endParaRPr lang="en-US" dirty="0" smtClean="0"/>
          </a:p>
        </p:txBody>
      </p:sp>
    </p:spTree>
    <p:extLst>
      <p:ext uri="{BB962C8B-B14F-4D97-AF65-F5344CB8AC3E}">
        <p14:creationId xmlns:p14="http://schemas.microsoft.com/office/powerpoint/2010/main" val="2147944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244549"/>
            <a:ext cx="10364451" cy="861237"/>
          </a:xfrm>
        </p:spPr>
        <p:txBody>
          <a:bodyPr>
            <a:normAutofit/>
          </a:bodyPr>
          <a:lstStyle/>
          <a:p>
            <a:r>
              <a:rPr lang="en-US" dirty="0" smtClean="0"/>
              <a:t>Literature papers</a:t>
            </a:r>
            <a:endParaRPr lang="en-US" dirty="0"/>
          </a:p>
        </p:txBody>
      </p:sp>
      <p:sp>
        <p:nvSpPr>
          <p:cNvPr id="3" name="Espace réservé du contenu 2"/>
          <p:cNvSpPr>
            <a:spLocks noGrp="1"/>
          </p:cNvSpPr>
          <p:nvPr>
            <p:ph sz="quarter" idx="13"/>
          </p:nvPr>
        </p:nvSpPr>
        <p:spPr>
          <a:xfrm>
            <a:off x="595423" y="1105786"/>
            <a:ext cx="10932961" cy="5220586"/>
          </a:xfrm>
        </p:spPr>
        <p:txBody>
          <a:bodyPr>
            <a:normAutofit/>
          </a:bodyPr>
          <a:lstStyle/>
          <a:p>
            <a:pPr marL="0" indent="0">
              <a:buNone/>
            </a:pPr>
            <a:r>
              <a:rPr lang="en-US" b="1" dirty="0" smtClean="0"/>
              <a:t>In </a:t>
            </a:r>
            <a:r>
              <a:rPr lang="en-US" b="1" dirty="0" smtClean="0"/>
              <a:t>this paper….</a:t>
            </a:r>
          </a:p>
          <a:p>
            <a:r>
              <a:rPr lang="en-US" dirty="0" smtClean="0"/>
              <a:t>analyze  of a public-spending option from mining and oil resources  and its impact </a:t>
            </a:r>
            <a:r>
              <a:rPr lang="en-US" dirty="0"/>
              <a:t>on Niger’s economy. </a:t>
            </a:r>
          </a:p>
          <a:p>
            <a:r>
              <a:rPr lang="en-US" b="1" dirty="0" smtClean="0"/>
              <a:t>Contribution</a:t>
            </a:r>
            <a:r>
              <a:rPr lang="en-US" dirty="0" smtClean="0"/>
              <a:t>: </a:t>
            </a:r>
            <a:r>
              <a:rPr lang="en-US" b="1" dirty="0" smtClean="0"/>
              <a:t>Assessment </a:t>
            </a:r>
            <a:r>
              <a:rPr lang="en-US" b="1" dirty="0" smtClean="0"/>
              <a:t>of the effects </a:t>
            </a:r>
            <a:r>
              <a:rPr lang="en-US" dirty="0" smtClean="0"/>
              <a:t>of road infrastructure investment on the economy following the </a:t>
            </a:r>
            <a:r>
              <a:rPr lang="en-US" b="1" dirty="0" smtClean="0"/>
              <a:t>priorities established under the new </a:t>
            </a:r>
            <a:r>
              <a:rPr lang="en-US" b="1" dirty="0" smtClean="0"/>
              <a:t>plan </a:t>
            </a:r>
            <a:r>
              <a:rPr lang="en-US" dirty="0" smtClean="0"/>
              <a:t>[Social </a:t>
            </a:r>
            <a:r>
              <a:rPr lang="en-US" dirty="0" smtClean="0"/>
              <a:t>and Economic Development Plan (</a:t>
            </a:r>
            <a:r>
              <a:rPr lang="en-US" dirty="0" smtClean="0"/>
              <a:t>PDES) 2017–2021]</a:t>
            </a:r>
            <a:endParaRPr lang="en-US" dirty="0"/>
          </a:p>
        </p:txBody>
      </p:sp>
    </p:spTree>
    <p:extLst>
      <p:ext uri="{BB962C8B-B14F-4D97-AF65-F5344CB8AC3E}">
        <p14:creationId xmlns:p14="http://schemas.microsoft.com/office/powerpoint/2010/main" val="36678316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4" y="352703"/>
            <a:ext cx="10364451" cy="951665"/>
          </a:xfrm>
        </p:spPr>
        <p:txBody>
          <a:bodyPr>
            <a:normAutofit/>
          </a:bodyPr>
          <a:lstStyle/>
          <a:p>
            <a:r>
              <a:rPr lang="en-US" dirty="0"/>
              <a:t>Data and </a:t>
            </a:r>
            <a:r>
              <a:rPr lang="en-US" dirty="0" smtClean="0"/>
              <a:t>methodology (</a:t>
            </a:r>
            <a:r>
              <a:rPr lang="en-US" dirty="0" smtClean="0"/>
              <a:t>1/3)</a:t>
            </a:r>
            <a:endParaRPr lang="en-US" dirty="0"/>
          </a:p>
        </p:txBody>
      </p:sp>
      <p:sp>
        <p:nvSpPr>
          <p:cNvPr id="3" name="Espace réservé du contenu 2"/>
          <p:cNvSpPr>
            <a:spLocks noGrp="1"/>
          </p:cNvSpPr>
          <p:nvPr>
            <p:ph sz="quarter" idx="13"/>
          </p:nvPr>
        </p:nvSpPr>
        <p:spPr>
          <a:xfrm>
            <a:off x="913774" y="1137684"/>
            <a:ext cx="11028844" cy="5503261"/>
          </a:xfrm>
        </p:spPr>
        <p:txBody>
          <a:bodyPr>
            <a:normAutofit fontScale="92500" lnSpcReduction="10000"/>
          </a:bodyPr>
          <a:lstStyle/>
          <a:p>
            <a:r>
              <a:rPr lang="en-US" b="1" dirty="0" smtClean="0"/>
              <a:t>DATA</a:t>
            </a:r>
          </a:p>
          <a:p>
            <a:r>
              <a:rPr lang="en-US" dirty="0" smtClean="0"/>
              <a:t>INS </a:t>
            </a:r>
            <a:r>
              <a:rPr lang="en-US" dirty="0" smtClean="0"/>
              <a:t>Aggregate SAM </a:t>
            </a:r>
            <a:r>
              <a:rPr lang="en-US" dirty="0" smtClean="0"/>
              <a:t>2015 which is disaggregated using others sources (TRE </a:t>
            </a:r>
            <a:r>
              <a:rPr lang="en-US" dirty="0" smtClean="0"/>
              <a:t>2015; TCEI 2015; agricultural production 2015;  ECVMA survey </a:t>
            </a:r>
            <a:r>
              <a:rPr lang="en-US" dirty="0" smtClean="0"/>
              <a:t>2014) </a:t>
            </a:r>
          </a:p>
          <a:p>
            <a:r>
              <a:rPr lang="en-US" dirty="0" smtClean="0"/>
              <a:t>Main </a:t>
            </a:r>
            <a:r>
              <a:rPr lang="en-US" dirty="0" smtClean="0"/>
              <a:t>modifications: </a:t>
            </a:r>
            <a:endParaRPr lang="en-US" dirty="0" smtClean="0"/>
          </a:p>
          <a:p>
            <a:pPr lvl="1"/>
            <a:r>
              <a:rPr lang="en-US" dirty="0" smtClean="0">
                <a:solidFill>
                  <a:srgbClr val="DEA900"/>
                </a:solidFill>
              </a:rPr>
              <a:t>agricultural </a:t>
            </a:r>
            <a:r>
              <a:rPr lang="en-US" dirty="0" smtClean="0">
                <a:solidFill>
                  <a:srgbClr val="DEA900"/>
                </a:solidFill>
              </a:rPr>
              <a:t>sector disaggregation</a:t>
            </a:r>
            <a:r>
              <a:rPr lang="en-US" dirty="0" smtClean="0">
                <a:solidFill>
                  <a:srgbClr val="DEA900"/>
                </a:solidFill>
              </a:rPr>
              <a:t>;</a:t>
            </a:r>
          </a:p>
          <a:p>
            <a:pPr lvl="1"/>
            <a:r>
              <a:rPr lang="en-US" dirty="0" smtClean="0">
                <a:solidFill>
                  <a:srgbClr val="DEA900"/>
                </a:solidFill>
              </a:rPr>
              <a:t>Mining and petroleum disaggregation;</a:t>
            </a:r>
            <a:endParaRPr lang="en-US" dirty="0" smtClean="0">
              <a:solidFill>
                <a:srgbClr val="DEA900"/>
              </a:solidFill>
            </a:endParaRPr>
          </a:p>
          <a:p>
            <a:pPr lvl="1"/>
            <a:r>
              <a:rPr lang="en-US" dirty="0" smtClean="0">
                <a:solidFill>
                  <a:srgbClr val="DEA900"/>
                </a:solidFill>
              </a:rPr>
              <a:t>add </a:t>
            </a:r>
            <a:r>
              <a:rPr lang="en-US" dirty="0" smtClean="0">
                <a:solidFill>
                  <a:srgbClr val="DEA900"/>
                </a:solidFill>
              </a:rPr>
              <a:t>of land factor; </a:t>
            </a:r>
          </a:p>
          <a:p>
            <a:r>
              <a:rPr lang="en-US" b="1" dirty="0" smtClean="0">
                <a:solidFill>
                  <a:schemeClr val="accent1">
                    <a:lumMod val="75000"/>
                  </a:schemeClr>
                </a:solidFill>
              </a:rPr>
              <a:t>Final </a:t>
            </a:r>
            <a:r>
              <a:rPr lang="en-US" b="1" dirty="0" err="1" smtClean="0">
                <a:solidFill>
                  <a:schemeClr val="accent1">
                    <a:lumMod val="75000"/>
                  </a:schemeClr>
                </a:solidFill>
              </a:rPr>
              <a:t>sam</a:t>
            </a:r>
            <a:r>
              <a:rPr lang="en-US" b="1" dirty="0" smtClean="0"/>
              <a:t>: </a:t>
            </a:r>
          </a:p>
          <a:p>
            <a:pPr lvl="1"/>
            <a:r>
              <a:rPr lang="en-US" b="1" dirty="0" smtClean="0"/>
              <a:t>03</a:t>
            </a:r>
            <a:r>
              <a:rPr lang="en-US" dirty="0" smtClean="0"/>
              <a:t> </a:t>
            </a:r>
            <a:r>
              <a:rPr lang="en-US" dirty="0"/>
              <a:t>broad factors (capital, skilled labor, unskilled </a:t>
            </a:r>
            <a:r>
              <a:rPr lang="en-US" dirty="0" smtClean="0"/>
              <a:t>labor)</a:t>
            </a:r>
          </a:p>
          <a:p>
            <a:pPr lvl="1"/>
            <a:r>
              <a:rPr lang="en-US" b="1" dirty="0" smtClean="0"/>
              <a:t>09</a:t>
            </a:r>
            <a:r>
              <a:rPr lang="en-US" dirty="0" smtClean="0"/>
              <a:t> institutional </a:t>
            </a:r>
            <a:r>
              <a:rPr lang="en-US" dirty="0"/>
              <a:t>accounts </a:t>
            </a:r>
            <a:r>
              <a:rPr lang="en-US" dirty="0" smtClean="0"/>
              <a:t>(including 06 types of households (</a:t>
            </a:r>
            <a:r>
              <a:rPr lang="en-US" dirty="0"/>
              <a:t>farmers, breeders, public employees, private employees, informal workers, inactive </a:t>
            </a:r>
            <a:r>
              <a:rPr lang="en-US" dirty="0" smtClean="0"/>
              <a:t>workers) , </a:t>
            </a:r>
            <a:r>
              <a:rPr lang="en-US" dirty="0"/>
              <a:t>firms</a:t>
            </a:r>
            <a:r>
              <a:rPr lang="en-US" dirty="0" smtClean="0"/>
              <a:t>, government, and the rest of the world</a:t>
            </a:r>
            <a:r>
              <a:rPr lang="en-US" dirty="0"/>
              <a:t>)</a:t>
            </a:r>
            <a:endParaRPr lang="en-US" dirty="0" smtClean="0"/>
          </a:p>
          <a:p>
            <a:pPr lvl="1"/>
            <a:r>
              <a:rPr lang="en-US" b="1" dirty="0" smtClean="0"/>
              <a:t>35</a:t>
            </a:r>
            <a:r>
              <a:rPr lang="en-US" dirty="0" smtClean="0"/>
              <a:t> </a:t>
            </a:r>
            <a:r>
              <a:rPr lang="en-US" dirty="0" smtClean="0"/>
              <a:t>products including 8 agricultural products</a:t>
            </a:r>
          </a:p>
          <a:p>
            <a:r>
              <a:rPr lang="en-US" b="1" dirty="0" smtClean="0"/>
              <a:t>Model:</a:t>
            </a:r>
            <a:r>
              <a:rPr lang="en-US" dirty="0" smtClean="0"/>
              <a:t> </a:t>
            </a:r>
            <a:r>
              <a:rPr lang="en-US" b="1" dirty="0" smtClean="0">
                <a:solidFill>
                  <a:schemeClr val="accent1">
                    <a:lumMod val="75000"/>
                  </a:schemeClr>
                </a:solidFill>
              </a:rPr>
              <a:t>dynamic CGE model </a:t>
            </a:r>
            <a:r>
              <a:rPr lang="en-US" dirty="0" smtClean="0"/>
              <a:t>developed by </a:t>
            </a:r>
            <a:r>
              <a:rPr lang="en-US" dirty="0" err="1" smtClean="0"/>
              <a:t>Decaluwé</a:t>
            </a:r>
            <a:r>
              <a:rPr lang="en-US" dirty="0" smtClean="0"/>
              <a:t> et al</a:t>
            </a:r>
            <a:r>
              <a:rPr lang="en-US" dirty="0"/>
              <a:t>. (</a:t>
            </a:r>
            <a:r>
              <a:rPr lang="en-US" dirty="0" smtClean="0"/>
              <a:t>2013), </a:t>
            </a:r>
            <a:r>
              <a:rPr lang="en-US" dirty="0" smtClean="0"/>
              <a:t>appropriate </a:t>
            </a:r>
            <a:r>
              <a:rPr lang="en-US" dirty="0"/>
              <a:t>tool for capturing the long-term effects and implications of a reinvestment policy</a:t>
            </a: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806157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8840" y="0"/>
            <a:ext cx="10364451" cy="923956"/>
          </a:xfrm>
        </p:spPr>
        <p:txBody>
          <a:bodyPr/>
          <a:lstStyle/>
          <a:p>
            <a:r>
              <a:rPr lang="en-US" dirty="0"/>
              <a:t>Data and </a:t>
            </a:r>
            <a:r>
              <a:rPr lang="en-US" dirty="0" smtClean="0"/>
              <a:t>methodology (</a:t>
            </a:r>
            <a:r>
              <a:rPr lang="en-US" dirty="0" smtClean="0"/>
              <a:t>2/3)</a:t>
            </a:r>
            <a:endParaRPr lang="en-US" dirty="0"/>
          </a:p>
        </p:txBody>
      </p:sp>
      <p:sp>
        <p:nvSpPr>
          <p:cNvPr id="3" name="Espace réservé du contenu 2"/>
          <p:cNvSpPr>
            <a:spLocks noGrp="1"/>
          </p:cNvSpPr>
          <p:nvPr>
            <p:ph sz="quarter" idx="13"/>
          </p:nvPr>
        </p:nvSpPr>
        <p:spPr>
          <a:xfrm>
            <a:off x="315701" y="1037690"/>
            <a:ext cx="11674241" cy="5435029"/>
          </a:xfrm>
        </p:spPr>
        <p:txBody>
          <a:bodyPr>
            <a:normAutofit fontScale="92500" lnSpcReduction="20000"/>
          </a:bodyPr>
          <a:lstStyle/>
          <a:p>
            <a:pPr marL="0" indent="0">
              <a:buNone/>
            </a:pPr>
            <a:r>
              <a:rPr lang="en-US" b="1" dirty="0" smtClean="0"/>
              <a:t>Main changes in the model</a:t>
            </a:r>
          </a:p>
          <a:p>
            <a:r>
              <a:rPr lang="en-US" b="1" dirty="0" smtClean="0">
                <a:solidFill>
                  <a:schemeClr val="accent1">
                    <a:lumMod val="75000"/>
                  </a:schemeClr>
                </a:solidFill>
              </a:rPr>
              <a:t>Introduction of </a:t>
            </a:r>
            <a:r>
              <a:rPr lang="en-US" b="1" dirty="0" smtClean="0">
                <a:solidFill>
                  <a:schemeClr val="accent1">
                    <a:lumMod val="75000"/>
                  </a:schemeClr>
                </a:solidFill>
              </a:rPr>
              <a:t>unemployment</a:t>
            </a:r>
            <a:r>
              <a:rPr lang="en-US" dirty="0" smtClean="0"/>
              <a:t>: We assume </a:t>
            </a:r>
            <a:r>
              <a:rPr lang="en-US" dirty="0" smtClean="0"/>
              <a:t>the </a:t>
            </a:r>
            <a:r>
              <a:rPr lang="en-US" dirty="0"/>
              <a:t>existence of an empirical relationship between wages and unemployment, expressed as a negative slope</a:t>
            </a:r>
            <a:endParaRPr lang="en-US" dirty="0" smtClean="0"/>
          </a:p>
          <a:p>
            <a:r>
              <a:rPr lang="en-US" b="1" dirty="0" smtClean="0">
                <a:solidFill>
                  <a:schemeClr val="accent1">
                    <a:lumMod val="75000"/>
                  </a:schemeClr>
                </a:solidFill>
              </a:rPr>
              <a:t>introduction </a:t>
            </a:r>
            <a:r>
              <a:rPr lang="en-US" b="1" dirty="0">
                <a:solidFill>
                  <a:schemeClr val="accent1">
                    <a:lumMod val="75000"/>
                  </a:schemeClr>
                </a:solidFill>
              </a:rPr>
              <a:t>a productivity </a:t>
            </a:r>
            <a:r>
              <a:rPr lang="en-US" b="1" dirty="0" smtClean="0">
                <a:solidFill>
                  <a:schemeClr val="accent1">
                    <a:lumMod val="75000"/>
                  </a:schemeClr>
                </a:solidFill>
              </a:rPr>
              <a:t>factor </a:t>
            </a:r>
            <a:r>
              <a:rPr lang="en-US" dirty="0" smtClean="0"/>
              <a:t>to investment in </a:t>
            </a:r>
            <a:r>
              <a:rPr lang="en-US" dirty="0" smtClean="0"/>
              <a:t>infrastructure assuming that </a:t>
            </a:r>
            <a:r>
              <a:rPr lang="en-US" dirty="0"/>
              <a:t>investment in infrastructure should increase the stock of infrastructure capital </a:t>
            </a:r>
            <a:r>
              <a:rPr lang="en-US" dirty="0" smtClean="0"/>
              <a:t>of </a:t>
            </a:r>
            <a:r>
              <a:rPr lang="en-US" dirty="0"/>
              <a:t>the economy (roads, airports, etc.) in the following year</a:t>
            </a:r>
            <a:r>
              <a:rPr lang="en-US" dirty="0" smtClean="0"/>
              <a:t>.</a:t>
            </a:r>
          </a:p>
          <a:p>
            <a:endParaRPr lang="en-US" dirty="0" smtClean="0"/>
          </a:p>
          <a:p>
            <a:endParaRPr lang="en-US" dirty="0" smtClean="0"/>
          </a:p>
          <a:p>
            <a:endParaRPr lang="en-US" dirty="0" smtClean="0"/>
          </a:p>
          <a:p>
            <a:r>
              <a:rPr lang="en-US" dirty="0" smtClean="0"/>
              <a:t>1 </a:t>
            </a:r>
            <a:r>
              <a:rPr lang="en-US" dirty="0"/>
              <a:t>per cent increase in investment in economic infrastructure increases total factor productivity (TFP) growth by 0.04 percentage </a:t>
            </a:r>
            <a:r>
              <a:rPr lang="en-US" dirty="0" smtClean="0"/>
              <a:t>points (</a:t>
            </a:r>
            <a:r>
              <a:rPr lang="en-US" dirty="0"/>
              <a:t>borrowed from </a:t>
            </a:r>
            <a:r>
              <a:rPr lang="en-US" dirty="0" err="1"/>
              <a:t>Fedderke</a:t>
            </a:r>
            <a:r>
              <a:rPr lang="en-US" dirty="0"/>
              <a:t> and </a:t>
            </a:r>
            <a:r>
              <a:rPr lang="en-US" dirty="0" err="1" smtClean="0"/>
              <a:t>Bogetić</a:t>
            </a:r>
            <a:r>
              <a:rPr lang="en-US" dirty="0" smtClean="0"/>
              <a:t>, 2006).</a:t>
            </a:r>
            <a:endParaRPr lang="en-US" dirty="0" smtClean="0"/>
          </a:p>
          <a:p>
            <a:r>
              <a:rPr lang="en-US" dirty="0" smtClean="0"/>
              <a:t>Model </a:t>
            </a:r>
            <a:r>
              <a:rPr lang="en-US" dirty="0" smtClean="0"/>
              <a:t>Include </a:t>
            </a:r>
            <a:r>
              <a:rPr lang="en-US" b="1" dirty="0" smtClean="0">
                <a:solidFill>
                  <a:schemeClr val="accent1">
                    <a:lumMod val="75000"/>
                  </a:schemeClr>
                </a:solidFill>
              </a:rPr>
              <a:t>maintenance costs </a:t>
            </a:r>
            <a:r>
              <a:rPr lang="en-US" dirty="0"/>
              <a:t>for the increase in public </a:t>
            </a:r>
            <a:r>
              <a:rPr lang="en-US" dirty="0"/>
              <a:t>investment (proportionally to the magnitude of the investment) following </a:t>
            </a:r>
            <a:r>
              <a:rPr lang="en-US" dirty="0" err="1"/>
              <a:t>Estache</a:t>
            </a:r>
            <a:r>
              <a:rPr lang="en-US" dirty="0"/>
              <a:t> et al. (2012).</a:t>
            </a:r>
            <a:endParaRPr lang="en-US" dirty="0" smtClean="0"/>
          </a:p>
          <a:p>
            <a:endParaRPr lang="en-US" b="1" u="sng" dirty="0" smtClean="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2942" y="3506544"/>
            <a:ext cx="5808823" cy="100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390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8"/>
            <a:ext cx="10364451" cy="923956"/>
          </a:xfrm>
        </p:spPr>
        <p:txBody>
          <a:bodyPr/>
          <a:lstStyle/>
          <a:p>
            <a:r>
              <a:rPr lang="en-US" dirty="0"/>
              <a:t>Data and </a:t>
            </a:r>
            <a:r>
              <a:rPr lang="en-US" dirty="0" smtClean="0"/>
              <a:t>methodology </a:t>
            </a:r>
            <a:r>
              <a:rPr lang="en-US" dirty="0" smtClean="0"/>
              <a:t>(3/3)</a:t>
            </a:r>
            <a:endParaRPr lang="en-US" dirty="0"/>
          </a:p>
        </p:txBody>
      </p:sp>
      <p:sp>
        <p:nvSpPr>
          <p:cNvPr id="3" name="Espace réservé du contenu 2"/>
          <p:cNvSpPr>
            <a:spLocks noGrp="1"/>
          </p:cNvSpPr>
          <p:nvPr>
            <p:ph sz="quarter" idx="13"/>
          </p:nvPr>
        </p:nvSpPr>
        <p:spPr>
          <a:xfrm>
            <a:off x="315701" y="1263721"/>
            <a:ext cx="10962525" cy="5280917"/>
          </a:xfrm>
        </p:spPr>
        <p:txBody>
          <a:bodyPr>
            <a:normAutofit/>
          </a:bodyPr>
          <a:lstStyle/>
          <a:p>
            <a:pPr marL="0" indent="0">
              <a:buNone/>
            </a:pPr>
            <a:r>
              <a:rPr lang="en-US" b="1" u="sng" dirty="0" smtClean="0"/>
              <a:t>Closures</a:t>
            </a:r>
            <a:r>
              <a:rPr lang="en-US" dirty="0" smtClean="0"/>
              <a:t>: </a:t>
            </a:r>
            <a:endParaRPr lang="en-US" dirty="0" smtClean="0"/>
          </a:p>
          <a:p>
            <a:r>
              <a:rPr lang="en-US" dirty="0"/>
              <a:t>the nominal </a:t>
            </a:r>
            <a:r>
              <a:rPr lang="en-US" b="1" dirty="0"/>
              <a:t>exchange rate </a:t>
            </a:r>
            <a:r>
              <a:rPr lang="en-US" dirty="0"/>
              <a:t>was the </a:t>
            </a:r>
            <a:r>
              <a:rPr lang="en-US" b="1" dirty="0" smtClean="0"/>
              <a:t>numeraire</a:t>
            </a:r>
          </a:p>
          <a:p>
            <a:r>
              <a:rPr lang="en-US" dirty="0"/>
              <a:t>Because Niger is </a:t>
            </a:r>
            <a:r>
              <a:rPr lang="en-US" b="1" dirty="0"/>
              <a:t>a small country</a:t>
            </a:r>
            <a:r>
              <a:rPr lang="en-US" dirty="0"/>
              <a:t>, world prices were considered </a:t>
            </a:r>
            <a:r>
              <a:rPr lang="en-US" dirty="0" smtClean="0"/>
              <a:t>exogenous </a:t>
            </a:r>
            <a:r>
              <a:rPr lang="en-US" b="1" dirty="0" smtClean="0"/>
              <a:t>(PRICE-TAKER)</a:t>
            </a:r>
          </a:p>
          <a:p>
            <a:r>
              <a:rPr lang="en-US" b="1" dirty="0"/>
              <a:t>Factor supplies </a:t>
            </a:r>
            <a:r>
              <a:rPr lang="en-US" dirty="0"/>
              <a:t>are </a:t>
            </a:r>
            <a:r>
              <a:rPr lang="en-US" b="1" dirty="0"/>
              <a:t>fixed</a:t>
            </a:r>
            <a:r>
              <a:rPr lang="en-US" dirty="0"/>
              <a:t> in the first </a:t>
            </a:r>
            <a:r>
              <a:rPr lang="en-US" dirty="0" smtClean="0"/>
              <a:t>period and </a:t>
            </a:r>
          </a:p>
          <a:p>
            <a:pPr lvl="1"/>
            <a:r>
              <a:rPr lang="en-US" b="1" dirty="0" smtClean="0"/>
              <a:t>labor </a:t>
            </a:r>
            <a:r>
              <a:rPr lang="en-US" b="1" dirty="0"/>
              <a:t>force </a:t>
            </a:r>
            <a:r>
              <a:rPr lang="en-US" dirty="0"/>
              <a:t>subsequently grows at the same rate as population, </a:t>
            </a:r>
            <a:endParaRPr lang="en-US" dirty="0" smtClean="0"/>
          </a:p>
          <a:p>
            <a:pPr lvl="1"/>
            <a:r>
              <a:rPr lang="en-US" b="1" dirty="0" smtClean="0"/>
              <a:t>capital growth </a:t>
            </a:r>
            <a:r>
              <a:rPr lang="en-US" dirty="0" smtClean="0"/>
              <a:t>is modeled using an accumulation equation</a:t>
            </a:r>
          </a:p>
          <a:p>
            <a:r>
              <a:rPr lang="en-US" b="1" dirty="0" smtClean="0"/>
              <a:t>Savings </a:t>
            </a:r>
            <a:r>
              <a:rPr lang="en-US" b="1" dirty="0"/>
              <a:t>for the rest of the world </a:t>
            </a:r>
            <a:r>
              <a:rPr lang="en-US" dirty="0"/>
              <a:t>was </a:t>
            </a:r>
            <a:r>
              <a:rPr lang="en-US" b="1" dirty="0"/>
              <a:t>fixed </a:t>
            </a:r>
            <a:r>
              <a:rPr lang="en-US" dirty="0"/>
              <a:t>on the assumption that Niger could not borrow from the rest of the world.</a:t>
            </a:r>
            <a:endParaRPr lang="en-US" dirty="0" smtClean="0"/>
          </a:p>
        </p:txBody>
      </p:sp>
    </p:spTree>
    <p:extLst>
      <p:ext uri="{BB962C8B-B14F-4D97-AF65-F5344CB8AC3E}">
        <p14:creationId xmlns:p14="http://schemas.microsoft.com/office/powerpoint/2010/main" val="1465681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Ronds dans l’eau">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TM04033925[[fn=Ronds dans l’eau]]</Template>
  <TotalTime>6262</TotalTime>
  <Words>1635</Words>
  <Application>Microsoft Office PowerPoint</Application>
  <PresentationFormat>Grand écran</PresentationFormat>
  <Paragraphs>242</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Century Gothic</vt:lpstr>
      <vt:lpstr>Tw Cen MT</vt:lpstr>
      <vt:lpstr>Ronds dans l’eau</vt:lpstr>
      <vt:lpstr>Mining and petroleum boom and public spending policies in Niger</vt:lpstr>
      <vt:lpstr>Content</vt:lpstr>
      <vt:lpstr>Context(1/2)</vt:lpstr>
      <vt:lpstr>Context(2/2)</vt:lpstr>
      <vt:lpstr>Literature papers</vt:lpstr>
      <vt:lpstr>Literature papers</vt:lpstr>
      <vt:lpstr>Data and methodology (1/3)</vt:lpstr>
      <vt:lpstr>Data and methodology (2/3)</vt:lpstr>
      <vt:lpstr>Data and methodology (3/3)</vt:lpstr>
      <vt:lpstr>Results (1/6)</vt:lpstr>
      <vt:lpstr>Results (2/6)</vt:lpstr>
      <vt:lpstr>Results (3/6)</vt:lpstr>
      <vt:lpstr>Results (4/6)</vt:lpstr>
      <vt:lpstr>Results (5/6)</vt:lpstr>
      <vt:lpstr>Results (6/6)</vt:lpstr>
      <vt:lpstr>Conclusion and recommandations</vt:lpstr>
      <vt:lpstr>Conclusion and recommandations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Mining and petroleum boom and public spending policies in Niger</dc:title>
  <dc:creator>Admin</dc:creator>
  <cp:lastModifiedBy>Admin</cp:lastModifiedBy>
  <cp:revision>61</cp:revision>
  <dcterms:created xsi:type="dcterms:W3CDTF">2020-05-13T14:36:37Z</dcterms:created>
  <dcterms:modified xsi:type="dcterms:W3CDTF">2020-06-17T07:22:47Z</dcterms:modified>
</cp:coreProperties>
</file>