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77" r:id="rId4"/>
    <p:sldId id="288" r:id="rId5"/>
    <p:sldId id="304" r:id="rId6"/>
    <p:sldId id="290" r:id="rId7"/>
    <p:sldId id="296" r:id="rId8"/>
    <p:sldId id="303" r:id="rId9"/>
    <p:sldId id="294" r:id="rId10"/>
    <p:sldId id="299" r:id="rId11"/>
    <p:sldId id="298" r:id="rId12"/>
    <p:sldId id="279" r:id="rId13"/>
    <p:sldId id="281" r:id="rId14"/>
    <p:sldId id="302" r:id="rId15"/>
    <p:sldId id="265" r:id="rId16"/>
    <p:sldId id="284" r:id="rId17"/>
    <p:sldId id="259" r:id="rId18"/>
  </p:sldIdLst>
  <p:sldSz cx="9144000" cy="5143500" type="screen16x9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28">
          <p15:clr>
            <a:srgbClr val="A4A3A4"/>
          </p15:clr>
        </p15:guide>
        <p15:guide id="2" orient="horz" pos="106">
          <p15:clr>
            <a:srgbClr val="A4A3A4"/>
          </p15:clr>
        </p15:guide>
        <p15:guide id="3" orient="horz" pos="2811">
          <p15:clr>
            <a:srgbClr val="A4A3A4"/>
          </p15:clr>
        </p15:guide>
        <p15:guide id="4" pos="391">
          <p15:clr>
            <a:srgbClr val="A4A3A4"/>
          </p15:clr>
        </p15:guide>
        <p15:guide id="5" pos="56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172"/>
    <a:srgbClr val="34B233"/>
    <a:srgbClr val="CFE7F5"/>
    <a:srgbClr val="23B8DC"/>
    <a:srgbClr val="3F9C35"/>
    <a:srgbClr val="FFFFFF"/>
    <a:srgbClr val="000000"/>
    <a:srgbClr val="292929"/>
    <a:srgbClr val="D5D2CA"/>
    <a:srgbClr val="6AAD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55A4FB-B678-4B9F-A75A-4D3391DF51C6}" v="459" dt="2022-06-09T13:40:35.459"/>
  </p1510:revLst>
</p1510:revInfo>
</file>

<file path=ppt/tableStyles.xml><?xml version="1.0" encoding="utf-8"?>
<a:tblStyleLst xmlns:a="http://schemas.openxmlformats.org/drawingml/2006/main" def="{E8034E78-7F5D-4C2E-B375-FC64B27BC917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ijl, gemiddeld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38B1855-1B75-4FBE-930C-398BA8C253C6}" styleName="Stijl, thema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034E78-7F5D-4C2E-B375-FC64B27BC917}" styleName="Stijl, donker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202B0CA-FC54-4496-8BCA-5EF66A818D29}" styleName="Stijl, donker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8603FDC-E32A-4AB5-989C-0864C3EAD2B8}" styleName="Stijl, thema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B344D84-9AFB-497E-A393-DC336BA19D2E}" styleName="Stijl, gemiddeld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Stijl, gemiddeld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Stijl, gemiddeld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ijl, gemiddeld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9631B5-78F2-41C9-869B-9F39066F8104}" styleName="Stijl, gemiddeld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Stijl, gemiddeld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Stijl, gemiddeld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A107856-5554-42FB-B03E-39F5DBC370BA}" styleName="Stijl, gemiddeld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E9639D4-E3E2-4D34-9284-5A2195B3D0D7}" styleName="Stijl, lich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4296" autoAdjust="0"/>
  </p:normalViewPr>
  <p:slideViewPr>
    <p:cSldViewPr snapToGrid="0" showGuides="1">
      <p:cViewPr varScale="1">
        <p:scale>
          <a:sx n="95" d="100"/>
          <a:sy n="95" d="100"/>
        </p:scale>
        <p:origin x="1075" y="53"/>
      </p:cViewPr>
      <p:guideLst>
        <p:guide orient="horz" pos="928"/>
        <p:guide orient="horz" pos="106"/>
        <p:guide orient="horz" pos="2811"/>
        <p:guide pos="391"/>
        <p:guide pos="560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EFC83C-B988-4A9E-9713-F559C31F4362}" type="datetimeFigureOut">
              <a:rPr lang="nl-NL" smtClean="0"/>
              <a:t>10-6-2022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D45D2F-C69D-4D90-B22B-9B2DC58DBD5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4121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Global Income Distribution Dynamics (GIDD)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5D45D2F-C69D-4D90-B22B-9B2DC58DBD55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9637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45D2F-C69D-4D90-B22B-9B2DC58DBD55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54805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45D2F-C69D-4D90-B22B-9B2DC58DBD55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75738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Discuss key drivers, </a:t>
            </a:r>
            <a:r>
              <a:rPr lang="en-GB" dirty="0" err="1"/>
              <a:t>e.g</a:t>
            </a:r>
            <a:r>
              <a:rPr lang="en-GB" dirty="0"/>
              <a:t> structural change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45D2F-C69D-4D90-B22B-9B2DC58DBD55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6205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45D2F-C69D-4D90-B22B-9B2DC58DBD55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88073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45D2F-C69D-4D90-B22B-9B2DC58DBD55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9514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Need to update, new figures for ETH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45D2F-C69D-4D90-B22B-9B2DC58DBD55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58804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45D2F-C69D-4D90-B22B-9B2DC58DBD55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6910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Klik om de stijl te bewerken</a:t>
            </a:r>
            <a:endParaRPr lang="en-GB" dirty="0"/>
          </a:p>
        </p:txBody>
      </p:sp>
      <p:sp>
        <p:nvSpPr>
          <p:cNvPr id="14" name="Tijdelijke aanduiding voor afbeelding 2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67564" y="2120875"/>
            <a:ext cx="2340000" cy="234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op het pictogram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als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u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een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afbeelding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wilt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toevoegen</a:t>
            </a: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" name="Tijdelijke aanduiding voor afbeelding 24"/>
          <p:cNvSpPr>
            <a:spLocks noGrp="1" noChangeAspect="1"/>
          </p:cNvSpPr>
          <p:nvPr>
            <p:ph type="pic" sz="quarter" idx="19"/>
          </p:nvPr>
        </p:nvSpPr>
        <p:spPr bwMode="auto">
          <a:xfrm>
            <a:off x="6553175" y="2120875"/>
            <a:ext cx="2340000" cy="234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op het pictogram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als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u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een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afbeelding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wilt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toevoegen</a:t>
            </a: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" name="Tijdelijke aanduiding voor afbeelding 24"/>
          <p:cNvSpPr>
            <a:spLocks noGrp="1" noChangeAspect="1"/>
          </p:cNvSpPr>
          <p:nvPr>
            <p:ph type="pic" sz="quarter" idx="16"/>
          </p:nvPr>
        </p:nvSpPr>
        <p:spPr bwMode="auto">
          <a:xfrm>
            <a:off x="4959012" y="2120875"/>
            <a:ext cx="2340000" cy="234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op het pictogram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als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u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een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afbeelding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wilt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toevoegen</a:t>
            </a: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7" name="Tijdelijke aanduiding voor afbeelding 24"/>
          <p:cNvSpPr>
            <a:spLocks noGrp="1" noChangeAspect="1"/>
          </p:cNvSpPr>
          <p:nvPr>
            <p:ph type="pic" sz="quarter" idx="15"/>
          </p:nvPr>
        </p:nvSpPr>
        <p:spPr bwMode="auto">
          <a:xfrm>
            <a:off x="3364849" y="2120875"/>
            <a:ext cx="2340000" cy="234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op het pictogram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als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u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een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afbeelding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wilt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toevoegen</a:t>
            </a: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8" name="Tijdelijke aanduiding voor tekst 21"/>
          <p:cNvSpPr>
            <a:spLocks noGrp="1"/>
          </p:cNvSpPr>
          <p:nvPr>
            <p:ph type="body" sz="quarter" idx="20"/>
          </p:nvPr>
        </p:nvSpPr>
        <p:spPr>
          <a:xfrm>
            <a:off x="505856" y="1234871"/>
            <a:ext cx="8385731" cy="330620"/>
          </a:xfrm>
        </p:spPr>
        <p:txBody>
          <a:bodyPr/>
          <a:lstStyle>
            <a:lvl1pPr marL="0" indent="0">
              <a:lnSpc>
                <a:spcPts val="2000"/>
              </a:lnSpc>
              <a:buNone/>
              <a:defRPr sz="1600"/>
            </a:lvl1pPr>
            <a:lvl2pPr marL="696913" indent="0">
              <a:lnSpc>
                <a:spcPts val="2000"/>
              </a:lnSpc>
              <a:buNone/>
              <a:defRPr sz="1600"/>
            </a:lvl2pPr>
            <a:lvl3pPr marL="1560512" indent="0">
              <a:lnSpc>
                <a:spcPts val="2000"/>
              </a:lnSpc>
              <a:buNone/>
              <a:defRPr sz="1600"/>
            </a:lvl3pPr>
            <a:lvl4pPr marL="2332037" indent="0">
              <a:lnSpc>
                <a:spcPts val="2000"/>
              </a:lnSpc>
              <a:buNone/>
              <a:defRPr sz="1600"/>
            </a:lvl4pPr>
            <a:lvl5pPr marL="3052763" indent="0">
              <a:lnSpc>
                <a:spcPts val="2000"/>
              </a:lnSpc>
              <a:buNone/>
              <a:defRPr sz="1600"/>
            </a:lvl5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19" name="Tijdelijke aanduiding voor tekst 21"/>
          <p:cNvSpPr>
            <a:spLocks noGrp="1"/>
          </p:cNvSpPr>
          <p:nvPr>
            <p:ph type="body" sz="quarter" idx="21"/>
          </p:nvPr>
        </p:nvSpPr>
        <p:spPr>
          <a:xfrm>
            <a:off x="505856" y="1648186"/>
            <a:ext cx="8385731" cy="330620"/>
          </a:xfrm>
        </p:spPr>
        <p:txBody>
          <a:bodyPr/>
          <a:lstStyle>
            <a:lvl1pPr marL="0" indent="0">
              <a:lnSpc>
                <a:spcPts val="2000"/>
              </a:lnSpc>
              <a:buNone/>
              <a:defRPr sz="1600"/>
            </a:lvl1pPr>
            <a:lvl2pPr marL="696913" indent="0">
              <a:lnSpc>
                <a:spcPts val="2000"/>
              </a:lnSpc>
              <a:buNone/>
              <a:defRPr sz="1600"/>
            </a:lvl2pPr>
            <a:lvl3pPr marL="1560512" indent="0">
              <a:lnSpc>
                <a:spcPts val="2000"/>
              </a:lnSpc>
              <a:buNone/>
              <a:defRPr sz="1600"/>
            </a:lvl3pPr>
            <a:lvl4pPr marL="2332037" indent="0">
              <a:lnSpc>
                <a:spcPts val="2000"/>
              </a:lnSpc>
              <a:buNone/>
              <a:defRPr sz="1600"/>
            </a:lvl4pPr>
            <a:lvl5pPr marL="3052763" indent="0">
              <a:lnSpc>
                <a:spcPts val="2000"/>
              </a:lnSpc>
              <a:buNone/>
              <a:defRPr sz="1600"/>
            </a:lvl5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833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with rectangula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504000" y="1368000"/>
            <a:ext cx="3874036" cy="3091979"/>
          </a:xfrm>
        </p:spPr>
        <p:txBody>
          <a:bodyPr lIns="90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>
          <a:xfrm>
            <a:off x="561600" y="169210"/>
            <a:ext cx="3816000" cy="987200"/>
          </a:xfrm>
        </p:spPr>
        <p:txBody>
          <a:bodyPr/>
          <a:lstStyle/>
          <a:p>
            <a:r>
              <a:rPr lang="en-GB"/>
              <a:t>Klik om de stijl te bewerken</a:t>
            </a:r>
            <a:endParaRPr lang="en-GB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/>
            <a:fld id="{F25965E0-7062-474C-8671-DB3A3CE669B0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8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4607588" y="170100"/>
            <a:ext cx="4284000" cy="4284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107234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with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620713" y="1473201"/>
            <a:ext cx="2556000" cy="1980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4" name="Tijdelijke aanduiding voor afbeelding 24"/>
          <p:cNvSpPr>
            <a:spLocks noGrp="1" noChangeAspect="1"/>
          </p:cNvSpPr>
          <p:nvPr>
            <p:ph type="pic" sz="quarter" idx="17"/>
          </p:nvPr>
        </p:nvSpPr>
        <p:spPr>
          <a:xfrm>
            <a:off x="3478944" y="1473201"/>
            <a:ext cx="2556000" cy="1980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5" name="Tijdelijke aanduiding voor afbeelding 24"/>
          <p:cNvSpPr>
            <a:spLocks noGrp="1" noChangeAspect="1"/>
          </p:cNvSpPr>
          <p:nvPr>
            <p:ph type="pic" sz="quarter" idx="18"/>
          </p:nvPr>
        </p:nvSpPr>
        <p:spPr>
          <a:xfrm>
            <a:off x="6337175" y="1473201"/>
            <a:ext cx="2556000" cy="1980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pPr algn="r"/>
            <a:fld id="{F25965E0-7062-474C-8671-DB3A3CE669B0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14" name="Titel 1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Klik om de stijl te bewerken</a:t>
            </a:r>
            <a:endParaRPr lang="en-GB" dirty="0"/>
          </a:p>
        </p:txBody>
      </p:sp>
      <p:sp>
        <p:nvSpPr>
          <p:cNvPr id="15" name="Tijdelijke aanduiding voor tekst 21"/>
          <p:cNvSpPr>
            <a:spLocks noGrp="1"/>
          </p:cNvSpPr>
          <p:nvPr>
            <p:ph type="body" sz="quarter" idx="20"/>
          </p:nvPr>
        </p:nvSpPr>
        <p:spPr>
          <a:xfrm>
            <a:off x="505856" y="3507017"/>
            <a:ext cx="2673132" cy="955446"/>
          </a:xfrm>
        </p:spPr>
        <p:txBody>
          <a:bodyPr/>
          <a:lstStyle>
            <a:lvl1pPr marL="0" indent="0">
              <a:lnSpc>
                <a:spcPts val="2000"/>
              </a:lnSpc>
              <a:buNone/>
              <a:defRPr sz="1600"/>
            </a:lvl1pPr>
            <a:lvl2pPr marL="696913" indent="0">
              <a:lnSpc>
                <a:spcPts val="2000"/>
              </a:lnSpc>
              <a:buNone/>
              <a:defRPr sz="1600"/>
            </a:lvl2pPr>
            <a:lvl3pPr marL="1560512" indent="0">
              <a:lnSpc>
                <a:spcPts val="2000"/>
              </a:lnSpc>
              <a:buNone/>
              <a:defRPr sz="1600"/>
            </a:lvl3pPr>
            <a:lvl4pPr marL="2332037" indent="0">
              <a:lnSpc>
                <a:spcPts val="2000"/>
              </a:lnSpc>
              <a:buNone/>
              <a:defRPr sz="1600"/>
            </a:lvl4pPr>
            <a:lvl5pPr marL="3052763" indent="0">
              <a:lnSpc>
                <a:spcPts val="2000"/>
              </a:lnSpc>
              <a:buNone/>
              <a:defRPr sz="1600"/>
            </a:lvl5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17" name="Tijdelijke aanduiding voor tekst 21"/>
          <p:cNvSpPr>
            <a:spLocks noGrp="1"/>
          </p:cNvSpPr>
          <p:nvPr>
            <p:ph type="body" sz="quarter" idx="26"/>
          </p:nvPr>
        </p:nvSpPr>
        <p:spPr>
          <a:xfrm>
            <a:off x="6215589" y="3507854"/>
            <a:ext cx="2673132" cy="955446"/>
          </a:xfrm>
        </p:spPr>
        <p:txBody>
          <a:bodyPr/>
          <a:lstStyle>
            <a:lvl1pPr marL="0" indent="0">
              <a:lnSpc>
                <a:spcPts val="2000"/>
              </a:lnSpc>
              <a:buNone/>
              <a:defRPr sz="1600"/>
            </a:lvl1pPr>
            <a:lvl2pPr marL="696913" indent="0">
              <a:lnSpc>
                <a:spcPts val="2000"/>
              </a:lnSpc>
              <a:buNone/>
              <a:defRPr sz="1600"/>
            </a:lvl2pPr>
            <a:lvl3pPr marL="1560512" indent="0">
              <a:lnSpc>
                <a:spcPts val="2000"/>
              </a:lnSpc>
              <a:buNone/>
              <a:defRPr sz="1600"/>
            </a:lvl3pPr>
            <a:lvl4pPr marL="2332037" indent="0">
              <a:lnSpc>
                <a:spcPts val="2000"/>
              </a:lnSpc>
              <a:buNone/>
              <a:defRPr sz="1600"/>
            </a:lvl4pPr>
            <a:lvl5pPr marL="3052763" indent="0">
              <a:lnSpc>
                <a:spcPts val="2000"/>
              </a:lnSpc>
              <a:buNone/>
              <a:defRPr sz="1600"/>
            </a:lvl5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18" name="Tijdelijke aanduiding voor tekst 21"/>
          <p:cNvSpPr>
            <a:spLocks noGrp="1"/>
          </p:cNvSpPr>
          <p:nvPr>
            <p:ph type="body" sz="quarter" idx="27"/>
          </p:nvPr>
        </p:nvSpPr>
        <p:spPr>
          <a:xfrm>
            <a:off x="3364454" y="3507854"/>
            <a:ext cx="2673132" cy="955446"/>
          </a:xfrm>
        </p:spPr>
        <p:txBody>
          <a:bodyPr/>
          <a:lstStyle>
            <a:lvl1pPr marL="0" indent="0">
              <a:lnSpc>
                <a:spcPts val="2000"/>
              </a:lnSpc>
              <a:buNone/>
              <a:defRPr sz="1600"/>
            </a:lvl1pPr>
            <a:lvl2pPr marL="696913" indent="0">
              <a:lnSpc>
                <a:spcPts val="2000"/>
              </a:lnSpc>
              <a:buNone/>
              <a:defRPr sz="1600"/>
            </a:lvl2pPr>
            <a:lvl3pPr marL="1560512" indent="0">
              <a:lnSpc>
                <a:spcPts val="2000"/>
              </a:lnSpc>
              <a:buNone/>
              <a:defRPr sz="1600"/>
            </a:lvl3pPr>
            <a:lvl4pPr marL="2332037" indent="0">
              <a:lnSpc>
                <a:spcPts val="2000"/>
              </a:lnSpc>
              <a:buNone/>
              <a:defRPr sz="1600"/>
            </a:lvl4pPr>
            <a:lvl5pPr marL="3052763" indent="0">
              <a:lnSpc>
                <a:spcPts val="2000"/>
              </a:lnSpc>
              <a:buNone/>
              <a:defRPr sz="1600"/>
            </a:lvl5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10310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 with 2 squar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620713" y="1473201"/>
            <a:ext cx="4059604" cy="2987862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5" name="Tijdelijke aanduiding voor afbeelding 24"/>
          <p:cNvSpPr>
            <a:spLocks noGrp="1" noChangeAspect="1"/>
          </p:cNvSpPr>
          <p:nvPr>
            <p:ph type="pic" sz="quarter" idx="17"/>
          </p:nvPr>
        </p:nvSpPr>
        <p:spPr>
          <a:xfrm>
            <a:off x="4826161" y="1474463"/>
            <a:ext cx="4060800" cy="2988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Klik om de stijl te bewerken</a:t>
            </a:r>
            <a:endParaRPr lang="en-GB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/>
            <a:fld id="{F25965E0-7062-474C-8671-DB3A3CE669B0}" type="slidenum">
              <a:rPr lang="en-GB" smtClean="0"/>
              <a:pPr algn="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26276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Klik om de stijl te bewerken</a:t>
            </a:r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fld id="{F25965E0-7062-474C-8671-DB3A3CE669B0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7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618745" y="1107712"/>
            <a:ext cx="8274430" cy="3348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1780158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rectangula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/>
            <a:fld id="{F25965E0-7062-474C-8671-DB3A3CE669B0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6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615950" y="166688"/>
            <a:ext cx="4032000" cy="42903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7" name="Tijdelijke aanduiding voor afbeelding 24"/>
          <p:cNvSpPr>
            <a:spLocks noGrp="1" noChangeAspect="1"/>
          </p:cNvSpPr>
          <p:nvPr>
            <p:ph type="pic" sz="quarter" idx="17"/>
          </p:nvPr>
        </p:nvSpPr>
        <p:spPr>
          <a:xfrm>
            <a:off x="4859588" y="166688"/>
            <a:ext cx="4032000" cy="428966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7044709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beeldvull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4"/>
          <p:cNvSpPr>
            <a:spLocks noGrp="1" noChangeAspect="1"/>
          </p:cNvSpPr>
          <p:nvPr>
            <p:ph type="pic" sz="quarter" idx="16"/>
          </p:nvPr>
        </p:nvSpPr>
        <p:spPr bwMode="gray">
          <a:xfrm>
            <a:off x="1" y="0"/>
            <a:ext cx="9143999" cy="51435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fld id="{F25965E0-7062-474C-8671-DB3A3CE669B0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 bwMode="white">
          <a:xfrm>
            <a:off x="561600" y="172641"/>
            <a:ext cx="8330400" cy="576832"/>
          </a:xfrm>
          <a:noFill/>
          <a:ln w="0">
            <a:gradFill>
              <a:gsLst>
                <a:gs pos="0">
                  <a:schemeClr val="bg1"/>
                </a:gs>
                <a:gs pos="1000">
                  <a:schemeClr val="bg1">
                    <a:alpha val="0"/>
                  </a:schemeClr>
                </a:gs>
                <a:gs pos="99000">
                  <a:srgbClr val="FFFFFF">
                    <a:alpha val="0"/>
                  </a:srgbClr>
                </a:gs>
                <a:gs pos="100000">
                  <a:schemeClr val="bg1"/>
                </a:gs>
              </a:gsLst>
              <a:lin ang="5400000" scaled="0"/>
            </a:gra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Klik om de stijl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66283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F25965E0-7062-474C-8671-DB3A3CE669B0}" type="slidenum">
              <a:rPr lang="en-GB" smtClean="0"/>
              <a:pPr algn="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15829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grafiek 5"/>
          <p:cNvSpPr>
            <a:spLocks noGrp="1"/>
          </p:cNvSpPr>
          <p:nvPr>
            <p:ph type="chart" sz="quarter" idx="17"/>
          </p:nvPr>
        </p:nvSpPr>
        <p:spPr>
          <a:xfrm>
            <a:off x="498238" y="1365481"/>
            <a:ext cx="8394937" cy="3092400"/>
          </a:xfrm>
          <a:noFill/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Klik om de stijl te bewerken</a:t>
            </a:r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/>
            <a:fld id="{F25965E0-7062-474C-8671-DB3A3CE669B0}" type="slidenum">
              <a:rPr lang="en-GB" smtClean="0"/>
              <a:pPr algn="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13773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abel 4"/>
          <p:cNvSpPr>
            <a:spLocks noGrp="1"/>
          </p:cNvSpPr>
          <p:nvPr>
            <p:ph type="tbl" sz="quarter" idx="10"/>
          </p:nvPr>
        </p:nvSpPr>
        <p:spPr>
          <a:xfrm>
            <a:off x="620713" y="1473200"/>
            <a:ext cx="8272462" cy="298926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tel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Klik om de stijl te bewerken</a:t>
            </a:r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F25965E0-7062-474C-8671-DB3A3CE669B0}" type="slidenum">
              <a:rPr lang="en-GB" smtClean="0"/>
              <a:pPr algn="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93371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with circ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4598375" y="168357"/>
            <a:ext cx="4294800" cy="4294105"/>
          </a:xfrm>
          <a:prstGeom prst="ellipse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4" name="Titel 3"/>
          <p:cNvSpPr>
            <a:spLocks noGrp="1"/>
          </p:cNvSpPr>
          <p:nvPr>
            <p:ph type="title" hasCustomPrompt="1"/>
          </p:nvPr>
        </p:nvSpPr>
        <p:spPr>
          <a:xfrm>
            <a:off x="561600" y="169210"/>
            <a:ext cx="3816000" cy="987200"/>
          </a:xfrm>
        </p:spPr>
        <p:txBody>
          <a:bodyPr/>
          <a:lstStyle/>
          <a:p>
            <a:r>
              <a:rPr lang="en-GB"/>
              <a:t>Klik om de stijl te bewerken</a:t>
            </a:r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/>
            <a:fld id="{F25965E0-7062-474C-8671-DB3A3CE669B0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6" name="Tijdelijke aanduiding voor afbeelding 24"/>
          <p:cNvSpPr>
            <a:spLocks noGrp="1"/>
          </p:cNvSpPr>
          <p:nvPr>
            <p:ph type="pic" sz="quarter" idx="19" hasCustomPrompt="1"/>
          </p:nvPr>
        </p:nvSpPr>
        <p:spPr>
          <a:xfrm>
            <a:off x="2293449" y="4594924"/>
            <a:ext cx="1116000" cy="455707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logo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9" name="Tijdelijke aanduiding voor afbeelding 24"/>
          <p:cNvSpPr>
            <a:spLocks noGrp="1"/>
          </p:cNvSpPr>
          <p:nvPr>
            <p:ph type="pic" sz="quarter" idx="24" hasCustomPrompt="1"/>
          </p:nvPr>
        </p:nvSpPr>
        <p:spPr>
          <a:xfrm>
            <a:off x="3643126" y="4594924"/>
            <a:ext cx="1116000" cy="455707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logo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10" name="Tijdelijke aanduiding voor afbeelding 24"/>
          <p:cNvSpPr>
            <a:spLocks noGrp="1"/>
          </p:cNvSpPr>
          <p:nvPr>
            <p:ph type="pic" sz="quarter" idx="25" hasCustomPrompt="1"/>
          </p:nvPr>
        </p:nvSpPr>
        <p:spPr>
          <a:xfrm>
            <a:off x="4992803" y="4594924"/>
            <a:ext cx="1116000" cy="455707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logo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11" name="Tijdelijke aanduiding voor afbeelding 24"/>
          <p:cNvSpPr>
            <a:spLocks noGrp="1"/>
          </p:cNvSpPr>
          <p:nvPr>
            <p:ph type="pic" sz="quarter" idx="26" hasCustomPrompt="1"/>
          </p:nvPr>
        </p:nvSpPr>
        <p:spPr>
          <a:xfrm>
            <a:off x="6342480" y="4594924"/>
            <a:ext cx="1116000" cy="455707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logo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12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504000" y="1368000"/>
            <a:ext cx="3874036" cy="3091979"/>
          </a:xfrm>
        </p:spPr>
        <p:txBody>
          <a:bodyPr lIns="90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3450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493200" y="1368000"/>
            <a:ext cx="8398800" cy="30924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  <a:p>
            <a:pPr lvl="1"/>
            <a:r>
              <a:rPr lang="en-GB" dirty="0" err="1"/>
              <a:t>Tweede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2"/>
            <a:r>
              <a:rPr lang="en-GB" dirty="0" err="1"/>
              <a:t>Derde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3"/>
            <a:r>
              <a:rPr lang="en-GB" dirty="0" err="1"/>
              <a:t>Vierde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4"/>
            <a:r>
              <a:rPr lang="en-GB" dirty="0" err="1"/>
              <a:t>Vijfde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Klik om de stijl te bewerken</a:t>
            </a:r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F25965E0-7062-474C-8671-DB3A3CE669B0}" type="slidenum">
              <a:rPr lang="en-GB" smtClean="0"/>
              <a:pPr algn="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3301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with multiple logo'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 hasCustomPrompt="1"/>
          </p:nvPr>
        </p:nvSpPr>
        <p:spPr>
          <a:xfrm>
            <a:off x="561600" y="169210"/>
            <a:ext cx="3816000" cy="987200"/>
          </a:xfrm>
        </p:spPr>
        <p:txBody>
          <a:bodyPr/>
          <a:lstStyle/>
          <a:p>
            <a:r>
              <a:rPr lang="en-GB"/>
              <a:t>Klik om de stijl te bewerken</a:t>
            </a:r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pPr algn="r"/>
            <a:fld id="{F25965E0-7062-474C-8671-DB3A3CE669B0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10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4598375" y="168357"/>
            <a:ext cx="4294800" cy="4294105"/>
          </a:xfrm>
          <a:prstGeom prst="ellipse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11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504000" y="1368000"/>
            <a:ext cx="3874036" cy="3091979"/>
          </a:xfrm>
        </p:spPr>
        <p:txBody>
          <a:bodyPr lIns="90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12640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A3682-CAA5-4FDA-B893-52B2F353B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8EB13-42F0-4491-B943-375E94CEC0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28CA6-E786-401C-9547-C93135F4A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E17B-C1B2-4E0F-8E85-627F8EA0C5DA}" type="datetimeFigureOut">
              <a:rPr lang="en-US" smtClean="0"/>
              <a:t>6/10/2022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683E4B-500F-4736-B85D-79BAA70D2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96E37C-3324-42B5-949A-BAD06503D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2294C-006D-4460-92FF-8422A12A0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139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493200" y="1368000"/>
            <a:ext cx="4104000" cy="30924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  <a:p>
            <a:pPr lvl="1"/>
            <a:r>
              <a:rPr lang="en-GB" dirty="0" err="1"/>
              <a:t>Tweede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2"/>
            <a:r>
              <a:rPr lang="en-GB" dirty="0" err="1"/>
              <a:t>Derde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</p:txBody>
      </p:sp>
      <p:sp>
        <p:nvSpPr>
          <p:cNvPr id="4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4785800" y="1368000"/>
            <a:ext cx="4104000" cy="30924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  <a:p>
            <a:pPr lvl="1"/>
            <a:r>
              <a:rPr lang="en-GB" dirty="0" err="1"/>
              <a:t>Tweede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2"/>
            <a:r>
              <a:rPr lang="en-GB" dirty="0" err="1"/>
              <a:t>Derde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25965E0-7062-474C-8671-DB3A3CE669B0}" type="slidenum">
              <a:rPr lang="en-GB" smtClean="0"/>
              <a:pPr algn="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0493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/>
            <a:fld id="{F25965E0-7062-474C-8671-DB3A3CE669B0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493200" y="1368000"/>
            <a:ext cx="4104000" cy="30924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  <a:p>
            <a:pPr lvl="1"/>
            <a:r>
              <a:rPr lang="en-GB" dirty="0" err="1"/>
              <a:t>Tweede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2"/>
            <a:r>
              <a:rPr lang="en-GB" dirty="0" err="1"/>
              <a:t>Derde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</p:txBody>
      </p:sp>
      <p:sp>
        <p:nvSpPr>
          <p:cNvPr id="8" name="Tijdelijke aanduiding voor afbeelding 24"/>
          <p:cNvSpPr>
            <a:spLocks noGrp="1" noChangeAspect="1"/>
          </p:cNvSpPr>
          <p:nvPr>
            <p:ph type="pic" sz="quarter" idx="17"/>
          </p:nvPr>
        </p:nvSpPr>
        <p:spPr>
          <a:xfrm>
            <a:off x="4828401" y="1474788"/>
            <a:ext cx="4051491" cy="2986087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295017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with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grafiek 5"/>
          <p:cNvSpPr>
            <a:spLocks noGrp="1"/>
          </p:cNvSpPr>
          <p:nvPr>
            <p:ph type="chart" sz="quarter" idx="17"/>
          </p:nvPr>
        </p:nvSpPr>
        <p:spPr>
          <a:xfrm>
            <a:off x="4791075" y="1364830"/>
            <a:ext cx="4102100" cy="3097633"/>
          </a:xfrm>
          <a:noFill/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Klik om de stijl te bewerken</a:t>
            </a:r>
            <a:endParaRPr lang="en-GB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/>
            <a:fld id="{F25965E0-7062-474C-8671-DB3A3CE669B0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8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493200" y="1368000"/>
            <a:ext cx="4104000" cy="30924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  <a:p>
            <a:pPr lvl="1"/>
            <a:r>
              <a:rPr lang="en-GB" dirty="0" err="1"/>
              <a:t>Tweede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2"/>
            <a:r>
              <a:rPr lang="en-GB" dirty="0" err="1"/>
              <a:t>Derde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5406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with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1"/>
          </p:nvPr>
        </p:nvSpPr>
        <p:spPr>
          <a:xfrm>
            <a:off x="4791075" y="1473200"/>
            <a:ext cx="4102100" cy="298926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25965E0-7062-474C-8671-DB3A3CE669B0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493200" y="1368000"/>
            <a:ext cx="4104000" cy="30924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  <a:p>
            <a:pPr lvl="1"/>
            <a:r>
              <a:rPr lang="en-GB" dirty="0" err="1"/>
              <a:t>Tweede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2"/>
            <a:r>
              <a:rPr lang="en-GB" dirty="0" err="1"/>
              <a:t>Derde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8394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o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F25965E0-7062-474C-8671-DB3A3CE669B0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5" name="Tijdelijke aanduiding voor SmartArt 7"/>
          <p:cNvSpPr>
            <a:spLocks noGrp="1"/>
          </p:cNvSpPr>
          <p:nvPr>
            <p:ph type="dgm" sz="quarter" idx="10"/>
          </p:nvPr>
        </p:nvSpPr>
        <p:spPr>
          <a:xfrm>
            <a:off x="493200" y="1368000"/>
            <a:ext cx="8398800" cy="3092400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60759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F25965E0-7062-474C-8671-DB3A3CE669B0}" type="slidenum">
              <a:rPr lang="en-GB" smtClean="0"/>
              <a:pPr algn="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35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multiple logo'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4"/>
          <p:cNvSpPr>
            <a:spLocks noGrp="1"/>
          </p:cNvSpPr>
          <p:nvPr>
            <p:ph type="pic" sz="quarter" idx="16" hasCustomPrompt="1"/>
          </p:nvPr>
        </p:nvSpPr>
        <p:spPr>
          <a:xfrm>
            <a:off x="2293449" y="4594924"/>
            <a:ext cx="1116000" cy="455707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logo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16" name="Tijdelijke aanduiding voor afbeelding 24"/>
          <p:cNvSpPr>
            <a:spLocks noGrp="1"/>
          </p:cNvSpPr>
          <p:nvPr>
            <p:ph type="pic" sz="quarter" idx="24" hasCustomPrompt="1"/>
          </p:nvPr>
        </p:nvSpPr>
        <p:spPr>
          <a:xfrm>
            <a:off x="3643126" y="4594924"/>
            <a:ext cx="1116000" cy="455707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logo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17" name="Tijdelijke aanduiding voor afbeelding 24"/>
          <p:cNvSpPr>
            <a:spLocks noGrp="1"/>
          </p:cNvSpPr>
          <p:nvPr>
            <p:ph type="pic" sz="quarter" idx="25" hasCustomPrompt="1"/>
          </p:nvPr>
        </p:nvSpPr>
        <p:spPr>
          <a:xfrm>
            <a:off x="4992803" y="4594924"/>
            <a:ext cx="1116000" cy="455707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logo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18" name="Tijdelijke aanduiding voor afbeelding 24"/>
          <p:cNvSpPr>
            <a:spLocks noGrp="1"/>
          </p:cNvSpPr>
          <p:nvPr>
            <p:ph type="pic" sz="quarter" idx="26" hasCustomPrompt="1"/>
          </p:nvPr>
        </p:nvSpPr>
        <p:spPr>
          <a:xfrm>
            <a:off x="6342480" y="4594924"/>
            <a:ext cx="1116000" cy="455707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logo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pPr algn="r"/>
            <a:fld id="{F25965E0-7062-474C-8671-DB3A3CE669B0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4" name="Titel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Klik om de stijl te bewerken</a:t>
            </a:r>
            <a:endParaRPr lang="en-GB" dirty="0"/>
          </a:p>
        </p:txBody>
      </p:sp>
      <p:sp>
        <p:nvSpPr>
          <p:cNvPr id="23" name="Tijdelijke aanduiding voor afbeelding 2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67564" y="2120875"/>
            <a:ext cx="2340000" cy="234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op het pictogram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als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u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een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afbeelding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wilt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toevoegen</a:t>
            </a: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4" name="Tijdelijke aanduiding voor afbeelding 24"/>
          <p:cNvSpPr>
            <a:spLocks noGrp="1" noChangeAspect="1"/>
          </p:cNvSpPr>
          <p:nvPr>
            <p:ph type="pic" sz="quarter" idx="19"/>
          </p:nvPr>
        </p:nvSpPr>
        <p:spPr bwMode="auto">
          <a:xfrm>
            <a:off x="6553175" y="2120875"/>
            <a:ext cx="2340000" cy="234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op het pictogram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als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u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een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afbeelding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wilt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toevoegen</a:t>
            </a: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5" name="Tijdelijke aanduiding voor afbeelding 24"/>
          <p:cNvSpPr>
            <a:spLocks noGrp="1" noChangeAspect="1"/>
          </p:cNvSpPr>
          <p:nvPr>
            <p:ph type="pic" sz="quarter" idx="28"/>
          </p:nvPr>
        </p:nvSpPr>
        <p:spPr bwMode="auto">
          <a:xfrm>
            <a:off x="4959012" y="2120875"/>
            <a:ext cx="2340000" cy="234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op het pictogram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als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u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een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afbeelding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wilt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toevoegen</a:t>
            </a: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6" name="Tijdelijke aanduiding voor afbeelding 24"/>
          <p:cNvSpPr>
            <a:spLocks noGrp="1" noChangeAspect="1"/>
          </p:cNvSpPr>
          <p:nvPr>
            <p:ph type="pic" sz="quarter" idx="15"/>
          </p:nvPr>
        </p:nvSpPr>
        <p:spPr bwMode="auto">
          <a:xfrm>
            <a:off x="3364849" y="2120875"/>
            <a:ext cx="2340000" cy="234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op het pictogram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als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u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een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afbeelding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wilt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toevoegen</a:t>
            </a: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7" name="Tijdelijke aanduiding voor tekst 21"/>
          <p:cNvSpPr>
            <a:spLocks noGrp="1"/>
          </p:cNvSpPr>
          <p:nvPr>
            <p:ph type="body" sz="quarter" idx="20"/>
          </p:nvPr>
        </p:nvSpPr>
        <p:spPr>
          <a:xfrm>
            <a:off x="505856" y="1234871"/>
            <a:ext cx="8385731" cy="330620"/>
          </a:xfrm>
        </p:spPr>
        <p:txBody>
          <a:bodyPr/>
          <a:lstStyle>
            <a:lvl1pPr marL="0" indent="0">
              <a:lnSpc>
                <a:spcPts val="2000"/>
              </a:lnSpc>
              <a:buNone/>
              <a:defRPr sz="1600"/>
            </a:lvl1pPr>
            <a:lvl2pPr marL="696913" indent="0">
              <a:lnSpc>
                <a:spcPts val="2000"/>
              </a:lnSpc>
              <a:buNone/>
              <a:defRPr sz="1600"/>
            </a:lvl2pPr>
            <a:lvl3pPr marL="1560512" indent="0">
              <a:lnSpc>
                <a:spcPts val="2000"/>
              </a:lnSpc>
              <a:buNone/>
              <a:defRPr sz="1600"/>
            </a:lvl3pPr>
            <a:lvl4pPr marL="2332037" indent="0">
              <a:lnSpc>
                <a:spcPts val="2000"/>
              </a:lnSpc>
              <a:buNone/>
              <a:defRPr sz="1600"/>
            </a:lvl4pPr>
            <a:lvl5pPr marL="3052763" indent="0">
              <a:lnSpc>
                <a:spcPts val="2000"/>
              </a:lnSpc>
              <a:buNone/>
              <a:defRPr sz="1600"/>
            </a:lvl5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28" name="Tijdelijke aanduiding voor tekst 21"/>
          <p:cNvSpPr>
            <a:spLocks noGrp="1"/>
          </p:cNvSpPr>
          <p:nvPr>
            <p:ph type="body" sz="quarter" idx="21"/>
          </p:nvPr>
        </p:nvSpPr>
        <p:spPr>
          <a:xfrm>
            <a:off x="505856" y="1648186"/>
            <a:ext cx="8385731" cy="330620"/>
          </a:xfrm>
        </p:spPr>
        <p:txBody>
          <a:bodyPr/>
          <a:lstStyle>
            <a:lvl1pPr marL="0" indent="0">
              <a:lnSpc>
                <a:spcPts val="2000"/>
              </a:lnSpc>
              <a:buNone/>
              <a:defRPr sz="1600"/>
            </a:lvl1pPr>
            <a:lvl2pPr marL="696913" indent="0">
              <a:lnSpc>
                <a:spcPts val="2000"/>
              </a:lnSpc>
              <a:buNone/>
              <a:defRPr sz="1600"/>
            </a:lvl2pPr>
            <a:lvl3pPr marL="1560512" indent="0">
              <a:lnSpc>
                <a:spcPts val="2000"/>
              </a:lnSpc>
              <a:buNone/>
              <a:defRPr sz="1600"/>
            </a:lvl3pPr>
            <a:lvl4pPr marL="2332037" indent="0">
              <a:lnSpc>
                <a:spcPts val="2000"/>
              </a:lnSpc>
              <a:buNone/>
              <a:defRPr sz="1600"/>
            </a:lvl4pPr>
            <a:lvl5pPr marL="3052763" indent="0">
              <a:lnSpc>
                <a:spcPts val="2000"/>
              </a:lnSpc>
              <a:buNone/>
              <a:defRPr sz="1600"/>
            </a:lvl5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4516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>
          <a:blip r:embed="rId2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561600" y="169210"/>
            <a:ext cx="8330400" cy="576832"/>
          </a:xfrm>
          <a:prstGeom prst="rect">
            <a:avLst/>
          </a:prstGeom>
          <a:noFill/>
          <a:ln w="0">
            <a:gradFill>
              <a:gsLst>
                <a:gs pos="0">
                  <a:schemeClr val="tx1"/>
                </a:gs>
                <a:gs pos="1000">
                  <a:schemeClr val="tx1">
                    <a:alpha val="0"/>
                  </a:schemeClr>
                </a:gs>
                <a:gs pos="99000">
                  <a:srgbClr val="005172">
                    <a:alpha val="0"/>
                  </a:srgbClr>
                </a:gs>
                <a:gs pos="100000">
                  <a:schemeClr val="tx1"/>
                </a:gs>
              </a:gsLst>
              <a:lin ang="5400000" scaled="0"/>
            </a:gradFill>
          </a:ln>
        </p:spPr>
        <p:txBody>
          <a:bodyPr vert="horz" wrap="square" lIns="18000" tIns="18000" rIns="91440" bIns="18000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1028" name="Tijdelijke aanduiding voor tekst 23"/>
          <p:cNvSpPr>
            <a:spLocks noGrp="1"/>
          </p:cNvSpPr>
          <p:nvPr>
            <p:ph type="body" idx="1"/>
          </p:nvPr>
        </p:nvSpPr>
        <p:spPr bwMode="auto">
          <a:xfrm>
            <a:off x="501567" y="1368000"/>
            <a:ext cx="8391607" cy="30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  <a:p>
            <a:pPr lvl="1"/>
            <a:r>
              <a:rPr lang="en-GB" dirty="0" err="1"/>
              <a:t>Tweede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2"/>
            <a:r>
              <a:rPr lang="en-GB" dirty="0" err="1"/>
              <a:t>Derde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3"/>
            <a:r>
              <a:rPr lang="en-GB" dirty="0" err="1"/>
              <a:t>Vierde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4"/>
            <a:r>
              <a:rPr lang="en-GB" dirty="0" err="1"/>
              <a:t>Vijfde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4"/>
            <a:endParaRPr lang="en-GB" dirty="0"/>
          </a:p>
        </p:txBody>
      </p:sp>
      <p:sp>
        <p:nvSpPr>
          <p:cNvPr id="4" name="Tijdelijke aanduiding voor dianummer 1"/>
          <p:cNvSpPr>
            <a:spLocks noGrp="1"/>
          </p:cNvSpPr>
          <p:nvPr>
            <p:ph type="sldNum" sz="quarter" idx="4"/>
          </p:nvPr>
        </p:nvSpPr>
        <p:spPr>
          <a:xfrm>
            <a:off x="8463600" y="4773600"/>
            <a:ext cx="468000" cy="123188"/>
          </a:xfrm>
          <a:prstGeom prst="rect">
            <a:avLst/>
          </a:prstGeom>
          <a:noFill/>
        </p:spPr>
        <p:txBody>
          <a:bodyPr wrap="square" tIns="0" rIns="36000" bIns="0" rtlCol="0">
            <a:noAutofit/>
          </a:bodyPr>
          <a:lstStyle>
            <a:lvl1pPr>
              <a:lnSpc>
                <a:spcPts val="900"/>
              </a:lnSpc>
              <a:defRPr lang="nl-NL" sz="800" smtClean="0">
                <a:latin typeface="Verdana" pitchFamily="34" charset="0"/>
              </a:defRPr>
            </a:lvl1pPr>
          </a:lstStyle>
          <a:p>
            <a:pPr algn="r"/>
            <a:fld id="{F25965E0-7062-474C-8671-DB3A3CE669B0}" type="slidenum">
              <a:rPr lang="en-GB" smtClean="0"/>
              <a:pPr algn="r"/>
              <a:t>‹#›</a:t>
            </a:fld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EC5279-4DAA-4493-87A6-4F6C11685A08}"/>
              </a:ext>
            </a:extLst>
          </p:cNvPr>
          <p:cNvPicPr>
            <a:picLocks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hidden">
          <a:xfrm>
            <a:off x="0" y="0"/>
            <a:ext cx="9144000" cy="51435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67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68" r:id="rId8"/>
    <p:sldLayoutId id="2147483664" r:id="rId9"/>
    <p:sldLayoutId id="2147483653" r:id="rId10"/>
    <p:sldLayoutId id="2147483655" r:id="rId11"/>
    <p:sldLayoutId id="2147483656" r:id="rId12"/>
    <p:sldLayoutId id="2147483657" r:id="rId13"/>
    <p:sldLayoutId id="2147483659" r:id="rId14"/>
    <p:sldLayoutId id="2147483660" r:id="rId15"/>
    <p:sldLayoutId id="2147483661" r:id="rId16"/>
    <p:sldLayoutId id="2147483663" r:id="rId17"/>
    <p:sldLayoutId id="2147483665" r:id="rId18"/>
    <p:sldLayoutId id="2147483654" r:id="rId19"/>
    <p:sldLayoutId id="2147483666" r:id="rId20"/>
    <p:sldLayoutId id="2147483675" r:id="rId21"/>
  </p:sldLayoutIdLst>
  <p:hf hdr="0" ftr="0" dt="0"/>
  <p:txStyles>
    <p:titleStyle>
      <a:lvl1pPr algn="l" rtl="0" fontAlgn="base">
        <a:lnSpc>
          <a:spcPts val="3200"/>
        </a:lnSpc>
        <a:spcBef>
          <a:spcPct val="0"/>
        </a:spcBef>
        <a:spcAft>
          <a:spcPct val="0"/>
        </a:spcAft>
        <a:defRPr sz="2600" kern="1200">
          <a:solidFill>
            <a:schemeClr val="bg2"/>
          </a:solidFill>
          <a:latin typeface="Verdana" pitchFamily="34" charset="0"/>
          <a:ea typeface="+mj-ea"/>
          <a:cs typeface="+mj-cs"/>
        </a:defRPr>
      </a:lvl1pPr>
      <a:lvl2pPr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2pPr>
      <a:lvl3pPr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3pPr>
      <a:lvl4pPr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4pPr>
      <a:lvl5pPr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5pPr>
      <a:lvl6pPr marL="457200"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6pPr>
      <a:lvl7pPr marL="914400"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7pPr>
      <a:lvl8pPr marL="1371600"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8pPr>
      <a:lvl9pPr marL="1828800"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9pPr>
    </p:titleStyle>
    <p:bodyStyle>
      <a:lvl1pPr marL="252413" indent="-252413" algn="l" rtl="0" fontAlgn="base">
        <a:lnSpc>
          <a:spcPts val="2400"/>
        </a:lnSpc>
        <a:spcBef>
          <a:spcPts val="1100"/>
        </a:spcBef>
        <a:spcAft>
          <a:spcPct val="0"/>
        </a:spcAft>
        <a:buClr>
          <a:schemeClr val="bg2"/>
        </a:buClr>
        <a:buSzPct val="140000"/>
        <a:buFont typeface="Wingdings" pitchFamily="2" charset="2"/>
        <a:buChar char="§"/>
        <a:defRPr sz="1800" kern="1200">
          <a:solidFill>
            <a:schemeClr val="bg2"/>
          </a:solidFill>
          <a:latin typeface="Verdana" pitchFamily="34" charset="0"/>
          <a:ea typeface="+mn-ea"/>
          <a:cs typeface="+mn-cs"/>
        </a:defRPr>
      </a:lvl1pPr>
      <a:lvl2pPr marL="982663" indent="-285750" algn="l" rtl="0" fontAlgn="base">
        <a:lnSpc>
          <a:spcPts val="2400"/>
        </a:lnSpc>
        <a:spcBef>
          <a:spcPts val="900"/>
        </a:spcBef>
        <a:spcAft>
          <a:spcPct val="0"/>
        </a:spcAft>
        <a:buClr>
          <a:schemeClr val="bg2"/>
        </a:buClr>
        <a:buSzPct val="115000"/>
        <a:buFont typeface="Verdana" pitchFamily="34" charset="0"/>
        <a:buChar char="●"/>
        <a:defRPr sz="1800" kern="1200">
          <a:solidFill>
            <a:schemeClr val="bg2"/>
          </a:solidFill>
          <a:latin typeface="Verdana" pitchFamily="34" charset="0"/>
          <a:ea typeface="+mn-ea"/>
          <a:cs typeface="+mn-cs"/>
        </a:defRPr>
      </a:lvl2pPr>
      <a:lvl3pPr marL="1879600" indent="-319088" algn="l" rtl="0" fontAlgn="base">
        <a:lnSpc>
          <a:spcPts val="2400"/>
        </a:lnSpc>
        <a:spcBef>
          <a:spcPts val="900"/>
        </a:spcBef>
        <a:spcAft>
          <a:spcPct val="0"/>
        </a:spcAft>
        <a:buSzPct val="115000"/>
        <a:buFont typeface="Verdana" pitchFamily="34" charset="0"/>
        <a:buChar char="●"/>
        <a:defRPr sz="1800" kern="1200">
          <a:solidFill>
            <a:schemeClr val="bg2"/>
          </a:solidFill>
          <a:latin typeface="Verdana" pitchFamily="34" charset="0"/>
          <a:ea typeface="+mn-ea"/>
          <a:cs typeface="+mn-cs"/>
        </a:defRPr>
      </a:lvl3pPr>
      <a:lvl4pPr marL="2692400" indent="-360363" algn="l" rtl="0" fontAlgn="base">
        <a:lnSpc>
          <a:spcPts val="2400"/>
        </a:lnSpc>
        <a:spcBef>
          <a:spcPts val="900"/>
        </a:spcBef>
        <a:spcAft>
          <a:spcPct val="0"/>
        </a:spcAft>
        <a:buSzPct val="115000"/>
        <a:buFont typeface="Verdana" pitchFamily="34" charset="0"/>
        <a:buChar char="●"/>
        <a:defRPr sz="1800" kern="1200" baseline="0">
          <a:solidFill>
            <a:schemeClr val="bg2"/>
          </a:solidFill>
          <a:latin typeface="Verdana" pitchFamily="34" charset="0"/>
          <a:ea typeface="+mn-ea"/>
          <a:cs typeface="+mn-cs"/>
        </a:defRPr>
      </a:lvl4pPr>
      <a:lvl5pPr marL="3405188" indent="-352425" algn="l" rtl="0" fontAlgn="base">
        <a:lnSpc>
          <a:spcPts val="2400"/>
        </a:lnSpc>
        <a:spcBef>
          <a:spcPts val="900"/>
        </a:spcBef>
        <a:spcAft>
          <a:spcPct val="0"/>
        </a:spcAft>
        <a:buSzPct val="115000"/>
        <a:buFont typeface="Verdana" pitchFamily="34" charset="0"/>
        <a:buChar char="●"/>
        <a:defRPr sz="1800" kern="1200">
          <a:solidFill>
            <a:schemeClr val="bg2"/>
          </a:solidFill>
          <a:latin typeface="Verdan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1600" y="169210"/>
            <a:ext cx="8330400" cy="987200"/>
          </a:xfrm>
        </p:spPr>
        <p:txBody>
          <a:bodyPr/>
          <a:lstStyle/>
          <a:p>
            <a:r>
              <a:rPr lang="en-US" sz="2400" dirty="0"/>
              <a:t>Subnational projections of income and poverty for Ethiopia: A CGE-spatial microsimulation approach</a:t>
            </a:r>
            <a:endParaRPr lang="en-GB" sz="2400" dirty="0"/>
          </a:p>
        </p:txBody>
      </p:sp>
      <p:pic>
        <p:nvPicPr>
          <p:cNvPr id="16" name="Tijdelijke aanduiding voor afbeelding 15"/>
          <p:cNvPicPr>
            <a:picLocks noGrp="1" noChangeAspect="1"/>
          </p:cNvPicPr>
          <p:nvPr>
            <p:ph type="pic" sz="quarter" idx="19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4" name="Tijdelijke aanduiding voor afbeelding 13"/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3" name="Tijdelijke aanduiding voor afbeelding 12"/>
          <p:cNvPicPr>
            <a:picLocks noGrp="1" noChangeAspect="1"/>
          </p:cNvPicPr>
          <p:nvPr>
            <p:ph type="pic" sz="quarter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jdelijke aanduiding voor tekst 3"/>
          <p:cNvSpPr>
            <a:spLocks noGrp="1"/>
          </p:cNvSpPr>
          <p:nvPr>
            <p:ph type="body" sz="quarter" idx="20"/>
          </p:nvPr>
        </p:nvSpPr>
        <p:spPr>
          <a:xfrm>
            <a:off x="505856" y="1184071"/>
            <a:ext cx="8385731" cy="330620"/>
          </a:xfrm>
        </p:spPr>
        <p:txBody>
          <a:bodyPr/>
          <a:lstStyle/>
          <a:p>
            <a:r>
              <a:rPr lang="en-GB" sz="1200" dirty="0"/>
              <a:t>Presentation prepared for the </a:t>
            </a:r>
            <a:r>
              <a:rPr lang="en-US" sz="1200" dirty="0"/>
              <a:t>25th Annual Conference on Global Economic Analysis</a:t>
            </a:r>
            <a:r>
              <a:rPr lang="en-GB" sz="1200" dirty="0"/>
              <a:t>, June 8-10, 2022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1"/>
          </p:nvPr>
        </p:nvSpPr>
        <p:spPr>
          <a:xfrm>
            <a:off x="505856" y="1542352"/>
            <a:ext cx="8385731" cy="330620"/>
          </a:xfrm>
        </p:spPr>
        <p:txBody>
          <a:bodyPr/>
          <a:lstStyle/>
          <a:p>
            <a:r>
              <a:rPr lang="en-GB" dirty="0"/>
              <a:t>Michiel van Dijk, Marijke Kuiper, Thijs de Lange and Jason Levin-Koopman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2840FA88-70DE-4743-B2FA-861EA0741B6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/>
          <a:srcRect l="17609" r="17609"/>
          <a:stretch>
            <a:fillRect/>
          </a:stretch>
        </p:blipFill>
        <p:spPr>
          <a:xfrm>
            <a:off x="468313" y="2120900"/>
            <a:ext cx="2339975" cy="2339975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983885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466373-60FA-4AD2-A13C-1AD85CE8007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/>
            <a:fld id="{F25965E0-7062-474C-8671-DB3A3CE669B0}" type="slidenum">
              <a:rPr lang="en-GB" smtClean="0"/>
              <a:pPr algn="r"/>
              <a:t>10</a:t>
            </a:fld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B667B5-6B12-4954-8CE8-B3B701BFD181}"/>
              </a:ext>
            </a:extLst>
          </p:cNvPr>
          <p:cNvSpPr/>
          <p:nvPr/>
        </p:nvSpPr>
        <p:spPr>
          <a:xfrm>
            <a:off x="225671" y="1583873"/>
            <a:ext cx="1371600" cy="548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Subnational benchmark projections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83AB40-87D0-41EA-9E12-DD5132BC313C}"/>
              </a:ext>
            </a:extLst>
          </p:cNvPr>
          <p:cNvSpPr/>
          <p:nvPr/>
        </p:nvSpPr>
        <p:spPr>
          <a:xfrm>
            <a:off x="1385727" y="2302576"/>
            <a:ext cx="1371600" cy="548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800" dirty="0">
                <a:solidFill>
                  <a:schemeClr val="tx1"/>
                </a:solidFill>
              </a:rPr>
              <a:t>Spatial iterative proportional updating of household survey weights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3B5185-F8CF-4AD7-B927-A2AC720DFA9E}"/>
              </a:ext>
            </a:extLst>
          </p:cNvPr>
          <p:cNvSpPr/>
          <p:nvPr/>
        </p:nvSpPr>
        <p:spPr>
          <a:xfrm>
            <a:off x="3347589" y="1583873"/>
            <a:ext cx="1371600" cy="54864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Wage and food price projections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A53522-C5EE-484A-962D-1A25E9278D4F}"/>
              </a:ext>
            </a:extLst>
          </p:cNvPr>
          <p:cNvSpPr/>
          <p:nvPr/>
        </p:nvSpPr>
        <p:spPr>
          <a:xfrm>
            <a:off x="3340765" y="2286629"/>
            <a:ext cx="1371600" cy="58053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Household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</a:rPr>
              <a:t>income projections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11C9050-332D-44F5-92C3-89765ECB15FC}"/>
              </a:ext>
            </a:extLst>
          </p:cNvPr>
          <p:cNvSpPr/>
          <p:nvPr/>
        </p:nvSpPr>
        <p:spPr>
          <a:xfrm>
            <a:off x="1791739" y="146467"/>
            <a:ext cx="1371600" cy="54864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800" dirty="0">
                <a:solidFill>
                  <a:schemeClr val="tx1"/>
                </a:solidFill>
              </a:rPr>
              <a:t>Demographic and occupation projections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29A7E43-3E6C-4705-9D18-4639C69BBBE4}"/>
              </a:ext>
            </a:extLst>
          </p:cNvPr>
          <p:cNvSpPr/>
          <p:nvPr/>
        </p:nvSpPr>
        <p:spPr>
          <a:xfrm>
            <a:off x="1791739" y="865170"/>
            <a:ext cx="1371600" cy="54864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Household survey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92C3A5D-DFCA-4717-9CE5-3F79DA4F0A3F}"/>
              </a:ext>
            </a:extLst>
          </p:cNvPr>
          <p:cNvSpPr/>
          <p:nvPr/>
        </p:nvSpPr>
        <p:spPr>
          <a:xfrm>
            <a:off x="3340765" y="865170"/>
            <a:ext cx="1371600" cy="54864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MAGNET CGE model</a:t>
            </a:r>
          </a:p>
        </p:txBody>
      </p: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18265DF4-37B6-4099-B268-0C23DE768F2A}"/>
              </a:ext>
            </a:extLst>
          </p:cNvPr>
          <p:cNvCxnSpPr>
            <a:stCxn id="9" idx="2"/>
            <a:endCxn id="4" idx="0"/>
          </p:cNvCxnSpPr>
          <p:nvPr/>
        </p:nvCxnSpPr>
        <p:spPr>
          <a:xfrm rot="10800000" flipV="1">
            <a:off x="911471" y="420787"/>
            <a:ext cx="880268" cy="1163086"/>
          </a:xfrm>
          <a:prstGeom prst="bentConnector2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0477A4EB-4092-4194-8832-9256755EE145}"/>
              </a:ext>
            </a:extLst>
          </p:cNvPr>
          <p:cNvCxnSpPr>
            <a:stCxn id="9" idx="6"/>
            <a:endCxn id="11" idx="0"/>
          </p:cNvCxnSpPr>
          <p:nvPr/>
        </p:nvCxnSpPr>
        <p:spPr>
          <a:xfrm>
            <a:off x="3163339" y="420787"/>
            <a:ext cx="863226" cy="444383"/>
          </a:xfrm>
          <a:prstGeom prst="bentConnector2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A5FEFD7-DE80-4CA6-B245-47B28496E54D}"/>
              </a:ext>
            </a:extLst>
          </p:cNvPr>
          <p:cNvCxnSpPr>
            <a:stCxn id="6" idx="2"/>
            <a:endCxn id="7" idx="0"/>
          </p:cNvCxnSpPr>
          <p:nvPr/>
        </p:nvCxnSpPr>
        <p:spPr>
          <a:xfrm flipH="1">
            <a:off x="4026565" y="2132513"/>
            <a:ext cx="6824" cy="154116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49FE4540-222E-44A6-B354-5E18E5DB1337}"/>
              </a:ext>
            </a:extLst>
          </p:cNvPr>
          <p:cNvCxnSpPr>
            <a:stCxn id="4" idx="2"/>
            <a:endCxn id="5" idx="1"/>
          </p:cNvCxnSpPr>
          <p:nvPr/>
        </p:nvCxnSpPr>
        <p:spPr>
          <a:xfrm rot="16200000" flipH="1">
            <a:off x="926408" y="2117576"/>
            <a:ext cx="444383" cy="474256"/>
          </a:xfrm>
          <a:prstGeom prst="bentConnector2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DFA027A6-A79A-4F25-A213-3433304FDA17}"/>
              </a:ext>
            </a:extLst>
          </p:cNvPr>
          <p:cNvCxnSpPr>
            <a:stCxn id="11" idx="4"/>
            <a:endCxn id="6" idx="0"/>
          </p:cNvCxnSpPr>
          <p:nvPr/>
        </p:nvCxnSpPr>
        <p:spPr>
          <a:xfrm rot="16200000" flipH="1">
            <a:off x="3941534" y="1498841"/>
            <a:ext cx="170063" cy="0"/>
          </a:xfrm>
          <a:prstGeom prst="bentConnector3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4E73A15A-0B2A-43EE-8B98-A9E81B430A02}"/>
              </a:ext>
            </a:extLst>
          </p:cNvPr>
          <p:cNvCxnSpPr>
            <a:stCxn id="10" idx="5"/>
            <a:endCxn id="7" idx="1"/>
          </p:cNvCxnSpPr>
          <p:nvPr/>
        </p:nvCxnSpPr>
        <p:spPr>
          <a:xfrm rot="16200000" flipH="1">
            <a:off x="2529903" y="1766034"/>
            <a:ext cx="1243432" cy="378292"/>
          </a:xfrm>
          <a:prstGeom prst="bentConnector2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887C7ECF-9B82-46C5-A2F4-17AC47132439}"/>
              </a:ext>
            </a:extLst>
          </p:cNvPr>
          <p:cNvSpPr/>
          <p:nvPr/>
        </p:nvSpPr>
        <p:spPr>
          <a:xfrm>
            <a:off x="1780019" y="3155294"/>
            <a:ext cx="1371600" cy="548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800" dirty="0">
                <a:solidFill>
                  <a:schemeClr val="tx1"/>
                </a:solidFill>
              </a:rPr>
              <a:t>Simulated subnational income distribution projections</a:t>
            </a:r>
          </a:p>
        </p:txBody>
      </p:sp>
      <p:cxnSp>
        <p:nvCxnSpPr>
          <p:cNvPr id="57" name="Connector: Elbow 56">
            <a:extLst>
              <a:ext uri="{FF2B5EF4-FFF2-40B4-BE49-F238E27FC236}">
                <a16:creationId xmlns:a16="http://schemas.microsoft.com/office/drawing/2014/main" id="{1CFE60F4-E542-4764-A262-C8C43A28A071}"/>
              </a:ext>
            </a:extLst>
          </p:cNvPr>
          <p:cNvCxnSpPr>
            <a:cxnSpLocks/>
          </p:cNvCxnSpPr>
          <p:nvPr/>
        </p:nvCxnSpPr>
        <p:spPr>
          <a:xfrm rot="5400000">
            <a:off x="3269394" y="2412467"/>
            <a:ext cx="311223" cy="1188720"/>
          </a:xfrm>
          <a:prstGeom prst="bentConnector3">
            <a:avLst>
              <a:gd name="adj1" fmla="val 40746"/>
            </a:avLst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78508EEA-B959-4095-8292-7540782F0329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2071527" y="2851216"/>
            <a:ext cx="0" cy="307914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4C5B954B-912F-41ED-BD42-8B63CCF071FA}"/>
              </a:ext>
            </a:extLst>
          </p:cNvPr>
          <p:cNvCxnSpPr>
            <a:stCxn id="10" idx="4"/>
          </p:cNvCxnSpPr>
          <p:nvPr/>
        </p:nvCxnSpPr>
        <p:spPr>
          <a:xfrm>
            <a:off x="2477539" y="1413810"/>
            <a:ext cx="0" cy="888766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E880530B-6F1D-4D24-8F9B-BFC9295F66AB}"/>
              </a:ext>
            </a:extLst>
          </p:cNvPr>
          <p:cNvCxnSpPr>
            <a:cxnSpLocks/>
            <a:stCxn id="59" idx="2"/>
            <a:endCxn id="41" idx="0"/>
          </p:cNvCxnSpPr>
          <p:nvPr/>
        </p:nvCxnSpPr>
        <p:spPr>
          <a:xfrm flipH="1">
            <a:off x="2452524" y="3703934"/>
            <a:ext cx="0" cy="265605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3" name="Group 82">
            <a:extLst>
              <a:ext uri="{FF2B5EF4-FFF2-40B4-BE49-F238E27FC236}">
                <a16:creationId xmlns:a16="http://schemas.microsoft.com/office/drawing/2014/main" id="{295FB8DB-9C3C-4DE2-9C47-5C2163813427}"/>
              </a:ext>
            </a:extLst>
          </p:cNvPr>
          <p:cNvGrpSpPr/>
          <p:nvPr/>
        </p:nvGrpSpPr>
        <p:grpSpPr>
          <a:xfrm>
            <a:off x="1766725" y="3969539"/>
            <a:ext cx="1371600" cy="1188720"/>
            <a:chOff x="3435820" y="3854932"/>
            <a:chExt cx="1371600" cy="118872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5C22DA67-2199-4BD2-92F6-5E5055CAE023}"/>
                </a:ext>
              </a:extLst>
            </p:cNvPr>
            <p:cNvSpPr/>
            <p:nvPr/>
          </p:nvSpPr>
          <p:spPr>
            <a:xfrm>
              <a:off x="3435820" y="3854932"/>
              <a:ext cx="1371600" cy="949866"/>
            </a:xfrm>
            <a:prstGeom prst="rect">
              <a:avLst/>
            </a:prstGeom>
            <a:grp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900" dirty="0">
                  <a:solidFill>
                    <a:schemeClr val="tx1"/>
                  </a:solidFill>
                </a:rPr>
                <a:t>Maps and analysis</a:t>
              </a: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</p:txBody>
        </p:sp>
        <p:pic>
          <p:nvPicPr>
            <p:cNvPr id="41" name="Picture 40" descr="A picture containing silhouette&#10;&#10;Description automatically generated">
              <a:extLst>
                <a:ext uri="{FF2B5EF4-FFF2-40B4-BE49-F238E27FC236}">
                  <a16:creationId xmlns:a16="http://schemas.microsoft.com/office/drawing/2014/main" id="{6B5ABD4A-9B2E-4F75-AF79-1CD961D1B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27259" y="3854932"/>
              <a:ext cx="1188720" cy="1188720"/>
            </a:xfrm>
            <a:prstGeom prst="rect">
              <a:avLst/>
            </a:prstGeom>
            <a:noFill/>
          </p:spPr>
        </p:pic>
      </p:grpSp>
      <p:sp>
        <p:nvSpPr>
          <p:cNvPr id="30" name="Title 1">
            <a:extLst>
              <a:ext uri="{FF2B5EF4-FFF2-40B4-BE49-F238E27FC236}">
                <a16:creationId xmlns:a16="http://schemas.microsoft.com/office/drawing/2014/main" id="{2727F120-F99E-48ED-A091-E2A4E2EE28AD}"/>
              </a:ext>
            </a:extLst>
          </p:cNvPr>
          <p:cNvSpPr txBox="1">
            <a:spLocks/>
          </p:cNvSpPr>
          <p:nvPr/>
        </p:nvSpPr>
        <p:spPr>
          <a:xfrm>
            <a:off x="4957011" y="127700"/>
            <a:ext cx="3889441" cy="560866"/>
          </a:xfrm>
          <a:prstGeom prst="rect">
            <a:avLst/>
          </a:prstGeom>
          <a:noFill/>
          <a:ln w="0">
            <a:gradFill>
              <a:gsLst>
                <a:gs pos="0">
                  <a:schemeClr val="tx1"/>
                </a:gs>
                <a:gs pos="1000">
                  <a:schemeClr val="tx1">
                    <a:alpha val="0"/>
                  </a:schemeClr>
                </a:gs>
                <a:gs pos="99000">
                  <a:srgbClr val="005172">
                    <a:alpha val="0"/>
                  </a:srgbClr>
                </a:gs>
                <a:gs pos="100000">
                  <a:schemeClr val="tx1"/>
                </a:gs>
              </a:gsLst>
              <a:lin ang="5400000" scaled="0"/>
            </a:gradFill>
          </a:ln>
        </p:spPr>
        <p:txBody>
          <a:bodyPr vert="horz" wrap="square" lIns="18000" tIns="18000" rIns="91440" bIns="180000" numCol="1" anchor="t" anchorCtr="0" compatLnSpc="1">
            <a:prstTxWarp prst="textNoShape">
              <a:avLst/>
            </a:prstTxWarp>
            <a:spAutoFit/>
          </a:bodyPr>
          <a:lstStyle>
            <a:lvl1pPr>
              <a:lnSpc>
                <a:spcPts val="3200"/>
              </a:lnSpc>
              <a:defRPr sz="2600">
                <a:solidFill>
                  <a:schemeClr val="bg2"/>
                </a:solidFill>
                <a:latin typeface="Verdana" pitchFamily="34" charset="0"/>
                <a:ea typeface="+mj-ea"/>
                <a:cs typeface="+mj-cs"/>
              </a:defRPr>
            </a:lvl1pPr>
            <a:lvl2pPr>
              <a:lnSpc>
                <a:spcPts val="4000"/>
              </a:lnSpc>
              <a:defRPr sz="3200">
                <a:solidFill>
                  <a:schemeClr val="bg1"/>
                </a:solidFill>
                <a:latin typeface="Verdana" pitchFamily="34" charset="0"/>
              </a:defRPr>
            </a:lvl2pPr>
            <a:lvl3pPr>
              <a:lnSpc>
                <a:spcPts val="4000"/>
              </a:lnSpc>
              <a:defRPr sz="3200">
                <a:solidFill>
                  <a:schemeClr val="bg1"/>
                </a:solidFill>
                <a:latin typeface="Verdana" pitchFamily="34" charset="0"/>
              </a:defRPr>
            </a:lvl3pPr>
            <a:lvl4pPr>
              <a:lnSpc>
                <a:spcPts val="4000"/>
              </a:lnSpc>
              <a:defRPr sz="3200">
                <a:solidFill>
                  <a:schemeClr val="bg1"/>
                </a:solidFill>
                <a:latin typeface="Verdana" pitchFamily="34" charset="0"/>
              </a:defRPr>
            </a:lvl4pPr>
            <a:lvl5pPr>
              <a:lnSpc>
                <a:spcPts val="4000"/>
              </a:lnSpc>
              <a:defRPr sz="3200">
                <a:solidFill>
                  <a:schemeClr val="bg1"/>
                </a:solidFill>
                <a:latin typeface="Verdana" pitchFamily="34" charset="0"/>
              </a:defRPr>
            </a:lvl5pPr>
            <a:lvl6pPr marL="45720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6pPr>
            <a:lvl7pPr marL="91440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7pPr>
            <a:lvl8pPr marL="137160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8pPr>
            <a:lvl9pPr marL="182880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r>
              <a:rPr lang="en-GB" sz="2000" dirty="0"/>
              <a:t>Updating household income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2243A96-8F7F-40B0-8F31-ACA31CC7CB22}"/>
              </a:ext>
            </a:extLst>
          </p:cNvPr>
          <p:cNvSpPr txBox="1"/>
          <p:nvPr/>
        </p:nvSpPr>
        <p:spPr>
          <a:xfrm>
            <a:off x="4957011" y="799259"/>
            <a:ext cx="384409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285750">
              <a:buFont typeface="Arial" panose="020B0604020202020204" pitchFamily="34" charset="0"/>
              <a:buChar char="•"/>
            </a:pPr>
            <a:r>
              <a:rPr lang="en-GB" dirty="0"/>
              <a:t>Estimation of mean contribution to household income by occupation</a:t>
            </a:r>
          </a:p>
          <a:p>
            <a:pPr marL="457200" indent="-285750">
              <a:buFont typeface="Arial" panose="020B0604020202020204" pitchFamily="34" charset="0"/>
              <a:buChar char="•"/>
            </a:pPr>
            <a:r>
              <a:rPr lang="en-GB" dirty="0"/>
              <a:t>Updating household income by means of occupation-specific wage projections from MAGNET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FDB411E-DC2F-4243-AAEE-8D206B5708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1650" y="2961462"/>
            <a:ext cx="2788497" cy="211779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719731B-66A3-4098-A10A-D8A75BA6CB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1912" y="3021278"/>
            <a:ext cx="2709738" cy="205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1398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466373-60FA-4AD2-A13C-1AD85CE8007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/>
            <a:fld id="{F25965E0-7062-474C-8671-DB3A3CE669B0}" type="slidenum">
              <a:rPr lang="en-GB" smtClean="0"/>
              <a:pPr algn="r"/>
              <a:t>11</a:t>
            </a:fld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B667B5-6B12-4954-8CE8-B3B701BFD181}"/>
              </a:ext>
            </a:extLst>
          </p:cNvPr>
          <p:cNvSpPr/>
          <p:nvPr/>
        </p:nvSpPr>
        <p:spPr>
          <a:xfrm>
            <a:off x="225671" y="1583873"/>
            <a:ext cx="1371600" cy="548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Subnational benchmark projections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83AB40-87D0-41EA-9E12-DD5132BC313C}"/>
              </a:ext>
            </a:extLst>
          </p:cNvPr>
          <p:cNvSpPr/>
          <p:nvPr/>
        </p:nvSpPr>
        <p:spPr>
          <a:xfrm>
            <a:off x="1385727" y="2302576"/>
            <a:ext cx="1371600" cy="548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800" dirty="0">
                <a:solidFill>
                  <a:schemeClr val="tx1"/>
                </a:solidFill>
              </a:rPr>
              <a:t>Spatial iterative proportional updating of household survey weights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3B5185-F8CF-4AD7-B927-A2AC720DFA9E}"/>
              </a:ext>
            </a:extLst>
          </p:cNvPr>
          <p:cNvSpPr/>
          <p:nvPr/>
        </p:nvSpPr>
        <p:spPr>
          <a:xfrm>
            <a:off x="3347589" y="1583873"/>
            <a:ext cx="1371600" cy="548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Wage and food price projections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A53522-C5EE-484A-962D-1A25E9278D4F}"/>
              </a:ext>
            </a:extLst>
          </p:cNvPr>
          <p:cNvSpPr/>
          <p:nvPr/>
        </p:nvSpPr>
        <p:spPr>
          <a:xfrm>
            <a:off x="3340765" y="2302576"/>
            <a:ext cx="1371600" cy="548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Per capita income projections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11C9050-332D-44F5-92C3-89765ECB15FC}"/>
              </a:ext>
            </a:extLst>
          </p:cNvPr>
          <p:cNvSpPr/>
          <p:nvPr/>
        </p:nvSpPr>
        <p:spPr>
          <a:xfrm>
            <a:off x="1791739" y="146467"/>
            <a:ext cx="1371600" cy="54864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800" dirty="0">
                <a:solidFill>
                  <a:schemeClr val="tx1"/>
                </a:solidFill>
              </a:rPr>
              <a:t>Demographic and occupation projections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29A7E43-3E6C-4705-9D18-4639C69BBBE4}"/>
              </a:ext>
            </a:extLst>
          </p:cNvPr>
          <p:cNvSpPr/>
          <p:nvPr/>
        </p:nvSpPr>
        <p:spPr>
          <a:xfrm>
            <a:off x="1791739" y="865170"/>
            <a:ext cx="1371600" cy="54864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Household survey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92C3A5D-DFCA-4717-9CE5-3F79DA4F0A3F}"/>
              </a:ext>
            </a:extLst>
          </p:cNvPr>
          <p:cNvSpPr/>
          <p:nvPr/>
        </p:nvSpPr>
        <p:spPr>
          <a:xfrm>
            <a:off x="3340765" y="865170"/>
            <a:ext cx="1371600" cy="54864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MAGNET CGE model</a:t>
            </a:r>
          </a:p>
        </p:txBody>
      </p: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18265DF4-37B6-4099-B268-0C23DE768F2A}"/>
              </a:ext>
            </a:extLst>
          </p:cNvPr>
          <p:cNvCxnSpPr>
            <a:stCxn id="9" idx="2"/>
            <a:endCxn id="4" idx="0"/>
          </p:cNvCxnSpPr>
          <p:nvPr/>
        </p:nvCxnSpPr>
        <p:spPr>
          <a:xfrm rot="10800000" flipV="1">
            <a:off x="911471" y="420787"/>
            <a:ext cx="880268" cy="1163086"/>
          </a:xfrm>
          <a:prstGeom prst="bentConnector2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0477A4EB-4092-4194-8832-9256755EE145}"/>
              </a:ext>
            </a:extLst>
          </p:cNvPr>
          <p:cNvCxnSpPr>
            <a:stCxn id="9" idx="6"/>
            <a:endCxn id="11" idx="0"/>
          </p:cNvCxnSpPr>
          <p:nvPr/>
        </p:nvCxnSpPr>
        <p:spPr>
          <a:xfrm>
            <a:off x="3163339" y="420787"/>
            <a:ext cx="863226" cy="444383"/>
          </a:xfrm>
          <a:prstGeom prst="bentConnector2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A5FEFD7-DE80-4CA6-B245-47B28496E54D}"/>
              </a:ext>
            </a:extLst>
          </p:cNvPr>
          <p:cNvCxnSpPr>
            <a:stCxn id="6" idx="2"/>
            <a:endCxn id="7" idx="0"/>
          </p:cNvCxnSpPr>
          <p:nvPr/>
        </p:nvCxnSpPr>
        <p:spPr>
          <a:xfrm flipH="1">
            <a:off x="4026565" y="2132513"/>
            <a:ext cx="0" cy="170063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49FE4540-222E-44A6-B354-5E18E5DB1337}"/>
              </a:ext>
            </a:extLst>
          </p:cNvPr>
          <p:cNvCxnSpPr>
            <a:stCxn id="4" idx="2"/>
            <a:endCxn id="5" idx="1"/>
          </p:cNvCxnSpPr>
          <p:nvPr/>
        </p:nvCxnSpPr>
        <p:spPr>
          <a:xfrm rot="16200000" flipH="1">
            <a:off x="926408" y="2117576"/>
            <a:ext cx="444383" cy="474256"/>
          </a:xfrm>
          <a:prstGeom prst="bentConnector2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DFA027A6-A79A-4F25-A213-3433304FDA17}"/>
              </a:ext>
            </a:extLst>
          </p:cNvPr>
          <p:cNvCxnSpPr>
            <a:stCxn id="11" idx="4"/>
            <a:endCxn id="6" idx="0"/>
          </p:cNvCxnSpPr>
          <p:nvPr/>
        </p:nvCxnSpPr>
        <p:spPr>
          <a:xfrm rot="16200000" flipH="1">
            <a:off x="3941534" y="1498841"/>
            <a:ext cx="170063" cy="0"/>
          </a:xfrm>
          <a:prstGeom prst="bentConnector3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4E73A15A-0B2A-43EE-8B98-A9E81B430A02}"/>
              </a:ext>
            </a:extLst>
          </p:cNvPr>
          <p:cNvCxnSpPr>
            <a:stCxn id="10" idx="5"/>
            <a:endCxn id="7" idx="1"/>
          </p:cNvCxnSpPr>
          <p:nvPr/>
        </p:nvCxnSpPr>
        <p:spPr>
          <a:xfrm rot="16200000" flipH="1">
            <a:off x="2529903" y="1766034"/>
            <a:ext cx="1243432" cy="378292"/>
          </a:xfrm>
          <a:prstGeom prst="bentConnector2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887C7ECF-9B82-46C5-A2F4-17AC47132439}"/>
              </a:ext>
            </a:extLst>
          </p:cNvPr>
          <p:cNvSpPr/>
          <p:nvPr/>
        </p:nvSpPr>
        <p:spPr>
          <a:xfrm>
            <a:off x="1780019" y="3155294"/>
            <a:ext cx="1371600" cy="54864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800" dirty="0">
                <a:solidFill>
                  <a:schemeClr val="tx1"/>
                </a:solidFill>
              </a:rPr>
              <a:t>Simulated subnational income distribution projections</a:t>
            </a:r>
          </a:p>
        </p:txBody>
      </p:sp>
      <p:cxnSp>
        <p:nvCxnSpPr>
          <p:cNvPr id="57" name="Connector: Elbow 56">
            <a:extLst>
              <a:ext uri="{FF2B5EF4-FFF2-40B4-BE49-F238E27FC236}">
                <a16:creationId xmlns:a16="http://schemas.microsoft.com/office/drawing/2014/main" id="{1CFE60F4-E542-4764-A262-C8C43A28A071}"/>
              </a:ext>
            </a:extLst>
          </p:cNvPr>
          <p:cNvCxnSpPr>
            <a:cxnSpLocks/>
          </p:cNvCxnSpPr>
          <p:nvPr/>
        </p:nvCxnSpPr>
        <p:spPr>
          <a:xfrm rot="5400000">
            <a:off x="3269394" y="2412467"/>
            <a:ext cx="311223" cy="1188720"/>
          </a:xfrm>
          <a:prstGeom prst="bentConnector3">
            <a:avLst>
              <a:gd name="adj1" fmla="val 40746"/>
            </a:avLst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78508EEA-B959-4095-8292-7540782F0329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2071527" y="2851216"/>
            <a:ext cx="0" cy="307914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4C5B954B-912F-41ED-BD42-8B63CCF071FA}"/>
              </a:ext>
            </a:extLst>
          </p:cNvPr>
          <p:cNvCxnSpPr>
            <a:stCxn id="10" idx="4"/>
          </p:cNvCxnSpPr>
          <p:nvPr/>
        </p:nvCxnSpPr>
        <p:spPr>
          <a:xfrm>
            <a:off x="2477539" y="1413810"/>
            <a:ext cx="0" cy="888766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E880530B-6F1D-4D24-8F9B-BFC9295F66AB}"/>
              </a:ext>
            </a:extLst>
          </p:cNvPr>
          <p:cNvCxnSpPr>
            <a:cxnSpLocks/>
            <a:stCxn id="59" idx="2"/>
            <a:endCxn id="41" idx="0"/>
          </p:cNvCxnSpPr>
          <p:nvPr/>
        </p:nvCxnSpPr>
        <p:spPr>
          <a:xfrm flipH="1">
            <a:off x="2452524" y="3703934"/>
            <a:ext cx="0" cy="265605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3" name="Group 82">
            <a:extLst>
              <a:ext uri="{FF2B5EF4-FFF2-40B4-BE49-F238E27FC236}">
                <a16:creationId xmlns:a16="http://schemas.microsoft.com/office/drawing/2014/main" id="{295FB8DB-9C3C-4DE2-9C47-5C2163813427}"/>
              </a:ext>
            </a:extLst>
          </p:cNvPr>
          <p:cNvGrpSpPr/>
          <p:nvPr/>
        </p:nvGrpSpPr>
        <p:grpSpPr>
          <a:xfrm>
            <a:off x="1766725" y="3969539"/>
            <a:ext cx="1371600" cy="1188720"/>
            <a:chOff x="3435820" y="3854932"/>
            <a:chExt cx="1371600" cy="118872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5C22DA67-2199-4BD2-92F6-5E5055CAE023}"/>
                </a:ext>
              </a:extLst>
            </p:cNvPr>
            <p:cNvSpPr/>
            <p:nvPr/>
          </p:nvSpPr>
          <p:spPr>
            <a:xfrm>
              <a:off x="3435820" y="3854932"/>
              <a:ext cx="1371600" cy="94986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900" dirty="0">
                  <a:solidFill>
                    <a:schemeClr val="tx1"/>
                  </a:solidFill>
                </a:rPr>
                <a:t>Maps and analysis</a:t>
              </a: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</p:txBody>
        </p:sp>
        <p:pic>
          <p:nvPicPr>
            <p:cNvPr id="41" name="Picture 40" descr="A picture containing silhouette&#10;&#10;Description automatically generated">
              <a:extLst>
                <a:ext uri="{FF2B5EF4-FFF2-40B4-BE49-F238E27FC236}">
                  <a16:creationId xmlns:a16="http://schemas.microsoft.com/office/drawing/2014/main" id="{6B5ABD4A-9B2E-4F75-AF79-1CD961D1B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27259" y="3854932"/>
              <a:ext cx="1188720" cy="1188720"/>
            </a:xfrm>
            <a:prstGeom prst="rect">
              <a:avLst/>
            </a:prstGeom>
            <a:noFill/>
          </p:spPr>
        </p:pic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0FD0DBCD-AAB7-44D4-86BB-C717559BA679}"/>
              </a:ext>
            </a:extLst>
          </p:cNvPr>
          <p:cNvSpPr txBox="1">
            <a:spLocks/>
          </p:cNvSpPr>
          <p:nvPr/>
        </p:nvSpPr>
        <p:spPr>
          <a:xfrm>
            <a:off x="4957011" y="127700"/>
            <a:ext cx="3889441" cy="555544"/>
          </a:xfrm>
          <a:prstGeom prst="rect">
            <a:avLst/>
          </a:prstGeom>
          <a:noFill/>
          <a:ln w="0">
            <a:gradFill>
              <a:gsLst>
                <a:gs pos="0">
                  <a:schemeClr val="tx1"/>
                </a:gs>
                <a:gs pos="1000">
                  <a:schemeClr val="tx1">
                    <a:alpha val="0"/>
                  </a:schemeClr>
                </a:gs>
                <a:gs pos="99000">
                  <a:srgbClr val="005172">
                    <a:alpha val="0"/>
                  </a:srgbClr>
                </a:gs>
                <a:gs pos="100000">
                  <a:schemeClr val="tx1"/>
                </a:gs>
              </a:gsLst>
              <a:lin ang="5400000" scaled="0"/>
            </a:gradFill>
          </a:ln>
        </p:spPr>
        <p:txBody>
          <a:bodyPr vert="horz" wrap="square" lIns="18000" tIns="18000" rIns="91440" bIns="180000" numCol="1" anchor="t" anchorCtr="0" compatLnSpc="1">
            <a:prstTxWarp prst="textNoShape">
              <a:avLst/>
            </a:prstTxWarp>
            <a:spAutoFit/>
          </a:bodyPr>
          <a:lstStyle>
            <a:lvl1pPr>
              <a:lnSpc>
                <a:spcPts val="3200"/>
              </a:lnSpc>
              <a:defRPr sz="2600">
                <a:solidFill>
                  <a:schemeClr val="bg2"/>
                </a:solidFill>
                <a:latin typeface="Verdana" pitchFamily="34" charset="0"/>
                <a:ea typeface="+mj-ea"/>
                <a:cs typeface="+mj-cs"/>
              </a:defRPr>
            </a:lvl1pPr>
            <a:lvl2pPr>
              <a:lnSpc>
                <a:spcPts val="4000"/>
              </a:lnSpc>
              <a:defRPr sz="3200">
                <a:solidFill>
                  <a:schemeClr val="bg1"/>
                </a:solidFill>
                <a:latin typeface="Verdana" pitchFamily="34" charset="0"/>
              </a:defRPr>
            </a:lvl2pPr>
            <a:lvl3pPr>
              <a:lnSpc>
                <a:spcPts val="4000"/>
              </a:lnSpc>
              <a:defRPr sz="3200">
                <a:solidFill>
                  <a:schemeClr val="bg1"/>
                </a:solidFill>
                <a:latin typeface="Verdana" pitchFamily="34" charset="0"/>
              </a:defRPr>
            </a:lvl3pPr>
            <a:lvl4pPr>
              <a:lnSpc>
                <a:spcPts val="4000"/>
              </a:lnSpc>
              <a:defRPr sz="3200">
                <a:solidFill>
                  <a:schemeClr val="bg1"/>
                </a:solidFill>
                <a:latin typeface="Verdana" pitchFamily="34" charset="0"/>
              </a:defRPr>
            </a:lvl4pPr>
            <a:lvl5pPr>
              <a:lnSpc>
                <a:spcPts val="4000"/>
              </a:lnSpc>
              <a:defRPr sz="3200">
                <a:solidFill>
                  <a:schemeClr val="bg1"/>
                </a:solidFill>
                <a:latin typeface="Verdana" pitchFamily="34" charset="0"/>
              </a:defRPr>
            </a:lvl5pPr>
            <a:lvl6pPr marL="45720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6pPr>
            <a:lvl7pPr marL="91440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7pPr>
            <a:lvl8pPr marL="137160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8pPr>
            <a:lvl9pPr marL="182880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r>
              <a:rPr lang="en-GB" sz="1800" dirty="0"/>
              <a:t>Subnational income projections</a:t>
            </a:r>
          </a:p>
        </p:txBody>
      </p:sp>
    </p:spTree>
    <p:extLst>
      <p:ext uri="{BB962C8B-B14F-4D97-AF65-F5344CB8AC3E}">
        <p14:creationId xmlns:p14="http://schemas.microsoft.com/office/powerpoint/2010/main" val="2855069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6256E-6877-4F1C-919E-F84D1EA7F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600" y="169211"/>
            <a:ext cx="8330400" cy="981879"/>
          </a:xfrm>
        </p:spPr>
        <p:txBody>
          <a:bodyPr/>
          <a:lstStyle/>
          <a:p>
            <a:r>
              <a:rPr lang="en-GB" sz="2400" dirty="0"/>
              <a:t>North Shewa:</a:t>
            </a:r>
            <a:br>
              <a:rPr lang="en-GB" sz="2400" dirty="0"/>
            </a:br>
            <a:r>
              <a:rPr lang="en-GB" sz="2400" dirty="0"/>
              <a:t>Income distribution by SSP scenario: 2018-2050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B74662-0625-441F-BBBA-B55843DBB98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172294C-006D-4460-92FF-8422A12A0B63}" type="slidenum">
              <a:rPr lang="en-GB" smtClean="0"/>
              <a:t>12</a:t>
            </a:fld>
            <a:endParaRPr lang="en-GB" dirty="0"/>
          </a:p>
        </p:txBody>
      </p: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05EFFF02-E218-4171-B4B2-338B0B2450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747" y="1470261"/>
            <a:ext cx="5217853" cy="3135061"/>
          </a:xfrm>
          <a:prstGeom prst="rect">
            <a:avLst/>
          </a:prstGeom>
        </p:spPr>
      </p:pic>
      <p:pic>
        <p:nvPicPr>
          <p:cNvPr id="6" name="Picture 5" descr="Graphical user interface&#10;&#10;Description automatically generated">
            <a:extLst>
              <a:ext uri="{FF2B5EF4-FFF2-40B4-BE49-F238E27FC236}">
                <a16:creationId xmlns:a16="http://schemas.microsoft.com/office/drawing/2014/main" id="{C62BFF0E-E397-4908-ACEE-ADEE36B512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50" r="61889" b="7388"/>
          <a:stretch/>
        </p:blipFill>
        <p:spPr>
          <a:xfrm>
            <a:off x="2967808" y="1667668"/>
            <a:ext cx="954488" cy="760413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30308BE-9C55-408B-A595-A6E8EEBFE1E9}"/>
              </a:ext>
            </a:extLst>
          </p:cNvPr>
          <p:cNvSpPr txBox="1">
            <a:spLocks/>
          </p:cNvSpPr>
          <p:nvPr/>
        </p:nvSpPr>
        <p:spPr>
          <a:xfrm>
            <a:off x="481264" y="2571749"/>
            <a:ext cx="3441032" cy="2117711"/>
          </a:xfrm>
          <a:prstGeom prst="rect">
            <a:avLst/>
          </a:prstGeom>
        </p:spPr>
        <p:txBody>
          <a:bodyPr/>
          <a:lstStyle>
            <a:lvl1pPr marL="252413" indent="-252413" algn="l" rtl="0" fontAlgn="base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bg2"/>
              </a:buClr>
              <a:buSzPct val="140000"/>
              <a:buFont typeface="Wingdings" pitchFamily="2" charset="2"/>
              <a:buChar char="§"/>
              <a:defRPr sz="1800" kern="1200">
                <a:solidFill>
                  <a:schemeClr val="bg2"/>
                </a:solidFill>
                <a:latin typeface="Verdana" pitchFamily="34" charset="0"/>
                <a:ea typeface="+mn-ea"/>
                <a:cs typeface="+mn-cs"/>
              </a:defRPr>
            </a:lvl1pPr>
            <a:lvl2pPr marL="982663" indent="-285750" algn="l" rtl="0" fontAlgn="base">
              <a:lnSpc>
                <a:spcPts val="2400"/>
              </a:lnSpc>
              <a:spcBef>
                <a:spcPts val="9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Verdana" pitchFamily="34" charset="0"/>
              <a:buChar char="●"/>
              <a:defRPr sz="1800" kern="1200">
                <a:solidFill>
                  <a:schemeClr val="bg2"/>
                </a:solidFill>
                <a:latin typeface="Verdana" pitchFamily="34" charset="0"/>
                <a:ea typeface="+mn-ea"/>
                <a:cs typeface="+mn-cs"/>
              </a:defRPr>
            </a:lvl2pPr>
            <a:lvl3pPr marL="1879600" indent="-319088" algn="l" rtl="0" fontAlgn="base">
              <a:lnSpc>
                <a:spcPts val="2400"/>
              </a:lnSpc>
              <a:spcBef>
                <a:spcPts val="900"/>
              </a:spcBef>
              <a:spcAft>
                <a:spcPct val="0"/>
              </a:spcAft>
              <a:buSzPct val="115000"/>
              <a:buFont typeface="Verdana" pitchFamily="34" charset="0"/>
              <a:buChar char="●"/>
              <a:defRPr sz="1800" kern="1200">
                <a:solidFill>
                  <a:schemeClr val="bg2"/>
                </a:solidFill>
                <a:latin typeface="Verdana" pitchFamily="34" charset="0"/>
                <a:ea typeface="+mn-ea"/>
                <a:cs typeface="+mn-cs"/>
              </a:defRPr>
            </a:lvl3pPr>
            <a:lvl4pPr marL="2692400" indent="-360363" algn="l" rtl="0" fontAlgn="base">
              <a:lnSpc>
                <a:spcPts val="2400"/>
              </a:lnSpc>
              <a:spcBef>
                <a:spcPts val="900"/>
              </a:spcBef>
              <a:spcAft>
                <a:spcPct val="0"/>
              </a:spcAft>
              <a:buSzPct val="115000"/>
              <a:buFont typeface="Verdana" pitchFamily="34" charset="0"/>
              <a:buChar char="●"/>
              <a:defRPr sz="1800" kern="1200" baseline="0">
                <a:solidFill>
                  <a:schemeClr val="bg2"/>
                </a:solidFill>
                <a:latin typeface="Verdana" pitchFamily="34" charset="0"/>
                <a:ea typeface="+mn-ea"/>
                <a:cs typeface="+mn-cs"/>
              </a:defRPr>
            </a:lvl4pPr>
            <a:lvl5pPr marL="3405188" indent="-352425" algn="l" rtl="0" fontAlgn="base">
              <a:lnSpc>
                <a:spcPts val="2400"/>
              </a:lnSpc>
              <a:spcBef>
                <a:spcPts val="900"/>
              </a:spcBef>
              <a:spcAft>
                <a:spcPct val="0"/>
              </a:spcAft>
              <a:buSzPct val="115000"/>
              <a:buFont typeface="Verdana" pitchFamily="34" charset="0"/>
              <a:buChar char="●"/>
              <a:defRPr sz="1800" kern="1200">
                <a:solidFill>
                  <a:schemeClr val="bg2"/>
                </a:solidFill>
                <a:latin typeface="Verdana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/>
              <a:t>Demographic change</a:t>
            </a:r>
          </a:p>
          <a:p>
            <a:r>
              <a:rPr lang="en-GB" sz="1400" dirty="0"/>
              <a:t>Urbanization</a:t>
            </a:r>
          </a:p>
          <a:p>
            <a:r>
              <a:rPr lang="en-GB" sz="1400" dirty="0"/>
              <a:t>Structural economic change</a:t>
            </a:r>
          </a:p>
          <a:p>
            <a:r>
              <a:rPr lang="en-GB" sz="1400" dirty="0"/>
              <a:t>Change in wages per occupation</a:t>
            </a:r>
          </a:p>
          <a:p>
            <a:endParaRPr lang="en-US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7BB7C1-5F72-4C3C-98CC-1B4625A20D4B}"/>
              </a:ext>
            </a:extLst>
          </p:cNvPr>
          <p:cNvSpPr txBox="1"/>
          <p:nvPr/>
        </p:nvSpPr>
        <p:spPr>
          <a:xfrm>
            <a:off x="481264" y="1616713"/>
            <a:ext cx="24865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Font typeface="Wingdings" pitchFamily="2" charset="2"/>
              <a:buNone/>
            </a:pPr>
            <a:r>
              <a:rPr lang="en-GB" sz="1800" dirty="0"/>
              <a:t>Regional distributional patterns determined by the combined effect of:</a:t>
            </a:r>
          </a:p>
        </p:txBody>
      </p:sp>
    </p:spTree>
    <p:extLst>
      <p:ext uri="{BB962C8B-B14F-4D97-AF65-F5344CB8AC3E}">
        <p14:creationId xmlns:p14="http://schemas.microsoft.com/office/powerpoint/2010/main" val="3551409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6256E-6877-4F1C-919E-F84D1EA7F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600" y="169210"/>
            <a:ext cx="8330400" cy="981879"/>
          </a:xfrm>
        </p:spPr>
        <p:txBody>
          <a:bodyPr/>
          <a:lstStyle/>
          <a:p>
            <a:r>
              <a:rPr lang="en-GB" sz="2400" dirty="0"/>
              <a:t>Spatial distribution of poverty headcount over time and space by SSP scenario: 2018-2050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B74662-0625-441F-BBBA-B55843DBB9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72294C-006D-4460-92FF-8422A12A0B63}" type="slidenum">
              <a:rPr lang="en-GB" smtClean="0"/>
              <a:t>13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A0F539-FC92-4006-AE09-5AE910D1C1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912" b="12009"/>
          <a:stretch/>
        </p:blipFill>
        <p:spPr>
          <a:xfrm>
            <a:off x="1491047" y="1284183"/>
            <a:ext cx="6471505" cy="369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0908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15690C8-86D3-4646-AC3F-76448617E7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28" r="14217" b="-10"/>
          <a:stretch/>
        </p:blipFill>
        <p:spPr>
          <a:xfrm>
            <a:off x="6404140" y="1286270"/>
            <a:ext cx="2582165" cy="2743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55EFC37-984E-4EF5-8105-1D550C6983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113" r="15144"/>
          <a:stretch/>
        </p:blipFill>
        <p:spPr>
          <a:xfrm>
            <a:off x="3823817" y="1286270"/>
            <a:ext cx="2430966" cy="2743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F01168-A57B-4F66-A468-1697A29D0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600" y="169209"/>
            <a:ext cx="8330400" cy="838975"/>
          </a:xfrm>
        </p:spPr>
        <p:txBody>
          <a:bodyPr wrap="square" anchor="t">
            <a:noAutofit/>
          </a:bodyPr>
          <a:lstStyle/>
          <a:p>
            <a:r>
              <a:rPr lang="en-GB" sz="2000" dirty="0"/>
              <a:t>Spatial distribution of poverty headcount over time and space by SSP scenario and urban rural status: 2018-2050</a:t>
            </a:r>
            <a:endParaRPr lang="en-GB" sz="1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AF4C626-7816-4A13-8FE5-BDA8536B048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463600" y="4773600"/>
            <a:ext cx="468000" cy="123188"/>
          </a:xfrm>
        </p:spPr>
        <p:txBody>
          <a:bodyPr wrap="square">
            <a:normAutofit/>
          </a:bodyPr>
          <a:lstStyle/>
          <a:p>
            <a:pPr algn="r">
              <a:spcAft>
                <a:spcPts val="600"/>
              </a:spcAft>
            </a:pPr>
            <a:fld id="{F25965E0-7062-474C-8671-DB3A3CE669B0}" type="slidenum">
              <a:rPr lang="en-GB" smtClean="0"/>
              <a:pPr algn="r">
                <a:spcAft>
                  <a:spcPts val="600"/>
                </a:spcAft>
              </a:pPr>
              <a:t>14</a:t>
            </a:fld>
            <a:endParaRPr lang="en-GB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786971F-679E-4AAD-B0A8-A869014A5B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60" y="1293669"/>
            <a:ext cx="3592483" cy="272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3963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546AF-D665-4D9C-B059-44BBECBA3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827514-4C2B-428D-99C3-D5C6CCC002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393" y="946760"/>
            <a:ext cx="8391607" cy="3092400"/>
          </a:xfrm>
        </p:spPr>
        <p:txBody>
          <a:bodyPr/>
          <a:lstStyle/>
          <a:p>
            <a:r>
              <a:rPr lang="en-GB" dirty="0"/>
              <a:t>Innovative approach that combines CGE modelling with dynamic spatial microsimulation to produce subnational projections of income and poverty.</a:t>
            </a:r>
          </a:p>
          <a:p>
            <a:r>
              <a:rPr lang="en-GB" dirty="0"/>
              <a:t>Limitations</a:t>
            </a:r>
          </a:p>
          <a:p>
            <a:pPr lvl="1"/>
            <a:r>
              <a:rPr lang="en-GB" dirty="0"/>
              <a:t>CGE model wage projections are not spatially explicit.</a:t>
            </a:r>
          </a:p>
          <a:p>
            <a:pPr lvl="1"/>
            <a:r>
              <a:rPr lang="en-GB" dirty="0"/>
              <a:t>Top-down approach – no feedback loops from micro to macro.</a:t>
            </a:r>
          </a:p>
          <a:p>
            <a:pPr lvl="1"/>
            <a:r>
              <a:rPr lang="en-GB" dirty="0"/>
              <a:t>Household income change is driven by wage change only. No information on capital income of households.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4194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7F354-7FDB-45E6-8F3D-8835DB7CB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Future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80484-F173-43E7-9A4C-D07461938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393" y="1005013"/>
            <a:ext cx="8391607" cy="3773352"/>
          </a:xfrm>
        </p:spPr>
        <p:txBody>
          <a:bodyPr/>
          <a:lstStyle/>
          <a:p>
            <a:r>
              <a:rPr lang="en-GB" dirty="0"/>
              <a:t>Refine scenarios by adding regional con/divergence assumptions for SSP1/SSP3 scenarios.</a:t>
            </a:r>
          </a:p>
          <a:p>
            <a:r>
              <a:rPr lang="en-GB" dirty="0"/>
              <a:t>Simulate impact of redistributive policies (taxes and subsidies) on future income distribution.</a:t>
            </a:r>
          </a:p>
          <a:p>
            <a:r>
              <a:rPr lang="en-GB" dirty="0"/>
              <a:t>Combine income projections with food consumption data to produce food demand and food security projections.</a:t>
            </a:r>
          </a:p>
          <a:p>
            <a:pPr>
              <a:lnSpc>
                <a:spcPts val="2200"/>
              </a:lnSpc>
            </a:pPr>
            <a:r>
              <a:rPr lang="en-GB" dirty="0"/>
              <a:t>Decomposition of drivers</a:t>
            </a:r>
          </a:p>
        </p:txBody>
      </p:sp>
    </p:spTree>
    <p:extLst>
      <p:ext uri="{BB962C8B-B14F-4D97-AF65-F5344CB8AC3E}">
        <p14:creationId xmlns:p14="http://schemas.microsoft.com/office/powerpoint/2010/main" val="1474467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tekst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sz="3600" dirty="0"/>
              <a:t>Thank you!</a:t>
            </a:r>
          </a:p>
          <a:p>
            <a:r>
              <a:rPr lang="en-GB" sz="3600" dirty="0"/>
              <a:t>Questions?</a:t>
            </a:r>
          </a:p>
          <a:p>
            <a:endParaRPr lang="en-GB" sz="3600" dirty="0"/>
          </a:p>
          <a:p>
            <a:pPr>
              <a:spcBef>
                <a:spcPts val="0"/>
              </a:spcBef>
            </a:pPr>
            <a:r>
              <a:rPr lang="en-GB" sz="1600" dirty="0"/>
              <a:t>Michiel van Dijk</a:t>
            </a:r>
          </a:p>
          <a:p>
            <a:pPr>
              <a:spcBef>
                <a:spcPts val="0"/>
              </a:spcBef>
            </a:pPr>
            <a:r>
              <a:rPr lang="en-GB" sz="1600" dirty="0"/>
              <a:t>michiel.vandijk@wur.nl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pPr algn="r"/>
            <a:fld id="{F25965E0-7062-474C-8671-DB3A3CE669B0}" type="slidenum">
              <a:rPr lang="en-GB" smtClean="0"/>
              <a:pPr algn="r"/>
              <a:t>17</a:t>
            </a:fld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BEC7E5-F8C7-4F73-AAFD-1B2D252534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120" t="9507" r="22889" b="11002"/>
          <a:stretch/>
        </p:blipFill>
        <p:spPr>
          <a:xfrm>
            <a:off x="4378036" y="344905"/>
            <a:ext cx="4026083" cy="387009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502437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61AB8-8B79-4178-8AA2-4F8F6A447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C98874-E25F-403F-9184-0D42867A07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3200" y="1026800"/>
            <a:ext cx="4104000" cy="3436018"/>
          </a:xfrm>
        </p:spPr>
        <p:txBody>
          <a:bodyPr/>
          <a:lstStyle/>
          <a:p>
            <a:pPr>
              <a:lnSpc>
                <a:spcPts val="1800"/>
              </a:lnSpc>
            </a:pPr>
            <a:r>
              <a:rPr lang="en-GB" sz="1400" dirty="0"/>
              <a:t>Many countries are developing national food security, SDG and climate (NDCs) action plans and strategies</a:t>
            </a:r>
          </a:p>
          <a:p>
            <a:pPr>
              <a:lnSpc>
                <a:spcPts val="1800"/>
              </a:lnSpc>
            </a:pPr>
            <a:r>
              <a:rPr lang="en-GB" sz="1400" dirty="0"/>
              <a:t>Gold standard for ex-ante policy assessments are simulation models combined with scenario analysis</a:t>
            </a:r>
          </a:p>
          <a:p>
            <a:pPr>
              <a:lnSpc>
                <a:spcPts val="1800"/>
              </a:lnSpc>
            </a:pPr>
            <a:r>
              <a:rPr lang="en-GB" sz="1400" dirty="0"/>
              <a:t>Conventional (macro-level) simulation models are not able to take into account household heterogeneity and spatial detail, which is demanded for national-level analysis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877799-7C5F-4A66-A260-0294823B45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0489" y="763030"/>
            <a:ext cx="3761949" cy="21511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75202AD-1543-454E-AC07-4B021F1AA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163" y="3039364"/>
            <a:ext cx="3442600" cy="210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0858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300BF-5EBA-4DBF-ACF4-B960AA131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600" y="169210"/>
            <a:ext cx="8330400" cy="576832"/>
          </a:xfrm>
        </p:spPr>
        <p:txBody>
          <a:bodyPr/>
          <a:lstStyle/>
          <a:p>
            <a:r>
              <a:rPr lang="en-GB" dirty="0"/>
              <a:t>Aim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93D489-CB1E-48A2-8BE7-683AE6BA6B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To develop a </a:t>
            </a:r>
            <a:r>
              <a:rPr lang="en-GB" b="1" dirty="0"/>
              <a:t>modelling approach</a:t>
            </a:r>
            <a:r>
              <a:rPr lang="en-GB" dirty="0"/>
              <a:t> that takes into account global, national and local drivers of income </a:t>
            </a:r>
            <a:r>
              <a:rPr lang="en-GB" b="1" dirty="0"/>
              <a:t>to simulate income distribution and poverty at subnational scale</a:t>
            </a:r>
            <a:r>
              <a:rPr lang="en-GB" dirty="0"/>
              <a:t>, answering questions such as: </a:t>
            </a:r>
          </a:p>
          <a:p>
            <a:r>
              <a:rPr lang="en-GB" dirty="0"/>
              <a:t>Which districts are most likely to achieve SDG1 and SDG10?</a:t>
            </a:r>
          </a:p>
          <a:p>
            <a:r>
              <a:rPr lang="en-GB" dirty="0"/>
              <a:t>What is the impact of decreasing economic growth caused by COVID-19 on the spatial distribution of poverty?</a:t>
            </a:r>
          </a:p>
          <a:p>
            <a:r>
              <a:rPr lang="en-GB" dirty="0"/>
              <a:t>Are there overlaps between climate and poverty hotspots?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DEBC68-9E9C-457D-A65E-1B951FCB4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2294C-006D-4460-92FF-8422A12A0B63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2790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rrow: Bent-Up 13">
            <a:extLst>
              <a:ext uri="{FF2B5EF4-FFF2-40B4-BE49-F238E27FC236}">
                <a16:creationId xmlns:a16="http://schemas.microsoft.com/office/drawing/2014/main" id="{5A58B540-F64C-4BBA-9B2F-691364693293}"/>
              </a:ext>
            </a:extLst>
          </p:cNvPr>
          <p:cNvSpPr/>
          <p:nvPr/>
        </p:nvSpPr>
        <p:spPr>
          <a:xfrm rot="16200000" flipH="1">
            <a:off x="5803168" y="3399610"/>
            <a:ext cx="1687652" cy="1140314"/>
          </a:xfrm>
          <a:prstGeom prst="bentUpArrow">
            <a:avLst>
              <a:gd name="adj1" fmla="val 16575"/>
              <a:gd name="adj2" fmla="val 19083"/>
              <a:gd name="adj3" fmla="val 19975"/>
            </a:avLst>
          </a:prstGeom>
          <a:solidFill>
            <a:schemeClr val="accent6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 defTabSz="914378"/>
            <a:endParaRPr lang="en-US" sz="1400" dirty="0">
              <a:solidFill>
                <a:srgbClr val="005172"/>
              </a:solidFill>
              <a:latin typeface="Verdan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88F47C-5FB4-4C16-97F5-FD5694974F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6776" y="1094091"/>
            <a:ext cx="4251960" cy="2030047"/>
          </a:xfrm>
          <a:solidFill>
            <a:schemeClr val="accent3"/>
          </a:solidFill>
          <a:ln>
            <a:solidFill>
              <a:schemeClr val="bg2"/>
            </a:solidFill>
          </a:ln>
        </p:spPr>
        <p:txBody>
          <a:bodyPr/>
          <a:lstStyle/>
          <a:p>
            <a:pPr>
              <a:lnSpc>
                <a:spcPts val="1400"/>
              </a:lnSpc>
              <a:spcBef>
                <a:spcPts val="0"/>
              </a:spcBef>
            </a:pPr>
            <a:r>
              <a:rPr lang="en-GB" sz="1000" b="1" i="1" dirty="0"/>
              <a:t>Objective:</a:t>
            </a:r>
            <a:r>
              <a:rPr lang="en-GB" sz="1000" dirty="0"/>
              <a:t> Analysis of macro-economic shocks on poverty</a:t>
            </a:r>
          </a:p>
          <a:p>
            <a:pPr>
              <a:lnSpc>
                <a:spcPts val="1400"/>
              </a:lnSpc>
              <a:spcBef>
                <a:spcPts val="0"/>
              </a:spcBef>
            </a:pPr>
            <a:r>
              <a:rPr lang="en-GB" sz="1000" b="1" i="1" dirty="0"/>
              <a:t>Method:</a:t>
            </a:r>
            <a:r>
              <a:rPr lang="en-GB" sz="1000" dirty="0"/>
              <a:t> Adjustment/reweighting of household surveys informed by macro-economic projections and simulation </a:t>
            </a:r>
          </a:p>
          <a:p>
            <a:pPr>
              <a:lnSpc>
                <a:spcPts val="1400"/>
              </a:lnSpc>
              <a:spcBef>
                <a:spcPts val="0"/>
              </a:spcBef>
            </a:pPr>
            <a:r>
              <a:rPr lang="en-GB" sz="1000" b="1" dirty="0"/>
              <a:t>Time horizon: </a:t>
            </a:r>
            <a:r>
              <a:rPr lang="en-GB" sz="1000" dirty="0"/>
              <a:t>Dynamic with a few static applications</a:t>
            </a:r>
            <a:endParaRPr lang="en-GB" sz="1000" b="1" dirty="0"/>
          </a:p>
          <a:p>
            <a:pPr>
              <a:lnSpc>
                <a:spcPts val="1400"/>
              </a:lnSpc>
              <a:spcBef>
                <a:spcPts val="0"/>
              </a:spcBef>
            </a:pPr>
            <a:r>
              <a:rPr lang="en-GB" sz="1000" b="1" i="1" dirty="0"/>
              <a:t>Data:</a:t>
            </a:r>
            <a:r>
              <a:rPr lang="en-GB" sz="1000" dirty="0"/>
              <a:t> Nationally representative household surveys</a:t>
            </a:r>
          </a:p>
          <a:p>
            <a:pPr>
              <a:lnSpc>
                <a:spcPts val="1400"/>
              </a:lnSpc>
              <a:spcBef>
                <a:spcPts val="0"/>
              </a:spcBef>
            </a:pPr>
            <a:r>
              <a:rPr lang="en-GB" sz="1000" b="1" i="1" dirty="0"/>
              <a:t>Scale:</a:t>
            </a:r>
            <a:r>
              <a:rPr lang="en-GB" sz="1000" dirty="0"/>
              <a:t> Global and national analysis</a:t>
            </a:r>
          </a:p>
          <a:p>
            <a:pPr>
              <a:lnSpc>
                <a:spcPts val="1400"/>
              </a:lnSpc>
              <a:spcBef>
                <a:spcPts val="0"/>
              </a:spcBef>
            </a:pPr>
            <a:r>
              <a:rPr lang="en-GB" sz="1000" b="1" i="1" dirty="0"/>
              <a:t>Actors:</a:t>
            </a:r>
            <a:r>
              <a:rPr lang="en-GB" sz="1000" dirty="0"/>
              <a:t> World Bank, IFPRI</a:t>
            </a:r>
          </a:p>
          <a:p>
            <a:pPr>
              <a:lnSpc>
                <a:spcPts val="1400"/>
              </a:lnSpc>
              <a:spcBef>
                <a:spcPts val="0"/>
              </a:spcBef>
            </a:pPr>
            <a:r>
              <a:rPr lang="en-GB" sz="1000" b="1" i="1" dirty="0"/>
              <a:t>Examples:</a:t>
            </a:r>
            <a:r>
              <a:rPr lang="en-GB" sz="1000" dirty="0"/>
              <a:t> LINKAGE-GIDD, MIRAGRODEP-POVANA, World Bank country studies</a:t>
            </a:r>
          </a:p>
          <a:p>
            <a:pPr>
              <a:lnSpc>
                <a:spcPts val="1400"/>
              </a:lnSpc>
              <a:spcBef>
                <a:spcPts val="0"/>
              </a:spcBef>
            </a:pPr>
            <a:r>
              <a:rPr lang="en-GB" sz="1000" b="1" i="1" dirty="0"/>
              <a:t>References:</a:t>
            </a:r>
            <a:r>
              <a:rPr lang="en-GB" sz="1000" dirty="0"/>
              <a:t> </a:t>
            </a:r>
            <a:r>
              <a:rPr lang="en-GB" sz="1000" dirty="0" err="1"/>
              <a:t>Bussolo</a:t>
            </a:r>
            <a:r>
              <a:rPr lang="en-GB" sz="1000" dirty="0"/>
              <a:t> </a:t>
            </a:r>
            <a:r>
              <a:rPr lang="en-GB" sz="1000" i="1" dirty="0"/>
              <a:t>et al. </a:t>
            </a:r>
            <a:r>
              <a:rPr lang="en-GB" sz="1000" dirty="0"/>
              <a:t>(2010), </a:t>
            </a:r>
            <a:r>
              <a:rPr lang="en-GB" sz="1000" dirty="0" err="1"/>
              <a:t>Hallegate</a:t>
            </a:r>
            <a:r>
              <a:rPr lang="en-GB" sz="1000" dirty="0"/>
              <a:t> and </a:t>
            </a:r>
            <a:r>
              <a:rPr lang="en-GB" sz="1000" dirty="0" err="1"/>
              <a:t>Rozenberg</a:t>
            </a:r>
            <a:r>
              <a:rPr lang="en-GB" sz="1000" dirty="0"/>
              <a:t> (2017), Laborde and Martin (2018)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5703D1-1121-482A-B958-5A5AEB6E396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3081" y="1087111"/>
            <a:ext cx="4251960" cy="2030046"/>
          </a:xfrm>
          <a:solidFill>
            <a:schemeClr val="accent3"/>
          </a:solidFill>
          <a:ln>
            <a:solidFill>
              <a:schemeClr val="bg2"/>
            </a:solidFill>
          </a:ln>
        </p:spPr>
        <p:txBody>
          <a:bodyPr/>
          <a:lstStyle/>
          <a:p>
            <a:pPr>
              <a:lnSpc>
                <a:spcPts val="1400"/>
              </a:lnSpc>
              <a:spcBef>
                <a:spcPts val="0"/>
              </a:spcBef>
            </a:pPr>
            <a:r>
              <a:rPr lang="en-GB" sz="1000" b="1" i="1" dirty="0"/>
              <a:t>Objective:</a:t>
            </a:r>
            <a:r>
              <a:rPr lang="en-GB" sz="1000" i="1" dirty="0"/>
              <a:t> </a:t>
            </a:r>
            <a:r>
              <a:rPr lang="en-GB" sz="1000" dirty="0"/>
              <a:t>Impact analysis of local social policies</a:t>
            </a:r>
          </a:p>
          <a:p>
            <a:pPr>
              <a:lnSpc>
                <a:spcPts val="1400"/>
              </a:lnSpc>
              <a:spcBef>
                <a:spcPts val="0"/>
              </a:spcBef>
            </a:pPr>
            <a:r>
              <a:rPr lang="en-GB" sz="1000" b="1" i="1" dirty="0"/>
              <a:t>Method:</a:t>
            </a:r>
            <a:r>
              <a:rPr lang="en-GB" sz="1000" dirty="0"/>
              <a:t> Reweighting/sampling of surveys to fit census data</a:t>
            </a:r>
          </a:p>
          <a:p>
            <a:pPr>
              <a:lnSpc>
                <a:spcPts val="1400"/>
              </a:lnSpc>
              <a:spcBef>
                <a:spcPts val="0"/>
              </a:spcBef>
            </a:pPr>
            <a:r>
              <a:rPr lang="en-GB" sz="1000" b="1" dirty="0"/>
              <a:t>Time horizon:</a:t>
            </a:r>
            <a:r>
              <a:rPr lang="en-GB" sz="1000" dirty="0"/>
              <a:t> Static with a few dynamic applications</a:t>
            </a:r>
          </a:p>
          <a:p>
            <a:pPr>
              <a:lnSpc>
                <a:spcPts val="1400"/>
              </a:lnSpc>
              <a:spcBef>
                <a:spcPts val="0"/>
              </a:spcBef>
            </a:pPr>
            <a:r>
              <a:rPr lang="en-GB" sz="1000" b="1" i="1" dirty="0"/>
              <a:t>Data: </a:t>
            </a:r>
            <a:r>
              <a:rPr lang="en-GB" sz="1000" dirty="0"/>
              <a:t>Household surveys and population census</a:t>
            </a:r>
          </a:p>
          <a:p>
            <a:pPr>
              <a:lnSpc>
                <a:spcPts val="1400"/>
              </a:lnSpc>
              <a:spcBef>
                <a:spcPts val="0"/>
              </a:spcBef>
            </a:pPr>
            <a:r>
              <a:rPr lang="en-GB" sz="1000" b="1" i="1" dirty="0"/>
              <a:t>Scale:</a:t>
            </a:r>
            <a:r>
              <a:rPr lang="en-GB" sz="1000" dirty="0"/>
              <a:t> Local (e.g. city), regional, and national analysis</a:t>
            </a:r>
          </a:p>
          <a:p>
            <a:pPr>
              <a:lnSpc>
                <a:spcPts val="1400"/>
              </a:lnSpc>
              <a:spcBef>
                <a:spcPts val="0"/>
              </a:spcBef>
            </a:pPr>
            <a:r>
              <a:rPr lang="en-GB" sz="1000" b="1" i="1" dirty="0"/>
              <a:t>Actors:</a:t>
            </a:r>
            <a:r>
              <a:rPr lang="en-GB" sz="1000" dirty="0"/>
              <a:t> National statistical agencies, universities</a:t>
            </a:r>
          </a:p>
          <a:p>
            <a:pPr>
              <a:lnSpc>
                <a:spcPts val="1400"/>
              </a:lnSpc>
              <a:spcBef>
                <a:spcPts val="0"/>
              </a:spcBef>
            </a:pPr>
            <a:r>
              <a:rPr lang="en-GB" sz="1000" b="1" i="1" dirty="0"/>
              <a:t>Examples: </a:t>
            </a:r>
            <a:r>
              <a:rPr lang="en-GB" sz="1000" dirty="0" err="1"/>
              <a:t>SimBritain</a:t>
            </a:r>
            <a:r>
              <a:rPr lang="en-GB" sz="1000" dirty="0"/>
              <a:t>, </a:t>
            </a:r>
            <a:r>
              <a:rPr lang="en-GB" sz="1000" dirty="0" err="1"/>
              <a:t>SimAthens</a:t>
            </a:r>
            <a:r>
              <a:rPr lang="en-GB" sz="1000" dirty="0"/>
              <a:t>, </a:t>
            </a:r>
            <a:r>
              <a:rPr lang="en-GB" sz="1000" dirty="0" err="1"/>
              <a:t>SimAlba</a:t>
            </a:r>
            <a:r>
              <a:rPr lang="en-GB" sz="1000" dirty="0"/>
              <a:t>, </a:t>
            </a:r>
            <a:r>
              <a:rPr lang="en-GB" sz="1000" dirty="0" err="1"/>
              <a:t>SpatialMSM</a:t>
            </a:r>
            <a:r>
              <a:rPr lang="en-GB" sz="1000" dirty="0"/>
              <a:t>, SMILE</a:t>
            </a:r>
          </a:p>
          <a:p>
            <a:pPr>
              <a:lnSpc>
                <a:spcPts val="1400"/>
              </a:lnSpc>
              <a:spcBef>
                <a:spcPts val="0"/>
              </a:spcBef>
            </a:pPr>
            <a:r>
              <a:rPr lang="en-GB" sz="1000" b="1" i="1" dirty="0"/>
              <a:t>References:</a:t>
            </a:r>
            <a:r>
              <a:rPr lang="en-GB" sz="1000" dirty="0"/>
              <a:t> Ballas </a:t>
            </a:r>
            <a:r>
              <a:rPr lang="en-GB" sz="1000" i="1" dirty="0"/>
              <a:t>et al.</a:t>
            </a:r>
            <a:r>
              <a:rPr lang="en-GB" sz="1000" dirty="0"/>
              <a:t> (2005), Harding </a:t>
            </a:r>
            <a:r>
              <a:rPr lang="en-GB" sz="1000" i="1" dirty="0"/>
              <a:t>et al. </a:t>
            </a:r>
            <a:r>
              <a:rPr lang="en-GB" sz="1000" dirty="0"/>
              <a:t>(2011) </a:t>
            </a:r>
            <a:r>
              <a:rPr lang="en-GB" sz="1000" dirty="0" err="1"/>
              <a:t>Tanton</a:t>
            </a:r>
            <a:r>
              <a:rPr lang="en-GB" sz="1000" dirty="0"/>
              <a:t> and Edwards (2013), Lovelace and Dumont (2018)</a:t>
            </a:r>
          </a:p>
          <a:p>
            <a:pPr>
              <a:lnSpc>
                <a:spcPts val="1400"/>
              </a:lnSpc>
              <a:spcBef>
                <a:spcPts val="0"/>
              </a:spcBef>
            </a:pPr>
            <a:endParaRPr lang="en-GB" sz="1000" dirty="0"/>
          </a:p>
          <a:p>
            <a:pPr>
              <a:lnSpc>
                <a:spcPts val="1400"/>
              </a:lnSpc>
              <a:spcBef>
                <a:spcPts val="0"/>
              </a:spcBef>
            </a:pPr>
            <a:endParaRPr lang="en-US" sz="1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BABC53-83E0-4A0A-BD00-568A1CC20EAC}"/>
              </a:ext>
            </a:extLst>
          </p:cNvPr>
          <p:cNvSpPr txBox="1"/>
          <p:nvPr/>
        </p:nvSpPr>
        <p:spPr>
          <a:xfrm>
            <a:off x="4977072" y="817537"/>
            <a:ext cx="3632726" cy="3027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8">
              <a:lnSpc>
                <a:spcPts val="1800"/>
              </a:lnSpc>
            </a:pPr>
            <a:r>
              <a:rPr lang="en-GB" sz="1400" b="1" dirty="0">
                <a:solidFill>
                  <a:srgbClr val="005172"/>
                </a:solidFill>
                <a:latin typeface="Verdana" pitchFamily="34" charset="0"/>
              </a:rPr>
              <a:t>Micro-macro poverty assessments</a:t>
            </a:r>
            <a:endParaRPr lang="en-US" sz="1400" b="1" dirty="0" err="1">
              <a:solidFill>
                <a:srgbClr val="005172"/>
              </a:solidFill>
              <a:latin typeface="Verdana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9BE0E-0EAE-45E6-B997-26787BB9B7A8}"/>
              </a:ext>
            </a:extLst>
          </p:cNvPr>
          <p:cNvSpPr txBox="1"/>
          <p:nvPr/>
        </p:nvSpPr>
        <p:spPr>
          <a:xfrm>
            <a:off x="1124773" y="810556"/>
            <a:ext cx="2574744" cy="3027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8">
              <a:lnSpc>
                <a:spcPts val="1800"/>
              </a:lnSpc>
            </a:pPr>
            <a:r>
              <a:rPr lang="en-GB" sz="1400" b="1" dirty="0">
                <a:solidFill>
                  <a:srgbClr val="005172"/>
                </a:solidFill>
                <a:latin typeface="Verdana" pitchFamily="34" charset="0"/>
              </a:rPr>
              <a:t>Spatial microsimulation</a:t>
            </a:r>
            <a:endParaRPr lang="en-US" sz="1400" b="1" dirty="0" err="1">
              <a:solidFill>
                <a:srgbClr val="005172"/>
              </a:solidFill>
              <a:latin typeface="Verdana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147656-AAA3-4E36-A6E6-343113166BEA}"/>
              </a:ext>
            </a:extLst>
          </p:cNvPr>
          <p:cNvSpPr txBox="1"/>
          <p:nvPr/>
        </p:nvSpPr>
        <p:spPr>
          <a:xfrm>
            <a:off x="3131648" y="4277859"/>
            <a:ext cx="2945189" cy="76437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378">
              <a:lnSpc>
                <a:spcPts val="1800"/>
              </a:lnSpc>
            </a:pPr>
            <a:r>
              <a:rPr lang="en-GB" sz="1400" b="1" dirty="0">
                <a:solidFill>
                  <a:srgbClr val="005172"/>
                </a:solidFill>
                <a:latin typeface="Verdana" pitchFamily="34" charset="0"/>
              </a:rPr>
              <a:t>Spatial Simulation of Income Distribution (SSID) model</a:t>
            </a:r>
            <a:endParaRPr lang="en-US" sz="1400" b="1" dirty="0" err="1">
              <a:solidFill>
                <a:srgbClr val="005172"/>
              </a:solidFill>
              <a:latin typeface="Verdana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4B9657-6964-4449-A273-FFE4D2AAD9DD}"/>
              </a:ext>
            </a:extLst>
          </p:cNvPr>
          <p:cNvSpPr txBox="1"/>
          <p:nvPr/>
        </p:nvSpPr>
        <p:spPr>
          <a:xfrm>
            <a:off x="5246377" y="3376585"/>
            <a:ext cx="3052759" cy="6436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252413" indent="-252413">
              <a:lnSpc>
                <a:spcPts val="1400"/>
              </a:lnSpc>
              <a:spcBef>
                <a:spcPts val="0"/>
              </a:spcBef>
              <a:buClr>
                <a:schemeClr val="bg2"/>
              </a:buClr>
              <a:buSzPct val="140000"/>
              <a:buFont typeface="Wingdings" pitchFamily="2" charset="2"/>
              <a:buChar char="§"/>
              <a:defRPr sz="1000" b="1" i="1">
                <a:solidFill>
                  <a:schemeClr val="bg2"/>
                </a:solidFill>
                <a:latin typeface="Verdana" pitchFamily="34" charset="0"/>
              </a:defRPr>
            </a:lvl1pPr>
            <a:lvl2pPr marL="982663" indent="-285750">
              <a:lnSpc>
                <a:spcPts val="2400"/>
              </a:lnSpc>
              <a:spcBef>
                <a:spcPts val="900"/>
              </a:spcBef>
              <a:buClr>
                <a:schemeClr val="bg2"/>
              </a:buClr>
              <a:buSzPct val="115000"/>
              <a:buFont typeface="Verdana" pitchFamily="34" charset="0"/>
              <a:buChar char="●"/>
              <a:defRPr sz="1800">
                <a:solidFill>
                  <a:schemeClr val="bg2"/>
                </a:solidFill>
                <a:latin typeface="Verdana" pitchFamily="34" charset="0"/>
              </a:defRPr>
            </a:lvl2pPr>
            <a:lvl3pPr marL="1879600" indent="-319088">
              <a:lnSpc>
                <a:spcPts val="2400"/>
              </a:lnSpc>
              <a:spcBef>
                <a:spcPts val="900"/>
              </a:spcBef>
              <a:buSzPct val="115000"/>
              <a:buFont typeface="Verdana" pitchFamily="34" charset="0"/>
              <a:buChar char="●"/>
              <a:defRPr sz="1800">
                <a:solidFill>
                  <a:schemeClr val="bg2"/>
                </a:solidFill>
                <a:latin typeface="Verdana" pitchFamily="34" charset="0"/>
              </a:defRPr>
            </a:lvl3pPr>
            <a:lvl4pPr marL="2692400" indent="-360363">
              <a:lnSpc>
                <a:spcPts val="2400"/>
              </a:lnSpc>
              <a:spcBef>
                <a:spcPts val="900"/>
              </a:spcBef>
              <a:buSzPct val="115000"/>
              <a:buFont typeface="Verdana" pitchFamily="34" charset="0"/>
              <a:buChar char="●"/>
              <a:defRPr sz="1800" baseline="0">
                <a:solidFill>
                  <a:schemeClr val="bg2"/>
                </a:solidFill>
                <a:latin typeface="Verdana" pitchFamily="34" charset="0"/>
              </a:defRPr>
            </a:lvl4pPr>
            <a:lvl5pPr marL="3405188" indent="-352425">
              <a:lnSpc>
                <a:spcPts val="2400"/>
              </a:lnSpc>
              <a:spcBef>
                <a:spcPts val="900"/>
              </a:spcBef>
              <a:buSzPct val="115000"/>
              <a:buFont typeface="Verdana" pitchFamily="34" charset="0"/>
              <a:buChar char="●"/>
              <a:defRPr sz="1800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</a:defRPr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</a:defRPr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</a:defRPr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</a:defRPr>
            </a:lvl9pPr>
          </a:lstStyle>
          <a:p>
            <a:pPr marL="252407" indent="-252407" defTabSz="914378">
              <a:buClr>
                <a:srgbClr val="005172"/>
              </a:buClr>
            </a:pPr>
            <a:r>
              <a:rPr lang="en-US" b="0" i="0" dirty="0">
                <a:solidFill>
                  <a:srgbClr val="005172"/>
                </a:solidFill>
              </a:rPr>
              <a:t>Micro-macro linkages</a:t>
            </a:r>
          </a:p>
          <a:p>
            <a:pPr marL="252407" indent="-252407" defTabSz="914378">
              <a:buClr>
                <a:srgbClr val="005172"/>
              </a:buClr>
            </a:pPr>
            <a:r>
              <a:rPr lang="en-US" b="0" i="0">
                <a:solidFill>
                  <a:srgbClr val="005172"/>
                </a:solidFill>
              </a:rPr>
              <a:t>Macro </a:t>
            </a:r>
            <a:r>
              <a:rPr lang="en-US" b="0" i="0" dirty="0">
                <a:solidFill>
                  <a:srgbClr val="005172"/>
                </a:solidFill>
              </a:rPr>
              <a:t>socio-economic projections</a:t>
            </a:r>
          </a:p>
        </p:txBody>
      </p:sp>
      <p:sp>
        <p:nvSpPr>
          <p:cNvPr id="13" name="Arrow: Bent-Up 12">
            <a:extLst>
              <a:ext uri="{FF2B5EF4-FFF2-40B4-BE49-F238E27FC236}">
                <a16:creationId xmlns:a16="http://schemas.microsoft.com/office/drawing/2014/main" id="{A0CE83F2-DB3F-4A44-9597-716E76F7E0D3}"/>
              </a:ext>
            </a:extLst>
          </p:cNvPr>
          <p:cNvSpPr/>
          <p:nvPr/>
        </p:nvSpPr>
        <p:spPr>
          <a:xfrm rot="5400000">
            <a:off x="1694332" y="3369868"/>
            <a:ext cx="1687652" cy="1186980"/>
          </a:xfrm>
          <a:prstGeom prst="bentUpArrow">
            <a:avLst>
              <a:gd name="adj1" fmla="val 16575"/>
              <a:gd name="adj2" fmla="val 19083"/>
              <a:gd name="adj3" fmla="val 19975"/>
            </a:avLst>
          </a:prstGeom>
          <a:solidFill>
            <a:schemeClr val="accent6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 defTabSz="914378"/>
            <a:endParaRPr lang="en-US" sz="1400" dirty="0">
              <a:solidFill>
                <a:srgbClr val="005172"/>
              </a:solidFill>
              <a:latin typeface="Verdan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F9E0B8-88E9-4579-A60B-2CB647C39CA8}"/>
              </a:ext>
            </a:extLst>
          </p:cNvPr>
          <p:cNvSpPr txBox="1"/>
          <p:nvPr/>
        </p:nvSpPr>
        <p:spPr>
          <a:xfrm>
            <a:off x="862683" y="3376585"/>
            <a:ext cx="3052759" cy="6436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2413" indent="-252413">
              <a:lnSpc>
                <a:spcPts val="1400"/>
              </a:lnSpc>
              <a:spcBef>
                <a:spcPts val="0"/>
              </a:spcBef>
              <a:buClr>
                <a:schemeClr val="bg2"/>
              </a:buClr>
              <a:buSzPct val="140000"/>
              <a:buFont typeface="Wingdings" pitchFamily="2" charset="2"/>
              <a:buChar char="§"/>
              <a:defRPr sz="1000" b="1" i="1">
                <a:solidFill>
                  <a:schemeClr val="bg2"/>
                </a:solidFill>
                <a:latin typeface="Verdana" pitchFamily="34" charset="0"/>
              </a:defRPr>
            </a:lvl1pPr>
            <a:lvl2pPr marL="982663" indent="-285750">
              <a:lnSpc>
                <a:spcPts val="2400"/>
              </a:lnSpc>
              <a:spcBef>
                <a:spcPts val="900"/>
              </a:spcBef>
              <a:buClr>
                <a:schemeClr val="bg2"/>
              </a:buClr>
              <a:buSzPct val="115000"/>
              <a:buFont typeface="Verdana" pitchFamily="34" charset="0"/>
              <a:buChar char="●"/>
              <a:defRPr sz="1800">
                <a:solidFill>
                  <a:schemeClr val="bg2"/>
                </a:solidFill>
                <a:latin typeface="Verdana" pitchFamily="34" charset="0"/>
              </a:defRPr>
            </a:lvl2pPr>
            <a:lvl3pPr marL="1879600" indent="-319088">
              <a:lnSpc>
                <a:spcPts val="2400"/>
              </a:lnSpc>
              <a:spcBef>
                <a:spcPts val="900"/>
              </a:spcBef>
              <a:buSzPct val="115000"/>
              <a:buFont typeface="Verdana" pitchFamily="34" charset="0"/>
              <a:buChar char="●"/>
              <a:defRPr sz="1800">
                <a:solidFill>
                  <a:schemeClr val="bg2"/>
                </a:solidFill>
                <a:latin typeface="Verdana" pitchFamily="34" charset="0"/>
              </a:defRPr>
            </a:lvl3pPr>
            <a:lvl4pPr marL="2692400" indent="-360363">
              <a:lnSpc>
                <a:spcPts val="2400"/>
              </a:lnSpc>
              <a:spcBef>
                <a:spcPts val="900"/>
              </a:spcBef>
              <a:buSzPct val="115000"/>
              <a:buFont typeface="Verdana" pitchFamily="34" charset="0"/>
              <a:buChar char="●"/>
              <a:defRPr sz="1800" baseline="0">
                <a:solidFill>
                  <a:schemeClr val="bg2"/>
                </a:solidFill>
                <a:latin typeface="Verdana" pitchFamily="34" charset="0"/>
              </a:defRPr>
            </a:lvl4pPr>
            <a:lvl5pPr marL="3405188" indent="-352425">
              <a:lnSpc>
                <a:spcPts val="2400"/>
              </a:lnSpc>
              <a:spcBef>
                <a:spcPts val="900"/>
              </a:spcBef>
              <a:buSzPct val="115000"/>
              <a:buFont typeface="Verdana" pitchFamily="34" charset="0"/>
              <a:buChar char="●"/>
              <a:defRPr sz="1800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</a:defRPr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</a:defRPr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</a:defRPr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</a:defRPr>
            </a:lvl9pPr>
          </a:lstStyle>
          <a:p>
            <a:pPr marL="252407" indent="-252407" defTabSz="914378">
              <a:buClr>
                <a:srgbClr val="005172"/>
              </a:buClr>
            </a:pPr>
            <a:r>
              <a:rPr lang="en-US" b="0" i="0" dirty="0">
                <a:solidFill>
                  <a:srgbClr val="005172"/>
                </a:solidFill>
              </a:rPr>
              <a:t>Spatial reweighting algorithm</a:t>
            </a:r>
          </a:p>
          <a:p>
            <a:pPr marL="252407" indent="-252407" defTabSz="914378">
              <a:buClr>
                <a:srgbClr val="005172"/>
              </a:buClr>
            </a:pPr>
            <a:r>
              <a:rPr lang="en-US" b="0" i="0" dirty="0">
                <a:solidFill>
                  <a:srgbClr val="005172"/>
                </a:solidFill>
              </a:rPr>
              <a:t>Combination of household surveys with population census data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B8818973-D8DF-4079-8CF1-0B1B80CD2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600" y="169210"/>
            <a:ext cx="8330400" cy="576832"/>
          </a:xfrm>
        </p:spPr>
        <p:txBody>
          <a:bodyPr/>
          <a:lstStyle/>
          <a:p>
            <a:r>
              <a:rPr lang="en-GB" dirty="0"/>
              <a:t>Background: Combining two research streams</a:t>
            </a:r>
          </a:p>
        </p:txBody>
      </p:sp>
    </p:spTree>
    <p:extLst>
      <p:ext uri="{BB962C8B-B14F-4D97-AF65-F5344CB8AC3E}">
        <p14:creationId xmlns:p14="http://schemas.microsoft.com/office/powerpoint/2010/main" val="2157501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 uiExpand="1" build="p" animBg="1"/>
      <p:bldP spid="4" grpId="0" uiExpand="1" build="p" animBg="1"/>
      <p:bldP spid="5" grpId="0"/>
      <p:bldP spid="6" grpId="0"/>
      <p:bldP spid="10" grpId="0" animBg="1"/>
      <p:bldP spid="11" grpId="0" animBg="1"/>
      <p:bldP spid="13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466373-60FA-4AD2-A13C-1AD85CE8007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/>
            <a:fld id="{F25965E0-7062-474C-8671-DB3A3CE669B0}" type="slidenum">
              <a:rPr lang="en-GB" smtClean="0"/>
              <a:pPr algn="r"/>
              <a:t>5</a:t>
            </a:fld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B667B5-6B12-4954-8CE8-B3B701BFD181}"/>
              </a:ext>
            </a:extLst>
          </p:cNvPr>
          <p:cNvSpPr/>
          <p:nvPr/>
        </p:nvSpPr>
        <p:spPr>
          <a:xfrm>
            <a:off x="225671" y="1583873"/>
            <a:ext cx="1371600" cy="548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Subnational benchmark projections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83AB40-87D0-41EA-9E12-DD5132BC313C}"/>
              </a:ext>
            </a:extLst>
          </p:cNvPr>
          <p:cNvSpPr/>
          <p:nvPr/>
        </p:nvSpPr>
        <p:spPr>
          <a:xfrm>
            <a:off x="1385727" y="2302576"/>
            <a:ext cx="1371600" cy="548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800" dirty="0">
                <a:solidFill>
                  <a:schemeClr val="tx1"/>
                </a:solidFill>
              </a:rPr>
              <a:t>Spatial iterative proportional updating of household survey weights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3B5185-F8CF-4AD7-B927-A2AC720DFA9E}"/>
              </a:ext>
            </a:extLst>
          </p:cNvPr>
          <p:cNvSpPr/>
          <p:nvPr/>
        </p:nvSpPr>
        <p:spPr>
          <a:xfrm>
            <a:off x="3347589" y="1583873"/>
            <a:ext cx="1371600" cy="548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Wage and food price projections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A53522-C5EE-484A-962D-1A25E9278D4F}"/>
              </a:ext>
            </a:extLst>
          </p:cNvPr>
          <p:cNvSpPr/>
          <p:nvPr/>
        </p:nvSpPr>
        <p:spPr>
          <a:xfrm>
            <a:off x="3340765" y="2302576"/>
            <a:ext cx="1371600" cy="548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Per capita income projections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11C9050-332D-44F5-92C3-89765ECB15FC}"/>
              </a:ext>
            </a:extLst>
          </p:cNvPr>
          <p:cNvSpPr/>
          <p:nvPr/>
        </p:nvSpPr>
        <p:spPr>
          <a:xfrm>
            <a:off x="1791739" y="146467"/>
            <a:ext cx="1371600" cy="54864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800" dirty="0">
                <a:solidFill>
                  <a:schemeClr val="tx1"/>
                </a:solidFill>
              </a:rPr>
              <a:t>Demographic and occupation projections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29A7E43-3E6C-4705-9D18-4639C69BBBE4}"/>
              </a:ext>
            </a:extLst>
          </p:cNvPr>
          <p:cNvSpPr/>
          <p:nvPr/>
        </p:nvSpPr>
        <p:spPr>
          <a:xfrm>
            <a:off x="1791739" y="865170"/>
            <a:ext cx="1371600" cy="54864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Household survey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92C3A5D-DFCA-4717-9CE5-3F79DA4F0A3F}"/>
              </a:ext>
            </a:extLst>
          </p:cNvPr>
          <p:cNvSpPr/>
          <p:nvPr/>
        </p:nvSpPr>
        <p:spPr>
          <a:xfrm>
            <a:off x="3340765" y="865170"/>
            <a:ext cx="1371600" cy="54864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MAGNET CGE model</a:t>
            </a:r>
          </a:p>
        </p:txBody>
      </p: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18265DF4-37B6-4099-B268-0C23DE768F2A}"/>
              </a:ext>
            </a:extLst>
          </p:cNvPr>
          <p:cNvCxnSpPr>
            <a:stCxn id="9" idx="2"/>
            <a:endCxn id="4" idx="0"/>
          </p:cNvCxnSpPr>
          <p:nvPr/>
        </p:nvCxnSpPr>
        <p:spPr>
          <a:xfrm rot="10800000" flipV="1">
            <a:off x="911471" y="420787"/>
            <a:ext cx="880268" cy="1163086"/>
          </a:xfrm>
          <a:prstGeom prst="bentConnector2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0477A4EB-4092-4194-8832-9256755EE145}"/>
              </a:ext>
            </a:extLst>
          </p:cNvPr>
          <p:cNvCxnSpPr>
            <a:stCxn id="9" idx="6"/>
            <a:endCxn id="11" idx="0"/>
          </p:cNvCxnSpPr>
          <p:nvPr/>
        </p:nvCxnSpPr>
        <p:spPr>
          <a:xfrm>
            <a:off x="3163339" y="420787"/>
            <a:ext cx="863226" cy="444383"/>
          </a:xfrm>
          <a:prstGeom prst="bentConnector2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A5FEFD7-DE80-4CA6-B245-47B28496E54D}"/>
              </a:ext>
            </a:extLst>
          </p:cNvPr>
          <p:cNvCxnSpPr>
            <a:stCxn id="6" idx="2"/>
            <a:endCxn id="7" idx="0"/>
          </p:cNvCxnSpPr>
          <p:nvPr/>
        </p:nvCxnSpPr>
        <p:spPr>
          <a:xfrm flipH="1">
            <a:off x="4026565" y="2132513"/>
            <a:ext cx="0" cy="170063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49FE4540-222E-44A6-B354-5E18E5DB1337}"/>
              </a:ext>
            </a:extLst>
          </p:cNvPr>
          <p:cNvCxnSpPr>
            <a:stCxn id="4" idx="2"/>
            <a:endCxn id="5" idx="1"/>
          </p:cNvCxnSpPr>
          <p:nvPr/>
        </p:nvCxnSpPr>
        <p:spPr>
          <a:xfrm rot="16200000" flipH="1">
            <a:off x="926408" y="2117576"/>
            <a:ext cx="444383" cy="474256"/>
          </a:xfrm>
          <a:prstGeom prst="bentConnector2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DFA027A6-A79A-4F25-A213-3433304FDA17}"/>
              </a:ext>
            </a:extLst>
          </p:cNvPr>
          <p:cNvCxnSpPr>
            <a:stCxn id="11" idx="4"/>
            <a:endCxn id="6" idx="0"/>
          </p:cNvCxnSpPr>
          <p:nvPr/>
        </p:nvCxnSpPr>
        <p:spPr>
          <a:xfrm rot="16200000" flipH="1">
            <a:off x="3941534" y="1498841"/>
            <a:ext cx="170063" cy="0"/>
          </a:xfrm>
          <a:prstGeom prst="bentConnector3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4E73A15A-0B2A-43EE-8B98-A9E81B430A02}"/>
              </a:ext>
            </a:extLst>
          </p:cNvPr>
          <p:cNvCxnSpPr>
            <a:stCxn id="10" idx="5"/>
            <a:endCxn id="7" idx="1"/>
          </p:cNvCxnSpPr>
          <p:nvPr/>
        </p:nvCxnSpPr>
        <p:spPr>
          <a:xfrm rot="16200000" flipH="1">
            <a:off x="2529903" y="1766034"/>
            <a:ext cx="1243432" cy="378292"/>
          </a:xfrm>
          <a:prstGeom prst="bentConnector2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887C7ECF-9B82-46C5-A2F4-17AC47132439}"/>
              </a:ext>
            </a:extLst>
          </p:cNvPr>
          <p:cNvSpPr/>
          <p:nvPr/>
        </p:nvSpPr>
        <p:spPr>
          <a:xfrm>
            <a:off x="1780019" y="3155294"/>
            <a:ext cx="1371600" cy="548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800" dirty="0">
                <a:solidFill>
                  <a:schemeClr val="tx1"/>
                </a:solidFill>
              </a:rPr>
              <a:t>Simulated subnational income distribution projections</a:t>
            </a:r>
          </a:p>
        </p:txBody>
      </p:sp>
      <p:cxnSp>
        <p:nvCxnSpPr>
          <p:cNvPr id="57" name="Connector: Elbow 56">
            <a:extLst>
              <a:ext uri="{FF2B5EF4-FFF2-40B4-BE49-F238E27FC236}">
                <a16:creationId xmlns:a16="http://schemas.microsoft.com/office/drawing/2014/main" id="{1CFE60F4-E542-4764-A262-C8C43A28A071}"/>
              </a:ext>
            </a:extLst>
          </p:cNvPr>
          <p:cNvCxnSpPr>
            <a:cxnSpLocks/>
          </p:cNvCxnSpPr>
          <p:nvPr/>
        </p:nvCxnSpPr>
        <p:spPr>
          <a:xfrm rot="5400000">
            <a:off x="3269394" y="2412467"/>
            <a:ext cx="311223" cy="1188720"/>
          </a:xfrm>
          <a:prstGeom prst="bentConnector3">
            <a:avLst>
              <a:gd name="adj1" fmla="val 40746"/>
            </a:avLst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78508EEA-B959-4095-8292-7540782F0329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2071527" y="2851216"/>
            <a:ext cx="0" cy="307914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4C5B954B-912F-41ED-BD42-8B63CCF071FA}"/>
              </a:ext>
            </a:extLst>
          </p:cNvPr>
          <p:cNvCxnSpPr>
            <a:stCxn id="10" idx="4"/>
          </p:cNvCxnSpPr>
          <p:nvPr/>
        </p:nvCxnSpPr>
        <p:spPr>
          <a:xfrm>
            <a:off x="2477539" y="1413810"/>
            <a:ext cx="0" cy="888766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E880530B-6F1D-4D24-8F9B-BFC9295F66AB}"/>
              </a:ext>
            </a:extLst>
          </p:cNvPr>
          <p:cNvCxnSpPr>
            <a:cxnSpLocks/>
            <a:stCxn id="59" idx="2"/>
            <a:endCxn id="41" idx="0"/>
          </p:cNvCxnSpPr>
          <p:nvPr/>
        </p:nvCxnSpPr>
        <p:spPr>
          <a:xfrm flipH="1">
            <a:off x="2452524" y="3703934"/>
            <a:ext cx="0" cy="265605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3" name="Group 82">
            <a:extLst>
              <a:ext uri="{FF2B5EF4-FFF2-40B4-BE49-F238E27FC236}">
                <a16:creationId xmlns:a16="http://schemas.microsoft.com/office/drawing/2014/main" id="{295FB8DB-9C3C-4DE2-9C47-5C2163813427}"/>
              </a:ext>
            </a:extLst>
          </p:cNvPr>
          <p:cNvGrpSpPr/>
          <p:nvPr/>
        </p:nvGrpSpPr>
        <p:grpSpPr>
          <a:xfrm>
            <a:off x="1766725" y="3969539"/>
            <a:ext cx="1371600" cy="1188720"/>
            <a:chOff x="3435820" y="3854932"/>
            <a:chExt cx="1371600" cy="118872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5C22DA67-2199-4BD2-92F6-5E5055CAE023}"/>
                </a:ext>
              </a:extLst>
            </p:cNvPr>
            <p:cNvSpPr/>
            <p:nvPr/>
          </p:nvSpPr>
          <p:spPr>
            <a:xfrm>
              <a:off x="3435820" y="3854932"/>
              <a:ext cx="1371600" cy="949866"/>
            </a:xfrm>
            <a:prstGeom prst="rect">
              <a:avLst/>
            </a:prstGeom>
            <a:grp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900" dirty="0">
                  <a:solidFill>
                    <a:schemeClr val="tx1"/>
                  </a:solidFill>
                </a:rPr>
                <a:t>Maps and analysis</a:t>
              </a: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</p:txBody>
        </p:sp>
        <p:pic>
          <p:nvPicPr>
            <p:cNvPr id="41" name="Picture 40" descr="A picture containing silhouette&#10;&#10;Description automatically generated">
              <a:extLst>
                <a:ext uri="{FF2B5EF4-FFF2-40B4-BE49-F238E27FC236}">
                  <a16:creationId xmlns:a16="http://schemas.microsoft.com/office/drawing/2014/main" id="{6B5ABD4A-9B2E-4F75-AF79-1CD961D1B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27259" y="3854932"/>
              <a:ext cx="1188720" cy="118872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828658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466373-60FA-4AD2-A13C-1AD85CE8007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/>
            <a:fld id="{F25965E0-7062-474C-8671-DB3A3CE669B0}" type="slidenum">
              <a:rPr lang="en-GB" smtClean="0"/>
              <a:pPr algn="r"/>
              <a:t>6</a:t>
            </a:fld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B667B5-6B12-4954-8CE8-B3B701BFD181}"/>
              </a:ext>
            </a:extLst>
          </p:cNvPr>
          <p:cNvSpPr/>
          <p:nvPr/>
        </p:nvSpPr>
        <p:spPr>
          <a:xfrm>
            <a:off x="225671" y="1583873"/>
            <a:ext cx="1371600" cy="548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Subnational benchmark projections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83AB40-87D0-41EA-9E12-DD5132BC313C}"/>
              </a:ext>
            </a:extLst>
          </p:cNvPr>
          <p:cNvSpPr/>
          <p:nvPr/>
        </p:nvSpPr>
        <p:spPr>
          <a:xfrm>
            <a:off x="1385727" y="2302576"/>
            <a:ext cx="1371600" cy="548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800" dirty="0">
                <a:solidFill>
                  <a:schemeClr val="tx1"/>
                </a:solidFill>
              </a:rPr>
              <a:t>Spatial iterative proportional updating of household survey weights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3B5185-F8CF-4AD7-B927-A2AC720DFA9E}"/>
              </a:ext>
            </a:extLst>
          </p:cNvPr>
          <p:cNvSpPr/>
          <p:nvPr/>
        </p:nvSpPr>
        <p:spPr>
          <a:xfrm>
            <a:off x="3347589" y="1583873"/>
            <a:ext cx="1371600" cy="548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Wage and food price projections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A53522-C5EE-484A-962D-1A25E9278D4F}"/>
              </a:ext>
            </a:extLst>
          </p:cNvPr>
          <p:cNvSpPr/>
          <p:nvPr/>
        </p:nvSpPr>
        <p:spPr>
          <a:xfrm>
            <a:off x="3340765" y="2302576"/>
            <a:ext cx="1371600" cy="548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Per capita income projections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11C9050-332D-44F5-92C3-89765ECB15FC}"/>
              </a:ext>
            </a:extLst>
          </p:cNvPr>
          <p:cNvSpPr/>
          <p:nvPr/>
        </p:nvSpPr>
        <p:spPr>
          <a:xfrm>
            <a:off x="1791739" y="146467"/>
            <a:ext cx="1371600" cy="54864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800" dirty="0">
                <a:solidFill>
                  <a:schemeClr val="tx1"/>
                </a:solidFill>
              </a:rPr>
              <a:t>Demographic and occupation projections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29A7E43-3E6C-4705-9D18-4639C69BBBE4}"/>
              </a:ext>
            </a:extLst>
          </p:cNvPr>
          <p:cNvSpPr/>
          <p:nvPr/>
        </p:nvSpPr>
        <p:spPr>
          <a:xfrm>
            <a:off x="1791739" y="865170"/>
            <a:ext cx="1371600" cy="54864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Household survey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92C3A5D-DFCA-4717-9CE5-3F79DA4F0A3F}"/>
              </a:ext>
            </a:extLst>
          </p:cNvPr>
          <p:cNvSpPr/>
          <p:nvPr/>
        </p:nvSpPr>
        <p:spPr>
          <a:xfrm>
            <a:off x="3340765" y="865170"/>
            <a:ext cx="1371600" cy="54864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MAGNET CGE model</a:t>
            </a:r>
          </a:p>
        </p:txBody>
      </p: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18265DF4-37B6-4099-B268-0C23DE768F2A}"/>
              </a:ext>
            </a:extLst>
          </p:cNvPr>
          <p:cNvCxnSpPr>
            <a:stCxn id="9" idx="2"/>
            <a:endCxn id="4" idx="0"/>
          </p:cNvCxnSpPr>
          <p:nvPr/>
        </p:nvCxnSpPr>
        <p:spPr>
          <a:xfrm rot="10800000" flipV="1">
            <a:off x="911471" y="420787"/>
            <a:ext cx="880268" cy="1163086"/>
          </a:xfrm>
          <a:prstGeom prst="bentConnector2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0477A4EB-4092-4194-8832-9256755EE145}"/>
              </a:ext>
            </a:extLst>
          </p:cNvPr>
          <p:cNvCxnSpPr>
            <a:stCxn id="9" idx="6"/>
            <a:endCxn id="11" idx="0"/>
          </p:cNvCxnSpPr>
          <p:nvPr/>
        </p:nvCxnSpPr>
        <p:spPr>
          <a:xfrm>
            <a:off x="3163339" y="420787"/>
            <a:ext cx="863226" cy="444383"/>
          </a:xfrm>
          <a:prstGeom prst="bentConnector2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A5FEFD7-DE80-4CA6-B245-47B28496E54D}"/>
              </a:ext>
            </a:extLst>
          </p:cNvPr>
          <p:cNvCxnSpPr>
            <a:stCxn id="6" idx="2"/>
            <a:endCxn id="7" idx="0"/>
          </p:cNvCxnSpPr>
          <p:nvPr/>
        </p:nvCxnSpPr>
        <p:spPr>
          <a:xfrm flipH="1">
            <a:off x="4026565" y="2132513"/>
            <a:ext cx="0" cy="170063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49FE4540-222E-44A6-B354-5E18E5DB1337}"/>
              </a:ext>
            </a:extLst>
          </p:cNvPr>
          <p:cNvCxnSpPr>
            <a:stCxn id="4" idx="2"/>
            <a:endCxn id="5" idx="1"/>
          </p:cNvCxnSpPr>
          <p:nvPr/>
        </p:nvCxnSpPr>
        <p:spPr>
          <a:xfrm rot="16200000" flipH="1">
            <a:off x="926408" y="2117576"/>
            <a:ext cx="444383" cy="474256"/>
          </a:xfrm>
          <a:prstGeom prst="bentConnector2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DFA027A6-A79A-4F25-A213-3433304FDA17}"/>
              </a:ext>
            </a:extLst>
          </p:cNvPr>
          <p:cNvCxnSpPr>
            <a:stCxn id="11" idx="4"/>
            <a:endCxn id="6" idx="0"/>
          </p:cNvCxnSpPr>
          <p:nvPr/>
        </p:nvCxnSpPr>
        <p:spPr>
          <a:xfrm rot="16200000" flipH="1">
            <a:off x="3941534" y="1498841"/>
            <a:ext cx="170063" cy="0"/>
          </a:xfrm>
          <a:prstGeom prst="bentConnector3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4E73A15A-0B2A-43EE-8B98-A9E81B430A02}"/>
              </a:ext>
            </a:extLst>
          </p:cNvPr>
          <p:cNvCxnSpPr>
            <a:stCxn id="10" idx="5"/>
            <a:endCxn id="7" idx="1"/>
          </p:cNvCxnSpPr>
          <p:nvPr/>
        </p:nvCxnSpPr>
        <p:spPr>
          <a:xfrm rot="16200000" flipH="1">
            <a:off x="2529903" y="1766034"/>
            <a:ext cx="1243432" cy="378292"/>
          </a:xfrm>
          <a:prstGeom prst="bentConnector2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887C7ECF-9B82-46C5-A2F4-17AC47132439}"/>
              </a:ext>
            </a:extLst>
          </p:cNvPr>
          <p:cNvSpPr/>
          <p:nvPr/>
        </p:nvSpPr>
        <p:spPr>
          <a:xfrm>
            <a:off x="1780019" y="3155294"/>
            <a:ext cx="1371600" cy="548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800" dirty="0">
                <a:solidFill>
                  <a:schemeClr val="tx1"/>
                </a:solidFill>
              </a:rPr>
              <a:t>Simulated subnational income distribution projections</a:t>
            </a:r>
          </a:p>
        </p:txBody>
      </p:sp>
      <p:cxnSp>
        <p:nvCxnSpPr>
          <p:cNvPr id="57" name="Connector: Elbow 56">
            <a:extLst>
              <a:ext uri="{FF2B5EF4-FFF2-40B4-BE49-F238E27FC236}">
                <a16:creationId xmlns:a16="http://schemas.microsoft.com/office/drawing/2014/main" id="{1CFE60F4-E542-4764-A262-C8C43A28A071}"/>
              </a:ext>
            </a:extLst>
          </p:cNvPr>
          <p:cNvCxnSpPr>
            <a:cxnSpLocks/>
          </p:cNvCxnSpPr>
          <p:nvPr/>
        </p:nvCxnSpPr>
        <p:spPr>
          <a:xfrm rot="5400000">
            <a:off x="3269394" y="2412467"/>
            <a:ext cx="311223" cy="1188720"/>
          </a:xfrm>
          <a:prstGeom prst="bentConnector3">
            <a:avLst>
              <a:gd name="adj1" fmla="val 40746"/>
            </a:avLst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78508EEA-B959-4095-8292-7540782F0329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2071527" y="2851216"/>
            <a:ext cx="0" cy="307914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4C5B954B-912F-41ED-BD42-8B63CCF071FA}"/>
              </a:ext>
            </a:extLst>
          </p:cNvPr>
          <p:cNvCxnSpPr>
            <a:stCxn id="10" idx="4"/>
          </p:cNvCxnSpPr>
          <p:nvPr/>
        </p:nvCxnSpPr>
        <p:spPr>
          <a:xfrm>
            <a:off x="2477539" y="1413810"/>
            <a:ext cx="0" cy="888766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E880530B-6F1D-4D24-8F9B-BFC9295F66AB}"/>
              </a:ext>
            </a:extLst>
          </p:cNvPr>
          <p:cNvCxnSpPr>
            <a:cxnSpLocks/>
            <a:stCxn id="59" idx="2"/>
            <a:endCxn id="41" idx="0"/>
          </p:cNvCxnSpPr>
          <p:nvPr/>
        </p:nvCxnSpPr>
        <p:spPr>
          <a:xfrm flipH="1">
            <a:off x="2452524" y="3703934"/>
            <a:ext cx="0" cy="265605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3" name="Group 82">
            <a:extLst>
              <a:ext uri="{FF2B5EF4-FFF2-40B4-BE49-F238E27FC236}">
                <a16:creationId xmlns:a16="http://schemas.microsoft.com/office/drawing/2014/main" id="{295FB8DB-9C3C-4DE2-9C47-5C2163813427}"/>
              </a:ext>
            </a:extLst>
          </p:cNvPr>
          <p:cNvGrpSpPr/>
          <p:nvPr/>
        </p:nvGrpSpPr>
        <p:grpSpPr>
          <a:xfrm>
            <a:off x="1766725" y="3969539"/>
            <a:ext cx="1371600" cy="1188720"/>
            <a:chOff x="3435820" y="3854932"/>
            <a:chExt cx="1371600" cy="118872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5C22DA67-2199-4BD2-92F6-5E5055CAE023}"/>
                </a:ext>
              </a:extLst>
            </p:cNvPr>
            <p:cNvSpPr/>
            <p:nvPr/>
          </p:nvSpPr>
          <p:spPr>
            <a:xfrm>
              <a:off x="3435820" y="3854932"/>
              <a:ext cx="1371600" cy="949866"/>
            </a:xfrm>
            <a:prstGeom prst="rect">
              <a:avLst/>
            </a:prstGeom>
            <a:grp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900" dirty="0">
                  <a:solidFill>
                    <a:schemeClr val="tx1"/>
                  </a:solidFill>
                </a:rPr>
                <a:t>Maps and analysis</a:t>
              </a: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</p:txBody>
        </p:sp>
        <p:pic>
          <p:nvPicPr>
            <p:cNvPr id="41" name="Picture 40" descr="A picture containing silhouette&#10;&#10;Description automatically generated">
              <a:extLst>
                <a:ext uri="{FF2B5EF4-FFF2-40B4-BE49-F238E27FC236}">
                  <a16:creationId xmlns:a16="http://schemas.microsoft.com/office/drawing/2014/main" id="{6B5ABD4A-9B2E-4F75-AF79-1CD961D1B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27259" y="3854932"/>
              <a:ext cx="1188720" cy="1188720"/>
            </a:xfrm>
            <a:prstGeom prst="rect">
              <a:avLst/>
            </a:prstGeom>
            <a:noFill/>
          </p:spPr>
        </p:pic>
      </p:grpSp>
      <p:sp>
        <p:nvSpPr>
          <p:cNvPr id="26" name="Title 1">
            <a:extLst>
              <a:ext uri="{FF2B5EF4-FFF2-40B4-BE49-F238E27FC236}">
                <a16:creationId xmlns:a16="http://schemas.microsoft.com/office/drawing/2014/main" id="{FB385115-5785-4C50-9D38-F88972C7A835}"/>
              </a:ext>
            </a:extLst>
          </p:cNvPr>
          <p:cNvSpPr txBox="1">
            <a:spLocks/>
          </p:cNvSpPr>
          <p:nvPr/>
        </p:nvSpPr>
        <p:spPr>
          <a:xfrm>
            <a:off x="4957011" y="127700"/>
            <a:ext cx="3889441" cy="560866"/>
          </a:xfrm>
          <a:prstGeom prst="rect">
            <a:avLst/>
          </a:prstGeom>
          <a:noFill/>
          <a:ln w="0">
            <a:gradFill>
              <a:gsLst>
                <a:gs pos="0">
                  <a:schemeClr val="tx1"/>
                </a:gs>
                <a:gs pos="1000">
                  <a:schemeClr val="tx1">
                    <a:alpha val="0"/>
                  </a:schemeClr>
                </a:gs>
                <a:gs pos="99000">
                  <a:srgbClr val="005172">
                    <a:alpha val="0"/>
                  </a:srgbClr>
                </a:gs>
                <a:gs pos="100000">
                  <a:schemeClr val="tx1"/>
                </a:gs>
              </a:gsLst>
              <a:lin ang="5400000" scaled="0"/>
            </a:gradFill>
          </a:ln>
        </p:spPr>
        <p:txBody>
          <a:bodyPr vert="horz" wrap="square" lIns="18000" tIns="18000" rIns="91440" bIns="180000" numCol="1" anchor="t" anchorCtr="0" compatLnSpc="1">
            <a:prstTxWarp prst="textNoShape">
              <a:avLst/>
            </a:prstTxWarp>
            <a:spAutoFit/>
          </a:bodyPr>
          <a:lstStyle>
            <a:lvl1pPr>
              <a:lnSpc>
                <a:spcPts val="3200"/>
              </a:lnSpc>
              <a:defRPr sz="2600">
                <a:solidFill>
                  <a:schemeClr val="bg2"/>
                </a:solidFill>
                <a:latin typeface="Verdana" pitchFamily="34" charset="0"/>
                <a:ea typeface="+mj-ea"/>
                <a:cs typeface="+mj-cs"/>
              </a:defRPr>
            </a:lvl1pPr>
            <a:lvl2pPr>
              <a:lnSpc>
                <a:spcPts val="4000"/>
              </a:lnSpc>
              <a:defRPr sz="3200">
                <a:solidFill>
                  <a:schemeClr val="bg1"/>
                </a:solidFill>
                <a:latin typeface="Verdana" pitchFamily="34" charset="0"/>
              </a:defRPr>
            </a:lvl2pPr>
            <a:lvl3pPr>
              <a:lnSpc>
                <a:spcPts val="4000"/>
              </a:lnSpc>
              <a:defRPr sz="3200">
                <a:solidFill>
                  <a:schemeClr val="bg1"/>
                </a:solidFill>
                <a:latin typeface="Verdana" pitchFamily="34" charset="0"/>
              </a:defRPr>
            </a:lvl3pPr>
            <a:lvl4pPr>
              <a:lnSpc>
                <a:spcPts val="4000"/>
              </a:lnSpc>
              <a:defRPr sz="3200">
                <a:solidFill>
                  <a:schemeClr val="bg1"/>
                </a:solidFill>
                <a:latin typeface="Verdana" pitchFamily="34" charset="0"/>
              </a:defRPr>
            </a:lvl4pPr>
            <a:lvl5pPr>
              <a:lnSpc>
                <a:spcPts val="4000"/>
              </a:lnSpc>
              <a:defRPr sz="3200">
                <a:solidFill>
                  <a:schemeClr val="bg1"/>
                </a:solidFill>
                <a:latin typeface="Verdana" pitchFamily="34" charset="0"/>
              </a:defRPr>
            </a:lvl5pPr>
            <a:lvl6pPr marL="45720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6pPr>
            <a:lvl7pPr marL="91440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7pPr>
            <a:lvl8pPr marL="137160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8pPr>
            <a:lvl9pPr marL="182880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r>
              <a:rPr lang="en-GB" sz="2000" dirty="0"/>
              <a:t>Input data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6EA2A42-C56A-4BD2-9C6A-CB25241C2970}"/>
              </a:ext>
            </a:extLst>
          </p:cNvPr>
          <p:cNvSpPr txBox="1"/>
          <p:nvPr/>
        </p:nvSpPr>
        <p:spPr>
          <a:xfrm>
            <a:off x="4957012" y="865170"/>
            <a:ext cx="3936164" cy="1451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Verdana" pitchFamily="34" charset="0"/>
              </a:rPr>
              <a:t>Shared-Socioeconomic Pathways (SSP) projections for national population and GDP</a:t>
            </a:r>
          </a:p>
          <a:p>
            <a:pPr marL="171450" indent="-1714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Verdana" pitchFamily="34" charset="0"/>
              </a:rPr>
              <a:t>New SSP occupation projections</a:t>
            </a:r>
          </a:p>
          <a:p>
            <a:pPr marL="171450" indent="-1714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Verdana" pitchFamily="34" charset="0"/>
              </a:rPr>
              <a:t>Gridded population from </a:t>
            </a:r>
            <a:r>
              <a:rPr lang="en-GB" sz="1200" dirty="0" err="1">
                <a:latin typeface="Verdana" pitchFamily="34" charset="0"/>
              </a:rPr>
              <a:t>WorldPop</a:t>
            </a:r>
            <a:endParaRPr lang="en-GB" sz="1200" dirty="0">
              <a:latin typeface="Verdana" pitchFamily="34" charset="0"/>
            </a:endParaRPr>
          </a:p>
          <a:p>
            <a:pPr marL="171450" indent="-1714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latin typeface="Verdana" pitchFamily="34" charset="0"/>
              </a:rPr>
              <a:t>2018-2019 Ethiopia Socio-economic Survey (LSMS-ISA): 7,527 households</a:t>
            </a:r>
            <a:endParaRPr lang="en-GB" sz="1200" dirty="0">
              <a:latin typeface="Verdana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536BCD7-D12F-4C3D-83B2-F78761035D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7522" y="2548662"/>
            <a:ext cx="3307909" cy="2224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709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466373-60FA-4AD2-A13C-1AD85CE8007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/>
            <a:fld id="{F25965E0-7062-474C-8671-DB3A3CE669B0}" type="slidenum">
              <a:rPr lang="en-GB" smtClean="0"/>
              <a:pPr algn="r"/>
              <a:t>7</a:t>
            </a:fld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B667B5-6B12-4954-8CE8-B3B701BFD181}"/>
              </a:ext>
            </a:extLst>
          </p:cNvPr>
          <p:cNvSpPr/>
          <p:nvPr/>
        </p:nvSpPr>
        <p:spPr>
          <a:xfrm>
            <a:off x="225671" y="1583873"/>
            <a:ext cx="1371600" cy="54864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Subnational benchmark projections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83AB40-87D0-41EA-9E12-DD5132BC313C}"/>
              </a:ext>
            </a:extLst>
          </p:cNvPr>
          <p:cNvSpPr/>
          <p:nvPr/>
        </p:nvSpPr>
        <p:spPr>
          <a:xfrm>
            <a:off x="1385727" y="2302576"/>
            <a:ext cx="1371600" cy="548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800" dirty="0">
                <a:solidFill>
                  <a:schemeClr val="tx1"/>
                </a:solidFill>
              </a:rPr>
              <a:t>Spatial iterative proportional updating of household survey weights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3B5185-F8CF-4AD7-B927-A2AC720DFA9E}"/>
              </a:ext>
            </a:extLst>
          </p:cNvPr>
          <p:cNvSpPr/>
          <p:nvPr/>
        </p:nvSpPr>
        <p:spPr>
          <a:xfrm>
            <a:off x="3347589" y="1583873"/>
            <a:ext cx="1371600" cy="548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Wage and food price projections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A53522-C5EE-484A-962D-1A25E9278D4F}"/>
              </a:ext>
            </a:extLst>
          </p:cNvPr>
          <p:cNvSpPr/>
          <p:nvPr/>
        </p:nvSpPr>
        <p:spPr>
          <a:xfrm>
            <a:off x="3340765" y="2302576"/>
            <a:ext cx="1371600" cy="548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Per capita income projections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11C9050-332D-44F5-92C3-89765ECB15FC}"/>
              </a:ext>
            </a:extLst>
          </p:cNvPr>
          <p:cNvSpPr/>
          <p:nvPr/>
        </p:nvSpPr>
        <p:spPr>
          <a:xfrm>
            <a:off x="1791739" y="146467"/>
            <a:ext cx="1371600" cy="54864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800" dirty="0">
                <a:solidFill>
                  <a:schemeClr val="tx1"/>
                </a:solidFill>
              </a:rPr>
              <a:t>Demographic and occupation projections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29A7E43-3E6C-4705-9D18-4639C69BBBE4}"/>
              </a:ext>
            </a:extLst>
          </p:cNvPr>
          <p:cNvSpPr/>
          <p:nvPr/>
        </p:nvSpPr>
        <p:spPr>
          <a:xfrm>
            <a:off x="1791739" y="865170"/>
            <a:ext cx="1371600" cy="54864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Household survey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92C3A5D-DFCA-4717-9CE5-3F79DA4F0A3F}"/>
              </a:ext>
            </a:extLst>
          </p:cNvPr>
          <p:cNvSpPr/>
          <p:nvPr/>
        </p:nvSpPr>
        <p:spPr>
          <a:xfrm>
            <a:off x="3340765" y="865170"/>
            <a:ext cx="1371600" cy="54864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MAGNET CGE model</a:t>
            </a:r>
          </a:p>
        </p:txBody>
      </p: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18265DF4-37B6-4099-B268-0C23DE768F2A}"/>
              </a:ext>
            </a:extLst>
          </p:cNvPr>
          <p:cNvCxnSpPr>
            <a:stCxn id="9" idx="2"/>
            <a:endCxn id="4" idx="0"/>
          </p:cNvCxnSpPr>
          <p:nvPr/>
        </p:nvCxnSpPr>
        <p:spPr>
          <a:xfrm rot="10800000" flipV="1">
            <a:off x="911471" y="420787"/>
            <a:ext cx="880268" cy="1163086"/>
          </a:xfrm>
          <a:prstGeom prst="bentConnector2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0477A4EB-4092-4194-8832-9256755EE145}"/>
              </a:ext>
            </a:extLst>
          </p:cNvPr>
          <p:cNvCxnSpPr>
            <a:stCxn id="9" idx="6"/>
            <a:endCxn id="11" idx="0"/>
          </p:cNvCxnSpPr>
          <p:nvPr/>
        </p:nvCxnSpPr>
        <p:spPr>
          <a:xfrm>
            <a:off x="3163339" y="420787"/>
            <a:ext cx="863226" cy="444383"/>
          </a:xfrm>
          <a:prstGeom prst="bentConnector2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A5FEFD7-DE80-4CA6-B245-47B28496E54D}"/>
              </a:ext>
            </a:extLst>
          </p:cNvPr>
          <p:cNvCxnSpPr>
            <a:stCxn id="6" idx="2"/>
            <a:endCxn id="7" idx="0"/>
          </p:cNvCxnSpPr>
          <p:nvPr/>
        </p:nvCxnSpPr>
        <p:spPr>
          <a:xfrm flipH="1">
            <a:off x="4026565" y="2132513"/>
            <a:ext cx="0" cy="170063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49FE4540-222E-44A6-B354-5E18E5DB1337}"/>
              </a:ext>
            </a:extLst>
          </p:cNvPr>
          <p:cNvCxnSpPr>
            <a:stCxn id="4" idx="2"/>
            <a:endCxn id="5" idx="1"/>
          </p:cNvCxnSpPr>
          <p:nvPr/>
        </p:nvCxnSpPr>
        <p:spPr>
          <a:xfrm rot="16200000" flipH="1">
            <a:off x="926408" y="2117576"/>
            <a:ext cx="444383" cy="474256"/>
          </a:xfrm>
          <a:prstGeom prst="bentConnector2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DFA027A6-A79A-4F25-A213-3433304FDA17}"/>
              </a:ext>
            </a:extLst>
          </p:cNvPr>
          <p:cNvCxnSpPr>
            <a:stCxn id="11" idx="4"/>
            <a:endCxn id="6" idx="0"/>
          </p:cNvCxnSpPr>
          <p:nvPr/>
        </p:nvCxnSpPr>
        <p:spPr>
          <a:xfrm rot="16200000" flipH="1">
            <a:off x="3941534" y="1498841"/>
            <a:ext cx="170063" cy="0"/>
          </a:xfrm>
          <a:prstGeom prst="bentConnector3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4E73A15A-0B2A-43EE-8B98-A9E81B430A02}"/>
              </a:ext>
            </a:extLst>
          </p:cNvPr>
          <p:cNvCxnSpPr>
            <a:stCxn id="10" idx="5"/>
            <a:endCxn id="7" idx="1"/>
          </p:cNvCxnSpPr>
          <p:nvPr/>
        </p:nvCxnSpPr>
        <p:spPr>
          <a:xfrm rot="16200000" flipH="1">
            <a:off x="2529903" y="1766034"/>
            <a:ext cx="1243432" cy="378292"/>
          </a:xfrm>
          <a:prstGeom prst="bentConnector2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887C7ECF-9B82-46C5-A2F4-17AC47132439}"/>
              </a:ext>
            </a:extLst>
          </p:cNvPr>
          <p:cNvSpPr/>
          <p:nvPr/>
        </p:nvSpPr>
        <p:spPr>
          <a:xfrm>
            <a:off x="1780019" y="3155294"/>
            <a:ext cx="1371600" cy="548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800" dirty="0">
                <a:solidFill>
                  <a:schemeClr val="tx1"/>
                </a:solidFill>
              </a:rPr>
              <a:t>Simulated subnational income distribution projections</a:t>
            </a:r>
          </a:p>
        </p:txBody>
      </p:sp>
      <p:cxnSp>
        <p:nvCxnSpPr>
          <p:cNvPr id="57" name="Connector: Elbow 56">
            <a:extLst>
              <a:ext uri="{FF2B5EF4-FFF2-40B4-BE49-F238E27FC236}">
                <a16:creationId xmlns:a16="http://schemas.microsoft.com/office/drawing/2014/main" id="{1CFE60F4-E542-4764-A262-C8C43A28A071}"/>
              </a:ext>
            </a:extLst>
          </p:cNvPr>
          <p:cNvCxnSpPr>
            <a:cxnSpLocks/>
          </p:cNvCxnSpPr>
          <p:nvPr/>
        </p:nvCxnSpPr>
        <p:spPr>
          <a:xfrm rot="5400000">
            <a:off x="3269394" y="2412467"/>
            <a:ext cx="311223" cy="1188720"/>
          </a:xfrm>
          <a:prstGeom prst="bentConnector3">
            <a:avLst>
              <a:gd name="adj1" fmla="val 40746"/>
            </a:avLst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78508EEA-B959-4095-8292-7540782F0329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2071527" y="2851216"/>
            <a:ext cx="0" cy="307914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4C5B954B-912F-41ED-BD42-8B63CCF071FA}"/>
              </a:ext>
            </a:extLst>
          </p:cNvPr>
          <p:cNvCxnSpPr>
            <a:stCxn id="10" idx="4"/>
          </p:cNvCxnSpPr>
          <p:nvPr/>
        </p:nvCxnSpPr>
        <p:spPr>
          <a:xfrm>
            <a:off x="2477539" y="1413810"/>
            <a:ext cx="0" cy="888766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E880530B-6F1D-4D24-8F9B-BFC9295F66AB}"/>
              </a:ext>
            </a:extLst>
          </p:cNvPr>
          <p:cNvCxnSpPr>
            <a:cxnSpLocks/>
            <a:stCxn id="59" idx="2"/>
            <a:endCxn id="41" idx="0"/>
          </p:cNvCxnSpPr>
          <p:nvPr/>
        </p:nvCxnSpPr>
        <p:spPr>
          <a:xfrm flipH="1">
            <a:off x="2452524" y="3703934"/>
            <a:ext cx="0" cy="265605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3" name="Group 82">
            <a:extLst>
              <a:ext uri="{FF2B5EF4-FFF2-40B4-BE49-F238E27FC236}">
                <a16:creationId xmlns:a16="http://schemas.microsoft.com/office/drawing/2014/main" id="{295FB8DB-9C3C-4DE2-9C47-5C2163813427}"/>
              </a:ext>
            </a:extLst>
          </p:cNvPr>
          <p:cNvGrpSpPr/>
          <p:nvPr/>
        </p:nvGrpSpPr>
        <p:grpSpPr>
          <a:xfrm>
            <a:off x="1766725" y="3969539"/>
            <a:ext cx="1371600" cy="1188720"/>
            <a:chOff x="3435820" y="3854932"/>
            <a:chExt cx="1371600" cy="118872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5C22DA67-2199-4BD2-92F6-5E5055CAE023}"/>
                </a:ext>
              </a:extLst>
            </p:cNvPr>
            <p:cNvSpPr/>
            <p:nvPr/>
          </p:nvSpPr>
          <p:spPr>
            <a:xfrm>
              <a:off x="3435820" y="3854932"/>
              <a:ext cx="1371600" cy="949866"/>
            </a:xfrm>
            <a:prstGeom prst="rect">
              <a:avLst/>
            </a:prstGeom>
            <a:grp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900" dirty="0">
                  <a:solidFill>
                    <a:schemeClr val="tx1"/>
                  </a:solidFill>
                </a:rPr>
                <a:t>Maps and analysis</a:t>
              </a: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</p:txBody>
        </p:sp>
        <p:pic>
          <p:nvPicPr>
            <p:cNvPr id="41" name="Picture 40" descr="A picture containing silhouette&#10;&#10;Description automatically generated">
              <a:extLst>
                <a:ext uri="{FF2B5EF4-FFF2-40B4-BE49-F238E27FC236}">
                  <a16:creationId xmlns:a16="http://schemas.microsoft.com/office/drawing/2014/main" id="{6B5ABD4A-9B2E-4F75-AF79-1CD961D1B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27259" y="3854932"/>
              <a:ext cx="1188720" cy="1188720"/>
            </a:xfrm>
            <a:prstGeom prst="rect">
              <a:avLst/>
            </a:prstGeom>
            <a:noFill/>
          </p:spPr>
        </p:pic>
      </p:grpSp>
      <p:pic>
        <p:nvPicPr>
          <p:cNvPr id="27" name="Picture 26" descr="Graphical user interface&#10;&#10;Description automatically generated">
            <a:extLst>
              <a:ext uri="{FF2B5EF4-FFF2-40B4-BE49-F238E27FC236}">
                <a16:creationId xmlns:a16="http://schemas.microsoft.com/office/drawing/2014/main" id="{09F3CCC2-CABE-4D3E-8455-4C73E26C66B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4"/>
          <a:stretch/>
        </p:blipFill>
        <p:spPr>
          <a:xfrm>
            <a:off x="5094149" y="2595356"/>
            <a:ext cx="3931920" cy="2406474"/>
          </a:xfrm>
          <a:prstGeom prst="rect">
            <a:avLst/>
          </a:prstGeom>
        </p:spPr>
      </p:pic>
      <p:pic>
        <p:nvPicPr>
          <p:cNvPr id="30" name="Picture 29" descr="Graphical user interface&#10;&#10;Description automatically generated">
            <a:extLst>
              <a:ext uri="{FF2B5EF4-FFF2-40B4-BE49-F238E27FC236}">
                <a16:creationId xmlns:a16="http://schemas.microsoft.com/office/drawing/2014/main" id="{02DEC487-49C0-4ABD-BE84-A390BA345EE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50" r="61889" b="7388"/>
          <a:stretch/>
        </p:blipFill>
        <p:spPr>
          <a:xfrm>
            <a:off x="7538051" y="836837"/>
            <a:ext cx="1446664" cy="1153944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AAFBA93-7AAE-4056-B5E7-1DDDAC778B27}"/>
              </a:ext>
            </a:extLst>
          </p:cNvPr>
          <p:cNvSpPr txBox="1"/>
          <p:nvPr/>
        </p:nvSpPr>
        <p:spPr>
          <a:xfrm>
            <a:off x="7813158" y="1999864"/>
            <a:ext cx="1446663" cy="302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GB" sz="1400" dirty="0">
                <a:solidFill>
                  <a:schemeClr val="accent6"/>
                </a:solidFill>
                <a:latin typeface="Verdana" pitchFamily="34" charset="0"/>
              </a:rPr>
              <a:t>North Shewa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161FA13-786D-499D-90DF-C35BB05E852F}"/>
              </a:ext>
            </a:extLst>
          </p:cNvPr>
          <p:cNvCxnSpPr>
            <a:cxnSpLocks/>
            <a:endCxn id="31" idx="0"/>
          </p:cNvCxnSpPr>
          <p:nvPr/>
        </p:nvCxnSpPr>
        <p:spPr>
          <a:xfrm>
            <a:off x="8151496" y="1400102"/>
            <a:ext cx="384994" cy="599762"/>
          </a:xfrm>
          <a:prstGeom prst="line">
            <a:avLst/>
          </a:prstGeom>
          <a:ln w="12700">
            <a:solidFill>
              <a:schemeClr val="accent3">
                <a:lumMod val="2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D9E17F8-C6F2-42A2-A5B1-65CE0B8BB1AA}"/>
              </a:ext>
            </a:extLst>
          </p:cNvPr>
          <p:cNvSpPr txBox="1"/>
          <p:nvPr/>
        </p:nvSpPr>
        <p:spPr>
          <a:xfrm>
            <a:off x="4899192" y="769760"/>
            <a:ext cx="2713391" cy="1682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Verdana" pitchFamily="34" charset="0"/>
              </a:rPr>
              <a:t>Harmonization of national and spatial SSP projections</a:t>
            </a:r>
          </a:p>
          <a:p>
            <a:pPr marL="285750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Verdana" pitchFamily="34" charset="0"/>
              </a:rPr>
              <a:t>Key drivers:</a:t>
            </a:r>
          </a:p>
          <a:p>
            <a:pPr marL="742950" lvl="1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Verdana" pitchFamily="34" charset="0"/>
              </a:rPr>
              <a:t>Urbanization</a:t>
            </a:r>
          </a:p>
          <a:p>
            <a:pPr marL="742950" lvl="1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Verdana" pitchFamily="34" charset="0"/>
              </a:rPr>
              <a:t>Occupation change</a:t>
            </a:r>
          </a:p>
          <a:p>
            <a:pPr marL="742950" lvl="1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Verdana" pitchFamily="34" charset="0"/>
              </a:rPr>
              <a:t>Sex-age distribution</a:t>
            </a:r>
          </a:p>
          <a:p>
            <a:pPr marL="742950" lvl="1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Verdana" pitchFamily="34" charset="0"/>
              </a:rPr>
              <a:t>Number of households</a:t>
            </a: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DAC30915-FE3F-4EC1-BB9A-E091A91F48C5}"/>
              </a:ext>
            </a:extLst>
          </p:cNvPr>
          <p:cNvSpPr txBox="1">
            <a:spLocks/>
          </p:cNvSpPr>
          <p:nvPr/>
        </p:nvSpPr>
        <p:spPr>
          <a:xfrm>
            <a:off x="4957011" y="127700"/>
            <a:ext cx="3889441" cy="560866"/>
          </a:xfrm>
          <a:prstGeom prst="rect">
            <a:avLst/>
          </a:prstGeom>
          <a:noFill/>
          <a:ln w="0">
            <a:gradFill>
              <a:gsLst>
                <a:gs pos="0">
                  <a:schemeClr val="tx1"/>
                </a:gs>
                <a:gs pos="1000">
                  <a:schemeClr val="tx1">
                    <a:alpha val="0"/>
                  </a:schemeClr>
                </a:gs>
                <a:gs pos="99000">
                  <a:srgbClr val="005172">
                    <a:alpha val="0"/>
                  </a:srgbClr>
                </a:gs>
                <a:gs pos="100000">
                  <a:schemeClr val="tx1"/>
                </a:gs>
              </a:gsLst>
              <a:lin ang="5400000" scaled="0"/>
            </a:gradFill>
          </a:ln>
        </p:spPr>
        <p:txBody>
          <a:bodyPr vert="horz" wrap="square" lIns="18000" tIns="18000" rIns="91440" bIns="180000" numCol="1" anchor="t" anchorCtr="0" compatLnSpc="1">
            <a:prstTxWarp prst="textNoShape">
              <a:avLst/>
            </a:prstTxWarp>
            <a:spAutoFit/>
          </a:bodyPr>
          <a:lstStyle>
            <a:lvl1pPr>
              <a:lnSpc>
                <a:spcPts val="3200"/>
              </a:lnSpc>
              <a:defRPr sz="2600">
                <a:solidFill>
                  <a:schemeClr val="bg2"/>
                </a:solidFill>
                <a:latin typeface="Verdana" pitchFamily="34" charset="0"/>
                <a:ea typeface="+mj-ea"/>
                <a:cs typeface="+mj-cs"/>
              </a:defRPr>
            </a:lvl1pPr>
            <a:lvl2pPr>
              <a:lnSpc>
                <a:spcPts val="4000"/>
              </a:lnSpc>
              <a:defRPr sz="3200">
                <a:solidFill>
                  <a:schemeClr val="bg1"/>
                </a:solidFill>
                <a:latin typeface="Verdana" pitchFamily="34" charset="0"/>
              </a:defRPr>
            </a:lvl2pPr>
            <a:lvl3pPr>
              <a:lnSpc>
                <a:spcPts val="4000"/>
              </a:lnSpc>
              <a:defRPr sz="3200">
                <a:solidFill>
                  <a:schemeClr val="bg1"/>
                </a:solidFill>
                <a:latin typeface="Verdana" pitchFamily="34" charset="0"/>
              </a:defRPr>
            </a:lvl3pPr>
            <a:lvl4pPr>
              <a:lnSpc>
                <a:spcPts val="4000"/>
              </a:lnSpc>
              <a:defRPr sz="3200">
                <a:solidFill>
                  <a:schemeClr val="bg1"/>
                </a:solidFill>
                <a:latin typeface="Verdana" pitchFamily="34" charset="0"/>
              </a:defRPr>
            </a:lvl4pPr>
            <a:lvl5pPr>
              <a:lnSpc>
                <a:spcPts val="4000"/>
              </a:lnSpc>
              <a:defRPr sz="3200">
                <a:solidFill>
                  <a:schemeClr val="bg1"/>
                </a:solidFill>
                <a:latin typeface="Verdana" pitchFamily="34" charset="0"/>
              </a:defRPr>
            </a:lvl5pPr>
            <a:lvl6pPr marL="45720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6pPr>
            <a:lvl7pPr marL="91440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7pPr>
            <a:lvl8pPr marL="137160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8pPr>
            <a:lvl9pPr marL="182880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r>
              <a:rPr lang="en-GB" sz="2000" dirty="0"/>
              <a:t>Subnational projections</a:t>
            </a:r>
          </a:p>
        </p:txBody>
      </p:sp>
    </p:spTree>
    <p:extLst>
      <p:ext uri="{BB962C8B-B14F-4D97-AF65-F5344CB8AC3E}">
        <p14:creationId xmlns:p14="http://schemas.microsoft.com/office/powerpoint/2010/main" val="607920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466373-60FA-4AD2-A13C-1AD85CE8007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440929" y="4758841"/>
            <a:ext cx="468000" cy="123188"/>
          </a:xfrm>
        </p:spPr>
        <p:txBody>
          <a:bodyPr/>
          <a:lstStyle/>
          <a:p>
            <a:pPr algn="r"/>
            <a:fld id="{F25965E0-7062-474C-8671-DB3A3CE669B0}" type="slidenum">
              <a:rPr lang="en-GB" smtClean="0"/>
              <a:pPr algn="r"/>
              <a:t>8</a:t>
            </a:fld>
            <a:endParaRPr lang="en-GB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0FED398-B458-4EA5-8DCB-08846E0F2850}"/>
              </a:ext>
            </a:extLst>
          </p:cNvPr>
          <p:cNvGrpSpPr/>
          <p:nvPr/>
        </p:nvGrpSpPr>
        <p:grpSpPr>
          <a:xfrm>
            <a:off x="5014776" y="907662"/>
            <a:ext cx="3894153" cy="4099647"/>
            <a:chOff x="2089591" y="648230"/>
            <a:chExt cx="5063554" cy="4973737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8C6D95D-B9D5-4906-A729-866023AB0867}"/>
                </a:ext>
              </a:extLst>
            </p:cNvPr>
            <p:cNvGrpSpPr/>
            <p:nvPr/>
          </p:nvGrpSpPr>
          <p:grpSpPr>
            <a:xfrm>
              <a:off x="2089591" y="648230"/>
              <a:ext cx="5063554" cy="4509044"/>
              <a:chOff x="2089591" y="648230"/>
              <a:chExt cx="5063554" cy="4509044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3CAD59A3-FA62-4DA7-BDF8-466C6C8995F1}"/>
                  </a:ext>
                </a:extLst>
              </p:cNvPr>
              <p:cNvGrpSpPr/>
              <p:nvPr/>
            </p:nvGrpSpPr>
            <p:grpSpPr>
              <a:xfrm>
                <a:off x="2750546" y="648230"/>
                <a:ext cx="4366365" cy="3844537"/>
                <a:chOff x="4419302" y="993201"/>
                <a:chExt cx="4720688" cy="3833741"/>
              </a:xfrm>
            </p:grpSpPr>
            <p:pic>
              <p:nvPicPr>
                <p:cNvPr id="33" name="Picture 2" descr="Schematic diagram contrasting conventional official data (above) against spatial microdata produced during *population synthesis* (below). Note that for brevity the geographically aggregated data are called *constraints* and the individual level survey data are called *microdata* in this book.">
                  <a:extLst>
                    <a:ext uri="{FF2B5EF4-FFF2-40B4-BE49-F238E27FC236}">
                      <a16:creationId xmlns:a16="http://schemas.microsoft.com/office/drawing/2014/main" id="{BCF2A0B4-7DC8-4301-BF8D-E927C043A26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419302" y="993201"/>
                  <a:ext cx="4472698" cy="383374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pSp>
              <p:nvGrpSpPr>
                <p:cNvPr id="34" name="Group 33">
                  <a:extLst>
                    <a:ext uri="{FF2B5EF4-FFF2-40B4-BE49-F238E27FC236}">
                      <a16:creationId xmlns:a16="http://schemas.microsoft.com/office/drawing/2014/main" id="{14B9C3A6-F36F-4B8F-A96E-F6ACD332EBC1}"/>
                    </a:ext>
                  </a:extLst>
                </p:cNvPr>
                <p:cNvGrpSpPr/>
                <p:nvPr/>
              </p:nvGrpSpPr>
              <p:grpSpPr>
                <a:xfrm>
                  <a:off x="7555664" y="2586281"/>
                  <a:ext cx="1584326" cy="835615"/>
                  <a:chOff x="7555664" y="2586281"/>
                  <a:chExt cx="1584326" cy="835615"/>
                </a:xfrm>
              </p:grpSpPr>
              <p:sp>
                <p:nvSpPr>
                  <p:cNvPr id="35" name="TextBox 34">
                    <a:extLst>
                      <a:ext uri="{FF2B5EF4-FFF2-40B4-BE49-F238E27FC236}">
                        <a16:creationId xmlns:a16="http://schemas.microsoft.com/office/drawing/2014/main" id="{41440B9E-C11F-4022-A0BE-F53497AC0022}"/>
                      </a:ext>
                    </a:extLst>
                  </p:cNvPr>
                  <p:cNvSpPr txBox="1"/>
                  <p:nvPr/>
                </p:nvSpPr>
                <p:spPr>
                  <a:xfrm>
                    <a:off x="7745193" y="2586281"/>
                    <a:ext cx="1394797" cy="83561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ts val="1200"/>
                      </a:lnSpc>
                    </a:pPr>
                    <a:r>
                      <a:rPr lang="en-US" sz="800" dirty="0">
                        <a:solidFill>
                          <a:schemeClr val="accent6">
                            <a:lumMod val="95000"/>
                            <a:lumOff val="5000"/>
                          </a:schemeClr>
                        </a:solidFill>
                        <a:latin typeface="Verdana" pitchFamily="34" charset="0"/>
                      </a:rPr>
                      <a:t>Reweighting of survey data using IPF (=RAS)</a:t>
                    </a:r>
                  </a:p>
                </p:txBody>
              </p:sp>
              <p:cxnSp>
                <p:nvCxnSpPr>
                  <p:cNvPr id="36" name="Straight Arrow Connector 35">
                    <a:extLst>
                      <a:ext uri="{FF2B5EF4-FFF2-40B4-BE49-F238E27FC236}">
                        <a16:creationId xmlns:a16="http://schemas.microsoft.com/office/drawing/2014/main" id="{728C302B-65CF-4DFF-9107-6F3FD928FEC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7555664" y="2987141"/>
                    <a:ext cx="327545" cy="0"/>
                  </a:xfrm>
                  <a:prstGeom prst="straightConnector1">
                    <a:avLst/>
                  </a:prstGeom>
                  <a:ln w="15875">
                    <a:solidFill>
                      <a:schemeClr val="accent6">
                        <a:lumMod val="95000"/>
                        <a:lumOff val="5000"/>
                      </a:schemeClr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FC241F1-1485-45EF-8566-2A00EED4044D}"/>
                  </a:ext>
                </a:extLst>
              </p:cNvPr>
              <p:cNvSpPr txBox="1"/>
              <p:nvPr/>
            </p:nvSpPr>
            <p:spPr>
              <a:xfrm>
                <a:off x="2089591" y="1084479"/>
                <a:ext cx="1600149" cy="12113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1200"/>
                  </a:lnSpc>
                </a:pPr>
                <a:r>
                  <a:rPr lang="en-US" sz="800" dirty="0">
                    <a:solidFill>
                      <a:schemeClr val="accent6">
                        <a:lumMod val="95000"/>
                        <a:lumOff val="5000"/>
                      </a:schemeClr>
                    </a:solidFill>
                    <a:latin typeface="Verdana" pitchFamily="34" charset="0"/>
                  </a:rPr>
                  <a:t>E.g. subnational information on age, sex, urban-rural status, education, referred to as the </a:t>
                </a:r>
                <a:r>
                  <a:rPr lang="en-US" sz="800" b="1" i="1" dirty="0">
                    <a:solidFill>
                      <a:schemeClr val="accent6">
                        <a:lumMod val="95000"/>
                        <a:lumOff val="5000"/>
                      </a:schemeClr>
                    </a:solidFill>
                    <a:latin typeface="Verdana" pitchFamily="34" charset="0"/>
                  </a:rPr>
                  <a:t>benchmark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6E7E9BF-AC6E-481B-899F-D3AC861FDC3F}"/>
                  </a:ext>
                </a:extLst>
              </p:cNvPr>
              <p:cNvSpPr txBox="1"/>
              <p:nvPr/>
            </p:nvSpPr>
            <p:spPr>
              <a:xfrm>
                <a:off x="5987517" y="1398864"/>
                <a:ext cx="1165628" cy="4645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800" dirty="0">
                    <a:solidFill>
                      <a:schemeClr val="accent6">
                        <a:lumMod val="95000"/>
                        <a:lumOff val="5000"/>
                      </a:schemeClr>
                    </a:solidFill>
                    <a:latin typeface="Verdana" pitchFamily="34" charset="0"/>
                  </a:rPr>
                  <a:t>Referred to as the </a:t>
                </a:r>
                <a:r>
                  <a:rPr lang="en-US" sz="800" b="1" i="1" dirty="0">
                    <a:solidFill>
                      <a:schemeClr val="accent6">
                        <a:lumMod val="95000"/>
                        <a:lumOff val="5000"/>
                      </a:schemeClr>
                    </a:solidFill>
                    <a:latin typeface="Verdana" pitchFamily="34" charset="0"/>
                  </a:rPr>
                  <a:t>seed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4D77BB2-FAD7-4048-8737-44C745EE947A}"/>
                  </a:ext>
                </a:extLst>
              </p:cNvPr>
              <p:cNvSpPr txBox="1"/>
              <p:nvPr/>
            </p:nvSpPr>
            <p:spPr>
              <a:xfrm>
                <a:off x="3917241" y="4420435"/>
                <a:ext cx="1919993" cy="736839"/>
              </a:xfrm>
              <a:prstGeom prst="rect">
                <a:avLst/>
              </a:prstGeom>
              <a:noFill/>
              <a:ln>
                <a:solidFill>
                  <a:schemeClr val="accent6">
                    <a:lumMod val="50000"/>
                    <a:lumOff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1400"/>
                  </a:lnSpc>
                </a:pPr>
                <a:r>
                  <a:rPr lang="en-US" sz="800" dirty="0">
                    <a:solidFill>
                      <a:schemeClr val="accent6">
                        <a:lumMod val="95000"/>
                        <a:lumOff val="5000"/>
                      </a:schemeClr>
                    </a:solidFill>
                    <a:latin typeface="Verdana" pitchFamily="34" charset="0"/>
                  </a:rPr>
                  <a:t>Socio-economic variable </a:t>
                </a:r>
              </a:p>
              <a:p>
                <a:pPr algn="ctr">
                  <a:lnSpc>
                    <a:spcPts val="1400"/>
                  </a:lnSpc>
                </a:pPr>
                <a:r>
                  <a:rPr lang="en-US" sz="800" dirty="0">
                    <a:solidFill>
                      <a:schemeClr val="accent6">
                        <a:lumMod val="95000"/>
                        <a:lumOff val="5000"/>
                      </a:schemeClr>
                    </a:solidFill>
                    <a:latin typeface="Verdana" pitchFamily="34" charset="0"/>
                  </a:rPr>
                  <a:t>of interest</a:t>
                </a:r>
              </a:p>
              <a:p>
                <a:pPr algn="ctr">
                  <a:lnSpc>
                    <a:spcPts val="1400"/>
                  </a:lnSpc>
                </a:pPr>
                <a:r>
                  <a:rPr lang="en-US" sz="800" dirty="0">
                    <a:solidFill>
                      <a:schemeClr val="accent6">
                        <a:lumMod val="95000"/>
                        <a:lumOff val="5000"/>
                      </a:schemeClr>
                    </a:solidFill>
                    <a:latin typeface="Verdana" pitchFamily="34" charset="0"/>
                  </a:rPr>
                  <a:t>i.e. income</a:t>
                </a: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C86A720-B1AD-44FA-9E0A-DA77C0DC5913}"/>
                </a:ext>
              </a:extLst>
            </p:cNvPr>
            <p:cNvSpPr txBox="1"/>
            <p:nvPr/>
          </p:nvSpPr>
          <p:spPr>
            <a:xfrm>
              <a:off x="3155578" y="5274085"/>
              <a:ext cx="3816083" cy="347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800" dirty="0">
                  <a:solidFill>
                    <a:schemeClr val="accent6">
                      <a:lumMod val="95000"/>
                      <a:lumOff val="5000"/>
                    </a:schemeClr>
                  </a:solidFill>
                  <a:latin typeface="Verdana" pitchFamily="34" charset="0"/>
                </a:rPr>
                <a:t>Source: Lovelace and </a:t>
              </a:r>
              <a:r>
                <a:rPr lang="en-US" sz="800" dirty="0" err="1">
                  <a:solidFill>
                    <a:schemeClr val="accent6">
                      <a:lumMod val="95000"/>
                      <a:lumOff val="5000"/>
                    </a:schemeClr>
                  </a:solidFill>
                  <a:latin typeface="Verdana" pitchFamily="34" charset="0"/>
                </a:rPr>
                <a:t>Dumond</a:t>
              </a:r>
              <a:r>
                <a:rPr lang="en-US" sz="800" dirty="0">
                  <a:solidFill>
                    <a:schemeClr val="accent6">
                      <a:lumMod val="95000"/>
                      <a:lumOff val="5000"/>
                    </a:schemeClr>
                  </a:solidFill>
                  <a:latin typeface="Verdana" pitchFamily="34" charset="0"/>
                </a:rPr>
                <a:t> (2018) and authors</a:t>
              </a:r>
            </a:p>
          </p:txBody>
        </p:sp>
      </p:grp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5D5DC3F-CAA8-4BB5-B9F7-12BB09C45F1A}"/>
              </a:ext>
            </a:extLst>
          </p:cNvPr>
          <p:cNvCxnSpPr>
            <a:cxnSpLocks/>
            <a:endCxn id="32" idx="0"/>
          </p:cNvCxnSpPr>
          <p:nvPr/>
        </p:nvCxnSpPr>
        <p:spPr>
          <a:xfrm>
            <a:off x="7158630" y="3806596"/>
            <a:ext cx="1" cy="210340"/>
          </a:xfrm>
          <a:prstGeom prst="straightConnector1">
            <a:avLst/>
          </a:prstGeom>
          <a:ln w="158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itle 1">
            <a:extLst>
              <a:ext uri="{FF2B5EF4-FFF2-40B4-BE49-F238E27FC236}">
                <a16:creationId xmlns:a16="http://schemas.microsoft.com/office/drawing/2014/main" id="{DC8F2D33-B426-45A3-9611-B713306FB9E1}"/>
              </a:ext>
            </a:extLst>
          </p:cNvPr>
          <p:cNvSpPr txBox="1">
            <a:spLocks/>
          </p:cNvSpPr>
          <p:nvPr/>
        </p:nvSpPr>
        <p:spPr>
          <a:xfrm>
            <a:off x="4957011" y="127700"/>
            <a:ext cx="3889441" cy="576832"/>
          </a:xfrm>
          <a:prstGeom prst="rect">
            <a:avLst/>
          </a:prstGeom>
          <a:noFill/>
          <a:ln w="0">
            <a:gradFill>
              <a:gsLst>
                <a:gs pos="0">
                  <a:schemeClr val="tx1"/>
                </a:gs>
                <a:gs pos="1000">
                  <a:schemeClr val="tx1">
                    <a:alpha val="0"/>
                  </a:schemeClr>
                </a:gs>
                <a:gs pos="99000">
                  <a:srgbClr val="005172">
                    <a:alpha val="0"/>
                  </a:srgbClr>
                </a:gs>
                <a:gs pos="100000">
                  <a:schemeClr val="tx1"/>
                </a:gs>
              </a:gsLst>
              <a:lin ang="5400000" scaled="0"/>
            </a:gradFill>
          </a:ln>
        </p:spPr>
        <p:txBody>
          <a:bodyPr vert="horz" wrap="square" lIns="18000" tIns="18000" rIns="91440" bIns="180000" numCol="1" anchor="t" anchorCtr="0" compatLnSpc="1">
            <a:prstTxWarp prst="textNoShape">
              <a:avLst/>
            </a:prstTxWarp>
            <a:spAutoFit/>
          </a:bodyPr>
          <a:lstStyle>
            <a:lvl1pPr>
              <a:lnSpc>
                <a:spcPts val="3200"/>
              </a:lnSpc>
              <a:defRPr sz="2600">
                <a:solidFill>
                  <a:schemeClr val="bg2"/>
                </a:solidFill>
                <a:latin typeface="Verdana" pitchFamily="34" charset="0"/>
                <a:ea typeface="+mj-ea"/>
                <a:cs typeface="+mj-cs"/>
              </a:defRPr>
            </a:lvl1pPr>
            <a:lvl2pPr>
              <a:lnSpc>
                <a:spcPts val="4000"/>
              </a:lnSpc>
              <a:defRPr sz="3200">
                <a:solidFill>
                  <a:schemeClr val="bg1"/>
                </a:solidFill>
                <a:latin typeface="Verdana" pitchFamily="34" charset="0"/>
              </a:defRPr>
            </a:lvl2pPr>
            <a:lvl3pPr>
              <a:lnSpc>
                <a:spcPts val="4000"/>
              </a:lnSpc>
              <a:defRPr sz="3200">
                <a:solidFill>
                  <a:schemeClr val="bg1"/>
                </a:solidFill>
                <a:latin typeface="Verdana" pitchFamily="34" charset="0"/>
              </a:defRPr>
            </a:lvl3pPr>
            <a:lvl4pPr>
              <a:lnSpc>
                <a:spcPts val="4000"/>
              </a:lnSpc>
              <a:defRPr sz="3200">
                <a:solidFill>
                  <a:schemeClr val="bg1"/>
                </a:solidFill>
                <a:latin typeface="Verdana" pitchFamily="34" charset="0"/>
              </a:defRPr>
            </a:lvl4pPr>
            <a:lvl5pPr>
              <a:lnSpc>
                <a:spcPts val="4000"/>
              </a:lnSpc>
              <a:defRPr sz="3200">
                <a:solidFill>
                  <a:schemeClr val="bg1"/>
                </a:solidFill>
                <a:latin typeface="Verdana" pitchFamily="34" charset="0"/>
              </a:defRPr>
            </a:lvl5pPr>
            <a:lvl6pPr marL="45720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6pPr>
            <a:lvl7pPr marL="91440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7pPr>
            <a:lvl8pPr marL="137160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8pPr>
            <a:lvl9pPr marL="182880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r>
              <a:rPr lang="en-GB" sz="2000" dirty="0"/>
              <a:t>Spatial microsimulation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1F321AC-2AF8-4820-A28C-3BB045009695}"/>
              </a:ext>
            </a:extLst>
          </p:cNvPr>
          <p:cNvSpPr/>
          <p:nvPr/>
        </p:nvSpPr>
        <p:spPr>
          <a:xfrm>
            <a:off x="225671" y="1583873"/>
            <a:ext cx="1371600" cy="548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Subnational benchmark projections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4154FA1-DCD4-484E-BF33-33A774C6E50A}"/>
              </a:ext>
            </a:extLst>
          </p:cNvPr>
          <p:cNvSpPr/>
          <p:nvPr/>
        </p:nvSpPr>
        <p:spPr>
          <a:xfrm>
            <a:off x="1385727" y="2302576"/>
            <a:ext cx="1371600" cy="54864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800" dirty="0">
                <a:solidFill>
                  <a:schemeClr val="tx1"/>
                </a:solidFill>
              </a:rPr>
              <a:t>Spatial iterative proportional updating of household survey weights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736FC83-1A9D-4BE0-B529-98F0BBF74082}"/>
              </a:ext>
            </a:extLst>
          </p:cNvPr>
          <p:cNvSpPr/>
          <p:nvPr/>
        </p:nvSpPr>
        <p:spPr>
          <a:xfrm>
            <a:off x="3347589" y="1583873"/>
            <a:ext cx="1371600" cy="548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Wage and food price projections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4401DCA-6C12-4DCE-8ADB-8F2B1404231B}"/>
              </a:ext>
            </a:extLst>
          </p:cNvPr>
          <p:cNvSpPr/>
          <p:nvPr/>
        </p:nvSpPr>
        <p:spPr>
          <a:xfrm>
            <a:off x="3340765" y="2302576"/>
            <a:ext cx="1371600" cy="548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Per capita income projections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AD55829-5430-4BA2-8F53-CB4A9D74DE9E}"/>
              </a:ext>
            </a:extLst>
          </p:cNvPr>
          <p:cNvSpPr/>
          <p:nvPr/>
        </p:nvSpPr>
        <p:spPr>
          <a:xfrm>
            <a:off x="1791739" y="146467"/>
            <a:ext cx="1371600" cy="54864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800" dirty="0">
                <a:solidFill>
                  <a:schemeClr val="tx1"/>
                </a:solidFill>
              </a:rPr>
              <a:t>Demographic and occupation projections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50E9E9D5-D491-4C60-BE01-E78A66652917}"/>
              </a:ext>
            </a:extLst>
          </p:cNvPr>
          <p:cNvSpPr/>
          <p:nvPr/>
        </p:nvSpPr>
        <p:spPr>
          <a:xfrm>
            <a:off x="1791739" y="865170"/>
            <a:ext cx="1371600" cy="54864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Household survey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0F60795A-FBBB-4627-BF9D-D5E66B0E9591}"/>
              </a:ext>
            </a:extLst>
          </p:cNvPr>
          <p:cNvSpPr/>
          <p:nvPr/>
        </p:nvSpPr>
        <p:spPr>
          <a:xfrm>
            <a:off x="3340765" y="865170"/>
            <a:ext cx="1371600" cy="54864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MAGNET CGE model</a:t>
            </a:r>
          </a:p>
        </p:txBody>
      </p: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304B8FD3-EB03-4ED0-A6EC-11D7282A7692}"/>
              </a:ext>
            </a:extLst>
          </p:cNvPr>
          <p:cNvCxnSpPr>
            <a:stCxn id="44" idx="2"/>
            <a:endCxn id="38" idx="0"/>
          </p:cNvCxnSpPr>
          <p:nvPr/>
        </p:nvCxnSpPr>
        <p:spPr>
          <a:xfrm rot="10800000" flipV="1">
            <a:off x="911471" y="420787"/>
            <a:ext cx="880268" cy="1163086"/>
          </a:xfrm>
          <a:prstGeom prst="bentConnector2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or: Elbow 47">
            <a:extLst>
              <a:ext uri="{FF2B5EF4-FFF2-40B4-BE49-F238E27FC236}">
                <a16:creationId xmlns:a16="http://schemas.microsoft.com/office/drawing/2014/main" id="{B63FA300-AC69-40C8-8516-6C20744BC1B2}"/>
              </a:ext>
            </a:extLst>
          </p:cNvPr>
          <p:cNvCxnSpPr>
            <a:stCxn id="44" idx="6"/>
            <a:endCxn id="46" idx="0"/>
          </p:cNvCxnSpPr>
          <p:nvPr/>
        </p:nvCxnSpPr>
        <p:spPr>
          <a:xfrm>
            <a:off x="3163339" y="420787"/>
            <a:ext cx="863226" cy="444383"/>
          </a:xfrm>
          <a:prstGeom prst="bentConnector2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0C91251-D32A-4E1B-AF78-3ACA84AA1B1A}"/>
              </a:ext>
            </a:extLst>
          </p:cNvPr>
          <p:cNvCxnSpPr>
            <a:stCxn id="42" idx="2"/>
            <a:endCxn id="43" idx="0"/>
          </p:cNvCxnSpPr>
          <p:nvPr/>
        </p:nvCxnSpPr>
        <p:spPr>
          <a:xfrm flipH="1">
            <a:off x="4026565" y="2132513"/>
            <a:ext cx="0" cy="170063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965DDA6E-1312-4ECE-BC55-F27604D48E37}"/>
              </a:ext>
            </a:extLst>
          </p:cNvPr>
          <p:cNvCxnSpPr>
            <a:stCxn id="38" idx="2"/>
            <a:endCxn id="40" idx="1"/>
          </p:cNvCxnSpPr>
          <p:nvPr/>
        </p:nvCxnSpPr>
        <p:spPr>
          <a:xfrm rot="16200000" flipH="1">
            <a:off x="926408" y="2117576"/>
            <a:ext cx="444383" cy="474256"/>
          </a:xfrm>
          <a:prstGeom prst="bentConnector2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AF0BBF50-B2F0-4ADF-89EF-F3CA062CF7CF}"/>
              </a:ext>
            </a:extLst>
          </p:cNvPr>
          <p:cNvCxnSpPr>
            <a:stCxn id="46" idx="4"/>
            <a:endCxn id="42" idx="0"/>
          </p:cNvCxnSpPr>
          <p:nvPr/>
        </p:nvCxnSpPr>
        <p:spPr>
          <a:xfrm rot="16200000" flipH="1">
            <a:off x="3941534" y="1498841"/>
            <a:ext cx="170063" cy="0"/>
          </a:xfrm>
          <a:prstGeom prst="bentConnector3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Elbow 51">
            <a:extLst>
              <a:ext uri="{FF2B5EF4-FFF2-40B4-BE49-F238E27FC236}">
                <a16:creationId xmlns:a16="http://schemas.microsoft.com/office/drawing/2014/main" id="{151CB2AB-D48D-4D63-8918-5EA699E61653}"/>
              </a:ext>
            </a:extLst>
          </p:cNvPr>
          <p:cNvCxnSpPr>
            <a:stCxn id="45" idx="5"/>
            <a:endCxn id="43" idx="1"/>
          </p:cNvCxnSpPr>
          <p:nvPr/>
        </p:nvCxnSpPr>
        <p:spPr>
          <a:xfrm rot="16200000" flipH="1">
            <a:off x="2529903" y="1766034"/>
            <a:ext cx="1243432" cy="378292"/>
          </a:xfrm>
          <a:prstGeom prst="bentConnector2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0AAC8538-898A-4151-83F9-D525DDF7A2BA}"/>
              </a:ext>
            </a:extLst>
          </p:cNvPr>
          <p:cNvSpPr/>
          <p:nvPr/>
        </p:nvSpPr>
        <p:spPr>
          <a:xfrm>
            <a:off x="1780019" y="3155294"/>
            <a:ext cx="1371600" cy="548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800" dirty="0">
                <a:solidFill>
                  <a:schemeClr val="tx1"/>
                </a:solidFill>
              </a:rPr>
              <a:t>Simulated subnational income distribution projections</a:t>
            </a:r>
          </a:p>
        </p:txBody>
      </p:sp>
      <p:cxnSp>
        <p:nvCxnSpPr>
          <p:cNvPr id="54" name="Connector: Elbow 53">
            <a:extLst>
              <a:ext uri="{FF2B5EF4-FFF2-40B4-BE49-F238E27FC236}">
                <a16:creationId xmlns:a16="http://schemas.microsoft.com/office/drawing/2014/main" id="{30DBF9A4-7D87-4356-9B31-2E7F703B27C3}"/>
              </a:ext>
            </a:extLst>
          </p:cNvPr>
          <p:cNvCxnSpPr>
            <a:cxnSpLocks/>
          </p:cNvCxnSpPr>
          <p:nvPr/>
        </p:nvCxnSpPr>
        <p:spPr>
          <a:xfrm rot="5400000">
            <a:off x="3269394" y="2412467"/>
            <a:ext cx="311223" cy="1188720"/>
          </a:xfrm>
          <a:prstGeom prst="bentConnector3">
            <a:avLst>
              <a:gd name="adj1" fmla="val 40746"/>
            </a:avLst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7D77B304-39B1-4467-B83C-ADC6B5432E6E}"/>
              </a:ext>
            </a:extLst>
          </p:cNvPr>
          <p:cNvCxnSpPr>
            <a:cxnSpLocks/>
            <a:stCxn id="40" idx="2"/>
          </p:cNvCxnSpPr>
          <p:nvPr/>
        </p:nvCxnSpPr>
        <p:spPr>
          <a:xfrm>
            <a:off x="2071527" y="2851216"/>
            <a:ext cx="0" cy="307914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A1DE1354-02E1-4207-A5D6-D57F4E56A927}"/>
              </a:ext>
            </a:extLst>
          </p:cNvPr>
          <p:cNvCxnSpPr>
            <a:stCxn id="45" idx="4"/>
          </p:cNvCxnSpPr>
          <p:nvPr/>
        </p:nvCxnSpPr>
        <p:spPr>
          <a:xfrm>
            <a:off x="2477539" y="1413810"/>
            <a:ext cx="0" cy="888766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86598A0B-CC5D-4424-8FBA-B5143AADC88B}"/>
              </a:ext>
            </a:extLst>
          </p:cNvPr>
          <p:cNvCxnSpPr>
            <a:cxnSpLocks/>
            <a:stCxn id="53" idx="2"/>
            <a:endCxn id="63" idx="0"/>
          </p:cNvCxnSpPr>
          <p:nvPr/>
        </p:nvCxnSpPr>
        <p:spPr>
          <a:xfrm flipH="1">
            <a:off x="2452524" y="3703934"/>
            <a:ext cx="0" cy="265605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Group 60">
            <a:extLst>
              <a:ext uri="{FF2B5EF4-FFF2-40B4-BE49-F238E27FC236}">
                <a16:creationId xmlns:a16="http://schemas.microsoft.com/office/drawing/2014/main" id="{A414F096-5C46-4E27-B13C-D2C2EE15D141}"/>
              </a:ext>
            </a:extLst>
          </p:cNvPr>
          <p:cNvGrpSpPr/>
          <p:nvPr/>
        </p:nvGrpSpPr>
        <p:grpSpPr>
          <a:xfrm>
            <a:off x="1766725" y="3969539"/>
            <a:ext cx="1371600" cy="1188720"/>
            <a:chOff x="3435820" y="3854932"/>
            <a:chExt cx="1371600" cy="118872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9782F696-FA3A-4A29-8855-C1F0665101E9}"/>
                </a:ext>
              </a:extLst>
            </p:cNvPr>
            <p:cNvSpPr/>
            <p:nvPr/>
          </p:nvSpPr>
          <p:spPr>
            <a:xfrm>
              <a:off x="3435820" y="3854932"/>
              <a:ext cx="1371600" cy="949866"/>
            </a:xfrm>
            <a:prstGeom prst="rect">
              <a:avLst/>
            </a:prstGeom>
            <a:grp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900" dirty="0">
                  <a:solidFill>
                    <a:schemeClr val="tx1"/>
                  </a:solidFill>
                </a:rPr>
                <a:t>Maps and analysis</a:t>
              </a: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</p:txBody>
        </p:sp>
        <p:pic>
          <p:nvPicPr>
            <p:cNvPr id="63" name="Picture 62" descr="A picture containing silhouette&#10;&#10;Description automatically generated">
              <a:extLst>
                <a:ext uri="{FF2B5EF4-FFF2-40B4-BE49-F238E27FC236}">
                  <a16:creationId xmlns:a16="http://schemas.microsoft.com/office/drawing/2014/main" id="{0CAC0B51-3B41-43C4-A252-7B63383AFD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27259" y="3854932"/>
              <a:ext cx="1188720" cy="118872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042031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466373-60FA-4AD2-A13C-1AD85CE8007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/>
            <a:fld id="{F25965E0-7062-474C-8671-DB3A3CE669B0}" type="slidenum">
              <a:rPr lang="en-GB" smtClean="0"/>
              <a:pPr algn="r"/>
              <a:t>9</a:t>
            </a:fld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B667B5-6B12-4954-8CE8-B3B701BFD181}"/>
              </a:ext>
            </a:extLst>
          </p:cNvPr>
          <p:cNvSpPr/>
          <p:nvPr/>
        </p:nvSpPr>
        <p:spPr>
          <a:xfrm>
            <a:off x="225671" y="1583873"/>
            <a:ext cx="1371600" cy="548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Subnational benchmark projections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83AB40-87D0-41EA-9E12-DD5132BC313C}"/>
              </a:ext>
            </a:extLst>
          </p:cNvPr>
          <p:cNvSpPr/>
          <p:nvPr/>
        </p:nvSpPr>
        <p:spPr>
          <a:xfrm>
            <a:off x="1385727" y="2302576"/>
            <a:ext cx="1371600" cy="548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800" dirty="0">
                <a:solidFill>
                  <a:schemeClr val="tx1"/>
                </a:solidFill>
              </a:rPr>
              <a:t>Spatial iterative proportional updating of household survey weights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3B5185-F8CF-4AD7-B927-A2AC720DFA9E}"/>
              </a:ext>
            </a:extLst>
          </p:cNvPr>
          <p:cNvSpPr/>
          <p:nvPr/>
        </p:nvSpPr>
        <p:spPr>
          <a:xfrm>
            <a:off x="3347589" y="1583873"/>
            <a:ext cx="1371600" cy="548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Wage and food price projections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A53522-C5EE-484A-962D-1A25E9278D4F}"/>
              </a:ext>
            </a:extLst>
          </p:cNvPr>
          <p:cNvSpPr/>
          <p:nvPr/>
        </p:nvSpPr>
        <p:spPr>
          <a:xfrm>
            <a:off x="3340765" y="2302576"/>
            <a:ext cx="1371600" cy="548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Per capita income projections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11C9050-332D-44F5-92C3-89765ECB15FC}"/>
              </a:ext>
            </a:extLst>
          </p:cNvPr>
          <p:cNvSpPr/>
          <p:nvPr/>
        </p:nvSpPr>
        <p:spPr>
          <a:xfrm>
            <a:off x="1791739" y="146467"/>
            <a:ext cx="1371600" cy="54864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800" dirty="0">
                <a:solidFill>
                  <a:schemeClr val="tx1"/>
                </a:solidFill>
              </a:rPr>
              <a:t>Demographic and occupation projections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29A7E43-3E6C-4705-9D18-4639C69BBBE4}"/>
              </a:ext>
            </a:extLst>
          </p:cNvPr>
          <p:cNvSpPr/>
          <p:nvPr/>
        </p:nvSpPr>
        <p:spPr>
          <a:xfrm>
            <a:off x="1791739" y="865170"/>
            <a:ext cx="1371600" cy="54864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Household survey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92C3A5D-DFCA-4717-9CE5-3F79DA4F0A3F}"/>
              </a:ext>
            </a:extLst>
          </p:cNvPr>
          <p:cNvSpPr/>
          <p:nvPr/>
        </p:nvSpPr>
        <p:spPr>
          <a:xfrm>
            <a:off x="3340765" y="865170"/>
            <a:ext cx="1371600" cy="54864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MAGNET CGE model</a:t>
            </a:r>
          </a:p>
        </p:txBody>
      </p: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18265DF4-37B6-4099-B268-0C23DE768F2A}"/>
              </a:ext>
            </a:extLst>
          </p:cNvPr>
          <p:cNvCxnSpPr>
            <a:stCxn id="9" idx="2"/>
            <a:endCxn id="4" idx="0"/>
          </p:cNvCxnSpPr>
          <p:nvPr/>
        </p:nvCxnSpPr>
        <p:spPr>
          <a:xfrm rot="10800000" flipV="1">
            <a:off x="911471" y="420787"/>
            <a:ext cx="880268" cy="1163086"/>
          </a:xfrm>
          <a:prstGeom prst="bentConnector2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0477A4EB-4092-4194-8832-9256755EE145}"/>
              </a:ext>
            </a:extLst>
          </p:cNvPr>
          <p:cNvCxnSpPr>
            <a:stCxn id="9" idx="6"/>
            <a:endCxn id="11" idx="0"/>
          </p:cNvCxnSpPr>
          <p:nvPr/>
        </p:nvCxnSpPr>
        <p:spPr>
          <a:xfrm>
            <a:off x="3163339" y="420787"/>
            <a:ext cx="863226" cy="444383"/>
          </a:xfrm>
          <a:prstGeom prst="bentConnector2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A5FEFD7-DE80-4CA6-B245-47B28496E54D}"/>
              </a:ext>
            </a:extLst>
          </p:cNvPr>
          <p:cNvCxnSpPr>
            <a:stCxn id="6" idx="2"/>
            <a:endCxn id="7" idx="0"/>
          </p:cNvCxnSpPr>
          <p:nvPr/>
        </p:nvCxnSpPr>
        <p:spPr>
          <a:xfrm flipH="1">
            <a:off x="4026565" y="2132513"/>
            <a:ext cx="0" cy="170063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49FE4540-222E-44A6-B354-5E18E5DB1337}"/>
              </a:ext>
            </a:extLst>
          </p:cNvPr>
          <p:cNvCxnSpPr>
            <a:stCxn id="4" idx="2"/>
            <a:endCxn id="5" idx="1"/>
          </p:cNvCxnSpPr>
          <p:nvPr/>
        </p:nvCxnSpPr>
        <p:spPr>
          <a:xfrm rot="16200000" flipH="1">
            <a:off x="926408" y="2117576"/>
            <a:ext cx="444383" cy="474256"/>
          </a:xfrm>
          <a:prstGeom prst="bentConnector2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DFA027A6-A79A-4F25-A213-3433304FDA17}"/>
              </a:ext>
            </a:extLst>
          </p:cNvPr>
          <p:cNvCxnSpPr>
            <a:stCxn id="11" idx="4"/>
            <a:endCxn id="6" idx="0"/>
          </p:cNvCxnSpPr>
          <p:nvPr/>
        </p:nvCxnSpPr>
        <p:spPr>
          <a:xfrm rot="16200000" flipH="1">
            <a:off x="3941534" y="1498841"/>
            <a:ext cx="170063" cy="0"/>
          </a:xfrm>
          <a:prstGeom prst="bentConnector3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4E73A15A-0B2A-43EE-8B98-A9E81B430A02}"/>
              </a:ext>
            </a:extLst>
          </p:cNvPr>
          <p:cNvCxnSpPr>
            <a:stCxn id="10" idx="5"/>
            <a:endCxn id="7" idx="1"/>
          </p:cNvCxnSpPr>
          <p:nvPr/>
        </p:nvCxnSpPr>
        <p:spPr>
          <a:xfrm rot="16200000" flipH="1">
            <a:off x="2529903" y="1766034"/>
            <a:ext cx="1243432" cy="378292"/>
          </a:xfrm>
          <a:prstGeom prst="bentConnector2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887C7ECF-9B82-46C5-A2F4-17AC47132439}"/>
              </a:ext>
            </a:extLst>
          </p:cNvPr>
          <p:cNvSpPr/>
          <p:nvPr/>
        </p:nvSpPr>
        <p:spPr>
          <a:xfrm>
            <a:off x="1780019" y="3155294"/>
            <a:ext cx="1371600" cy="548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800" dirty="0">
                <a:solidFill>
                  <a:schemeClr val="tx1"/>
                </a:solidFill>
              </a:rPr>
              <a:t>Simulated subnational income distribution projections</a:t>
            </a:r>
          </a:p>
        </p:txBody>
      </p:sp>
      <p:cxnSp>
        <p:nvCxnSpPr>
          <p:cNvPr id="57" name="Connector: Elbow 56">
            <a:extLst>
              <a:ext uri="{FF2B5EF4-FFF2-40B4-BE49-F238E27FC236}">
                <a16:creationId xmlns:a16="http://schemas.microsoft.com/office/drawing/2014/main" id="{1CFE60F4-E542-4764-A262-C8C43A28A071}"/>
              </a:ext>
            </a:extLst>
          </p:cNvPr>
          <p:cNvCxnSpPr>
            <a:cxnSpLocks/>
          </p:cNvCxnSpPr>
          <p:nvPr/>
        </p:nvCxnSpPr>
        <p:spPr>
          <a:xfrm rot="5400000">
            <a:off x="3269394" y="2412467"/>
            <a:ext cx="311223" cy="1188720"/>
          </a:xfrm>
          <a:prstGeom prst="bentConnector3">
            <a:avLst>
              <a:gd name="adj1" fmla="val 40746"/>
            </a:avLst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78508EEA-B959-4095-8292-7540782F0329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2071527" y="2851216"/>
            <a:ext cx="0" cy="307914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4C5B954B-912F-41ED-BD42-8B63CCF071FA}"/>
              </a:ext>
            </a:extLst>
          </p:cNvPr>
          <p:cNvCxnSpPr>
            <a:stCxn id="10" idx="4"/>
          </p:cNvCxnSpPr>
          <p:nvPr/>
        </p:nvCxnSpPr>
        <p:spPr>
          <a:xfrm>
            <a:off x="2477539" y="1413810"/>
            <a:ext cx="0" cy="888766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E880530B-6F1D-4D24-8F9B-BFC9295F66AB}"/>
              </a:ext>
            </a:extLst>
          </p:cNvPr>
          <p:cNvCxnSpPr>
            <a:cxnSpLocks/>
            <a:stCxn id="59" idx="2"/>
            <a:endCxn id="41" idx="0"/>
          </p:cNvCxnSpPr>
          <p:nvPr/>
        </p:nvCxnSpPr>
        <p:spPr>
          <a:xfrm flipH="1">
            <a:off x="2452524" y="3703934"/>
            <a:ext cx="0" cy="265605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3" name="Group 82">
            <a:extLst>
              <a:ext uri="{FF2B5EF4-FFF2-40B4-BE49-F238E27FC236}">
                <a16:creationId xmlns:a16="http://schemas.microsoft.com/office/drawing/2014/main" id="{295FB8DB-9C3C-4DE2-9C47-5C2163813427}"/>
              </a:ext>
            </a:extLst>
          </p:cNvPr>
          <p:cNvGrpSpPr/>
          <p:nvPr/>
        </p:nvGrpSpPr>
        <p:grpSpPr>
          <a:xfrm>
            <a:off x="1766725" y="3969539"/>
            <a:ext cx="1371600" cy="1188720"/>
            <a:chOff x="3435820" y="3854932"/>
            <a:chExt cx="1371600" cy="118872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5C22DA67-2199-4BD2-92F6-5E5055CAE023}"/>
                </a:ext>
              </a:extLst>
            </p:cNvPr>
            <p:cNvSpPr/>
            <p:nvPr/>
          </p:nvSpPr>
          <p:spPr>
            <a:xfrm>
              <a:off x="3435820" y="3854932"/>
              <a:ext cx="1371600" cy="949866"/>
            </a:xfrm>
            <a:prstGeom prst="rect">
              <a:avLst/>
            </a:prstGeom>
            <a:grp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900" dirty="0">
                  <a:solidFill>
                    <a:schemeClr val="tx1"/>
                  </a:solidFill>
                </a:rPr>
                <a:t>Maps and analysis</a:t>
              </a: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  <a:p>
              <a:pPr algn="ctr"/>
              <a:endParaRPr lang="en-GB" sz="900" dirty="0">
                <a:solidFill>
                  <a:schemeClr val="tx1"/>
                </a:solidFill>
              </a:endParaRPr>
            </a:p>
          </p:txBody>
        </p:sp>
        <p:pic>
          <p:nvPicPr>
            <p:cNvPr id="41" name="Picture 40" descr="A picture containing silhouette&#10;&#10;Description automatically generated">
              <a:extLst>
                <a:ext uri="{FF2B5EF4-FFF2-40B4-BE49-F238E27FC236}">
                  <a16:creationId xmlns:a16="http://schemas.microsoft.com/office/drawing/2014/main" id="{6B5ABD4A-9B2E-4F75-AF79-1CD961D1B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27259" y="3854932"/>
              <a:ext cx="1188720" cy="1188720"/>
            </a:xfrm>
            <a:prstGeom prst="rect">
              <a:avLst/>
            </a:prstGeom>
            <a:noFill/>
          </p:spPr>
        </p:pic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7EBDF3A6-5256-49B0-9B66-CEDC4C4C747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"/>
          <a:stretch/>
        </p:blipFill>
        <p:spPr>
          <a:xfrm>
            <a:off x="4984130" y="2532242"/>
            <a:ext cx="4023360" cy="22710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382586F-C3DE-464E-9343-0BFA473B5094}"/>
              </a:ext>
            </a:extLst>
          </p:cNvPr>
          <p:cNvSpPr txBox="1"/>
          <p:nvPr/>
        </p:nvSpPr>
        <p:spPr>
          <a:xfrm>
            <a:off x="4957010" y="771603"/>
            <a:ext cx="3889438" cy="1918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GB" sz="1100" dirty="0">
                <a:latin typeface="+mj-lt"/>
              </a:rPr>
              <a:t>GTAP based with extensions</a:t>
            </a:r>
          </a:p>
          <a:p>
            <a:pPr marL="285750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GB" sz="1100" dirty="0">
                <a:latin typeface="+mj-lt"/>
              </a:rPr>
              <a:t>Added number of workers by sector (data from IMPACTECON) for 5 labour types</a:t>
            </a:r>
          </a:p>
          <a:p>
            <a:pPr marL="285750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GB" sz="1100" dirty="0">
                <a:latin typeface="+mj-lt"/>
              </a:rPr>
              <a:t>Labour supply in workers is shocked, and labour endowments in $ values endogenized</a:t>
            </a:r>
          </a:p>
          <a:p>
            <a:pPr marL="285750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GB" sz="1100" dirty="0">
                <a:latin typeface="+mj-lt"/>
              </a:rPr>
              <a:t>Simulation of change in wages as a consequence of structural change</a:t>
            </a:r>
          </a:p>
          <a:p>
            <a:pPr marL="285750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endParaRPr lang="en-GB" sz="1400" dirty="0">
              <a:latin typeface="Verdana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A73BA6-D2AD-4B4D-A07D-3A206B87623F}"/>
              </a:ext>
            </a:extLst>
          </p:cNvPr>
          <p:cNvSpPr txBox="1"/>
          <p:nvPr/>
        </p:nvSpPr>
        <p:spPr>
          <a:xfrm>
            <a:off x="5782225" y="4801096"/>
            <a:ext cx="2015309" cy="302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GB" sz="1400" dirty="0">
                <a:latin typeface="Verdana" pitchFamily="34" charset="0"/>
              </a:rPr>
              <a:t>MAGNET modules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6D63BDD3-469D-4408-B86D-D760CA469E8E}"/>
              </a:ext>
            </a:extLst>
          </p:cNvPr>
          <p:cNvSpPr txBox="1">
            <a:spLocks/>
          </p:cNvSpPr>
          <p:nvPr/>
        </p:nvSpPr>
        <p:spPr>
          <a:xfrm>
            <a:off x="4957011" y="127700"/>
            <a:ext cx="3889441" cy="576832"/>
          </a:xfrm>
          <a:prstGeom prst="rect">
            <a:avLst/>
          </a:prstGeom>
          <a:noFill/>
          <a:ln w="0">
            <a:gradFill>
              <a:gsLst>
                <a:gs pos="0">
                  <a:schemeClr val="tx1"/>
                </a:gs>
                <a:gs pos="1000">
                  <a:schemeClr val="tx1">
                    <a:alpha val="0"/>
                  </a:schemeClr>
                </a:gs>
                <a:gs pos="99000">
                  <a:srgbClr val="005172">
                    <a:alpha val="0"/>
                  </a:srgbClr>
                </a:gs>
                <a:gs pos="100000">
                  <a:schemeClr val="tx1"/>
                </a:gs>
              </a:gsLst>
              <a:lin ang="5400000" scaled="0"/>
            </a:gradFill>
          </a:ln>
        </p:spPr>
        <p:txBody>
          <a:bodyPr vert="horz" wrap="square" lIns="18000" tIns="18000" rIns="91440" bIns="180000" numCol="1" anchor="t" anchorCtr="0" compatLnSpc="1">
            <a:prstTxWarp prst="textNoShape">
              <a:avLst/>
            </a:prstTxWarp>
            <a:spAutoFit/>
          </a:bodyPr>
          <a:lstStyle>
            <a:lvl1pPr>
              <a:lnSpc>
                <a:spcPts val="3200"/>
              </a:lnSpc>
              <a:defRPr sz="2600">
                <a:solidFill>
                  <a:schemeClr val="bg2"/>
                </a:solidFill>
                <a:latin typeface="Verdana" pitchFamily="34" charset="0"/>
                <a:ea typeface="+mj-ea"/>
                <a:cs typeface="+mj-cs"/>
              </a:defRPr>
            </a:lvl1pPr>
            <a:lvl2pPr>
              <a:lnSpc>
                <a:spcPts val="4000"/>
              </a:lnSpc>
              <a:defRPr sz="3200">
                <a:solidFill>
                  <a:schemeClr val="bg1"/>
                </a:solidFill>
                <a:latin typeface="Verdana" pitchFamily="34" charset="0"/>
              </a:defRPr>
            </a:lvl2pPr>
            <a:lvl3pPr>
              <a:lnSpc>
                <a:spcPts val="4000"/>
              </a:lnSpc>
              <a:defRPr sz="3200">
                <a:solidFill>
                  <a:schemeClr val="bg1"/>
                </a:solidFill>
                <a:latin typeface="Verdana" pitchFamily="34" charset="0"/>
              </a:defRPr>
            </a:lvl3pPr>
            <a:lvl4pPr>
              <a:lnSpc>
                <a:spcPts val="4000"/>
              </a:lnSpc>
              <a:defRPr sz="3200">
                <a:solidFill>
                  <a:schemeClr val="bg1"/>
                </a:solidFill>
                <a:latin typeface="Verdana" pitchFamily="34" charset="0"/>
              </a:defRPr>
            </a:lvl4pPr>
            <a:lvl5pPr>
              <a:lnSpc>
                <a:spcPts val="4000"/>
              </a:lnSpc>
              <a:defRPr sz="3200">
                <a:solidFill>
                  <a:schemeClr val="bg1"/>
                </a:solidFill>
                <a:latin typeface="Verdana" pitchFamily="34" charset="0"/>
              </a:defRPr>
            </a:lvl5pPr>
            <a:lvl6pPr marL="45720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6pPr>
            <a:lvl7pPr marL="91440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7pPr>
            <a:lvl8pPr marL="137160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8pPr>
            <a:lvl9pPr marL="182880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r>
              <a:rPr lang="en-GB" sz="2000" dirty="0"/>
              <a:t>CGE MAGNET model</a:t>
            </a:r>
          </a:p>
        </p:txBody>
      </p:sp>
    </p:spTree>
    <p:extLst>
      <p:ext uri="{BB962C8B-B14F-4D97-AF65-F5344CB8AC3E}">
        <p14:creationId xmlns:p14="http://schemas.microsoft.com/office/powerpoint/2010/main" val="1544694823"/>
      </p:ext>
    </p:extLst>
  </p:cSld>
  <p:clrMapOvr>
    <a:masterClrMapping/>
  </p:clrMapOvr>
</p:sld>
</file>

<file path=ppt/theme/theme1.xml><?xml version="1.0" encoding="utf-8"?>
<a:theme xmlns:a="http://schemas.openxmlformats.org/drawingml/2006/main" name="WUR">
  <a:themeElements>
    <a:clrScheme name="Wageningen UR witte achtergrond">
      <a:dk1>
        <a:srgbClr val="005172"/>
      </a:dk1>
      <a:lt1>
        <a:srgbClr val="FFFFFF"/>
      </a:lt1>
      <a:dk2>
        <a:srgbClr val="34B233"/>
      </a:dk2>
      <a:lt2>
        <a:srgbClr val="005172"/>
      </a:lt2>
      <a:accent1>
        <a:srgbClr val="519FD7"/>
      </a:accent1>
      <a:accent2>
        <a:srgbClr val="A59D95"/>
      </a:accent2>
      <a:accent3>
        <a:srgbClr val="D5D2CA"/>
      </a:accent3>
      <a:accent4>
        <a:srgbClr val="FF7900"/>
      </a:accent4>
      <a:accent5>
        <a:srgbClr val="00549F"/>
      </a:accent5>
      <a:accent6>
        <a:srgbClr val="000000"/>
      </a:accent6>
      <a:hlink>
        <a:srgbClr val="00549F"/>
      </a:hlink>
      <a:folHlink>
        <a:srgbClr val="000000"/>
      </a:folHlink>
    </a:clrScheme>
    <a:fontScheme name="Wageningen U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<a:prstTxWarp prst="textNoShape">
          <a:avLst/>
        </a:prstTxWarp>
        <a:spAutoFit/>
      </a:bodyPr>
      <a:lstStyle>
        <a:defPPr algn="ctr">
          <a:defRPr sz="14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5875"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ts val="1800"/>
          </a:lnSpc>
          <a:defRPr sz="1400" dirty="0" err="1" smtClean="0">
            <a:latin typeface="Verdana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8668</TotalTime>
  <Words>1056</Words>
  <Application>Microsoft Office PowerPoint</Application>
  <PresentationFormat>On-screen Show (16:9)</PresentationFormat>
  <Paragraphs>201</Paragraphs>
  <Slides>17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Verdana</vt:lpstr>
      <vt:lpstr>Wingdings</vt:lpstr>
      <vt:lpstr>WUR</vt:lpstr>
      <vt:lpstr>Subnational projections of income and poverty for Ethiopia: A CGE-spatial microsimulation approach</vt:lpstr>
      <vt:lpstr>Introduction</vt:lpstr>
      <vt:lpstr>Aim</vt:lpstr>
      <vt:lpstr>Background: Combining two research streams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North Shewa: Income distribution by SSP scenario: 2018-2050</vt:lpstr>
      <vt:lpstr>Spatial distribution of poverty headcount over time and space by SSP scenario: 2018-2050</vt:lpstr>
      <vt:lpstr>Spatial distribution of poverty headcount over time and space by SSP scenario and urban rural status: 2018-2050</vt:lpstr>
      <vt:lpstr>Conclusions</vt:lpstr>
      <vt:lpstr>Future research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Martin Brinkman</dc:creator>
  <cp:lastModifiedBy>Dijk, Michiel van</cp:lastModifiedBy>
  <cp:revision>379</cp:revision>
  <dcterms:created xsi:type="dcterms:W3CDTF">2011-09-29T08:30:03Z</dcterms:created>
  <dcterms:modified xsi:type="dcterms:W3CDTF">2022-06-10T09:10:33Z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_Template">
    <vt:lpwstr>WHUKW.pptx</vt:lpwstr>
  </property>
</Properties>
</file>