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sldIdLst>
    <p:sldId id="256" r:id="rId2"/>
    <p:sldId id="290" r:id="rId3"/>
    <p:sldId id="293" r:id="rId4"/>
    <p:sldId id="292" r:id="rId5"/>
    <p:sldId id="294" r:id="rId6"/>
    <p:sldId id="291" r:id="rId7"/>
    <p:sldId id="270" r:id="rId8"/>
    <p:sldId id="271" r:id="rId9"/>
    <p:sldId id="275" r:id="rId10"/>
    <p:sldId id="276" r:id="rId11"/>
    <p:sldId id="277" r:id="rId12"/>
    <p:sldId id="280" r:id="rId13"/>
    <p:sldId id="279" r:id="rId14"/>
    <p:sldId id="285" r:id="rId15"/>
    <p:sldId id="282" r:id="rId16"/>
    <p:sldId id="286" r:id="rId17"/>
    <p:sldId id="28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59" autoAdjust="0"/>
    <p:restoredTop sz="94660"/>
  </p:normalViewPr>
  <p:slideViewPr>
    <p:cSldViewPr snapToGrid="0">
      <p:cViewPr varScale="1">
        <p:scale>
          <a:sx n="75" d="100"/>
          <a:sy n="75" d="100"/>
        </p:scale>
        <p:origin x="67" y="29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lvl1pPr algn="l">
              <a:defRPr/>
            </a:lvl1pPr>
          </a:lstStyle>
          <a:p>
            <a:fld id="{D5BFB946-449A-4185-80A5-919C84D5350A}" type="datetimeFigureOut">
              <a:rPr lang="pt-BR" smtClean="0"/>
              <a:t>16/06/2021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128FEEF-4FC8-4140-A831-B8A576EE5B7A}" type="slidenum">
              <a:rPr lang="pt-BR" smtClean="0"/>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0535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5BFB946-449A-4185-80A5-919C84D5350A}" type="datetimeFigureOut">
              <a:rPr lang="pt-BR" smtClean="0"/>
              <a:t>16/06/2021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170071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pt-BR"/>
              <a:t>Clique para editar o título Mestre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5BFB946-449A-4185-80A5-919C84D5350A}" type="datetimeFigureOut">
              <a:rPr lang="pt-BR" smtClean="0"/>
              <a:t>16/06/2021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128FEEF-4FC8-4140-A831-B8A576EE5B7A}" type="slidenum">
              <a:rPr lang="pt-BR" smtClean="0"/>
              <a:t>‹nº›</a:t>
            </a:fld>
            <a:endParaRPr lang="pt-B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633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5BFB946-449A-4185-80A5-919C84D5350A}" type="datetimeFigureOut">
              <a:rPr lang="pt-BR" smtClean="0"/>
              <a:t>16/06/2021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3766304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pt-BR"/>
              <a:t>Clique para editar o título Mestre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D5BFB946-449A-4185-80A5-919C84D5350A}" type="datetimeFigureOut">
              <a:rPr lang="pt-BR" smtClean="0"/>
              <a:t>16/06/2021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128FEEF-4FC8-4140-A831-B8A576EE5B7A}" type="slidenum">
              <a:rPr lang="pt-BR" smtClean="0"/>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348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D5BFB946-449A-4185-80A5-919C84D5350A}" type="datetimeFigureOut">
              <a:rPr lang="pt-BR" smtClean="0"/>
              <a:t>16/06/2021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376460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24128" y="2967788"/>
            <a:ext cx="4754880" cy="33415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pt-BR"/>
              <a:t>Clique para editar os estilos de texto Mestres</a:t>
            </a:r>
          </a:p>
        </p:txBody>
      </p:sp>
      <p:sp>
        <p:nvSpPr>
          <p:cNvPr id="6" name="Content Placeholder 5"/>
          <p:cNvSpPr>
            <a:spLocks noGrp="1"/>
          </p:cNvSpPr>
          <p:nvPr>
            <p:ph sz="quarter" idx="4"/>
          </p:nvPr>
        </p:nvSpPr>
        <p:spPr>
          <a:xfrm>
            <a:off x="5990888" y="2967788"/>
            <a:ext cx="4754880" cy="33415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D5BFB946-449A-4185-80A5-919C84D5350A}" type="datetimeFigureOut">
              <a:rPr lang="pt-BR" smtClean="0"/>
              <a:t>16/06/2021</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957148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D5BFB946-449A-4185-80A5-919C84D5350A}" type="datetimeFigureOut">
              <a:rPr lang="pt-BR" smtClean="0"/>
              <a:t>16/06/2021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3107805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BFB946-449A-4185-80A5-919C84D5350A}" type="datetimeFigureOut">
              <a:rPr lang="pt-BR" smtClean="0"/>
              <a:t>16/06/2021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2872405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pt-BR"/>
              <a:t>Clique para editar o título Mestre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D5BFB946-449A-4185-80A5-919C84D5350A}" type="datetimeFigureOut">
              <a:rPr lang="pt-BR" smtClean="0"/>
              <a:t>16/06/2021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128FEEF-4FC8-4140-A831-B8A576EE5B7A}" type="slidenum">
              <a:rPr lang="pt-BR" smtClean="0"/>
              <a:t>‹nº›</a:t>
            </a:fld>
            <a:endParaRPr lang="pt-BR"/>
          </a:p>
        </p:txBody>
      </p:sp>
    </p:spTree>
    <p:extLst>
      <p:ext uri="{BB962C8B-B14F-4D97-AF65-F5344CB8AC3E}">
        <p14:creationId xmlns:p14="http://schemas.microsoft.com/office/powerpoint/2010/main" val="3292735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D5BFB946-449A-4185-80A5-919C84D5350A}" type="datetimeFigureOut">
              <a:rPr lang="pt-BR" smtClean="0"/>
              <a:t>16/06/2021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128FEEF-4FC8-4140-A831-B8A576EE5B7A}" type="slidenum">
              <a:rPr lang="pt-BR" smtClean="0"/>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2629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BFB946-449A-4185-80A5-919C84D5350A}" type="datetimeFigureOut">
              <a:rPr lang="pt-BR" smtClean="0"/>
              <a:t>16/06/2021</a:t>
            </a:fld>
            <a:endParaRPr lang="pt-B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pt-B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128FEEF-4FC8-4140-A831-B8A576EE5B7A}" type="slidenum">
              <a:rPr lang="pt-BR" smtClean="0"/>
              <a:t>‹nº›</a:t>
            </a:fld>
            <a:endParaRPr lang="pt-B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94400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0" name="Rectangle 32">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Cidade com prédios e água ao fundo&#10;&#10;Descrição gerada automaticamente">
            <a:extLst>
              <a:ext uri="{FF2B5EF4-FFF2-40B4-BE49-F238E27FC236}">
                <a16:creationId xmlns:a16="http://schemas.microsoft.com/office/drawing/2014/main" id="{BDE85285-FD97-4F7E-B8ED-7AF1E5D85A5F}"/>
              </a:ext>
            </a:extLst>
          </p:cNvPr>
          <p:cNvPicPr>
            <a:picLocks noChangeAspect="1"/>
          </p:cNvPicPr>
          <p:nvPr/>
        </p:nvPicPr>
        <p:blipFill rotWithShape="1">
          <a:blip r:embed="rId2">
            <a:alphaModFix amt="45000"/>
            <a:extLst>
              <a:ext uri="{28A0092B-C50C-407E-A947-70E740481C1C}">
                <a14:useLocalDpi xmlns:a14="http://schemas.microsoft.com/office/drawing/2010/main" val="0"/>
              </a:ext>
            </a:extLst>
          </a:blip>
          <a:srcRect l="1095" r="6038" b="-1"/>
          <a:stretch/>
        </p:blipFill>
        <p:spPr>
          <a:xfrm>
            <a:off x="20" y="-1"/>
            <a:ext cx="12188932" cy="6858000"/>
          </a:xfrm>
          <a:prstGeom prst="rect">
            <a:avLst/>
          </a:prstGeom>
        </p:spPr>
      </p:pic>
      <p:sp>
        <p:nvSpPr>
          <p:cNvPr id="2" name="Título 1">
            <a:extLst>
              <a:ext uri="{FF2B5EF4-FFF2-40B4-BE49-F238E27FC236}">
                <a16:creationId xmlns:a16="http://schemas.microsoft.com/office/drawing/2014/main" id="{E363D95E-C423-47AB-B816-193D1DA8BA2D}"/>
              </a:ext>
            </a:extLst>
          </p:cNvPr>
          <p:cNvSpPr>
            <a:spLocks noGrp="1"/>
          </p:cNvSpPr>
          <p:nvPr>
            <p:ph type="title"/>
          </p:nvPr>
        </p:nvSpPr>
        <p:spPr>
          <a:xfrm>
            <a:off x="139703" y="643467"/>
            <a:ext cx="7668438" cy="4842933"/>
          </a:xfrm>
        </p:spPr>
        <p:txBody>
          <a:bodyPr vert="horz" lIns="91440" tIns="45720" rIns="91440" bIns="45720" rtlCol="0" anchor="ctr">
            <a:normAutofit/>
          </a:bodyPr>
          <a:lstStyle/>
          <a:p>
            <a:pPr algn="ctr"/>
            <a:br>
              <a:rPr lang="en-US" sz="6100" kern="1200" cap="all" spc="200" baseline="0" dirty="0">
                <a:solidFill>
                  <a:schemeClr val="tx1"/>
                </a:solidFill>
                <a:latin typeface="+mj-lt"/>
                <a:ea typeface="+mj-ea"/>
                <a:cs typeface="+mj-cs"/>
              </a:rPr>
            </a:br>
            <a:r>
              <a:rPr lang="en-US" sz="3200" kern="1200" cap="all" spc="200" baseline="0" dirty="0">
                <a:solidFill>
                  <a:schemeClr val="tx1"/>
                </a:solidFill>
                <a:latin typeface="+mj-lt"/>
                <a:ea typeface="+mj-ea"/>
                <a:cs typeface="+mj-cs"/>
              </a:rPr>
              <a:t>THE REGIONAL ECONOMIC IMPACTS OF CLIMATE CHANGE ON FAMILY FARMING AND LARGE-SCALE AGRICULTURE IN BRAZIL: A COMPUTABLE GENERAL EQUILIBRIUM APPROACH</a:t>
            </a:r>
            <a:endParaRPr lang="en-US" sz="6100" kern="1200" cap="all" spc="200" baseline="0" dirty="0">
              <a:solidFill>
                <a:schemeClr val="tx1"/>
              </a:solidFill>
              <a:latin typeface="+mj-lt"/>
              <a:ea typeface="+mj-ea"/>
              <a:cs typeface="+mj-cs"/>
            </a:endParaRPr>
          </a:p>
        </p:txBody>
      </p:sp>
      <p:cxnSp>
        <p:nvCxnSpPr>
          <p:cNvPr id="41" name="Straight Connector 34">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ço Reservado para Texto 5">
            <a:extLst>
              <a:ext uri="{FF2B5EF4-FFF2-40B4-BE49-F238E27FC236}">
                <a16:creationId xmlns:a16="http://schemas.microsoft.com/office/drawing/2014/main" id="{F1E2A407-7EFA-4262-8A3A-CB31E0E0718F}"/>
              </a:ext>
            </a:extLst>
          </p:cNvPr>
          <p:cNvSpPr>
            <a:spLocks noGrp="1"/>
          </p:cNvSpPr>
          <p:nvPr>
            <p:ph type="body" idx="1"/>
          </p:nvPr>
        </p:nvSpPr>
        <p:spPr>
          <a:xfrm>
            <a:off x="8451588" y="1828799"/>
            <a:ext cx="3200400" cy="3200399"/>
          </a:xfrm>
        </p:spPr>
        <p:txBody>
          <a:bodyPr>
            <a:normAutofit/>
          </a:bodyPr>
          <a:lstStyle/>
          <a:p>
            <a:pPr algn="ctr"/>
            <a:r>
              <a:rPr lang="en-US" sz="1600" b="1" i="0" dirty="0">
                <a:solidFill>
                  <a:schemeClr val="tx1"/>
                </a:solidFill>
                <a:effectLst/>
                <a:latin typeface="Verdana" panose="020B0604030504040204" pitchFamily="34" charset="0"/>
              </a:rPr>
              <a:t>24th Annual Conference on Global Economic Analysis</a:t>
            </a:r>
            <a:br>
              <a:rPr lang="en-US" sz="1600" dirty="0">
                <a:solidFill>
                  <a:schemeClr val="tx1"/>
                </a:solidFill>
              </a:rPr>
            </a:br>
            <a:r>
              <a:rPr lang="en-US" sz="1600" b="1" i="0" dirty="0">
                <a:solidFill>
                  <a:schemeClr val="tx1"/>
                </a:solidFill>
                <a:effectLst/>
                <a:latin typeface="Verdana" panose="020B0604030504040204" pitchFamily="34" charset="0"/>
              </a:rPr>
              <a:t>"Global Food System: Opportunities and Challenges"</a:t>
            </a:r>
            <a:endParaRPr lang="pt-BR" sz="1600" dirty="0">
              <a:solidFill>
                <a:schemeClr val="tx1"/>
              </a:solidFill>
            </a:endParaRPr>
          </a:p>
          <a:p>
            <a:pPr algn="ctr"/>
            <a:endParaRPr lang="pt-BR" dirty="0"/>
          </a:p>
          <a:p>
            <a:r>
              <a:rPr lang="pt-BR" dirty="0"/>
              <a:t>Tarik Tanure (UFPR)</a:t>
            </a:r>
          </a:p>
          <a:p>
            <a:r>
              <a:rPr lang="pt-BR" dirty="0"/>
              <a:t>Edson Domingues (UFMG)</a:t>
            </a:r>
          </a:p>
          <a:p>
            <a:r>
              <a:rPr lang="pt-BR" dirty="0"/>
              <a:t>Aline Magalhães (UFMG)</a:t>
            </a:r>
          </a:p>
        </p:txBody>
      </p:sp>
    </p:spTree>
    <p:extLst>
      <p:ext uri="{BB962C8B-B14F-4D97-AF65-F5344CB8AC3E}">
        <p14:creationId xmlns:p14="http://schemas.microsoft.com/office/powerpoint/2010/main" val="394236066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12F21A-B6DA-41FF-9BDA-3EBBEF9608CC}"/>
              </a:ext>
            </a:extLst>
          </p:cNvPr>
          <p:cNvSpPr txBox="1">
            <a:spLocks/>
          </p:cNvSpPr>
          <p:nvPr/>
        </p:nvSpPr>
        <p:spPr>
          <a:xfrm>
            <a:off x="408581" y="277955"/>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b="1" dirty="0"/>
              <a:t>Results and discussion: Family farming sectors</a:t>
            </a:r>
            <a:endParaRPr lang="pt-BR" sz="2800" b="1" dirty="0"/>
          </a:p>
        </p:txBody>
      </p:sp>
      <p:sp>
        <p:nvSpPr>
          <p:cNvPr id="6" name="Espaço Reservado para Conteúdo 2">
            <a:extLst>
              <a:ext uri="{FF2B5EF4-FFF2-40B4-BE49-F238E27FC236}">
                <a16:creationId xmlns:a16="http://schemas.microsoft.com/office/drawing/2014/main" id="{E0E8B31D-B2F7-4FAF-AD24-65AB52EDF9F9}"/>
              </a:ext>
            </a:extLst>
          </p:cNvPr>
          <p:cNvSpPr txBox="1">
            <a:spLocks/>
          </p:cNvSpPr>
          <p:nvPr/>
        </p:nvSpPr>
        <p:spPr>
          <a:xfrm>
            <a:off x="6214112" y="923456"/>
            <a:ext cx="5977888" cy="213626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pt-BR" sz="1800" dirty="0"/>
              <a:t> </a:t>
            </a:r>
            <a:r>
              <a:rPr lang="en-US" sz="1800" dirty="0"/>
              <a:t>Important sectors for food security are negatively affected, such as the cassava, bean and banana-producing sector.
Positive highlight for the Tobacco and Corn grain sector.
</a:t>
            </a:r>
            <a:r>
              <a:rPr lang="pt-BR" sz="1800" dirty="0"/>
              <a:t> </a:t>
            </a:r>
            <a:r>
              <a:rPr lang="en-US" sz="1800" dirty="0"/>
              <a:t>On average, the family farming sector shows a retraction in both scenarios.</a:t>
            </a:r>
            <a:endParaRPr lang="pt-BR" dirty="0"/>
          </a:p>
          <a:p>
            <a:pPr marL="0" indent="0">
              <a:buNone/>
            </a:pPr>
            <a:endParaRPr lang="pt-BR" dirty="0"/>
          </a:p>
        </p:txBody>
      </p:sp>
      <p:pic>
        <p:nvPicPr>
          <p:cNvPr id="11" name="Imagem 10" descr="Homem ao lado de árvore&#10;&#10;Descrição gerada automaticamente">
            <a:extLst>
              <a:ext uri="{FF2B5EF4-FFF2-40B4-BE49-F238E27FC236}">
                <a16:creationId xmlns:a16="http://schemas.microsoft.com/office/drawing/2014/main" id="{182C83CA-55BE-4E95-952B-91CFBD124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2216" y="3205162"/>
            <a:ext cx="5821680" cy="3057525"/>
          </a:xfrm>
          <a:prstGeom prst="rect">
            <a:avLst/>
          </a:prstGeom>
        </p:spPr>
      </p:pic>
      <p:pic>
        <p:nvPicPr>
          <p:cNvPr id="14" name="Imagem 13" descr="Gráfico, Gráfico de linhas&#10;&#10;Descrição gerada automaticamente">
            <a:extLst>
              <a:ext uri="{FF2B5EF4-FFF2-40B4-BE49-F238E27FC236}">
                <a16:creationId xmlns:a16="http://schemas.microsoft.com/office/drawing/2014/main" id="{E455DFE8-83FB-4D92-991D-81DDF03FE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73" y="923456"/>
            <a:ext cx="6017157" cy="2718307"/>
          </a:xfrm>
          <a:prstGeom prst="rect">
            <a:avLst/>
          </a:prstGeom>
        </p:spPr>
      </p:pic>
      <p:pic>
        <p:nvPicPr>
          <p:cNvPr id="16" name="Imagem 15" descr="Gráfico, Gráfico de linhas&#10;&#10;Descrição gerada automaticamente">
            <a:extLst>
              <a:ext uri="{FF2B5EF4-FFF2-40B4-BE49-F238E27FC236}">
                <a16:creationId xmlns:a16="http://schemas.microsoft.com/office/drawing/2014/main" id="{F5D9D0CE-6426-483F-BC22-D09C60A1E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373" y="3804386"/>
            <a:ext cx="5922007" cy="2708332"/>
          </a:xfrm>
          <a:prstGeom prst="rect">
            <a:avLst/>
          </a:prstGeom>
        </p:spPr>
      </p:pic>
    </p:spTree>
    <p:extLst>
      <p:ext uri="{BB962C8B-B14F-4D97-AF65-F5344CB8AC3E}">
        <p14:creationId xmlns:p14="http://schemas.microsoft.com/office/powerpoint/2010/main" val="291134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7881ACAA-2ECA-4387-B538-73CA198C2176}"/>
              </a:ext>
            </a:extLst>
          </p:cNvPr>
          <p:cNvSpPr txBox="1">
            <a:spLocks/>
          </p:cNvSpPr>
          <p:nvPr/>
        </p:nvSpPr>
        <p:spPr>
          <a:xfrm>
            <a:off x="311950" y="290369"/>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b="1" dirty="0"/>
              <a:t>Large-scale agriculture sectors</a:t>
            </a:r>
            <a:endParaRPr lang="pt-BR" sz="2800" b="1" dirty="0"/>
          </a:p>
        </p:txBody>
      </p:sp>
      <p:sp>
        <p:nvSpPr>
          <p:cNvPr id="6" name="Espaço Reservado para Conteúdo 2">
            <a:extLst>
              <a:ext uri="{FF2B5EF4-FFF2-40B4-BE49-F238E27FC236}">
                <a16:creationId xmlns:a16="http://schemas.microsoft.com/office/drawing/2014/main" id="{9447533F-27EF-40A1-985D-8C65BFD2AF58}"/>
              </a:ext>
            </a:extLst>
          </p:cNvPr>
          <p:cNvSpPr txBox="1">
            <a:spLocks/>
          </p:cNvSpPr>
          <p:nvPr/>
        </p:nvSpPr>
        <p:spPr>
          <a:xfrm>
            <a:off x="6214112" y="923456"/>
            <a:ext cx="5187950" cy="196198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sz="1800" dirty="0"/>
              <a:t>Sectors benefited: Sugarcane and Soybeans
Negative highlights: Cotton, Corn, Coffee and Beans.
Negative impacts on the trade balance
On average, the large-scale agriculture sector shows a decline in both scenarios.</a:t>
            </a:r>
            <a:endParaRPr lang="pt-BR" dirty="0"/>
          </a:p>
          <a:p>
            <a:pPr marL="0" indent="0">
              <a:buNone/>
            </a:pPr>
            <a:endParaRPr lang="pt-BR" dirty="0"/>
          </a:p>
        </p:txBody>
      </p:sp>
      <p:pic>
        <p:nvPicPr>
          <p:cNvPr id="7" name="Imagem 6" descr="Moto verde na grama&#10;&#10;Descrição gerada automaticamente">
            <a:extLst>
              <a:ext uri="{FF2B5EF4-FFF2-40B4-BE49-F238E27FC236}">
                <a16:creationId xmlns:a16="http://schemas.microsoft.com/office/drawing/2014/main" id="{CEA718B0-8927-454A-BD46-F8786C396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3018465"/>
            <a:ext cx="6096000" cy="3839535"/>
          </a:xfrm>
          <a:prstGeom prst="rect">
            <a:avLst/>
          </a:prstGeom>
        </p:spPr>
      </p:pic>
      <p:pic>
        <p:nvPicPr>
          <p:cNvPr id="8" name="Imagem 7" descr="Gráfico, Gráfico de linhas&#10;&#10;Descrição gerada automaticamente">
            <a:extLst>
              <a:ext uri="{FF2B5EF4-FFF2-40B4-BE49-F238E27FC236}">
                <a16:creationId xmlns:a16="http://schemas.microsoft.com/office/drawing/2014/main" id="{CE68A8DC-029E-4037-9EB7-5C567B760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9" y="790431"/>
            <a:ext cx="6110538" cy="2894465"/>
          </a:xfrm>
          <a:prstGeom prst="rect">
            <a:avLst/>
          </a:prstGeom>
        </p:spPr>
      </p:pic>
      <p:pic>
        <p:nvPicPr>
          <p:cNvPr id="10" name="Imagem 9" descr="Gráfico, Gráfico de linhas&#10;&#10;Descrição gerada automaticamente">
            <a:extLst>
              <a:ext uri="{FF2B5EF4-FFF2-40B4-BE49-F238E27FC236}">
                <a16:creationId xmlns:a16="http://schemas.microsoft.com/office/drawing/2014/main" id="{5BC29EB9-ABF1-4956-AD71-37DEDD67ED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78592"/>
            <a:ext cx="5991367" cy="2689039"/>
          </a:xfrm>
          <a:prstGeom prst="rect">
            <a:avLst/>
          </a:prstGeom>
        </p:spPr>
      </p:pic>
    </p:spTree>
    <p:extLst>
      <p:ext uri="{BB962C8B-B14F-4D97-AF65-F5344CB8AC3E}">
        <p14:creationId xmlns:p14="http://schemas.microsoft.com/office/powerpoint/2010/main" val="1958348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E221FD-9CF8-4923-95B1-A72F0430724B}"/>
              </a:ext>
            </a:extLst>
          </p:cNvPr>
          <p:cNvSpPr txBox="1">
            <a:spLocks/>
          </p:cNvSpPr>
          <p:nvPr/>
        </p:nvSpPr>
        <p:spPr>
          <a:xfrm>
            <a:off x="461846" y="319791"/>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b="1" dirty="0"/>
              <a:t>Main supply sectors for agriculture </a:t>
            </a:r>
            <a:endParaRPr lang="pt-BR" sz="2800" b="1" dirty="0"/>
          </a:p>
        </p:txBody>
      </p:sp>
      <p:sp>
        <p:nvSpPr>
          <p:cNvPr id="6" name="Espaço Reservado para Conteúdo 2">
            <a:extLst>
              <a:ext uri="{FF2B5EF4-FFF2-40B4-BE49-F238E27FC236}">
                <a16:creationId xmlns:a16="http://schemas.microsoft.com/office/drawing/2014/main" id="{A0C1962C-4EC3-476A-9805-72828C05F772}"/>
              </a:ext>
            </a:extLst>
          </p:cNvPr>
          <p:cNvSpPr txBox="1">
            <a:spLocks/>
          </p:cNvSpPr>
          <p:nvPr/>
        </p:nvSpPr>
        <p:spPr>
          <a:xfrm>
            <a:off x="6247568" y="942879"/>
            <a:ext cx="5187950" cy="4972241"/>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pt-BR" dirty="0"/>
              <a:t> </a:t>
            </a:r>
            <a:r>
              <a:rPr lang="en-US" dirty="0"/>
              <a:t>Indirectly affected sectors
Those who have the agricultural sectors as the main consumers, are most affected;
Agricultural Pesticides and Fertilizers</a:t>
            </a:r>
            <a:endParaRPr lang="pt-BR" dirty="0"/>
          </a:p>
          <a:p>
            <a:pPr marL="0" indent="0">
              <a:buNone/>
            </a:pPr>
            <a:endParaRPr lang="pt-BR" dirty="0"/>
          </a:p>
        </p:txBody>
      </p:sp>
      <p:pic>
        <p:nvPicPr>
          <p:cNvPr id="9" name="Imagem 8" descr="Pessoa em pé em gramado&#10;&#10;Descrição gerada automaticamente">
            <a:extLst>
              <a:ext uri="{FF2B5EF4-FFF2-40B4-BE49-F238E27FC236}">
                <a16:creationId xmlns:a16="http://schemas.microsoft.com/office/drawing/2014/main" id="{7F61D128-C72E-42FD-B7E8-86C7FCECC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2328" y="2882899"/>
            <a:ext cx="5959672" cy="3975101"/>
          </a:xfrm>
          <a:prstGeom prst="rect">
            <a:avLst/>
          </a:prstGeom>
        </p:spPr>
      </p:pic>
      <p:pic>
        <p:nvPicPr>
          <p:cNvPr id="7" name="Imagem 6" descr="Gráfico, Gráfico de linhas&#10;&#10;Descrição gerada automaticamente">
            <a:extLst>
              <a:ext uri="{FF2B5EF4-FFF2-40B4-BE49-F238E27FC236}">
                <a16:creationId xmlns:a16="http://schemas.microsoft.com/office/drawing/2014/main" id="{7CA0A2AC-4A48-4BE8-AE3E-AA5FE80B2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12" y="942879"/>
            <a:ext cx="6001487" cy="2806451"/>
          </a:xfrm>
          <a:prstGeom prst="rect">
            <a:avLst/>
          </a:prstGeom>
        </p:spPr>
      </p:pic>
      <p:pic>
        <p:nvPicPr>
          <p:cNvPr id="10" name="Imagem 9" descr="Gráfico de linhas&#10;&#10;Descrição gerada automaticamente">
            <a:extLst>
              <a:ext uri="{FF2B5EF4-FFF2-40B4-BE49-F238E27FC236}">
                <a16:creationId xmlns:a16="http://schemas.microsoft.com/office/drawing/2014/main" id="{E592CCDA-0BBB-4D9B-94CF-8D1FA8E76E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18" y="3995383"/>
            <a:ext cx="6217057" cy="2448279"/>
          </a:xfrm>
          <a:prstGeom prst="rect">
            <a:avLst/>
          </a:prstGeom>
        </p:spPr>
      </p:pic>
    </p:spTree>
    <p:extLst>
      <p:ext uri="{BB962C8B-B14F-4D97-AF65-F5344CB8AC3E}">
        <p14:creationId xmlns:p14="http://schemas.microsoft.com/office/powerpoint/2010/main" val="1289440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A1A3DE3-A84A-46F6-9578-DB1BB2C71250}"/>
              </a:ext>
            </a:extLst>
          </p:cNvPr>
          <p:cNvSpPr txBox="1">
            <a:spLocks/>
          </p:cNvSpPr>
          <p:nvPr/>
        </p:nvSpPr>
        <p:spPr>
          <a:xfrm>
            <a:off x="950118" y="581540"/>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n-US" sz="2400" b="1" dirty="0"/>
          </a:p>
          <a:p>
            <a:pPr algn="ctr"/>
            <a:endParaRPr lang="en-US" sz="2400" b="1" dirty="0"/>
          </a:p>
          <a:p>
            <a:pPr algn="ctr"/>
            <a:endParaRPr lang="en-US" sz="2400" b="1" dirty="0"/>
          </a:p>
          <a:p>
            <a:pPr algn="ctr"/>
            <a:endParaRPr lang="en-US" sz="2400" b="1" dirty="0"/>
          </a:p>
          <a:p>
            <a:pPr algn="ctr"/>
            <a:r>
              <a:rPr lang="en-US" sz="2400" b="1" dirty="0"/>
              <a:t>Regional Results by Family Farming and Large-scale agriculture
</a:t>
            </a:r>
            <a:endParaRPr lang="pt-BR" sz="2400" b="1" dirty="0"/>
          </a:p>
        </p:txBody>
      </p:sp>
      <p:pic>
        <p:nvPicPr>
          <p:cNvPr id="10" name="Imagem 9" descr="Gráfico, Gráfico de cascata&#10;&#10;Descrição gerada automaticamente">
            <a:extLst>
              <a:ext uri="{FF2B5EF4-FFF2-40B4-BE49-F238E27FC236}">
                <a16:creationId xmlns:a16="http://schemas.microsoft.com/office/drawing/2014/main" id="{EF707ECB-27C3-482D-A51F-B6B88FF9E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281" y="1081602"/>
            <a:ext cx="8743831" cy="4988866"/>
          </a:xfrm>
          <a:prstGeom prst="rect">
            <a:avLst/>
          </a:prstGeom>
        </p:spPr>
      </p:pic>
    </p:spTree>
    <p:extLst>
      <p:ext uri="{BB962C8B-B14F-4D97-AF65-F5344CB8AC3E}">
        <p14:creationId xmlns:p14="http://schemas.microsoft.com/office/powerpoint/2010/main" val="3288776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2DFC428-0AB4-4471-BE73-8E5E525041B4}"/>
              </a:ext>
            </a:extLst>
          </p:cNvPr>
          <p:cNvSpPr txBox="1">
            <a:spLocks/>
          </p:cNvSpPr>
          <p:nvPr/>
        </p:nvSpPr>
        <p:spPr>
          <a:xfrm>
            <a:off x="7016320" y="799167"/>
            <a:ext cx="4051361" cy="5565506"/>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 The Federation Units of the North, Northeast and Midwest regions would be negatively affected on average.
Pará, Bahia, Maranhão, Piauí, Sergipe and Acre would have the greatest retractions.
Effects intensified over time.
Positive highlights: Tocantins, Roraima, Alagoas and Rio Grande do Sul 
</a:t>
            </a:r>
            <a:endParaRPr lang="pt-BR" dirty="0"/>
          </a:p>
        </p:txBody>
      </p:sp>
      <p:sp>
        <p:nvSpPr>
          <p:cNvPr id="4" name="Título 1">
            <a:extLst>
              <a:ext uri="{FF2B5EF4-FFF2-40B4-BE49-F238E27FC236}">
                <a16:creationId xmlns:a16="http://schemas.microsoft.com/office/drawing/2014/main" id="{9A1A0CF0-3A16-4853-AADB-E332861C95BE}"/>
              </a:ext>
            </a:extLst>
          </p:cNvPr>
          <p:cNvSpPr txBox="1">
            <a:spLocks/>
          </p:cNvSpPr>
          <p:nvPr/>
        </p:nvSpPr>
        <p:spPr>
          <a:xfrm>
            <a:off x="692666" y="184580"/>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400" b="1" dirty="0"/>
              <a:t>Results for the GDP of the Federation Units </a:t>
            </a:r>
            <a:endParaRPr lang="pt-BR" sz="2400" b="1" dirty="0"/>
          </a:p>
        </p:txBody>
      </p:sp>
      <p:pic>
        <p:nvPicPr>
          <p:cNvPr id="6" name="Imagem 5" descr="Tabela&#10;&#10;Descrição gerada automaticamente">
            <a:extLst>
              <a:ext uri="{FF2B5EF4-FFF2-40B4-BE49-F238E27FC236}">
                <a16:creationId xmlns:a16="http://schemas.microsoft.com/office/drawing/2014/main" id="{0F0B00F7-88CA-4A6B-9990-50E964CF4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666" y="799167"/>
            <a:ext cx="5649216" cy="5874253"/>
          </a:xfrm>
          <a:prstGeom prst="rect">
            <a:avLst/>
          </a:prstGeom>
        </p:spPr>
      </p:pic>
    </p:spTree>
    <p:extLst>
      <p:ext uri="{BB962C8B-B14F-4D97-AF65-F5344CB8AC3E}">
        <p14:creationId xmlns:p14="http://schemas.microsoft.com/office/powerpoint/2010/main" val="4014644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D64EC5-F293-405E-95BB-BC975B02B946}"/>
              </a:ext>
            </a:extLst>
          </p:cNvPr>
          <p:cNvSpPr txBox="1">
            <a:spLocks/>
          </p:cNvSpPr>
          <p:nvPr/>
        </p:nvSpPr>
        <p:spPr>
          <a:xfrm>
            <a:off x="950118" y="414338"/>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pt-BR" sz="2800" b="1" dirty="0" err="1"/>
              <a:t>Macroeconomic</a:t>
            </a:r>
            <a:r>
              <a:rPr lang="pt-BR" sz="2800" b="1" dirty="0"/>
              <a:t> </a:t>
            </a:r>
            <a:r>
              <a:rPr lang="pt-BR" sz="2800" b="1" dirty="0" err="1"/>
              <a:t>Results</a:t>
            </a:r>
            <a:endParaRPr lang="pt-BR" sz="2800" b="1" dirty="0"/>
          </a:p>
        </p:txBody>
      </p:sp>
      <p:sp>
        <p:nvSpPr>
          <p:cNvPr id="4" name="CaixaDeTexto 3">
            <a:extLst>
              <a:ext uri="{FF2B5EF4-FFF2-40B4-BE49-F238E27FC236}">
                <a16:creationId xmlns:a16="http://schemas.microsoft.com/office/drawing/2014/main" id="{42B59D4A-860E-45F8-BBC8-6B143E8959B4}"/>
              </a:ext>
            </a:extLst>
          </p:cNvPr>
          <p:cNvSpPr txBox="1"/>
          <p:nvPr/>
        </p:nvSpPr>
        <p:spPr>
          <a:xfrm>
            <a:off x="665109" y="4865452"/>
            <a:ext cx="1086178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Decrease in aggregate exports as most large-scale agricultural sectors are negatively affected
Downturn in consumption, imports, level of investment, and price index due to the reduction in the level of activity
GDP retraction intensifies over time and in the 8.5 RCP scenario (pessimistic).</a:t>
            </a:r>
          </a:p>
          <a:p>
            <a:pPr marL="285750" indent="-285750">
              <a:buFont typeface="Arial" panose="020B0604020202020204" pitchFamily="34" charset="0"/>
              <a:buChar char="•"/>
            </a:pPr>
            <a:r>
              <a:rPr lang="en-US" dirty="0"/>
              <a:t>Small GDP retraction due to positive performance of SP, PR and RS.</a:t>
            </a:r>
            <a:endParaRPr lang="pt-BR" dirty="0"/>
          </a:p>
        </p:txBody>
      </p:sp>
      <p:pic>
        <p:nvPicPr>
          <p:cNvPr id="6" name="Imagem 5" descr="Tabela&#10;&#10;Descrição gerada automaticamente">
            <a:extLst>
              <a:ext uri="{FF2B5EF4-FFF2-40B4-BE49-F238E27FC236}">
                <a16:creationId xmlns:a16="http://schemas.microsoft.com/office/drawing/2014/main" id="{9E5A6FE2-E9A9-4225-96A4-72B7E5E960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133" y="1082113"/>
            <a:ext cx="8265732" cy="3427813"/>
          </a:xfrm>
          <a:prstGeom prst="rect">
            <a:avLst/>
          </a:prstGeom>
        </p:spPr>
      </p:pic>
    </p:spTree>
    <p:extLst>
      <p:ext uri="{BB962C8B-B14F-4D97-AF65-F5344CB8AC3E}">
        <p14:creationId xmlns:p14="http://schemas.microsoft.com/office/powerpoint/2010/main" val="378251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DB2172-A35D-41E3-914A-701AE173B19A}"/>
              </a:ext>
            </a:extLst>
          </p:cNvPr>
          <p:cNvSpPr txBox="1">
            <a:spLocks/>
          </p:cNvSpPr>
          <p:nvPr/>
        </p:nvSpPr>
        <p:spPr>
          <a:xfrm>
            <a:off x="950118" y="128399"/>
            <a:ext cx="10291763" cy="50006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pt-BR" sz="2800" b="1" dirty="0"/>
              <a:t>Final </a:t>
            </a:r>
            <a:r>
              <a:rPr lang="pt-BR" sz="2800" b="1" dirty="0" err="1"/>
              <a:t>Considerations</a:t>
            </a:r>
            <a:endParaRPr lang="pt-BR" sz="2800" b="1" dirty="0"/>
          </a:p>
        </p:txBody>
      </p:sp>
      <p:sp>
        <p:nvSpPr>
          <p:cNvPr id="3" name="CaixaDeTexto 2">
            <a:extLst>
              <a:ext uri="{FF2B5EF4-FFF2-40B4-BE49-F238E27FC236}">
                <a16:creationId xmlns:a16="http://schemas.microsoft.com/office/drawing/2014/main" id="{6B63CEC8-92C4-4C5E-BDDB-888BBC514DB9}"/>
              </a:ext>
            </a:extLst>
          </p:cNvPr>
          <p:cNvSpPr txBox="1"/>
          <p:nvPr/>
        </p:nvSpPr>
        <p:spPr>
          <a:xfrm>
            <a:off x="657726" y="774730"/>
            <a:ext cx="10584155" cy="646331"/>
          </a:xfrm>
          <a:prstGeom prst="rect">
            <a:avLst/>
          </a:prstGeom>
          <a:noFill/>
        </p:spPr>
        <p:txBody>
          <a:bodyPr wrap="square" rtlCol="0">
            <a:spAutoFit/>
          </a:bodyPr>
          <a:lstStyle/>
          <a:p>
            <a:pPr marL="285750" indent="-285750" algn="just">
              <a:buFont typeface="Arial" panose="020B0604020202020204" pitchFamily="34" charset="0"/>
              <a:buChar char="•"/>
            </a:pPr>
            <a:r>
              <a:rPr lang="en-US" dirty="0"/>
              <a:t>The accumulated economic downturn could generate losses between R$210 billion and R$490 billion in 2080, at the national level, with annual losses ranging from R$3.5 billion to R$8.1 billion. </a:t>
            </a:r>
            <a:r>
              <a:rPr lang="pt-BR" dirty="0"/>
              <a:t> </a:t>
            </a:r>
          </a:p>
        </p:txBody>
      </p:sp>
      <p:graphicFrame>
        <p:nvGraphicFramePr>
          <p:cNvPr id="4" name="Tabela 3">
            <a:extLst>
              <a:ext uri="{FF2B5EF4-FFF2-40B4-BE49-F238E27FC236}">
                <a16:creationId xmlns:a16="http://schemas.microsoft.com/office/drawing/2014/main" id="{1763E681-F13A-4A48-ABCE-35A308B9C4A0}"/>
              </a:ext>
            </a:extLst>
          </p:cNvPr>
          <p:cNvGraphicFramePr>
            <a:graphicFrameLocks noGrp="1"/>
          </p:cNvGraphicFramePr>
          <p:nvPr>
            <p:extLst>
              <p:ext uri="{D42A27DB-BD31-4B8C-83A1-F6EECF244321}">
                <p14:modId xmlns:p14="http://schemas.microsoft.com/office/powerpoint/2010/main" val="2305736993"/>
              </p:ext>
            </p:extLst>
          </p:nvPr>
        </p:nvGraphicFramePr>
        <p:xfrm>
          <a:off x="1299411" y="1774854"/>
          <a:ext cx="9445410" cy="3804042"/>
        </p:xfrm>
        <a:graphic>
          <a:graphicData uri="http://schemas.openxmlformats.org/drawingml/2006/table">
            <a:tbl>
              <a:tblPr firstRow="1" firstCol="1" bandRow="1">
                <a:tableStyleId>{5C22544A-7EE6-4342-B048-85BDC9FD1C3A}</a:tableStyleId>
              </a:tblPr>
              <a:tblGrid>
                <a:gridCol w="895350">
                  <a:extLst>
                    <a:ext uri="{9D8B030D-6E8A-4147-A177-3AD203B41FA5}">
                      <a16:colId xmlns:a16="http://schemas.microsoft.com/office/drawing/2014/main" val="3377129389"/>
                    </a:ext>
                  </a:extLst>
                </a:gridCol>
                <a:gridCol w="2582508">
                  <a:extLst>
                    <a:ext uri="{9D8B030D-6E8A-4147-A177-3AD203B41FA5}">
                      <a16:colId xmlns:a16="http://schemas.microsoft.com/office/drawing/2014/main" val="1960759490"/>
                    </a:ext>
                  </a:extLst>
                </a:gridCol>
                <a:gridCol w="2285308">
                  <a:extLst>
                    <a:ext uri="{9D8B030D-6E8A-4147-A177-3AD203B41FA5}">
                      <a16:colId xmlns:a16="http://schemas.microsoft.com/office/drawing/2014/main" val="305751299"/>
                    </a:ext>
                  </a:extLst>
                </a:gridCol>
                <a:gridCol w="1807862">
                  <a:extLst>
                    <a:ext uri="{9D8B030D-6E8A-4147-A177-3AD203B41FA5}">
                      <a16:colId xmlns:a16="http://schemas.microsoft.com/office/drawing/2014/main" val="970281466"/>
                    </a:ext>
                  </a:extLst>
                </a:gridCol>
                <a:gridCol w="1874382">
                  <a:extLst>
                    <a:ext uri="{9D8B030D-6E8A-4147-A177-3AD203B41FA5}">
                      <a16:colId xmlns:a16="http://schemas.microsoft.com/office/drawing/2014/main" val="1203142429"/>
                    </a:ext>
                  </a:extLst>
                </a:gridCol>
              </a:tblGrid>
              <a:tr h="319449">
                <a:tc gridSpan="5">
                  <a:txBody>
                    <a:bodyPr/>
                    <a:lstStyle/>
                    <a:p>
                      <a:pPr>
                        <a:lnSpc>
                          <a:spcPct val="107000"/>
                        </a:lnSpc>
                        <a:spcAft>
                          <a:spcPts val="0"/>
                        </a:spcAft>
                      </a:pPr>
                      <a:r>
                        <a:rPr lang="en-US" sz="1600" dirty="0">
                          <a:effectLst/>
                        </a:rPr>
                        <a:t>Table 60: Summary of the results of the AGRO-BR model</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375876373"/>
                  </a:ext>
                </a:extLst>
              </a:tr>
              <a:tr h="466543">
                <a:tc>
                  <a:txBody>
                    <a:bodyPr/>
                    <a:lstStyle/>
                    <a:p>
                      <a:pPr>
                        <a:lnSpc>
                          <a:spcPct val="107000"/>
                        </a:lnSpc>
                        <a:spcAft>
                          <a:spcPts val="0"/>
                        </a:spcAft>
                      </a:pPr>
                      <a:r>
                        <a:rPr lang="pt-BR" sz="1600" dirty="0" err="1">
                          <a:effectLst/>
                        </a:rPr>
                        <a:t>Producers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pt-BR" sz="1600" dirty="0">
                          <a:effectLst/>
                        </a:rPr>
                        <a:t>Family </a:t>
                      </a:r>
                      <a:r>
                        <a:rPr lang="pt-BR" sz="1600" dirty="0" err="1">
                          <a:effectLst/>
                        </a:rPr>
                        <a:t>Farming</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pt-BR"/>
                    </a:p>
                  </a:txBody>
                  <a:tcPr/>
                </a:tc>
                <a:tc gridSpan="2">
                  <a:txBody>
                    <a:bodyPr/>
                    <a:lstStyle/>
                    <a:p>
                      <a:pPr algn="ctr">
                        <a:lnSpc>
                          <a:spcPct val="107000"/>
                        </a:lnSpc>
                        <a:spcAft>
                          <a:spcPts val="0"/>
                        </a:spcAft>
                      </a:pPr>
                      <a:r>
                        <a:rPr lang="pt-BR" sz="1600" dirty="0" err="1">
                          <a:effectLst/>
                        </a:rPr>
                        <a:t>Large-scale</a:t>
                      </a:r>
                      <a:r>
                        <a:rPr lang="pt-BR" sz="1600" dirty="0">
                          <a:effectLst/>
                        </a:rPr>
                        <a:t> </a:t>
                      </a:r>
                      <a:r>
                        <a:rPr lang="pt-BR" sz="1600" dirty="0" err="1">
                          <a:effectLst/>
                        </a:rPr>
                        <a:t>Agriculture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pt-BR"/>
                    </a:p>
                  </a:txBody>
                  <a:tcPr/>
                </a:tc>
                <a:extLst>
                  <a:ext uri="{0D108BD9-81ED-4DB2-BD59-A6C34878D82A}">
                    <a16:rowId xmlns:a16="http://schemas.microsoft.com/office/drawing/2014/main" val="2725463727"/>
                  </a:ext>
                </a:extLst>
              </a:tr>
              <a:tr h="462273">
                <a:tc>
                  <a:txBody>
                    <a:bodyPr/>
                    <a:lstStyle/>
                    <a:p>
                      <a:pPr>
                        <a:lnSpc>
                          <a:spcPct val="107000"/>
                        </a:lnSpc>
                        <a:spcAft>
                          <a:spcPts val="0"/>
                        </a:spcAft>
                      </a:pPr>
                      <a:r>
                        <a:rPr lang="pt-BR" sz="1600" dirty="0" err="1">
                          <a:effectLst/>
                        </a:rPr>
                        <a:t>Impacts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Positive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Negative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Positive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Negative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330559"/>
                  </a:ext>
                </a:extLst>
              </a:tr>
              <a:tr h="695634">
                <a:tc>
                  <a:txBody>
                    <a:bodyPr/>
                    <a:lstStyle/>
                    <a:p>
                      <a:pPr>
                        <a:lnSpc>
                          <a:spcPct val="107000"/>
                        </a:lnSpc>
                        <a:spcAft>
                          <a:spcPts val="0"/>
                        </a:spcAft>
                      </a:pPr>
                      <a:r>
                        <a:rPr lang="pt-BR" sz="1600" dirty="0" err="1">
                          <a:effectLst/>
                        </a:rPr>
                        <a:t>Sectors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dirty="0">
                          <a:effectLst/>
                        </a:rPr>
                        <a:t>Tobacco Leaf, Peanut, Grape, Oct. Temporary</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Cassava, </a:t>
                      </a:r>
                      <a:r>
                        <a:rPr lang="pt-BR" sz="1600" dirty="0" err="1">
                          <a:effectLst/>
                        </a:rPr>
                        <a:t>Coffee</a:t>
                      </a:r>
                      <a:r>
                        <a:rPr lang="pt-BR" sz="1600" dirty="0">
                          <a:effectLst/>
                        </a:rPr>
                        <a:t>, </a:t>
                      </a:r>
                      <a:r>
                        <a:rPr lang="pt-BR" sz="1600" dirty="0" err="1">
                          <a:effectLst/>
                        </a:rPr>
                        <a:t>Corn</a:t>
                      </a:r>
                      <a:r>
                        <a:rPr lang="pt-BR" sz="1600" dirty="0">
                          <a:effectLst/>
                        </a:rPr>
                        <a:t>, Banana </a:t>
                      </a:r>
                      <a:r>
                        <a:rPr lang="pt-BR" sz="1600" dirty="0" err="1">
                          <a:effectLst/>
                        </a:rPr>
                        <a:t>and</a:t>
                      </a:r>
                      <a:r>
                        <a:rPr lang="pt-BR" sz="1600" dirty="0">
                          <a:effectLst/>
                        </a:rPr>
                        <a:t> </a:t>
                      </a:r>
                      <a:r>
                        <a:rPr lang="pt-BR" sz="1600" dirty="0" err="1">
                          <a:effectLst/>
                        </a:rPr>
                        <a:t>Beans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err="1">
                          <a:effectLst/>
                        </a:rPr>
                        <a:t>Sugarcane</a:t>
                      </a:r>
                      <a:r>
                        <a:rPr lang="pt-BR" sz="1600" dirty="0">
                          <a:effectLst/>
                        </a:rPr>
                        <a:t>, </a:t>
                      </a:r>
                      <a:r>
                        <a:rPr lang="pt-BR" sz="1600" dirty="0" err="1">
                          <a:effectLst/>
                        </a:rPr>
                        <a:t>Grape</a:t>
                      </a:r>
                      <a:r>
                        <a:rPr lang="pt-BR" sz="1600" dirty="0">
                          <a:effectLst/>
                        </a:rPr>
                        <a:t> </a:t>
                      </a:r>
                      <a:r>
                        <a:rPr lang="pt-BR" sz="1600" dirty="0" err="1">
                          <a:effectLst/>
                        </a:rPr>
                        <a:t>and</a:t>
                      </a:r>
                      <a:r>
                        <a:rPr lang="pt-BR" sz="1600" dirty="0">
                          <a:effectLst/>
                        </a:rPr>
                        <a:t> Tobacco </a:t>
                      </a:r>
                      <a:r>
                        <a:rPr lang="pt-BR" sz="1600" dirty="0" err="1">
                          <a:effectLst/>
                        </a:rPr>
                        <a:t>Leaf</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err="1">
                          <a:effectLst/>
                        </a:rPr>
                        <a:t>Corn</a:t>
                      </a:r>
                      <a:r>
                        <a:rPr lang="pt-BR" sz="1600" dirty="0">
                          <a:effectLst/>
                        </a:rPr>
                        <a:t>, </a:t>
                      </a:r>
                      <a:r>
                        <a:rPr lang="pt-BR" sz="1600" dirty="0" err="1">
                          <a:effectLst/>
                        </a:rPr>
                        <a:t>Cotton</a:t>
                      </a:r>
                      <a:r>
                        <a:rPr lang="pt-BR" sz="1600" dirty="0">
                          <a:effectLst/>
                        </a:rPr>
                        <a:t>, </a:t>
                      </a:r>
                      <a:r>
                        <a:rPr lang="pt-BR" sz="1600" dirty="0" err="1">
                          <a:effectLst/>
                        </a:rPr>
                        <a:t>Beans</a:t>
                      </a:r>
                      <a:r>
                        <a:rPr lang="pt-BR" sz="1600" dirty="0">
                          <a:effectLst/>
                        </a:rPr>
                        <a:t>, </a:t>
                      </a:r>
                      <a:r>
                        <a:rPr lang="pt-BR" sz="1600" dirty="0" err="1">
                          <a:effectLst/>
                        </a:rPr>
                        <a:t>Coffee</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84121437"/>
                  </a:ext>
                </a:extLst>
              </a:tr>
              <a:tr h="644516">
                <a:tc>
                  <a:txBody>
                    <a:bodyPr/>
                    <a:lstStyle/>
                    <a:p>
                      <a:pPr>
                        <a:lnSpc>
                          <a:spcPct val="107000"/>
                        </a:lnSpc>
                        <a:spcAft>
                          <a:spcPts val="0"/>
                        </a:spcAft>
                      </a:pPr>
                      <a:r>
                        <a:rPr lang="pt-BR" sz="1600" dirty="0">
                          <a:effectLst/>
                        </a:rPr>
                        <a:t>FU</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a:effectLst/>
                        </a:rPr>
                        <a:t>MA, PI, CE, SP, SC, PR, RS, GO, DF</a:t>
                      </a:r>
                      <a:endParaRPr lang="pt-B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Other </a:t>
                      </a:r>
                      <a:r>
                        <a:rPr lang="pt-BR" sz="1600" dirty="0" err="1">
                          <a:effectLst/>
                        </a:rPr>
                        <a:t>FU´s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AP, CE, RN, SP, PR, SC e RS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Other </a:t>
                      </a:r>
                      <a:r>
                        <a:rPr lang="pt-BR" sz="1600" dirty="0" err="1">
                          <a:effectLst/>
                        </a:rPr>
                        <a:t>FU´s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20659450"/>
                  </a:ext>
                </a:extLst>
              </a:tr>
              <a:tr h="701848">
                <a:tc>
                  <a:txBody>
                    <a:bodyPr/>
                    <a:lstStyle/>
                    <a:p>
                      <a:pPr>
                        <a:lnSpc>
                          <a:spcPct val="107000"/>
                        </a:lnSpc>
                        <a:spcAft>
                          <a:spcPts val="0"/>
                        </a:spcAft>
                      </a:pPr>
                      <a:r>
                        <a:rPr lang="pt-BR" sz="1600" dirty="0" err="1">
                          <a:effectLst/>
                        </a:rPr>
                        <a:t>Regions</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South</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dirty="0">
                          <a:effectLst/>
                        </a:rPr>
                        <a:t>North, Northeast, Midwest and Southeast</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South </a:t>
                      </a:r>
                      <a:r>
                        <a:rPr lang="pt-BR" sz="1600" dirty="0" err="1">
                          <a:effectLst/>
                        </a:rPr>
                        <a:t>and</a:t>
                      </a:r>
                      <a:r>
                        <a:rPr lang="pt-BR" sz="1600" dirty="0">
                          <a:effectLst/>
                        </a:rPr>
                        <a:t> </a:t>
                      </a:r>
                      <a:r>
                        <a:rPr lang="pt-BR" sz="1600" dirty="0" err="1">
                          <a:effectLst/>
                        </a:rPr>
                        <a:t>Southeast</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pt-BR" sz="1600" dirty="0">
                          <a:effectLst/>
                        </a:rPr>
                        <a:t>North, </a:t>
                      </a:r>
                      <a:r>
                        <a:rPr lang="pt-BR" sz="1600" dirty="0" err="1">
                          <a:effectLst/>
                        </a:rPr>
                        <a:t>Northeast</a:t>
                      </a:r>
                      <a:r>
                        <a:rPr lang="pt-BR" sz="1600" dirty="0">
                          <a:effectLst/>
                        </a:rPr>
                        <a:t> </a:t>
                      </a:r>
                      <a:r>
                        <a:rPr lang="pt-BR" sz="1600" dirty="0" err="1">
                          <a:effectLst/>
                        </a:rPr>
                        <a:t>and</a:t>
                      </a:r>
                      <a:r>
                        <a:rPr lang="pt-BR" sz="1600" dirty="0">
                          <a:effectLst/>
                        </a:rPr>
                        <a:t> </a:t>
                      </a:r>
                      <a:r>
                        <a:rPr lang="pt-BR" sz="1600" dirty="0" err="1">
                          <a:effectLst/>
                        </a:rPr>
                        <a:t>Midwest</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21180325"/>
                  </a:ext>
                </a:extLst>
              </a:tr>
              <a:tr h="319449">
                <a:tc gridSpan="5">
                  <a:txBody>
                    <a:bodyPr/>
                    <a:lstStyle/>
                    <a:p>
                      <a:pPr>
                        <a:lnSpc>
                          <a:spcPct val="107000"/>
                        </a:lnSpc>
                        <a:spcAft>
                          <a:spcPts val="0"/>
                        </a:spcAft>
                      </a:pPr>
                      <a:r>
                        <a:rPr lang="en-US" sz="1600" dirty="0">
                          <a:effectLst/>
                        </a:rPr>
                        <a:t>Source: Own elaboration based on the results of the AGRO-BR model
</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4058594850"/>
                  </a:ext>
                </a:extLst>
              </a:tr>
            </a:tbl>
          </a:graphicData>
        </a:graphic>
      </p:graphicFrame>
    </p:spTree>
    <p:extLst>
      <p:ext uri="{BB962C8B-B14F-4D97-AF65-F5344CB8AC3E}">
        <p14:creationId xmlns:p14="http://schemas.microsoft.com/office/powerpoint/2010/main" val="1436000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23">
            <a:extLst>
              <a:ext uri="{FF2B5EF4-FFF2-40B4-BE49-F238E27FC236}">
                <a16:creationId xmlns:a16="http://schemas.microsoft.com/office/drawing/2014/main" id="{D57B7E56-630C-4F8E-9323-83CEA472CA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5141002" cy="6148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B73A654-3A44-4A79-99C0-96A387D8FF8F}"/>
              </a:ext>
            </a:extLst>
          </p:cNvPr>
          <p:cNvSpPr>
            <a:spLocks noGrp="1"/>
          </p:cNvSpPr>
          <p:nvPr>
            <p:ph type="title"/>
          </p:nvPr>
        </p:nvSpPr>
        <p:spPr>
          <a:xfrm>
            <a:off x="1024129" y="585216"/>
            <a:ext cx="4028318" cy="1499616"/>
          </a:xfrm>
        </p:spPr>
        <p:txBody>
          <a:bodyPr>
            <a:normAutofit/>
          </a:bodyPr>
          <a:lstStyle/>
          <a:p>
            <a:r>
              <a:rPr lang="pt-BR" sz="4800" dirty="0">
                <a:solidFill>
                  <a:srgbClr val="FFFFFF"/>
                </a:solidFill>
              </a:rPr>
              <a:t>MAIN </a:t>
            </a:r>
            <a:r>
              <a:rPr lang="pt-BR" sz="4800" dirty="0" err="1">
                <a:solidFill>
                  <a:srgbClr val="FFFFFF"/>
                </a:solidFill>
              </a:rPr>
              <a:t>References</a:t>
            </a:r>
            <a:endParaRPr lang="pt-BR" sz="4800" dirty="0">
              <a:solidFill>
                <a:srgbClr val="FFFFFF"/>
              </a:solidFill>
            </a:endParaRPr>
          </a:p>
        </p:txBody>
      </p:sp>
      <p:cxnSp>
        <p:nvCxnSpPr>
          <p:cNvPr id="26" name="Straight Connector 25">
            <a:extLst>
              <a:ext uri="{FF2B5EF4-FFF2-40B4-BE49-F238E27FC236}">
                <a16:creationId xmlns:a16="http://schemas.microsoft.com/office/drawing/2014/main" id="{53529160-B48D-4DE7-8F8C-EDDD160966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3" name="Content Placeholder 20">
            <a:extLst>
              <a:ext uri="{FF2B5EF4-FFF2-40B4-BE49-F238E27FC236}">
                <a16:creationId xmlns:a16="http://schemas.microsoft.com/office/drawing/2014/main" id="{EB359F2D-E5D0-4559-90AE-DDB5185EF0A2}"/>
              </a:ext>
            </a:extLst>
          </p:cNvPr>
          <p:cNvSpPr>
            <a:spLocks noGrp="1"/>
          </p:cNvSpPr>
          <p:nvPr>
            <p:ph idx="1"/>
          </p:nvPr>
        </p:nvSpPr>
        <p:spPr>
          <a:xfrm>
            <a:off x="321733" y="2286000"/>
            <a:ext cx="5146814" cy="3931920"/>
          </a:xfrm>
        </p:spPr>
        <p:txBody>
          <a:bodyPr>
            <a:normAutofit/>
          </a:bodyPr>
          <a:lstStyle/>
          <a:p>
            <a:r>
              <a:rPr lang="en-US" sz="1200" dirty="0"/>
              <a:t>ASSUNÇÃO, J.; CHEIN, F. Climate change and agricultural productivity in Brazil: future perspectives. Environment and Development Economics, v. 21, n. 5, p. 581–602, 2016. </a:t>
            </a:r>
          </a:p>
          <a:p>
            <a:r>
              <a:rPr lang="pt-BR" sz="1200" dirty="0"/>
              <a:t>BRAGANÇA, A. A. Mudanças Climáticas, Adaptação e Agricultura no Brasil. REDECLIMA, 2015. </a:t>
            </a:r>
          </a:p>
          <a:p>
            <a:r>
              <a:rPr lang="en-US" sz="1200" dirty="0"/>
              <a:t>HORRIDGE, M, Madden, J &amp; </a:t>
            </a:r>
            <a:r>
              <a:rPr lang="en-US" sz="1200" dirty="0" err="1"/>
              <a:t>Wittwer</a:t>
            </a:r>
            <a:r>
              <a:rPr lang="en-US" sz="1200" dirty="0"/>
              <a:t>, G 2005, 'The impact of the 2002–2003 drought on Australia', Journal of Policy Modeling, vol. 27, no. 3, pp. 285-308. </a:t>
            </a:r>
          </a:p>
          <a:p>
            <a:r>
              <a:rPr lang="en-US" sz="1200" dirty="0"/>
              <a:t>HORRIDGE, M. The TERM model and its data base. Centre of Policy Studies - General Paper n. G-219. [</a:t>
            </a:r>
            <a:r>
              <a:rPr lang="en-US" sz="1200" dirty="0" err="1"/>
              <a:t>S.l.</a:t>
            </a:r>
            <a:r>
              <a:rPr lang="en-US" sz="1200" dirty="0"/>
              <a:t>], p. 21. 2011. </a:t>
            </a:r>
          </a:p>
          <a:p>
            <a:r>
              <a:rPr lang="en-US" sz="1200" dirty="0"/>
              <a:t>IPCC, 2013. Fifth Assessment Report of the Intergovernmental Panel on Climate Change. Working Group I. Climate Change 2013 – The Physical Science Basis – Summary for Policy Makers. Switzerland , 2013. </a:t>
            </a:r>
            <a:endParaRPr lang="en-US" sz="100" dirty="0"/>
          </a:p>
          <a:p>
            <a:endParaRPr lang="en-US" sz="1050" dirty="0">
              <a:solidFill>
                <a:srgbClr val="FFFFFF"/>
              </a:solidFill>
            </a:endParaRPr>
          </a:p>
        </p:txBody>
      </p:sp>
      <p:pic>
        <p:nvPicPr>
          <p:cNvPr id="17" name="Imagem 16" descr="Uma imagem contendo fábrica, ao ar livre, edifício, cerca&#10;&#10;Descrição gerada automaticamente">
            <a:extLst>
              <a:ext uri="{FF2B5EF4-FFF2-40B4-BE49-F238E27FC236}">
                <a16:creationId xmlns:a16="http://schemas.microsoft.com/office/drawing/2014/main" id="{E6B59E6C-4062-4C03-9144-0C2643266580}"/>
              </a:ext>
            </a:extLst>
          </p:cNvPr>
          <p:cNvPicPr>
            <a:picLocks noChangeAspect="1"/>
          </p:cNvPicPr>
          <p:nvPr/>
        </p:nvPicPr>
        <p:blipFill rotWithShape="1">
          <a:blip r:embed="rId2">
            <a:extLst>
              <a:ext uri="{28A0092B-C50C-407E-A947-70E740481C1C}">
                <a14:useLocalDpi xmlns:a14="http://schemas.microsoft.com/office/drawing/2010/main" val="0"/>
              </a:ext>
            </a:extLst>
          </a:blip>
          <a:srcRect l="22697" r="8569" b="-2"/>
          <a:stretch/>
        </p:blipFill>
        <p:spPr>
          <a:xfrm>
            <a:off x="5626826" y="321731"/>
            <a:ext cx="3798244" cy="3674848"/>
          </a:xfrm>
          <a:prstGeom prst="rect">
            <a:avLst/>
          </a:prstGeom>
        </p:spPr>
      </p:pic>
      <p:pic>
        <p:nvPicPr>
          <p:cNvPr id="5" name="Espaço Reservado para Conteúdo 4" descr="Uma imagem contendo ao ar livre, pessoa, comida, grama&#10;&#10;Descrição gerada automaticamente">
            <a:extLst>
              <a:ext uri="{FF2B5EF4-FFF2-40B4-BE49-F238E27FC236}">
                <a16:creationId xmlns:a16="http://schemas.microsoft.com/office/drawing/2014/main" id="{1ACFDFFE-0FB4-4536-9104-36AE2531E90D}"/>
              </a:ext>
            </a:extLst>
          </p:cNvPr>
          <p:cNvPicPr>
            <a:picLocks noChangeAspect="1"/>
          </p:cNvPicPr>
          <p:nvPr/>
        </p:nvPicPr>
        <p:blipFill rotWithShape="1">
          <a:blip r:embed="rId3">
            <a:extLst>
              <a:ext uri="{28A0092B-C50C-407E-A947-70E740481C1C}">
                <a14:useLocalDpi xmlns:a14="http://schemas.microsoft.com/office/drawing/2010/main" val="0"/>
              </a:ext>
            </a:extLst>
          </a:blip>
          <a:srcRect l="20088" r="24784" b="-3"/>
          <a:stretch/>
        </p:blipFill>
        <p:spPr>
          <a:xfrm>
            <a:off x="9583347" y="321734"/>
            <a:ext cx="2286921" cy="2727667"/>
          </a:xfrm>
          <a:prstGeom prst="rect">
            <a:avLst/>
          </a:prstGeom>
        </p:spPr>
      </p:pic>
      <p:pic>
        <p:nvPicPr>
          <p:cNvPr id="7" name="Imagem 6" descr="Pessoa andando na grama&#10;&#10;Descrição gerada automaticamente">
            <a:extLst>
              <a:ext uri="{FF2B5EF4-FFF2-40B4-BE49-F238E27FC236}">
                <a16:creationId xmlns:a16="http://schemas.microsoft.com/office/drawing/2014/main" id="{B83A9FBA-A474-40F3-A15C-579A347FB4CC}"/>
              </a:ext>
            </a:extLst>
          </p:cNvPr>
          <p:cNvPicPr>
            <a:picLocks noChangeAspect="1"/>
          </p:cNvPicPr>
          <p:nvPr/>
        </p:nvPicPr>
        <p:blipFill rotWithShape="1">
          <a:blip r:embed="rId4">
            <a:extLst>
              <a:ext uri="{28A0092B-C50C-407E-A947-70E740481C1C}">
                <a14:useLocalDpi xmlns:a14="http://schemas.microsoft.com/office/drawing/2010/main" val="0"/>
              </a:ext>
            </a:extLst>
          </a:blip>
          <a:srcRect l="42663" r="18282" b="2"/>
          <a:stretch/>
        </p:blipFill>
        <p:spPr>
          <a:xfrm>
            <a:off x="9583346" y="3210266"/>
            <a:ext cx="2286921" cy="3249800"/>
          </a:xfrm>
          <a:prstGeom prst="rect">
            <a:avLst/>
          </a:prstGeom>
        </p:spPr>
      </p:pic>
      <p:pic>
        <p:nvPicPr>
          <p:cNvPr id="9" name="Imagem 8" descr="Frutas e verduras&#10;&#10;Descrição gerada automaticamente">
            <a:extLst>
              <a:ext uri="{FF2B5EF4-FFF2-40B4-BE49-F238E27FC236}">
                <a16:creationId xmlns:a16="http://schemas.microsoft.com/office/drawing/2014/main" id="{58C7BF80-4E9C-4117-A2A1-AADF1F040E26}"/>
              </a:ext>
            </a:extLst>
          </p:cNvPr>
          <p:cNvPicPr>
            <a:picLocks noChangeAspect="1"/>
          </p:cNvPicPr>
          <p:nvPr/>
        </p:nvPicPr>
        <p:blipFill rotWithShape="1">
          <a:blip r:embed="rId5">
            <a:extLst>
              <a:ext uri="{28A0092B-C50C-407E-A947-70E740481C1C}">
                <a14:useLocalDpi xmlns:a14="http://schemas.microsoft.com/office/drawing/2010/main" val="0"/>
              </a:ext>
            </a:extLst>
          </a:blip>
          <a:srcRect l="6158" r="1481" b="-1"/>
          <a:stretch/>
        </p:blipFill>
        <p:spPr>
          <a:xfrm>
            <a:off x="5626823" y="4157449"/>
            <a:ext cx="3798247" cy="2313255"/>
          </a:xfrm>
          <a:prstGeom prst="rect">
            <a:avLst/>
          </a:prstGeom>
        </p:spPr>
      </p:pic>
    </p:spTree>
    <p:extLst>
      <p:ext uri="{BB962C8B-B14F-4D97-AF65-F5344CB8AC3E}">
        <p14:creationId xmlns:p14="http://schemas.microsoft.com/office/powerpoint/2010/main" val="1128866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9706EE-AB1D-484F-8FA9-A069413AE6D4}"/>
              </a:ext>
            </a:extLst>
          </p:cNvPr>
          <p:cNvSpPr>
            <a:spLocks noGrp="1"/>
          </p:cNvSpPr>
          <p:nvPr>
            <p:ph type="title"/>
          </p:nvPr>
        </p:nvSpPr>
        <p:spPr>
          <a:xfrm>
            <a:off x="1024128" y="585216"/>
            <a:ext cx="9720072" cy="1332361"/>
          </a:xfrm>
        </p:spPr>
        <p:txBody>
          <a:bodyPr>
            <a:normAutofit/>
          </a:bodyPr>
          <a:lstStyle/>
          <a:p>
            <a:r>
              <a:rPr lang="pt-BR" sz="3200" b="1" dirty="0" err="1">
                <a:solidFill>
                  <a:srgbClr val="000000">
                    <a:lumMod val="75000"/>
                    <a:lumOff val="25000"/>
                  </a:srgbClr>
                </a:solidFill>
              </a:rPr>
              <a:t>introduction</a:t>
            </a:r>
            <a:endParaRPr lang="pt-BR" dirty="0"/>
          </a:p>
        </p:txBody>
      </p:sp>
      <p:sp>
        <p:nvSpPr>
          <p:cNvPr id="6" name="CaixaDeTexto 5">
            <a:extLst>
              <a:ext uri="{FF2B5EF4-FFF2-40B4-BE49-F238E27FC236}">
                <a16:creationId xmlns:a16="http://schemas.microsoft.com/office/drawing/2014/main" id="{0657790E-ABB8-4B9A-B9FA-3BBEA63B995A}"/>
              </a:ext>
            </a:extLst>
          </p:cNvPr>
          <p:cNvSpPr txBox="1"/>
          <p:nvPr/>
        </p:nvSpPr>
        <p:spPr>
          <a:xfrm>
            <a:off x="332609" y="2272854"/>
            <a:ext cx="11314894" cy="48013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dirty="0" err="1">
                <a:solidFill>
                  <a:prstClr val="black"/>
                </a:solidFill>
                <a:latin typeface="Tw Cen MT" panose="020B0602020104020603"/>
              </a:rPr>
              <a:t>Climate</a:t>
            </a:r>
            <a:r>
              <a:rPr lang="pt-BR" dirty="0">
                <a:solidFill>
                  <a:prstClr val="black"/>
                </a:solidFill>
                <a:latin typeface="Tw Cen MT" panose="020B0602020104020603"/>
              </a:rPr>
              <a:t> </a:t>
            </a:r>
            <a:r>
              <a:rPr lang="pt-BR" dirty="0" err="1">
                <a:solidFill>
                  <a:prstClr val="black"/>
                </a:solidFill>
                <a:latin typeface="Tw Cen MT" panose="020B0602020104020603"/>
              </a:rPr>
              <a:t>Change</a:t>
            </a:r>
            <a:r>
              <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rPr>
              <a:t> &gt;  </a:t>
            </a:r>
            <a:r>
              <a:rPr kumimoji="0" lang="pt-BR" sz="1800" b="0" i="0" u="none" strike="noStrike" kern="1200" cap="none" spc="0" normalizeH="0" baseline="0" noProof="0" dirty="0" err="1">
                <a:ln>
                  <a:noFill/>
                </a:ln>
                <a:solidFill>
                  <a:prstClr val="black"/>
                </a:solidFill>
                <a:effectLst/>
                <a:uLnTx/>
                <a:uFillTx/>
                <a:latin typeface="Tw Cen MT" panose="020B0602020104020603"/>
                <a:ea typeface="+mn-ea"/>
                <a:cs typeface="+mn-cs"/>
              </a:rPr>
              <a:t>agriculture</a:t>
            </a:r>
            <a:r>
              <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rPr>
              <a:t> as a vector &gt; </a:t>
            </a:r>
            <a:r>
              <a:rPr kumimoji="0" lang="pt-BR" sz="1800" b="0" i="0" u="none" strike="noStrike" kern="1200" cap="none" spc="0" normalizeH="0" baseline="0" noProof="0" dirty="0" err="1">
                <a:ln>
                  <a:noFill/>
                </a:ln>
                <a:solidFill>
                  <a:prstClr val="black"/>
                </a:solidFill>
                <a:effectLst/>
                <a:uLnTx/>
                <a:uFillTx/>
                <a:latin typeface="Tw Cen MT" panose="020B0602020104020603"/>
                <a:ea typeface="+mn-ea"/>
                <a:cs typeface="+mn-cs"/>
              </a:rPr>
              <a:t>economic</a:t>
            </a:r>
            <a:r>
              <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rPr>
              <a:t> </a:t>
            </a:r>
            <a:r>
              <a:rPr kumimoji="0" lang="pt-BR" sz="1800" b="0" i="0" u="none" strike="noStrike" kern="1200" cap="none" spc="0" normalizeH="0" baseline="0" noProof="0" dirty="0" err="1">
                <a:ln>
                  <a:noFill/>
                </a:ln>
                <a:solidFill>
                  <a:prstClr val="black"/>
                </a:solidFill>
                <a:effectLst/>
                <a:uLnTx/>
                <a:uFillTx/>
                <a:latin typeface="Tw Cen MT" panose="020B0602020104020603"/>
                <a:ea typeface="+mn-ea"/>
                <a:cs typeface="+mn-cs"/>
              </a:rPr>
              <a:t>and</a:t>
            </a:r>
            <a:r>
              <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rPr>
              <a:t> social </a:t>
            </a:r>
            <a:r>
              <a:rPr kumimoji="0" lang="pt-BR" sz="1800" b="0" i="0" u="none" strike="noStrike" kern="1200" cap="none" spc="0" normalizeH="0" baseline="0" noProof="0" dirty="0" err="1">
                <a:ln>
                  <a:noFill/>
                </a:ln>
                <a:solidFill>
                  <a:prstClr val="black"/>
                </a:solidFill>
                <a:effectLst/>
                <a:uLnTx/>
                <a:uFillTx/>
                <a:latin typeface="Tw Cen MT" panose="020B0602020104020603"/>
                <a:ea typeface="+mn-ea"/>
                <a:cs typeface="+mn-cs"/>
              </a:rPr>
              <a:t>impacts</a:t>
            </a:r>
            <a:endPar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rPr>
              <a:t>Brazil, a country of great territorial extension and whose agricultural sector plays an important economic role, may be severely affected by the phenomenon, with possible impacts on the supply, price, and stability of international food trade.</a:t>
            </a:r>
          </a:p>
          <a:p>
            <a:pPr marR="0" lvl="0" algn="just" defTabSz="4572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Tw Cen MT" panose="020B0602020104020603"/>
              </a:rPr>
              <a:t>T</a:t>
            </a:r>
            <a:r>
              <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rPr>
              <a:t>he Brazilian agricultural production structure is heterogeneous. Producers are distinguished in the use of inputs, productive factors, types of crops and in the linkage to the domestic and foreign markets. Family farming is largely linked to food security and food production for the domestic market, while large-scale agriculture stands out in commodity production and the foreign market. The analysis of the impacts of CC on agriculture and its potential economic effects should address the productive and regional specificities of farmers.</a:t>
            </a:r>
            <a:endPar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rPr>
              <a:t>Family farming in the context of climate change: vulnerability</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dirty="0">
              <a:solidFill>
                <a:prstClr val="black"/>
              </a:solidFill>
              <a:latin typeface="Tw Cen MT" panose="020B0602020104020603"/>
            </a:endParaRPr>
          </a:p>
          <a:p>
            <a:pPr marR="0" lvl="0" algn="l" defTabSz="457200" rtl="0" eaLnBrk="1" fontAlgn="auto" latinLnBrk="0" hangingPunct="1">
              <a:lnSpc>
                <a:spcPct val="100000"/>
              </a:lnSpc>
              <a:spcBef>
                <a:spcPts val="0"/>
              </a:spcBef>
              <a:spcAft>
                <a:spcPts val="0"/>
              </a:spcAft>
              <a:buClrTx/>
              <a:buSzTx/>
              <a:tabLst/>
              <a:defRPr/>
            </a:pPr>
            <a:endParaRPr kumimoji="0" lang="pt-BR"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910728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8BA90A1-6BEC-48B7-BBE0-886326225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950F2D-29CC-4F1C-8AFA-D6AE15BFA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ixaDeTexto 9">
            <a:extLst>
              <a:ext uri="{FF2B5EF4-FFF2-40B4-BE49-F238E27FC236}">
                <a16:creationId xmlns:a16="http://schemas.microsoft.com/office/drawing/2014/main" id="{57D2C916-C9D7-44AD-B340-1F78A08BD803}"/>
              </a:ext>
            </a:extLst>
          </p:cNvPr>
          <p:cNvSpPr txBox="1"/>
          <p:nvPr/>
        </p:nvSpPr>
        <p:spPr>
          <a:xfrm>
            <a:off x="1266546" y="5498473"/>
            <a:ext cx="9658905" cy="523220"/>
          </a:xfrm>
          <a:prstGeom prst="rect">
            <a:avLst/>
          </a:prstGeom>
          <a:noFill/>
        </p:spPr>
        <p:txBody>
          <a:bodyPr wrap="square">
            <a:spAutoFit/>
          </a:bodyPr>
          <a:lstStyle/>
          <a:p>
            <a:pPr algn="ctr"/>
            <a:r>
              <a:rPr lang="en-US" sz="1600" b="1" dirty="0">
                <a:latin typeface="Times New Roman" panose="02020603050405020304" pitchFamily="18" charset="0"/>
                <a:cs typeface="Times New Roman" panose="02020603050405020304" pitchFamily="18" charset="0"/>
              </a:rPr>
              <a:t>Figure 1: Historical Precipitation and Temperature (1971/2005) (mm) (ºC)</a:t>
            </a:r>
          </a:p>
          <a:p>
            <a:pPr algn="ctr"/>
            <a:r>
              <a:rPr lang="en-US" sz="1200" dirty="0">
                <a:latin typeface="Times New Roman" panose="02020603050405020304" pitchFamily="18" charset="0"/>
                <a:cs typeface="Times New Roman" panose="02020603050405020304" pitchFamily="18" charset="0"/>
              </a:rPr>
              <a:t>Source: Own elaboration based on Terrestrial Air Temperature and Precipitation</a:t>
            </a:r>
            <a:endParaRPr lang="pt-BR" sz="1200" dirty="0">
              <a:latin typeface="Times New Roman" panose="02020603050405020304" pitchFamily="18" charset="0"/>
              <a:cs typeface="Times New Roman" panose="02020603050405020304" pitchFamily="18" charset="0"/>
            </a:endParaRPr>
          </a:p>
        </p:txBody>
      </p:sp>
      <p:pic>
        <p:nvPicPr>
          <p:cNvPr id="13" name="Imagem 12" descr="Mapa&#10;&#10;Descrição gerada automaticamente">
            <a:extLst>
              <a:ext uri="{FF2B5EF4-FFF2-40B4-BE49-F238E27FC236}">
                <a16:creationId xmlns:a16="http://schemas.microsoft.com/office/drawing/2014/main" id="{7CF6F353-6954-4D18-A484-64DD062A1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04" y="973706"/>
            <a:ext cx="9666547" cy="4524767"/>
          </a:xfrm>
          <a:prstGeom prst="rect">
            <a:avLst/>
          </a:prstGeom>
        </p:spPr>
      </p:pic>
    </p:spTree>
    <p:extLst>
      <p:ext uri="{BB962C8B-B14F-4D97-AF65-F5344CB8AC3E}">
        <p14:creationId xmlns:p14="http://schemas.microsoft.com/office/powerpoint/2010/main" val="1987753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ED3B73-CF89-479C-B15F-F30CF2E10D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044" y="745236"/>
            <a:ext cx="10725912" cy="5367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m 3">
            <a:extLst>
              <a:ext uri="{FF2B5EF4-FFF2-40B4-BE49-F238E27FC236}">
                <a16:creationId xmlns:a16="http://schemas.microsoft.com/office/drawing/2014/main" id="{121B9370-79B5-4E42-AD36-87E6C9B0154E}"/>
              </a:ext>
            </a:extLst>
          </p:cNvPr>
          <p:cNvPicPr>
            <a:picLocks noChangeAspect="1"/>
          </p:cNvPicPr>
          <p:nvPr/>
        </p:nvPicPr>
        <p:blipFill>
          <a:blip r:embed="rId2"/>
          <a:stretch>
            <a:fillRect/>
          </a:stretch>
        </p:blipFill>
        <p:spPr>
          <a:xfrm>
            <a:off x="1799047" y="861600"/>
            <a:ext cx="9021696" cy="4307859"/>
          </a:xfrm>
          <a:prstGeom prst="rect">
            <a:avLst/>
          </a:prstGeom>
        </p:spPr>
      </p:pic>
      <p:sp>
        <p:nvSpPr>
          <p:cNvPr id="11" name="CaixaDeTexto 10">
            <a:extLst>
              <a:ext uri="{FF2B5EF4-FFF2-40B4-BE49-F238E27FC236}">
                <a16:creationId xmlns:a16="http://schemas.microsoft.com/office/drawing/2014/main" id="{04AE2B7A-5F01-4CFB-A9A9-FE857FA2ECB4}"/>
              </a:ext>
            </a:extLst>
          </p:cNvPr>
          <p:cNvSpPr txBox="1"/>
          <p:nvPr/>
        </p:nvSpPr>
        <p:spPr>
          <a:xfrm>
            <a:off x="1508340" y="5169459"/>
            <a:ext cx="9312403" cy="642676"/>
          </a:xfrm>
          <a:prstGeom prst="rect">
            <a:avLst/>
          </a:prstGeom>
          <a:noFill/>
        </p:spPr>
        <p:txBody>
          <a:bodyPr wrap="square">
            <a:spAutoFit/>
          </a:bodyPr>
          <a:lstStyle/>
          <a:p>
            <a:pPr algn="ctr">
              <a:lnSpc>
                <a:spcPct val="107000"/>
              </a:lnSpc>
              <a:spcAft>
                <a:spcPts val="800"/>
              </a:spcAft>
            </a:pP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Figure 2: </a:t>
            </a:r>
            <a:r>
              <a:rPr lang="pt-BR" sz="1600" b="1" dirty="0" err="1">
                <a:effectLst/>
                <a:latin typeface="Times New Roman" panose="02020603050405020304" pitchFamily="18" charset="0"/>
                <a:ea typeface="Calibri" panose="020F0502020204030204" pitchFamily="34" charset="0"/>
                <a:cs typeface="Times New Roman" panose="02020603050405020304" pitchFamily="18" charset="0"/>
              </a:rPr>
              <a:t>Average</a:t>
            </a: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600" b="1" dirty="0" err="1">
                <a:effectLst/>
                <a:latin typeface="Times New Roman" panose="02020603050405020304" pitchFamily="18" charset="0"/>
                <a:ea typeface="Calibri" panose="020F0502020204030204" pitchFamily="34" charset="0"/>
                <a:cs typeface="Times New Roman" panose="02020603050405020304" pitchFamily="18" charset="0"/>
              </a:rPr>
              <a:t>Temperature</a:t>
            </a: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600" b="1" dirty="0" err="1">
                <a:effectLst/>
                <a:latin typeface="Times New Roman" panose="02020603050405020304" pitchFamily="18" charset="0"/>
                <a:ea typeface="Calibri" panose="020F0502020204030204" pitchFamily="34" charset="0"/>
                <a:cs typeface="Times New Roman" panose="02020603050405020304" pitchFamily="18" charset="0"/>
              </a:rPr>
              <a:t>Projected</a:t>
            </a: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600" b="1"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 RCP 4.5 </a:t>
            </a:r>
            <a:r>
              <a:rPr lang="pt-BR" sz="1600" b="1"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pt-BR" sz="1600" b="1" dirty="0">
                <a:effectLst/>
                <a:latin typeface="Times New Roman" panose="02020603050405020304" pitchFamily="18" charset="0"/>
                <a:ea typeface="Calibri" panose="020F0502020204030204" pitchFamily="34" charset="0"/>
                <a:cs typeface="Times New Roman" panose="02020603050405020304" pitchFamily="18" charset="0"/>
              </a:rPr>
              <a:t> RCP 8.5  (ºC)  (mm) (2050)</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pt-BR" sz="1200" dirty="0" err="1">
                <a:effectLst/>
                <a:latin typeface="Times New Roman" panose="02020603050405020304" pitchFamily="18" charset="0"/>
                <a:ea typeface="Calibri" panose="020F0502020204030204" pitchFamily="34" charset="0"/>
                <a:cs typeface="Times New Roman" panose="02020603050405020304" pitchFamily="18" charset="0"/>
              </a:rPr>
              <a:t>Source</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200" dirty="0" err="1">
                <a:effectLst/>
                <a:latin typeface="Times New Roman" panose="02020603050405020304" pitchFamily="18" charset="0"/>
                <a:ea typeface="Calibri" panose="020F0502020204030204" pitchFamily="34" charset="0"/>
                <a:cs typeface="Times New Roman" panose="02020603050405020304" pitchFamily="18" charset="0"/>
              </a:rPr>
              <a:t>Own</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200" dirty="0" err="1">
                <a:effectLst/>
                <a:latin typeface="Times New Roman" panose="02020603050405020304" pitchFamily="18" charset="0"/>
                <a:ea typeface="Calibri" panose="020F0502020204030204" pitchFamily="34" charset="0"/>
                <a:cs typeface="Times New Roman" panose="02020603050405020304" pitchFamily="18" charset="0"/>
              </a:rPr>
              <a:t>development</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200" dirty="0" err="1">
                <a:effectLst/>
                <a:latin typeface="Times New Roman" panose="02020603050405020304" pitchFamily="18" charset="0"/>
                <a:ea typeface="Calibri" panose="020F0502020204030204" pitchFamily="34" charset="0"/>
                <a:cs typeface="Times New Roman" panose="02020603050405020304" pitchFamily="18" charset="0"/>
              </a:rPr>
              <a:t>based</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pt-BR" sz="12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Chou </a:t>
            </a:r>
            <a:r>
              <a:rPr lang="pt-BR" sz="12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pt-BR" sz="1200" dirty="0">
                <a:effectLst/>
                <a:latin typeface="Times New Roman" panose="02020603050405020304" pitchFamily="18" charset="0"/>
                <a:ea typeface="Calibri" panose="020F0502020204030204" pitchFamily="34" charset="0"/>
                <a:cs typeface="Times New Roman" panose="02020603050405020304" pitchFamily="18" charset="0"/>
              </a:rPr>
              <a:t>., (2014)</a:t>
            </a:r>
            <a:endParaRPr lang="pt-BR"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4223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8BA90A1-6BEC-48B7-BBE0-886326225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950F2D-29CC-4F1C-8AFA-D6AE15BFA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m 3">
            <a:extLst>
              <a:ext uri="{FF2B5EF4-FFF2-40B4-BE49-F238E27FC236}">
                <a16:creationId xmlns:a16="http://schemas.microsoft.com/office/drawing/2014/main" id="{26F6CD58-DAB7-47CE-BD1E-ED2E70AAD542}"/>
              </a:ext>
            </a:extLst>
          </p:cNvPr>
          <p:cNvPicPr>
            <a:picLocks noChangeAspect="1"/>
          </p:cNvPicPr>
          <p:nvPr/>
        </p:nvPicPr>
        <p:blipFill>
          <a:blip r:embed="rId2"/>
          <a:stretch>
            <a:fillRect/>
          </a:stretch>
        </p:blipFill>
        <p:spPr>
          <a:xfrm>
            <a:off x="1122203" y="962148"/>
            <a:ext cx="9947593" cy="4501287"/>
          </a:xfrm>
          <a:prstGeom prst="rect">
            <a:avLst/>
          </a:prstGeom>
        </p:spPr>
      </p:pic>
      <p:sp>
        <p:nvSpPr>
          <p:cNvPr id="10" name="CaixaDeTexto 9">
            <a:extLst>
              <a:ext uri="{FF2B5EF4-FFF2-40B4-BE49-F238E27FC236}">
                <a16:creationId xmlns:a16="http://schemas.microsoft.com/office/drawing/2014/main" id="{BAEF2C1A-A8E7-4E02-BF8C-254CA7CD9E27}"/>
              </a:ext>
            </a:extLst>
          </p:cNvPr>
          <p:cNvSpPr txBox="1"/>
          <p:nvPr/>
        </p:nvSpPr>
        <p:spPr>
          <a:xfrm>
            <a:off x="1275425" y="5572621"/>
            <a:ext cx="9641150" cy="523220"/>
          </a:xfrm>
          <a:prstGeom prst="rect">
            <a:avLst/>
          </a:prstGeom>
          <a:noFill/>
        </p:spPr>
        <p:txBody>
          <a:bodyPr wrap="square">
            <a:spAutoFit/>
          </a:bodyPr>
          <a:lstStyle/>
          <a:p>
            <a:pPr algn="ctr"/>
            <a:r>
              <a:rPr lang="en-US" sz="1600" b="1" dirty="0">
                <a:latin typeface="Times New Roman" panose="02020603050405020304" pitchFamily="18" charset="0"/>
                <a:cs typeface="Times New Roman" panose="02020603050405020304" pitchFamily="18" charset="0"/>
              </a:rPr>
              <a:t>Figure 3: Average Temperature and Precipitation Projected by RCP 4.5 and RCP 8.5  (ºC)  (mm) (2050)</a:t>
            </a:r>
          </a:p>
          <a:p>
            <a:pPr algn="ctr"/>
            <a:r>
              <a:rPr lang="en-US" sz="1200" dirty="0">
                <a:latin typeface="Times New Roman" panose="02020603050405020304" pitchFamily="18" charset="0"/>
                <a:cs typeface="Times New Roman" panose="02020603050405020304" pitchFamily="18" charset="0"/>
              </a:rPr>
              <a:t>Source: Own development based on Chou et al., (2014)</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75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F860B-4A25-45FE-AA2E-6423F128396D}"/>
              </a:ext>
            </a:extLst>
          </p:cNvPr>
          <p:cNvSpPr>
            <a:spLocks noGrp="1"/>
          </p:cNvSpPr>
          <p:nvPr>
            <p:ph type="title"/>
          </p:nvPr>
        </p:nvSpPr>
        <p:spPr/>
        <p:txBody>
          <a:bodyPr/>
          <a:lstStyle/>
          <a:p>
            <a:r>
              <a:rPr lang="pt-BR" sz="4400" b="1" dirty="0"/>
              <a:t>AIM</a:t>
            </a:r>
            <a:endParaRPr lang="pt-BR" b="1" dirty="0"/>
          </a:p>
        </p:txBody>
      </p:sp>
      <p:sp>
        <p:nvSpPr>
          <p:cNvPr id="3" name="Espaço Reservado para Conteúdo 2">
            <a:extLst>
              <a:ext uri="{FF2B5EF4-FFF2-40B4-BE49-F238E27FC236}">
                <a16:creationId xmlns:a16="http://schemas.microsoft.com/office/drawing/2014/main" id="{BD9F9E18-EF4B-4CC0-99E1-F190E4406AA4}"/>
              </a:ext>
            </a:extLst>
          </p:cNvPr>
          <p:cNvSpPr>
            <a:spLocks noGrp="1"/>
          </p:cNvSpPr>
          <p:nvPr>
            <p:ph idx="1"/>
          </p:nvPr>
        </p:nvSpPr>
        <p:spPr>
          <a:xfrm>
            <a:off x="1024127" y="1735584"/>
            <a:ext cx="9720073" cy="4762869"/>
          </a:xfrm>
        </p:spPr>
        <p:txBody>
          <a:bodyPr>
            <a:normAutofit/>
          </a:bodyPr>
          <a:lstStyle/>
          <a:p>
            <a:pPr algn="just"/>
            <a:r>
              <a:rPr lang="en-US" dirty="0"/>
              <a:t>The objective of this work is to analyze the regional economic impacts of climate change on agricultural production of family farmers and large-scale agriculture in Brazil, as well as to analyze its indirect economic effects, according to scenarios RCP 4.5 and RCP 8.5 (IPCC, 2014), between the years 2021 and 2050.</a:t>
            </a:r>
          </a:p>
          <a:p>
            <a:pPr algn="just"/>
            <a:r>
              <a:rPr lang="en-US" dirty="0" err="1"/>
              <a:t>i</a:t>
            </a:r>
            <a:r>
              <a:rPr lang="en-US" dirty="0"/>
              <a:t>) What are the economic, direct, and indirect impacts triggered by the effects of climate change on agriculture? </a:t>
            </a:r>
          </a:p>
          <a:p>
            <a:pPr algn="just"/>
            <a:r>
              <a:rPr lang="en-US" dirty="0"/>
              <a:t>ii) What are the effects on the production of family farmers and large-scale agriculture? </a:t>
            </a:r>
          </a:p>
          <a:p>
            <a:pPr algn="just"/>
            <a:r>
              <a:rPr lang="en-US" dirty="0"/>
              <a:t>iii) What are the regional effects of the phenomenon?</a:t>
            </a:r>
          </a:p>
          <a:p>
            <a:pPr algn="just"/>
            <a:r>
              <a:rPr lang="en-US" dirty="0"/>
              <a:t>Thus, the work seeks to indicate the direction and magnitude of the economic impacts arising from climate change on Brazilian agriculture, through explicit modeling of the family farming and large-scale agricultural sectors, considering its productive and regional specificities.</a:t>
            </a:r>
            <a:endParaRPr lang="pt-BR" dirty="0"/>
          </a:p>
        </p:txBody>
      </p:sp>
    </p:spTree>
    <p:extLst>
      <p:ext uri="{BB962C8B-B14F-4D97-AF65-F5344CB8AC3E}">
        <p14:creationId xmlns:p14="http://schemas.microsoft.com/office/powerpoint/2010/main" val="3535041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8CD2B798-7994-4548-A2BE-4AEF9C1A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5" name="Oval 5">
            <a:extLst>
              <a:ext uri="{FF2B5EF4-FFF2-40B4-BE49-F238E27FC236}">
                <a16:creationId xmlns:a16="http://schemas.microsoft.com/office/drawing/2014/main" id="{E6162320-3B67-42BB-AF9D-939326E64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7" name="Straight Connector 106">
            <a:extLst>
              <a:ext uri="{FF2B5EF4-FFF2-40B4-BE49-F238E27FC236}">
                <a16:creationId xmlns:a16="http://schemas.microsoft.com/office/drawing/2014/main" id="{6722E143-84C1-4F95-937C-78B92D2811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09" name="Rectangle 108">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Tela de celular com texto preto sobre fundo branco&#10;&#10;Descrição gerada automaticamente">
            <a:extLst>
              <a:ext uri="{FF2B5EF4-FFF2-40B4-BE49-F238E27FC236}">
                <a16:creationId xmlns:a16="http://schemas.microsoft.com/office/drawing/2014/main" id="{3ED09F1B-E88C-49A1-B57F-835974319B05}"/>
              </a:ext>
            </a:extLst>
          </p:cNvPr>
          <p:cNvPicPr>
            <a:picLocks noChangeAspect="1"/>
          </p:cNvPicPr>
          <p:nvPr/>
        </p:nvPicPr>
        <p:blipFill rotWithShape="1">
          <a:blip r:embed="rId2">
            <a:alphaModFix amt="45000"/>
            <a:extLst>
              <a:ext uri="{BEBA8EAE-BF5A-486C-A8C5-ECC9F3942E4B}">
                <a14:imgProps xmlns:a14="http://schemas.microsoft.com/office/drawing/2010/main">
                  <a14:imgLayer r:embed="rId3">
                    <a14:imgEffect>
                      <a14:artisticCutout/>
                    </a14:imgEffect>
                  </a14:imgLayer>
                </a14:imgProps>
              </a:ext>
              <a:ext uri="{28A0092B-C50C-407E-A947-70E740481C1C}">
                <a14:useLocalDpi xmlns:a14="http://schemas.microsoft.com/office/drawing/2010/main" val="0"/>
              </a:ext>
            </a:extLst>
          </a:blip>
          <a:srcRect l="1199" r="6379"/>
          <a:stretch/>
        </p:blipFill>
        <p:spPr>
          <a:xfrm>
            <a:off x="-3054" y="0"/>
            <a:ext cx="12188932" cy="6858000"/>
          </a:xfrm>
          <a:prstGeom prst="rect">
            <a:avLst/>
          </a:prstGeom>
        </p:spPr>
      </p:pic>
      <p:sp>
        <p:nvSpPr>
          <p:cNvPr id="2" name="Título 1">
            <a:extLst>
              <a:ext uri="{FF2B5EF4-FFF2-40B4-BE49-F238E27FC236}">
                <a16:creationId xmlns:a16="http://schemas.microsoft.com/office/drawing/2014/main" id="{E7224CC5-E5CE-4F91-B404-63DED8555EA8}"/>
              </a:ext>
            </a:extLst>
          </p:cNvPr>
          <p:cNvSpPr>
            <a:spLocks noGrp="1"/>
          </p:cNvSpPr>
          <p:nvPr>
            <p:ph type="title"/>
          </p:nvPr>
        </p:nvSpPr>
        <p:spPr>
          <a:xfrm>
            <a:off x="643467" y="643467"/>
            <a:ext cx="7164674" cy="5571066"/>
          </a:xfrm>
        </p:spPr>
        <p:txBody>
          <a:bodyPr vert="horz" lIns="91440" tIns="45720" rIns="91440" bIns="45720" rtlCol="0" anchor="ctr">
            <a:normAutofit/>
          </a:bodyPr>
          <a:lstStyle/>
          <a:p>
            <a:r>
              <a:rPr lang="en-US" sz="6600" b="1" dirty="0">
                <a:solidFill>
                  <a:schemeClr val="tx1"/>
                </a:solidFill>
              </a:rPr>
              <a:t>Methodology : CGE</a:t>
            </a:r>
            <a:endParaRPr lang="en-US" sz="6600" b="1" kern="1200" cap="all" spc="200" baseline="0" dirty="0">
              <a:solidFill>
                <a:schemeClr val="tx1"/>
              </a:solidFill>
              <a:latin typeface="+mj-lt"/>
              <a:ea typeface="+mj-ea"/>
              <a:cs typeface="+mj-cs"/>
            </a:endParaRPr>
          </a:p>
        </p:txBody>
      </p:sp>
      <p:sp>
        <p:nvSpPr>
          <p:cNvPr id="3" name="Espaço Reservado para Conteúdo 2">
            <a:extLst>
              <a:ext uri="{FF2B5EF4-FFF2-40B4-BE49-F238E27FC236}">
                <a16:creationId xmlns:a16="http://schemas.microsoft.com/office/drawing/2014/main" id="{989C9BC6-1F62-4072-954C-C5842372B30D}"/>
              </a:ext>
            </a:extLst>
          </p:cNvPr>
          <p:cNvSpPr>
            <a:spLocks noGrp="1"/>
          </p:cNvSpPr>
          <p:nvPr>
            <p:ph type="body" idx="1"/>
          </p:nvPr>
        </p:nvSpPr>
        <p:spPr>
          <a:xfrm>
            <a:off x="8247367" y="643467"/>
            <a:ext cx="3941580" cy="5571066"/>
          </a:xfrm>
        </p:spPr>
        <p:txBody>
          <a:bodyPr vert="horz" lIns="91440" tIns="45720" rIns="91440" bIns="45720" rtlCol="0" anchor="ctr">
            <a:normAutofit/>
          </a:bodyPr>
          <a:lstStyle/>
          <a:p>
            <a:r>
              <a:rPr lang="en-US" sz="2000" dirty="0">
                <a:solidFill>
                  <a:schemeClr val="tx1"/>
                </a:solidFill>
              </a:rPr>
              <a:t>Computable General Equilibrium (CGE); </a:t>
            </a:r>
          </a:p>
          <a:p>
            <a:r>
              <a:rPr lang="en-US" sz="2000" dirty="0">
                <a:solidFill>
                  <a:schemeClr val="tx1"/>
                </a:solidFill>
              </a:rPr>
              <a:t>Based on the TERM model (HORRIDGE; MADDEN; WITTWER, 2005)</a:t>
            </a:r>
          </a:p>
          <a:p>
            <a:r>
              <a:rPr lang="en-US" sz="2000" dirty="0">
                <a:solidFill>
                  <a:schemeClr val="tx1"/>
                </a:solidFill>
              </a:rPr>
              <a:t>General characteristics:</a:t>
            </a:r>
          </a:p>
          <a:p>
            <a:r>
              <a:rPr lang="en-US" sz="2000" dirty="0">
                <a:solidFill>
                  <a:schemeClr val="tx1"/>
                </a:solidFill>
              </a:rPr>
              <a:t>bottom-up regional disaggregation, 64 Sectors (42 Agricultural Sectors), 27 Federation Units;
Specific modeling of family farming and large-scale agriculture sectors; 
</a:t>
            </a:r>
          </a:p>
        </p:txBody>
      </p:sp>
      <p:cxnSp>
        <p:nvCxnSpPr>
          <p:cNvPr id="111" name="Straight Connector 110">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37152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3C5AEAF-649F-4AE2-B987-30F6B88D3257}"/>
              </a:ext>
            </a:extLst>
          </p:cNvPr>
          <p:cNvSpPr>
            <a:spLocks noGrp="1"/>
          </p:cNvSpPr>
          <p:nvPr>
            <p:ph idx="4294967295"/>
          </p:nvPr>
        </p:nvSpPr>
        <p:spPr>
          <a:xfrm>
            <a:off x="6096000" y="413129"/>
            <a:ext cx="5328838" cy="491601"/>
          </a:xfrm>
        </p:spPr>
        <p:txBody>
          <a:bodyPr/>
          <a:lstStyle/>
          <a:p>
            <a:r>
              <a:rPr lang="pt-BR" dirty="0"/>
              <a:t>                     </a:t>
            </a:r>
            <a:r>
              <a:rPr lang="pt-BR" dirty="0" err="1"/>
              <a:t>Production</a:t>
            </a:r>
            <a:r>
              <a:rPr lang="pt-BR" dirty="0"/>
              <a:t> </a:t>
            </a:r>
            <a:r>
              <a:rPr lang="pt-BR" dirty="0" err="1"/>
              <a:t>structure</a:t>
            </a:r>
            <a:endParaRPr lang="pt-BR" dirty="0"/>
          </a:p>
        </p:txBody>
      </p:sp>
      <p:sp>
        <p:nvSpPr>
          <p:cNvPr id="6" name="Espaço Reservado para Conteúdo 2">
            <a:extLst>
              <a:ext uri="{FF2B5EF4-FFF2-40B4-BE49-F238E27FC236}">
                <a16:creationId xmlns:a16="http://schemas.microsoft.com/office/drawing/2014/main" id="{A6691B57-3CF1-41B0-ACAE-9E3DF8BB7667}"/>
              </a:ext>
            </a:extLst>
          </p:cNvPr>
          <p:cNvSpPr txBox="1">
            <a:spLocks/>
          </p:cNvSpPr>
          <p:nvPr/>
        </p:nvSpPr>
        <p:spPr>
          <a:xfrm>
            <a:off x="427611" y="536242"/>
            <a:ext cx="5328838" cy="4781918"/>
          </a:xfrm>
          <a:prstGeom prst="rect">
            <a:avLst/>
          </a:prstGeom>
        </p:spPr>
        <p:txBody>
          <a:bodyPr vert="horz" lIns="45720" tIns="45720" rIns="4572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dirty="0"/>
              <a:t>In the AGRO-BR model, the productive sectors act in perfect competition, achieving zero profit. Each industry produces only one product on a constant scale of production.
Sectors allocate primary and intermediate factors in order to minimize production cost, subject to production functions of the Leontief and CES type.
Primary and intermediate factors are demanded in fixed proportions.
Land is used only by agricultural, livestock, forestry  and aquaculture sectors.</a:t>
            </a:r>
          </a:p>
          <a:p>
            <a:r>
              <a:rPr lang="en-US" sz="2000" dirty="0"/>
              <a:t>Family Farming x Large-scale: Distinguished by Production; Number of workers; Number of machinery and equipment; Exportation; Self-consumption.</a:t>
            </a:r>
            <a:endParaRPr lang="pt-BR" sz="2000" dirty="0"/>
          </a:p>
        </p:txBody>
      </p:sp>
      <p:pic>
        <p:nvPicPr>
          <p:cNvPr id="5" name="Imagem 4" descr="Diagrama&#10;&#10;Descrição gerada automaticamente">
            <a:extLst>
              <a:ext uri="{FF2B5EF4-FFF2-40B4-BE49-F238E27FC236}">
                <a16:creationId xmlns:a16="http://schemas.microsoft.com/office/drawing/2014/main" id="{85D16EE6-EA99-4FFB-97AF-BE6DA4813A9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205314" y="1038041"/>
            <a:ext cx="5110209" cy="4781918"/>
          </a:xfrm>
          <a:prstGeom prst="rect">
            <a:avLst/>
          </a:prstGeom>
        </p:spPr>
      </p:pic>
    </p:spTree>
    <p:extLst>
      <p:ext uri="{BB962C8B-B14F-4D97-AF65-F5344CB8AC3E}">
        <p14:creationId xmlns:p14="http://schemas.microsoft.com/office/powerpoint/2010/main" val="223385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F5AF7341-07E3-4DAF-BCB4-D0A9332CAE20}"/>
              </a:ext>
            </a:extLst>
          </p:cNvPr>
          <p:cNvSpPr txBox="1">
            <a:spLocks/>
          </p:cNvSpPr>
          <p:nvPr/>
        </p:nvSpPr>
        <p:spPr>
          <a:xfrm>
            <a:off x="932646" y="431658"/>
            <a:ext cx="10058400" cy="429947"/>
          </a:xfrm>
          <a:prstGeom prst="rect">
            <a:avLst/>
          </a:prstGeom>
        </p:spPr>
        <p:txBody>
          <a:bodyPr vert="horz" lIns="91440" tIns="45720" rIns="91440" bIns="45720" rtlCol="0" anchor="b">
            <a:normAutofit fontScale="92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pt-BR" sz="3200" b="1" dirty="0" err="1"/>
              <a:t>Database</a:t>
            </a:r>
            <a:endParaRPr lang="pt-BR" sz="1800" b="1" dirty="0"/>
          </a:p>
        </p:txBody>
      </p:sp>
      <p:pic>
        <p:nvPicPr>
          <p:cNvPr id="5" name="Imagem 4" descr="Gráfico, Tabela&#10;&#10;Descrição gerada automaticamente">
            <a:extLst>
              <a:ext uri="{FF2B5EF4-FFF2-40B4-BE49-F238E27FC236}">
                <a16:creationId xmlns:a16="http://schemas.microsoft.com/office/drawing/2014/main" id="{4F0297DA-EB83-4761-A7A8-C506977FB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46" y="1040746"/>
            <a:ext cx="10058401" cy="5545394"/>
          </a:xfrm>
          <a:prstGeom prst="rect">
            <a:avLst/>
          </a:prstGeom>
        </p:spPr>
      </p:pic>
    </p:spTree>
    <p:extLst>
      <p:ext uri="{BB962C8B-B14F-4D97-AF65-F5344CB8AC3E}">
        <p14:creationId xmlns:p14="http://schemas.microsoft.com/office/powerpoint/2010/main" val="21718638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884</TotalTime>
  <Words>1215</Words>
  <Application>Microsoft Office PowerPoint</Application>
  <PresentationFormat>Widescreen</PresentationFormat>
  <Paragraphs>86</Paragraphs>
  <Slides>17</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17</vt:i4>
      </vt:variant>
    </vt:vector>
  </HeadingPairs>
  <TitlesOfParts>
    <vt:vector size="25" baseType="lpstr">
      <vt:lpstr>Arial</vt:lpstr>
      <vt:lpstr>Calibri</vt:lpstr>
      <vt:lpstr>Times New Roman</vt:lpstr>
      <vt:lpstr>Tw Cen MT</vt:lpstr>
      <vt:lpstr>Tw Cen MT Condensed</vt:lpstr>
      <vt:lpstr>Verdana</vt:lpstr>
      <vt:lpstr>Wingdings 3</vt:lpstr>
      <vt:lpstr>Integral</vt:lpstr>
      <vt:lpstr> THE REGIONAL ECONOMIC IMPACTS OF CLIMATE CHANGE ON FAMILY FARMING AND LARGE-SCALE AGRICULTURE IN BRAZIL: A COMPUTABLE GENERAL EQUILIBRIUM APPROACH</vt:lpstr>
      <vt:lpstr>introduction</vt:lpstr>
      <vt:lpstr>Apresentação do PowerPoint</vt:lpstr>
      <vt:lpstr>Apresentação do PowerPoint</vt:lpstr>
      <vt:lpstr>Apresentação do PowerPoint</vt:lpstr>
      <vt:lpstr>AIM</vt:lpstr>
      <vt:lpstr>Methodology : CGE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MAIN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MUDANÇAS CLIMÁTICAS E AGRICULTURA NO BRASIL: IMPACTOS ECONÔMICOS REGIONAIS E POR CULTIVO FAMILIAR E PATRONAL</dc:title>
  <dc:creator>Tarik Tanure</dc:creator>
  <cp:lastModifiedBy>Tarik Tanure</cp:lastModifiedBy>
  <cp:revision>34</cp:revision>
  <dcterms:created xsi:type="dcterms:W3CDTF">2020-04-07T14:42:26Z</dcterms:created>
  <dcterms:modified xsi:type="dcterms:W3CDTF">2021-06-16T14:46:26Z</dcterms:modified>
</cp:coreProperties>
</file>