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handoutMasterIdLst>
    <p:handoutMasterId r:id="rId22"/>
  </p:handoutMasterIdLst>
  <p:sldIdLst>
    <p:sldId id="268" r:id="rId2"/>
    <p:sldId id="258" r:id="rId3"/>
    <p:sldId id="287" r:id="rId4"/>
    <p:sldId id="259" r:id="rId5"/>
    <p:sldId id="283" r:id="rId6"/>
    <p:sldId id="262" r:id="rId7"/>
    <p:sldId id="288" r:id="rId8"/>
    <p:sldId id="278" r:id="rId9"/>
    <p:sldId id="279" r:id="rId10"/>
    <p:sldId id="265" r:id="rId11"/>
    <p:sldId id="275" r:id="rId12"/>
    <p:sldId id="281" r:id="rId13"/>
    <p:sldId id="280" r:id="rId14"/>
    <p:sldId id="266" r:id="rId15"/>
    <p:sldId id="276" r:id="rId16"/>
    <p:sldId id="264" r:id="rId17"/>
    <p:sldId id="285" r:id="rId18"/>
    <p:sldId id="286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" initials="G" lastIdx="1" clrIdx="0">
    <p:extLst>
      <p:ext uri="{19B8F6BF-5375-455C-9EA6-DF929625EA0E}">
        <p15:presenceInfo xmlns:p15="http://schemas.microsoft.com/office/powerpoint/2012/main" userId="Guilher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80690" autoAdjust="0"/>
  </p:normalViewPr>
  <p:slideViewPr>
    <p:cSldViewPr snapToGrid="0">
      <p:cViewPr>
        <p:scale>
          <a:sx n="60" d="100"/>
          <a:sy n="60" d="100"/>
        </p:scale>
        <p:origin x="1236" y="42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6/21/2021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6/21/2021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46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047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Because of the shock, Government expenditure naturally decreases, it influences Aggregate Demand, consequently, prices; which impacts the Trade Balance; Consumption and Investment; although slightly negative, are sustained by labor productivity.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40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07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797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91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374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63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2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2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81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87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4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82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71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731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E708F12-96AD-4ED4-8132-A78F5E42C1F5}" type="datetime1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A170-8299-44AD-AEEF-FC686C3D7804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763A-68EC-4ECD-9620-D9FE9CDDD622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BEDD-6160-49BB-B372-861DE7DE9BA5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819F-B7FD-4B29-8F66-9E318144BC2A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159C-B6E0-4F10-9F4A-2FA57003B139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dirty="0"/>
              <a:t>Add a footer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70CBBB-D1D1-4386-A5E9-07F3477B78F3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9FA4CAD8-0EA7-4615-B69B-B2F199EF3A93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4BD7-6953-492C-921B-E68B2D7F14C8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7D9B-D4D3-4E23-88DF-2E354FA43196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7C5-D04E-4576-B61C-12ABA14BBD6C}" type="datetime1">
              <a:rPr lang="en-US" smtClean="0"/>
              <a:t>6/21/2021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C20F09E4-6EA4-4BF3-9FC8-FF40373B88E6}" type="datetime1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441" y="2312353"/>
            <a:ext cx="112776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Easing the Effects of Austerity with Reforms:</a:t>
            </a:r>
            <a:br>
              <a:rPr lang="en-US" b="1" dirty="0"/>
            </a:br>
            <a:r>
              <a:rPr lang="en-US" b="1" dirty="0"/>
              <a:t>A regional CGE experiment on Brazilian labor productivity</a:t>
            </a:r>
            <a:br>
              <a:rPr lang="pt-BR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440" y="3899936"/>
            <a:ext cx="8579549" cy="2196064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Guilherme S. Cardoso</a:t>
            </a:r>
          </a:p>
          <a:p>
            <a:r>
              <a:rPr lang="en-US" sz="2800" dirty="0"/>
              <a:t>PhD Student</a:t>
            </a:r>
          </a:p>
          <a:p>
            <a:r>
              <a:rPr lang="en-US" sz="2800" dirty="0"/>
              <a:t>Federal University of Minas Gerais</a:t>
            </a:r>
          </a:p>
          <a:p>
            <a:endParaRPr lang="en-US" dirty="0"/>
          </a:p>
          <a:p>
            <a:r>
              <a:rPr lang="en-US" sz="2300" dirty="0"/>
              <a:t>Co-authors: Thiago </a:t>
            </a:r>
            <a:r>
              <a:rPr lang="en-US" sz="2300" dirty="0" err="1"/>
              <a:t>Simonato</a:t>
            </a:r>
            <a:r>
              <a:rPr lang="en-US" sz="2300" dirty="0"/>
              <a:t>, </a:t>
            </a:r>
            <a:r>
              <a:rPr lang="en-US" sz="2300" dirty="0" err="1"/>
              <a:t>Débora</a:t>
            </a:r>
            <a:r>
              <a:rPr lang="en-US" sz="2300" dirty="0"/>
              <a:t> Freire and Edson </a:t>
            </a:r>
            <a:r>
              <a:rPr lang="en-US" sz="2300" dirty="0" err="1"/>
              <a:t>Domingues</a:t>
            </a:r>
            <a:endParaRPr lang="en-US" sz="2300" dirty="0"/>
          </a:p>
          <a:p>
            <a:r>
              <a:rPr lang="en-US" sz="2300" dirty="0"/>
              <a:t>(Federal University of Minas Gerais)</a:t>
            </a:r>
          </a:p>
          <a:p>
            <a:r>
              <a:rPr lang="en-US" dirty="0"/>
              <a:t>GTAP Conference Scholars Program Advisor: Mary </a:t>
            </a:r>
            <a:r>
              <a:rPr lang="en-US" dirty="0" err="1"/>
              <a:t>Burfisher</a:t>
            </a:r>
            <a:r>
              <a:rPr lang="en-US" dirty="0"/>
              <a:t>, Purdue University</a:t>
            </a:r>
          </a:p>
          <a:p>
            <a:endParaRPr lang="en-US" sz="23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954385" y="166370"/>
            <a:ext cx="7229377" cy="116695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GTAP 24th Annual Conference on Global Economic Analysis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"Global Food System: Opportunities and Challenges"</a:t>
            </a:r>
            <a:endParaRPr lang="pt-BR" sz="1600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GTAP Conference Scholars Program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June 24 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881762" y="6338069"/>
            <a:ext cx="3425505" cy="353561"/>
            <a:chOff x="10057194" y="5731040"/>
            <a:chExt cx="3327596" cy="277141"/>
          </a:xfrm>
        </p:grpSpPr>
        <p:pic>
          <p:nvPicPr>
            <p:cNvPr id="8" name="Picture 7" descr="About Us, Center for West European Studies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3" t="2116" r="3336" b="3874"/>
            <a:stretch/>
          </p:blipFill>
          <p:spPr>
            <a:xfrm>
              <a:off x="10057194" y="5733862"/>
              <a:ext cx="274320" cy="274319"/>
            </a:xfrm>
            <a:prstGeom prst="rect">
              <a:avLst/>
            </a:prstGeom>
          </p:spPr>
        </p:pic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10274423" y="5731040"/>
              <a:ext cx="3110367" cy="274319"/>
            </a:xfrm>
            <a:prstGeom prst="rect">
              <a:avLst/>
            </a:prstGeom>
          </p:spPr>
          <p:txBody>
            <a:bodyPr vert="horz" anchor="ctr">
              <a:noAutofit/>
            </a:bodyPr>
            <a:lstStyle>
              <a:lvl1pPr marL="64008" indent="0" algn="l" rtl="0" eaLnBrk="1" latinLnBrk="0" hangingPunct="1">
                <a:spcBef>
                  <a:spcPts val="300"/>
                </a:spcBef>
                <a:buClr>
                  <a:schemeClr val="accent3">
                    <a:lumMod val="75000"/>
                  </a:schemeClr>
                </a:buClr>
                <a:buFont typeface="Georgia"/>
                <a:buNone/>
                <a:defRPr kumimoji="0"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1" latinLnBrk="0" hangingPunct="1">
                <a:spcBef>
                  <a:spcPts val="300"/>
                </a:spcBef>
                <a:buClr>
                  <a:schemeClr val="accent2">
                    <a:lumMod val="75000"/>
                  </a:schemeClr>
                </a:buClr>
                <a:buFont typeface="Georgia"/>
                <a:buNone/>
                <a:defRPr kumimoji="0" sz="2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/>
                <a:t>guilherme-cardoso@cedeplar.ufmg.br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176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Simulation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28305"/>
            <a:ext cx="11427229" cy="4596107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ea typeface="Arial" panose="020B0604020202020204" pitchFamily="34" charset="0"/>
              </a:rPr>
              <a:t>Baseline closure </a:t>
            </a:r>
            <a:r>
              <a:rPr lang="en-US" sz="2400" dirty="0">
                <a:ea typeface="Arial" panose="020B0604020202020204" pitchFamily="34" charset="0"/>
              </a:rPr>
              <a:t>(Standard)</a:t>
            </a:r>
          </a:p>
          <a:p>
            <a:pPr marL="109728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ea typeface="Arial" panose="020B0604020202020204" pitchFamily="34" charset="0"/>
              </a:rPr>
              <a:t>Baseline shocks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400" b="1" dirty="0">
                <a:ea typeface="Arial" panose="020B0604020202020204" pitchFamily="34" charset="0"/>
              </a:rPr>
              <a:t> </a:t>
            </a:r>
            <a:r>
              <a:rPr lang="en-US" sz="2400" dirty="0">
                <a:ea typeface="Arial" panose="020B0604020202020204" pitchFamily="34" charset="0"/>
              </a:rPr>
              <a:t>(2016–2019) official macroeconomic observed data;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400" dirty="0">
                <a:ea typeface="Arial" panose="020B0604020202020204" pitchFamily="34" charset="0"/>
              </a:rPr>
              <a:t>(2020-2021) Real GDP (National level) growth at 1% and 1.5%, respectively; (2022-2030) steady growth of 2.5% per year.</a:t>
            </a:r>
          </a:p>
          <a:p>
            <a:pPr marL="109728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ea typeface="Arial" panose="020B0604020202020204" pitchFamily="34" charset="0"/>
              </a:rPr>
              <a:t>Policy closure: </a:t>
            </a:r>
            <a:r>
              <a:rPr lang="en-US" sz="2400" dirty="0">
                <a:ea typeface="Arial" panose="020B0604020202020204" pitchFamily="34" charset="0"/>
              </a:rPr>
              <a:t>swap between real GDP, exogenous, with labor productivity, endogenous, for each region.</a:t>
            </a:r>
          </a:p>
          <a:p>
            <a:pPr marL="109728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ea typeface="Arial" panose="020B0604020202020204" pitchFamily="34" charset="0"/>
              </a:rPr>
              <a:t>Policy shock</a:t>
            </a:r>
            <a:r>
              <a:rPr lang="en-US" sz="2400" dirty="0">
                <a:ea typeface="Arial" panose="020B0604020202020204" pitchFamily="34" charset="0"/>
              </a:rPr>
              <a:t>: (2019-2030) Null-growth of the General Government expenditure (</a:t>
            </a:r>
            <a:r>
              <a:rPr lang="en-US" sz="2400" b="1" dirty="0">
                <a:ea typeface="Arial" panose="020B0604020202020204" pitchFamily="34" charset="0"/>
              </a:rPr>
              <a:t>G</a:t>
            </a:r>
            <a:r>
              <a:rPr lang="en-US" sz="2400" dirty="0">
                <a:ea typeface="Arial" panose="020B0604020202020204" pitchFamily="34" charset="0"/>
              </a:rPr>
              <a:t> = 0),  at the National level.</a:t>
            </a:r>
          </a:p>
          <a:p>
            <a:pPr marL="667512" lvl="2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dirty="0">
                <a:ea typeface="Arial" panose="020B0604020202020204" pitchFamily="34" charset="0"/>
              </a:rPr>
              <a:t>GDP is programed to grow equally to the baseline, sustained by labor productivity, in each region.</a:t>
            </a:r>
          </a:p>
          <a:p>
            <a:pPr marL="667512" lvl="2" indent="0" algn="just">
              <a:lnSpc>
                <a:spcPct val="150000"/>
              </a:lnSpc>
              <a:spcAft>
                <a:spcPts val="600"/>
              </a:spcAft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831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61109"/>
            <a:ext cx="10972800" cy="1066800"/>
          </a:xfrm>
        </p:spPr>
        <p:txBody>
          <a:bodyPr/>
          <a:lstStyle/>
          <a:p>
            <a:r>
              <a:rPr lang="en-US" b="1" dirty="0"/>
              <a:t>Results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1B7093-576A-458E-8AA7-CA9573FA87CD}"/>
              </a:ext>
            </a:extLst>
          </p:cNvPr>
          <p:cNvSpPr txBox="1"/>
          <p:nvPr/>
        </p:nvSpPr>
        <p:spPr>
          <a:xfrm>
            <a:off x="725591" y="1421961"/>
            <a:ext cx="1146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Macroeconomic Results at the National level - Policy Scenario - Accumulated deviation (%) to the Baseline (2019-2030)</a:t>
            </a:r>
            <a:endParaRPr lang="pt-BR" b="1" dirty="0">
              <a:solidFill>
                <a:schemeClr val="tx2"/>
              </a:solidFill>
            </a:endParaRPr>
          </a:p>
          <a:p>
            <a:endParaRPr lang="pt-BR" dirty="0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4BA1F647-8FDA-4145-9330-3816A63D5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49062" y="1835049"/>
            <a:ext cx="7019466" cy="446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1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61109"/>
            <a:ext cx="10972800" cy="1066800"/>
          </a:xfrm>
        </p:spPr>
        <p:txBody>
          <a:bodyPr/>
          <a:lstStyle/>
          <a:p>
            <a:r>
              <a:rPr lang="en-US" b="1" dirty="0"/>
              <a:t>Results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1B7093-576A-458E-8AA7-CA9573FA87CD}"/>
              </a:ext>
            </a:extLst>
          </p:cNvPr>
          <p:cNvSpPr txBox="1"/>
          <p:nvPr/>
        </p:nvSpPr>
        <p:spPr>
          <a:xfrm>
            <a:off x="1149362" y="2139079"/>
            <a:ext cx="10796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Macroeconomic Results by </a:t>
            </a:r>
            <a:r>
              <a:rPr lang="en-US" b="1" dirty="0" err="1">
                <a:solidFill>
                  <a:schemeClr val="tx2"/>
                </a:solidFill>
              </a:rPr>
              <a:t>Macroregion</a:t>
            </a:r>
            <a:r>
              <a:rPr lang="en-US" b="1" dirty="0">
                <a:solidFill>
                  <a:schemeClr val="tx2"/>
                </a:solidFill>
              </a:rPr>
              <a:t> - Policy Scenario - Accumulated Deviation (%) from the Baseline (2030)</a:t>
            </a:r>
            <a:endParaRPr lang="pt-BR" b="1" dirty="0">
              <a:solidFill>
                <a:schemeClr val="tx2"/>
              </a:solidFill>
            </a:endParaRPr>
          </a:p>
          <a:p>
            <a:endParaRPr lang="pt-BR" dirty="0"/>
          </a:p>
        </p:txBody>
      </p:sp>
      <p:pic>
        <p:nvPicPr>
          <p:cNvPr id="13" name="Espaço Reservado para Conteúdo 12">
            <a:extLst>
              <a:ext uri="{FF2B5EF4-FFF2-40B4-BE49-F238E27FC236}">
                <a16:creationId xmlns:a16="http://schemas.microsoft.com/office/drawing/2014/main" id="{713BA865-84BB-42F5-A6F6-4362FEAD9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9830" y="2785410"/>
            <a:ext cx="8387457" cy="21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7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61109"/>
            <a:ext cx="10972800" cy="1066800"/>
          </a:xfrm>
        </p:spPr>
        <p:txBody>
          <a:bodyPr/>
          <a:lstStyle/>
          <a:p>
            <a:r>
              <a:rPr lang="en-US" b="1" dirty="0"/>
              <a:t>Results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1FADFACB-5587-45DC-875F-94A70AFF6BC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94" y="1846955"/>
            <a:ext cx="5231877" cy="5011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E1B7093-576A-458E-8AA7-CA9573FA87CD}"/>
              </a:ext>
            </a:extLst>
          </p:cNvPr>
          <p:cNvSpPr txBox="1"/>
          <p:nvPr/>
        </p:nvSpPr>
        <p:spPr>
          <a:xfrm>
            <a:off x="1920177" y="1523789"/>
            <a:ext cx="94397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Labor productivity accumulated growth, by Federative Unit (%) - Policy scenario (2030).</a:t>
            </a:r>
            <a:endParaRPr lang="pt-BR" sz="2000" b="1" dirty="0">
              <a:solidFill>
                <a:schemeClr val="tx2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896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Analysis</a:t>
            </a:r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2FEDEEF6-2D68-4F12-BB61-2CE7FF39B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2231" y="2670579"/>
            <a:ext cx="9714341" cy="395524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512F2C5-FCE4-4744-BD1F-8344570D5162}"/>
              </a:ext>
            </a:extLst>
          </p:cNvPr>
          <p:cNvSpPr txBox="1"/>
          <p:nvPr/>
        </p:nvSpPr>
        <p:spPr>
          <a:xfrm>
            <a:off x="1714133" y="2209800"/>
            <a:ext cx="9210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Industrial Results: Policy scenario - Accumulated deviation (%) compared to the baseline (2030)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733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5880"/>
            <a:ext cx="10972800" cy="1066800"/>
          </a:xfrm>
        </p:spPr>
        <p:txBody>
          <a:bodyPr/>
          <a:lstStyle/>
          <a:p>
            <a:r>
              <a:rPr lang="en-US" b="1" dirty="0"/>
              <a:t>Analysis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84462A0-13A6-4FF8-9F66-DF2861A49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C19D870-9994-48B5-99A9-EAA2D532BCB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782" y="2478780"/>
            <a:ext cx="4494415" cy="413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29D4AC1-2746-4273-9573-C68DAE8A6BB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585" y="2482735"/>
            <a:ext cx="4494415" cy="41314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85F548-EEC3-4C14-A3AD-0AA97BB6F840}"/>
              </a:ext>
            </a:extLst>
          </p:cNvPr>
          <p:cNvSpPr txBox="1"/>
          <p:nvPr/>
        </p:nvSpPr>
        <p:spPr>
          <a:xfrm>
            <a:off x="1011382" y="1886634"/>
            <a:ext cx="11180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Representativeness of the post-policy 20 Top/Bottom industries on each Federal Unit (% of the total Output) – 2015.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808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41665"/>
            <a:ext cx="10972800" cy="4325112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The labor productivity required to sustain GDP in face of a reduced government expenditure is spatially heterogeneous in the country.</a:t>
            </a:r>
          </a:p>
          <a:p>
            <a:pPr algn="just"/>
            <a:endParaRPr lang="pt-BR" sz="2400" dirty="0"/>
          </a:p>
          <a:p>
            <a:pPr algn="just">
              <a:lnSpc>
                <a:spcPct val="110000"/>
              </a:lnSpc>
            </a:pPr>
            <a:r>
              <a:rPr lang="en-US" sz="2400" dirty="0"/>
              <a:t>The low perspective of household consumption; the absence of investments and high unemployment in some regions (in an industrial composition that has little benefit from fiscal austerity), makes such an increase illogical.</a:t>
            </a:r>
          </a:p>
          <a:p>
            <a:pPr algn="just">
              <a:lnSpc>
                <a:spcPct val="110000"/>
              </a:lnSpc>
            </a:pPr>
            <a:endParaRPr lang="pt-BR" sz="2400" dirty="0"/>
          </a:p>
          <a:p>
            <a:pPr algn="just">
              <a:lnSpc>
                <a:spcPct val="110000"/>
              </a:lnSpc>
            </a:pPr>
            <a:r>
              <a:rPr lang="pt-BR" sz="2400" dirty="0"/>
              <a:t>The </a:t>
            </a:r>
            <a:r>
              <a:rPr lang="pt-BR" sz="2400" dirty="0" err="1"/>
              <a:t>combination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</a:t>
            </a:r>
            <a:r>
              <a:rPr lang="pt-BR" sz="2400" dirty="0" err="1"/>
              <a:t>austerity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reforms</a:t>
            </a:r>
            <a:r>
              <a:rPr lang="pt-BR" sz="2400" dirty="0"/>
              <a:t> agenda </a:t>
            </a:r>
            <a:r>
              <a:rPr lang="pt-BR" sz="2400" dirty="0" err="1"/>
              <a:t>may</a:t>
            </a:r>
            <a:r>
              <a:rPr lang="pt-BR" sz="2400" dirty="0"/>
              <a:t> </a:t>
            </a:r>
            <a:r>
              <a:rPr lang="pt-BR" sz="2400" dirty="0" err="1"/>
              <a:t>increase</a:t>
            </a:r>
            <a:r>
              <a:rPr lang="pt-BR" sz="2400" dirty="0"/>
              <a:t> </a:t>
            </a:r>
            <a:r>
              <a:rPr lang="pt-BR" sz="2400" dirty="0" err="1"/>
              <a:t>Brazilian</a:t>
            </a:r>
            <a:r>
              <a:rPr lang="pt-BR" sz="2400" dirty="0"/>
              <a:t> regional </a:t>
            </a:r>
            <a:r>
              <a:rPr lang="pt-BR" sz="2400" dirty="0" err="1"/>
              <a:t>inequality</a:t>
            </a:r>
            <a:r>
              <a:rPr lang="pt-B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751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3814B5-BD26-42C7-8EFE-05373C5E9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5BC13CF-D045-423C-ABFB-A0D11A4E2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BCEBD56-1CA2-4CB3-A69C-270AF806E2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780" y="3727264"/>
            <a:ext cx="3213220" cy="312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A81699B-D65C-4029-A1EA-B53310E802D7}"/>
              </a:ext>
            </a:extLst>
          </p:cNvPr>
          <p:cNvSpPr txBox="1"/>
          <p:nvPr/>
        </p:nvSpPr>
        <p:spPr>
          <a:xfrm>
            <a:off x="2376325" y="5530334"/>
            <a:ext cx="2011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Top industries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614404B-F063-46AA-AF3F-182E556FF31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55" y="532757"/>
            <a:ext cx="3524250" cy="3318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1B22A31-1C36-41F8-AB08-4556A99255F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92" y="532757"/>
            <a:ext cx="3448050" cy="3609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78F8E9BD-C082-47FA-9A9E-445A108BB0AD}"/>
              </a:ext>
            </a:extLst>
          </p:cNvPr>
          <p:cNvSpPr txBox="1"/>
          <p:nvPr/>
        </p:nvSpPr>
        <p:spPr>
          <a:xfrm>
            <a:off x="4489390" y="2820043"/>
            <a:ext cx="945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Gov. </a:t>
            </a:r>
            <a:r>
              <a:rPr lang="pt-BR" sz="1400" dirty="0" err="1"/>
              <a:t>share</a:t>
            </a:r>
            <a:endParaRPr lang="pt-BR" sz="1400" dirty="0"/>
          </a:p>
        </p:txBody>
      </p:sp>
      <p:pic>
        <p:nvPicPr>
          <p:cNvPr id="19" name="Espaço Reservado para Conteúdo 3">
            <a:extLst>
              <a:ext uri="{FF2B5EF4-FFF2-40B4-BE49-F238E27FC236}">
                <a16:creationId xmlns:a16="http://schemas.microsoft.com/office/drawing/2014/main" id="{4E27843A-2737-4B03-A95A-85AF456BDCC0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145" y="665017"/>
            <a:ext cx="3605157" cy="321121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7DA0FB-6E81-4DB6-B122-A9B6586F341C}"/>
              </a:ext>
            </a:extLst>
          </p:cNvPr>
          <p:cNvSpPr txBox="1"/>
          <p:nvPr/>
        </p:nvSpPr>
        <p:spPr>
          <a:xfrm>
            <a:off x="8013640" y="2837989"/>
            <a:ext cx="1522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Productivity </a:t>
            </a:r>
            <a:r>
              <a:rPr lang="pt-BR" sz="1400" dirty="0" err="1"/>
              <a:t>result</a:t>
            </a:r>
            <a:endParaRPr lang="pt-BR" sz="14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4B61195-EC52-4C2D-AA2B-55AF99202738}"/>
              </a:ext>
            </a:extLst>
          </p:cNvPr>
          <p:cNvSpPr txBox="1"/>
          <p:nvPr/>
        </p:nvSpPr>
        <p:spPr>
          <a:xfrm>
            <a:off x="1120655" y="2489905"/>
            <a:ext cx="546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GDP</a:t>
            </a: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D27B60-4870-465D-92F5-DDB3A885891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902" y="3876235"/>
            <a:ext cx="3213220" cy="289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0BD357-B4DD-465A-BA4F-BA8E9D738833}"/>
              </a:ext>
            </a:extLst>
          </p:cNvPr>
          <p:cNvSpPr txBox="1"/>
          <p:nvPr/>
        </p:nvSpPr>
        <p:spPr>
          <a:xfrm>
            <a:off x="5792053" y="5530334"/>
            <a:ext cx="2011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/>
              <a:t>Bottom</a:t>
            </a:r>
            <a:r>
              <a:rPr lang="pt-BR" sz="1600" dirty="0"/>
              <a:t> industries</a:t>
            </a:r>
          </a:p>
        </p:txBody>
      </p:sp>
    </p:spTree>
    <p:extLst>
      <p:ext uri="{BB962C8B-B14F-4D97-AF65-F5344CB8AC3E}">
        <p14:creationId xmlns:p14="http://schemas.microsoft.com/office/powerpoint/2010/main" val="334109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0D658-BB25-43CD-8C66-1974A8FC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Limitations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56B323-73D6-4AF1-B046-047AB762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9800"/>
            <a:ext cx="10972800" cy="4325112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There is no dissociation between federative entities</a:t>
            </a:r>
            <a:r>
              <a:rPr lang="pt-BR" sz="2400" dirty="0"/>
              <a:t> (Federal / </a:t>
            </a:r>
            <a:r>
              <a:rPr lang="pt-BR" sz="2400" dirty="0" err="1"/>
              <a:t>State</a:t>
            </a:r>
            <a:r>
              <a:rPr lang="pt-BR" sz="2400" dirty="0"/>
              <a:t>)</a:t>
            </a:r>
          </a:p>
          <a:p>
            <a:pPr algn="just"/>
            <a:r>
              <a:rPr lang="pt-BR" sz="2400" dirty="0"/>
              <a:t>Fiscal Module (</a:t>
            </a:r>
            <a:r>
              <a:rPr lang="en-US" sz="2400" dirty="0"/>
              <a:t>transfers between government and institutions)</a:t>
            </a:r>
          </a:p>
          <a:p>
            <a:pPr algn="just"/>
            <a:r>
              <a:rPr lang="en-US" sz="2400" dirty="0"/>
              <a:t>Household Extended Income (Atkinson, 2016) (the model also does not capture the direct effects of cuts in public services in the household welfare, only the indirect effects, through economic activity)</a:t>
            </a:r>
          </a:p>
          <a:p>
            <a:pPr algn="just"/>
            <a:r>
              <a:rPr lang="en-US" sz="2400" dirty="0"/>
              <a:t>The current crisis caused by the </a:t>
            </a:r>
            <a:r>
              <a:rPr lang="en-US" sz="2400" b="1" dirty="0"/>
              <a:t>COVID-19 pandemic </a:t>
            </a:r>
            <a:r>
              <a:rPr lang="en-US" sz="2400" dirty="0"/>
              <a:t>has exposed the </a:t>
            </a:r>
            <a:r>
              <a:rPr lang="en-US" sz="2400" b="1" dirty="0"/>
              <a:t>vulnerabilities</a:t>
            </a:r>
            <a:r>
              <a:rPr lang="en-US" sz="2400" dirty="0"/>
              <a:t> of countries whose role of the State has been mitigated by austerity policies. The effects of the pandemic are systemic, but require special attention to the already </a:t>
            </a:r>
            <a:r>
              <a:rPr lang="en-US" sz="2400" b="1" dirty="0"/>
              <a:t>fragile labor market</a:t>
            </a:r>
            <a:r>
              <a:rPr lang="en-US" sz="2400" dirty="0"/>
              <a:t> and labor productivity in some peripheral economies, as well as the access to basic health services and public policies to deal with adverse situations.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98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441" y="2312353"/>
            <a:ext cx="112776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Easing the Effects of Austerity with Reforms:</a:t>
            </a:r>
            <a:br>
              <a:rPr lang="en-US" b="1" dirty="0"/>
            </a:br>
            <a:r>
              <a:rPr lang="en-US" b="1" dirty="0"/>
              <a:t>A regional CGE experiment on Brazilian labor productivity</a:t>
            </a:r>
            <a:br>
              <a:rPr lang="pt-BR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440" y="3899936"/>
            <a:ext cx="8579549" cy="2196064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Guilherme S. Cardoso</a:t>
            </a:r>
          </a:p>
          <a:p>
            <a:r>
              <a:rPr lang="en-US" sz="2800" dirty="0"/>
              <a:t>PhD Student</a:t>
            </a:r>
          </a:p>
          <a:p>
            <a:r>
              <a:rPr lang="en-US" sz="2800" dirty="0"/>
              <a:t>Federal University of Minas Gerais</a:t>
            </a:r>
          </a:p>
          <a:p>
            <a:endParaRPr lang="en-US" dirty="0"/>
          </a:p>
          <a:p>
            <a:r>
              <a:rPr lang="en-US" sz="2300" dirty="0"/>
              <a:t>Co-authors: Thiago </a:t>
            </a:r>
            <a:r>
              <a:rPr lang="en-US" sz="2300" dirty="0" err="1"/>
              <a:t>Simonato</a:t>
            </a:r>
            <a:r>
              <a:rPr lang="en-US" sz="2300" dirty="0"/>
              <a:t>, </a:t>
            </a:r>
            <a:r>
              <a:rPr lang="en-US" sz="2300" dirty="0" err="1"/>
              <a:t>Débora</a:t>
            </a:r>
            <a:r>
              <a:rPr lang="en-US" sz="2300" dirty="0"/>
              <a:t> Freire and Edson </a:t>
            </a:r>
            <a:r>
              <a:rPr lang="en-US" sz="2300" dirty="0" err="1"/>
              <a:t>Domingues</a:t>
            </a:r>
            <a:endParaRPr lang="en-US" sz="2300" dirty="0"/>
          </a:p>
          <a:p>
            <a:r>
              <a:rPr lang="en-US" sz="2300" dirty="0"/>
              <a:t>(Federal University of Minas Gerais)</a:t>
            </a:r>
          </a:p>
          <a:p>
            <a:r>
              <a:rPr lang="en-US" dirty="0"/>
              <a:t>GTAP Conference Scholars Program Advisor: Mary </a:t>
            </a:r>
            <a:r>
              <a:rPr lang="en-US" dirty="0" err="1"/>
              <a:t>Burfisher</a:t>
            </a:r>
            <a:r>
              <a:rPr lang="en-US" dirty="0"/>
              <a:t>, Purdue University</a:t>
            </a:r>
          </a:p>
          <a:p>
            <a:endParaRPr lang="en-US" sz="23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954385" y="166370"/>
            <a:ext cx="7229377" cy="116695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GTAP 24th Annual Conference on Global Economic Analysis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"Global Food System: Opportunities and Challenges"</a:t>
            </a:r>
            <a:endParaRPr lang="pt-BR" sz="1600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GTAP Conference Scholars Program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June 24 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881762" y="6338069"/>
            <a:ext cx="3425505" cy="353561"/>
            <a:chOff x="10057194" y="5731040"/>
            <a:chExt cx="3327596" cy="277141"/>
          </a:xfrm>
        </p:grpSpPr>
        <p:pic>
          <p:nvPicPr>
            <p:cNvPr id="8" name="Picture 7" descr="About Us, Center for West European Studies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3" t="2116" r="3336" b="3874"/>
            <a:stretch/>
          </p:blipFill>
          <p:spPr>
            <a:xfrm>
              <a:off x="10057194" y="5733862"/>
              <a:ext cx="274320" cy="274319"/>
            </a:xfrm>
            <a:prstGeom prst="rect">
              <a:avLst/>
            </a:prstGeom>
          </p:spPr>
        </p:pic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10274423" y="5731040"/>
              <a:ext cx="3110367" cy="274319"/>
            </a:xfrm>
            <a:prstGeom prst="rect">
              <a:avLst/>
            </a:prstGeom>
          </p:spPr>
          <p:txBody>
            <a:bodyPr vert="horz" anchor="ctr">
              <a:noAutofit/>
            </a:bodyPr>
            <a:lstStyle>
              <a:lvl1pPr marL="64008" indent="0" algn="l" rtl="0" eaLnBrk="1" latinLnBrk="0" hangingPunct="1">
                <a:spcBef>
                  <a:spcPts val="300"/>
                </a:spcBef>
                <a:buClr>
                  <a:schemeClr val="accent3">
                    <a:lumMod val="75000"/>
                  </a:schemeClr>
                </a:buClr>
                <a:buFont typeface="Georgia"/>
                <a:buNone/>
                <a:defRPr kumimoji="0"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1" latinLnBrk="0" hangingPunct="1">
                <a:spcBef>
                  <a:spcPts val="300"/>
                </a:spcBef>
                <a:buClr>
                  <a:schemeClr val="accent2">
                    <a:lumMod val="75000"/>
                  </a:schemeClr>
                </a:buClr>
                <a:buFont typeface="Georgia"/>
                <a:buNone/>
                <a:defRPr kumimoji="0" sz="2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5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rtl="0" eaLnBrk="1" latinLnBrk="0" hangingPunct="1">
                <a:spcBef>
                  <a:spcPts val="300"/>
                </a:spcBef>
                <a:buClr>
                  <a:schemeClr val="accent1">
                    <a:lumMod val="50000"/>
                  </a:schemeClr>
                </a:buClr>
                <a:buFont typeface="Wingdings 2" panose="05020102010507070707" pitchFamily="18" charset="2"/>
                <a:buNone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/>
                <a:t>guilherme-cardoso@cedeplar.ufmg.br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70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Motivation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2209800"/>
            <a:ext cx="10972800" cy="4325112"/>
          </a:xfrm>
        </p:spPr>
        <p:txBody>
          <a:bodyPr>
            <a:normAutofit/>
          </a:bodyPr>
          <a:lstStyle/>
          <a:p>
            <a:r>
              <a:rPr lang="pt-BR" sz="2400" dirty="0" err="1"/>
              <a:t>Current</a:t>
            </a:r>
            <a:r>
              <a:rPr lang="pt-BR" sz="2400" dirty="0"/>
              <a:t> agenda </a:t>
            </a:r>
            <a:r>
              <a:rPr lang="pt-BR" sz="2400" dirty="0" err="1"/>
              <a:t>of</a:t>
            </a:r>
            <a:r>
              <a:rPr lang="pt-BR" sz="2400" dirty="0"/>
              <a:t> fiscal </a:t>
            </a:r>
            <a:r>
              <a:rPr lang="pt-BR" sz="2400" dirty="0" err="1"/>
              <a:t>austerity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reforms</a:t>
            </a:r>
            <a:r>
              <a:rPr lang="pt-BR" sz="2400" dirty="0"/>
              <a:t> in </a:t>
            </a:r>
            <a:r>
              <a:rPr lang="pt-BR" sz="2400" dirty="0" err="1"/>
              <a:t>Brazil</a:t>
            </a:r>
            <a:r>
              <a:rPr lang="pt-BR" sz="2400" dirty="0"/>
              <a:t>:</a:t>
            </a:r>
          </a:p>
          <a:p>
            <a:endParaRPr lang="pt-BR" sz="2400" dirty="0"/>
          </a:p>
          <a:p>
            <a:pPr marL="667512" lvl="2" indent="0">
              <a:buNone/>
            </a:pPr>
            <a:r>
              <a:rPr lang="en-US" dirty="0"/>
              <a:t>At the end of 2016, under the expansion of the primary deficits, increase of the public debt and investments fall, the Brazilian Congress approved a Constitutional Amendment known as "</a:t>
            </a:r>
            <a:r>
              <a:rPr lang="en-US" b="1" dirty="0"/>
              <a:t>expenditure ceiling</a:t>
            </a:r>
            <a:r>
              <a:rPr lang="en-US" dirty="0"/>
              <a:t>". </a:t>
            </a:r>
            <a:endParaRPr lang="pt-BR" dirty="0"/>
          </a:p>
          <a:p>
            <a:endParaRPr lang="pt-BR" sz="2400" dirty="0"/>
          </a:p>
          <a:p>
            <a:r>
              <a:rPr lang="pt-BR" sz="2400" dirty="0"/>
              <a:t>Fiscal </a:t>
            </a:r>
            <a:r>
              <a:rPr lang="pt-BR" sz="2400" dirty="0" err="1"/>
              <a:t>austerity</a:t>
            </a:r>
            <a:r>
              <a:rPr lang="pt-BR" sz="2400" dirty="0"/>
              <a:t> negative </a:t>
            </a:r>
            <a:r>
              <a:rPr lang="pt-BR" sz="2400" dirty="0" err="1"/>
              <a:t>impacts</a:t>
            </a:r>
            <a:r>
              <a:rPr lang="pt-BR" sz="2400" dirty="0"/>
              <a:t> </a:t>
            </a:r>
            <a:r>
              <a:rPr lang="pt-BR" sz="2400" dirty="0" err="1"/>
              <a:t>on</a:t>
            </a:r>
            <a:r>
              <a:rPr lang="pt-BR" sz="2400" dirty="0"/>
              <a:t> income/regional </a:t>
            </a:r>
            <a:r>
              <a:rPr lang="pt-BR" sz="2400" dirty="0" err="1"/>
              <a:t>inequality</a:t>
            </a:r>
            <a:r>
              <a:rPr lang="pt-BR" sz="2400" dirty="0"/>
              <a:t> </a:t>
            </a:r>
            <a:r>
              <a:rPr lang="pt-BR" sz="2400" dirty="0" err="1"/>
              <a:t>through</a:t>
            </a:r>
            <a:r>
              <a:rPr lang="pt-BR" sz="2400" dirty="0"/>
              <a:t> CGE </a:t>
            </a:r>
            <a:r>
              <a:rPr lang="pt-BR" sz="2400" dirty="0" err="1"/>
              <a:t>models</a:t>
            </a:r>
            <a:r>
              <a:rPr lang="pt-BR" sz="2400" dirty="0"/>
              <a:t>. (CARDOSO, 2019 </a:t>
            </a:r>
            <a:r>
              <a:rPr lang="pt-BR" sz="2400" dirty="0" err="1"/>
              <a:t>and</a:t>
            </a:r>
            <a:r>
              <a:rPr lang="pt-BR" sz="2400" dirty="0"/>
              <a:t> CARDOSO </a:t>
            </a:r>
            <a:r>
              <a:rPr lang="pt-BR" sz="2400" i="1" dirty="0"/>
              <a:t>et al., </a:t>
            </a:r>
            <a:r>
              <a:rPr lang="pt-BR" sz="2400" dirty="0"/>
              <a:t>2019)</a:t>
            </a:r>
          </a:p>
          <a:p>
            <a:pPr marL="109728" indent="0">
              <a:buNone/>
            </a:pPr>
            <a:endParaRPr lang="pt-BR" i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Theoretical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pt-BR" u="sng" dirty="0"/>
          </a:p>
          <a:p>
            <a:r>
              <a:rPr lang="en-US" b="1" dirty="0"/>
              <a:t>Expansionary Austerity</a:t>
            </a:r>
            <a:r>
              <a:rPr lang="en-US" dirty="0"/>
              <a:t>: Fiscal consolidations may have an expansionary effect on output through </a:t>
            </a:r>
            <a:r>
              <a:rPr lang="en-US" i="1" dirty="0"/>
              <a:t>expectations</a:t>
            </a:r>
            <a:r>
              <a:rPr lang="en-US" dirty="0"/>
              <a:t>...</a:t>
            </a:r>
          </a:p>
          <a:p>
            <a:endParaRPr lang="pt-BR" i="1" dirty="0"/>
          </a:p>
          <a:p>
            <a:r>
              <a:rPr lang="pt-BR" b="1" dirty="0"/>
              <a:t>... </a:t>
            </a:r>
            <a:r>
              <a:rPr lang="en-US" dirty="0"/>
              <a:t>if accompanied by a </a:t>
            </a:r>
            <a:r>
              <a:rPr lang="en-US" b="1" dirty="0"/>
              <a:t>structural reforms </a:t>
            </a:r>
            <a:r>
              <a:rPr lang="en-US" dirty="0"/>
              <a:t>agenda</a:t>
            </a:r>
            <a:r>
              <a:rPr lang="pt-BR" dirty="0"/>
              <a:t>. (ALESINA </a:t>
            </a:r>
            <a:r>
              <a:rPr lang="pt-BR" i="1" dirty="0"/>
              <a:t>et al.; </a:t>
            </a:r>
            <a:r>
              <a:rPr lang="pt-BR" dirty="0"/>
              <a:t>1999, 2012, 2016,  2018; GIAVAZZI </a:t>
            </a:r>
            <a:r>
              <a:rPr lang="pt-BR" dirty="0" err="1"/>
              <a:t>and</a:t>
            </a:r>
            <a:r>
              <a:rPr lang="pt-BR" dirty="0"/>
              <a:t> PAGANO ,1990; ARDAGNA, 2004)</a:t>
            </a:r>
          </a:p>
          <a:p>
            <a:endParaRPr lang="pt-BR" u="sng" dirty="0"/>
          </a:p>
          <a:p>
            <a:r>
              <a:rPr lang="en-US" dirty="0"/>
              <a:t>The reforms increase the </a:t>
            </a:r>
            <a:r>
              <a:rPr lang="en-US" b="1" dirty="0"/>
              <a:t>efficiency</a:t>
            </a:r>
            <a:r>
              <a:rPr lang="en-US" dirty="0"/>
              <a:t> in which labor and capital are allocated on the economy (BOUIS et al., 2012; ALESINA, FAVERO and GIAVAZZI, 2018).</a:t>
            </a:r>
          </a:p>
          <a:p>
            <a:endParaRPr lang="pt-BR" b="1" dirty="0"/>
          </a:p>
          <a:p>
            <a:r>
              <a:rPr lang="pt-BR" dirty="0" err="1"/>
              <a:t>However</a:t>
            </a:r>
            <a:r>
              <a:rPr lang="pt-BR" dirty="0"/>
              <a:t>, </a:t>
            </a:r>
            <a:r>
              <a:rPr lang="pt-BR" dirty="0" err="1"/>
              <a:t>there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a </a:t>
            </a:r>
            <a:r>
              <a:rPr lang="pt-BR" dirty="0" err="1"/>
              <a:t>slow</a:t>
            </a:r>
            <a:r>
              <a:rPr lang="pt-BR" dirty="0"/>
              <a:t> </a:t>
            </a:r>
            <a:r>
              <a:rPr lang="pt-BR" dirty="0" err="1"/>
              <a:t>convergence</a:t>
            </a:r>
            <a:r>
              <a:rPr lang="pt-BR" dirty="0"/>
              <a:t> (RODRIK, 2017)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unless</a:t>
            </a:r>
            <a:r>
              <a:rPr lang="pt-BR" dirty="0"/>
              <a:t> </a:t>
            </a:r>
            <a:r>
              <a:rPr lang="en-US" dirty="0"/>
              <a:t>carefully planned</a:t>
            </a:r>
            <a:r>
              <a:rPr lang="pt-BR" b="1" dirty="0"/>
              <a:t>, </a:t>
            </a:r>
            <a:r>
              <a:rPr lang="en-US" dirty="0"/>
              <a:t>they might lead resources to unproductive sectors and fail even in the long run</a:t>
            </a:r>
            <a:r>
              <a:rPr lang="pt-BR" dirty="0"/>
              <a:t> (BARDAKA et al., 2021).</a:t>
            </a:r>
          </a:p>
          <a:p>
            <a:endParaRPr lang="pt-BR" u="sng" dirty="0"/>
          </a:p>
          <a:p>
            <a:endParaRPr lang="pt-BR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8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Theoretical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10579331" cy="4364736"/>
          </a:xfrm>
        </p:spPr>
        <p:txBody>
          <a:bodyPr/>
          <a:lstStyle/>
          <a:p>
            <a:pPr marL="109728" indent="0">
              <a:buNone/>
            </a:pPr>
            <a:endParaRPr lang="pt-BR" sz="2400" dirty="0"/>
          </a:p>
          <a:p>
            <a:r>
              <a:rPr lang="pt-BR" sz="2400" b="1" dirty="0"/>
              <a:t>Regional </a:t>
            </a:r>
            <a:r>
              <a:rPr lang="pt-BR" sz="2400" b="1" dirty="0" err="1"/>
              <a:t>convergence</a:t>
            </a:r>
            <a:r>
              <a:rPr lang="pt-BR" sz="2400" dirty="0"/>
              <a:t> in </a:t>
            </a:r>
            <a:r>
              <a:rPr lang="pt-BR" sz="2400" dirty="0" err="1"/>
              <a:t>Brazil</a:t>
            </a:r>
            <a:r>
              <a:rPr lang="pt-BR" sz="2400" dirty="0"/>
              <a:t> (</a:t>
            </a:r>
            <a:r>
              <a:rPr lang="pt-BR" sz="2400" dirty="0">
                <a:ea typeface="Times New Roman" panose="02020603050405020304" pitchFamily="18" charset="0"/>
                <a:cs typeface="Calibri" panose="020F0502020204030204" pitchFamily="34" charset="0"/>
              </a:rPr>
              <a:t>Galeano e Feijó, 2013; </a:t>
            </a:r>
            <a:r>
              <a:rPr lang="pt-BR" sz="2400" dirty="0"/>
              <a:t>Mendes et al, 2019; Ferreira e Diniz, 1995).</a:t>
            </a:r>
          </a:p>
          <a:p>
            <a:endParaRPr lang="pt-BR" sz="2400" dirty="0"/>
          </a:p>
          <a:p>
            <a:pPr marL="1133856" lvl="4" indent="0" algn="just">
              <a:buNone/>
            </a:pPr>
            <a:r>
              <a:rPr lang="en-US" sz="2400" dirty="0"/>
              <a:t> In Brazil, it was the State </a:t>
            </a:r>
            <a:r>
              <a:rPr lang="en-US" sz="2400" i="1" dirty="0"/>
              <a:t>developmentalism</a:t>
            </a:r>
            <a:r>
              <a:rPr lang="en-US" sz="2400" dirty="0"/>
              <a:t> (investment strategy) that marked the industrialization and income increasing of the historically less developed regions, such as the North, Northeast and the Center-West of the country.</a:t>
            </a:r>
          </a:p>
          <a:p>
            <a:pPr marL="1133856" lvl="4" indent="0" algn="just">
              <a:buNone/>
            </a:pPr>
            <a:endParaRPr lang="en-US" sz="2400" dirty="0"/>
          </a:p>
          <a:p>
            <a:pPr marL="109728" indent="0">
              <a:buNone/>
            </a:pPr>
            <a:endParaRPr lang="pt-BR" u="sng" dirty="0"/>
          </a:p>
          <a:p>
            <a:endParaRPr lang="pt-BR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7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sz="3200" dirty="0"/>
              <a:t>How much should labor productivity increase to offset the contractionary regional impacts of the austerity in Brazil?</a:t>
            </a:r>
            <a:endParaRPr lang="pt-BR" sz="3200" dirty="0"/>
          </a:p>
          <a:p>
            <a:endParaRPr lang="pt-BR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3865"/>
            <a:ext cx="10972800" cy="1066800"/>
          </a:xfrm>
        </p:spPr>
        <p:txBody>
          <a:bodyPr/>
          <a:lstStyle/>
          <a:p>
            <a:r>
              <a:rPr lang="en-US" b="1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21" y="2055043"/>
            <a:ext cx="11377354" cy="462838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pt-BR" sz="2200" dirty="0"/>
          </a:p>
          <a:p>
            <a:r>
              <a:rPr lang="pt-BR" sz="2200" dirty="0" err="1"/>
              <a:t>Developed</a:t>
            </a:r>
            <a:r>
              <a:rPr lang="pt-BR" sz="2200" dirty="0"/>
              <a:t> </a:t>
            </a:r>
            <a:r>
              <a:rPr lang="pt-BR" sz="2200" dirty="0" err="1"/>
              <a:t>by</a:t>
            </a:r>
            <a:r>
              <a:rPr lang="pt-BR" sz="2200" dirty="0"/>
              <a:t> </a:t>
            </a:r>
            <a:r>
              <a:rPr lang="pt-BR" sz="2200" dirty="0" err="1"/>
              <a:t>the</a:t>
            </a:r>
            <a:r>
              <a:rPr lang="pt-BR" sz="2200" dirty="0"/>
              <a:t> Centre </a:t>
            </a:r>
            <a:r>
              <a:rPr lang="pt-BR" sz="2200" dirty="0" err="1"/>
              <a:t>of</a:t>
            </a:r>
            <a:r>
              <a:rPr lang="pt-BR" sz="2200" dirty="0"/>
              <a:t> </a:t>
            </a:r>
            <a:r>
              <a:rPr lang="pt-BR" sz="2200" dirty="0" err="1"/>
              <a:t>Policy</a:t>
            </a:r>
            <a:r>
              <a:rPr lang="pt-BR" sz="2200" dirty="0"/>
              <a:t> </a:t>
            </a:r>
            <a:r>
              <a:rPr lang="pt-BR" sz="2200" dirty="0" err="1"/>
              <a:t>Studies</a:t>
            </a:r>
            <a:r>
              <a:rPr lang="pt-BR" sz="2200" dirty="0"/>
              <a:t> (</a:t>
            </a:r>
            <a:r>
              <a:rPr lang="pt-BR" sz="2200" dirty="0" err="1"/>
              <a:t>CoPS</a:t>
            </a:r>
            <a:r>
              <a:rPr lang="pt-BR" sz="2200" dirty="0"/>
              <a:t>), Victoria </a:t>
            </a:r>
            <a:r>
              <a:rPr lang="pt-BR" sz="2200" dirty="0" err="1"/>
              <a:t>University</a:t>
            </a:r>
            <a:r>
              <a:rPr lang="pt-BR" sz="2200" dirty="0"/>
              <a:t>, </a:t>
            </a:r>
            <a:r>
              <a:rPr lang="pt-BR" sz="2200" dirty="0" err="1"/>
              <a:t>Australia</a:t>
            </a:r>
            <a:r>
              <a:rPr lang="pt-BR" sz="2200" dirty="0"/>
              <a:t>.</a:t>
            </a:r>
          </a:p>
          <a:p>
            <a:endParaRPr lang="pt-BR" sz="2200" dirty="0"/>
          </a:p>
          <a:p>
            <a:r>
              <a:rPr lang="pt-BR" sz="2200" dirty="0" err="1"/>
              <a:t>Many</a:t>
            </a:r>
            <a:r>
              <a:rPr lang="pt-BR" sz="2200" dirty="0"/>
              <a:t> </a:t>
            </a:r>
            <a:r>
              <a:rPr lang="pt-BR" sz="2200" dirty="0" err="1"/>
              <a:t>applications</a:t>
            </a:r>
            <a:r>
              <a:rPr lang="pt-BR" sz="2200" dirty="0"/>
              <a:t> for </a:t>
            </a:r>
            <a:r>
              <a:rPr lang="pt-BR" sz="2200" dirty="0" err="1"/>
              <a:t>the</a:t>
            </a:r>
            <a:r>
              <a:rPr lang="pt-BR" sz="2200" dirty="0"/>
              <a:t> </a:t>
            </a:r>
            <a:r>
              <a:rPr lang="pt-BR" sz="2200" dirty="0" err="1"/>
              <a:t>Brazilian</a:t>
            </a:r>
            <a:r>
              <a:rPr lang="pt-BR" sz="2200" dirty="0"/>
              <a:t> </a:t>
            </a:r>
            <a:r>
              <a:rPr lang="pt-BR" sz="2200" dirty="0" err="1"/>
              <a:t>economy</a:t>
            </a:r>
            <a:r>
              <a:rPr lang="pt-BR" sz="2200" dirty="0"/>
              <a:t> (Ferreira Filho </a:t>
            </a:r>
            <a:r>
              <a:rPr lang="pt-BR" sz="2200" dirty="0" err="1"/>
              <a:t>and</a:t>
            </a:r>
            <a:r>
              <a:rPr lang="pt-BR" sz="2200" dirty="0"/>
              <a:t> </a:t>
            </a:r>
            <a:r>
              <a:rPr lang="pt-BR" sz="2200" dirty="0" err="1"/>
              <a:t>Horridge</a:t>
            </a:r>
            <a:r>
              <a:rPr lang="pt-BR" sz="2200" dirty="0"/>
              <a:t>, 2014; Carvalho et al., 2017; Ribeiro et al., 2018; Cardoso et al., 2019)</a:t>
            </a:r>
          </a:p>
          <a:p>
            <a:endParaRPr lang="pt-BR" sz="2200" dirty="0"/>
          </a:p>
          <a:p>
            <a:r>
              <a:rPr lang="pt-BR" sz="2200" dirty="0" err="1"/>
              <a:t>Brazilian</a:t>
            </a:r>
            <a:r>
              <a:rPr lang="pt-BR" sz="2200" dirty="0"/>
              <a:t> System </a:t>
            </a:r>
            <a:r>
              <a:rPr lang="pt-BR" sz="2200" dirty="0" err="1"/>
              <a:t>of</a:t>
            </a:r>
            <a:r>
              <a:rPr lang="pt-BR" sz="2200" dirty="0"/>
              <a:t> </a:t>
            </a:r>
            <a:r>
              <a:rPr lang="pt-BR" sz="2200" dirty="0" err="1"/>
              <a:t>National</a:t>
            </a:r>
            <a:r>
              <a:rPr lang="pt-BR" sz="2200" dirty="0"/>
              <a:t> </a:t>
            </a:r>
            <a:r>
              <a:rPr lang="pt-BR" sz="2200" dirty="0" err="1"/>
              <a:t>Accounts</a:t>
            </a:r>
            <a:r>
              <a:rPr lang="pt-BR" sz="2200" dirty="0"/>
              <a:t> 2015 (IBGE 2019).</a:t>
            </a:r>
          </a:p>
          <a:p>
            <a:endParaRPr lang="pt-BR" sz="2200" dirty="0"/>
          </a:p>
          <a:p>
            <a:r>
              <a:rPr lang="pt-BR" sz="2200" dirty="0" err="1"/>
              <a:t>Regionalization</a:t>
            </a:r>
            <a:r>
              <a:rPr lang="pt-BR" sz="2200" dirty="0"/>
              <a:t> </a:t>
            </a:r>
            <a:r>
              <a:rPr lang="pt-BR" sz="2200" dirty="0" err="1"/>
              <a:t>developed</a:t>
            </a:r>
            <a:r>
              <a:rPr lang="pt-BR" sz="2200" dirty="0"/>
              <a:t> </a:t>
            </a:r>
            <a:r>
              <a:rPr lang="pt-BR" sz="2200" dirty="0" err="1"/>
              <a:t>by</a:t>
            </a:r>
            <a:r>
              <a:rPr lang="pt-BR" sz="2200" dirty="0"/>
              <a:t> </a:t>
            </a:r>
            <a:r>
              <a:rPr lang="pt-BR" sz="2200" dirty="0" err="1"/>
              <a:t>Horridge</a:t>
            </a:r>
            <a:r>
              <a:rPr lang="pt-BR" sz="2200" dirty="0"/>
              <a:t> (2012): </a:t>
            </a:r>
            <a:r>
              <a:rPr lang="en-US" sz="2200" dirty="0"/>
              <a:t>Household Budget Survey </a:t>
            </a:r>
            <a:r>
              <a:rPr lang="pt-BR" sz="2200" dirty="0"/>
              <a:t> (2008–2009); </a:t>
            </a:r>
            <a:r>
              <a:rPr lang="pt-BR" sz="2200" dirty="0" err="1"/>
              <a:t>Annual</a:t>
            </a:r>
            <a:r>
              <a:rPr lang="pt-BR" sz="2200" dirty="0"/>
              <a:t> </a:t>
            </a:r>
            <a:r>
              <a:rPr lang="pt-BR" sz="2200" dirty="0" err="1"/>
              <a:t>List</a:t>
            </a:r>
            <a:r>
              <a:rPr lang="pt-BR" sz="2200" dirty="0"/>
              <a:t> </a:t>
            </a:r>
            <a:r>
              <a:rPr lang="pt-BR" sz="2200" dirty="0" err="1"/>
              <a:t>of</a:t>
            </a:r>
            <a:r>
              <a:rPr lang="pt-BR" sz="2200" dirty="0"/>
              <a:t> Social </a:t>
            </a:r>
            <a:r>
              <a:rPr lang="pt-BR" sz="2200" dirty="0" err="1"/>
              <a:t>Information</a:t>
            </a:r>
            <a:r>
              <a:rPr lang="pt-BR" sz="2200" dirty="0"/>
              <a:t> (RAIS); </a:t>
            </a:r>
            <a:r>
              <a:rPr lang="pt-BR" sz="2200" dirty="0" err="1"/>
              <a:t>and</a:t>
            </a:r>
            <a:r>
              <a:rPr lang="pt-BR" sz="2200" dirty="0"/>
              <a:t> </a:t>
            </a:r>
            <a:r>
              <a:rPr lang="pt-BR" sz="2200" dirty="0" err="1"/>
              <a:t>Foreign</a:t>
            </a:r>
            <a:r>
              <a:rPr lang="pt-BR" sz="2200" dirty="0"/>
              <a:t> Trade </a:t>
            </a:r>
            <a:r>
              <a:rPr lang="pt-BR" sz="2200" dirty="0" err="1"/>
              <a:t>Secretariat</a:t>
            </a:r>
            <a:r>
              <a:rPr lang="pt-BR" sz="2200" dirty="0"/>
              <a:t> (SECEX).</a:t>
            </a:r>
          </a:p>
          <a:p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BBB58D-F1BA-438B-B7D0-44F22D24EAEE}"/>
              </a:ext>
            </a:extLst>
          </p:cNvPr>
          <p:cNvSpPr txBox="1"/>
          <p:nvPr/>
        </p:nvSpPr>
        <p:spPr>
          <a:xfrm>
            <a:off x="609600" y="1731879"/>
            <a:ext cx="41647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>
                <a:solidFill>
                  <a:schemeClr val="tx2"/>
                </a:solidFill>
              </a:rPr>
              <a:t>The </a:t>
            </a:r>
            <a:r>
              <a:rPr lang="pt-BR" sz="2000" i="1" dirty="0" err="1">
                <a:solidFill>
                  <a:schemeClr val="tx2"/>
                </a:solidFill>
              </a:rPr>
              <a:t>Enormous</a:t>
            </a:r>
            <a:r>
              <a:rPr lang="pt-BR" sz="2000" i="1" dirty="0">
                <a:solidFill>
                  <a:schemeClr val="tx2"/>
                </a:solidFill>
              </a:rPr>
              <a:t> Regional </a:t>
            </a:r>
            <a:r>
              <a:rPr lang="pt-BR" sz="2000" i="1" dirty="0" err="1">
                <a:solidFill>
                  <a:schemeClr val="tx2"/>
                </a:solidFill>
              </a:rPr>
              <a:t>Model</a:t>
            </a:r>
            <a:r>
              <a:rPr lang="pt-BR" sz="2000" dirty="0">
                <a:solidFill>
                  <a:schemeClr val="tx2"/>
                </a:solidFill>
              </a:rPr>
              <a:t> (TERM)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311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3865"/>
            <a:ext cx="10972800" cy="1066800"/>
          </a:xfrm>
        </p:spPr>
        <p:txBody>
          <a:bodyPr/>
          <a:lstStyle/>
          <a:p>
            <a:r>
              <a:rPr lang="en-US" b="1" dirty="0"/>
              <a:t>Methodology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BBB58D-F1BA-438B-B7D0-44F22D24EAEE}"/>
              </a:ext>
            </a:extLst>
          </p:cNvPr>
          <p:cNvSpPr txBox="1"/>
          <p:nvPr/>
        </p:nvSpPr>
        <p:spPr>
          <a:xfrm>
            <a:off x="609600" y="1731879"/>
            <a:ext cx="41647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>
                <a:solidFill>
                  <a:schemeClr val="tx2"/>
                </a:solidFill>
              </a:rPr>
              <a:t>The </a:t>
            </a:r>
            <a:r>
              <a:rPr lang="pt-BR" sz="2000" i="1" dirty="0" err="1">
                <a:solidFill>
                  <a:schemeClr val="tx2"/>
                </a:solidFill>
              </a:rPr>
              <a:t>Enormous</a:t>
            </a:r>
            <a:r>
              <a:rPr lang="pt-BR" sz="2000" i="1" dirty="0">
                <a:solidFill>
                  <a:schemeClr val="tx2"/>
                </a:solidFill>
              </a:rPr>
              <a:t> Regional </a:t>
            </a:r>
            <a:r>
              <a:rPr lang="pt-BR" sz="2000" i="1" dirty="0" err="1">
                <a:solidFill>
                  <a:schemeClr val="tx2"/>
                </a:solidFill>
              </a:rPr>
              <a:t>Model</a:t>
            </a:r>
            <a:r>
              <a:rPr lang="pt-BR" sz="2000" dirty="0">
                <a:solidFill>
                  <a:schemeClr val="tx2"/>
                </a:solidFill>
              </a:rPr>
              <a:t> (TERM)</a:t>
            </a:r>
          </a:p>
          <a:p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F8958322-CFD3-42B9-BCF1-5D829CF1CB36}"/>
              </a:ext>
            </a:extLst>
          </p:cNvPr>
          <p:cNvSpPr txBox="1">
            <a:spLocks/>
          </p:cNvSpPr>
          <p:nvPr/>
        </p:nvSpPr>
        <p:spPr>
          <a:xfrm>
            <a:off x="7034597" y="1731879"/>
            <a:ext cx="4852601" cy="502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725434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725434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725434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725434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725434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pt-BR" sz="1600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B3AB28E-DD63-4F25-8B55-B45CB3607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70433"/>
            <a:ext cx="10972800" cy="5022761"/>
          </a:xfrm>
        </p:spPr>
        <p:txBody>
          <a:bodyPr>
            <a:no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endParaRPr lang="pt-BR" sz="2400" dirty="0">
              <a:cs typeface="Times New Roman" panose="02020603050405020304" pitchFamily="18" charset="0"/>
            </a:endParaRPr>
          </a:p>
          <a:p>
            <a:pPr algn="just"/>
            <a:r>
              <a:rPr lang="pt-BR" sz="2200" dirty="0">
                <a:latin typeface="22"/>
              </a:rPr>
              <a:t>Single-Country </a:t>
            </a:r>
            <a:r>
              <a:rPr lang="pt-BR" sz="2200" dirty="0" err="1">
                <a:latin typeface="22"/>
              </a:rPr>
              <a:t>model</a:t>
            </a:r>
            <a:endParaRPr lang="pt-BR" sz="2200" dirty="0">
              <a:latin typeface="22"/>
            </a:endParaRPr>
          </a:p>
          <a:p>
            <a:pPr algn="just"/>
            <a:endParaRPr lang="pt-BR" sz="2200" dirty="0">
              <a:latin typeface="22"/>
            </a:endParaRPr>
          </a:p>
          <a:p>
            <a:pPr algn="just"/>
            <a:r>
              <a:rPr lang="pt-BR" sz="2200" i="1" dirty="0" err="1">
                <a:latin typeface="22"/>
              </a:rPr>
              <a:t>Bottom-up</a:t>
            </a:r>
            <a:r>
              <a:rPr lang="pt-BR" sz="2200" i="1" dirty="0">
                <a:latin typeface="22"/>
              </a:rPr>
              <a:t> </a:t>
            </a:r>
            <a:r>
              <a:rPr lang="pt-BR" sz="2200" dirty="0" err="1">
                <a:latin typeface="22"/>
              </a:rPr>
              <a:t>structure</a:t>
            </a:r>
            <a:r>
              <a:rPr lang="pt-BR" sz="2200" dirty="0">
                <a:latin typeface="22"/>
              </a:rPr>
              <a:t>: </a:t>
            </a:r>
            <a:r>
              <a:rPr lang="en-US" sz="2200" dirty="0">
                <a:latin typeface="22"/>
              </a:rPr>
              <a:t>economic decisions are organized at the regional level (in this case, the 27 Federal Units in Brazil) and aggregated to the national level.</a:t>
            </a:r>
          </a:p>
          <a:p>
            <a:pPr algn="just"/>
            <a:endParaRPr lang="en-US" sz="2200" dirty="0">
              <a:latin typeface="22"/>
            </a:endParaRPr>
          </a:p>
          <a:p>
            <a:pPr algn="just"/>
            <a:r>
              <a:rPr lang="en-US" sz="2200" dirty="0">
                <a:latin typeface="22"/>
              </a:rPr>
              <a:t>Neoclassical assumptions: Maximizing the utility of households; minimizing production costs; constant substitution elasticity function (CES) of the factors; market-clearing.</a:t>
            </a:r>
          </a:p>
          <a:p>
            <a:pPr marL="0" indent="0" algn="just">
              <a:buNone/>
            </a:pPr>
            <a:endParaRPr lang="pt-BR" sz="2200" i="1" dirty="0">
              <a:latin typeface="22"/>
            </a:endParaRPr>
          </a:p>
          <a:p>
            <a:pPr algn="just"/>
            <a:r>
              <a:rPr lang="pt-BR" sz="2200" dirty="0" err="1">
                <a:latin typeface="22"/>
              </a:rPr>
              <a:t>Recursive</a:t>
            </a:r>
            <a:r>
              <a:rPr lang="pt-BR" sz="2200" dirty="0">
                <a:latin typeface="22"/>
              </a:rPr>
              <a:t> Dynamics</a:t>
            </a:r>
          </a:p>
          <a:p>
            <a:endParaRPr lang="pt-BR" sz="2400" dirty="0"/>
          </a:p>
          <a:p>
            <a:r>
              <a:rPr lang="pt-BR" sz="2400" dirty="0" err="1"/>
              <a:t>Linearization</a:t>
            </a:r>
            <a:r>
              <a:rPr lang="pt-BR" sz="2400" dirty="0"/>
              <a:t> </a:t>
            </a:r>
            <a:r>
              <a:rPr lang="pt-BR" sz="2400" dirty="0" err="1"/>
              <a:t>solution</a:t>
            </a:r>
            <a:r>
              <a:rPr lang="pt-BR" sz="2400" dirty="0"/>
              <a:t> </a:t>
            </a:r>
            <a:r>
              <a:rPr lang="pt-BR" sz="2400" dirty="0" err="1"/>
              <a:t>method</a:t>
            </a:r>
            <a:r>
              <a:rPr lang="pt-BR" sz="2400" dirty="0"/>
              <a:t> (</a:t>
            </a:r>
            <a:r>
              <a:rPr lang="pt-BR" sz="2400" dirty="0" err="1"/>
              <a:t>RunDynam</a:t>
            </a:r>
            <a:r>
              <a:rPr lang="pt-BR" sz="2400" dirty="0"/>
              <a:t>, GEMPACK software)</a:t>
            </a:r>
          </a:p>
        </p:txBody>
      </p:sp>
    </p:spTree>
    <p:extLst>
      <p:ext uri="{BB962C8B-B14F-4D97-AF65-F5344CB8AC3E}">
        <p14:creationId xmlns:p14="http://schemas.microsoft.com/office/powerpoint/2010/main" val="93602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3865"/>
            <a:ext cx="10972800" cy="1066800"/>
          </a:xfrm>
        </p:spPr>
        <p:txBody>
          <a:bodyPr/>
          <a:lstStyle/>
          <a:p>
            <a:r>
              <a:rPr lang="en-US" b="1" dirty="0"/>
              <a:t>Database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A218DC27-4066-405A-BE4B-45491B303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60665"/>
            <a:ext cx="3679767" cy="4713871"/>
          </a:xfrm>
        </p:spPr>
        <p:txBody>
          <a:bodyPr/>
          <a:lstStyle/>
          <a:p>
            <a:r>
              <a:rPr lang="en-US" dirty="0"/>
              <a:t>Gross Regional Product (R$ million), Brazil, 2015.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450643-5A1F-48FE-9E0C-1E969D32C9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147" y="1007745"/>
            <a:ext cx="5076133" cy="5056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348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3865"/>
            <a:ext cx="10972800" cy="1066800"/>
          </a:xfrm>
        </p:spPr>
        <p:txBody>
          <a:bodyPr/>
          <a:lstStyle/>
          <a:p>
            <a:r>
              <a:rPr lang="en-US" b="1" dirty="0"/>
              <a:t>Database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A218DC27-4066-405A-BE4B-45491B303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60665"/>
            <a:ext cx="3679767" cy="4713871"/>
          </a:xfrm>
        </p:spPr>
        <p:txBody>
          <a:bodyPr/>
          <a:lstStyle/>
          <a:p>
            <a:r>
              <a:rPr lang="en-US" dirty="0"/>
              <a:t>Representativeness of General Government expenditure on each state (% of GRP), Brazil, 2015.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2306A8D-79F7-4641-A46F-BFBEDD214F1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385" y="793865"/>
            <a:ext cx="4988157" cy="5465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40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1422</TotalTime>
  <Words>1117</Words>
  <Application>Microsoft Office PowerPoint</Application>
  <PresentationFormat>Widescreen</PresentationFormat>
  <Paragraphs>127</Paragraphs>
  <Slides>19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22</vt:lpstr>
      <vt:lpstr>Arial</vt:lpstr>
      <vt:lpstr>Calibri</vt:lpstr>
      <vt:lpstr>Cambria</vt:lpstr>
      <vt:lpstr>Georgia</vt:lpstr>
      <vt:lpstr>Wingdings 2</vt:lpstr>
      <vt:lpstr>Training presentation</vt:lpstr>
      <vt:lpstr>Easing the Effects of Austerity with Reforms: A regional CGE experiment on Brazilian labor productivity </vt:lpstr>
      <vt:lpstr>Motivation</vt:lpstr>
      <vt:lpstr>Theoretical Discussion</vt:lpstr>
      <vt:lpstr>Theoretical Discussion</vt:lpstr>
      <vt:lpstr>Main Question</vt:lpstr>
      <vt:lpstr>Methodology</vt:lpstr>
      <vt:lpstr>Methodology</vt:lpstr>
      <vt:lpstr>Database</vt:lpstr>
      <vt:lpstr>Database</vt:lpstr>
      <vt:lpstr>Simulation Strategy</vt:lpstr>
      <vt:lpstr>Results</vt:lpstr>
      <vt:lpstr>Results</vt:lpstr>
      <vt:lpstr>Results</vt:lpstr>
      <vt:lpstr>Analysis</vt:lpstr>
      <vt:lpstr>Analysis</vt:lpstr>
      <vt:lpstr>Conclusion</vt:lpstr>
      <vt:lpstr>Apresentação do PowerPoint</vt:lpstr>
      <vt:lpstr>Limitations</vt:lpstr>
      <vt:lpstr>Easing the Effects of Austerity with Reforms: A regional CGE experiment on Brazilian labor productivity 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Batta, Ginger L</dc:creator>
  <cp:lastModifiedBy>Guilherme</cp:lastModifiedBy>
  <cp:revision>93</cp:revision>
  <dcterms:created xsi:type="dcterms:W3CDTF">2018-09-05T14:08:21Z</dcterms:created>
  <dcterms:modified xsi:type="dcterms:W3CDTF">2021-06-21T12:22:42Z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