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54" r:id="rId4"/>
    <p:sldMasterId id="2147483793" r:id="rId5"/>
    <p:sldMasterId id="2147483769" r:id="rId6"/>
    <p:sldMasterId id="2147483781" r:id="rId7"/>
  </p:sldMasterIdLst>
  <p:notesMasterIdLst>
    <p:notesMasterId r:id="rId92"/>
  </p:notesMasterIdLst>
  <p:handoutMasterIdLst>
    <p:handoutMasterId r:id="rId93"/>
  </p:handoutMasterIdLst>
  <p:sldIdLst>
    <p:sldId id="259" r:id="rId8"/>
    <p:sldId id="1031" r:id="rId9"/>
    <p:sldId id="341" r:id="rId10"/>
    <p:sldId id="256" r:id="rId11"/>
    <p:sldId id="548" r:id="rId12"/>
    <p:sldId id="1045" r:id="rId13"/>
    <p:sldId id="416" r:id="rId14"/>
    <p:sldId id="1038" r:id="rId15"/>
    <p:sldId id="422" r:id="rId16"/>
    <p:sldId id="481" r:id="rId17"/>
    <p:sldId id="1121" r:id="rId18"/>
    <p:sldId id="1043" r:id="rId19"/>
    <p:sldId id="1044" r:id="rId20"/>
    <p:sldId id="382" r:id="rId21"/>
    <p:sldId id="472" r:id="rId22"/>
    <p:sldId id="1039" r:id="rId23"/>
    <p:sldId id="1040" r:id="rId24"/>
    <p:sldId id="551" r:id="rId25"/>
    <p:sldId id="471" r:id="rId26"/>
    <p:sldId id="1119" r:id="rId27"/>
    <p:sldId id="556" r:id="rId28"/>
    <p:sldId id="1033" r:id="rId29"/>
    <p:sldId id="543" r:id="rId30"/>
    <p:sldId id="503" r:id="rId31"/>
    <p:sldId id="504" r:id="rId32"/>
    <p:sldId id="505" r:id="rId33"/>
    <p:sldId id="506" r:id="rId34"/>
    <p:sldId id="495" r:id="rId35"/>
    <p:sldId id="496" r:id="rId36"/>
    <p:sldId id="497" r:id="rId37"/>
    <p:sldId id="498" r:id="rId38"/>
    <p:sldId id="499" r:id="rId39"/>
    <p:sldId id="500" r:id="rId40"/>
    <p:sldId id="502" r:id="rId41"/>
    <p:sldId id="501" r:id="rId42"/>
    <p:sldId id="507" r:id="rId43"/>
    <p:sldId id="508" r:id="rId44"/>
    <p:sldId id="509" r:id="rId45"/>
    <p:sldId id="510" r:id="rId46"/>
    <p:sldId id="511" r:id="rId47"/>
    <p:sldId id="512" r:id="rId48"/>
    <p:sldId id="513" r:id="rId49"/>
    <p:sldId id="514" r:id="rId50"/>
    <p:sldId id="515" r:id="rId51"/>
    <p:sldId id="516" r:id="rId52"/>
    <p:sldId id="517" r:id="rId53"/>
    <p:sldId id="518" r:id="rId54"/>
    <p:sldId id="519" r:id="rId55"/>
    <p:sldId id="520" r:id="rId56"/>
    <p:sldId id="521" r:id="rId57"/>
    <p:sldId id="522" r:id="rId58"/>
    <p:sldId id="523" r:id="rId59"/>
    <p:sldId id="524" r:id="rId60"/>
    <p:sldId id="525" r:id="rId61"/>
    <p:sldId id="526" r:id="rId62"/>
    <p:sldId id="527" r:id="rId63"/>
    <p:sldId id="528" r:id="rId64"/>
    <p:sldId id="529" r:id="rId65"/>
    <p:sldId id="530" r:id="rId66"/>
    <p:sldId id="531" r:id="rId67"/>
    <p:sldId id="532" r:id="rId68"/>
    <p:sldId id="533" r:id="rId69"/>
    <p:sldId id="534" r:id="rId70"/>
    <p:sldId id="535" r:id="rId71"/>
    <p:sldId id="536" r:id="rId72"/>
    <p:sldId id="537" r:id="rId73"/>
    <p:sldId id="538" r:id="rId74"/>
    <p:sldId id="539" r:id="rId75"/>
    <p:sldId id="540" r:id="rId76"/>
    <p:sldId id="541" r:id="rId77"/>
    <p:sldId id="542" r:id="rId78"/>
    <p:sldId id="544" r:id="rId79"/>
    <p:sldId id="483" r:id="rId80"/>
    <p:sldId id="484" r:id="rId81"/>
    <p:sldId id="485" r:id="rId82"/>
    <p:sldId id="486" r:id="rId83"/>
    <p:sldId id="487" r:id="rId84"/>
    <p:sldId id="488" r:id="rId85"/>
    <p:sldId id="489" r:id="rId86"/>
    <p:sldId id="490" r:id="rId87"/>
    <p:sldId id="491" r:id="rId88"/>
    <p:sldId id="492" r:id="rId89"/>
    <p:sldId id="493" r:id="rId90"/>
    <p:sldId id="494" r:id="rId91"/>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505AC1A-07C8-49DF-A005-5468910F2BB2}">
          <p14:sldIdLst>
            <p14:sldId id="259"/>
            <p14:sldId id="1031"/>
            <p14:sldId id="341"/>
            <p14:sldId id="256"/>
            <p14:sldId id="548"/>
            <p14:sldId id="1045"/>
            <p14:sldId id="416"/>
            <p14:sldId id="1038"/>
            <p14:sldId id="422"/>
            <p14:sldId id="481"/>
            <p14:sldId id="1121"/>
            <p14:sldId id="1043"/>
            <p14:sldId id="1044"/>
            <p14:sldId id="382"/>
            <p14:sldId id="472"/>
            <p14:sldId id="1039"/>
            <p14:sldId id="1040"/>
            <p14:sldId id="551"/>
            <p14:sldId id="471"/>
            <p14:sldId id="1119"/>
            <p14:sldId id="556"/>
            <p14:sldId id="1033"/>
          </p14:sldIdLst>
        </p14:section>
        <p14:section name="Dot Plot Matrices" id="{185D967F-13A7-4378-B568-065FA2B79737}">
          <p14:sldIdLst>
            <p14:sldId id="543"/>
            <p14:sldId id="503"/>
            <p14:sldId id="504"/>
            <p14:sldId id="505"/>
            <p14:sldId id="506"/>
            <p14:sldId id="495"/>
            <p14:sldId id="496"/>
            <p14:sldId id="497"/>
            <p14:sldId id="498"/>
            <p14:sldId id="499"/>
            <p14:sldId id="500"/>
            <p14:sldId id="502"/>
            <p14:sldId id="501"/>
            <p14:sldId id="507"/>
            <p14:sldId id="508"/>
            <p14:sldId id="509"/>
            <p14:sldId id="510"/>
            <p14:sldId id="511"/>
            <p14:sldId id="512"/>
            <p14:sldId id="513"/>
            <p14:sldId id="514"/>
            <p14:sldId id="515"/>
            <p14:sldId id="516"/>
            <p14:sldId id="517"/>
            <p14:sldId id="518"/>
            <p14:sldId id="519"/>
            <p14:sldId id="520"/>
            <p14:sldId id="521"/>
            <p14:sldId id="522"/>
            <p14:sldId id="523"/>
            <p14:sldId id="524"/>
            <p14:sldId id="525"/>
            <p14:sldId id="526"/>
            <p14:sldId id="527"/>
            <p14:sldId id="528"/>
            <p14:sldId id="529"/>
            <p14:sldId id="530"/>
            <p14:sldId id="531"/>
            <p14:sldId id="532"/>
            <p14:sldId id="533"/>
            <p14:sldId id="534"/>
            <p14:sldId id="535"/>
            <p14:sldId id="536"/>
            <p14:sldId id="537"/>
            <p14:sldId id="538"/>
            <p14:sldId id="539"/>
            <p14:sldId id="540"/>
            <p14:sldId id="541"/>
            <p14:sldId id="542"/>
          </p14:sldIdLst>
        </p14:section>
        <p14:section name="Agglomeration Index Results" id="{ED74E2CD-95E4-41BC-9C28-2BE917DDB7FE}">
          <p14:sldIdLst>
            <p14:sldId id="544"/>
            <p14:sldId id="483"/>
            <p14:sldId id="484"/>
            <p14:sldId id="485"/>
            <p14:sldId id="486"/>
            <p14:sldId id="487"/>
            <p14:sldId id="488"/>
            <p14:sldId id="489"/>
            <p14:sldId id="490"/>
            <p14:sldId id="491"/>
            <p14:sldId id="492"/>
            <p14:sldId id="493"/>
            <p14:sldId id="494"/>
          </p14:sldIdLst>
        </p14:section>
      </p14:sectionLst>
    </p:ext>
    <p:ext uri="{EFAFB233-063F-42B5-8137-9DF3F51BA10A}">
      <p15:sldGuideLst xmlns:p15="http://schemas.microsoft.com/office/powerpoint/2012/main">
        <p15:guide id="1" orient="horz" pos="2160" userDrawn="1">
          <p15:clr>
            <a:srgbClr val="A4A3A4"/>
          </p15:clr>
        </p15:guide>
        <p15:guide id="2" pos="3808"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orient="horz" pos="2208">
          <p15:clr>
            <a:srgbClr val="A4A3A4"/>
          </p15:clr>
        </p15:guide>
        <p15:guide id="4"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Cindy Justo" initials=" cj" lastIdx="31" clrIdx="0"/>
  <p:cmAuthor id="1" name="f2k" initials="f2k" lastIdx="1" clrIdx="1"/>
  <p:cmAuthor id="2" name="Istin Baris" initials="IB" lastIdx="10" clrIdx="2">
    <p:extLst>
      <p:ext uri="{19B8F6BF-5375-455C-9EA6-DF929625EA0E}">
        <p15:presenceInfo xmlns:p15="http://schemas.microsoft.com/office/powerpoint/2012/main" userId="1ed8a66aeb67a46a" providerId="Windows Live"/>
      </p:ext>
    </p:extLst>
  </p:cmAuthor>
  <p:cmAuthor id="3" name="Mahinthan J. Mariasingham" initials="MJM" lastIdx="45" clrIdx="3">
    <p:extLst>
      <p:ext uri="{19B8F6BF-5375-455C-9EA6-DF929625EA0E}">
        <p15:presenceInfo xmlns:p15="http://schemas.microsoft.com/office/powerpoint/2012/main" userId="S::mmariasingham@adb.org::f557e0e8-387d-42a6-8e20-f778fde41b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69"/>
    <a:srgbClr val="009999"/>
    <a:srgbClr val="4A9BB5"/>
    <a:srgbClr val="00A1CB"/>
    <a:srgbClr val="F7F7F7"/>
    <a:srgbClr val="33CCCC"/>
    <a:srgbClr val="00B0F0"/>
    <a:srgbClr val="FDB515"/>
    <a:srgbClr val="FF6600"/>
    <a:srgbClr val="E953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99" autoAdjust="0"/>
    <p:restoredTop sz="93817" autoAdjust="0"/>
  </p:normalViewPr>
  <p:slideViewPr>
    <p:cSldViewPr snapToGrid="0" snapToObjects="1" showGuides="1">
      <p:cViewPr varScale="1">
        <p:scale>
          <a:sx n="67" d="100"/>
          <a:sy n="67" d="100"/>
        </p:scale>
        <p:origin x="808" y="32"/>
      </p:cViewPr>
      <p:guideLst>
        <p:guide orient="horz" pos="2160"/>
        <p:guide pos="380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showGuides="1">
      <p:cViewPr varScale="1">
        <p:scale>
          <a:sx n="44" d="100"/>
          <a:sy n="44" d="100"/>
        </p:scale>
        <p:origin x="-1820" y="-76"/>
      </p:cViewPr>
      <p:guideLst>
        <p:guide orient="horz" pos="2928"/>
        <p:guide pos="2208"/>
        <p:guide orient="horz" pos="2208"/>
        <p:guide pos="292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presProps" Target="presProp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2E77F2-6575-44D2-B2ED-CB6CFDC2A1DC}"/>
              </a:ext>
            </a:extLst>
          </p:cNvPr>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PH" dirty="0"/>
          </a:p>
        </p:txBody>
      </p:sp>
      <p:sp>
        <p:nvSpPr>
          <p:cNvPr id="3" name="Date Placeholder 2">
            <a:extLst>
              <a:ext uri="{FF2B5EF4-FFF2-40B4-BE49-F238E27FC236}">
                <a16:creationId xmlns:a16="http://schemas.microsoft.com/office/drawing/2014/main" id="{87269EB2-96B2-475C-BBE5-C9DC637981E7}"/>
              </a:ext>
            </a:extLst>
          </p:cNvPr>
          <p:cNvSpPr>
            <a:spLocks noGrp="1"/>
          </p:cNvSpPr>
          <p:nvPr>
            <p:ph type="dt" sz="quarter" idx="1"/>
          </p:nvPr>
        </p:nvSpPr>
        <p:spPr>
          <a:xfrm>
            <a:off x="5265809" y="0"/>
            <a:ext cx="4028440" cy="351737"/>
          </a:xfrm>
          <a:prstGeom prst="rect">
            <a:avLst/>
          </a:prstGeom>
        </p:spPr>
        <p:txBody>
          <a:bodyPr vert="horz" lIns="93177" tIns="46589" rIns="93177" bIns="46589" rtlCol="0"/>
          <a:lstStyle>
            <a:lvl1pPr algn="r">
              <a:defRPr sz="1200"/>
            </a:lvl1pPr>
          </a:lstStyle>
          <a:p>
            <a:fld id="{0DEEBBF7-5CE4-486E-A8B9-638560AE5660}" type="datetimeFigureOut">
              <a:rPr lang="en-PH" smtClean="0"/>
              <a:t>16/06/2020</a:t>
            </a:fld>
            <a:endParaRPr lang="en-PH" dirty="0"/>
          </a:p>
        </p:txBody>
      </p:sp>
      <p:sp>
        <p:nvSpPr>
          <p:cNvPr id="4" name="Footer Placeholder 3">
            <a:extLst>
              <a:ext uri="{FF2B5EF4-FFF2-40B4-BE49-F238E27FC236}">
                <a16:creationId xmlns:a16="http://schemas.microsoft.com/office/drawing/2014/main" id="{FD839D9C-F350-4E9C-8B5B-4B435EDD360D}"/>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PH" dirty="0"/>
          </a:p>
        </p:txBody>
      </p:sp>
      <p:sp>
        <p:nvSpPr>
          <p:cNvPr id="5" name="Slide Number Placeholder 4">
            <a:extLst>
              <a:ext uri="{FF2B5EF4-FFF2-40B4-BE49-F238E27FC236}">
                <a16:creationId xmlns:a16="http://schemas.microsoft.com/office/drawing/2014/main" id="{0EEE6F05-A519-499C-94F9-96FEF7FB5BA4}"/>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6C2ADB7D-DAB7-4C56-9F79-AB8C4588757F}" type="slidenum">
              <a:rPr lang="en-PH" smtClean="0"/>
              <a:t>‹#›</a:t>
            </a:fld>
            <a:endParaRPr lang="en-PH" dirty="0"/>
          </a:p>
        </p:txBody>
      </p:sp>
    </p:spTree>
    <p:extLst>
      <p:ext uri="{BB962C8B-B14F-4D97-AF65-F5344CB8AC3E}">
        <p14:creationId xmlns:p14="http://schemas.microsoft.com/office/powerpoint/2010/main" val="423291007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353B2CE4-751F-0643-B4A7-F864325DF021}" type="datetimeFigureOut">
              <a:rPr lang="en-US" smtClean="0"/>
              <a:t>6/16/2020</a:t>
            </a:fld>
            <a:endParaRPr lang="en-US" dirty="0"/>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A649113F-0DCE-7D40-9684-257778C5150D}" type="slidenum">
              <a:rPr lang="en-US" smtClean="0"/>
              <a:t>‹#›</a:t>
            </a:fld>
            <a:endParaRPr lang="en-US" dirty="0"/>
          </a:p>
        </p:txBody>
      </p:sp>
    </p:spTree>
    <p:extLst>
      <p:ext uri="{BB962C8B-B14F-4D97-AF65-F5344CB8AC3E}">
        <p14:creationId xmlns:p14="http://schemas.microsoft.com/office/powerpoint/2010/main" val="77690749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546350" y="876300"/>
            <a:ext cx="4203700" cy="23653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extLst>
      <p:ext uri="{BB962C8B-B14F-4D97-AF65-F5344CB8AC3E}">
        <p14:creationId xmlns:p14="http://schemas.microsoft.com/office/powerpoint/2010/main" val="2482418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For this exercise, the economy is divided into the 35 production sectors from ADB’s Multi-Regional Input–Output Table or database (MRIOT).</a:t>
                </a:r>
                <a:r>
                  <a:rPr lang="en-US" sz="1200" kern="1200" dirty="0">
                    <a:solidFill>
                      <a:schemeClr val="tx1"/>
                    </a:solidFill>
                    <a:effectLst/>
                    <a:latin typeface="+mn-lt"/>
                    <a:ea typeface="+mn-ea"/>
                    <a:cs typeface="+mn-cs"/>
                  </a:rPr>
                  <a:t> The table includes 62 countries and ‘rest of the world’, which are stacked together through input-output linkages. This means we have captured all </a:t>
                </a:r>
                <a:r>
                  <a:rPr lang="en-US" sz="1200" i="0" kern="1200">
                    <a:solidFill>
                      <a:schemeClr val="tx1"/>
                    </a:solidFill>
                    <a:effectLst/>
                    <a:latin typeface="+mn-lt"/>
                    <a:ea typeface="+mn-ea"/>
                    <a:cs typeface="+mn-cs"/>
                  </a:rPr>
                  <a:t>63×35</a:t>
                </a:r>
                <a:r>
                  <a:rPr lang="en-US" sz="1200" kern="1200" dirty="0">
                    <a:solidFill>
                      <a:schemeClr val="tx1"/>
                    </a:solidFill>
                    <a:effectLst/>
                    <a:latin typeface="+mn-lt"/>
                    <a:ea typeface="+mn-ea"/>
                    <a:cs typeface="+mn-cs"/>
                  </a:rPr>
                  <a:t> country-sector production activities. In turn, we classify all sectors into production groups of economic blocks, depending on the nature of the production (See ADB, 2018). Sectors are ordered according to how “tradable” they are: agriculture and natural resources are listed first, then manufacturing, comprising 18 sectors, in turn divided into two types: med- to hi-tech sectors and low-tech sectors. The services are divided into supporting infrastructure such as transport and telecommunications, and private sector services which include business and professional services, the finance sector, real estate, wholesale and retail trade, rental and leasing of machinery and equipment, and other business activities. Finally, government and community services, including education, are listed at the end given that these tend to be publicly provided (although not necessarily). The sectors and blocks are listed in Appendix 2.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first three blocks produce primary and manufacturing goods, and the others generally produce, though not necessarily, non-tradable services or supporting activities. Of course, the aggregation of the economic activity blocks is the input–output technical coefficients matrix of the economy as a whole.</a:t>
                </a:r>
                <a:endParaRPr lang="en-PH"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ABDA7C8C-48DB-492A-B51C-460B5BAA6398}" type="slidenum">
              <a:rPr lang="en-US" smtClean="0"/>
              <a:pPr/>
              <a:t>10</a:t>
            </a:fld>
            <a:endParaRPr lang="en-US"/>
          </a:p>
        </p:txBody>
      </p:sp>
    </p:spTree>
    <p:extLst>
      <p:ext uri="{BB962C8B-B14F-4D97-AF65-F5344CB8AC3E}">
        <p14:creationId xmlns:p14="http://schemas.microsoft.com/office/powerpoint/2010/main" val="3800104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PH"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11</a:t>
            </a:fld>
            <a:endParaRPr lang="en-US" dirty="0"/>
          </a:p>
        </p:txBody>
      </p:sp>
    </p:spTree>
    <p:extLst>
      <p:ext uri="{BB962C8B-B14F-4D97-AF65-F5344CB8AC3E}">
        <p14:creationId xmlns:p14="http://schemas.microsoft.com/office/powerpoint/2010/main" val="1639665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PH" dirty="0"/>
              </a:p>
            </p:txBody>
          </p:sp>
        </mc:Choice>
        <mc:Fallback xmlns="">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construct summary indicators of the degree and strength of related linkages, defined as the “agglomeration” index for each economic activity block and for the whole economy. The index numerically summarizes the degree of clustering as a whole and for each economic activity block.</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formally, we define the agglomeration index of an economic activity “block” </a:t>
                </a:r>
                <a:r>
                  <a:rPr lang="en-US" sz="1200" i="0" kern="1200">
                    <a:solidFill>
                      <a:schemeClr val="tx1"/>
                    </a:solidFill>
                    <a:effectLst/>
                    <a:latin typeface="+mn-lt"/>
                    <a:ea typeface="+mn-ea"/>
                    <a:cs typeface="+mn-cs"/>
                  </a:rPr>
                  <a:t>𝑘∈</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1,2,…,7}</a:t>
                </a:r>
                <a:r>
                  <a:rPr lang="en-US" sz="1200" kern="1200" dirty="0">
                    <a:solidFill>
                      <a:schemeClr val="tx1"/>
                    </a:solidFill>
                    <a:effectLst/>
                    <a:latin typeface="+mn-lt"/>
                    <a:ea typeface="+mn-ea"/>
                    <a:cs typeface="+mn-cs"/>
                  </a:rPr>
                  <a:t> of country </a:t>
                </a:r>
                <a:r>
                  <a:rPr lang="en-US" sz="1200" i="0" kern="1200">
                    <a:solidFill>
                      <a:schemeClr val="tx1"/>
                    </a:solidFill>
                    <a:effectLst/>
                    <a:latin typeface="+mn-lt"/>
                    <a:ea typeface="+mn-ea"/>
                    <a:cs typeface="+mn-cs"/>
                  </a:rPr>
                  <a:t>𝑐∈</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1,2,…,5}</a:t>
                </a:r>
                <a:r>
                  <a:rPr lang="en-US" sz="1200" kern="1200" dirty="0">
                    <a:solidFill>
                      <a:schemeClr val="tx1"/>
                    </a:solidFill>
                    <a:effectLst/>
                    <a:latin typeface="+mn-lt"/>
                    <a:ea typeface="+mn-ea"/>
                    <a:cs typeface="+mn-cs"/>
                  </a:rPr>
                  <a:t> as </a:t>
                </a:r>
                <a:r>
                  <a:rPr lang="en-US" sz="1200" i="0" kern="1200">
                    <a:solidFill>
                      <a:schemeClr val="tx1"/>
                    </a:solidFill>
                    <a:effectLst/>
                    <a:latin typeface="+mn-lt"/>
                    <a:ea typeface="+mn-ea"/>
                    <a:cs typeface="+mn-cs"/>
                  </a:rPr>
                  <a:t>𝐴𝐺𝐺</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There are two components of agglomeration: the first is that formed by “backward” linkages (the number of “dots” along the sector “column” and intensity of a given sector as illustrated in the dot-plot matrixes). We will define this term as</a:t>
                </a:r>
                <a:r>
                  <a:rPr lang="en-US" sz="1200" i="0" kern="1200">
                    <a:solidFill>
                      <a:schemeClr val="tx1"/>
                    </a:solidFill>
                    <a:effectLst/>
                    <a:latin typeface="+mn-lt"/>
                    <a:ea typeface="+mn-ea"/>
                    <a:cs typeface="+mn-cs"/>
                  </a:rPr>
                  <a:t>,</a:t>
                </a: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Where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the backward total requirements multiplier of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defined as the additional output, in value terms, that must be produced by all the sectors in an economy if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to produce one more unit value of output for final consumption including exports.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also the vertical sum of each element in the Leontief inverse matrix for the column corresponding to sector </a:t>
                </a:r>
                <a:r>
                  <a:rPr lang="en-US" sz="1200" i="0" kern="1200">
                    <a:solidFill>
                      <a:schemeClr val="tx1"/>
                    </a:solidFill>
                    <a:effectLst/>
                    <a:latin typeface="+mn-lt"/>
                    <a:ea typeface="+mn-ea"/>
                    <a:cs typeface="+mn-cs"/>
                  </a:rPr>
                  <a:t>𝑖</a:t>
                </a:r>
                <a:r>
                  <a:rPr lang="en-US" sz="1200" i="1"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𝑙</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s the number of sectors in an economic activity block </a:t>
                </a:r>
                <a:r>
                  <a:rPr lang="en-US" sz="1200" i="0" kern="1200">
                    <a:solidFill>
                      <a:schemeClr val="tx1"/>
                    </a:solidFill>
                    <a:effectLst/>
                    <a:latin typeface="+mn-lt"/>
                    <a:ea typeface="+mn-ea"/>
                    <a:cs typeface="+mn-cs"/>
                  </a:rPr>
                  <a:t>𝑘</a:t>
                </a:r>
                <a:r>
                  <a:rPr lang="en-US" sz="1200" kern="1200" dirty="0">
                    <a:solidFill>
                      <a:schemeClr val="tx1"/>
                    </a:solidFill>
                    <a:effectLst/>
                    <a:latin typeface="+mn-lt"/>
                    <a:ea typeface="+mn-ea"/>
                    <a:cs typeface="+mn-cs"/>
                  </a:rPr>
                  <a:t>, whereas</a:t>
                </a:r>
                <a:r>
                  <a:rPr lang="en-US" sz="1200" i="1"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𝑛</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the total number of sectors in the economy. </a:t>
                </a:r>
                <a:r>
                  <a:rPr lang="en-US" sz="1200" i="0" kern="1200">
                    <a:solidFill>
                      <a:schemeClr val="tx1"/>
                    </a:solidFill>
                    <a:effectLst/>
                    <a:latin typeface="+mn-lt"/>
                    <a:ea typeface="+mn-ea"/>
                    <a:cs typeface="+mn-cs"/>
                  </a:rPr>
                  <a:t>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𝑔,𝑖</a:t>
                </a:r>
                <a:r>
                  <a:rPr lang="en-PH" sz="1200" i="0" kern="1200">
                    <a:solidFill>
                      <a:schemeClr val="tx1"/>
                    </a:solidFill>
                    <a:effectLst/>
                    <a:latin typeface="+mn-lt"/>
                    <a:ea typeface="+mn-ea"/>
                    <a:cs typeface="+mn-cs"/>
                  </a:rPr>
                  <a:t>)</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the indicator of participation, defined as a “significantly important” contributor from the technical coefficient matrix. This particular variable is defined as the metric that indicates whether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contributes to the production process of any given sector of the economy, including itself</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denote its significance</a:t>
                </a:r>
                <a:r>
                  <a:rPr lang="en-US" sz="1200" i="1"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𝑔,𝑖</a:t>
                </a:r>
                <a:r>
                  <a:rPr lang="en-PH" sz="1200" i="0" kern="120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a binary variable that takes the value of 1 if the direct requirements coefficient is greater than 0.02 and zero otherwise (see footnote 2 for the threshold value used). A well-diversified economy has a high</a:t>
                </a:r>
                <a:r>
                  <a:rPr lang="en-US" sz="1200" i="0" kern="1200">
                    <a:solidFill>
                      <a:schemeClr val="tx1"/>
                    </a:solidFill>
                    <a:effectLst/>
                    <a:latin typeface="+mn-lt"/>
                    <a:ea typeface="+mn-ea"/>
                    <a:cs typeface="+mn-cs"/>
                  </a:rPr>
                  <a:t> 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𝑔,𝑖</a:t>
                </a:r>
                <a:r>
                  <a:rPr lang="en-PH"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for all sectors </a:t>
                </a:r>
                <a:r>
                  <a:rPr lang="en-US" sz="1200" i="1" kern="1200" dirty="0" err="1">
                    <a:solidFill>
                      <a:schemeClr val="tx1"/>
                    </a:solidFill>
                    <a:effectLst/>
                    <a:latin typeface="+mn-lt"/>
                    <a:ea typeface="+mn-ea"/>
                    <a:cs typeface="+mn-cs"/>
                  </a:rPr>
                  <a:t>i</a:t>
                </a:r>
                <a:endParaRPr lang="en-PH" sz="1200" kern="1200" dirty="0">
                  <a:solidFill>
                    <a:schemeClr val="tx1"/>
                  </a:solidFill>
                  <a:effectLst/>
                  <a:latin typeface="+mn-lt"/>
                  <a:ea typeface="+mn-ea"/>
                  <a:cs typeface="+mn-cs"/>
                </a:endParaRPr>
              </a:p>
              <a:p>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Essentially,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𝑗^𝑘</a:t>
                </a:r>
                <a:r>
                  <a:rPr lang="en-US" sz="1200" kern="1200" dirty="0">
                    <a:solidFill>
                      <a:schemeClr val="tx1"/>
                    </a:solidFill>
                    <a:effectLst/>
                    <a:latin typeface="+mn-lt"/>
                    <a:ea typeface="+mn-ea"/>
                    <a:cs typeface="+mn-cs"/>
                  </a:rPr>
                  <a:t> describes the degree of agglomeration or clustering of economic activity in a particular economic block (or a particular economy) created by backward (demand) linkages. It provides an indicator, not only of the strength of the linkages among sectors (given by the sum of multipliers,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but also the degree of participation of other sectors in the production of that sector. Hence, in some ways, the product provides a “booster” to the multiplier term if many sectors are involved in production. The extreme counter example is an enclave, which has a high multiplier but only demands from itself or a few sectors. The indicator is expressed in logs to create a more manageable range.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Similarly, we define the term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as the agglomeration formed through forward linkages. The agglomeration indicator for the </a:t>
                </a:r>
                <a:r>
                  <a:rPr lang="en-US" sz="1200" i="0" kern="1200">
                    <a:solidFill>
                      <a:schemeClr val="tx1"/>
                    </a:solidFill>
                    <a:effectLst/>
                    <a:latin typeface="+mn-lt"/>
                    <a:ea typeface="+mn-ea"/>
                    <a:cs typeface="+mn-cs"/>
                  </a:rPr>
                  <a:t>𝑘</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𝑡ℎ</a:t>
                </a:r>
                <a:r>
                  <a:rPr lang="en-US" sz="1200" kern="1200" dirty="0">
                    <a:solidFill>
                      <a:schemeClr val="tx1"/>
                    </a:solidFill>
                    <a:effectLst/>
                    <a:latin typeface="+mn-lt"/>
                    <a:ea typeface="+mn-ea"/>
                    <a:cs typeface="+mn-cs"/>
                  </a:rPr>
                  <a:t> economic block of country </a:t>
                </a:r>
                <a:r>
                  <a:rPr lang="en-US" sz="1200" i="0" kern="1200">
                    <a:solidFill>
                      <a:schemeClr val="tx1"/>
                    </a:solidFill>
                    <a:effectLst/>
                    <a:latin typeface="+mn-lt"/>
                    <a:ea typeface="+mn-ea"/>
                    <a:cs typeface="+mn-cs"/>
                  </a:rPr>
                  <a:t>𝑐</a:t>
                </a:r>
                <a:r>
                  <a:rPr lang="en-US" sz="1200" kern="1200" dirty="0">
                    <a:solidFill>
                      <a:schemeClr val="tx1"/>
                    </a:solidFill>
                    <a:effectLst/>
                    <a:latin typeface="+mn-lt"/>
                    <a:ea typeface="+mn-ea"/>
                    <a:cs typeface="+mn-cs"/>
                  </a:rPr>
                  <a:t> is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𝑐^𝑘=ln</a:t>
                </a:r>
                <a:r>
                  <a:rPr lang="en-PH" sz="1200" i="0" kern="1200">
                    <a:solidFill>
                      <a:schemeClr val="tx1"/>
                    </a:solidFill>
                    <a:effectLst/>
                    <a:latin typeface="+mn-lt"/>
                    <a:ea typeface="+mn-ea"/>
                    <a:cs typeface="+mn-cs"/>
                  </a:rPr>
                  <a:t>⁡[∑1</a:t>
                </a:r>
                <a:r>
                  <a:rPr lang="en-US" sz="1200" i="0" kern="1200">
                    <a:solidFill>
                      <a:schemeClr val="tx1"/>
                    </a:solidFill>
                    <a:effectLst/>
                    <a:latin typeface="+mn-lt"/>
                    <a:ea typeface="+mn-ea"/>
                    <a:cs typeface="+mn-cs"/>
                  </a:rPr>
                  <a:t>_</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𝑗=1</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^𝑙▒</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𝑚(𝑓)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 ∗</a:t>
                </a:r>
                <a:r>
                  <a:rPr lang="en-PH" sz="1200" i="0" kern="1200">
                    <a:solidFill>
                      <a:schemeClr val="tx1"/>
                    </a:solidFill>
                    <a:effectLst/>
                    <a:latin typeface="+mn-lt"/>
                    <a:ea typeface="+mn-ea"/>
                    <a:cs typeface="+mn-cs"/>
                  </a:rPr>
                  <a:t>(∑1</a:t>
                </a:r>
                <a:r>
                  <a:rPr lang="en-US" sz="1200" i="0" kern="1200">
                    <a:solidFill>
                      <a:schemeClr val="tx1"/>
                    </a:solidFill>
                    <a:effectLst/>
                    <a:latin typeface="+mn-lt"/>
                    <a:ea typeface="+mn-ea"/>
                    <a:cs typeface="+mn-cs"/>
                  </a:rPr>
                  <a:t>_</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𝑗=1</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^𝑙▒</a:t>
                </a:r>
                <a:r>
                  <a:rPr lang="en-PH" sz="1200" i="0" kern="1200">
                    <a:solidFill>
                      <a:schemeClr val="tx1"/>
                    </a:solidFill>
                    <a:effectLst/>
                    <a:latin typeface="+mn-lt"/>
                    <a:ea typeface="+mn-ea"/>
                    <a:cs typeface="+mn-cs"/>
                  </a:rPr>
                  <a:t>∑1</a:t>
                </a:r>
                <a:r>
                  <a:rPr lang="en-US" sz="1200" i="0" kern="1200">
                    <a:solidFill>
                      <a:schemeClr val="tx1"/>
                    </a:solidFill>
                    <a:effectLst/>
                    <a:latin typeface="+mn-lt"/>
                    <a:ea typeface="+mn-ea"/>
                    <a:cs typeface="+mn-cs"/>
                  </a:rPr>
                  <a:t>_</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ℎ=1</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^𝑛▒𝑝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𝑗,ℎ</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𝑙∗𝑛</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(2)</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the “forward” total requirements of a sector </a:t>
                </a:r>
                <a:r>
                  <a:rPr lang="en-US" sz="1200" i="0" kern="1200">
                    <a:solidFill>
                      <a:schemeClr val="tx1"/>
                    </a:solidFill>
                    <a:effectLst/>
                    <a:latin typeface="+mn-lt"/>
                    <a:ea typeface="+mn-ea"/>
                    <a:cs typeface="+mn-cs"/>
                  </a:rPr>
                  <a:t>𝑖</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defined as the additional supply, in value terms, that sector </a:t>
                </a:r>
                <a:r>
                  <a:rPr lang="en-US" sz="1200" i="0" kern="1200">
                    <a:solidFill>
                      <a:schemeClr val="tx1"/>
                    </a:solidFill>
                    <a:effectLst/>
                    <a:latin typeface="+mn-lt"/>
                    <a:ea typeface="+mn-ea"/>
                    <a:cs typeface="+mn-cs"/>
                  </a:rPr>
                  <a:t>𝑖</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provides to all the sectors in an economy in response to a unit value increase in the final demand for the products of each of the sectors, including itself.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also the horizontal sum of each element in the Leontief inverse matrix for the row corresponding to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The indicator </a:t>
                </a:r>
                <a:r>
                  <a:rPr lang="en-US" sz="1200" i="0" kern="1200">
                    <a:solidFill>
                      <a:schemeClr val="tx1"/>
                    </a:solidFill>
                    <a:effectLst/>
                    <a:latin typeface="+mn-lt"/>
                    <a:ea typeface="+mn-ea"/>
                    <a:cs typeface="+mn-cs"/>
                  </a:rPr>
                  <a:t>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𝑗,ℎ</a:t>
                </a:r>
                <a:r>
                  <a:rPr lang="en-PH"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has the same interpretation, except that it boosts the forward multiplier if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contributes to the production of many goods or services of the economy (as opposed to just a few).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large when sector </a:t>
                </a:r>
                <a:r>
                  <a:rPr lang="en-US" sz="1200" i="0" kern="1200">
                    <a:solidFill>
                      <a:schemeClr val="tx1"/>
                    </a:solidFill>
                    <a:effectLst/>
                    <a:latin typeface="+mn-lt"/>
                    <a:ea typeface="+mn-ea"/>
                    <a:cs typeface="+mn-cs"/>
                  </a:rPr>
                  <a:t>𝑖</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provides a large share of the value added consumed or exported. A sector will have a high value of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if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large and it provides intermediate inputs to the production of many goods and services. We expect that in a vibrant economy, transport, telecommunications, and some business services would have a high value of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although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have different interpretations.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the economy as a whole (aggregating all 35 sectors),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For the backward indicator we would be adding along the columns for all 35 demanding sectors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(and for the latter across the rows for all 35 producing sectors </a:t>
                </a:r>
                <a:r>
                  <a:rPr lang="en-US" sz="1200" i="0" kern="1200">
                    <a:solidFill>
                      <a:schemeClr val="tx1"/>
                    </a:solidFill>
                    <a:effectLst/>
                    <a:latin typeface="+mn-lt"/>
                    <a:ea typeface="+mn-ea"/>
                    <a:cs typeface="+mn-cs"/>
                  </a:rPr>
                  <a:t>𝑗</a:t>
                </a:r>
                <a:r>
                  <a:rPr lang="en-US" sz="1200" kern="1200" dirty="0">
                    <a:solidFill>
                      <a:schemeClr val="tx1"/>
                    </a:solidFill>
                    <a:effectLst/>
                    <a:latin typeface="+mn-lt"/>
                    <a:ea typeface="+mn-ea"/>
                    <a:cs typeface="+mn-cs"/>
                  </a:rPr>
                  <a:t>). However, we are also interested in the economic blocks, so we compute both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and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separately, as well as take the average of the two.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notation, </a:t>
                </a:r>
                <a:r>
                  <a:rPr lang="en-US" sz="1200" i="1" kern="1200" dirty="0">
                    <a:solidFill>
                      <a:schemeClr val="tx1"/>
                    </a:solidFill>
                    <a:effectLst/>
                    <a:latin typeface="+mn-lt"/>
                    <a:ea typeface="+mn-ea"/>
                    <a:cs typeface="+mn-cs"/>
                  </a:rPr>
                  <a:t>L=n=k</a:t>
                </a:r>
                <a:r>
                  <a:rPr lang="en-US" sz="1200" kern="1200" dirty="0">
                    <a:solidFill>
                      <a:schemeClr val="tx1"/>
                    </a:solidFill>
                    <a:effectLst/>
                    <a:latin typeface="+mn-lt"/>
                    <a:ea typeface="+mn-ea"/>
                    <a:cs typeface="+mn-cs"/>
                  </a:rPr>
                  <a:t>=35: the number of sectors in the economic block when the economic block is the full economy is equal to the total economy. We are adding up all the elements in the two components of the product in equations (1) and (2) but in different order. The elements of the Leontief inverse matrix that compose </a:t>
                </a:r>
                <a:r>
                  <a:rPr lang="en-US" sz="1200" i="1" kern="1200" dirty="0">
                    <a:solidFill>
                      <a:schemeClr val="tx1"/>
                    </a:solidFill>
                    <a:effectLst/>
                    <a:latin typeface="+mn-lt"/>
                    <a:ea typeface="+mn-ea"/>
                    <a:cs typeface="+mn-cs"/>
                  </a:rPr>
                  <a:t>m(b)</a:t>
                </a:r>
                <a:r>
                  <a:rPr lang="en-US" sz="1200" kern="1200" baseline="-250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are also in </a:t>
                </a:r>
                <a:r>
                  <a:rPr lang="en-US" sz="1200" i="1" kern="1200" dirty="0">
                    <a:solidFill>
                      <a:schemeClr val="tx1"/>
                    </a:solidFill>
                    <a:effectLst/>
                    <a:latin typeface="+mn-lt"/>
                    <a:ea typeface="+mn-ea"/>
                    <a:cs typeface="+mn-cs"/>
                  </a:rPr>
                  <a:t>m(f)</a:t>
                </a:r>
                <a:r>
                  <a:rPr lang="en-US" sz="1200" i="1" kern="1200" baseline="-25000" dirty="0">
                    <a:solidFill>
                      <a:schemeClr val="tx1"/>
                    </a:solidFill>
                    <a:effectLst/>
                    <a:latin typeface="+mn-lt"/>
                    <a:ea typeface="+mn-ea"/>
                    <a:cs typeface="+mn-cs"/>
                  </a:rPr>
                  <a:t>j</a:t>
                </a:r>
                <a:r>
                  <a:rPr lang="en-US" sz="1200"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r>
                  <a:rPr lang="en-US" sz="1200" kern="1200" cap="all"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endParaRPr lang="en-PH" dirty="0"/>
              </a:p>
            </p:txBody>
          </p:sp>
        </mc:Fallback>
      </mc:AlternateContent>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12</a:t>
            </a:fld>
            <a:endParaRPr lang="en-US" dirty="0"/>
          </a:p>
        </p:txBody>
      </p:sp>
    </p:spTree>
    <p:extLst>
      <p:ext uri="{BB962C8B-B14F-4D97-AF65-F5344CB8AC3E}">
        <p14:creationId xmlns:p14="http://schemas.microsoft.com/office/powerpoint/2010/main" val="2291185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PH" dirty="0"/>
              </a:p>
            </p:txBody>
          </p:sp>
        </mc:Choice>
        <mc:Fallback xmlns="">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construct summary indicators of the degree and strength of related linkages, defined as the “agglomeration” index for each economic activity block and for the whole economy. The index numerically summarizes the degree of clustering as a whole and for each economic activity block.</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formally, we define the agglomeration index of an economic activity “block” </a:t>
                </a:r>
                <a:r>
                  <a:rPr lang="en-US" sz="1200" i="0" kern="1200">
                    <a:solidFill>
                      <a:schemeClr val="tx1"/>
                    </a:solidFill>
                    <a:effectLst/>
                    <a:latin typeface="+mn-lt"/>
                    <a:ea typeface="+mn-ea"/>
                    <a:cs typeface="+mn-cs"/>
                  </a:rPr>
                  <a:t>𝑘∈</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1,2,…,7}</a:t>
                </a:r>
                <a:r>
                  <a:rPr lang="en-US" sz="1200" kern="1200" dirty="0">
                    <a:solidFill>
                      <a:schemeClr val="tx1"/>
                    </a:solidFill>
                    <a:effectLst/>
                    <a:latin typeface="+mn-lt"/>
                    <a:ea typeface="+mn-ea"/>
                    <a:cs typeface="+mn-cs"/>
                  </a:rPr>
                  <a:t> of country </a:t>
                </a:r>
                <a:r>
                  <a:rPr lang="en-US" sz="1200" i="0" kern="1200">
                    <a:solidFill>
                      <a:schemeClr val="tx1"/>
                    </a:solidFill>
                    <a:effectLst/>
                    <a:latin typeface="+mn-lt"/>
                    <a:ea typeface="+mn-ea"/>
                    <a:cs typeface="+mn-cs"/>
                  </a:rPr>
                  <a:t>𝑐∈</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1,2,…,5}</a:t>
                </a:r>
                <a:r>
                  <a:rPr lang="en-US" sz="1200" kern="1200" dirty="0">
                    <a:solidFill>
                      <a:schemeClr val="tx1"/>
                    </a:solidFill>
                    <a:effectLst/>
                    <a:latin typeface="+mn-lt"/>
                    <a:ea typeface="+mn-ea"/>
                    <a:cs typeface="+mn-cs"/>
                  </a:rPr>
                  <a:t> as </a:t>
                </a:r>
                <a:r>
                  <a:rPr lang="en-US" sz="1200" i="0" kern="1200">
                    <a:solidFill>
                      <a:schemeClr val="tx1"/>
                    </a:solidFill>
                    <a:effectLst/>
                    <a:latin typeface="+mn-lt"/>
                    <a:ea typeface="+mn-ea"/>
                    <a:cs typeface="+mn-cs"/>
                  </a:rPr>
                  <a:t>𝐴𝐺𝐺</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There are two components of agglomeration: the first is that formed by “backward” linkages (the number of “dots” along the sector “column” and intensity of a given sector as illustrated in the dot-plot matrixes). We will define this term as</a:t>
                </a:r>
                <a:r>
                  <a:rPr lang="en-US" sz="1200" i="0" kern="1200">
                    <a:solidFill>
                      <a:schemeClr val="tx1"/>
                    </a:solidFill>
                    <a:effectLst/>
                    <a:latin typeface="+mn-lt"/>
                    <a:ea typeface="+mn-ea"/>
                    <a:cs typeface="+mn-cs"/>
                  </a:rPr>
                  <a:t>,</a:t>
                </a:r>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Where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the backward total requirements multiplier of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defined as the additional output, in value terms, that must be produced by all the sectors in an economy if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to produce one more unit value of output for final consumption including exports.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also the vertical sum of each element in the Leontief inverse matrix for the column corresponding to sector </a:t>
                </a:r>
                <a:r>
                  <a:rPr lang="en-US" sz="1200" i="0" kern="1200">
                    <a:solidFill>
                      <a:schemeClr val="tx1"/>
                    </a:solidFill>
                    <a:effectLst/>
                    <a:latin typeface="+mn-lt"/>
                    <a:ea typeface="+mn-ea"/>
                    <a:cs typeface="+mn-cs"/>
                  </a:rPr>
                  <a:t>𝑖</a:t>
                </a:r>
                <a:r>
                  <a:rPr lang="en-US" sz="1200" i="1"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𝑙</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s the number of sectors in an economic activity block </a:t>
                </a:r>
                <a:r>
                  <a:rPr lang="en-US" sz="1200" i="0" kern="1200">
                    <a:solidFill>
                      <a:schemeClr val="tx1"/>
                    </a:solidFill>
                    <a:effectLst/>
                    <a:latin typeface="+mn-lt"/>
                    <a:ea typeface="+mn-ea"/>
                    <a:cs typeface="+mn-cs"/>
                  </a:rPr>
                  <a:t>𝑘</a:t>
                </a:r>
                <a:r>
                  <a:rPr lang="en-US" sz="1200" kern="1200" dirty="0">
                    <a:solidFill>
                      <a:schemeClr val="tx1"/>
                    </a:solidFill>
                    <a:effectLst/>
                    <a:latin typeface="+mn-lt"/>
                    <a:ea typeface="+mn-ea"/>
                    <a:cs typeface="+mn-cs"/>
                  </a:rPr>
                  <a:t>, whereas</a:t>
                </a:r>
                <a:r>
                  <a:rPr lang="en-US" sz="1200" i="1"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𝑛</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the total number of sectors in the economy. </a:t>
                </a:r>
                <a:r>
                  <a:rPr lang="en-US" sz="1200" i="0" kern="1200">
                    <a:solidFill>
                      <a:schemeClr val="tx1"/>
                    </a:solidFill>
                    <a:effectLst/>
                    <a:latin typeface="+mn-lt"/>
                    <a:ea typeface="+mn-ea"/>
                    <a:cs typeface="+mn-cs"/>
                  </a:rPr>
                  <a:t>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𝑔,𝑖</a:t>
                </a:r>
                <a:r>
                  <a:rPr lang="en-PH" sz="1200" i="0" kern="1200">
                    <a:solidFill>
                      <a:schemeClr val="tx1"/>
                    </a:solidFill>
                    <a:effectLst/>
                    <a:latin typeface="+mn-lt"/>
                    <a:ea typeface="+mn-ea"/>
                    <a:cs typeface="+mn-cs"/>
                  </a:rPr>
                  <a:t>)</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the indicator of participation, defined as a “significantly important” contributor from the technical coefficient matrix. This particular variable is defined as the metric that indicates whether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contributes to the production process of any given sector of the economy, including itself</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denote its significance</a:t>
                </a:r>
                <a:r>
                  <a:rPr lang="en-US" sz="1200" i="1"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𝑔,𝑖</a:t>
                </a:r>
                <a:r>
                  <a:rPr lang="en-PH" sz="1200" i="0" kern="120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a binary variable that takes the value of 1 if the direct requirements coefficient is greater than 0.02 and zero otherwise (see footnote 2 for the threshold value used). A well-diversified economy has a high</a:t>
                </a:r>
                <a:r>
                  <a:rPr lang="en-US" sz="1200" i="0" kern="1200">
                    <a:solidFill>
                      <a:schemeClr val="tx1"/>
                    </a:solidFill>
                    <a:effectLst/>
                    <a:latin typeface="+mn-lt"/>
                    <a:ea typeface="+mn-ea"/>
                    <a:cs typeface="+mn-cs"/>
                  </a:rPr>
                  <a:t> 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𝑔,𝑖</a:t>
                </a:r>
                <a:r>
                  <a:rPr lang="en-PH"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for all sectors </a:t>
                </a:r>
                <a:r>
                  <a:rPr lang="en-US" sz="1200" i="1" kern="1200" dirty="0" err="1">
                    <a:solidFill>
                      <a:schemeClr val="tx1"/>
                    </a:solidFill>
                    <a:effectLst/>
                    <a:latin typeface="+mn-lt"/>
                    <a:ea typeface="+mn-ea"/>
                    <a:cs typeface="+mn-cs"/>
                  </a:rPr>
                  <a:t>i</a:t>
                </a:r>
                <a:endParaRPr lang="en-PH" sz="1200" kern="1200" dirty="0">
                  <a:solidFill>
                    <a:schemeClr val="tx1"/>
                  </a:solidFill>
                  <a:effectLst/>
                  <a:latin typeface="+mn-lt"/>
                  <a:ea typeface="+mn-ea"/>
                  <a:cs typeface="+mn-cs"/>
                </a:endParaRPr>
              </a:p>
              <a:p>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Essentially,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𝑗^𝑘</a:t>
                </a:r>
                <a:r>
                  <a:rPr lang="en-US" sz="1200" kern="1200" dirty="0">
                    <a:solidFill>
                      <a:schemeClr val="tx1"/>
                    </a:solidFill>
                    <a:effectLst/>
                    <a:latin typeface="+mn-lt"/>
                    <a:ea typeface="+mn-ea"/>
                    <a:cs typeface="+mn-cs"/>
                  </a:rPr>
                  <a:t> describes the degree of agglomeration or clustering of economic activity in a particular economic block (or a particular economy) created by backward (demand) linkages. It provides an indicator, not only of the strength of the linkages among sectors (given by the sum of multipliers,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but also the degree of participation of other sectors in the production of that sector. Hence, in some ways, the product provides a “booster” to the multiplier term if many sectors are involved in production. The extreme counter example is an enclave, which has a high multiplier but only demands from itself or a few sectors. The indicator is expressed in logs to create a more manageable range.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Similarly, we define the term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as the agglomeration formed through forward linkages. The agglomeration indicator for the </a:t>
                </a:r>
                <a:r>
                  <a:rPr lang="en-US" sz="1200" i="0" kern="1200">
                    <a:solidFill>
                      <a:schemeClr val="tx1"/>
                    </a:solidFill>
                    <a:effectLst/>
                    <a:latin typeface="+mn-lt"/>
                    <a:ea typeface="+mn-ea"/>
                    <a:cs typeface="+mn-cs"/>
                  </a:rPr>
                  <a:t>𝑘</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𝑡ℎ</a:t>
                </a:r>
                <a:r>
                  <a:rPr lang="en-US" sz="1200" kern="1200" dirty="0">
                    <a:solidFill>
                      <a:schemeClr val="tx1"/>
                    </a:solidFill>
                    <a:effectLst/>
                    <a:latin typeface="+mn-lt"/>
                    <a:ea typeface="+mn-ea"/>
                    <a:cs typeface="+mn-cs"/>
                  </a:rPr>
                  <a:t> economic block of country </a:t>
                </a:r>
                <a:r>
                  <a:rPr lang="en-US" sz="1200" i="0" kern="1200">
                    <a:solidFill>
                      <a:schemeClr val="tx1"/>
                    </a:solidFill>
                    <a:effectLst/>
                    <a:latin typeface="+mn-lt"/>
                    <a:ea typeface="+mn-ea"/>
                    <a:cs typeface="+mn-cs"/>
                  </a:rPr>
                  <a:t>𝑐</a:t>
                </a:r>
                <a:r>
                  <a:rPr lang="en-US" sz="1200" kern="1200" dirty="0">
                    <a:solidFill>
                      <a:schemeClr val="tx1"/>
                    </a:solidFill>
                    <a:effectLst/>
                    <a:latin typeface="+mn-lt"/>
                    <a:ea typeface="+mn-ea"/>
                    <a:cs typeface="+mn-cs"/>
                  </a:rPr>
                  <a:t> is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𝑐^𝑘=ln</a:t>
                </a:r>
                <a:r>
                  <a:rPr lang="en-PH" sz="1200" i="0" kern="1200">
                    <a:solidFill>
                      <a:schemeClr val="tx1"/>
                    </a:solidFill>
                    <a:effectLst/>
                    <a:latin typeface="+mn-lt"/>
                    <a:ea typeface="+mn-ea"/>
                    <a:cs typeface="+mn-cs"/>
                  </a:rPr>
                  <a:t>⁡[∑1</a:t>
                </a:r>
                <a:r>
                  <a:rPr lang="en-US" sz="1200" i="0" kern="1200">
                    <a:solidFill>
                      <a:schemeClr val="tx1"/>
                    </a:solidFill>
                    <a:effectLst/>
                    <a:latin typeface="+mn-lt"/>
                    <a:ea typeface="+mn-ea"/>
                    <a:cs typeface="+mn-cs"/>
                  </a:rPr>
                  <a:t>_</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𝑗=1</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^𝑙▒</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𝑚(𝑓)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 ∗</a:t>
                </a:r>
                <a:r>
                  <a:rPr lang="en-PH" sz="1200" i="0" kern="1200">
                    <a:solidFill>
                      <a:schemeClr val="tx1"/>
                    </a:solidFill>
                    <a:effectLst/>
                    <a:latin typeface="+mn-lt"/>
                    <a:ea typeface="+mn-ea"/>
                    <a:cs typeface="+mn-cs"/>
                  </a:rPr>
                  <a:t>(∑1</a:t>
                </a:r>
                <a:r>
                  <a:rPr lang="en-US" sz="1200" i="0" kern="1200">
                    <a:solidFill>
                      <a:schemeClr val="tx1"/>
                    </a:solidFill>
                    <a:effectLst/>
                    <a:latin typeface="+mn-lt"/>
                    <a:ea typeface="+mn-ea"/>
                    <a:cs typeface="+mn-cs"/>
                  </a:rPr>
                  <a:t>_</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𝑗=1</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^𝑙▒</a:t>
                </a:r>
                <a:r>
                  <a:rPr lang="en-PH" sz="1200" i="0" kern="1200">
                    <a:solidFill>
                      <a:schemeClr val="tx1"/>
                    </a:solidFill>
                    <a:effectLst/>
                    <a:latin typeface="+mn-lt"/>
                    <a:ea typeface="+mn-ea"/>
                    <a:cs typeface="+mn-cs"/>
                  </a:rPr>
                  <a:t>∑1</a:t>
                </a:r>
                <a:r>
                  <a:rPr lang="en-US" sz="1200" i="0" kern="1200">
                    <a:solidFill>
                      <a:schemeClr val="tx1"/>
                    </a:solidFill>
                    <a:effectLst/>
                    <a:latin typeface="+mn-lt"/>
                    <a:ea typeface="+mn-ea"/>
                    <a:cs typeface="+mn-cs"/>
                  </a:rPr>
                  <a:t>_</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ℎ=1</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^𝑛▒𝑝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𝑗,ℎ</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𝑙∗𝑛</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(2)</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the “forward” total requirements of a sector </a:t>
                </a:r>
                <a:r>
                  <a:rPr lang="en-US" sz="1200" i="0" kern="1200">
                    <a:solidFill>
                      <a:schemeClr val="tx1"/>
                    </a:solidFill>
                    <a:effectLst/>
                    <a:latin typeface="+mn-lt"/>
                    <a:ea typeface="+mn-ea"/>
                    <a:cs typeface="+mn-cs"/>
                  </a:rPr>
                  <a:t>𝑖</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defined as the additional supply, in value terms, that sector </a:t>
                </a:r>
                <a:r>
                  <a:rPr lang="en-US" sz="1200" i="0" kern="1200">
                    <a:solidFill>
                      <a:schemeClr val="tx1"/>
                    </a:solidFill>
                    <a:effectLst/>
                    <a:latin typeface="+mn-lt"/>
                    <a:ea typeface="+mn-ea"/>
                    <a:cs typeface="+mn-cs"/>
                  </a:rPr>
                  <a:t>𝑖</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provides to all the sectors in an economy in response to a unit value increase in the final demand for the products of each of the sectors, including itself.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also the horizontal sum of each element in the Leontief inverse matrix for the row corresponding to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The indicator </a:t>
                </a:r>
                <a:r>
                  <a:rPr lang="en-US" sz="1200" i="0" kern="1200">
                    <a:solidFill>
                      <a:schemeClr val="tx1"/>
                    </a:solidFill>
                    <a:effectLst/>
                    <a:latin typeface="+mn-lt"/>
                    <a:ea typeface="+mn-ea"/>
                    <a:cs typeface="+mn-cs"/>
                  </a:rPr>
                  <a:t>𝑝</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𝑗,ℎ</a:t>
                </a:r>
                <a:r>
                  <a:rPr lang="en-PH"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has the same interpretation, except that it boosts the forward multiplier if sector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contributes to the production of many goods or services of the economy (as opposed to just a few).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large when sector </a:t>
                </a:r>
                <a:r>
                  <a:rPr lang="en-US" sz="1200" i="0" kern="1200">
                    <a:solidFill>
                      <a:schemeClr val="tx1"/>
                    </a:solidFill>
                    <a:effectLst/>
                    <a:latin typeface="+mn-lt"/>
                    <a:ea typeface="+mn-ea"/>
                    <a:cs typeface="+mn-cs"/>
                  </a:rPr>
                  <a:t>𝑖</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provides a large share of the value added consumed or exported. A sector will have a high value of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if </a:t>
                </a:r>
                <a:r>
                  <a:rPr lang="en-US" sz="1200" i="0" kern="1200">
                    <a:solidFill>
                      <a:schemeClr val="tx1"/>
                    </a:solidFill>
                    <a:effectLst/>
                    <a:latin typeface="+mn-lt"/>
                    <a:ea typeface="+mn-ea"/>
                    <a:cs typeface="+mn-cs"/>
                  </a:rPr>
                  <a:t>𝑚</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is large and it provides intermediate inputs to the production of many goods and services. We expect that in a vibrant economy, transport, telecommunications, and some business services would have a high value of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although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have different interpretations.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the economy as a whole (aggregating all 35 sectors),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For the backward indicator we would be adding along the columns for all 35 demanding sectors </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(and for the latter across the rows for all 35 producing sectors </a:t>
                </a:r>
                <a:r>
                  <a:rPr lang="en-US" sz="1200" i="0" kern="1200">
                    <a:solidFill>
                      <a:schemeClr val="tx1"/>
                    </a:solidFill>
                    <a:effectLst/>
                    <a:latin typeface="+mn-lt"/>
                    <a:ea typeface="+mn-ea"/>
                    <a:cs typeface="+mn-cs"/>
                  </a:rPr>
                  <a:t>𝑗</a:t>
                </a:r>
                <a:r>
                  <a:rPr lang="en-US" sz="1200" kern="1200" dirty="0">
                    <a:solidFill>
                      <a:schemeClr val="tx1"/>
                    </a:solidFill>
                    <a:effectLst/>
                    <a:latin typeface="+mn-lt"/>
                    <a:ea typeface="+mn-ea"/>
                    <a:cs typeface="+mn-cs"/>
                  </a:rPr>
                  <a:t>). However, we are also interested in the economic blocks, so we compute both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𝐴𝐺𝐺(𝑓)</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and </a:t>
                </a:r>
                <a:r>
                  <a:rPr lang="en-PH"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𝐴𝐺𝐺(𝑏)</a:t>
                </a:r>
                <a:r>
                  <a:rPr lang="en-PH"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𝑐^𝑘</a:t>
                </a:r>
                <a:r>
                  <a:rPr lang="en-US" sz="1200" kern="1200" dirty="0">
                    <a:solidFill>
                      <a:schemeClr val="tx1"/>
                    </a:solidFill>
                    <a:effectLst/>
                    <a:latin typeface="+mn-lt"/>
                    <a:ea typeface="+mn-ea"/>
                    <a:cs typeface="+mn-cs"/>
                  </a:rPr>
                  <a:t> separately, as well as take the average of the two.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notation, </a:t>
                </a:r>
                <a:r>
                  <a:rPr lang="en-US" sz="1200" i="1" kern="1200" dirty="0">
                    <a:solidFill>
                      <a:schemeClr val="tx1"/>
                    </a:solidFill>
                    <a:effectLst/>
                    <a:latin typeface="+mn-lt"/>
                    <a:ea typeface="+mn-ea"/>
                    <a:cs typeface="+mn-cs"/>
                  </a:rPr>
                  <a:t>L=n=k</a:t>
                </a:r>
                <a:r>
                  <a:rPr lang="en-US" sz="1200" kern="1200" dirty="0">
                    <a:solidFill>
                      <a:schemeClr val="tx1"/>
                    </a:solidFill>
                    <a:effectLst/>
                    <a:latin typeface="+mn-lt"/>
                    <a:ea typeface="+mn-ea"/>
                    <a:cs typeface="+mn-cs"/>
                  </a:rPr>
                  <a:t>=35: the number of sectors in the economic block when the economic block is the full economy is equal to the total economy. We are adding up all the elements in the two components of the product in equations (1) and (2) but in different order. The elements of the Leontief inverse matrix that compose </a:t>
                </a:r>
                <a:r>
                  <a:rPr lang="en-US" sz="1200" i="1" kern="1200" dirty="0">
                    <a:solidFill>
                      <a:schemeClr val="tx1"/>
                    </a:solidFill>
                    <a:effectLst/>
                    <a:latin typeface="+mn-lt"/>
                    <a:ea typeface="+mn-ea"/>
                    <a:cs typeface="+mn-cs"/>
                  </a:rPr>
                  <a:t>m(b)</a:t>
                </a:r>
                <a:r>
                  <a:rPr lang="en-US" sz="1200" kern="1200" baseline="-250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are also in </a:t>
                </a:r>
                <a:r>
                  <a:rPr lang="en-US" sz="1200" i="1" kern="1200" dirty="0">
                    <a:solidFill>
                      <a:schemeClr val="tx1"/>
                    </a:solidFill>
                    <a:effectLst/>
                    <a:latin typeface="+mn-lt"/>
                    <a:ea typeface="+mn-ea"/>
                    <a:cs typeface="+mn-cs"/>
                  </a:rPr>
                  <a:t>m(f)</a:t>
                </a:r>
                <a:r>
                  <a:rPr lang="en-US" sz="1200" i="1" kern="1200" baseline="-25000" dirty="0">
                    <a:solidFill>
                      <a:schemeClr val="tx1"/>
                    </a:solidFill>
                    <a:effectLst/>
                    <a:latin typeface="+mn-lt"/>
                    <a:ea typeface="+mn-ea"/>
                    <a:cs typeface="+mn-cs"/>
                  </a:rPr>
                  <a:t>j</a:t>
                </a:r>
                <a:r>
                  <a:rPr lang="en-US" sz="1200"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r>
                  <a:rPr lang="en-US" sz="1200" kern="1200" cap="all"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PH" sz="1200" kern="1200" dirty="0">
                  <a:solidFill>
                    <a:schemeClr val="tx1"/>
                  </a:solidFill>
                  <a:effectLst/>
                  <a:latin typeface="+mn-lt"/>
                  <a:ea typeface="+mn-ea"/>
                  <a:cs typeface="+mn-cs"/>
                </a:endParaRPr>
              </a:p>
              <a:p>
                <a:endParaRPr lang="en-PH" dirty="0"/>
              </a:p>
            </p:txBody>
          </p:sp>
        </mc:Fallback>
      </mc:AlternateContent>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13</a:t>
            </a:fld>
            <a:endParaRPr lang="en-US" dirty="0"/>
          </a:p>
        </p:txBody>
      </p:sp>
    </p:spTree>
    <p:extLst>
      <p:ext uri="{BB962C8B-B14F-4D97-AF65-F5344CB8AC3E}">
        <p14:creationId xmlns:p14="http://schemas.microsoft.com/office/powerpoint/2010/main" val="3674989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14</a:t>
            </a:fld>
            <a:endParaRPr lang="en-US"/>
          </a:p>
        </p:txBody>
      </p:sp>
    </p:spTree>
    <p:extLst>
      <p:ext uri="{BB962C8B-B14F-4D97-AF65-F5344CB8AC3E}">
        <p14:creationId xmlns:p14="http://schemas.microsoft.com/office/powerpoint/2010/main" val="3556523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PH"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15</a:t>
            </a:fld>
            <a:endParaRPr lang="en-US" dirty="0"/>
          </a:p>
        </p:txBody>
      </p:sp>
    </p:spTree>
    <p:extLst>
      <p:ext uri="{BB962C8B-B14F-4D97-AF65-F5344CB8AC3E}">
        <p14:creationId xmlns:p14="http://schemas.microsoft.com/office/powerpoint/2010/main" val="1720020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16</a:t>
            </a:fld>
            <a:endParaRPr lang="en-US"/>
          </a:p>
        </p:txBody>
      </p:sp>
    </p:spTree>
    <p:extLst>
      <p:ext uri="{BB962C8B-B14F-4D97-AF65-F5344CB8AC3E}">
        <p14:creationId xmlns:p14="http://schemas.microsoft.com/office/powerpoint/2010/main" val="543320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Font typeface="Arial" panose="020B0604020202020204" pitchFamily="34" charset="0"/>
              <a:buNone/>
            </a:pPr>
            <a:endParaRPr sz="1200" b="0" i="0" u="none" strike="noStrike" cap="none" dirty="0">
              <a:solidFill>
                <a:schemeClr val="dk1"/>
              </a:solidFill>
              <a:latin typeface="Calibri"/>
              <a:ea typeface="Calibri"/>
              <a:cs typeface="Calibri"/>
              <a:sym typeface="Calibri"/>
            </a:endParaRPr>
          </a:p>
        </p:txBody>
      </p:sp>
      <p:sp>
        <p:nvSpPr>
          <p:cNvPr id="264" name="Shape 26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5332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242" name="Shape 24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4634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PH" dirty="0"/>
              </a:p>
            </p:txBody>
          </p:sp>
        </mc:Choice>
        <mc:Fallback xmlns="">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results show a strong positive association between country’s development and the </a:t>
                </a:r>
                <a:r>
                  <a:rPr lang="en-US" sz="1200" b="1" kern="1200" dirty="0">
                    <a:solidFill>
                      <a:schemeClr val="tx1"/>
                    </a:solidFill>
                    <a:effectLst/>
                    <a:latin typeface="+mn-lt"/>
                    <a:ea typeface="+mn-ea"/>
                    <a:cs typeface="+mn-cs"/>
                  </a:rPr>
                  <a:t>contribution of business and professional services to manufacturing—particularly the indirect contribution which is less likely to be captured in national accounts. </a:t>
                </a:r>
                <a:r>
                  <a:rPr lang="en-US" sz="1200" kern="1200" dirty="0">
                    <a:solidFill>
                      <a:schemeClr val="tx1"/>
                    </a:solidFill>
                    <a:latin typeface="+mn-lt"/>
                    <a:ea typeface="+mn-ea"/>
                    <a:cs typeface="+mn-cs"/>
                  </a:rPr>
                  <a:t>Again, because traditional trade is based on direct measure of gross imports and exports. The indirect contributions of the service sectors to manufacturing process can discerned and measured only through the application of value added based measures through the input-</a:t>
                </a:r>
                <a:r>
                  <a:rPr lang="en-US" sz="1200" kern="1200" dirty="0" err="1">
                    <a:solidFill>
                      <a:schemeClr val="tx1"/>
                    </a:solidFill>
                    <a:latin typeface="+mn-lt"/>
                    <a:ea typeface="+mn-ea"/>
                    <a:cs typeface="+mn-cs"/>
                  </a:rPr>
                  <a:t>ouput</a:t>
                </a:r>
                <a:r>
                  <a:rPr lang="en-US" sz="1200" kern="1200" dirty="0">
                    <a:solidFill>
                      <a:schemeClr val="tx1"/>
                    </a:solidFill>
                    <a:latin typeface="+mn-lt"/>
                    <a:ea typeface="+mn-ea"/>
                    <a:cs typeface="+mn-cs"/>
                  </a:rPr>
                  <a:t> framework.</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-Important dynamic persistence/</a:t>
                </a:r>
                <a:r>
                  <a:rPr lang="en-US" b="1" dirty="0" err="1"/>
                  <a:t>Servitization</a:t>
                </a:r>
                <a:r>
                  <a:rPr lang="en-US" b="1" dirty="0"/>
                  <a:t> is persistent. </a:t>
                </a:r>
                <a:r>
                  <a:rPr lang="en-US" dirty="0"/>
                  <a:t>T</a:t>
                </a:r>
                <a:r>
                  <a:rPr lang="en-US" sz="1200" kern="1200" dirty="0">
                    <a:solidFill>
                      <a:schemeClr val="tx1"/>
                    </a:solidFill>
                    <a:effectLst/>
                    <a:latin typeface="+mn-lt"/>
                    <a:ea typeface="+mn-ea"/>
                    <a:cs typeface="+mn-cs"/>
                  </a:rPr>
                  <a:t>he inclusion of the lagged dependent variable as a regressor significantly improves the fit. In other words, </a:t>
                </a:r>
                <a:r>
                  <a:rPr lang="en-US" sz="1200" b="1" kern="1200" dirty="0">
                    <a:solidFill>
                      <a:schemeClr val="tx1"/>
                    </a:solidFill>
                    <a:effectLst/>
                    <a:latin typeface="+mn-lt"/>
                    <a:ea typeface="+mn-ea"/>
                    <a:cs typeface="+mn-cs"/>
                  </a:rPr>
                  <a:t>the higher the contribution of business and professional services in previous years, the stronger the links between business and professional services the current year</a:t>
                </a:r>
                <a:r>
                  <a:rPr lang="en-US" sz="1200" kern="1200" dirty="0">
                    <a:solidFill>
                      <a:schemeClr val="tx1"/>
                    </a:solidFill>
                    <a:effectLst/>
                    <a:latin typeface="+mn-lt"/>
                    <a:ea typeface="+mn-ea"/>
                    <a:cs typeface="+mn-cs"/>
                  </a:rPr>
                  <a:t>.</a:t>
                </a:r>
                <a:r>
                  <a:rPr lang="en-US" dirty="0"/>
                  <a:t> If you have </a:t>
                </a:r>
                <a:r>
                  <a:rPr lang="en-US" dirty="0" err="1"/>
                  <a:t>servitization</a:t>
                </a:r>
                <a:r>
                  <a:rPr lang="en-US" dirty="0"/>
                  <a:t> before the links are stronger.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-2015 importance may be a price effect</a:t>
                </a:r>
                <a:r>
                  <a:rPr lang="en-US" dirty="0"/>
                  <a:t>. </a:t>
                </a:r>
                <a:r>
                  <a:rPr lang="en-US" sz="1200" kern="1200" dirty="0">
                    <a:solidFill>
                      <a:schemeClr val="tx1"/>
                    </a:solidFill>
                    <a:effectLst/>
                    <a:latin typeface="+mn-lt"/>
                    <a:ea typeface="+mn-ea"/>
                    <a:cs typeface="+mn-cs"/>
                  </a:rPr>
                  <a:t>The Wald test suggests that time effects are important, particularly 2015 during which the </a:t>
                </a:r>
                <a:r>
                  <a:rPr lang="en-US" sz="1200" b="1" kern="1200" dirty="0">
                    <a:solidFill>
                      <a:schemeClr val="tx1"/>
                    </a:solidFill>
                    <a:effectLst/>
                    <a:latin typeface="+mn-lt"/>
                    <a:ea typeface="+mn-ea"/>
                    <a:cs typeface="+mn-cs"/>
                  </a:rPr>
                  <a:t>large fall in the price of manufacturing goods </a:t>
                </a:r>
                <a:r>
                  <a:rPr lang="en-US" sz="1200" kern="1200" dirty="0">
                    <a:solidFill>
                      <a:schemeClr val="tx1"/>
                    </a:solidFill>
                    <a:effectLst/>
                    <a:latin typeface="+mn-lt"/>
                    <a:ea typeface="+mn-ea"/>
                    <a:cs typeface="+mn-cs"/>
                  </a:rPr>
                  <a:t>producer price index may lead to an overestimation of the real contribution on productivity.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-Taken together with the earlier evidence of the strong forward agglomeration of this sector in advanced economies, the data seem to suggest that what is being couched as </a:t>
                </a:r>
                <a:r>
                  <a:rPr lang="en-US" sz="1200" b="1" kern="1200" dirty="0">
                    <a:solidFill>
                      <a:schemeClr val="tx1"/>
                    </a:solidFill>
                    <a:effectLst/>
                    <a:latin typeface="+mn-lt"/>
                    <a:ea typeface="+mn-ea"/>
                    <a:cs typeface="+mn-cs"/>
                  </a:rPr>
                  <a:t>“premature deindustrialization” may not be happening in terms of value creation.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-Contrary to interpretations by Rodrik (2016), this implies that the barometer for the speed of economic development </a:t>
                </a:r>
                <a:r>
                  <a:rPr lang="en-US" sz="1200" b="1" kern="1200" dirty="0">
                    <a:solidFill>
                      <a:schemeClr val="tx1"/>
                    </a:solidFill>
                    <a:effectLst/>
                    <a:latin typeface="+mn-lt"/>
                    <a:ea typeface="+mn-ea"/>
                    <a:cs typeface="+mn-cs"/>
                  </a:rPr>
                  <a:t>may no longer be to increase the share of employment in manufacturing, but instead the degree of links (</a:t>
                </a:r>
                <a:r>
                  <a:rPr lang="en-US" sz="1200" b="1" kern="1200" dirty="0" err="1">
                    <a:solidFill>
                      <a:schemeClr val="tx1"/>
                    </a:solidFill>
                    <a:effectLst/>
                    <a:latin typeface="+mn-lt"/>
                    <a:ea typeface="+mn-ea"/>
                    <a:cs typeface="+mn-cs"/>
                  </a:rPr>
                  <a:t>servicification</a:t>
                </a:r>
                <a:r>
                  <a:rPr lang="en-US" sz="1200" b="1" kern="1200" dirty="0">
                    <a:solidFill>
                      <a:schemeClr val="tx1"/>
                    </a:solidFill>
                    <a:effectLst/>
                    <a:latin typeface="+mn-lt"/>
                    <a:ea typeface="+mn-ea"/>
                    <a:cs typeface="+mn-cs"/>
                  </a:rPr>
                  <a:t>) between business and professional services and manufacturing value added. </a:t>
                </a:r>
                <a:endParaRPr lang="en-PH"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r>
                  <a:rPr lang="en-US" sz="1200" kern="1200" dirty="0">
                    <a:solidFill>
                      <a:schemeClr val="tx1"/>
                    </a:solidFill>
                    <a:effectLst/>
                    <a:latin typeface="+mn-lt"/>
                    <a:ea typeface="+mn-ea"/>
                    <a:cs typeface="+mn-cs"/>
                  </a:rPr>
                  <a:t>____</a:t>
                </a:r>
              </a:p>
              <a:p>
                <a:r>
                  <a:rPr lang="en-US" sz="1200" kern="1200" dirty="0">
                    <a:solidFill>
                      <a:schemeClr val="tx1"/>
                    </a:solidFill>
                    <a:effectLst/>
                    <a:latin typeface="+mn-lt"/>
                    <a:ea typeface="+mn-ea"/>
                    <a:cs typeface="+mn-cs"/>
                  </a:rPr>
                  <a:t>The specification is as follows: </a:t>
                </a:r>
                <a:endParaRPr lang="en-PH"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r>
                  <a:rPr lang="en-PH" sz="1200" b="0" kern="1200" dirty="0">
                    <a:solidFill>
                      <a:schemeClr val="tx1"/>
                    </a:solidFill>
                    <a:effectLst/>
                    <a:latin typeface="+mn-lt"/>
                    <a:ea typeface="+mn-ea"/>
                    <a:cs typeface="+mn-cs"/>
                  </a:rPr>
                  <a:t>X=B1+B2</a:t>
                </a:r>
              </a:p>
              <a:p>
                <a:r>
                  <a:rPr lang="en-PH"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𝐵𝑆𝑀𝐹𝐺</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𝑖,𝑡,</a:t>
                </a:r>
                <a:r>
                  <a:rPr lang="en-PH"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=𝛽</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0+ </a:t>
                </a:r>
                <a:r>
                  <a:rPr lang="en-PH"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𝛽</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1 𝑙𝑛𝐺𝐷𝑃𝑝𝑐</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𝑖,𝑡−𝑛</a:t>
                </a:r>
                <a:r>
                  <a:rPr lang="en-PH"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+𝛽</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2</a:t>
                </a:r>
                <a:r>
                  <a:rPr lang="en-PH" sz="1200" i="0" kern="1200">
                    <a:solidFill>
                      <a:schemeClr val="tx1"/>
                    </a:solidFill>
                    <a:effectLst/>
                    <a:latin typeface="Cambria Math" panose="02040503050406030204" pitchFamily="18" charset="0"/>
                    <a:ea typeface="+mn-ea"/>
                    <a:cs typeface="+mn-cs"/>
                  </a:rPr>
                  <a:t> 〖〖</a:t>
                </a:r>
                <a:r>
                  <a:rPr lang="en-US" sz="1200" i="0" kern="1200">
                    <a:solidFill>
                      <a:schemeClr val="tx1"/>
                    </a:solidFill>
                    <a:effectLst/>
                    <a:latin typeface="Cambria Math" panose="02040503050406030204" pitchFamily="18" charset="0"/>
                    <a:ea typeface="+mn-ea"/>
                    <a:cs typeface="+mn-cs"/>
                  </a:rPr>
                  <a:t>𝐵𝑆𝑀𝐹𝐺</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𝑖,𝑡−𝑛</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 + 𝛾𝑇+𝑢</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𝑖,𝑡</a:t>
                </a:r>
                <a:r>
                  <a:rPr lang="en-PH" sz="1200" i="0" kern="1200">
                    <a:solidFill>
                      <a:schemeClr val="tx1"/>
                    </a:solidFill>
                    <a:effectLst/>
                    <a:latin typeface="Cambria Math" panose="02040503050406030204" pitchFamily="18" charset="0"/>
                    <a:ea typeface="+mn-ea"/>
                    <a:cs typeface="+mn-cs"/>
                  </a:rPr>
                  <a:t>)</a:t>
                </a:r>
                <a:r>
                  <a:rPr lang="en-US" sz="1200" kern="1200" dirty="0">
                    <a:solidFill>
                      <a:schemeClr val="tx1"/>
                    </a:solidFill>
                    <a:effectLst/>
                    <a:latin typeface="+mn-lt"/>
                    <a:ea typeface="+mn-ea"/>
                    <a:cs typeface="+mn-cs"/>
                  </a:rPr>
                  <a:t> 			(5)</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PH" sz="1200" b="1" i="0" kern="1200">
                    <a:solidFill>
                      <a:schemeClr val="tx1"/>
                    </a:solidFill>
                    <a:effectLst/>
                    <a:latin typeface="Cambria Math" panose="02040503050406030204" pitchFamily="18" charset="0"/>
                    <a:ea typeface="+mn-ea"/>
                    <a:cs typeface="+mn-cs"/>
                  </a:rPr>
                  <a:t>〖</a:t>
                </a:r>
                <a:r>
                  <a:rPr lang="en-US" sz="1200" b="1" i="0" kern="1200">
                    <a:solidFill>
                      <a:schemeClr val="tx1"/>
                    </a:solidFill>
                    <a:effectLst/>
                    <a:latin typeface="Cambria Math" panose="02040503050406030204" pitchFamily="18" charset="0"/>
                    <a:ea typeface="+mn-ea"/>
                    <a:cs typeface="+mn-cs"/>
                  </a:rPr>
                  <a:t>𝑩𝑺𝑴𝑭𝑮</a:t>
                </a:r>
                <a:r>
                  <a:rPr lang="en-PH" sz="1200" b="1" i="0" kern="1200">
                    <a:solidFill>
                      <a:schemeClr val="tx1"/>
                    </a:solidFill>
                    <a:effectLst/>
                    <a:latin typeface="Cambria Math" panose="02040503050406030204" pitchFamily="18" charset="0"/>
                    <a:ea typeface="+mn-ea"/>
                    <a:cs typeface="+mn-cs"/>
                  </a:rPr>
                  <a:t>〗_(</a:t>
                </a:r>
                <a:r>
                  <a:rPr lang="en-US" sz="1200" b="1" i="0" kern="1200">
                    <a:solidFill>
                      <a:schemeClr val="tx1"/>
                    </a:solidFill>
                    <a:effectLst/>
                    <a:latin typeface="Cambria Math" panose="02040503050406030204" pitchFamily="18" charset="0"/>
                    <a:ea typeface="+mn-ea"/>
                    <a:cs typeface="+mn-cs"/>
                  </a:rPr>
                  <a:t>𝒊,𝒕</a:t>
                </a:r>
                <a:r>
                  <a:rPr lang="en-PH" sz="1200" b="1" i="0" kern="1200">
                    <a:solidFill>
                      <a:schemeClr val="tx1"/>
                    </a:solidFill>
                    <a:effectLst/>
                    <a:latin typeface="Cambria Math" panose="02040503050406030204" pitchFamily="18" charset="0"/>
                    <a:ea typeface="+mn-ea"/>
                    <a:cs typeface="+mn-cs"/>
                  </a:rPr>
                  <a:t>)</a:t>
                </a:r>
                <a:r>
                  <a:rPr lang="en-US" sz="1200" kern="1200" dirty="0">
                    <a:solidFill>
                      <a:schemeClr val="tx1"/>
                    </a:solidFill>
                    <a:effectLst/>
                    <a:latin typeface="+mn-lt"/>
                    <a:ea typeface="+mn-ea"/>
                    <a:cs typeface="+mn-cs"/>
                  </a:rPr>
                  <a:t>= the dependent variable, is the contribution of business </a:t>
                </a:r>
                <a:r>
                  <a:rPr lang="en-US" sz="1200" kern="1200" dirty="0" err="1">
                    <a:solidFill>
                      <a:schemeClr val="tx1"/>
                    </a:solidFill>
                    <a:effectLst/>
                    <a:latin typeface="+mn-lt"/>
                    <a:ea typeface="+mn-ea"/>
                    <a:cs typeface="+mn-cs"/>
                  </a:rPr>
                  <a:t>servicification</a:t>
                </a:r>
                <a:r>
                  <a:rPr lang="en-US" sz="1200" kern="1200" dirty="0">
                    <a:solidFill>
                      <a:schemeClr val="tx1"/>
                    </a:solidFill>
                    <a:effectLst/>
                    <a:latin typeface="+mn-lt"/>
                    <a:ea typeface="+mn-ea"/>
                    <a:cs typeface="+mn-cs"/>
                  </a:rPr>
                  <a:t> of manufacturing, grouped into either direct, indirect, and/or total, for each country </a:t>
                </a:r>
                <a:r>
                  <a:rPr lang="en-US" sz="1200" i="0" kern="1200">
                    <a:solidFill>
                      <a:schemeClr val="tx1"/>
                    </a:solidFill>
                    <a:effectLst/>
                    <a:latin typeface="Cambria Math" panose="02040503050406030204" pitchFamily="18" charset="0"/>
                    <a:ea typeface="+mn-ea"/>
                    <a:cs typeface="+mn-cs"/>
                  </a:rPr>
                  <a:t>𝑖</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r>
                  <a:rPr lang="en-US" sz="1200" b="1" i="0" kern="1200">
                    <a:solidFill>
                      <a:schemeClr val="tx1"/>
                    </a:solidFill>
                    <a:effectLst/>
                    <a:latin typeface="Cambria Math" panose="02040503050406030204" pitchFamily="18" charset="0"/>
                    <a:ea typeface="+mn-ea"/>
                    <a:cs typeface="+mn-cs"/>
                  </a:rPr>
                  <a:t>𝑿</a:t>
                </a:r>
                <a:r>
                  <a:rPr lang="en-PH" sz="1200" b="1" i="0" kern="1200">
                    <a:solidFill>
                      <a:schemeClr val="tx1"/>
                    </a:solidFill>
                    <a:effectLst/>
                    <a:latin typeface="Cambria Math" panose="02040503050406030204" pitchFamily="18" charset="0"/>
                    <a:ea typeface="+mn-ea"/>
                    <a:cs typeface="+mn-cs"/>
                  </a:rPr>
                  <a:t>_(</a:t>
                </a:r>
                <a:r>
                  <a:rPr lang="en-US" sz="1200" b="1" i="0" kern="1200">
                    <a:solidFill>
                      <a:schemeClr val="tx1"/>
                    </a:solidFill>
                    <a:effectLst/>
                    <a:latin typeface="Cambria Math" panose="02040503050406030204" pitchFamily="18" charset="0"/>
                    <a:ea typeface="+mn-ea"/>
                    <a:cs typeface="+mn-cs"/>
                  </a:rPr>
                  <a:t>𝒊,𝒕</a:t>
                </a:r>
                <a:r>
                  <a:rPr lang="en-PH" sz="1200" b="1" i="0" kern="1200">
                    <a:solidFill>
                      <a:schemeClr val="tx1"/>
                    </a:solidFill>
                    <a:effectLst/>
                    <a:latin typeface="Cambria Math" panose="02040503050406030204" pitchFamily="18" charset="0"/>
                    <a:ea typeface="+mn-ea"/>
                    <a:cs typeface="+mn-cs"/>
                  </a:rPr>
                  <a:t>)</a:t>
                </a:r>
                <a:r>
                  <a:rPr lang="en-US" sz="1200" kern="1200" dirty="0">
                    <a:solidFill>
                      <a:schemeClr val="tx1"/>
                    </a:solidFill>
                    <a:effectLst/>
                    <a:latin typeface="+mn-lt"/>
                    <a:ea typeface="+mn-ea"/>
                    <a:cs typeface="+mn-cs"/>
                  </a:rPr>
                  <a:t> = represents the independent variables, where </a:t>
                </a:r>
                <a:r>
                  <a:rPr lang="en-PH"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𝑙𝑛𝐺𝐷𝑃𝑝𝑐</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𝑖,𝑡</a:t>
                </a:r>
                <a:r>
                  <a:rPr lang="en-PH" sz="1200" i="0" kern="1200">
                    <a:solidFill>
                      <a:schemeClr val="tx1"/>
                    </a:solidFill>
                    <a:effectLst/>
                    <a:latin typeface="Cambria Math" panose="02040503050406030204" pitchFamily="18" charset="0"/>
                    <a:ea typeface="+mn-ea"/>
                    <a:cs typeface="+mn-cs"/>
                  </a:rPr>
                  <a:t>)</a:t>
                </a:r>
                <a:r>
                  <a:rPr lang="en-US" sz="1200" kern="1200" dirty="0">
                    <a:solidFill>
                      <a:schemeClr val="tx1"/>
                    </a:solidFill>
                    <a:effectLst/>
                    <a:latin typeface="+mn-lt"/>
                    <a:ea typeface="+mn-ea"/>
                    <a:cs typeface="+mn-cs"/>
                  </a:rPr>
                  <a:t> = ln per capita GDP in nominal US$ and </a:t>
                </a:r>
                <a:r>
                  <a:rPr lang="en-PH" sz="1200" i="0" kern="1200">
                    <a:solidFill>
                      <a:schemeClr val="tx1"/>
                    </a:solidFill>
                    <a:effectLst/>
                    <a:latin typeface="Cambria Math" panose="02040503050406030204" pitchFamily="18" charset="0"/>
                    <a:ea typeface="+mn-ea"/>
                    <a:cs typeface="+mn-cs"/>
                  </a:rPr>
                  <a:t>〖</a:t>
                </a:r>
                <a:r>
                  <a:rPr lang="en-US" sz="1200" i="0" kern="1200">
                    <a:solidFill>
                      <a:schemeClr val="tx1"/>
                    </a:solidFill>
                    <a:effectLst/>
                    <a:latin typeface="Cambria Math" panose="02040503050406030204" pitchFamily="18" charset="0"/>
                    <a:ea typeface="+mn-ea"/>
                    <a:cs typeface="+mn-cs"/>
                  </a:rPr>
                  <a:t>𝐵𝑆_𝑀𝐹𝐺</a:t>
                </a:r>
                <a:r>
                  <a:rPr lang="en-PH" sz="1200" i="0" kern="1200">
                    <a:solidFill>
                      <a:schemeClr val="tx1"/>
                    </a:solidFill>
                    <a:effectLst/>
                    <a:latin typeface="Cambria Math" panose="02040503050406030204" pitchFamily="18" charset="0"/>
                    <a:ea typeface="+mn-ea"/>
                    <a:cs typeface="+mn-cs"/>
                  </a:rPr>
                  <a:t>〗_(</a:t>
                </a:r>
                <a:r>
                  <a:rPr lang="en-US" sz="1200" i="0" kern="1200">
                    <a:solidFill>
                      <a:schemeClr val="tx1"/>
                    </a:solidFill>
                    <a:effectLst/>
                    <a:latin typeface="Cambria Math" panose="02040503050406030204" pitchFamily="18" charset="0"/>
                    <a:ea typeface="+mn-ea"/>
                    <a:cs typeface="+mn-cs"/>
                  </a:rPr>
                  <a:t>𝑖,𝑡−1</a:t>
                </a:r>
                <a:r>
                  <a:rPr lang="en-PH" sz="1200" i="0" kern="1200">
                    <a:solidFill>
                      <a:schemeClr val="tx1"/>
                    </a:solidFill>
                    <a:effectLst/>
                    <a:latin typeface="Cambria Math" panose="02040503050406030204" pitchFamily="18" charset="0"/>
                    <a:ea typeface="+mn-ea"/>
                    <a:cs typeface="+mn-cs"/>
                  </a:rPr>
                  <a:t>)</a:t>
                </a:r>
                <a:r>
                  <a:rPr lang="en-US" sz="1200" kern="1200" dirty="0">
                    <a:solidFill>
                      <a:schemeClr val="tx1"/>
                    </a:solidFill>
                    <a:effectLst/>
                    <a:latin typeface="+mn-lt"/>
                    <a:ea typeface="+mn-ea"/>
                    <a:cs typeface="+mn-cs"/>
                  </a:rPr>
                  <a:t> is the 1-period lag of </a:t>
                </a:r>
                <a:r>
                  <a:rPr lang="en-US" sz="1200" i="0" kern="1200">
                    <a:solidFill>
                      <a:schemeClr val="tx1"/>
                    </a:solidFill>
                    <a:effectLst/>
                    <a:latin typeface="Cambria Math" panose="02040503050406030204" pitchFamily="18" charset="0"/>
                    <a:ea typeface="+mn-ea"/>
                    <a:cs typeface="+mn-cs"/>
                  </a:rPr>
                  <a:t>𝐵𝑆𝑀𝐹𝐺</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r>
                  <a:rPr lang="en-US" sz="1200" b="1" i="0" kern="1200">
                    <a:solidFill>
                      <a:schemeClr val="tx1"/>
                    </a:solidFill>
                    <a:effectLst/>
                    <a:latin typeface="Cambria Math" panose="02040503050406030204" pitchFamily="18" charset="0"/>
                    <a:ea typeface="+mn-ea"/>
                    <a:cs typeface="+mn-cs"/>
                  </a:rPr>
                  <a:t>𝑻</a:t>
                </a:r>
                <a:r>
                  <a:rPr lang="en-US" sz="1200" kern="1200" dirty="0">
                    <a:solidFill>
                      <a:schemeClr val="tx1"/>
                    </a:solidFill>
                    <a:effectLst/>
                    <a:latin typeface="+mn-lt"/>
                    <a:ea typeface="+mn-ea"/>
                    <a:cs typeface="+mn-cs"/>
                  </a:rPr>
                  <a:t>= refers to a vector of time dummies. </a:t>
                </a:r>
                <a:r>
                  <a:rPr lang="en-US" sz="1200" b="1" i="1" kern="1200" dirty="0" err="1">
                    <a:solidFill>
                      <a:schemeClr val="tx1"/>
                    </a:solidFill>
                    <a:effectLst/>
                    <a:latin typeface="+mn-lt"/>
                    <a:ea typeface="+mn-ea"/>
                    <a:cs typeface="+mn-cs"/>
                  </a:rPr>
                  <a:t>u</a:t>
                </a:r>
                <a:r>
                  <a:rPr lang="en-US" sz="1200" b="1" i="1" kern="1200" baseline="-25000" dirty="0" err="1">
                    <a:solidFill>
                      <a:schemeClr val="tx1"/>
                    </a:solidFill>
                    <a:effectLst/>
                    <a:latin typeface="+mn-lt"/>
                    <a:ea typeface="+mn-ea"/>
                    <a:cs typeface="+mn-cs"/>
                  </a:rPr>
                  <a:t>it</a:t>
                </a:r>
                <a:r>
                  <a:rPr lang="en-US" sz="1200" kern="1200" dirty="0">
                    <a:solidFill>
                      <a:schemeClr val="tx1"/>
                    </a:solidFill>
                    <a:effectLst/>
                    <a:latin typeface="+mn-lt"/>
                    <a:ea typeface="+mn-ea"/>
                    <a:cs typeface="+mn-cs"/>
                  </a:rPr>
                  <a:t>= is the error term.</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terms of the subscripts, </a:t>
                </a:r>
                <a:r>
                  <a:rPr lang="en-US" sz="1200" b="1" i="0" kern="1200">
                    <a:solidFill>
                      <a:schemeClr val="tx1"/>
                    </a:solidFill>
                    <a:effectLst/>
                    <a:latin typeface="Cambria Math" panose="02040503050406030204" pitchFamily="18" charset="0"/>
                    <a:ea typeface="+mn-ea"/>
                    <a:cs typeface="+mn-cs"/>
                  </a:rPr>
                  <a:t>𝒕</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refers to time </a:t>
                </a:r>
                <a:r>
                  <a:rPr lang="en-US" sz="1200" i="0" kern="1200">
                    <a:solidFill>
                      <a:schemeClr val="tx1"/>
                    </a:solidFill>
                    <a:effectLst/>
                    <a:latin typeface="Cambria Math" panose="02040503050406030204" pitchFamily="18" charset="0"/>
                    <a:ea typeface="+mn-ea"/>
                    <a:cs typeface="+mn-cs"/>
                  </a:rPr>
                  <a:t>𝑡</a:t>
                </a:r>
                <a:r>
                  <a:rPr lang="en-US" sz="1200" kern="1200" dirty="0">
                    <a:solidFill>
                      <a:schemeClr val="tx1"/>
                    </a:solidFill>
                    <a:effectLst/>
                    <a:latin typeface="+mn-lt"/>
                    <a:ea typeface="+mn-ea"/>
                    <a:cs typeface="+mn-cs"/>
                  </a:rPr>
                  <a:t> = 2010 to 2017, and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 lag from time 0 to 2.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PH" sz="1200" kern="1200" dirty="0">
                  <a:solidFill>
                    <a:schemeClr val="tx1"/>
                  </a:solidFill>
                  <a:effectLst/>
                  <a:latin typeface="+mn-lt"/>
                  <a:ea typeface="+mn-ea"/>
                  <a:cs typeface="+mn-cs"/>
                </a:endParaRPr>
              </a:p>
              <a:p>
                <a:endParaRPr lang="en-PH" dirty="0"/>
              </a:p>
              <a:p>
                <a:endParaRPr lang="en-PH" dirty="0"/>
              </a:p>
              <a:p>
                <a:endParaRPr lang="en-US" sz="1200" kern="1200" dirty="0">
                  <a:solidFill>
                    <a:schemeClr val="tx1"/>
                  </a:solidFill>
                  <a:effectLst/>
                  <a:latin typeface="+mn-lt"/>
                  <a:ea typeface="+mn-ea"/>
                  <a:cs typeface="+mn-cs"/>
                </a:endParaRPr>
              </a:p>
              <a:p>
                <a:br>
                  <a:rPr lang="en-US" dirty="0">
                    <a:effectLst/>
                  </a:rPr>
                </a:br>
                <a:endParaRPr lang="en-PH" sz="1200" kern="1200" dirty="0">
                  <a:solidFill>
                    <a:schemeClr val="tx1"/>
                  </a:solidFill>
                  <a:effectLst/>
                  <a:latin typeface="+mn-lt"/>
                  <a:ea typeface="+mn-ea"/>
                  <a:cs typeface="+mn-cs"/>
                </a:endParaRPr>
              </a:p>
              <a:p>
                <a:endParaRPr lang="en-PH" dirty="0"/>
              </a:p>
            </p:txBody>
          </p:sp>
        </mc:Fallback>
      </mc:AlternateContent>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19</a:t>
            </a:fld>
            <a:endParaRPr lang="en-US" dirty="0"/>
          </a:p>
        </p:txBody>
      </p:sp>
    </p:spTree>
    <p:extLst>
      <p:ext uri="{BB962C8B-B14F-4D97-AF65-F5344CB8AC3E}">
        <p14:creationId xmlns:p14="http://schemas.microsoft.com/office/powerpoint/2010/main" val="474854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arenR"/>
            </a:pP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extLst>
      <p:ext uri="{BB962C8B-B14F-4D97-AF65-F5344CB8AC3E}">
        <p14:creationId xmlns:p14="http://schemas.microsoft.com/office/powerpoint/2010/main" val="2728045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i="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1628440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PH"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21</a:t>
            </a:fld>
            <a:endParaRPr lang="en-US" dirty="0"/>
          </a:p>
        </p:txBody>
      </p:sp>
    </p:spTree>
    <p:extLst>
      <p:ext uri="{BB962C8B-B14F-4D97-AF65-F5344CB8AC3E}">
        <p14:creationId xmlns:p14="http://schemas.microsoft.com/office/powerpoint/2010/main" val="200335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546350" y="876300"/>
            <a:ext cx="4203700" cy="2365375"/>
          </a:xfrm>
        </p:spPr>
      </p:sp>
      <p:sp>
        <p:nvSpPr>
          <p:cNvPr id="3" name="备注占位符 2"/>
          <p:cNvSpPr>
            <a:spLocks noGrp="1"/>
          </p:cNvSpPr>
          <p:nvPr>
            <p:ph type="body" idx="1"/>
          </p:nvPr>
        </p:nvSpPr>
        <p:spPr/>
        <p:txBody>
          <a:bodyPr/>
          <a:lstStyle/>
          <a:p>
            <a:endParaRPr lang="en-PH"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3573237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23</a:t>
            </a:fld>
            <a:endParaRPr lang="en-US" dirty="0"/>
          </a:p>
        </p:txBody>
      </p:sp>
    </p:spTree>
    <p:extLst>
      <p:ext uri="{BB962C8B-B14F-4D97-AF65-F5344CB8AC3E}">
        <p14:creationId xmlns:p14="http://schemas.microsoft.com/office/powerpoint/2010/main" val="1104354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24</a:t>
            </a:fld>
            <a:endParaRPr lang="en-US"/>
          </a:p>
        </p:txBody>
      </p:sp>
    </p:spTree>
    <p:extLst>
      <p:ext uri="{BB962C8B-B14F-4D97-AF65-F5344CB8AC3E}">
        <p14:creationId xmlns:p14="http://schemas.microsoft.com/office/powerpoint/2010/main" val="1094453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25</a:t>
            </a:fld>
            <a:endParaRPr lang="en-US"/>
          </a:p>
        </p:txBody>
      </p:sp>
    </p:spTree>
    <p:extLst>
      <p:ext uri="{BB962C8B-B14F-4D97-AF65-F5344CB8AC3E}">
        <p14:creationId xmlns:p14="http://schemas.microsoft.com/office/powerpoint/2010/main" val="1649878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26</a:t>
            </a:fld>
            <a:endParaRPr lang="en-US"/>
          </a:p>
        </p:txBody>
      </p:sp>
    </p:spTree>
    <p:extLst>
      <p:ext uri="{BB962C8B-B14F-4D97-AF65-F5344CB8AC3E}">
        <p14:creationId xmlns:p14="http://schemas.microsoft.com/office/powerpoint/2010/main" val="541688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27</a:t>
            </a:fld>
            <a:endParaRPr lang="en-US"/>
          </a:p>
        </p:txBody>
      </p:sp>
    </p:spTree>
    <p:extLst>
      <p:ext uri="{BB962C8B-B14F-4D97-AF65-F5344CB8AC3E}">
        <p14:creationId xmlns:p14="http://schemas.microsoft.com/office/powerpoint/2010/main" val="1608615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28</a:t>
            </a:fld>
            <a:endParaRPr lang="en-US"/>
          </a:p>
        </p:txBody>
      </p:sp>
    </p:spTree>
    <p:extLst>
      <p:ext uri="{BB962C8B-B14F-4D97-AF65-F5344CB8AC3E}">
        <p14:creationId xmlns:p14="http://schemas.microsoft.com/office/powerpoint/2010/main" val="2659018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29</a:t>
            </a:fld>
            <a:endParaRPr lang="en-US"/>
          </a:p>
        </p:txBody>
      </p:sp>
    </p:spTree>
    <p:extLst>
      <p:ext uri="{BB962C8B-B14F-4D97-AF65-F5344CB8AC3E}">
        <p14:creationId xmlns:p14="http://schemas.microsoft.com/office/powerpoint/2010/main" val="2053273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a:t>
            </a:fld>
            <a:endParaRPr lang="en-US"/>
          </a:p>
        </p:txBody>
      </p:sp>
    </p:spTree>
    <p:extLst>
      <p:ext uri="{BB962C8B-B14F-4D97-AF65-F5344CB8AC3E}">
        <p14:creationId xmlns:p14="http://schemas.microsoft.com/office/powerpoint/2010/main" val="33833262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30</a:t>
            </a:fld>
            <a:endParaRPr lang="en-US"/>
          </a:p>
        </p:txBody>
      </p:sp>
    </p:spTree>
    <p:extLst>
      <p:ext uri="{BB962C8B-B14F-4D97-AF65-F5344CB8AC3E}">
        <p14:creationId xmlns:p14="http://schemas.microsoft.com/office/powerpoint/2010/main" val="3292280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31</a:t>
            </a:fld>
            <a:endParaRPr lang="en-US"/>
          </a:p>
        </p:txBody>
      </p:sp>
    </p:spTree>
    <p:extLst>
      <p:ext uri="{BB962C8B-B14F-4D97-AF65-F5344CB8AC3E}">
        <p14:creationId xmlns:p14="http://schemas.microsoft.com/office/powerpoint/2010/main" val="1714149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32</a:t>
            </a:fld>
            <a:endParaRPr lang="en-US"/>
          </a:p>
        </p:txBody>
      </p:sp>
    </p:spTree>
    <p:extLst>
      <p:ext uri="{BB962C8B-B14F-4D97-AF65-F5344CB8AC3E}">
        <p14:creationId xmlns:p14="http://schemas.microsoft.com/office/powerpoint/2010/main" val="932345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33</a:t>
            </a:fld>
            <a:endParaRPr lang="en-US"/>
          </a:p>
        </p:txBody>
      </p:sp>
    </p:spTree>
    <p:extLst>
      <p:ext uri="{BB962C8B-B14F-4D97-AF65-F5344CB8AC3E}">
        <p14:creationId xmlns:p14="http://schemas.microsoft.com/office/powerpoint/2010/main" val="6615681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34</a:t>
            </a:fld>
            <a:endParaRPr lang="en-US"/>
          </a:p>
        </p:txBody>
      </p:sp>
    </p:spTree>
    <p:extLst>
      <p:ext uri="{BB962C8B-B14F-4D97-AF65-F5344CB8AC3E}">
        <p14:creationId xmlns:p14="http://schemas.microsoft.com/office/powerpoint/2010/main" val="42725583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35</a:t>
            </a:fld>
            <a:endParaRPr lang="en-US"/>
          </a:p>
        </p:txBody>
      </p:sp>
    </p:spTree>
    <p:extLst>
      <p:ext uri="{BB962C8B-B14F-4D97-AF65-F5344CB8AC3E}">
        <p14:creationId xmlns:p14="http://schemas.microsoft.com/office/powerpoint/2010/main" val="16291367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36</a:t>
            </a:fld>
            <a:endParaRPr lang="en-US"/>
          </a:p>
        </p:txBody>
      </p:sp>
    </p:spTree>
    <p:extLst>
      <p:ext uri="{BB962C8B-B14F-4D97-AF65-F5344CB8AC3E}">
        <p14:creationId xmlns:p14="http://schemas.microsoft.com/office/powerpoint/2010/main" val="3031724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37</a:t>
            </a:fld>
            <a:endParaRPr lang="en-US"/>
          </a:p>
        </p:txBody>
      </p:sp>
    </p:spTree>
    <p:extLst>
      <p:ext uri="{BB962C8B-B14F-4D97-AF65-F5344CB8AC3E}">
        <p14:creationId xmlns:p14="http://schemas.microsoft.com/office/powerpoint/2010/main" val="812887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38</a:t>
            </a:fld>
            <a:endParaRPr lang="en-US"/>
          </a:p>
        </p:txBody>
      </p:sp>
    </p:spTree>
    <p:extLst>
      <p:ext uri="{BB962C8B-B14F-4D97-AF65-F5344CB8AC3E}">
        <p14:creationId xmlns:p14="http://schemas.microsoft.com/office/powerpoint/2010/main" val="36356729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39</a:t>
            </a:fld>
            <a:endParaRPr lang="en-US"/>
          </a:p>
        </p:txBody>
      </p:sp>
    </p:spTree>
    <p:extLst>
      <p:ext uri="{BB962C8B-B14F-4D97-AF65-F5344CB8AC3E}">
        <p14:creationId xmlns:p14="http://schemas.microsoft.com/office/powerpoint/2010/main" val="574866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6B41C4-D815-4465-8B2A-8F214CAD67DB}"/>
              </a:ext>
            </a:extLst>
          </p:cNvPr>
          <p:cNvSpPr>
            <a:spLocks noGrp="1" noChangeArrowheads="1"/>
          </p:cNvSpPr>
          <p:nvPr>
            <p:ph type="sldNum"/>
          </p:nvPr>
        </p:nvSpPr>
        <p:spPr>
          <a:ln/>
        </p:spPr>
        <p:txBody>
          <a:bodyPr/>
          <a:lstStyle/>
          <a:p>
            <a:fld id="{D6155C90-F680-4014-AE5B-4D7CE1E8EC0B}" type="slidenum">
              <a:rPr lang="en-US" altLang="en-US"/>
              <a:pPr/>
              <a:t>4</a:t>
            </a:fld>
            <a:endParaRPr lang="en-US" altLang="en-US"/>
          </a:p>
        </p:txBody>
      </p:sp>
      <p:sp>
        <p:nvSpPr>
          <p:cNvPr id="4097" name="Rectangle 1">
            <a:extLst>
              <a:ext uri="{FF2B5EF4-FFF2-40B4-BE49-F238E27FC236}">
                <a16:creationId xmlns:a16="http://schemas.microsoft.com/office/drawing/2014/main" id="{A939B040-A3DF-449F-9AB3-EE8B58C328C8}"/>
              </a:ext>
            </a:extLst>
          </p:cNvPr>
          <p:cNvSpPr txBox="1">
            <a:spLocks noGrp="1" noRot="1" noChangeAspect="1" noChangeArrowheads="1"/>
          </p:cNvSpPr>
          <p:nvPr>
            <p:ph type="sldImg"/>
          </p:nvPr>
        </p:nvSpPr>
        <p:spPr bwMode="auto">
          <a:xfrm>
            <a:off x="820738" y="1006475"/>
            <a:ext cx="6129337" cy="34480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33585CC8-A2B7-4A4D-B814-363CD83D460F}"/>
              </a:ext>
            </a:extLst>
          </p:cNvPr>
          <p:cNvSpPr txBox="1">
            <a:spLocks noGrp="1" noChangeArrowheads="1"/>
          </p:cNvSpPr>
          <p:nvPr>
            <p:ph type="body" idx="1"/>
          </p:nvPr>
        </p:nvSpPr>
        <p:spPr bwMode="auto">
          <a:xfrm>
            <a:off x="1185863" y="4787900"/>
            <a:ext cx="5407025" cy="62341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7640" rIns="0" bIns="0"/>
          <a:lstStyle/>
          <a:p>
            <a:endParaRPr lang="en-US" altLang="en-US" sz="2000" dirty="0">
              <a:latin typeface="Arial" panose="020B0604020202020204" pitchFamily="34" charset="0"/>
              <a:cs typeface="Baekmuk Gulim"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40</a:t>
            </a:fld>
            <a:endParaRPr lang="en-US"/>
          </a:p>
        </p:txBody>
      </p:sp>
    </p:spTree>
    <p:extLst>
      <p:ext uri="{BB962C8B-B14F-4D97-AF65-F5344CB8AC3E}">
        <p14:creationId xmlns:p14="http://schemas.microsoft.com/office/powerpoint/2010/main" val="4473490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41</a:t>
            </a:fld>
            <a:endParaRPr lang="en-US"/>
          </a:p>
        </p:txBody>
      </p:sp>
    </p:spTree>
    <p:extLst>
      <p:ext uri="{BB962C8B-B14F-4D97-AF65-F5344CB8AC3E}">
        <p14:creationId xmlns:p14="http://schemas.microsoft.com/office/powerpoint/2010/main" val="2375917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42</a:t>
            </a:fld>
            <a:endParaRPr lang="en-US"/>
          </a:p>
        </p:txBody>
      </p:sp>
    </p:spTree>
    <p:extLst>
      <p:ext uri="{BB962C8B-B14F-4D97-AF65-F5344CB8AC3E}">
        <p14:creationId xmlns:p14="http://schemas.microsoft.com/office/powerpoint/2010/main" val="10831360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43</a:t>
            </a:fld>
            <a:endParaRPr lang="en-US"/>
          </a:p>
        </p:txBody>
      </p:sp>
    </p:spTree>
    <p:extLst>
      <p:ext uri="{BB962C8B-B14F-4D97-AF65-F5344CB8AC3E}">
        <p14:creationId xmlns:p14="http://schemas.microsoft.com/office/powerpoint/2010/main" val="29284755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44</a:t>
            </a:fld>
            <a:endParaRPr lang="en-US"/>
          </a:p>
        </p:txBody>
      </p:sp>
    </p:spTree>
    <p:extLst>
      <p:ext uri="{BB962C8B-B14F-4D97-AF65-F5344CB8AC3E}">
        <p14:creationId xmlns:p14="http://schemas.microsoft.com/office/powerpoint/2010/main" val="14210689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45</a:t>
            </a:fld>
            <a:endParaRPr lang="en-US"/>
          </a:p>
        </p:txBody>
      </p:sp>
    </p:spTree>
    <p:extLst>
      <p:ext uri="{BB962C8B-B14F-4D97-AF65-F5344CB8AC3E}">
        <p14:creationId xmlns:p14="http://schemas.microsoft.com/office/powerpoint/2010/main" val="17371937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46</a:t>
            </a:fld>
            <a:endParaRPr lang="en-US"/>
          </a:p>
        </p:txBody>
      </p:sp>
    </p:spTree>
    <p:extLst>
      <p:ext uri="{BB962C8B-B14F-4D97-AF65-F5344CB8AC3E}">
        <p14:creationId xmlns:p14="http://schemas.microsoft.com/office/powerpoint/2010/main" val="11809480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47</a:t>
            </a:fld>
            <a:endParaRPr lang="en-US"/>
          </a:p>
        </p:txBody>
      </p:sp>
    </p:spTree>
    <p:extLst>
      <p:ext uri="{BB962C8B-B14F-4D97-AF65-F5344CB8AC3E}">
        <p14:creationId xmlns:p14="http://schemas.microsoft.com/office/powerpoint/2010/main" val="17685634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48</a:t>
            </a:fld>
            <a:endParaRPr lang="en-US"/>
          </a:p>
        </p:txBody>
      </p:sp>
    </p:spTree>
    <p:extLst>
      <p:ext uri="{BB962C8B-B14F-4D97-AF65-F5344CB8AC3E}">
        <p14:creationId xmlns:p14="http://schemas.microsoft.com/office/powerpoint/2010/main" val="23482839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49</a:t>
            </a:fld>
            <a:endParaRPr lang="en-US"/>
          </a:p>
        </p:txBody>
      </p:sp>
    </p:spTree>
    <p:extLst>
      <p:ext uri="{BB962C8B-B14F-4D97-AF65-F5344CB8AC3E}">
        <p14:creationId xmlns:p14="http://schemas.microsoft.com/office/powerpoint/2010/main" val="2500742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5</a:t>
            </a:fld>
            <a:endParaRPr lang="en-US" dirty="0"/>
          </a:p>
        </p:txBody>
      </p:sp>
    </p:spTree>
    <p:extLst>
      <p:ext uri="{BB962C8B-B14F-4D97-AF65-F5344CB8AC3E}">
        <p14:creationId xmlns:p14="http://schemas.microsoft.com/office/powerpoint/2010/main" val="820069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50</a:t>
            </a:fld>
            <a:endParaRPr lang="en-US"/>
          </a:p>
        </p:txBody>
      </p:sp>
    </p:spTree>
    <p:extLst>
      <p:ext uri="{BB962C8B-B14F-4D97-AF65-F5344CB8AC3E}">
        <p14:creationId xmlns:p14="http://schemas.microsoft.com/office/powerpoint/2010/main" val="22129412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51</a:t>
            </a:fld>
            <a:endParaRPr lang="en-US"/>
          </a:p>
        </p:txBody>
      </p:sp>
    </p:spTree>
    <p:extLst>
      <p:ext uri="{BB962C8B-B14F-4D97-AF65-F5344CB8AC3E}">
        <p14:creationId xmlns:p14="http://schemas.microsoft.com/office/powerpoint/2010/main" val="9915979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52</a:t>
            </a:fld>
            <a:endParaRPr lang="en-US"/>
          </a:p>
        </p:txBody>
      </p:sp>
    </p:spTree>
    <p:extLst>
      <p:ext uri="{BB962C8B-B14F-4D97-AF65-F5344CB8AC3E}">
        <p14:creationId xmlns:p14="http://schemas.microsoft.com/office/powerpoint/2010/main" val="42153539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53</a:t>
            </a:fld>
            <a:endParaRPr lang="en-US"/>
          </a:p>
        </p:txBody>
      </p:sp>
    </p:spTree>
    <p:extLst>
      <p:ext uri="{BB962C8B-B14F-4D97-AF65-F5344CB8AC3E}">
        <p14:creationId xmlns:p14="http://schemas.microsoft.com/office/powerpoint/2010/main" val="15001186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54</a:t>
            </a:fld>
            <a:endParaRPr lang="en-US"/>
          </a:p>
        </p:txBody>
      </p:sp>
    </p:spTree>
    <p:extLst>
      <p:ext uri="{BB962C8B-B14F-4D97-AF65-F5344CB8AC3E}">
        <p14:creationId xmlns:p14="http://schemas.microsoft.com/office/powerpoint/2010/main" val="12613498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55</a:t>
            </a:fld>
            <a:endParaRPr lang="en-US"/>
          </a:p>
        </p:txBody>
      </p:sp>
    </p:spTree>
    <p:extLst>
      <p:ext uri="{BB962C8B-B14F-4D97-AF65-F5344CB8AC3E}">
        <p14:creationId xmlns:p14="http://schemas.microsoft.com/office/powerpoint/2010/main" val="3065201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56</a:t>
            </a:fld>
            <a:endParaRPr lang="en-US"/>
          </a:p>
        </p:txBody>
      </p:sp>
    </p:spTree>
    <p:extLst>
      <p:ext uri="{BB962C8B-B14F-4D97-AF65-F5344CB8AC3E}">
        <p14:creationId xmlns:p14="http://schemas.microsoft.com/office/powerpoint/2010/main" val="39359754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57</a:t>
            </a:fld>
            <a:endParaRPr lang="en-US"/>
          </a:p>
        </p:txBody>
      </p:sp>
    </p:spTree>
    <p:extLst>
      <p:ext uri="{BB962C8B-B14F-4D97-AF65-F5344CB8AC3E}">
        <p14:creationId xmlns:p14="http://schemas.microsoft.com/office/powerpoint/2010/main" val="18914826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58</a:t>
            </a:fld>
            <a:endParaRPr lang="en-US"/>
          </a:p>
        </p:txBody>
      </p:sp>
    </p:spTree>
    <p:extLst>
      <p:ext uri="{BB962C8B-B14F-4D97-AF65-F5344CB8AC3E}">
        <p14:creationId xmlns:p14="http://schemas.microsoft.com/office/powerpoint/2010/main" val="36264847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59</a:t>
            </a:fld>
            <a:endParaRPr lang="en-US"/>
          </a:p>
        </p:txBody>
      </p:sp>
    </p:spTree>
    <p:extLst>
      <p:ext uri="{BB962C8B-B14F-4D97-AF65-F5344CB8AC3E}">
        <p14:creationId xmlns:p14="http://schemas.microsoft.com/office/powerpoint/2010/main" val="65758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6</a:t>
            </a:fld>
            <a:endParaRPr lang="en-US" dirty="0"/>
          </a:p>
        </p:txBody>
      </p:sp>
    </p:spTree>
    <p:extLst>
      <p:ext uri="{BB962C8B-B14F-4D97-AF65-F5344CB8AC3E}">
        <p14:creationId xmlns:p14="http://schemas.microsoft.com/office/powerpoint/2010/main" val="19297135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60</a:t>
            </a:fld>
            <a:endParaRPr lang="en-US"/>
          </a:p>
        </p:txBody>
      </p:sp>
    </p:spTree>
    <p:extLst>
      <p:ext uri="{BB962C8B-B14F-4D97-AF65-F5344CB8AC3E}">
        <p14:creationId xmlns:p14="http://schemas.microsoft.com/office/powerpoint/2010/main" val="25422915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61</a:t>
            </a:fld>
            <a:endParaRPr lang="en-US"/>
          </a:p>
        </p:txBody>
      </p:sp>
    </p:spTree>
    <p:extLst>
      <p:ext uri="{BB962C8B-B14F-4D97-AF65-F5344CB8AC3E}">
        <p14:creationId xmlns:p14="http://schemas.microsoft.com/office/powerpoint/2010/main" val="38169646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62</a:t>
            </a:fld>
            <a:endParaRPr lang="en-US"/>
          </a:p>
        </p:txBody>
      </p:sp>
    </p:spTree>
    <p:extLst>
      <p:ext uri="{BB962C8B-B14F-4D97-AF65-F5344CB8AC3E}">
        <p14:creationId xmlns:p14="http://schemas.microsoft.com/office/powerpoint/2010/main" val="380904487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63</a:t>
            </a:fld>
            <a:endParaRPr lang="en-US"/>
          </a:p>
        </p:txBody>
      </p:sp>
    </p:spTree>
    <p:extLst>
      <p:ext uri="{BB962C8B-B14F-4D97-AF65-F5344CB8AC3E}">
        <p14:creationId xmlns:p14="http://schemas.microsoft.com/office/powerpoint/2010/main" val="35128738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64</a:t>
            </a:fld>
            <a:endParaRPr lang="en-US"/>
          </a:p>
        </p:txBody>
      </p:sp>
    </p:spTree>
    <p:extLst>
      <p:ext uri="{BB962C8B-B14F-4D97-AF65-F5344CB8AC3E}">
        <p14:creationId xmlns:p14="http://schemas.microsoft.com/office/powerpoint/2010/main" val="23548625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65</a:t>
            </a:fld>
            <a:endParaRPr lang="en-US"/>
          </a:p>
        </p:txBody>
      </p:sp>
    </p:spTree>
    <p:extLst>
      <p:ext uri="{BB962C8B-B14F-4D97-AF65-F5344CB8AC3E}">
        <p14:creationId xmlns:p14="http://schemas.microsoft.com/office/powerpoint/2010/main" val="39729723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66</a:t>
            </a:fld>
            <a:endParaRPr lang="en-US"/>
          </a:p>
        </p:txBody>
      </p:sp>
    </p:spTree>
    <p:extLst>
      <p:ext uri="{BB962C8B-B14F-4D97-AF65-F5344CB8AC3E}">
        <p14:creationId xmlns:p14="http://schemas.microsoft.com/office/powerpoint/2010/main" val="34541934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67</a:t>
            </a:fld>
            <a:endParaRPr lang="en-US"/>
          </a:p>
        </p:txBody>
      </p:sp>
    </p:spTree>
    <p:extLst>
      <p:ext uri="{BB962C8B-B14F-4D97-AF65-F5344CB8AC3E}">
        <p14:creationId xmlns:p14="http://schemas.microsoft.com/office/powerpoint/2010/main" val="28004753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68</a:t>
            </a:fld>
            <a:endParaRPr lang="en-US"/>
          </a:p>
        </p:txBody>
      </p:sp>
    </p:spTree>
    <p:extLst>
      <p:ext uri="{BB962C8B-B14F-4D97-AF65-F5344CB8AC3E}">
        <p14:creationId xmlns:p14="http://schemas.microsoft.com/office/powerpoint/2010/main" val="16236997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69</a:t>
            </a:fld>
            <a:endParaRPr lang="en-US"/>
          </a:p>
        </p:txBody>
      </p:sp>
    </p:spTree>
    <p:extLst>
      <p:ext uri="{BB962C8B-B14F-4D97-AF65-F5344CB8AC3E}">
        <p14:creationId xmlns:p14="http://schemas.microsoft.com/office/powerpoint/2010/main" val="3272596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PH"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7</a:t>
            </a:fld>
            <a:endParaRPr lang="en-US" dirty="0"/>
          </a:p>
        </p:txBody>
      </p:sp>
    </p:spTree>
    <p:extLst>
      <p:ext uri="{BB962C8B-B14F-4D97-AF65-F5344CB8AC3E}">
        <p14:creationId xmlns:p14="http://schemas.microsoft.com/office/powerpoint/2010/main" val="9176168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70</a:t>
            </a:fld>
            <a:endParaRPr lang="en-US"/>
          </a:p>
        </p:txBody>
      </p:sp>
    </p:spTree>
    <p:extLst>
      <p:ext uri="{BB962C8B-B14F-4D97-AF65-F5344CB8AC3E}">
        <p14:creationId xmlns:p14="http://schemas.microsoft.com/office/powerpoint/2010/main" val="30029509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71</a:t>
            </a:fld>
            <a:endParaRPr lang="en-US"/>
          </a:p>
        </p:txBody>
      </p:sp>
    </p:spTree>
    <p:extLst>
      <p:ext uri="{BB962C8B-B14F-4D97-AF65-F5344CB8AC3E}">
        <p14:creationId xmlns:p14="http://schemas.microsoft.com/office/powerpoint/2010/main" val="295223355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649113F-0DCE-7D40-9684-257778C5150D}" type="slidenum">
              <a:rPr lang="en-US" smtClean="0"/>
              <a:t>72</a:t>
            </a:fld>
            <a:endParaRPr lang="en-US" dirty="0"/>
          </a:p>
        </p:txBody>
      </p:sp>
    </p:spTree>
    <p:extLst>
      <p:ext uri="{BB962C8B-B14F-4D97-AF65-F5344CB8AC3E}">
        <p14:creationId xmlns:p14="http://schemas.microsoft.com/office/powerpoint/2010/main" val="4088754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73</a:t>
            </a:fld>
            <a:endParaRPr lang="en-US"/>
          </a:p>
        </p:txBody>
      </p:sp>
    </p:spTree>
    <p:extLst>
      <p:ext uri="{BB962C8B-B14F-4D97-AF65-F5344CB8AC3E}">
        <p14:creationId xmlns:p14="http://schemas.microsoft.com/office/powerpoint/2010/main" val="9046470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74</a:t>
            </a:fld>
            <a:endParaRPr lang="en-US"/>
          </a:p>
        </p:txBody>
      </p:sp>
    </p:spTree>
    <p:extLst>
      <p:ext uri="{BB962C8B-B14F-4D97-AF65-F5344CB8AC3E}">
        <p14:creationId xmlns:p14="http://schemas.microsoft.com/office/powerpoint/2010/main" val="25188951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75</a:t>
            </a:fld>
            <a:endParaRPr lang="en-US"/>
          </a:p>
        </p:txBody>
      </p:sp>
    </p:spTree>
    <p:extLst>
      <p:ext uri="{BB962C8B-B14F-4D97-AF65-F5344CB8AC3E}">
        <p14:creationId xmlns:p14="http://schemas.microsoft.com/office/powerpoint/2010/main" val="148802949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76</a:t>
            </a:fld>
            <a:endParaRPr lang="en-US"/>
          </a:p>
        </p:txBody>
      </p:sp>
    </p:spTree>
    <p:extLst>
      <p:ext uri="{BB962C8B-B14F-4D97-AF65-F5344CB8AC3E}">
        <p14:creationId xmlns:p14="http://schemas.microsoft.com/office/powerpoint/2010/main" val="31717288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77</a:t>
            </a:fld>
            <a:endParaRPr lang="en-US"/>
          </a:p>
        </p:txBody>
      </p:sp>
    </p:spTree>
    <p:extLst>
      <p:ext uri="{BB962C8B-B14F-4D97-AF65-F5344CB8AC3E}">
        <p14:creationId xmlns:p14="http://schemas.microsoft.com/office/powerpoint/2010/main" val="276864246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78</a:t>
            </a:fld>
            <a:endParaRPr lang="en-US"/>
          </a:p>
        </p:txBody>
      </p:sp>
    </p:spTree>
    <p:extLst>
      <p:ext uri="{BB962C8B-B14F-4D97-AF65-F5344CB8AC3E}">
        <p14:creationId xmlns:p14="http://schemas.microsoft.com/office/powerpoint/2010/main" val="372515809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79</a:t>
            </a:fld>
            <a:endParaRPr lang="en-US"/>
          </a:p>
        </p:txBody>
      </p:sp>
    </p:spTree>
    <p:extLst>
      <p:ext uri="{BB962C8B-B14F-4D97-AF65-F5344CB8AC3E}">
        <p14:creationId xmlns:p14="http://schemas.microsoft.com/office/powerpoint/2010/main" val="3057574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field of Input-Output Analysis, also referred to as Input-Output Economics and/or</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Interindustry Economics, there is a specific branch of literature focusing solely on the</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analysis of sectoral input-output (IO) linkages. IO linkage analysis provides all the </a:t>
                </a:r>
                <a:r>
                  <a:rPr lang="en-US" sz="1200" kern="1200" dirty="0" err="1">
                    <a:solidFill>
                      <a:schemeClr val="tx1"/>
                    </a:solidFill>
                    <a:effectLst/>
                    <a:latin typeface="+mn-lt"/>
                    <a:ea typeface="+mn-ea"/>
                    <a:cs typeface="+mn-cs"/>
                  </a:rPr>
                  <a:t>nec</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essary</a:t>
                </a:r>
                <a:r>
                  <a:rPr lang="en-US" sz="1200" kern="1200" dirty="0">
                    <a:solidFill>
                      <a:schemeClr val="tx1"/>
                    </a:solidFill>
                    <a:effectLst/>
                    <a:latin typeface="+mn-lt"/>
                    <a:ea typeface="+mn-ea"/>
                    <a:cs typeface="+mn-cs"/>
                  </a:rPr>
                  <a:t> tools in order to better understand the importance of intersectoral interrelations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an economy, for example, for the purposes of addressing and/or evaluating various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economic development policies targeting specific industries. In particular, the direct and</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indirect strength of sectoral interdependencies can be quantified, which sheds light on the</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significance of individual sectors in the functioning of the entire economy. But focus on linkages! confirm the importance of inter-mediate products’ interlinkages as viewed from the perspective of their direct contributions to total outputs of sectors.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Products and services within an economy are produced not only for the purposes of sat-</a:t>
                </a:r>
                <a:endParaRPr lang="en-PH"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isfying</a:t>
                </a:r>
                <a:r>
                  <a:rPr lang="en-US" sz="1200" kern="1200" dirty="0">
                    <a:solidFill>
                      <a:schemeClr val="tx1"/>
                    </a:solidFill>
                    <a:effectLst/>
                    <a:latin typeface="+mn-lt"/>
                    <a:ea typeface="+mn-ea"/>
                    <a:cs typeface="+mn-cs"/>
                  </a:rPr>
                  <a:t> final demand that originate from domestic households, governments and investors,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foreign final demanders, but also are used as intermediate products in the process of</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production by producers (sectors) themselves. In fact, the share of intermediates could be</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quite high for certain sectors.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Linking good and services with I-O tables, and the agglomeration Index: methodology and results.</a:t>
                </a:r>
                <a:endParaRPr lang="en-PH"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Economic diversification using I-O tables will shed some light on three basic questions:</a:t>
                </a:r>
                <a:endParaRPr lang="en-PH" sz="1200" kern="1200" dirty="0">
                  <a:solidFill>
                    <a:schemeClr val="tx1"/>
                  </a:solidFill>
                  <a:effectLst/>
                  <a:latin typeface="+mn-lt"/>
                  <a:ea typeface="+mn-ea"/>
                  <a:cs typeface="+mn-cs"/>
                </a:endParaRPr>
              </a:p>
              <a:p>
                <a:r>
                  <a:rPr lang="en-PH"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STRUCTURAL TRANSFORMATION: How has the manufacturing sector changed over time? Did it help to induce the growth of other possibly non-tradable sectors in the economy? Have new capabilities been created in these other activities?</a:t>
                </a:r>
                <a:endParaRPr lang="en-PH"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What is the role of services in economic diversification—even if they are not traded internationally--in creating links across sectors?</a:t>
                </a:r>
                <a:endParaRPr lang="en-PH"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(hypothesis: as countries move up the income ladder, this should manifest itself in a proliferation of activities related to business and professional services, even though these services may not be directly exported</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sectors with strong links to other sectors also eventually established a comparative advantage across countries? How does this link to GVCs?</a:t>
                </a:r>
                <a:endParaRPr lang="en-PH"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FSU countries been able to diversify?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this exercise, the economy is divided into the 35 production sectors from ADB’s Multi-Regional Input–Output Table or database (MRIOT).</a:t>
                </a:r>
                <a:r>
                  <a:rPr lang="en-US" sz="1200" kern="1200" dirty="0">
                    <a:solidFill>
                      <a:schemeClr val="tx1"/>
                    </a:solidFill>
                    <a:effectLst/>
                    <a:latin typeface="+mn-lt"/>
                    <a:ea typeface="+mn-ea"/>
                    <a:cs typeface="+mn-cs"/>
                  </a:rPr>
                  <a:t> The table includes 62 countries and ‘rest of the world’, which are stacked together through input-output linkages. This means we have captured all </a:t>
                </a:r>
                <a:r>
                  <a:rPr lang="en-US" sz="1200" i="0" kern="1200">
                    <a:solidFill>
                      <a:schemeClr val="tx1"/>
                    </a:solidFill>
                    <a:effectLst/>
                    <a:latin typeface="+mn-lt"/>
                    <a:ea typeface="+mn-ea"/>
                    <a:cs typeface="+mn-cs"/>
                  </a:rPr>
                  <a:t>63×35</a:t>
                </a:r>
                <a:r>
                  <a:rPr lang="en-US" sz="1200" kern="1200" dirty="0">
                    <a:solidFill>
                      <a:schemeClr val="tx1"/>
                    </a:solidFill>
                    <a:effectLst/>
                    <a:latin typeface="+mn-lt"/>
                    <a:ea typeface="+mn-ea"/>
                    <a:cs typeface="+mn-cs"/>
                  </a:rPr>
                  <a:t> country-sector production activities. In turn, we classify all sectors into production groups of economic blocks, depending on the nature of the production (See ADB, 2018). Sectors are ordered according to how “tradable” they are: agriculture and natural resources are listed first, then manufacturing, comprising 18 sectors, in turn divided into two types: med- to hi-tech sectors and low-tech sectors. The services are divided into supporting infrastructure such as transport and telecommunications, and private sector services which include business and professional services, the finance sector, real estate, wholesale and retail trade, rental and leasing of machinery and equipment, and other business activities. Finally, government and community services, including education, are listed at the end given that these tend to be publicly provided (although not necessarily). The sectors and blocks are listed in Appendix 2.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hypothesis to test is as follows. Consider a unit-value change in the demand for the products of each sector (demand shock). So as to respond to that shock, the output of the sector being considered as well as that of other sectors supplying it will change :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either it only demands intermediate inputs from itself, or it demands from every single sector of the economy an amount that is more than just negligible. The extent of inter-industry demand, of course, does not necessarily have any discernible direct relationship to the growth of the value added or export potential of the sector. However, if one sector depends on some other sectors for supplies, and these sectors in turn increase their demand for other sectors’ products, domestic output will increase through spillover effects. Such supply-and-use or input–output links could set the stage for a faster and dynamic structural transformation in the local economy in the long term and could perhaps lead to greater diversification.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FIX THIS</a:t>
                </a:r>
                <a:endParaRPr lang="en-PH"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175BF125-A303-49B3-A6B0-29ACCD6BE005}" type="slidenum">
              <a:rPr lang="en-US" smtClean="0"/>
              <a:pPr/>
              <a:t>8</a:t>
            </a:fld>
            <a:endParaRPr lang="en-US"/>
          </a:p>
        </p:txBody>
      </p:sp>
    </p:spTree>
    <p:extLst>
      <p:ext uri="{BB962C8B-B14F-4D97-AF65-F5344CB8AC3E}">
        <p14:creationId xmlns:p14="http://schemas.microsoft.com/office/powerpoint/2010/main" val="25568322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80</a:t>
            </a:fld>
            <a:endParaRPr lang="en-US"/>
          </a:p>
        </p:txBody>
      </p:sp>
    </p:spTree>
    <p:extLst>
      <p:ext uri="{BB962C8B-B14F-4D97-AF65-F5344CB8AC3E}">
        <p14:creationId xmlns:p14="http://schemas.microsoft.com/office/powerpoint/2010/main" val="142987750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81</a:t>
            </a:fld>
            <a:endParaRPr lang="en-US"/>
          </a:p>
        </p:txBody>
      </p:sp>
    </p:spTree>
    <p:extLst>
      <p:ext uri="{BB962C8B-B14F-4D97-AF65-F5344CB8AC3E}">
        <p14:creationId xmlns:p14="http://schemas.microsoft.com/office/powerpoint/2010/main" val="195273300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82</a:t>
            </a:fld>
            <a:endParaRPr lang="en-US"/>
          </a:p>
        </p:txBody>
      </p:sp>
    </p:spTree>
    <p:extLst>
      <p:ext uri="{BB962C8B-B14F-4D97-AF65-F5344CB8AC3E}">
        <p14:creationId xmlns:p14="http://schemas.microsoft.com/office/powerpoint/2010/main" val="28666874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83</a:t>
            </a:fld>
            <a:endParaRPr lang="en-US"/>
          </a:p>
        </p:txBody>
      </p:sp>
    </p:spTree>
    <p:extLst>
      <p:ext uri="{BB962C8B-B14F-4D97-AF65-F5344CB8AC3E}">
        <p14:creationId xmlns:p14="http://schemas.microsoft.com/office/powerpoint/2010/main" val="210527469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A7C8C-48DB-492A-B51C-460B5BAA6398}" type="slidenum">
              <a:rPr lang="en-US" smtClean="0"/>
              <a:pPr/>
              <a:t>84</a:t>
            </a:fld>
            <a:endParaRPr lang="en-US"/>
          </a:p>
        </p:txBody>
      </p:sp>
    </p:spTree>
    <p:extLst>
      <p:ext uri="{BB962C8B-B14F-4D97-AF65-F5344CB8AC3E}">
        <p14:creationId xmlns:p14="http://schemas.microsoft.com/office/powerpoint/2010/main" val="3744603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US" dirty="0"/>
              </a:p>
            </p:txBody>
          </p:sp>
        </mc:Choice>
        <mc:Fallback xmlns="">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field of Input-Output Analysis, also referred to as Input-Output Economics and/or</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Interindustry Economics, there is a specific branch of literature focusing solely on the</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analysis of sectoral input-output (IO) linkages. IO linkage analysis provides all the </a:t>
                </a:r>
                <a:r>
                  <a:rPr lang="en-US" sz="1200" kern="1200" dirty="0" err="1">
                    <a:solidFill>
                      <a:schemeClr val="tx1"/>
                    </a:solidFill>
                    <a:effectLst/>
                    <a:latin typeface="+mn-lt"/>
                    <a:ea typeface="+mn-ea"/>
                    <a:cs typeface="+mn-cs"/>
                  </a:rPr>
                  <a:t>nec</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essary</a:t>
                </a:r>
                <a:r>
                  <a:rPr lang="en-US" sz="1200" kern="1200" dirty="0">
                    <a:solidFill>
                      <a:schemeClr val="tx1"/>
                    </a:solidFill>
                    <a:effectLst/>
                    <a:latin typeface="+mn-lt"/>
                    <a:ea typeface="+mn-ea"/>
                    <a:cs typeface="+mn-cs"/>
                  </a:rPr>
                  <a:t> tools in order to better understand the importance of intersectoral interrelations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an economy, for example, for the purposes of addressing and/or evaluating various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economic development policies targeting specific industries. In particular, the direct and</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indirect strength of sectoral interdependencies can be quantified, which sheds light on the</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significance of individual sectors in the functioning of the entire economy. But focus on linkages! confirm the importance of inter-mediate products’ interlinkages as viewed from the perspective of their direct contributions to total outputs of sectors.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Products and services within an economy are produced not only for the purposes of sat-</a:t>
                </a:r>
                <a:endParaRPr lang="en-PH"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isfying</a:t>
                </a:r>
                <a:r>
                  <a:rPr lang="en-US" sz="1200" kern="1200" dirty="0">
                    <a:solidFill>
                      <a:schemeClr val="tx1"/>
                    </a:solidFill>
                    <a:effectLst/>
                    <a:latin typeface="+mn-lt"/>
                    <a:ea typeface="+mn-ea"/>
                    <a:cs typeface="+mn-cs"/>
                  </a:rPr>
                  <a:t> final demand that originate from domestic households, governments and investors,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foreign final demanders, but also are used as intermediate products in the process of</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production by producers (sectors) themselves. In fact, the share of intermediates could be</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quite high for certain sectors.</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Linking good and services with I-O tables, and the agglomeration Index: methodology and results.</a:t>
                </a:r>
                <a:endParaRPr lang="en-PH"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Economic diversification using I-O tables will shed some light on three basic questions:</a:t>
                </a:r>
                <a:endParaRPr lang="en-PH" sz="1200" kern="1200" dirty="0">
                  <a:solidFill>
                    <a:schemeClr val="tx1"/>
                  </a:solidFill>
                  <a:effectLst/>
                  <a:latin typeface="+mn-lt"/>
                  <a:ea typeface="+mn-ea"/>
                  <a:cs typeface="+mn-cs"/>
                </a:endParaRPr>
              </a:p>
              <a:p>
                <a:r>
                  <a:rPr lang="en-PH"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STRUCTURAL TRANSFORMATION: How has the manufacturing sector changed over time? Did it help to induce the growth of other possibly non-tradable sectors in the economy? Have new capabilities been created in these other activities?</a:t>
                </a:r>
                <a:endParaRPr lang="en-PH"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What is the role of services in economic diversification—even if they are not traded internationally--in creating links across sectors?</a:t>
                </a:r>
                <a:endParaRPr lang="en-PH"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(hypothesis: as countries move up the income ladder, this should manifest itself in a proliferation of activities related to business and professional services, even though these services may not be directly exported</a:t>
                </a:r>
                <a:r>
                  <a:rPr lang="en-US" sz="1200" kern="1200" dirty="0">
                    <a:solidFill>
                      <a:schemeClr val="tx1"/>
                    </a:solidFill>
                    <a:effectLst/>
                    <a:latin typeface="+mn-lt"/>
                    <a:ea typeface="+mn-ea"/>
                    <a:cs typeface="+mn-cs"/>
                  </a:rPr>
                  <a:t>).</a:t>
                </a:r>
                <a:endParaRPr lang="en-PH"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sectors with strong links to other sectors also eventually established a comparative advantage across countries? How does this link to GVCs?</a:t>
                </a:r>
                <a:endParaRPr lang="en-PH"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FSU countries been able to diversify?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PH"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this exercise, the economy is divided into the 35 production sectors from ADB’s Multi-Regional Input–Output Table or database (MRIOT).</a:t>
                </a:r>
                <a:r>
                  <a:rPr lang="en-US" sz="1200" kern="1200" dirty="0">
                    <a:solidFill>
                      <a:schemeClr val="tx1"/>
                    </a:solidFill>
                    <a:effectLst/>
                    <a:latin typeface="+mn-lt"/>
                    <a:ea typeface="+mn-ea"/>
                    <a:cs typeface="+mn-cs"/>
                  </a:rPr>
                  <a:t> The table includes 62 countries and ‘rest of the world’, which are stacked together through input-output linkages. This means we have captured all </a:t>
                </a:r>
                <a:r>
                  <a:rPr lang="en-US" sz="1200" i="0" kern="1200">
                    <a:solidFill>
                      <a:schemeClr val="tx1"/>
                    </a:solidFill>
                    <a:effectLst/>
                    <a:latin typeface="Cambria Math" panose="02040503050406030204" pitchFamily="18" charset="0"/>
                    <a:ea typeface="+mn-ea"/>
                    <a:cs typeface="+mn-cs"/>
                  </a:rPr>
                  <a:t>63×35</a:t>
                </a:r>
                <a:r>
                  <a:rPr lang="en-US" sz="1200" kern="1200" dirty="0">
                    <a:solidFill>
                      <a:schemeClr val="tx1"/>
                    </a:solidFill>
                    <a:effectLst/>
                    <a:latin typeface="+mn-lt"/>
                    <a:ea typeface="+mn-ea"/>
                    <a:cs typeface="+mn-cs"/>
                  </a:rPr>
                  <a:t> country-sector production activities. In turn, we classify all sectors into production groups of economic blocks, depending on the nature of the production (See ADB, 2018). Sectors are ordered according to how “tradable” they are: agriculture and natural resources are listed first, then manufacturing, comprising 18 sectors, in turn divided into two types: med- to hi-tech sectors and low-tech sectors. The services are divided into supporting infrastructure such as transport and telecommunications, and private sector services which include business and professional services, the finance sector, real estate, wholesale and retail trade, rental and leasing of machinery and equipment, and other business activities. Finally, government and community services, including education, are listed at the end given that these tend to be publicly provided (although not necessarily). The sectors and blocks are listed in Appendix 2.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hypothesis to test is as follows. Consider a unit-value change in the demand for the products of each sector (demand shock). So as to respond to that shock, the output of the sector being considered as well as that of other sectors supplying it will change :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either it only demands intermediate inputs from itself, or it demands from every single sector of the economy an amount that is more than just negligible. The extent of inter-industry demand, of course, does not necessarily have any discernible direct relationship to the growth of the value added or export potential of the sector. However, if one sector depends on some other sectors for supplies, and these sectors in turn increase their demand for other sectors’ products, domestic output will increase through spillover effects. Such supply-and-use or input–output links could set the stage for a faster and dynamic structural transformation in the local economy in the long term and could perhaps lead to greater diversification. </a:t>
                </a:r>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FIX THIS</a:t>
                </a:r>
                <a:endParaRPr lang="en-PH" sz="1200" kern="1200" dirty="0">
                  <a:solidFill>
                    <a:schemeClr val="tx1"/>
                  </a:solidFill>
                  <a:effectLst/>
                  <a:latin typeface="+mn-lt"/>
                  <a:ea typeface="+mn-ea"/>
                  <a:cs typeface="+mn-cs"/>
                </a:endParaRPr>
              </a:p>
              <a:p>
                <a:endParaRPr lang="en-US" dirty="0"/>
              </a:p>
              <a:p>
                <a:r>
                  <a:rPr lang="en-US" dirty="0"/>
                  <a:t>The analysis relies on the 2017 version of the ADB’s Input-Output Table, which documents trade and production links between economies and industries for 35 sectors in 62 economies, including 24 in developing Asia. Using IO tables allow us to understand domestic production structures..</a:t>
                </a:r>
              </a:p>
              <a:p>
                <a:endParaRPr lang="en-US" dirty="0"/>
              </a:p>
              <a:p>
                <a:r>
                  <a:rPr lang="en-PH" dirty="0"/>
                  <a:t>A multi-country input-output table provides a comprehensive map of international transactions of goods and services in a massive dataset that combines the national input-output tables of various countries at a given point of time. </a:t>
                </a:r>
              </a:p>
              <a:p>
                <a:r>
                  <a:rPr lang="en-PH" dirty="0"/>
                  <a:t>Because the tables contain information on supply–use relations between industries and across countries— which are totally absent from foreign trade statistics— it is possible to identify the vertical structure of international production sharing. </a:t>
                </a:r>
              </a:p>
              <a:p>
                <a:r>
                  <a:rPr lang="en-PH" dirty="0"/>
                  <a:t>Unlike the product-level approach, input-output analysis covers an entire set of industries that make up an economic system, thus enabling the measurement of cross-border value flows for a country or region.</a:t>
                </a:r>
              </a:p>
              <a:p>
                <a:endParaRPr lang="en-PH"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does the structural transformation evolve in input–output tables for standard countries that advance to higher income? Initially a nascent sector like agriculture is likely to have only basic linkages to a few other manufacturing sectors (its suppliers), as well as transport and trade services. However, with new investments and without policy or institutional distortions, other related sectors will begin to develop to take advantage of the ecosystem and the business opportunities it presents. Further, as the economy develops, it is possible for the economy to mature into increasingly, many sophisticated services which cater to high-end manufacturing. Moreover, the country could establish new services to support exports directly and indirectly; and develop a revealed comparative advantage in certain portions of a global value chain but without directly exporting a product (as discussed further below). </a:t>
                </a:r>
                <a:endParaRPr lang="en-PH" sz="1200" kern="1200" dirty="0">
                  <a:solidFill>
                    <a:schemeClr val="tx1"/>
                  </a:solidFill>
                  <a:effectLst/>
                  <a:latin typeface="+mn-lt"/>
                  <a:ea typeface="+mn-ea"/>
                  <a:cs typeface="+mn-cs"/>
                </a:endParaRPr>
              </a:p>
              <a:p>
                <a:endParaRPr lang="en-PH" dirty="0"/>
              </a:p>
              <a:p>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hypothesis to test is as follows. Consider a unit-value change in the demand for the products of each sector (demand shock). So as to respond to that shock, the output of the sector being considered as well as that of other sectors supplying it will change : </a:t>
                </a:r>
              </a:p>
              <a:p>
                <a:endParaRPr lang="en-PH"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either it only demands intermediate inputs from itself, or it demands from every single sector of the economy an amount that is more than just negligible. The extent of inter-industry demand, of course, does not necessarily have any discernible direct relationship to the growth of the value added or export potential of the sector. However, if one sector depends on some other sectors for supplies, and these sectors in turn increase their demand for other sectors’ products, domestic output will increase through spillover effects. Such supply-and-use or input–output links could set the stage for a faster and dynamic structural transformation in the local economy in the long term and could perhaps lead to greater diversification. </a:t>
                </a:r>
                <a:endParaRPr lang="en-PH"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does the structural transformation evolve in input–output tables for standard countries that advance to higher income? Initially a nascent sector like agriculture is likely to have only basic linkages to a few other manufacturing sectors (its suppliers), as well as transport and trade services. However, with new investments and without policy or institutional distortions, other related sectors will begin to develop to take advantage of the ecosystem and the business opportunities it presents. Further, as the economy develops, it is possible for the economy to mature into increasingly, many sophisticated services which cater to high-end manufacturing. Moreover, the country could establish new services to support exports directly and indirectly; and develop a revealed comparative advantage in certain portions of a global value chain but without directly exporting a product (as discussed further below). </a:t>
                </a:r>
                <a:endParaRPr lang="en-PH"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10"/>
          </p:nvPr>
        </p:nvSpPr>
        <p:spPr/>
        <p:txBody>
          <a:bodyPr/>
          <a:lstStyle/>
          <a:p>
            <a:fld id="{175BF125-A303-49B3-A6B0-29ACCD6BE005}" type="slidenum">
              <a:rPr lang="en-US" smtClean="0"/>
              <a:pPr/>
              <a:t>9</a:t>
            </a:fld>
            <a:endParaRPr lang="en-US"/>
          </a:p>
        </p:txBody>
      </p:sp>
    </p:spTree>
    <p:extLst>
      <p:ext uri="{BB962C8B-B14F-4D97-AF65-F5344CB8AC3E}">
        <p14:creationId xmlns:p14="http://schemas.microsoft.com/office/powerpoint/2010/main" val="4083425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0138756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3612237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A739842A-1B11-44FA-96BE-751C3F34251F}"/>
              </a:ext>
            </a:extLst>
          </p:cNvPr>
          <p:cNvPicPr>
            <a:picLocks noChangeAspect="1"/>
          </p:cNvPicPr>
          <p:nvPr userDrawn="1"/>
        </p:nvPicPr>
        <p:blipFill>
          <a:blip r:embed="rId2"/>
          <a:stretch>
            <a:fillRect/>
          </a:stretch>
        </p:blipFill>
        <p:spPr>
          <a:xfrm>
            <a:off x="11057021" y="5739063"/>
            <a:ext cx="745958" cy="745958"/>
          </a:xfrm>
          <a:prstGeom prst="rect">
            <a:avLst/>
          </a:prstGeom>
        </p:spPr>
      </p:pic>
    </p:spTree>
    <p:extLst>
      <p:ext uri="{BB962C8B-B14F-4D97-AF65-F5344CB8AC3E}">
        <p14:creationId xmlns:p14="http://schemas.microsoft.com/office/powerpoint/2010/main" val="2799681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F6525-37A5-43EB-B89F-64049B2775E1}"/>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106716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C2D2A-B889-4037-B788-5C59C48295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H"/>
          </a:p>
        </p:txBody>
      </p:sp>
      <p:sp>
        <p:nvSpPr>
          <p:cNvPr id="3" name="Subtitle 2">
            <a:extLst>
              <a:ext uri="{FF2B5EF4-FFF2-40B4-BE49-F238E27FC236}">
                <a16:creationId xmlns:a16="http://schemas.microsoft.com/office/drawing/2014/main" id="{75941E80-FB67-4E94-A47F-C95C1DDB99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a:extLst>
              <a:ext uri="{FF2B5EF4-FFF2-40B4-BE49-F238E27FC236}">
                <a16:creationId xmlns:a16="http://schemas.microsoft.com/office/drawing/2014/main" id="{29A2571B-AD1D-4BEC-AB3A-B2B4C8E37D84}"/>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5" name="Footer Placeholder 4">
            <a:extLst>
              <a:ext uri="{FF2B5EF4-FFF2-40B4-BE49-F238E27FC236}">
                <a16:creationId xmlns:a16="http://schemas.microsoft.com/office/drawing/2014/main" id="{2A45223C-34B3-40E7-9A1B-8A3539291D8B}"/>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A2AEB52A-E76A-40CB-A803-0862013EB72B}"/>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22303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4D15E-DE8F-4C75-B0BC-BDEAABCE7A4D}"/>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B20CDAC6-1A4A-4F55-B5FF-1A7D60C509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3D54ED61-7723-4707-BDE4-07F708CD45DC}"/>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5" name="Footer Placeholder 4">
            <a:extLst>
              <a:ext uri="{FF2B5EF4-FFF2-40B4-BE49-F238E27FC236}">
                <a16:creationId xmlns:a16="http://schemas.microsoft.com/office/drawing/2014/main" id="{B86BB7D3-A7F1-4A91-AAC2-8EAA5D3A73F5}"/>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DE52AF2B-6BE7-4C8A-AF49-A3FBC1F09AAF}"/>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15710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C066-0639-4B08-9E3D-4F0227FF44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H"/>
          </a:p>
        </p:txBody>
      </p:sp>
      <p:sp>
        <p:nvSpPr>
          <p:cNvPr id="3" name="Text Placeholder 2">
            <a:extLst>
              <a:ext uri="{FF2B5EF4-FFF2-40B4-BE49-F238E27FC236}">
                <a16:creationId xmlns:a16="http://schemas.microsoft.com/office/drawing/2014/main" id="{5610F8B3-552E-40B9-B5A0-F772930939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0519F5-145E-489C-89F9-1648B683AF10}"/>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5" name="Footer Placeholder 4">
            <a:extLst>
              <a:ext uri="{FF2B5EF4-FFF2-40B4-BE49-F238E27FC236}">
                <a16:creationId xmlns:a16="http://schemas.microsoft.com/office/drawing/2014/main" id="{B409B9CE-7BA2-49EE-8221-264C4A208140}"/>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818899B7-656B-4C1B-87E1-82E672D261AA}"/>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1510084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9AFD-63EE-4DDF-B2F6-0DC4979E5C0C}"/>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CAE14040-AFA9-4D46-B6BC-5152708140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a:extLst>
              <a:ext uri="{FF2B5EF4-FFF2-40B4-BE49-F238E27FC236}">
                <a16:creationId xmlns:a16="http://schemas.microsoft.com/office/drawing/2014/main" id="{8D9BA112-2FD6-4EDC-B4BE-F49E0C34C6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a:extLst>
              <a:ext uri="{FF2B5EF4-FFF2-40B4-BE49-F238E27FC236}">
                <a16:creationId xmlns:a16="http://schemas.microsoft.com/office/drawing/2014/main" id="{A077775D-007F-4E0D-8105-5B18AACDF6D4}"/>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6" name="Footer Placeholder 5">
            <a:extLst>
              <a:ext uri="{FF2B5EF4-FFF2-40B4-BE49-F238E27FC236}">
                <a16:creationId xmlns:a16="http://schemas.microsoft.com/office/drawing/2014/main" id="{BF70DD50-DC4A-40D9-AB31-334CF58E0B5F}"/>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E814131A-7B40-459A-BB87-49109FDEF117}"/>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77829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B7A01-CDAD-421E-885A-6D90EEEB29EC}"/>
              </a:ext>
            </a:extLst>
          </p:cNvPr>
          <p:cNvSpPr>
            <a:spLocks noGrp="1"/>
          </p:cNvSpPr>
          <p:nvPr>
            <p:ph type="title"/>
          </p:nvPr>
        </p:nvSpPr>
        <p:spPr>
          <a:xfrm>
            <a:off x="839788" y="365125"/>
            <a:ext cx="10515600" cy="1325563"/>
          </a:xfrm>
        </p:spPr>
        <p:txBody>
          <a:bodyPr/>
          <a:lstStyle/>
          <a:p>
            <a:r>
              <a:rPr lang="en-US"/>
              <a:t>Click to edit Master title style</a:t>
            </a:r>
            <a:endParaRPr lang="en-PH"/>
          </a:p>
        </p:txBody>
      </p:sp>
      <p:sp>
        <p:nvSpPr>
          <p:cNvPr id="3" name="Text Placeholder 2">
            <a:extLst>
              <a:ext uri="{FF2B5EF4-FFF2-40B4-BE49-F238E27FC236}">
                <a16:creationId xmlns:a16="http://schemas.microsoft.com/office/drawing/2014/main" id="{EF32E983-E556-4707-8906-FF236C999E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1F52B-F78B-4B3C-92F3-E4C94378BC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a:extLst>
              <a:ext uri="{FF2B5EF4-FFF2-40B4-BE49-F238E27FC236}">
                <a16:creationId xmlns:a16="http://schemas.microsoft.com/office/drawing/2014/main" id="{8203FB2B-4516-4FCE-89C9-DAC3D44B1F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BF24E2-F2AA-4CF9-ACC5-D54A49CF9B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a:extLst>
              <a:ext uri="{FF2B5EF4-FFF2-40B4-BE49-F238E27FC236}">
                <a16:creationId xmlns:a16="http://schemas.microsoft.com/office/drawing/2014/main" id="{14105649-DC9E-4F83-A2E9-AC7976487ED7}"/>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8" name="Footer Placeholder 7">
            <a:extLst>
              <a:ext uri="{FF2B5EF4-FFF2-40B4-BE49-F238E27FC236}">
                <a16:creationId xmlns:a16="http://schemas.microsoft.com/office/drawing/2014/main" id="{F5A0DB77-1076-45F9-8C16-336EECC2A2FD}"/>
              </a:ext>
            </a:extLst>
          </p:cNvPr>
          <p:cNvSpPr>
            <a:spLocks noGrp="1"/>
          </p:cNvSpPr>
          <p:nvPr>
            <p:ph type="ftr" sz="quarter" idx="11"/>
          </p:nvPr>
        </p:nvSpPr>
        <p:spPr/>
        <p:txBody>
          <a:bodyPr/>
          <a:lstStyle/>
          <a:p>
            <a:endParaRPr lang="en-PH"/>
          </a:p>
        </p:txBody>
      </p:sp>
      <p:sp>
        <p:nvSpPr>
          <p:cNvPr id="9" name="Slide Number Placeholder 8">
            <a:extLst>
              <a:ext uri="{FF2B5EF4-FFF2-40B4-BE49-F238E27FC236}">
                <a16:creationId xmlns:a16="http://schemas.microsoft.com/office/drawing/2014/main" id="{8F36EBD1-2C56-41C3-A6D0-1AF02652148A}"/>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315886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1390-CA25-40D3-8EC3-DEBB0E2905DD}"/>
              </a:ext>
            </a:extLst>
          </p:cNvPr>
          <p:cNvSpPr>
            <a:spLocks noGrp="1"/>
          </p:cNvSpPr>
          <p:nvPr>
            <p:ph type="title"/>
          </p:nvPr>
        </p:nvSpPr>
        <p:spPr/>
        <p:txBody>
          <a:bodyPr/>
          <a:lstStyle/>
          <a:p>
            <a:r>
              <a:rPr lang="en-US"/>
              <a:t>Click to edit Master title style</a:t>
            </a:r>
            <a:endParaRPr lang="en-PH"/>
          </a:p>
        </p:txBody>
      </p:sp>
      <p:sp>
        <p:nvSpPr>
          <p:cNvPr id="3" name="Date Placeholder 2">
            <a:extLst>
              <a:ext uri="{FF2B5EF4-FFF2-40B4-BE49-F238E27FC236}">
                <a16:creationId xmlns:a16="http://schemas.microsoft.com/office/drawing/2014/main" id="{6ADC57AA-7146-49E4-A6D5-88FB89A8FC6B}"/>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4" name="Footer Placeholder 3">
            <a:extLst>
              <a:ext uri="{FF2B5EF4-FFF2-40B4-BE49-F238E27FC236}">
                <a16:creationId xmlns:a16="http://schemas.microsoft.com/office/drawing/2014/main" id="{8E5A76F4-FCD1-467D-B54C-9EF37E7E7417}"/>
              </a:ext>
            </a:extLst>
          </p:cNvPr>
          <p:cNvSpPr>
            <a:spLocks noGrp="1"/>
          </p:cNvSpPr>
          <p:nvPr>
            <p:ph type="ftr" sz="quarter" idx="11"/>
          </p:nvPr>
        </p:nvSpPr>
        <p:spPr/>
        <p:txBody>
          <a:bodyPr/>
          <a:lstStyle/>
          <a:p>
            <a:endParaRPr lang="en-PH"/>
          </a:p>
        </p:txBody>
      </p:sp>
      <p:sp>
        <p:nvSpPr>
          <p:cNvPr id="5" name="Slide Number Placeholder 4">
            <a:extLst>
              <a:ext uri="{FF2B5EF4-FFF2-40B4-BE49-F238E27FC236}">
                <a16:creationId xmlns:a16="http://schemas.microsoft.com/office/drawing/2014/main" id="{E3C2C92B-E833-4BF0-8060-DD5E36D4EB93}"/>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8854483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CCD9F5-1915-4D0E-A769-0534AAE29FE8}"/>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3" name="Footer Placeholder 2">
            <a:extLst>
              <a:ext uri="{FF2B5EF4-FFF2-40B4-BE49-F238E27FC236}">
                <a16:creationId xmlns:a16="http://schemas.microsoft.com/office/drawing/2014/main" id="{65F5A9C6-3870-48FE-9A28-A4D9F83E2E1C}"/>
              </a:ext>
            </a:extLst>
          </p:cNvPr>
          <p:cNvSpPr>
            <a:spLocks noGrp="1"/>
          </p:cNvSpPr>
          <p:nvPr>
            <p:ph type="ftr" sz="quarter" idx="11"/>
          </p:nvPr>
        </p:nvSpPr>
        <p:spPr/>
        <p:txBody>
          <a:bodyPr/>
          <a:lstStyle/>
          <a:p>
            <a:endParaRPr lang="en-PH"/>
          </a:p>
        </p:txBody>
      </p:sp>
      <p:sp>
        <p:nvSpPr>
          <p:cNvPr id="4" name="Slide Number Placeholder 3">
            <a:extLst>
              <a:ext uri="{FF2B5EF4-FFF2-40B4-BE49-F238E27FC236}">
                <a16:creationId xmlns:a16="http://schemas.microsoft.com/office/drawing/2014/main" id="{7BC961D3-D1B4-4DA3-83DE-F41678226760}"/>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753576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481384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E0383-6E66-4121-870A-511379028B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Content Placeholder 2">
            <a:extLst>
              <a:ext uri="{FF2B5EF4-FFF2-40B4-BE49-F238E27FC236}">
                <a16:creationId xmlns:a16="http://schemas.microsoft.com/office/drawing/2014/main" id="{9BD66BF6-B189-4772-9592-1F11372C25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a:extLst>
              <a:ext uri="{FF2B5EF4-FFF2-40B4-BE49-F238E27FC236}">
                <a16:creationId xmlns:a16="http://schemas.microsoft.com/office/drawing/2014/main" id="{1BEE132C-C7C3-48DB-B4D3-591F68061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7F5967-4372-4CD8-AABC-54143ADFAE9F}"/>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6" name="Footer Placeholder 5">
            <a:extLst>
              <a:ext uri="{FF2B5EF4-FFF2-40B4-BE49-F238E27FC236}">
                <a16:creationId xmlns:a16="http://schemas.microsoft.com/office/drawing/2014/main" id="{97A14FC5-B52A-4C27-9B60-896A37E822D6}"/>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871E4628-C890-4683-8B87-05CEC771186D}"/>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415781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69787-C082-4F42-8959-D3BA00707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Picture Placeholder 2">
            <a:extLst>
              <a:ext uri="{FF2B5EF4-FFF2-40B4-BE49-F238E27FC236}">
                <a16:creationId xmlns:a16="http://schemas.microsoft.com/office/drawing/2014/main" id="{8F8645B5-842D-4F65-921F-0CB5F6BA7E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a:extLst>
              <a:ext uri="{FF2B5EF4-FFF2-40B4-BE49-F238E27FC236}">
                <a16:creationId xmlns:a16="http://schemas.microsoft.com/office/drawing/2014/main" id="{812DFC22-A5AC-4CAD-970D-051F4B15D6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EDE1DB-C5EC-427C-9948-D02AFDE00EE6}"/>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6" name="Footer Placeholder 5">
            <a:extLst>
              <a:ext uri="{FF2B5EF4-FFF2-40B4-BE49-F238E27FC236}">
                <a16:creationId xmlns:a16="http://schemas.microsoft.com/office/drawing/2014/main" id="{6D2237E0-A2BD-4592-8335-79BFCB2CFCD8}"/>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CF6EA576-0768-4331-83CD-6DA54411BCCB}"/>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226209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09AFC-1866-4CF2-9330-5D507C2807CD}"/>
              </a:ext>
            </a:extLst>
          </p:cNvPr>
          <p:cNvSpPr>
            <a:spLocks noGrp="1"/>
          </p:cNvSpPr>
          <p:nvPr>
            <p:ph type="title"/>
          </p:nvPr>
        </p:nvSpPr>
        <p:spPr/>
        <p:txBody>
          <a:bodyPr/>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49BE690F-6F73-4AC9-975F-E2A2783D9C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5145C899-3D36-4870-A848-23D597416EFB}"/>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5" name="Footer Placeholder 4">
            <a:extLst>
              <a:ext uri="{FF2B5EF4-FFF2-40B4-BE49-F238E27FC236}">
                <a16:creationId xmlns:a16="http://schemas.microsoft.com/office/drawing/2014/main" id="{14054946-CCCD-494C-8C90-DF78FE40E187}"/>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F10A176E-7993-47A0-9F86-9DF429F343DF}"/>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3786525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0BB3BD-D6DA-49E3-8400-70BADBBAA6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5662C5A9-9A70-4A9F-9010-FA157DADBB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A43CE776-4B33-4BE1-9AAF-B072ACB295E4}"/>
              </a:ext>
            </a:extLst>
          </p:cNvPr>
          <p:cNvSpPr>
            <a:spLocks noGrp="1"/>
          </p:cNvSpPr>
          <p:nvPr>
            <p:ph type="dt" sz="half" idx="10"/>
          </p:nvPr>
        </p:nvSpPr>
        <p:spPr/>
        <p:txBody>
          <a:bodyPr/>
          <a:lstStyle/>
          <a:p>
            <a:fld id="{B0930E92-1A33-49DD-82FB-AE846BFA79A1}" type="datetimeFigureOut">
              <a:rPr lang="en-PH" smtClean="0"/>
              <a:t>16/06/2020</a:t>
            </a:fld>
            <a:endParaRPr lang="en-PH"/>
          </a:p>
        </p:txBody>
      </p:sp>
      <p:sp>
        <p:nvSpPr>
          <p:cNvPr id="5" name="Footer Placeholder 4">
            <a:extLst>
              <a:ext uri="{FF2B5EF4-FFF2-40B4-BE49-F238E27FC236}">
                <a16:creationId xmlns:a16="http://schemas.microsoft.com/office/drawing/2014/main" id="{2775FFF0-FC65-42CA-844C-311C5A7C7A91}"/>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2871C9FE-BA4D-4F76-90B8-FEA2C9CF58DC}"/>
              </a:ext>
            </a:extLst>
          </p:cNvPr>
          <p:cNvSpPr>
            <a:spLocks noGrp="1"/>
          </p:cNvSpPr>
          <p:nvPr>
            <p:ph type="sldNum" sz="quarter" idx="12"/>
          </p:nvPr>
        </p:nvSpPr>
        <p:spPr/>
        <p:txBody>
          <a:bodyPr/>
          <a:lstStyle/>
          <a:p>
            <a:fld id="{DD32D804-0C22-4A1A-B792-793813ACE9D3}" type="slidenum">
              <a:rPr lang="en-PH" smtClean="0"/>
              <a:t>‹#›</a:t>
            </a:fld>
            <a:endParaRPr lang="en-PH"/>
          </a:p>
        </p:txBody>
      </p:sp>
    </p:spTree>
    <p:extLst>
      <p:ext uri="{BB962C8B-B14F-4D97-AF65-F5344CB8AC3E}">
        <p14:creationId xmlns:p14="http://schemas.microsoft.com/office/powerpoint/2010/main" val="24707869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76FA5-539E-4BBB-A034-827A275BC1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H"/>
          </a:p>
        </p:txBody>
      </p:sp>
      <p:sp>
        <p:nvSpPr>
          <p:cNvPr id="3" name="Subtitle 2">
            <a:extLst>
              <a:ext uri="{FF2B5EF4-FFF2-40B4-BE49-F238E27FC236}">
                <a16:creationId xmlns:a16="http://schemas.microsoft.com/office/drawing/2014/main" id="{DB773673-5907-4FF6-A3CC-1D8AEFE94B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a:extLst>
              <a:ext uri="{FF2B5EF4-FFF2-40B4-BE49-F238E27FC236}">
                <a16:creationId xmlns:a16="http://schemas.microsoft.com/office/drawing/2014/main" id="{A2E454D0-DBAA-4CE7-A4E2-3BCE815A1606}"/>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5" name="Footer Placeholder 4">
            <a:extLst>
              <a:ext uri="{FF2B5EF4-FFF2-40B4-BE49-F238E27FC236}">
                <a16:creationId xmlns:a16="http://schemas.microsoft.com/office/drawing/2014/main" id="{7CABAC96-8DA5-4A8C-ACF1-99C27B4975D9}"/>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17620D81-6B77-4FA8-A237-FEC990892325}"/>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3710989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F78B9-594C-40F6-99B8-95B0A0CF1180}"/>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A6EB41D9-B5E9-4CCD-87EC-9337B59C8E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A676E982-FB41-4EF4-8807-D41DF8B65BE6}"/>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5" name="Footer Placeholder 4">
            <a:extLst>
              <a:ext uri="{FF2B5EF4-FFF2-40B4-BE49-F238E27FC236}">
                <a16:creationId xmlns:a16="http://schemas.microsoft.com/office/drawing/2014/main" id="{7572E9FE-DF1B-461D-889F-888A250EF9C5}"/>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E9B69766-4F69-450A-B149-194415F5398A}"/>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266117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26E3F-A587-40F4-AB59-E667F0B65F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H"/>
          </a:p>
        </p:txBody>
      </p:sp>
      <p:sp>
        <p:nvSpPr>
          <p:cNvPr id="3" name="Text Placeholder 2">
            <a:extLst>
              <a:ext uri="{FF2B5EF4-FFF2-40B4-BE49-F238E27FC236}">
                <a16:creationId xmlns:a16="http://schemas.microsoft.com/office/drawing/2014/main" id="{FBD0E297-0CC4-40CF-8FE5-0DE630FE81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AD0F09-5EA0-4E7F-81CB-6F83A66788A6}"/>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5" name="Footer Placeholder 4">
            <a:extLst>
              <a:ext uri="{FF2B5EF4-FFF2-40B4-BE49-F238E27FC236}">
                <a16:creationId xmlns:a16="http://schemas.microsoft.com/office/drawing/2014/main" id="{45E78AB7-466C-4B06-9095-FFFF7819BAF9}"/>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00C81A6C-F73D-45D2-AD80-AB938FE87B26}"/>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820112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E1223-84C8-43E5-A14F-F39462B5F659}"/>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56396522-D14D-45FB-AE15-5F2A99F180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a:extLst>
              <a:ext uri="{FF2B5EF4-FFF2-40B4-BE49-F238E27FC236}">
                <a16:creationId xmlns:a16="http://schemas.microsoft.com/office/drawing/2014/main" id="{A65FA5CF-D135-4D25-8645-99F3C42929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a:extLst>
              <a:ext uri="{FF2B5EF4-FFF2-40B4-BE49-F238E27FC236}">
                <a16:creationId xmlns:a16="http://schemas.microsoft.com/office/drawing/2014/main" id="{27A5591A-032C-4B19-9A31-A85CF1906C81}"/>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6" name="Footer Placeholder 5">
            <a:extLst>
              <a:ext uri="{FF2B5EF4-FFF2-40B4-BE49-F238E27FC236}">
                <a16:creationId xmlns:a16="http://schemas.microsoft.com/office/drawing/2014/main" id="{7899A8D4-32B0-4718-BCE4-31C106949665}"/>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589A4DF1-BF01-4862-A3DB-405D9A96C4EF}"/>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23286307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4B4B7-5350-490C-937E-AC1A3AA0849A}"/>
              </a:ext>
            </a:extLst>
          </p:cNvPr>
          <p:cNvSpPr>
            <a:spLocks noGrp="1"/>
          </p:cNvSpPr>
          <p:nvPr>
            <p:ph type="title"/>
          </p:nvPr>
        </p:nvSpPr>
        <p:spPr>
          <a:xfrm>
            <a:off x="839788" y="365125"/>
            <a:ext cx="10515600" cy="1325563"/>
          </a:xfrm>
        </p:spPr>
        <p:txBody>
          <a:bodyPr/>
          <a:lstStyle/>
          <a:p>
            <a:r>
              <a:rPr lang="en-US"/>
              <a:t>Click to edit Master title style</a:t>
            </a:r>
            <a:endParaRPr lang="en-PH"/>
          </a:p>
        </p:txBody>
      </p:sp>
      <p:sp>
        <p:nvSpPr>
          <p:cNvPr id="3" name="Text Placeholder 2">
            <a:extLst>
              <a:ext uri="{FF2B5EF4-FFF2-40B4-BE49-F238E27FC236}">
                <a16:creationId xmlns:a16="http://schemas.microsoft.com/office/drawing/2014/main" id="{108EF95E-571D-48A5-8FAE-6BFFDC201B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350827-E0AC-4ED4-BAD7-15EED6866D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a:extLst>
              <a:ext uri="{FF2B5EF4-FFF2-40B4-BE49-F238E27FC236}">
                <a16:creationId xmlns:a16="http://schemas.microsoft.com/office/drawing/2014/main" id="{F170F789-C5AF-4521-958C-3DA56FC87C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978C18-1049-4245-A6A2-EE8D1A2F6B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a:extLst>
              <a:ext uri="{FF2B5EF4-FFF2-40B4-BE49-F238E27FC236}">
                <a16:creationId xmlns:a16="http://schemas.microsoft.com/office/drawing/2014/main" id="{74AE48ED-7889-41B6-8A78-3761E0471A7E}"/>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8" name="Footer Placeholder 7">
            <a:extLst>
              <a:ext uri="{FF2B5EF4-FFF2-40B4-BE49-F238E27FC236}">
                <a16:creationId xmlns:a16="http://schemas.microsoft.com/office/drawing/2014/main" id="{9CEC02CF-9587-4CB3-9E2D-D8D4C29B32DA}"/>
              </a:ext>
            </a:extLst>
          </p:cNvPr>
          <p:cNvSpPr>
            <a:spLocks noGrp="1"/>
          </p:cNvSpPr>
          <p:nvPr>
            <p:ph type="ftr" sz="quarter" idx="11"/>
          </p:nvPr>
        </p:nvSpPr>
        <p:spPr/>
        <p:txBody>
          <a:bodyPr/>
          <a:lstStyle/>
          <a:p>
            <a:endParaRPr lang="en-PH"/>
          </a:p>
        </p:txBody>
      </p:sp>
      <p:sp>
        <p:nvSpPr>
          <p:cNvPr id="9" name="Slide Number Placeholder 8">
            <a:extLst>
              <a:ext uri="{FF2B5EF4-FFF2-40B4-BE49-F238E27FC236}">
                <a16:creationId xmlns:a16="http://schemas.microsoft.com/office/drawing/2014/main" id="{5119577B-F544-4002-AE1E-2D366C5C7C73}"/>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3533295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54205-AD89-491F-B61E-AF4AB5CB6385}"/>
              </a:ext>
            </a:extLst>
          </p:cNvPr>
          <p:cNvSpPr>
            <a:spLocks noGrp="1"/>
          </p:cNvSpPr>
          <p:nvPr>
            <p:ph type="title"/>
          </p:nvPr>
        </p:nvSpPr>
        <p:spPr/>
        <p:txBody>
          <a:bodyPr/>
          <a:lstStyle/>
          <a:p>
            <a:r>
              <a:rPr lang="en-US"/>
              <a:t>Click to edit Master title style</a:t>
            </a:r>
            <a:endParaRPr lang="en-PH"/>
          </a:p>
        </p:txBody>
      </p:sp>
      <p:sp>
        <p:nvSpPr>
          <p:cNvPr id="3" name="Date Placeholder 2">
            <a:extLst>
              <a:ext uri="{FF2B5EF4-FFF2-40B4-BE49-F238E27FC236}">
                <a16:creationId xmlns:a16="http://schemas.microsoft.com/office/drawing/2014/main" id="{495C48F8-0C55-41D7-A414-168375E85E54}"/>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4" name="Footer Placeholder 3">
            <a:extLst>
              <a:ext uri="{FF2B5EF4-FFF2-40B4-BE49-F238E27FC236}">
                <a16:creationId xmlns:a16="http://schemas.microsoft.com/office/drawing/2014/main" id="{131AF393-C8E1-4F72-AE3B-2E91035CE989}"/>
              </a:ext>
            </a:extLst>
          </p:cNvPr>
          <p:cNvSpPr>
            <a:spLocks noGrp="1"/>
          </p:cNvSpPr>
          <p:nvPr>
            <p:ph type="ftr" sz="quarter" idx="11"/>
          </p:nvPr>
        </p:nvSpPr>
        <p:spPr/>
        <p:txBody>
          <a:bodyPr/>
          <a:lstStyle/>
          <a:p>
            <a:endParaRPr lang="en-PH"/>
          </a:p>
        </p:txBody>
      </p:sp>
      <p:sp>
        <p:nvSpPr>
          <p:cNvPr id="5" name="Slide Number Placeholder 4">
            <a:extLst>
              <a:ext uri="{FF2B5EF4-FFF2-40B4-BE49-F238E27FC236}">
                <a16:creationId xmlns:a16="http://schemas.microsoft.com/office/drawing/2014/main" id="{5726C8DD-EDDB-4B57-8BB1-52FBA4167778}"/>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3602887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14933027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F37913-ECF8-4099-BBD5-35B0C14CF805}"/>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3" name="Footer Placeholder 2">
            <a:extLst>
              <a:ext uri="{FF2B5EF4-FFF2-40B4-BE49-F238E27FC236}">
                <a16:creationId xmlns:a16="http://schemas.microsoft.com/office/drawing/2014/main" id="{B6235FA0-06D1-495C-ACB5-7731DC1E84FF}"/>
              </a:ext>
            </a:extLst>
          </p:cNvPr>
          <p:cNvSpPr>
            <a:spLocks noGrp="1"/>
          </p:cNvSpPr>
          <p:nvPr>
            <p:ph type="ftr" sz="quarter" idx="11"/>
          </p:nvPr>
        </p:nvSpPr>
        <p:spPr/>
        <p:txBody>
          <a:bodyPr/>
          <a:lstStyle/>
          <a:p>
            <a:endParaRPr lang="en-PH"/>
          </a:p>
        </p:txBody>
      </p:sp>
      <p:sp>
        <p:nvSpPr>
          <p:cNvPr id="4" name="Slide Number Placeholder 3">
            <a:extLst>
              <a:ext uri="{FF2B5EF4-FFF2-40B4-BE49-F238E27FC236}">
                <a16:creationId xmlns:a16="http://schemas.microsoft.com/office/drawing/2014/main" id="{DC573C8E-FFB4-4940-831B-7B7C06E48430}"/>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1317493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AB641-6DC8-42F5-A56B-78E515C950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Content Placeholder 2">
            <a:extLst>
              <a:ext uri="{FF2B5EF4-FFF2-40B4-BE49-F238E27FC236}">
                <a16:creationId xmlns:a16="http://schemas.microsoft.com/office/drawing/2014/main" id="{22849BC4-F1CF-42B2-B9F3-D83031116C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a:extLst>
              <a:ext uri="{FF2B5EF4-FFF2-40B4-BE49-F238E27FC236}">
                <a16:creationId xmlns:a16="http://schemas.microsoft.com/office/drawing/2014/main" id="{92F57DDC-CF6B-47B5-A7D8-596228628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FC6E4C-39A3-4B32-9B70-B4364D9A1265}"/>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6" name="Footer Placeholder 5">
            <a:extLst>
              <a:ext uri="{FF2B5EF4-FFF2-40B4-BE49-F238E27FC236}">
                <a16:creationId xmlns:a16="http://schemas.microsoft.com/office/drawing/2014/main" id="{C594649B-B933-4CA4-988F-88D7AD735AA9}"/>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0868B61B-9DDD-4052-B494-3F1BED17CD83}"/>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31025634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BC3F7-CE55-4E67-90DA-693E7B14D0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Picture Placeholder 2">
            <a:extLst>
              <a:ext uri="{FF2B5EF4-FFF2-40B4-BE49-F238E27FC236}">
                <a16:creationId xmlns:a16="http://schemas.microsoft.com/office/drawing/2014/main" id="{461BE461-511F-4FCD-A681-1E699C364D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a:extLst>
              <a:ext uri="{FF2B5EF4-FFF2-40B4-BE49-F238E27FC236}">
                <a16:creationId xmlns:a16="http://schemas.microsoft.com/office/drawing/2014/main" id="{B1D84551-0432-494B-9B50-C4212B06B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01D9A0-1275-495C-B7B3-4877AF38FDC8}"/>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6" name="Footer Placeholder 5">
            <a:extLst>
              <a:ext uri="{FF2B5EF4-FFF2-40B4-BE49-F238E27FC236}">
                <a16:creationId xmlns:a16="http://schemas.microsoft.com/office/drawing/2014/main" id="{2F5C394D-D7CF-425C-95DC-E62BBBDCA65D}"/>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025853CC-67EA-4FB0-887B-342D7D8E1482}"/>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807326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D74D-3DBB-4E71-AFC0-498480E0B9FE}"/>
              </a:ext>
            </a:extLst>
          </p:cNvPr>
          <p:cNvSpPr>
            <a:spLocks noGrp="1"/>
          </p:cNvSpPr>
          <p:nvPr>
            <p:ph type="title"/>
          </p:nvPr>
        </p:nvSpPr>
        <p:spPr/>
        <p:txBody>
          <a:bodyPr/>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EF4CA60D-60AB-4678-9F93-EADBAA03DB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96FB1843-A982-4E67-AFDC-984FEABAFEC2}"/>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5" name="Footer Placeholder 4">
            <a:extLst>
              <a:ext uri="{FF2B5EF4-FFF2-40B4-BE49-F238E27FC236}">
                <a16:creationId xmlns:a16="http://schemas.microsoft.com/office/drawing/2014/main" id="{14F2B9FA-51C2-45B0-8A52-5ECA04C3069D}"/>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6CCBCBA9-9F6B-4CE6-8E92-95036C7C3E57}"/>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17383687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B302A5-389E-4CF6-AD5F-A9BE6181EB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418BAE5A-F3B5-4852-ABEC-B78063C148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4CED5D2B-196B-4BB4-B1BF-6BAE04803EF7}"/>
              </a:ext>
            </a:extLst>
          </p:cNvPr>
          <p:cNvSpPr>
            <a:spLocks noGrp="1"/>
          </p:cNvSpPr>
          <p:nvPr>
            <p:ph type="dt" sz="half" idx="10"/>
          </p:nvPr>
        </p:nvSpPr>
        <p:spPr/>
        <p:txBody>
          <a:bodyPr/>
          <a:lstStyle/>
          <a:p>
            <a:fld id="{5D72107D-43DE-4DD2-B64C-BD3DE0B59691}" type="datetimeFigureOut">
              <a:rPr lang="en-PH" smtClean="0"/>
              <a:t>16/06/2020</a:t>
            </a:fld>
            <a:endParaRPr lang="en-PH"/>
          </a:p>
        </p:txBody>
      </p:sp>
      <p:sp>
        <p:nvSpPr>
          <p:cNvPr id="5" name="Footer Placeholder 4">
            <a:extLst>
              <a:ext uri="{FF2B5EF4-FFF2-40B4-BE49-F238E27FC236}">
                <a16:creationId xmlns:a16="http://schemas.microsoft.com/office/drawing/2014/main" id="{DD820B1F-4CD0-4B72-8833-11864D61FB9D}"/>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F505E3A7-E304-4E0F-94B6-F336B3748A02}"/>
              </a:ext>
            </a:extLst>
          </p:cNvPr>
          <p:cNvSpPr>
            <a:spLocks noGrp="1"/>
          </p:cNvSpPr>
          <p:nvPr>
            <p:ph type="sldNum" sz="quarter" idx="12"/>
          </p:nvPr>
        </p:nvSpPr>
        <p:spPr/>
        <p:txBody>
          <a:bodyPr/>
          <a:lstStyle/>
          <a:p>
            <a:fld id="{44D51074-1E81-42BB-BC4A-597304C11A41}" type="slidenum">
              <a:rPr lang="en-PH" smtClean="0"/>
              <a:t>‹#›</a:t>
            </a:fld>
            <a:endParaRPr lang="en-PH"/>
          </a:p>
        </p:txBody>
      </p:sp>
    </p:spTree>
    <p:extLst>
      <p:ext uri="{BB962C8B-B14F-4D97-AF65-F5344CB8AC3E}">
        <p14:creationId xmlns:p14="http://schemas.microsoft.com/office/powerpoint/2010/main" val="10056133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A1BB-732A-40D7-A957-436C35C050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H"/>
          </a:p>
        </p:txBody>
      </p:sp>
      <p:sp>
        <p:nvSpPr>
          <p:cNvPr id="3" name="Subtitle 2">
            <a:extLst>
              <a:ext uri="{FF2B5EF4-FFF2-40B4-BE49-F238E27FC236}">
                <a16:creationId xmlns:a16="http://schemas.microsoft.com/office/drawing/2014/main" id="{6ADA6CCD-0EBE-4FC8-969D-46BFC2F702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a:extLst>
              <a:ext uri="{FF2B5EF4-FFF2-40B4-BE49-F238E27FC236}">
                <a16:creationId xmlns:a16="http://schemas.microsoft.com/office/drawing/2014/main" id="{C51BB867-6FD2-4154-A713-B53F486916BF}"/>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5" name="Footer Placeholder 4">
            <a:extLst>
              <a:ext uri="{FF2B5EF4-FFF2-40B4-BE49-F238E27FC236}">
                <a16:creationId xmlns:a16="http://schemas.microsoft.com/office/drawing/2014/main" id="{F87B66FC-02F9-4B86-B4C5-C08737A7075C}"/>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C9EECD79-3EB2-4B45-963B-C46042CBA5F1}"/>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37299894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69882-5D23-435E-A0A8-1D11A92EA186}"/>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38BD44CF-20CD-4421-A91B-00627AB6A3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E68209E2-4DF6-4AEA-AA5B-D8C7C3CBC0A4}"/>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5" name="Footer Placeholder 4">
            <a:extLst>
              <a:ext uri="{FF2B5EF4-FFF2-40B4-BE49-F238E27FC236}">
                <a16:creationId xmlns:a16="http://schemas.microsoft.com/office/drawing/2014/main" id="{5BFCCC8F-1D0C-410A-A5F7-4D5C48C64166}"/>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C168D3EB-F6F7-467B-B56E-39D0E4C7775A}"/>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1041654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D7D12-E5C2-4026-A378-60DF82B8FA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H"/>
          </a:p>
        </p:txBody>
      </p:sp>
      <p:sp>
        <p:nvSpPr>
          <p:cNvPr id="3" name="Text Placeholder 2">
            <a:extLst>
              <a:ext uri="{FF2B5EF4-FFF2-40B4-BE49-F238E27FC236}">
                <a16:creationId xmlns:a16="http://schemas.microsoft.com/office/drawing/2014/main" id="{9379C6EA-9E6B-4FDE-B153-82DD287731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F4BC87-069F-4F14-8A1A-002A81A3F488}"/>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5" name="Footer Placeholder 4">
            <a:extLst>
              <a:ext uri="{FF2B5EF4-FFF2-40B4-BE49-F238E27FC236}">
                <a16:creationId xmlns:a16="http://schemas.microsoft.com/office/drawing/2014/main" id="{A55ABC4A-FE8A-43DF-9964-F8CEAC3AF45F}"/>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C1AF0502-C31E-4DB0-94AF-8083CD4D19A5}"/>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24747791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9A9C-85B9-4D94-B091-F0A77CEBF2FB}"/>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2B4FB62A-3D37-4D73-8BA5-F952450591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a:extLst>
              <a:ext uri="{FF2B5EF4-FFF2-40B4-BE49-F238E27FC236}">
                <a16:creationId xmlns:a16="http://schemas.microsoft.com/office/drawing/2014/main" id="{8C0F1C1C-190D-4E92-906F-B67BC54A8D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a:extLst>
              <a:ext uri="{FF2B5EF4-FFF2-40B4-BE49-F238E27FC236}">
                <a16:creationId xmlns:a16="http://schemas.microsoft.com/office/drawing/2014/main" id="{4AEA8832-3896-4B0F-9F43-2E592BB5F34E}"/>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6" name="Footer Placeholder 5">
            <a:extLst>
              <a:ext uri="{FF2B5EF4-FFF2-40B4-BE49-F238E27FC236}">
                <a16:creationId xmlns:a16="http://schemas.microsoft.com/office/drawing/2014/main" id="{99E20A37-6246-4026-87D2-FA3F56423003}"/>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A9F9DBE8-A96C-467D-AF20-A0144BC07000}"/>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30154158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49724-A1EE-4DC9-9B24-779D6ABE32E1}"/>
              </a:ext>
            </a:extLst>
          </p:cNvPr>
          <p:cNvSpPr>
            <a:spLocks noGrp="1"/>
          </p:cNvSpPr>
          <p:nvPr>
            <p:ph type="title"/>
          </p:nvPr>
        </p:nvSpPr>
        <p:spPr>
          <a:xfrm>
            <a:off x="839788" y="365125"/>
            <a:ext cx="10515600" cy="1325563"/>
          </a:xfrm>
        </p:spPr>
        <p:txBody>
          <a:bodyPr/>
          <a:lstStyle/>
          <a:p>
            <a:r>
              <a:rPr lang="en-US"/>
              <a:t>Click to edit Master title style</a:t>
            </a:r>
            <a:endParaRPr lang="en-PH"/>
          </a:p>
        </p:txBody>
      </p:sp>
      <p:sp>
        <p:nvSpPr>
          <p:cNvPr id="3" name="Text Placeholder 2">
            <a:extLst>
              <a:ext uri="{FF2B5EF4-FFF2-40B4-BE49-F238E27FC236}">
                <a16:creationId xmlns:a16="http://schemas.microsoft.com/office/drawing/2014/main" id="{AA2947D7-D36F-4ED7-91CB-9BAAEE25B2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3BF342-0889-42DD-B130-175FC1D7B5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a:extLst>
              <a:ext uri="{FF2B5EF4-FFF2-40B4-BE49-F238E27FC236}">
                <a16:creationId xmlns:a16="http://schemas.microsoft.com/office/drawing/2014/main" id="{2762E92D-60E8-4B6B-B2CE-BDB3B5DD3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D63378-ABBB-4FD1-9C1A-8219E01146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a:extLst>
              <a:ext uri="{FF2B5EF4-FFF2-40B4-BE49-F238E27FC236}">
                <a16:creationId xmlns:a16="http://schemas.microsoft.com/office/drawing/2014/main" id="{D3F45DDB-194A-45D0-A398-71BE2EFCE9D4}"/>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8" name="Footer Placeholder 7">
            <a:extLst>
              <a:ext uri="{FF2B5EF4-FFF2-40B4-BE49-F238E27FC236}">
                <a16:creationId xmlns:a16="http://schemas.microsoft.com/office/drawing/2014/main" id="{615E738F-A0A6-422E-8725-066CD0979B6D}"/>
              </a:ext>
            </a:extLst>
          </p:cNvPr>
          <p:cNvSpPr>
            <a:spLocks noGrp="1"/>
          </p:cNvSpPr>
          <p:nvPr>
            <p:ph type="ftr" sz="quarter" idx="11"/>
          </p:nvPr>
        </p:nvSpPr>
        <p:spPr/>
        <p:txBody>
          <a:bodyPr/>
          <a:lstStyle/>
          <a:p>
            <a:endParaRPr lang="en-PH"/>
          </a:p>
        </p:txBody>
      </p:sp>
      <p:sp>
        <p:nvSpPr>
          <p:cNvPr id="9" name="Slide Number Placeholder 8">
            <a:extLst>
              <a:ext uri="{FF2B5EF4-FFF2-40B4-BE49-F238E27FC236}">
                <a16:creationId xmlns:a16="http://schemas.microsoft.com/office/drawing/2014/main" id="{26E7D85F-B992-4177-8875-B5603D30C05A}"/>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2780849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4168700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A2076-B547-41B4-BA37-8537E8F1427C}"/>
              </a:ext>
            </a:extLst>
          </p:cNvPr>
          <p:cNvSpPr>
            <a:spLocks noGrp="1"/>
          </p:cNvSpPr>
          <p:nvPr>
            <p:ph type="title"/>
          </p:nvPr>
        </p:nvSpPr>
        <p:spPr/>
        <p:txBody>
          <a:bodyPr/>
          <a:lstStyle/>
          <a:p>
            <a:r>
              <a:rPr lang="en-US"/>
              <a:t>Click to edit Master title style</a:t>
            </a:r>
            <a:endParaRPr lang="en-PH"/>
          </a:p>
        </p:txBody>
      </p:sp>
      <p:sp>
        <p:nvSpPr>
          <p:cNvPr id="3" name="Date Placeholder 2">
            <a:extLst>
              <a:ext uri="{FF2B5EF4-FFF2-40B4-BE49-F238E27FC236}">
                <a16:creationId xmlns:a16="http://schemas.microsoft.com/office/drawing/2014/main" id="{39F0DCC1-586E-4D81-9568-724F810C6E45}"/>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4" name="Footer Placeholder 3">
            <a:extLst>
              <a:ext uri="{FF2B5EF4-FFF2-40B4-BE49-F238E27FC236}">
                <a16:creationId xmlns:a16="http://schemas.microsoft.com/office/drawing/2014/main" id="{4B2011AE-ECD8-4013-9B69-C58493031A83}"/>
              </a:ext>
            </a:extLst>
          </p:cNvPr>
          <p:cNvSpPr>
            <a:spLocks noGrp="1"/>
          </p:cNvSpPr>
          <p:nvPr>
            <p:ph type="ftr" sz="quarter" idx="11"/>
          </p:nvPr>
        </p:nvSpPr>
        <p:spPr/>
        <p:txBody>
          <a:bodyPr/>
          <a:lstStyle/>
          <a:p>
            <a:endParaRPr lang="en-PH"/>
          </a:p>
        </p:txBody>
      </p:sp>
      <p:sp>
        <p:nvSpPr>
          <p:cNvPr id="5" name="Slide Number Placeholder 4">
            <a:extLst>
              <a:ext uri="{FF2B5EF4-FFF2-40B4-BE49-F238E27FC236}">
                <a16:creationId xmlns:a16="http://schemas.microsoft.com/office/drawing/2014/main" id="{6748DE07-8059-454F-B145-B506E6AB098C}"/>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22750672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6F59FF-AF44-48C8-B773-DBBD3A29EDBD}"/>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3" name="Footer Placeholder 2">
            <a:extLst>
              <a:ext uri="{FF2B5EF4-FFF2-40B4-BE49-F238E27FC236}">
                <a16:creationId xmlns:a16="http://schemas.microsoft.com/office/drawing/2014/main" id="{B486A332-5B51-4211-A47E-C7C13701693F}"/>
              </a:ext>
            </a:extLst>
          </p:cNvPr>
          <p:cNvSpPr>
            <a:spLocks noGrp="1"/>
          </p:cNvSpPr>
          <p:nvPr>
            <p:ph type="ftr" sz="quarter" idx="11"/>
          </p:nvPr>
        </p:nvSpPr>
        <p:spPr/>
        <p:txBody>
          <a:bodyPr/>
          <a:lstStyle/>
          <a:p>
            <a:endParaRPr lang="en-PH"/>
          </a:p>
        </p:txBody>
      </p:sp>
      <p:sp>
        <p:nvSpPr>
          <p:cNvPr id="4" name="Slide Number Placeholder 3">
            <a:extLst>
              <a:ext uri="{FF2B5EF4-FFF2-40B4-BE49-F238E27FC236}">
                <a16:creationId xmlns:a16="http://schemas.microsoft.com/office/drawing/2014/main" id="{E0E0DA4B-8B19-40D2-A65F-C76C0E22D2F7}"/>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28229458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EC08E-F2F7-49A4-BA5A-C2B49920F6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Content Placeholder 2">
            <a:extLst>
              <a:ext uri="{FF2B5EF4-FFF2-40B4-BE49-F238E27FC236}">
                <a16:creationId xmlns:a16="http://schemas.microsoft.com/office/drawing/2014/main" id="{5D440EE0-1068-440D-A31E-CCC0EA1A1E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a:extLst>
              <a:ext uri="{FF2B5EF4-FFF2-40B4-BE49-F238E27FC236}">
                <a16:creationId xmlns:a16="http://schemas.microsoft.com/office/drawing/2014/main" id="{A82272DD-B5C6-4C1B-9A4E-D31346BE43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C91FA7-9AE2-4CE5-93DD-078783306DF4}"/>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6" name="Footer Placeholder 5">
            <a:extLst>
              <a:ext uri="{FF2B5EF4-FFF2-40B4-BE49-F238E27FC236}">
                <a16:creationId xmlns:a16="http://schemas.microsoft.com/office/drawing/2014/main" id="{C15B212E-3376-445A-B871-8018C41FB4A8}"/>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D6E92464-E1CE-4DAB-9436-88269C9CDA2D}"/>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30617477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B3025-C284-467E-8B40-CB1DE445FE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Picture Placeholder 2">
            <a:extLst>
              <a:ext uri="{FF2B5EF4-FFF2-40B4-BE49-F238E27FC236}">
                <a16:creationId xmlns:a16="http://schemas.microsoft.com/office/drawing/2014/main" id="{352F2534-0E9E-43C5-BC45-27AABB8481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a:extLst>
              <a:ext uri="{FF2B5EF4-FFF2-40B4-BE49-F238E27FC236}">
                <a16:creationId xmlns:a16="http://schemas.microsoft.com/office/drawing/2014/main" id="{000CE2AA-08A0-4108-9D62-F33596CC43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4D4F3E-67B5-42FA-B889-641040AA376E}"/>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6" name="Footer Placeholder 5">
            <a:extLst>
              <a:ext uri="{FF2B5EF4-FFF2-40B4-BE49-F238E27FC236}">
                <a16:creationId xmlns:a16="http://schemas.microsoft.com/office/drawing/2014/main" id="{A2E838F2-3D29-44A0-AFE3-8880F4E8B593}"/>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75ACABB8-7EB2-4343-8935-2BA3762E766F}"/>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15499038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36858-DC08-4272-84E4-F7282E59D0F0}"/>
              </a:ext>
            </a:extLst>
          </p:cNvPr>
          <p:cNvSpPr>
            <a:spLocks noGrp="1"/>
          </p:cNvSpPr>
          <p:nvPr>
            <p:ph type="title"/>
          </p:nvPr>
        </p:nvSpPr>
        <p:spPr/>
        <p:txBody>
          <a:bodyPr/>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86028757-1E31-4836-84FB-1D8A05EC7F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E5779185-98C2-40D0-AA36-245A0021B7E6}"/>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5" name="Footer Placeholder 4">
            <a:extLst>
              <a:ext uri="{FF2B5EF4-FFF2-40B4-BE49-F238E27FC236}">
                <a16:creationId xmlns:a16="http://schemas.microsoft.com/office/drawing/2014/main" id="{7D54DC20-E0E0-4CA9-9709-C5AAD633488A}"/>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8EAE66B3-BF68-4221-8BD0-53902B14FB26}"/>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3949030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EB2123-4FAA-4BBD-8396-A6DDA1894D3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30DE17C4-37AC-4D2A-AD64-6A98A97DB8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6B056966-F972-479A-B714-91AD6FCD3326}"/>
              </a:ext>
            </a:extLst>
          </p:cNvPr>
          <p:cNvSpPr>
            <a:spLocks noGrp="1"/>
          </p:cNvSpPr>
          <p:nvPr>
            <p:ph type="dt" sz="half" idx="10"/>
          </p:nvPr>
        </p:nvSpPr>
        <p:spPr/>
        <p:txBody>
          <a:bodyPr/>
          <a:lstStyle/>
          <a:p>
            <a:fld id="{F52E3445-1099-40D6-BB88-3454D1171C6D}" type="datetimeFigureOut">
              <a:rPr lang="en-PH" smtClean="0"/>
              <a:t>16/06/2020</a:t>
            </a:fld>
            <a:endParaRPr lang="en-PH"/>
          </a:p>
        </p:txBody>
      </p:sp>
      <p:sp>
        <p:nvSpPr>
          <p:cNvPr id="5" name="Footer Placeholder 4">
            <a:extLst>
              <a:ext uri="{FF2B5EF4-FFF2-40B4-BE49-F238E27FC236}">
                <a16:creationId xmlns:a16="http://schemas.microsoft.com/office/drawing/2014/main" id="{D850136D-6F7E-4CD9-BB06-E2B29967F450}"/>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3EF81EF2-B061-4982-819B-D11E93EB12D8}"/>
              </a:ext>
            </a:extLst>
          </p:cNvPr>
          <p:cNvSpPr>
            <a:spLocks noGrp="1"/>
          </p:cNvSpPr>
          <p:nvPr>
            <p:ph type="sldNum" sz="quarter" idx="12"/>
          </p:nvPr>
        </p:nvSpPr>
        <p:spPr/>
        <p:txBody>
          <a:bodyPr/>
          <a:lstStyle/>
          <a:p>
            <a:fld id="{4BA37A26-B674-40D7-926C-42C78ADD1615}" type="slidenum">
              <a:rPr lang="en-PH" smtClean="0"/>
              <a:t>‹#›</a:t>
            </a:fld>
            <a:endParaRPr lang="en-PH"/>
          </a:p>
        </p:txBody>
      </p:sp>
    </p:spTree>
    <p:extLst>
      <p:ext uri="{BB962C8B-B14F-4D97-AF65-F5344CB8AC3E}">
        <p14:creationId xmlns:p14="http://schemas.microsoft.com/office/powerpoint/2010/main" val="14665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384167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1503907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1933725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735956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0C6CEF-3F30-5644-AEEC-4228C0B92182}" type="slidenum">
              <a:rPr lang="en-US" smtClean="0"/>
              <a:t>‹#›</a:t>
            </a:fld>
            <a:endParaRPr lang="en-US" dirty="0"/>
          </a:p>
        </p:txBody>
      </p:sp>
    </p:spTree>
    <p:extLst>
      <p:ext uri="{BB962C8B-B14F-4D97-AF65-F5344CB8AC3E}">
        <p14:creationId xmlns:p14="http://schemas.microsoft.com/office/powerpoint/2010/main" val="320090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6/16/2020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8" name="Picture 12">
            <a:extLst>
              <a:ext uri="{FF2B5EF4-FFF2-40B4-BE49-F238E27FC236}">
                <a16:creationId xmlns:a16="http://schemas.microsoft.com/office/drawing/2014/main" id="{F9E68C19-8C64-4C41-9197-59E6C349239A}"/>
              </a:ext>
            </a:extLst>
          </p:cNvPr>
          <p:cNvPicPr>
            <a:picLocks noChangeAspect="1"/>
          </p:cNvPicPr>
          <p:nvPr userDrawn="1"/>
        </p:nvPicPr>
        <p:blipFill>
          <a:blip r:embed="rId14"/>
          <a:stretch>
            <a:fillRect/>
          </a:stretch>
        </p:blipFill>
        <p:spPr>
          <a:xfrm>
            <a:off x="10997433" y="5944862"/>
            <a:ext cx="813568" cy="666895"/>
          </a:xfrm>
          <a:prstGeom prst="rect">
            <a:avLst/>
          </a:prstGeom>
        </p:spPr>
      </p:pic>
    </p:spTree>
    <p:extLst>
      <p:ext uri="{BB962C8B-B14F-4D97-AF65-F5344CB8AC3E}">
        <p14:creationId xmlns:p14="http://schemas.microsoft.com/office/powerpoint/2010/main" val="7411200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6" r:id="rId11"/>
    <p:sldLayoutId id="2147483767"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CCBB4C-F790-431D-9F24-9343EF7D5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H"/>
          </a:p>
        </p:txBody>
      </p:sp>
      <p:sp>
        <p:nvSpPr>
          <p:cNvPr id="3" name="Text Placeholder 2">
            <a:extLst>
              <a:ext uri="{FF2B5EF4-FFF2-40B4-BE49-F238E27FC236}">
                <a16:creationId xmlns:a16="http://schemas.microsoft.com/office/drawing/2014/main" id="{BDBD8388-4024-4BD4-B3A5-0312835D74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7EB2B4F0-5706-48F1-B870-8C944D8528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930E92-1A33-49DD-82FB-AE846BFA79A1}" type="datetimeFigureOut">
              <a:rPr lang="en-PH" smtClean="0"/>
              <a:t>16/06/2020</a:t>
            </a:fld>
            <a:endParaRPr lang="en-PH"/>
          </a:p>
        </p:txBody>
      </p:sp>
      <p:sp>
        <p:nvSpPr>
          <p:cNvPr id="5" name="Footer Placeholder 4">
            <a:extLst>
              <a:ext uri="{FF2B5EF4-FFF2-40B4-BE49-F238E27FC236}">
                <a16:creationId xmlns:a16="http://schemas.microsoft.com/office/drawing/2014/main" id="{B35EEC31-40CB-42CC-AFD0-6ECFFC7A45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a:extLst>
              <a:ext uri="{FF2B5EF4-FFF2-40B4-BE49-F238E27FC236}">
                <a16:creationId xmlns:a16="http://schemas.microsoft.com/office/drawing/2014/main" id="{42AAEC14-3120-4CBC-AA63-FF15279A40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32D804-0C22-4A1A-B792-793813ACE9D3}" type="slidenum">
              <a:rPr lang="en-PH" smtClean="0"/>
              <a:t>‹#›</a:t>
            </a:fld>
            <a:endParaRPr lang="en-PH"/>
          </a:p>
        </p:txBody>
      </p:sp>
    </p:spTree>
    <p:extLst>
      <p:ext uri="{BB962C8B-B14F-4D97-AF65-F5344CB8AC3E}">
        <p14:creationId xmlns:p14="http://schemas.microsoft.com/office/powerpoint/2010/main" val="3502824089"/>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1675FB-4E54-42F5-BDFE-FBDA1BB70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H"/>
          </a:p>
        </p:txBody>
      </p:sp>
      <p:sp>
        <p:nvSpPr>
          <p:cNvPr id="3" name="Text Placeholder 2">
            <a:extLst>
              <a:ext uri="{FF2B5EF4-FFF2-40B4-BE49-F238E27FC236}">
                <a16:creationId xmlns:a16="http://schemas.microsoft.com/office/drawing/2014/main" id="{F33F1740-5953-4877-AF59-43323257F2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BBD9C230-9413-4CA5-880B-21A500B552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2107D-43DE-4DD2-B64C-BD3DE0B59691}" type="datetimeFigureOut">
              <a:rPr lang="en-PH" smtClean="0"/>
              <a:t>16/06/2020</a:t>
            </a:fld>
            <a:endParaRPr lang="en-PH"/>
          </a:p>
        </p:txBody>
      </p:sp>
      <p:sp>
        <p:nvSpPr>
          <p:cNvPr id="5" name="Footer Placeholder 4">
            <a:extLst>
              <a:ext uri="{FF2B5EF4-FFF2-40B4-BE49-F238E27FC236}">
                <a16:creationId xmlns:a16="http://schemas.microsoft.com/office/drawing/2014/main" id="{6030F78D-CAA0-4DEA-AA8D-8A0A23601C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a:extLst>
              <a:ext uri="{FF2B5EF4-FFF2-40B4-BE49-F238E27FC236}">
                <a16:creationId xmlns:a16="http://schemas.microsoft.com/office/drawing/2014/main" id="{8BFBA9A4-E185-4D56-8205-830D1FAD6B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51074-1E81-42BB-BC4A-597304C11A41}" type="slidenum">
              <a:rPr lang="en-PH" smtClean="0"/>
              <a:t>‹#›</a:t>
            </a:fld>
            <a:endParaRPr lang="en-PH"/>
          </a:p>
        </p:txBody>
      </p:sp>
    </p:spTree>
    <p:extLst>
      <p:ext uri="{BB962C8B-B14F-4D97-AF65-F5344CB8AC3E}">
        <p14:creationId xmlns:p14="http://schemas.microsoft.com/office/powerpoint/2010/main" val="278736340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F7F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45889-E551-4072-AD1E-7C009E5FAB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H"/>
          </a:p>
        </p:txBody>
      </p:sp>
      <p:sp>
        <p:nvSpPr>
          <p:cNvPr id="3" name="Text Placeholder 2">
            <a:extLst>
              <a:ext uri="{FF2B5EF4-FFF2-40B4-BE49-F238E27FC236}">
                <a16:creationId xmlns:a16="http://schemas.microsoft.com/office/drawing/2014/main" id="{0BF22C3F-8248-415D-B9AD-08586C0AA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B3095B30-9B05-499E-8AC3-DBEF68D745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2E3445-1099-40D6-BB88-3454D1171C6D}" type="datetimeFigureOut">
              <a:rPr lang="en-PH" smtClean="0"/>
              <a:t>16/06/2020</a:t>
            </a:fld>
            <a:endParaRPr lang="en-PH"/>
          </a:p>
        </p:txBody>
      </p:sp>
      <p:sp>
        <p:nvSpPr>
          <p:cNvPr id="5" name="Footer Placeholder 4">
            <a:extLst>
              <a:ext uri="{FF2B5EF4-FFF2-40B4-BE49-F238E27FC236}">
                <a16:creationId xmlns:a16="http://schemas.microsoft.com/office/drawing/2014/main" id="{698CAF4D-B2F2-4AAD-833A-0D99F257C8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a:extLst>
              <a:ext uri="{FF2B5EF4-FFF2-40B4-BE49-F238E27FC236}">
                <a16:creationId xmlns:a16="http://schemas.microsoft.com/office/drawing/2014/main" id="{734E1CFA-9962-44A6-9E5B-E0D7871C61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A37A26-B674-40D7-926C-42C78ADD1615}" type="slidenum">
              <a:rPr lang="en-PH" smtClean="0"/>
              <a:t>‹#›</a:t>
            </a:fld>
            <a:endParaRPr lang="en-PH"/>
          </a:p>
        </p:txBody>
      </p:sp>
    </p:spTree>
    <p:extLst>
      <p:ext uri="{BB962C8B-B14F-4D97-AF65-F5344CB8AC3E}">
        <p14:creationId xmlns:p14="http://schemas.microsoft.com/office/powerpoint/2010/main" val="237682225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1.xml"/><Relationship Id="rId5" Type="http://schemas.openxmlformats.org/officeDocument/2006/relationships/tags" Target="../tags/tag5.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9.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1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slide" Target="slide48.xml"/><Relationship Id="rId13" Type="http://schemas.openxmlformats.org/officeDocument/2006/relationships/slide" Target="slide68.xml"/><Relationship Id="rId3" Type="http://schemas.openxmlformats.org/officeDocument/2006/relationships/slide" Target="slide28.xml"/><Relationship Id="rId7" Type="http://schemas.openxmlformats.org/officeDocument/2006/relationships/slide" Target="slide44.xml"/><Relationship Id="rId12" Type="http://schemas.openxmlformats.org/officeDocument/2006/relationships/slide" Target="slide6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slide" Target="slide40.xml"/><Relationship Id="rId11" Type="http://schemas.openxmlformats.org/officeDocument/2006/relationships/slide" Target="slide60.xml"/><Relationship Id="rId5" Type="http://schemas.openxmlformats.org/officeDocument/2006/relationships/slide" Target="slide36.xml"/><Relationship Id="rId10" Type="http://schemas.openxmlformats.org/officeDocument/2006/relationships/slide" Target="slide56.xml"/><Relationship Id="rId4" Type="http://schemas.openxmlformats.org/officeDocument/2006/relationships/slide" Target="slide32.xml"/><Relationship Id="rId9" Type="http://schemas.openxmlformats.org/officeDocument/2006/relationships/slide" Target="slide52.xml"/><Relationship Id="rId14" Type="http://schemas.openxmlformats.org/officeDocument/2006/relationships/slide" Target="slide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6.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3.jp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6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7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_矩形 12">
            <a:extLst>
              <a:ext uri="{FF2B5EF4-FFF2-40B4-BE49-F238E27FC236}">
                <a16:creationId xmlns:a16="http://schemas.microsoft.com/office/drawing/2014/main" id="{1ADBB93F-F5EE-422F-9140-606E3077B489}"/>
              </a:ext>
            </a:extLst>
          </p:cNvPr>
          <p:cNvSpPr/>
          <p:nvPr>
            <p:custDataLst>
              <p:tags r:id="rId1"/>
            </p:custDataLst>
          </p:nvPr>
        </p:nvSpPr>
        <p:spPr>
          <a:xfrm>
            <a:off x="1" y="20576"/>
            <a:ext cx="12192000" cy="6858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PA_文本框 10">
            <a:extLst>
              <a:ext uri="{FF2B5EF4-FFF2-40B4-BE49-F238E27FC236}">
                <a16:creationId xmlns:a16="http://schemas.microsoft.com/office/drawing/2014/main" id="{49566E58-1276-4C6F-8615-25A88726215D}"/>
              </a:ext>
            </a:extLst>
          </p:cNvPr>
          <p:cNvSpPr txBox="1"/>
          <p:nvPr>
            <p:custDataLst>
              <p:tags r:id="rId2"/>
            </p:custDataLst>
          </p:nvPr>
        </p:nvSpPr>
        <p:spPr>
          <a:xfrm>
            <a:off x="125507" y="3846864"/>
            <a:ext cx="4124326" cy="584775"/>
          </a:xfrm>
          <a:prstGeom prst="rect">
            <a:avLst/>
          </a:prstGeom>
          <a:noFill/>
        </p:spPr>
        <p:txBody>
          <a:bodyPr wrap="square" rtlCol="0">
            <a:spAutoFit/>
          </a:bodyPr>
          <a:lstStyle/>
          <a:p>
            <a:r>
              <a:rPr lang="en-US" altLang="zh-CN" sz="3200" b="1" dirty="0">
                <a:solidFill>
                  <a:schemeClr val="accent1"/>
                </a:solidFill>
                <a:latin typeface="微软雅黑" panose="020B0503020204020204" pitchFamily="34" charset="-122"/>
                <a:ea typeface="微软雅黑" panose="020B0503020204020204" pitchFamily="34" charset="-122"/>
              </a:rPr>
              <a:t>GTAP Conference</a:t>
            </a:r>
          </a:p>
        </p:txBody>
      </p:sp>
      <p:sp>
        <p:nvSpPr>
          <p:cNvPr id="12" name="PA_文本框 11">
            <a:extLst>
              <a:ext uri="{FF2B5EF4-FFF2-40B4-BE49-F238E27FC236}">
                <a16:creationId xmlns:a16="http://schemas.microsoft.com/office/drawing/2014/main" id="{7E9EB336-825A-4BC8-87C3-272010511B6D}"/>
              </a:ext>
            </a:extLst>
          </p:cNvPr>
          <p:cNvSpPr txBox="1"/>
          <p:nvPr>
            <p:custDataLst>
              <p:tags r:id="rId3"/>
            </p:custDataLst>
          </p:nvPr>
        </p:nvSpPr>
        <p:spPr>
          <a:xfrm>
            <a:off x="5517357" y="3852604"/>
            <a:ext cx="6344823" cy="923330"/>
          </a:xfrm>
          <a:prstGeom prst="rect">
            <a:avLst/>
          </a:prstGeom>
          <a:noFill/>
        </p:spPr>
        <p:txBody>
          <a:bodyPr wrap="square" rtlCol="0">
            <a:spAutoFit/>
          </a:bodyPr>
          <a:lstStyle/>
          <a:p>
            <a:pPr algn="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Using Input-output links to Measure the Potential for Service-Led Development in Formerly Transition economies and Central-West Asia. </a:t>
            </a:r>
          </a:p>
        </p:txBody>
      </p:sp>
      <p:sp useBgFill="1">
        <p:nvSpPr>
          <p:cNvPr id="15" name="PA_矩形 14">
            <a:extLst>
              <a:ext uri="{FF2B5EF4-FFF2-40B4-BE49-F238E27FC236}">
                <a16:creationId xmlns:a16="http://schemas.microsoft.com/office/drawing/2014/main" id="{8D41DB92-061B-4788-B64C-05F1148DD6C6}"/>
              </a:ext>
            </a:extLst>
          </p:cNvPr>
          <p:cNvSpPr/>
          <p:nvPr>
            <p:custDataLst>
              <p:tags r:id="rId4"/>
            </p:custDataLst>
          </p:nvPr>
        </p:nvSpPr>
        <p:spPr>
          <a:xfrm>
            <a:off x="347472" y="6496170"/>
            <a:ext cx="11635833" cy="323165"/>
          </a:xfrm>
          <a:prstGeom prst="rect">
            <a:avLst/>
          </a:prstGeom>
        </p:spPr>
        <p:txBody>
          <a:bodyPr wrap="square">
            <a:spAutoFit/>
          </a:bodyPr>
          <a:lstStyle/>
          <a:p>
            <a:pPr algn="r"/>
            <a:r>
              <a:rPr lang="en-US" altLang="zh-CN" sz="1500" dirty="0">
                <a:solidFill>
                  <a:schemeClr val="tx1">
                    <a:lumMod val="50000"/>
                    <a:lumOff val="50000"/>
                  </a:schemeClr>
                </a:solidFill>
              </a:rPr>
              <a:t>Based on work jointly with Valerie Mercer-Blackman (World Bank), </a:t>
            </a:r>
            <a:r>
              <a:rPr lang="en-US" altLang="zh-CN" sz="1500" dirty="0" err="1">
                <a:solidFill>
                  <a:schemeClr val="tx1">
                    <a:lumMod val="50000"/>
                    <a:lumOff val="50000"/>
                  </a:schemeClr>
                </a:solidFill>
              </a:rPr>
              <a:t>Krizia</a:t>
            </a:r>
            <a:r>
              <a:rPr lang="en-US" altLang="zh-CN" sz="1500" dirty="0">
                <a:solidFill>
                  <a:schemeClr val="tx1">
                    <a:lumMod val="50000"/>
                    <a:lumOff val="50000"/>
                  </a:schemeClr>
                </a:solidFill>
              </a:rPr>
              <a:t> Anne </a:t>
            </a:r>
            <a:r>
              <a:rPr lang="en-US" altLang="zh-CN" sz="1500" dirty="0" err="1">
                <a:solidFill>
                  <a:schemeClr val="tx1">
                    <a:lumMod val="50000"/>
                    <a:lumOff val="50000"/>
                  </a:schemeClr>
                </a:solidFill>
              </a:rPr>
              <a:t>Garay</a:t>
            </a:r>
            <a:r>
              <a:rPr lang="en-US" altLang="zh-CN" sz="1500" dirty="0">
                <a:solidFill>
                  <a:schemeClr val="tx1">
                    <a:lumMod val="50000"/>
                    <a:lumOff val="50000"/>
                  </a:schemeClr>
                </a:solidFill>
              </a:rPr>
              <a:t> (ADB), and Joseph </a:t>
            </a:r>
            <a:r>
              <a:rPr lang="en-US" altLang="zh-CN" sz="1500" dirty="0" err="1">
                <a:solidFill>
                  <a:schemeClr val="tx1">
                    <a:lumMod val="50000"/>
                    <a:lumOff val="50000"/>
                  </a:schemeClr>
                </a:solidFill>
              </a:rPr>
              <a:t>Mariasingham</a:t>
            </a:r>
            <a:r>
              <a:rPr lang="en-US" altLang="zh-CN" sz="1500" dirty="0">
                <a:solidFill>
                  <a:schemeClr val="tx1">
                    <a:lumMod val="50000"/>
                    <a:lumOff val="50000"/>
                  </a:schemeClr>
                </a:solidFill>
              </a:rPr>
              <a:t> (ADB)</a:t>
            </a:r>
          </a:p>
        </p:txBody>
      </p:sp>
      <p:grpSp>
        <p:nvGrpSpPr>
          <p:cNvPr id="5" name="组合 4">
            <a:extLst>
              <a:ext uri="{FF2B5EF4-FFF2-40B4-BE49-F238E27FC236}">
                <a16:creationId xmlns:a16="http://schemas.microsoft.com/office/drawing/2014/main" id="{735FADCC-1C58-4C27-AA53-2AC943EB066D}"/>
              </a:ext>
            </a:extLst>
          </p:cNvPr>
          <p:cNvGrpSpPr/>
          <p:nvPr/>
        </p:nvGrpSpPr>
        <p:grpSpPr>
          <a:xfrm>
            <a:off x="1524000" y="7478843"/>
            <a:ext cx="9144000" cy="0"/>
            <a:chOff x="0" y="6621585"/>
            <a:chExt cx="12192000" cy="0"/>
          </a:xfrm>
        </p:grpSpPr>
        <p:cxnSp>
          <p:nvCxnSpPr>
            <p:cNvPr id="20" name="直接连接符 19">
              <a:extLst>
                <a:ext uri="{FF2B5EF4-FFF2-40B4-BE49-F238E27FC236}">
                  <a16:creationId xmlns:a16="http://schemas.microsoft.com/office/drawing/2014/main" id="{D3A1CD00-B821-4D3F-B2D8-87D3644886AB}"/>
                </a:ext>
              </a:extLst>
            </p:cNvPr>
            <p:cNvCxnSpPr>
              <a:cxnSpLocks/>
            </p:cNvCxnSpPr>
            <p:nvPr/>
          </p:nvCxnSpPr>
          <p:spPr>
            <a:xfrm>
              <a:off x="0" y="6621585"/>
              <a:ext cx="54991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21" name="直接连接符 20">
              <a:extLst>
                <a:ext uri="{FF2B5EF4-FFF2-40B4-BE49-F238E27FC236}">
                  <a16:creationId xmlns:a16="http://schemas.microsoft.com/office/drawing/2014/main" id="{95928CC5-844F-4218-B536-EF4B2032696D}"/>
                </a:ext>
              </a:extLst>
            </p:cNvPr>
            <p:cNvCxnSpPr>
              <a:cxnSpLocks/>
            </p:cNvCxnSpPr>
            <p:nvPr/>
          </p:nvCxnSpPr>
          <p:spPr>
            <a:xfrm>
              <a:off x="6692900" y="6621585"/>
              <a:ext cx="54991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pic>
        <p:nvPicPr>
          <p:cNvPr id="17" name="Picture 16">
            <a:extLst>
              <a:ext uri="{FF2B5EF4-FFF2-40B4-BE49-F238E27FC236}">
                <a16:creationId xmlns:a16="http://schemas.microsoft.com/office/drawing/2014/main" id="{BEE5EE16-302A-476A-85A7-6C1B72C31A24}"/>
              </a:ext>
            </a:extLst>
          </p:cNvPr>
          <p:cNvPicPr>
            <a:picLocks noChangeAspect="1"/>
          </p:cNvPicPr>
          <p:nvPr/>
        </p:nvPicPr>
        <p:blipFill rotWithShape="1">
          <a:blip r:embed="rId8">
            <a:extLst>
              <a:ext uri="{28A0092B-C50C-407E-A947-70E740481C1C}">
                <a14:useLocalDpi xmlns:a14="http://schemas.microsoft.com/office/drawing/2010/main" val="0"/>
              </a:ext>
            </a:extLst>
          </a:blip>
          <a:srcRect l="17664" t="44074" r="60188" b="1114"/>
          <a:stretch/>
        </p:blipFill>
        <p:spPr>
          <a:xfrm>
            <a:off x="0" y="1135463"/>
            <a:ext cx="2470366" cy="2437427"/>
          </a:xfrm>
          <a:prstGeom prst="rect">
            <a:avLst/>
          </a:prstGeom>
        </p:spPr>
      </p:pic>
      <p:pic>
        <p:nvPicPr>
          <p:cNvPr id="22" name="Picture 21">
            <a:extLst>
              <a:ext uri="{FF2B5EF4-FFF2-40B4-BE49-F238E27FC236}">
                <a16:creationId xmlns:a16="http://schemas.microsoft.com/office/drawing/2014/main" id="{7269D50C-10B3-4B40-89E4-AB7D304EB18C}"/>
              </a:ext>
            </a:extLst>
          </p:cNvPr>
          <p:cNvPicPr>
            <a:picLocks noChangeAspect="1"/>
          </p:cNvPicPr>
          <p:nvPr/>
        </p:nvPicPr>
        <p:blipFill rotWithShape="1">
          <a:blip r:embed="rId8">
            <a:extLst>
              <a:ext uri="{28A0092B-C50C-407E-A947-70E740481C1C}">
                <a14:useLocalDpi xmlns:a14="http://schemas.microsoft.com/office/drawing/2010/main" val="0"/>
              </a:ext>
            </a:extLst>
          </a:blip>
          <a:srcRect l="39369" t="43704" r="38187" b="28891"/>
          <a:stretch/>
        </p:blipFill>
        <p:spPr>
          <a:xfrm>
            <a:off x="2527987" y="1135463"/>
            <a:ext cx="2503304" cy="1218714"/>
          </a:xfrm>
          <a:prstGeom prst="rect">
            <a:avLst/>
          </a:prstGeom>
        </p:spPr>
      </p:pic>
      <p:pic>
        <p:nvPicPr>
          <p:cNvPr id="23" name="Picture 22">
            <a:extLst>
              <a:ext uri="{FF2B5EF4-FFF2-40B4-BE49-F238E27FC236}">
                <a16:creationId xmlns:a16="http://schemas.microsoft.com/office/drawing/2014/main" id="{51EB4BF0-AFD2-41B4-810D-FD92672FF0A0}"/>
              </a:ext>
            </a:extLst>
          </p:cNvPr>
          <p:cNvPicPr>
            <a:picLocks noChangeAspect="1"/>
          </p:cNvPicPr>
          <p:nvPr/>
        </p:nvPicPr>
        <p:blipFill rotWithShape="1">
          <a:blip r:embed="rId8">
            <a:extLst>
              <a:ext uri="{28A0092B-C50C-407E-A947-70E740481C1C}">
                <a14:useLocalDpi xmlns:a14="http://schemas.microsoft.com/office/drawing/2010/main" val="0"/>
              </a:ext>
            </a:extLst>
          </a:blip>
          <a:srcRect l="39664" t="72590" r="37892" b="1487"/>
          <a:stretch/>
        </p:blipFill>
        <p:spPr>
          <a:xfrm>
            <a:off x="2525492" y="2413410"/>
            <a:ext cx="2503304" cy="1152837"/>
          </a:xfrm>
          <a:prstGeom prst="rect">
            <a:avLst/>
          </a:prstGeom>
        </p:spPr>
      </p:pic>
      <p:pic>
        <p:nvPicPr>
          <p:cNvPr id="24" name="Picture 23">
            <a:extLst>
              <a:ext uri="{FF2B5EF4-FFF2-40B4-BE49-F238E27FC236}">
                <a16:creationId xmlns:a16="http://schemas.microsoft.com/office/drawing/2014/main" id="{FB51D26B-D305-4995-A9B1-2DF94F874F3A}"/>
              </a:ext>
            </a:extLst>
          </p:cNvPr>
          <p:cNvPicPr>
            <a:picLocks noChangeAspect="1"/>
          </p:cNvPicPr>
          <p:nvPr/>
        </p:nvPicPr>
        <p:blipFill rotWithShape="1">
          <a:blip r:embed="rId8">
            <a:extLst>
              <a:ext uri="{28A0092B-C50C-407E-A947-70E740481C1C}">
                <a14:useLocalDpi xmlns:a14="http://schemas.microsoft.com/office/drawing/2010/main" val="0"/>
              </a:ext>
            </a:extLst>
          </a:blip>
          <a:srcRect l="56808" t="46350" b="-364"/>
          <a:stretch/>
        </p:blipFill>
        <p:spPr>
          <a:xfrm>
            <a:off x="5088912" y="1138256"/>
            <a:ext cx="7103089" cy="2437427"/>
          </a:xfrm>
          <a:prstGeom prst="rect">
            <a:avLst/>
          </a:prstGeom>
        </p:spPr>
      </p:pic>
      <p:sp>
        <p:nvSpPr>
          <p:cNvPr id="6" name="Rectangle 5">
            <a:extLst>
              <a:ext uri="{FF2B5EF4-FFF2-40B4-BE49-F238E27FC236}">
                <a16:creationId xmlns:a16="http://schemas.microsoft.com/office/drawing/2014/main" id="{7D9560FF-CD25-4FFB-B5BC-6DAF01636C8B}"/>
              </a:ext>
            </a:extLst>
          </p:cNvPr>
          <p:cNvSpPr/>
          <p:nvPr/>
        </p:nvSpPr>
        <p:spPr>
          <a:xfrm>
            <a:off x="5083922" y="1138652"/>
            <a:ext cx="7103089" cy="2421368"/>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TextBox 6">
            <a:extLst>
              <a:ext uri="{FF2B5EF4-FFF2-40B4-BE49-F238E27FC236}">
                <a16:creationId xmlns:a16="http://schemas.microsoft.com/office/drawing/2014/main" id="{6C4749FD-0008-446E-9BE3-A8E025E45D14}"/>
              </a:ext>
            </a:extLst>
          </p:cNvPr>
          <p:cNvSpPr txBox="1"/>
          <p:nvPr/>
        </p:nvSpPr>
        <p:spPr>
          <a:xfrm>
            <a:off x="5101010" y="1264362"/>
            <a:ext cx="7009653" cy="2185214"/>
          </a:xfrm>
          <a:prstGeom prst="rect">
            <a:avLst/>
          </a:prstGeom>
          <a:noFill/>
        </p:spPr>
        <p:txBody>
          <a:bodyPr wrap="square" rtlCol="0">
            <a:spAutoFit/>
          </a:bodyPr>
          <a:lstStyle/>
          <a:p>
            <a:pPr algn="r"/>
            <a:r>
              <a:rPr lang="en-PH" sz="3400" b="1" dirty="0">
                <a:solidFill>
                  <a:schemeClr val="bg1"/>
                </a:solidFill>
              </a:rPr>
              <a:t>USING INPUT OUTPUT ANALYSIS </a:t>
            </a:r>
          </a:p>
          <a:p>
            <a:pPr algn="r"/>
            <a:r>
              <a:rPr lang="en-PH" sz="3400" b="1" dirty="0">
                <a:solidFill>
                  <a:schemeClr val="bg1"/>
                </a:solidFill>
              </a:rPr>
              <a:t>TO EXPLAIN ECONOMIC DIVERSIFICATION AND </a:t>
            </a:r>
          </a:p>
          <a:p>
            <a:pPr algn="r"/>
            <a:r>
              <a:rPr lang="en-PH" sz="3400" b="1" dirty="0">
                <a:solidFill>
                  <a:schemeClr val="bg1"/>
                </a:solidFill>
              </a:rPr>
              <a:t>STRUCTURAL TRANSFORMATION</a:t>
            </a:r>
          </a:p>
        </p:txBody>
      </p:sp>
      <p:sp useBgFill="1">
        <p:nvSpPr>
          <p:cNvPr id="16" name="PA_矩形 14">
            <a:extLst>
              <a:ext uri="{FF2B5EF4-FFF2-40B4-BE49-F238E27FC236}">
                <a16:creationId xmlns:a16="http://schemas.microsoft.com/office/drawing/2014/main" id="{CD95341B-D76B-4AA6-8EC8-0994C9AE7224}"/>
              </a:ext>
            </a:extLst>
          </p:cNvPr>
          <p:cNvSpPr/>
          <p:nvPr>
            <p:custDataLst>
              <p:tags r:id="rId5"/>
            </p:custDataLst>
          </p:nvPr>
        </p:nvSpPr>
        <p:spPr>
          <a:xfrm>
            <a:off x="226347" y="4775934"/>
            <a:ext cx="11635833" cy="323165"/>
          </a:xfrm>
          <a:prstGeom prst="rect">
            <a:avLst/>
          </a:prstGeom>
        </p:spPr>
        <p:txBody>
          <a:bodyPr wrap="square">
            <a:spAutoFit/>
          </a:bodyPr>
          <a:lstStyle/>
          <a:p>
            <a:pPr algn="r"/>
            <a:r>
              <a:rPr lang="en-US" altLang="zh-CN" sz="1500" dirty="0">
                <a:solidFill>
                  <a:schemeClr val="tx1">
                    <a:lumMod val="50000"/>
                    <a:lumOff val="50000"/>
                  </a:schemeClr>
                </a:solidFill>
              </a:rPr>
              <a:t>Kristina Baris, Asian Development Bank (ADB)</a:t>
            </a:r>
          </a:p>
        </p:txBody>
      </p:sp>
    </p:spTree>
    <p:extLst>
      <p:ext uri="{BB962C8B-B14F-4D97-AF65-F5344CB8AC3E}">
        <p14:creationId xmlns:p14="http://schemas.microsoft.com/office/powerpoint/2010/main" val="3561596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anim calcmode="lin" valueType="num">
                                      <p:cBhvr>
                                        <p:cTn id="10" dur="500" fill="hold"/>
                                        <p:tgtEl>
                                          <p:spTgt spid="11"/>
                                        </p:tgtEl>
                                        <p:attrNameLst>
                                          <p:attrName>ppt_x</p:attrName>
                                        </p:attrNameLst>
                                      </p:cBhvr>
                                      <p:tavLst>
                                        <p:tav tm="0">
                                          <p:val>
                                            <p:fltVal val="0.5"/>
                                          </p:val>
                                        </p:tav>
                                        <p:tav tm="100000">
                                          <p:val>
                                            <p:strVal val="#ppt_x"/>
                                          </p:val>
                                        </p:tav>
                                      </p:tavLst>
                                    </p:anim>
                                    <p:anim calcmode="lin" valueType="num">
                                      <p:cBhvr>
                                        <p:cTn id="11" dur="500" fill="hold"/>
                                        <p:tgtEl>
                                          <p:spTgt spid="11"/>
                                        </p:tgtEl>
                                        <p:attrNameLst>
                                          <p:attrName>ppt_y</p:attrName>
                                        </p:attrNameLst>
                                      </p:cBhvr>
                                      <p:tavLst>
                                        <p:tav tm="0">
                                          <p:val>
                                            <p:fltVal val="0.5"/>
                                          </p:val>
                                        </p:tav>
                                        <p:tav tm="100000">
                                          <p:val>
                                            <p:strVal val="#ppt_y"/>
                                          </p:val>
                                        </p:tav>
                                      </p:tavLst>
                                    </p:anim>
                                  </p:childTnLst>
                                </p:cTn>
                              </p:par>
                            </p:childTnLst>
                          </p:cTn>
                        </p:par>
                        <p:par>
                          <p:cTn id="12" fill="hold">
                            <p:stCondLst>
                              <p:cond delay="1150"/>
                            </p:stCondLst>
                            <p:childTnLst>
                              <p:par>
                                <p:cTn id="13" presetID="22" presetClass="entr" presetSubtype="8" fill="hold" grpId="0" nodeType="afterEffect">
                                  <p:stCondLst>
                                    <p:cond delay="0"/>
                                  </p:stCondLst>
                                  <p:iterate type="lt">
                                    <p:tmPct val="10000"/>
                                  </p:iterate>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7450"/>
                            </p:stCondLst>
                            <p:childTnLst>
                              <p:par>
                                <p:cTn id="17" presetID="2" presetClass="entr" presetSubtype="4" fill="hold" grpId="0" nodeType="afterEffect">
                                  <p:stCondLst>
                                    <p:cond delay="0"/>
                                  </p:stCondLst>
                                  <p:iterate type="lt">
                                    <p:tmPct val="2500"/>
                                  </p:iterate>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par>
                          <p:cTn id="21" fill="hold">
                            <p:stCondLst>
                              <p:cond delay="9225"/>
                            </p:stCondLst>
                            <p:childTnLst>
                              <p:par>
                                <p:cTn id="22" presetID="16" presetClass="entr" presetSubtype="21"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par>
                          <p:cTn id="25" fill="hold">
                            <p:stCondLst>
                              <p:cond delay="9725"/>
                            </p:stCondLst>
                            <p:childTnLst>
                              <p:par>
                                <p:cTn id="26" presetID="2" presetClass="entr" presetSubtype="4" fill="hold" grpId="0" nodeType="afterEffect">
                                  <p:stCondLst>
                                    <p:cond delay="0"/>
                                  </p:stCondLst>
                                  <p:iterate type="lt">
                                    <p:tmPct val="2500"/>
                                  </p:iterate>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animBg="1"/>
      <p:bldP spid="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35280"/>
            <a:ext cx="12192000" cy="750570"/>
          </a:xfrm>
        </p:spPr>
        <p:txBody>
          <a:bodyPr>
            <a:noAutofit/>
          </a:bodyPr>
          <a:lstStyle/>
          <a:p>
            <a:pPr algn="ctr"/>
            <a:r>
              <a:rPr lang="en-US" sz="3200" b="1" dirty="0">
                <a:latin typeface="+mn-lt"/>
                <a:ea typeface="+mn-ea"/>
                <a:cs typeface="+mn-cs"/>
              </a:rPr>
              <a:t>Data and Methodology: Illustrating IO Linkages and Agglomeration</a:t>
            </a:r>
          </a:p>
        </p:txBody>
      </p:sp>
      <p:graphicFrame>
        <p:nvGraphicFramePr>
          <p:cNvPr id="3" name="Table 2">
            <a:extLst>
              <a:ext uri="{FF2B5EF4-FFF2-40B4-BE49-F238E27FC236}">
                <a16:creationId xmlns:a16="http://schemas.microsoft.com/office/drawing/2014/main" id="{5C5244A3-0A3F-484E-9AE6-3230D878EC49}"/>
              </a:ext>
            </a:extLst>
          </p:cNvPr>
          <p:cNvGraphicFramePr>
            <a:graphicFrameLocks noGrp="1"/>
          </p:cNvGraphicFramePr>
          <p:nvPr>
            <p:extLst>
              <p:ext uri="{D42A27DB-BD31-4B8C-83A1-F6EECF244321}">
                <p14:modId xmlns:p14="http://schemas.microsoft.com/office/powerpoint/2010/main" val="3012200285"/>
              </p:ext>
            </p:extLst>
          </p:nvPr>
        </p:nvGraphicFramePr>
        <p:xfrm>
          <a:off x="4389120" y="1105634"/>
          <a:ext cx="3421380" cy="1400175"/>
        </p:xfrm>
        <a:graphic>
          <a:graphicData uri="http://schemas.openxmlformats.org/drawingml/2006/table">
            <a:tbl>
              <a:tblPr/>
              <a:tblGrid>
                <a:gridCol w="2603744">
                  <a:extLst>
                    <a:ext uri="{9D8B030D-6E8A-4147-A177-3AD203B41FA5}">
                      <a16:colId xmlns:a16="http://schemas.microsoft.com/office/drawing/2014/main" val="944416323"/>
                    </a:ext>
                  </a:extLst>
                </a:gridCol>
                <a:gridCol w="218670">
                  <a:extLst>
                    <a:ext uri="{9D8B030D-6E8A-4147-A177-3AD203B41FA5}">
                      <a16:colId xmlns:a16="http://schemas.microsoft.com/office/drawing/2014/main" val="1070180250"/>
                    </a:ext>
                  </a:extLst>
                </a:gridCol>
                <a:gridCol w="380296">
                  <a:extLst>
                    <a:ext uri="{9D8B030D-6E8A-4147-A177-3AD203B41FA5}">
                      <a16:colId xmlns:a16="http://schemas.microsoft.com/office/drawing/2014/main" val="2338659234"/>
                    </a:ext>
                  </a:extLst>
                </a:gridCol>
                <a:gridCol w="218670">
                  <a:extLst>
                    <a:ext uri="{9D8B030D-6E8A-4147-A177-3AD203B41FA5}">
                      <a16:colId xmlns:a16="http://schemas.microsoft.com/office/drawing/2014/main" val="3592407087"/>
                    </a:ext>
                  </a:extLst>
                </a:gridCol>
              </a:tblGrid>
              <a:tr h="200025">
                <a:tc>
                  <a:txBody>
                    <a:bodyPr/>
                    <a:lstStyle/>
                    <a:p>
                      <a:pPr algn="l" fontAlgn="b"/>
                      <a:r>
                        <a:rPr lang="en-US" sz="1100" b="1" i="0" u="none" strike="noStrike" dirty="0">
                          <a:solidFill>
                            <a:srgbClr val="FFFFFF"/>
                          </a:solidFill>
                          <a:effectLst/>
                          <a:latin typeface="+mj-lt"/>
                        </a:rPr>
                        <a:t>Economic block</a:t>
                      </a:r>
                    </a:p>
                  </a:txBody>
                  <a:tcPr marL="4572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8C7"/>
                    </a:solidFill>
                  </a:tcPr>
                </a:tc>
                <a:tc gridSpan="3">
                  <a:txBody>
                    <a:bodyPr/>
                    <a:lstStyle/>
                    <a:p>
                      <a:pPr algn="ctr" fontAlgn="b"/>
                      <a:r>
                        <a:rPr lang="en-US" sz="1100" b="1" i="0" u="none" strike="noStrike" dirty="0">
                          <a:solidFill>
                            <a:srgbClr val="FFFFFF"/>
                          </a:solidFill>
                          <a:effectLst/>
                          <a:latin typeface="+mj-lt"/>
                        </a:rPr>
                        <a:t>Color code</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8C7"/>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77521369"/>
                  </a:ext>
                </a:extLst>
              </a:tr>
              <a:tr h="200025">
                <a:tc>
                  <a:txBody>
                    <a:bodyPr/>
                    <a:lstStyle/>
                    <a:p>
                      <a:pPr algn="l" fontAlgn="ctr"/>
                      <a:r>
                        <a:rPr lang="en-US" sz="1100" b="0" i="0" u="none" strike="noStrike" dirty="0">
                          <a:solidFill>
                            <a:srgbClr val="000000"/>
                          </a:solidFill>
                          <a:effectLst/>
                          <a:latin typeface="+mj-lt"/>
                        </a:rPr>
                        <a:t>Primary</a:t>
                      </a:r>
                    </a:p>
                  </a:txBody>
                  <a:tcPr marL="4572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8DC63F"/>
                    </a:solidFill>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743600420"/>
                  </a:ext>
                </a:extLst>
              </a:tr>
              <a:tr h="200025">
                <a:tc>
                  <a:txBody>
                    <a:bodyPr/>
                    <a:lstStyle/>
                    <a:p>
                      <a:pPr algn="l" fontAlgn="ctr"/>
                      <a:r>
                        <a:rPr lang="en-US" sz="1100" b="0" i="0" u="none" strike="noStrike" dirty="0">
                          <a:solidFill>
                            <a:srgbClr val="000000"/>
                          </a:solidFill>
                          <a:effectLst/>
                          <a:latin typeface="+mj-lt"/>
                        </a:rPr>
                        <a:t>Low-technology manufacturing</a:t>
                      </a:r>
                    </a:p>
                  </a:txBody>
                  <a:tcPr marL="4572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532B"/>
                    </a:solidFill>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61826633"/>
                  </a:ext>
                </a:extLst>
              </a:tr>
              <a:tr h="200025">
                <a:tc>
                  <a:txBody>
                    <a:bodyPr/>
                    <a:lstStyle/>
                    <a:p>
                      <a:pPr algn="l" fontAlgn="ctr"/>
                      <a:r>
                        <a:rPr lang="en-US" sz="1100" b="0" i="0" u="none" strike="noStrike" dirty="0">
                          <a:solidFill>
                            <a:srgbClr val="000000"/>
                          </a:solidFill>
                          <a:effectLst/>
                          <a:latin typeface="+mj-lt"/>
                        </a:rPr>
                        <a:t>Medium- to high-technology manufacturing</a:t>
                      </a:r>
                    </a:p>
                  </a:txBody>
                  <a:tcPr marL="4572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DB7"/>
                    </a:solidFill>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856517487"/>
                  </a:ext>
                </a:extLst>
              </a:tr>
              <a:tr h="200025">
                <a:tc>
                  <a:txBody>
                    <a:bodyPr/>
                    <a:lstStyle/>
                    <a:p>
                      <a:pPr algn="l" fontAlgn="ctr"/>
                      <a:r>
                        <a:rPr lang="en-US" sz="1100" b="0" i="0" u="none" strike="noStrike" dirty="0">
                          <a:solidFill>
                            <a:srgbClr val="000000"/>
                          </a:solidFill>
                          <a:effectLst/>
                          <a:latin typeface="+mj-lt"/>
                        </a:rPr>
                        <a:t>Infrastructure services</a:t>
                      </a:r>
                    </a:p>
                  </a:txBody>
                  <a:tcPr marL="4572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DB515"/>
                    </a:solidFill>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43982655"/>
                  </a:ext>
                </a:extLst>
              </a:tr>
              <a:tr h="200025">
                <a:tc>
                  <a:txBody>
                    <a:bodyPr/>
                    <a:lstStyle/>
                    <a:p>
                      <a:pPr algn="l" fontAlgn="ctr"/>
                      <a:r>
                        <a:rPr lang="en-US" sz="1100" b="0" i="0" u="none" strike="noStrike" dirty="0">
                          <a:solidFill>
                            <a:srgbClr val="000000"/>
                          </a:solidFill>
                          <a:effectLst/>
                          <a:latin typeface="+mj-lt"/>
                        </a:rPr>
                        <a:t>Business services</a:t>
                      </a:r>
                    </a:p>
                  </a:txBody>
                  <a:tcPr marL="4572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2B"/>
                    </a:solidFill>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26985943"/>
                  </a:ext>
                </a:extLst>
              </a:tr>
              <a:tr h="200025">
                <a:tc>
                  <a:txBody>
                    <a:bodyPr/>
                    <a:lstStyle/>
                    <a:p>
                      <a:pPr algn="l" fontAlgn="ctr"/>
                      <a:r>
                        <a:rPr lang="en-US" sz="1100" b="0" i="0" u="none" strike="noStrike" dirty="0">
                          <a:solidFill>
                            <a:srgbClr val="000000"/>
                          </a:solidFill>
                          <a:effectLst/>
                          <a:latin typeface="+mj-lt"/>
                        </a:rPr>
                        <a:t>Personal and public services</a:t>
                      </a:r>
                    </a:p>
                  </a:txBody>
                  <a:tcPr marL="4572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63E6EC"/>
                    </a:solidFill>
                  </a:tcPr>
                </a:tc>
                <a:tc>
                  <a:txBody>
                    <a:bodyPr/>
                    <a:lstStyle/>
                    <a:p>
                      <a:pPr algn="l" fontAlgn="b"/>
                      <a:r>
                        <a:rPr lang="en-US" sz="1100" b="0" i="0" u="none" strike="noStrike" dirty="0">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605332797"/>
                  </a:ext>
                </a:extLst>
              </a:tr>
            </a:tbl>
          </a:graphicData>
        </a:graphic>
      </p:graphicFrame>
      <p:graphicFrame>
        <p:nvGraphicFramePr>
          <p:cNvPr id="10" name="Table 9">
            <a:extLst>
              <a:ext uri="{FF2B5EF4-FFF2-40B4-BE49-F238E27FC236}">
                <a16:creationId xmlns:a16="http://schemas.microsoft.com/office/drawing/2014/main" id="{B2AFA7ED-F748-4507-987E-B720BF55205A}"/>
              </a:ext>
            </a:extLst>
          </p:cNvPr>
          <p:cNvGraphicFramePr>
            <a:graphicFrameLocks noGrp="1"/>
          </p:cNvGraphicFramePr>
          <p:nvPr>
            <p:extLst>
              <p:ext uri="{D42A27DB-BD31-4B8C-83A1-F6EECF244321}">
                <p14:modId xmlns:p14="http://schemas.microsoft.com/office/powerpoint/2010/main" val="1312129672"/>
              </p:ext>
            </p:extLst>
          </p:nvPr>
        </p:nvGraphicFramePr>
        <p:xfrm>
          <a:off x="1117600" y="2769060"/>
          <a:ext cx="9049085" cy="3619500"/>
        </p:xfrm>
        <a:graphic>
          <a:graphicData uri="http://schemas.openxmlformats.org/drawingml/2006/table">
            <a:tbl>
              <a:tblPr/>
              <a:tblGrid>
                <a:gridCol w="265471">
                  <a:extLst>
                    <a:ext uri="{9D8B030D-6E8A-4147-A177-3AD203B41FA5}">
                      <a16:colId xmlns:a16="http://schemas.microsoft.com/office/drawing/2014/main" val="883274695"/>
                    </a:ext>
                  </a:extLst>
                </a:gridCol>
                <a:gridCol w="3070225">
                  <a:extLst>
                    <a:ext uri="{9D8B030D-6E8A-4147-A177-3AD203B41FA5}">
                      <a16:colId xmlns:a16="http://schemas.microsoft.com/office/drawing/2014/main" val="427259156"/>
                    </a:ext>
                  </a:extLst>
                </a:gridCol>
                <a:gridCol w="265471">
                  <a:extLst>
                    <a:ext uri="{9D8B030D-6E8A-4147-A177-3AD203B41FA5}">
                      <a16:colId xmlns:a16="http://schemas.microsoft.com/office/drawing/2014/main" val="3658270934"/>
                    </a:ext>
                  </a:extLst>
                </a:gridCol>
                <a:gridCol w="5447918">
                  <a:extLst>
                    <a:ext uri="{9D8B030D-6E8A-4147-A177-3AD203B41FA5}">
                      <a16:colId xmlns:a16="http://schemas.microsoft.com/office/drawing/2014/main" val="292748465"/>
                    </a:ext>
                  </a:extLst>
                </a:gridCol>
              </a:tblGrid>
              <a:tr h="190500">
                <a:tc gridSpan="4">
                  <a:txBody>
                    <a:bodyPr/>
                    <a:lstStyle/>
                    <a:p>
                      <a:pPr algn="ctr" fontAlgn="b"/>
                      <a:r>
                        <a:rPr lang="en-PH" sz="1200" b="0" i="0" u="none" strike="noStrike">
                          <a:solidFill>
                            <a:srgbClr val="FFFFFF"/>
                          </a:solidFill>
                          <a:effectLst/>
                          <a:latin typeface="+mj-lt"/>
                        </a:rPr>
                        <a:t>Sector Codes</a:t>
                      </a:r>
                    </a:p>
                  </a:txBody>
                  <a:tcPr marL="6350" marR="6350" marT="6350" marB="0" anchor="b">
                    <a:lnL>
                      <a:noFill/>
                    </a:lnL>
                    <a:lnR>
                      <a:noFill/>
                    </a:lnR>
                    <a:lnT>
                      <a:noFill/>
                    </a:lnT>
                    <a:lnB w="12700" cap="flat" cmpd="sng" algn="ctr">
                      <a:solidFill>
                        <a:srgbClr val="FFFFFF"/>
                      </a:solidFill>
                      <a:prstDash val="solid"/>
                      <a:round/>
                      <a:headEnd type="none" w="med" len="med"/>
                      <a:tailEnd type="none" w="med" len="med"/>
                    </a:lnB>
                    <a:solidFill>
                      <a:srgbClr val="4472C4"/>
                    </a:solidFill>
                  </a:tcPr>
                </a:tc>
                <a:tc hMerge="1">
                  <a:txBody>
                    <a:bodyPr/>
                    <a:lstStyle/>
                    <a:p>
                      <a:endParaRPr lang="en-PH"/>
                    </a:p>
                  </a:txBody>
                  <a:tcPr/>
                </a:tc>
                <a:tc hMerge="1">
                  <a:txBody>
                    <a:bodyPr/>
                    <a:lstStyle/>
                    <a:p>
                      <a:endParaRPr lang="en-PH"/>
                    </a:p>
                  </a:txBody>
                  <a:tcPr/>
                </a:tc>
                <a:tc hMerge="1">
                  <a:txBody>
                    <a:bodyPr/>
                    <a:lstStyle/>
                    <a:p>
                      <a:endParaRPr lang="en-PH"/>
                    </a:p>
                  </a:txBody>
                  <a:tcPr/>
                </a:tc>
                <a:extLst>
                  <a:ext uri="{0D108BD9-81ED-4DB2-BD59-A6C34878D82A}">
                    <a16:rowId xmlns:a16="http://schemas.microsoft.com/office/drawing/2014/main" val="3915558295"/>
                  </a:ext>
                </a:extLst>
              </a:tr>
              <a:tr h="190500">
                <a:tc>
                  <a:txBody>
                    <a:bodyPr/>
                    <a:lstStyle/>
                    <a:p>
                      <a:pPr algn="ctr" rtl="0" fontAlgn="t"/>
                      <a:r>
                        <a:rPr lang="en-PH" sz="1200" b="0" i="0" u="none" strike="noStrike">
                          <a:solidFill>
                            <a:srgbClr val="000000"/>
                          </a:solidFill>
                          <a:effectLst/>
                          <a:latin typeface="+mj-lt"/>
                        </a:rPr>
                        <a:t>1</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l" rtl="0" fontAlgn="t"/>
                      <a:r>
                        <a:rPr lang="en-US" sz="1200" b="0" i="0" u="none" strike="noStrike">
                          <a:solidFill>
                            <a:srgbClr val="000000"/>
                          </a:solidFill>
                          <a:effectLst/>
                          <a:latin typeface="+mj-lt"/>
                        </a:rPr>
                        <a:t>Agriculture, Hunting, Forestry and Fishing</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19</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US" sz="1200" b="0" i="0" u="none" strike="noStrike" dirty="0">
                          <a:solidFill>
                            <a:srgbClr val="000000"/>
                          </a:solidFill>
                          <a:effectLst/>
                          <a:latin typeface="+mj-lt"/>
                        </a:rPr>
                        <a:t>Sale, Maintenance and Repair of Motor Vehicles and Motorcycles; Retail Sale of Fuel</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766525739"/>
                  </a:ext>
                </a:extLst>
              </a:tr>
              <a:tr h="190500">
                <a:tc>
                  <a:txBody>
                    <a:bodyPr/>
                    <a:lstStyle/>
                    <a:p>
                      <a:pPr algn="ctr" rtl="0" fontAlgn="t"/>
                      <a:r>
                        <a:rPr lang="en-PH" sz="1200" b="0" i="0" u="none" strike="noStrike">
                          <a:solidFill>
                            <a:srgbClr val="000000"/>
                          </a:solidFill>
                          <a:effectLst/>
                          <a:latin typeface="+mj-lt"/>
                        </a:rPr>
                        <a:t>2</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l" rtl="0" fontAlgn="t"/>
                      <a:r>
                        <a:rPr lang="en-PH" sz="1200" b="0" i="0" u="none" strike="noStrike">
                          <a:solidFill>
                            <a:srgbClr val="000000"/>
                          </a:solidFill>
                          <a:effectLst/>
                          <a:latin typeface="+mj-lt"/>
                        </a:rPr>
                        <a:t>Mining and Quarrying</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20</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US" sz="1200" b="0" i="0" u="none" strike="noStrike">
                          <a:solidFill>
                            <a:srgbClr val="000000"/>
                          </a:solidFill>
                          <a:effectLst/>
                          <a:latin typeface="+mj-lt"/>
                        </a:rPr>
                        <a:t>Wholesale Trade and Commission Trade, Except of Motor Vehicles and Motorcycles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5689411"/>
                  </a:ext>
                </a:extLst>
              </a:tr>
              <a:tr h="190500">
                <a:tc>
                  <a:txBody>
                    <a:bodyPr/>
                    <a:lstStyle/>
                    <a:p>
                      <a:pPr algn="ctr" rtl="0" fontAlgn="t"/>
                      <a:r>
                        <a:rPr lang="en-PH" sz="1200" b="0" i="0" u="none" strike="noStrike">
                          <a:solidFill>
                            <a:srgbClr val="000000"/>
                          </a:solidFill>
                          <a:effectLst/>
                          <a:latin typeface="+mj-lt"/>
                        </a:rPr>
                        <a:t>3</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3300"/>
                    </a:solidFill>
                  </a:tcPr>
                </a:tc>
                <a:tc>
                  <a:txBody>
                    <a:bodyPr/>
                    <a:lstStyle/>
                    <a:p>
                      <a:pPr algn="l" rtl="0" fontAlgn="t"/>
                      <a:r>
                        <a:rPr lang="en-PH" sz="1200" b="0" i="0" u="none" strike="noStrike">
                          <a:solidFill>
                            <a:srgbClr val="000000"/>
                          </a:solidFill>
                          <a:effectLst/>
                          <a:latin typeface="+mj-lt"/>
                        </a:rPr>
                        <a:t>Food, Beverages and Tobacco</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21</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US" sz="1200" b="0" i="0" u="none" strike="noStrike">
                          <a:solidFill>
                            <a:srgbClr val="000000"/>
                          </a:solidFill>
                          <a:effectLst/>
                          <a:latin typeface="+mj-lt"/>
                        </a:rPr>
                        <a:t>Retail Trade, Except of Motor Vehicles and Motorcycles; Repair of Household Goods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12247968"/>
                  </a:ext>
                </a:extLst>
              </a:tr>
              <a:tr h="190500">
                <a:tc>
                  <a:txBody>
                    <a:bodyPr/>
                    <a:lstStyle/>
                    <a:p>
                      <a:pPr algn="ctr" rtl="0" fontAlgn="t"/>
                      <a:r>
                        <a:rPr lang="en-PH" sz="1200" b="0" i="0" u="none" strike="noStrike">
                          <a:solidFill>
                            <a:srgbClr val="000000"/>
                          </a:solidFill>
                          <a:effectLst/>
                          <a:latin typeface="+mj-lt"/>
                        </a:rPr>
                        <a:t>4</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3300"/>
                    </a:solidFill>
                  </a:tcPr>
                </a:tc>
                <a:tc>
                  <a:txBody>
                    <a:bodyPr/>
                    <a:lstStyle/>
                    <a:p>
                      <a:pPr algn="l" rtl="0" fontAlgn="t"/>
                      <a:r>
                        <a:rPr lang="en-PH" sz="1200" b="0" i="0" u="none" strike="noStrike">
                          <a:solidFill>
                            <a:srgbClr val="000000"/>
                          </a:solidFill>
                          <a:effectLst/>
                          <a:latin typeface="+mj-lt"/>
                        </a:rPr>
                        <a:t>Textiles and Textile Products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22</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PH" sz="1200" b="0" i="0" u="none" strike="noStrike">
                          <a:solidFill>
                            <a:srgbClr val="000000"/>
                          </a:solidFill>
                          <a:effectLst/>
                          <a:latin typeface="+mj-lt"/>
                        </a:rPr>
                        <a:t>Hotels and Restaurants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853006858"/>
                  </a:ext>
                </a:extLst>
              </a:tr>
              <a:tr h="190500">
                <a:tc>
                  <a:txBody>
                    <a:bodyPr/>
                    <a:lstStyle/>
                    <a:p>
                      <a:pPr algn="ctr" rtl="0" fontAlgn="t"/>
                      <a:r>
                        <a:rPr lang="en-PH" sz="1200" b="0" i="0" u="none" strike="noStrike">
                          <a:solidFill>
                            <a:srgbClr val="000000"/>
                          </a:solidFill>
                          <a:effectLst/>
                          <a:latin typeface="+mj-lt"/>
                        </a:rPr>
                        <a:t>5</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3300"/>
                    </a:solidFill>
                  </a:tcPr>
                </a:tc>
                <a:tc>
                  <a:txBody>
                    <a:bodyPr/>
                    <a:lstStyle/>
                    <a:p>
                      <a:pPr algn="l" rtl="0" fontAlgn="t"/>
                      <a:r>
                        <a:rPr lang="en-PH" sz="1200" b="0" i="0" u="none" strike="noStrike">
                          <a:solidFill>
                            <a:srgbClr val="000000"/>
                          </a:solidFill>
                          <a:effectLst/>
                          <a:latin typeface="+mj-lt"/>
                        </a:rPr>
                        <a:t>Leather, Leather and Footwear</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23</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fontAlgn="t"/>
                      <a:r>
                        <a:rPr lang="en-PH" sz="1200" b="0" i="0" u="none" strike="noStrike">
                          <a:solidFill>
                            <a:srgbClr val="000000"/>
                          </a:solidFill>
                          <a:effectLst/>
                          <a:latin typeface="+mj-lt"/>
                        </a:rPr>
                        <a:t>Inland Transport</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227553566"/>
                  </a:ext>
                </a:extLst>
              </a:tr>
              <a:tr h="190500">
                <a:tc>
                  <a:txBody>
                    <a:bodyPr/>
                    <a:lstStyle/>
                    <a:p>
                      <a:pPr algn="ctr" rtl="0" fontAlgn="t"/>
                      <a:r>
                        <a:rPr lang="en-PH" sz="1200" b="0" i="0" u="none" strike="noStrike">
                          <a:solidFill>
                            <a:srgbClr val="000000"/>
                          </a:solidFill>
                          <a:effectLst/>
                          <a:latin typeface="+mj-lt"/>
                        </a:rPr>
                        <a:t>6</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3300"/>
                    </a:solidFill>
                  </a:tcPr>
                </a:tc>
                <a:tc>
                  <a:txBody>
                    <a:bodyPr/>
                    <a:lstStyle/>
                    <a:p>
                      <a:pPr algn="l" rtl="0" fontAlgn="t"/>
                      <a:r>
                        <a:rPr lang="en-US" sz="1200" b="0" i="0" u="none" strike="noStrike">
                          <a:solidFill>
                            <a:srgbClr val="000000"/>
                          </a:solidFill>
                          <a:effectLst/>
                          <a:latin typeface="+mj-lt"/>
                        </a:rPr>
                        <a:t>Wood and Products of Wood and Cork</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24</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fontAlgn="t"/>
                      <a:r>
                        <a:rPr lang="en-PH" sz="1200" b="0" i="0" u="none" strike="noStrike">
                          <a:solidFill>
                            <a:srgbClr val="000000"/>
                          </a:solidFill>
                          <a:effectLst/>
                          <a:latin typeface="+mj-lt"/>
                        </a:rPr>
                        <a:t>Water Transport</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13539765"/>
                  </a:ext>
                </a:extLst>
              </a:tr>
              <a:tr h="190500">
                <a:tc>
                  <a:txBody>
                    <a:bodyPr/>
                    <a:lstStyle/>
                    <a:p>
                      <a:pPr algn="ctr" rtl="0" fontAlgn="t"/>
                      <a:r>
                        <a:rPr lang="en-PH" sz="1200" b="0" i="0" u="none" strike="noStrike">
                          <a:solidFill>
                            <a:srgbClr val="000000"/>
                          </a:solidFill>
                          <a:effectLst/>
                          <a:latin typeface="+mj-lt"/>
                        </a:rPr>
                        <a:t>7</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3300"/>
                    </a:solidFill>
                  </a:tcPr>
                </a:tc>
                <a:tc>
                  <a:txBody>
                    <a:bodyPr/>
                    <a:lstStyle/>
                    <a:p>
                      <a:pPr algn="l" rtl="0" fontAlgn="t"/>
                      <a:r>
                        <a:rPr lang="en-US" sz="1200" b="0" i="0" u="none" strike="noStrike">
                          <a:solidFill>
                            <a:srgbClr val="000000"/>
                          </a:solidFill>
                          <a:effectLst/>
                          <a:latin typeface="+mj-lt"/>
                        </a:rPr>
                        <a:t>Pulp, Paper, Paper , Printing and Publishing</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25</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fontAlgn="t"/>
                      <a:r>
                        <a:rPr lang="en-PH" sz="1200" b="0" i="0" u="none" strike="noStrike">
                          <a:solidFill>
                            <a:srgbClr val="000000"/>
                          </a:solidFill>
                          <a:effectLst/>
                          <a:latin typeface="+mj-lt"/>
                        </a:rPr>
                        <a:t>Air Transport</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94995176"/>
                  </a:ext>
                </a:extLst>
              </a:tr>
              <a:tr h="190500">
                <a:tc>
                  <a:txBody>
                    <a:bodyPr/>
                    <a:lstStyle/>
                    <a:p>
                      <a:pPr algn="ctr" rtl="0" fontAlgn="t"/>
                      <a:r>
                        <a:rPr lang="en-PH" sz="1200" b="0" i="0" u="none" strike="noStrike">
                          <a:solidFill>
                            <a:srgbClr val="000000"/>
                          </a:solidFill>
                          <a:effectLst/>
                          <a:latin typeface="+mj-lt"/>
                        </a:rPr>
                        <a:t>8</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US" sz="1200" b="0" i="0" u="none" strike="noStrike">
                          <a:solidFill>
                            <a:srgbClr val="000000"/>
                          </a:solidFill>
                          <a:effectLst/>
                          <a:latin typeface="+mj-lt"/>
                        </a:rPr>
                        <a:t>Coke, Refined Petroleum and Nuclear Fuel</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26</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US" sz="1200" b="0" i="0" u="none" strike="noStrike">
                          <a:solidFill>
                            <a:srgbClr val="000000"/>
                          </a:solidFill>
                          <a:effectLst/>
                          <a:latin typeface="+mj-lt"/>
                        </a:rPr>
                        <a:t>Other Supporting and Auxiliary Transport Activities; Activities of Travel Agencies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06875118"/>
                  </a:ext>
                </a:extLst>
              </a:tr>
              <a:tr h="190500">
                <a:tc>
                  <a:txBody>
                    <a:bodyPr/>
                    <a:lstStyle/>
                    <a:p>
                      <a:pPr algn="ctr" rtl="0" fontAlgn="t"/>
                      <a:r>
                        <a:rPr lang="en-PH" sz="1200" b="0" i="0" u="none" strike="noStrike">
                          <a:solidFill>
                            <a:srgbClr val="000000"/>
                          </a:solidFill>
                          <a:effectLst/>
                          <a:latin typeface="+mj-lt"/>
                        </a:rPr>
                        <a:t>9</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PH" sz="1200" b="0" i="0" u="none" strike="noStrike">
                          <a:solidFill>
                            <a:srgbClr val="000000"/>
                          </a:solidFill>
                          <a:effectLst/>
                          <a:latin typeface="+mj-lt"/>
                        </a:rPr>
                        <a:t>Chemicals and Chemical Products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27</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fontAlgn="t"/>
                      <a:r>
                        <a:rPr lang="en-PH" sz="1200" b="0" i="0" u="none" strike="noStrike">
                          <a:solidFill>
                            <a:srgbClr val="000000"/>
                          </a:solidFill>
                          <a:effectLst/>
                          <a:latin typeface="+mj-lt"/>
                        </a:rPr>
                        <a:t>Post and Telecommunications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26605165"/>
                  </a:ext>
                </a:extLst>
              </a:tr>
              <a:tr h="190500">
                <a:tc>
                  <a:txBody>
                    <a:bodyPr/>
                    <a:lstStyle/>
                    <a:p>
                      <a:pPr algn="ctr" rtl="0" fontAlgn="t"/>
                      <a:r>
                        <a:rPr lang="en-PH" sz="1200" b="0" i="0" u="none" strike="noStrike">
                          <a:solidFill>
                            <a:srgbClr val="000000"/>
                          </a:solidFill>
                          <a:effectLst/>
                          <a:latin typeface="+mj-lt"/>
                        </a:rPr>
                        <a:t>10</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l" rtl="0" fontAlgn="t"/>
                      <a:r>
                        <a:rPr lang="en-PH" sz="1200" b="0" i="0" u="none" strike="noStrike">
                          <a:solidFill>
                            <a:srgbClr val="000000"/>
                          </a:solidFill>
                          <a:effectLst/>
                          <a:latin typeface="+mj-lt"/>
                        </a:rPr>
                        <a:t>Rubber and Plastics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28</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PH" sz="1200" b="0" i="0" u="none" strike="noStrike">
                          <a:solidFill>
                            <a:srgbClr val="000000"/>
                          </a:solidFill>
                          <a:effectLst/>
                          <a:latin typeface="+mj-lt"/>
                        </a:rPr>
                        <a:t>Financial Intermediation</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899458671"/>
                  </a:ext>
                </a:extLst>
              </a:tr>
              <a:tr h="190500">
                <a:tc>
                  <a:txBody>
                    <a:bodyPr/>
                    <a:lstStyle/>
                    <a:p>
                      <a:pPr algn="ctr" rtl="0" fontAlgn="t"/>
                      <a:r>
                        <a:rPr lang="en-PH" sz="1200" b="0" i="0" u="none" strike="noStrike">
                          <a:solidFill>
                            <a:srgbClr val="000000"/>
                          </a:solidFill>
                          <a:effectLst/>
                          <a:latin typeface="+mj-lt"/>
                        </a:rPr>
                        <a:t>11</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PH" sz="1200" b="0" i="0" u="none" strike="noStrike">
                          <a:solidFill>
                            <a:srgbClr val="000000"/>
                          </a:solidFill>
                          <a:effectLst/>
                          <a:latin typeface="+mj-lt"/>
                        </a:rPr>
                        <a:t>Other Non-Metallic Mineral</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29</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PH" sz="1200" b="0" i="0" u="none" strike="noStrike">
                          <a:solidFill>
                            <a:srgbClr val="000000"/>
                          </a:solidFill>
                          <a:effectLst/>
                          <a:latin typeface="+mj-lt"/>
                        </a:rPr>
                        <a:t>Real Estate Activities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606038224"/>
                  </a:ext>
                </a:extLst>
              </a:tr>
              <a:tr h="190500">
                <a:tc>
                  <a:txBody>
                    <a:bodyPr/>
                    <a:lstStyle/>
                    <a:p>
                      <a:pPr algn="ctr" rtl="0" fontAlgn="t"/>
                      <a:r>
                        <a:rPr lang="en-PH" sz="1200" b="0" i="0" u="none" strike="noStrike">
                          <a:solidFill>
                            <a:srgbClr val="000000"/>
                          </a:solidFill>
                          <a:effectLst/>
                          <a:latin typeface="+mj-lt"/>
                        </a:rPr>
                        <a:t>12</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US" sz="1200" b="0" i="0" u="none" strike="noStrike">
                          <a:solidFill>
                            <a:srgbClr val="000000"/>
                          </a:solidFill>
                          <a:effectLst/>
                          <a:latin typeface="+mj-lt"/>
                        </a:rPr>
                        <a:t>Basic Metals and Fabricated Metal</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30</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FF33"/>
                    </a:solidFill>
                  </a:tcPr>
                </a:tc>
                <a:tc>
                  <a:txBody>
                    <a:bodyPr/>
                    <a:lstStyle/>
                    <a:p>
                      <a:pPr algn="l" rtl="0" fontAlgn="t"/>
                      <a:r>
                        <a:rPr lang="en-US" sz="1200" b="0" i="0" u="none" strike="noStrike">
                          <a:solidFill>
                            <a:srgbClr val="000000"/>
                          </a:solidFill>
                          <a:effectLst/>
                          <a:latin typeface="+mj-lt"/>
                        </a:rPr>
                        <a:t>Renting of M&amp;Eq and Other Business Activities</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37116649"/>
                  </a:ext>
                </a:extLst>
              </a:tr>
              <a:tr h="190500">
                <a:tc>
                  <a:txBody>
                    <a:bodyPr/>
                    <a:lstStyle/>
                    <a:p>
                      <a:pPr algn="ctr" rtl="0" fontAlgn="t"/>
                      <a:r>
                        <a:rPr lang="en-PH" sz="1200" b="0" i="0" u="none" strike="noStrike">
                          <a:solidFill>
                            <a:srgbClr val="000000"/>
                          </a:solidFill>
                          <a:effectLst/>
                          <a:latin typeface="+mj-lt"/>
                        </a:rPr>
                        <a:t>13</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PH" sz="1200" b="0" i="0" u="none" strike="noStrike">
                          <a:solidFill>
                            <a:srgbClr val="000000"/>
                          </a:solidFill>
                          <a:effectLst/>
                          <a:latin typeface="+mj-lt"/>
                        </a:rPr>
                        <a:t>Machinery, Nec</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31</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rtl="0" fontAlgn="t"/>
                      <a:r>
                        <a:rPr lang="en-US" sz="1200" b="0" i="0" u="none" strike="noStrike">
                          <a:solidFill>
                            <a:srgbClr val="000000"/>
                          </a:solidFill>
                          <a:effectLst/>
                          <a:latin typeface="+mj-lt"/>
                        </a:rPr>
                        <a:t>Public Admin and Defence; Compulsory Social Security</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tcPr>
                </a:tc>
                <a:extLst>
                  <a:ext uri="{0D108BD9-81ED-4DB2-BD59-A6C34878D82A}">
                    <a16:rowId xmlns:a16="http://schemas.microsoft.com/office/drawing/2014/main" val="63002720"/>
                  </a:ext>
                </a:extLst>
              </a:tr>
              <a:tr h="190500">
                <a:tc>
                  <a:txBody>
                    <a:bodyPr/>
                    <a:lstStyle/>
                    <a:p>
                      <a:pPr algn="ctr" rtl="0" fontAlgn="t"/>
                      <a:r>
                        <a:rPr lang="en-PH" sz="1200" b="0" i="0" u="none" strike="noStrike">
                          <a:solidFill>
                            <a:srgbClr val="000000"/>
                          </a:solidFill>
                          <a:effectLst/>
                          <a:latin typeface="+mj-lt"/>
                        </a:rPr>
                        <a:t>14</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PH" sz="1200" b="0" i="0" u="none" strike="noStrike">
                          <a:solidFill>
                            <a:srgbClr val="000000"/>
                          </a:solidFill>
                          <a:effectLst/>
                          <a:latin typeface="+mj-lt"/>
                        </a:rPr>
                        <a:t>Electrical and Optical Equipment</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32</a:t>
                      </a:r>
                    </a:p>
                  </a:txBody>
                  <a:tcPr marL="6350" marR="6350" marT="635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rtl="0" fontAlgn="t"/>
                      <a:r>
                        <a:rPr lang="en-PH" sz="1200" b="0" i="0" u="none" strike="noStrike">
                          <a:solidFill>
                            <a:srgbClr val="000000"/>
                          </a:solidFill>
                          <a:effectLst/>
                          <a:latin typeface="+mj-lt"/>
                        </a:rPr>
                        <a:t>Education</a:t>
                      </a:r>
                    </a:p>
                  </a:txBody>
                  <a:tcPr marL="6350" marR="6350" marT="6350" marB="0">
                    <a:lnL>
                      <a:noFill/>
                    </a:lnL>
                    <a:lnR>
                      <a:noFill/>
                    </a:lnR>
                    <a:lnT>
                      <a:noFill/>
                    </a:lnT>
                    <a:lnB>
                      <a:noFill/>
                    </a:lnB>
                  </a:tcPr>
                </a:tc>
                <a:extLst>
                  <a:ext uri="{0D108BD9-81ED-4DB2-BD59-A6C34878D82A}">
                    <a16:rowId xmlns:a16="http://schemas.microsoft.com/office/drawing/2014/main" val="934680625"/>
                  </a:ext>
                </a:extLst>
              </a:tr>
              <a:tr h="190500">
                <a:tc>
                  <a:txBody>
                    <a:bodyPr/>
                    <a:lstStyle/>
                    <a:p>
                      <a:pPr algn="ctr" rtl="0" fontAlgn="t"/>
                      <a:r>
                        <a:rPr lang="en-PH" sz="1200" b="0" i="0" u="none" strike="noStrike">
                          <a:solidFill>
                            <a:srgbClr val="000000"/>
                          </a:solidFill>
                          <a:effectLst/>
                          <a:latin typeface="+mj-lt"/>
                        </a:rPr>
                        <a:t>15</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l" rtl="0" fontAlgn="t"/>
                      <a:r>
                        <a:rPr lang="en-PH" sz="1200" b="0" i="0" u="none" strike="noStrike">
                          <a:solidFill>
                            <a:srgbClr val="000000"/>
                          </a:solidFill>
                          <a:effectLst/>
                          <a:latin typeface="+mj-lt"/>
                        </a:rPr>
                        <a:t>Transport Equipment</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33</a:t>
                      </a:r>
                    </a:p>
                  </a:txBody>
                  <a:tcPr marL="6350" marR="6350" marT="635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rtl="0" fontAlgn="t"/>
                      <a:r>
                        <a:rPr lang="en-PH" sz="1200" b="0" i="0" u="none" strike="noStrike">
                          <a:solidFill>
                            <a:srgbClr val="000000"/>
                          </a:solidFill>
                          <a:effectLst/>
                          <a:latin typeface="+mj-lt"/>
                        </a:rPr>
                        <a:t>Health and Social Work</a:t>
                      </a:r>
                    </a:p>
                  </a:txBody>
                  <a:tcPr marL="6350" marR="6350" marT="6350" marB="0">
                    <a:lnL>
                      <a:noFill/>
                    </a:lnL>
                    <a:lnR>
                      <a:noFill/>
                    </a:lnR>
                    <a:lnT>
                      <a:noFill/>
                    </a:lnT>
                    <a:lnB>
                      <a:noFill/>
                    </a:lnB>
                  </a:tcPr>
                </a:tc>
                <a:extLst>
                  <a:ext uri="{0D108BD9-81ED-4DB2-BD59-A6C34878D82A}">
                    <a16:rowId xmlns:a16="http://schemas.microsoft.com/office/drawing/2014/main" val="2166635426"/>
                  </a:ext>
                </a:extLst>
              </a:tr>
              <a:tr h="190500">
                <a:tc>
                  <a:txBody>
                    <a:bodyPr/>
                    <a:lstStyle/>
                    <a:p>
                      <a:pPr algn="ctr" rtl="0" fontAlgn="t"/>
                      <a:r>
                        <a:rPr lang="en-PH" sz="1200" b="0" i="0" u="none" strike="noStrike">
                          <a:solidFill>
                            <a:srgbClr val="000000"/>
                          </a:solidFill>
                          <a:effectLst/>
                          <a:latin typeface="+mj-lt"/>
                        </a:rPr>
                        <a:t>16</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l" rtl="0" fontAlgn="t"/>
                      <a:r>
                        <a:rPr lang="en-PH" sz="1200" b="0" i="0" u="none" strike="noStrike">
                          <a:solidFill>
                            <a:srgbClr val="000000"/>
                          </a:solidFill>
                          <a:effectLst/>
                          <a:latin typeface="+mj-lt"/>
                        </a:rPr>
                        <a:t>Manufacturing, Nec; Recycling</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t"/>
                      <a:r>
                        <a:rPr lang="en-PH" sz="1200" b="0" i="0" u="none" strike="noStrike">
                          <a:solidFill>
                            <a:srgbClr val="000000"/>
                          </a:solidFill>
                          <a:effectLst/>
                          <a:latin typeface="+mj-lt"/>
                        </a:rPr>
                        <a:t>34</a:t>
                      </a:r>
                    </a:p>
                  </a:txBody>
                  <a:tcPr marL="6350" marR="6350" marT="635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l" rtl="0" fontAlgn="t"/>
                      <a:r>
                        <a:rPr lang="en-US" sz="1200" b="0" i="0" u="none" strike="noStrike">
                          <a:solidFill>
                            <a:srgbClr val="000000"/>
                          </a:solidFill>
                          <a:effectLst/>
                          <a:latin typeface="+mj-lt"/>
                        </a:rPr>
                        <a:t>Other Community, Social and Personal Services</a:t>
                      </a:r>
                    </a:p>
                  </a:txBody>
                  <a:tcPr marL="6350" marR="6350" marT="6350" marB="0">
                    <a:lnL>
                      <a:noFill/>
                    </a:lnL>
                    <a:lnR>
                      <a:noFill/>
                    </a:lnR>
                    <a:lnT>
                      <a:noFill/>
                    </a:lnT>
                    <a:lnB>
                      <a:noFill/>
                    </a:lnB>
                  </a:tcPr>
                </a:tc>
                <a:extLst>
                  <a:ext uri="{0D108BD9-81ED-4DB2-BD59-A6C34878D82A}">
                    <a16:rowId xmlns:a16="http://schemas.microsoft.com/office/drawing/2014/main" val="228744866"/>
                  </a:ext>
                </a:extLst>
              </a:tr>
              <a:tr h="190500">
                <a:tc>
                  <a:txBody>
                    <a:bodyPr/>
                    <a:lstStyle/>
                    <a:p>
                      <a:pPr algn="ctr" rtl="0" fontAlgn="t"/>
                      <a:r>
                        <a:rPr lang="en-PH" sz="1200" b="0" i="0" u="none" strike="noStrike">
                          <a:solidFill>
                            <a:srgbClr val="000000"/>
                          </a:solidFill>
                          <a:effectLst/>
                          <a:latin typeface="+mj-lt"/>
                        </a:rPr>
                        <a:t>17</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fontAlgn="t"/>
                      <a:r>
                        <a:rPr lang="en-US" sz="1200" b="0" i="0" u="none" strike="noStrike">
                          <a:solidFill>
                            <a:srgbClr val="000000"/>
                          </a:solidFill>
                          <a:effectLst/>
                          <a:latin typeface="+mj-lt"/>
                        </a:rPr>
                        <a:t>Electricity, Gas and Water Supply</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rowSpan="2">
                  <a:txBody>
                    <a:bodyPr/>
                    <a:lstStyle/>
                    <a:p>
                      <a:pPr algn="ctr" rtl="0" fontAlgn="t"/>
                      <a:r>
                        <a:rPr lang="en-PH" sz="1200" b="0" i="0" u="none" strike="noStrike">
                          <a:solidFill>
                            <a:srgbClr val="000000"/>
                          </a:solidFill>
                          <a:effectLst/>
                          <a:latin typeface="+mj-lt"/>
                        </a:rPr>
                        <a:t>35</a:t>
                      </a:r>
                    </a:p>
                  </a:txBody>
                  <a:tcPr marL="6350" marR="6350" marT="635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solidFill>
                      <a:srgbClr val="DDEBF7"/>
                    </a:solidFill>
                  </a:tcPr>
                </a:tc>
                <a:tc rowSpan="2">
                  <a:txBody>
                    <a:bodyPr/>
                    <a:lstStyle/>
                    <a:p>
                      <a:pPr algn="l" rtl="0" fontAlgn="t"/>
                      <a:r>
                        <a:rPr lang="en-US" sz="1200" b="0" i="0" u="none" strike="noStrike" dirty="0">
                          <a:solidFill>
                            <a:srgbClr val="000000"/>
                          </a:solidFill>
                          <a:effectLst/>
                          <a:latin typeface="+mj-lt"/>
                        </a:rPr>
                        <a:t>Private Households with Employed Persons</a:t>
                      </a:r>
                    </a:p>
                  </a:txBody>
                  <a:tcPr marL="6350" marR="6350" marT="6350" marB="0">
                    <a:lnL>
                      <a:noFill/>
                    </a:lnL>
                    <a:lnR>
                      <a:noFill/>
                    </a:lnR>
                    <a:lnT>
                      <a:noFill/>
                    </a:lnT>
                    <a:lnB>
                      <a:noFill/>
                    </a:lnB>
                  </a:tcPr>
                </a:tc>
                <a:extLst>
                  <a:ext uri="{0D108BD9-81ED-4DB2-BD59-A6C34878D82A}">
                    <a16:rowId xmlns:a16="http://schemas.microsoft.com/office/drawing/2014/main" val="22854032"/>
                  </a:ext>
                </a:extLst>
              </a:tr>
              <a:tr h="190500">
                <a:tc>
                  <a:txBody>
                    <a:bodyPr/>
                    <a:lstStyle/>
                    <a:p>
                      <a:pPr algn="ctr" rtl="0" fontAlgn="t"/>
                      <a:r>
                        <a:rPr lang="en-PH" sz="1200" b="0" i="0" u="none" strike="noStrike">
                          <a:solidFill>
                            <a:srgbClr val="000000"/>
                          </a:solidFill>
                          <a:effectLst/>
                          <a:latin typeface="+mj-lt"/>
                        </a:rPr>
                        <a:t>18</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l" rtl="0" fontAlgn="t"/>
                      <a:r>
                        <a:rPr lang="en-PH" sz="1200" b="0" i="0" u="none" strike="noStrike" dirty="0">
                          <a:solidFill>
                            <a:srgbClr val="000000"/>
                          </a:solidFill>
                          <a:effectLst/>
                          <a:latin typeface="+mj-lt"/>
                        </a:rPr>
                        <a:t>Construction</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vMerge="1">
                  <a:txBody>
                    <a:bodyPr/>
                    <a:lstStyle/>
                    <a:p>
                      <a:endParaRPr lang="en-PH"/>
                    </a:p>
                  </a:txBody>
                  <a:tcPr/>
                </a:tc>
                <a:tc vMerge="1">
                  <a:txBody>
                    <a:bodyPr/>
                    <a:lstStyle/>
                    <a:p>
                      <a:endParaRPr lang="en-PH"/>
                    </a:p>
                  </a:txBody>
                  <a:tcPr/>
                </a:tc>
                <a:extLst>
                  <a:ext uri="{0D108BD9-81ED-4DB2-BD59-A6C34878D82A}">
                    <a16:rowId xmlns:a16="http://schemas.microsoft.com/office/drawing/2014/main" val="1836211044"/>
                  </a:ext>
                </a:extLst>
              </a:tr>
            </a:tbl>
          </a:graphicData>
        </a:graphic>
      </p:graphicFrame>
    </p:spTree>
    <p:extLst>
      <p:ext uri="{BB962C8B-B14F-4D97-AF65-F5344CB8AC3E}">
        <p14:creationId xmlns:p14="http://schemas.microsoft.com/office/powerpoint/2010/main" val="244379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27BEC4-042F-4751-810A-08D3EBA8889C}"/>
              </a:ext>
            </a:extLst>
          </p:cNvPr>
          <p:cNvSpPr>
            <a:spLocks noGrp="1"/>
          </p:cNvSpPr>
          <p:nvPr>
            <p:ph type="title"/>
          </p:nvPr>
        </p:nvSpPr>
        <p:spPr/>
        <p:txBody>
          <a:bodyPr>
            <a:normAutofit/>
          </a:bodyPr>
          <a:lstStyle/>
          <a:p>
            <a:pPr algn="ctr"/>
            <a:r>
              <a:rPr lang="en-US" sz="3200" b="1" dirty="0">
                <a:latin typeface="+mn-lt"/>
                <a:ea typeface="+mn-ea"/>
                <a:cs typeface="+mn-cs"/>
              </a:rPr>
              <a:t>A</a:t>
            </a:r>
            <a:r>
              <a:rPr lang="en-US" sz="2600" b="1" dirty="0">
                <a:latin typeface="+mn-lt"/>
                <a:ea typeface="+mn-ea"/>
                <a:cs typeface="+mn-cs"/>
              </a:rPr>
              <a:t> </a:t>
            </a:r>
            <a:r>
              <a:rPr lang="en-US" sz="3200" b="1" dirty="0">
                <a:latin typeface="+mn-lt"/>
                <a:ea typeface="+mn-ea"/>
                <a:cs typeface="+mn-cs"/>
              </a:rPr>
              <a:t>Stylized Representation of a Multi-Regional Input-Output Table</a:t>
            </a:r>
            <a:endParaRPr lang="en-PH" sz="3200" b="1" dirty="0">
              <a:latin typeface="+mn-lt"/>
              <a:ea typeface="+mn-ea"/>
              <a:cs typeface="+mn-cs"/>
            </a:endParaRPr>
          </a:p>
        </p:txBody>
      </p:sp>
      <p:pic>
        <p:nvPicPr>
          <p:cNvPr id="7" name="Content Placeholder 4">
            <a:extLst>
              <a:ext uri="{FF2B5EF4-FFF2-40B4-BE49-F238E27FC236}">
                <a16:creationId xmlns:a16="http://schemas.microsoft.com/office/drawing/2014/main" id="{AE85C267-792E-4930-94A0-D628361FAB2F}"/>
              </a:ext>
            </a:extLst>
          </p:cNvPr>
          <p:cNvPicPr>
            <a:picLocks noGrp="1" noChangeAspect="1"/>
          </p:cNvPicPr>
          <p:nvPr>
            <p:ph idx="1"/>
          </p:nvPr>
        </p:nvPicPr>
        <p:blipFill>
          <a:blip r:embed="rId3"/>
          <a:stretch>
            <a:fillRect/>
          </a:stretch>
        </p:blipFill>
        <p:spPr>
          <a:xfrm>
            <a:off x="2305318" y="2525937"/>
            <a:ext cx="6272627" cy="3263504"/>
          </a:xfrm>
          <a:prstGeom prst="rect">
            <a:avLst/>
          </a:prstGeom>
        </p:spPr>
      </p:pic>
      <p:sp>
        <p:nvSpPr>
          <p:cNvPr id="4" name="Slide Number Placeholder 3">
            <a:extLst>
              <a:ext uri="{FF2B5EF4-FFF2-40B4-BE49-F238E27FC236}">
                <a16:creationId xmlns:a16="http://schemas.microsoft.com/office/drawing/2014/main" id="{CFEBC13C-DBB8-448F-9819-B7C197CA2591}"/>
              </a:ext>
            </a:extLst>
          </p:cNvPr>
          <p:cNvSpPr>
            <a:spLocks noGrp="1"/>
          </p:cNvSpPr>
          <p:nvPr>
            <p:ph type="sldNum" sz="quarter" idx="12"/>
          </p:nvPr>
        </p:nvSpPr>
        <p:spPr>
          <a:prstGeom prst="rect">
            <a:avLst/>
          </a:prstGeom>
        </p:spPr>
        <p:txBody>
          <a:bodyPr vert="horz" lIns="68580" tIns="34290" rIns="68580" bIns="34290" rtlCol="0" anchor="ctr"/>
          <a:lstStyle>
            <a:defPPr>
              <a:defRPr lang="en-US"/>
            </a:defPPr>
            <a:lvl1pPr marL="0" algn="l" defTabSz="685800" rtl="0" eaLnBrk="1" latinLnBrk="0" hangingPunct="1">
              <a:defRPr sz="900" kern="1200">
                <a:solidFill>
                  <a:schemeClr val="bg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C1336DB-06A9-4B42-9240-B2061AF36BD2}" type="slidenum">
              <a:rPr lang="en-PH" smtClean="0"/>
              <a:pPr/>
              <a:t>11</a:t>
            </a:fld>
            <a:endParaRPr lang="en-PH"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64374A9-FC63-48AF-A71F-791666F3467E}"/>
                  </a:ext>
                </a:extLst>
              </p:cNvPr>
              <p:cNvSpPr txBox="1"/>
              <p:nvPr/>
            </p:nvSpPr>
            <p:spPr>
              <a:xfrm>
                <a:off x="3515857" y="2122010"/>
                <a:ext cx="2260598" cy="253916"/>
              </a:xfrm>
              <a:prstGeom prst="rect">
                <a:avLst/>
              </a:prstGeom>
              <a:noFill/>
            </p:spPr>
            <p:txBody>
              <a:bodyPr wrap="square" rtlCol="0">
                <a:spAutoFit/>
              </a:bodyPr>
              <a:lstStyle/>
              <a:p>
                <a:pPr algn="ctr"/>
                <a:r>
                  <a:rPr lang="en-US" sz="1050" dirty="0"/>
                  <a:t>Intermediate Use </a:t>
                </a:r>
                <a14:m>
                  <m:oMath xmlns:m="http://schemas.openxmlformats.org/officeDocument/2006/math">
                    <m:d>
                      <m:dPr>
                        <m:ctrlPr>
                          <a:rPr lang="en-US" sz="1050" i="1">
                            <a:latin typeface="Cambria Math" panose="02040503050406030204" pitchFamily="18" charset="0"/>
                          </a:rPr>
                        </m:ctrlPr>
                      </m:dPr>
                      <m:e>
                        <m:r>
                          <a:rPr lang="en-US" sz="1050" i="1">
                            <a:latin typeface="Cambria Math" panose="02040503050406030204" pitchFamily="18" charset="0"/>
                          </a:rPr>
                          <m:t>𝐺𝑁</m:t>
                        </m:r>
                      </m:e>
                    </m:d>
                  </m:oMath>
                </a14:m>
                <a:endParaRPr lang="en-US" sz="1050" dirty="0"/>
              </a:p>
            </p:txBody>
          </p:sp>
        </mc:Choice>
        <mc:Fallback xmlns="">
          <p:sp>
            <p:nvSpPr>
              <p:cNvPr id="8" name="TextBox 7">
                <a:extLst>
                  <a:ext uri="{FF2B5EF4-FFF2-40B4-BE49-F238E27FC236}">
                    <a16:creationId xmlns:a16="http://schemas.microsoft.com/office/drawing/2014/main" id="{D64374A9-FC63-48AF-A71F-791666F3467E}"/>
                  </a:ext>
                </a:extLst>
              </p:cNvPr>
              <p:cNvSpPr txBox="1">
                <a:spLocks noRot="1" noChangeAspect="1" noMove="1" noResize="1" noEditPoints="1" noAdjustHandles="1" noChangeArrowheads="1" noChangeShapeType="1" noTextEdit="1"/>
              </p:cNvSpPr>
              <p:nvPr/>
            </p:nvSpPr>
            <p:spPr>
              <a:xfrm>
                <a:off x="3515857" y="2122010"/>
                <a:ext cx="2260598" cy="253916"/>
              </a:xfrm>
              <a:prstGeom prst="rect">
                <a:avLst/>
              </a:prstGeom>
              <a:blipFill>
                <a:blip r:embed="rId4"/>
                <a:stretch>
                  <a:fillRect b="-14286"/>
                </a:stretch>
              </a:blipFill>
            </p:spPr>
            <p:txBody>
              <a:bodyPr/>
              <a:lstStyle/>
              <a:p>
                <a:r>
                  <a:rPr lang="en-PH">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60A289B-D798-4CB7-AA0F-1D086F033CFD}"/>
                  </a:ext>
                </a:extLst>
              </p:cNvPr>
              <p:cNvSpPr txBox="1"/>
              <p:nvPr/>
            </p:nvSpPr>
            <p:spPr>
              <a:xfrm>
                <a:off x="5776456" y="2129153"/>
                <a:ext cx="2260598" cy="253916"/>
              </a:xfrm>
              <a:prstGeom prst="rect">
                <a:avLst/>
              </a:prstGeom>
              <a:noFill/>
            </p:spPr>
            <p:txBody>
              <a:bodyPr wrap="square" rtlCol="0">
                <a:spAutoFit/>
              </a:bodyPr>
              <a:lstStyle/>
              <a:p>
                <a:pPr algn="ctr"/>
                <a:r>
                  <a:rPr lang="en-US" sz="1050" dirty="0"/>
                  <a:t>Final Demand </a:t>
                </a:r>
                <a14:m>
                  <m:oMath xmlns:m="http://schemas.openxmlformats.org/officeDocument/2006/math">
                    <m:d>
                      <m:dPr>
                        <m:ctrlPr>
                          <a:rPr lang="en-US" sz="1050" i="1">
                            <a:latin typeface="Cambria Math" panose="02040503050406030204" pitchFamily="18" charset="0"/>
                          </a:rPr>
                        </m:ctrlPr>
                      </m:dPr>
                      <m:e>
                        <m:r>
                          <a:rPr lang="en-US" sz="1050" i="1">
                            <a:latin typeface="Cambria Math" panose="02040503050406030204" pitchFamily="18" charset="0"/>
                          </a:rPr>
                          <m:t>𝐺</m:t>
                        </m:r>
                        <m:sSub>
                          <m:sSubPr>
                            <m:ctrlPr>
                              <a:rPr lang="en-US" sz="1050" i="1">
                                <a:latin typeface="Cambria Math" panose="02040503050406030204" pitchFamily="18" charset="0"/>
                              </a:rPr>
                            </m:ctrlPr>
                          </m:sSubPr>
                          <m:e>
                            <m:r>
                              <a:rPr lang="en-US" sz="1050" i="1">
                                <a:latin typeface="Cambria Math" panose="02040503050406030204" pitchFamily="18" charset="0"/>
                              </a:rPr>
                              <m:t>𝐹</m:t>
                            </m:r>
                          </m:e>
                          <m:sub>
                            <m:r>
                              <a:rPr lang="en-US" sz="1050" i="1">
                                <a:latin typeface="Cambria Math" panose="02040503050406030204" pitchFamily="18" charset="0"/>
                              </a:rPr>
                              <m:t>𝑛</m:t>
                            </m:r>
                          </m:sub>
                        </m:sSub>
                      </m:e>
                    </m:d>
                  </m:oMath>
                </a14:m>
                <a:endParaRPr lang="en-US" sz="1050" dirty="0"/>
              </a:p>
            </p:txBody>
          </p:sp>
        </mc:Choice>
        <mc:Fallback xmlns="">
          <p:sp>
            <p:nvSpPr>
              <p:cNvPr id="9" name="TextBox 8">
                <a:extLst>
                  <a:ext uri="{FF2B5EF4-FFF2-40B4-BE49-F238E27FC236}">
                    <a16:creationId xmlns:a16="http://schemas.microsoft.com/office/drawing/2014/main" id="{060A289B-D798-4CB7-AA0F-1D086F033CFD}"/>
                  </a:ext>
                </a:extLst>
              </p:cNvPr>
              <p:cNvSpPr txBox="1">
                <a:spLocks noRot="1" noChangeAspect="1" noMove="1" noResize="1" noEditPoints="1" noAdjustHandles="1" noChangeArrowheads="1" noChangeShapeType="1" noTextEdit="1"/>
              </p:cNvSpPr>
              <p:nvPr/>
            </p:nvSpPr>
            <p:spPr>
              <a:xfrm>
                <a:off x="5776456" y="2129153"/>
                <a:ext cx="2260598" cy="253916"/>
              </a:xfrm>
              <a:prstGeom prst="rect">
                <a:avLst/>
              </a:prstGeom>
              <a:blipFill>
                <a:blip r:embed="rId5"/>
                <a:stretch>
                  <a:fillRect b="-14286"/>
                </a:stretch>
              </a:blipFill>
            </p:spPr>
            <p:txBody>
              <a:bodyPr/>
              <a:lstStyle/>
              <a:p>
                <a:r>
                  <a:rPr lang="en-PH">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AB26033-0AD8-4998-AD7E-C212322BFB8B}"/>
                  </a:ext>
                </a:extLst>
              </p:cNvPr>
              <p:cNvSpPr txBox="1"/>
              <p:nvPr/>
            </p:nvSpPr>
            <p:spPr>
              <a:xfrm rot="16200000">
                <a:off x="993522" y="3752046"/>
                <a:ext cx="2064967" cy="253916"/>
              </a:xfrm>
              <a:prstGeom prst="rect">
                <a:avLst/>
              </a:prstGeom>
              <a:noFill/>
            </p:spPr>
            <p:txBody>
              <a:bodyPr wrap="square" rtlCol="0">
                <a:spAutoFit/>
              </a:bodyPr>
              <a:lstStyle/>
              <a:p>
                <a:pPr algn="ctr"/>
                <a:r>
                  <a:rPr lang="en-US" sz="1050" dirty="0"/>
                  <a:t>Intermediate Inputs </a:t>
                </a:r>
                <a14:m>
                  <m:oMath xmlns:m="http://schemas.openxmlformats.org/officeDocument/2006/math">
                    <m:d>
                      <m:dPr>
                        <m:ctrlPr>
                          <a:rPr lang="en-US" sz="1050" i="1">
                            <a:latin typeface="Cambria Math" panose="02040503050406030204" pitchFamily="18" charset="0"/>
                          </a:rPr>
                        </m:ctrlPr>
                      </m:dPr>
                      <m:e>
                        <m:r>
                          <a:rPr lang="en-US" sz="1050" i="1">
                            <a:latin typeface="Cambria Math" panose="02040503050406030204" pitchFamily="18" charset="0"/>
                          </a:rPr>
                          <m:t>𝐺𝑁</m:t>
                        </m:r>
                      </m:e>
                    </m:d>
                  </m:oMath>
                </a14:m>
                <a:endParaRPr lang="en-US" sz="1050" dirty="0"/>
              </a:p>
            </p:txBody>
          </p:sp>
        </mc:Choice>
        <mc:Fallback xmlns="">
          <p:sp>
            <p:nvSpPr>
              <p:cNvPr id="10" name="TextBox 9">
                <a:extLst>
                  <a:ext uri="{FF2B5EF4-FFF2-40B4-BE49-F238E27FC236}">
                    <a16:creationId xmlns:a16="http://schemas.microsoft.com/office/drawing/2014/main" id="{AAB26033-0AD8-4998-AD7E-C212322BFB8B}"/>
                  </a:ext>
                </a:extLst>
              </p:cNvPr>
              <p:cNvSpPr txBox="1">
                <a:spLocks noRot="1" noChangeAspect="1" noMove="1" noResize="1" noEditPoints="1" noAdjustHandles="1" noChangeArrowheads="1" noChangeShapeType="1" noTextEdit="1"/>
              </p:cNvSpPr>
              <p:nvPr/>
            </p:nvSpPr>
            <p:spPr>
              <a:xfrm rot="16200000">
                <a:off x="993522" y="3752046"/>
                <a:ext cx="2064967" cy="253916"/>
              </a:xfrm>
              <a:prstGeom prst="rect">
                <a:avLst/>
              </a:prstGeom>
              <a:blipFill>
                <a:blip r:embed="rId6"/>
                <a:stretch>
                  <a:fillRect r="-17073"/>
                </a:stretch>
              </a:blipFill>
            </p:spPr>
            <p:txBody>
              <a:bodyPr/>
              <a:lstStyle/>
              <a:p>
                <a:r>
                  <a:rPr lang="en-PH">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3C9903B-3B50-4E16-BB80-E4A1A7D8C5CD}"/>
                  </a:ext>
                </a:extLst>
              </p:cNvPr>
              <p:cNvSpPr txBox="1"/>
              <p:nvPr/>
            </p:nvSpPr>
            <p:spPr>
              <a:xfrm rot="16200000">
                <a:off x="1421843" y="5178581"/>
                <a:ext cx="1197066" cy="253916"/>
              </a:xfrm>
              <a:prstGeom prst="rect">
                <a:avLst/>
              </a:prstGeom>
              <a:noFill/>
            </p:spPr>
            <p:txBody>
              <a:bodyPr wrap="square" rtlCol="0">
                <a:spAutoFit/>
              </a:bodyPr>
              <a:lstStyle/>
              <a:p>
                <a:pPr algn="ctr"/>
                <a:r>
                  <a:rPr lang="en-US" sz="1050" dirty="0"/>
                  <a:t>Value Added </a:t>
                </a:r>
                <a14:m>
                  <m:oMath xmlns:m="http://schemas.openxmlformats.org/officeDocument/2006/math">
                    <m:d>
                      <m:dPr>
                        <m:ctrlPr>
                          <a:rPr lang="en-US" sz="1050" i="1">
                            <a:latin typeface="Cambria Math" panose="02040503050406030204" pitchFamily="18" charset="0"/>
                          </a:rPr>
                        </m:ctrlPr>
                      </m:dPr>
                      <m:e>
                        <m:sSub>
                          <m:sSubPr>
                            <m:ctrlPr>
                              <a:rPr lang="en-US" sz="1050" i="1">
                                <a:latin typeface="Cambria Math" panose="02040503050406030204" pitchFamily="18" charset="0"/>
                              </a:rPr>
                            </m:ctrlPr>
                          </m:sSubPr>
                          <m:e>
                            <m:r>
                              <a:rPr lang="en-US" sz="1050" i="1">
                                <a:latin typeface="Cambria Math" panose="02040503050406030204" pitchFamily="18" charset="0"/>
                              </a:rPr>
                              <m:t>𝑉</m:t>
                            </m:r>
                          </m:e>
                          <m:sub>
                            <m:r>
                              <a:rPr lang="en-US" sz="1050" i="1">
                                <a:latin typeface="Cambria Math" panose="02040503050406030204" pitchFamily="18" charset="0"/>
                              </a:rPr>
                              <m:t>𝑛</m:t>
                            </m:r>
                          </m:sub>
                        </m:sSub>
                      </m:e>
                    </m:d>
                  </m:oMath>
                </a14:m>
                <a:endParaRPr lang="en-US" sz="1050" dirty="0"/>
              </a:p>
            </p:txBody>
          </p:sp>
        </mc:Choice>
        <mc:Fallback xmlns="">
          <p:sp>
            <p:nvSpPr>
              <p:cNvPr id="11" name="TextBox 10">
                <a:extLst>
                  <a:ext uri="{FF2B5EF4-FFF2-40B4-BE49-F238E27FC236}">
                    <a16:creationId xmlns:a16="http://schemas.microsoft.com/office/drawing/2014/main" id="{23C9903B-3B50-4E16-BB80-E4A1A7D8C5CD}"/>
                  </a:ext>
                </a:extLst>
              </p:cNvPr>
              <p:cNvSpPr txBox="1">
                <a:spLocks noRot="1" noChangeAspect="1" noMove="1" noResize="1" noEditPoints="1" noAdjustHandles="1" noChangeArrowheads="1" noChangeShapeType="1" noTextEdit="1"/>
              </p:cNvSpPr>
              <p:nvPr/>
            </p:nvSpPr>
            <p:spPr>
              <a:xfrm rot="16200000">
                <a:off x="1421843" y="5178581"/>
                <a:ext cx="1197066" cy="253916"/>
              </a:xfrm>
              <a:prstGeom prst="rect">
                <a:avLst/>
              </a:prstGeom>
              <a:blipFill>
                <a:blip r:embed="rId7"/>
                <a:stretch>
                  <a:fillRect r="-17073"/>
                </a:stretch>
              </a:blipFill>
            </p:spPr>
            <p:txBody>
              <a:bodyPr/>
              <a:lstStyle/>
              <a:p>
                <a:r>
                  <a:rPr lang="en-PH">
                    <a:noFill/>
                  </a:rPr>
                  <a:t> </a:t>
                </a:r>
              </a:p>
            </p:txBody>
          </p:sp>
        </mc:Fallback>
      </mc:AlternateContent>
      <p:sp>
        <p:nvSpPr>
          <p:cNvPr id="12" name="Rectangle: Rounded Corners 11">
            <a:extLst>
              <a:ext uri="{FF2B5EF4-FFF2-40B4-BE49-F238E27FC236}">
                <a16:creationId xmlns:a16="http://schemas.microsoft.com/office/drawing/2014/main" id="{05EA4D0E-CA9A-432E-AF44-2739DF1ECB2D}"/>
              </a:ext>
            </a:extLst>
          </p:cNvPr>
          <p:cNvSpPr/>
          <p:nvPr/>
        </p:nvSpPr>
        <p:spPr>
          <a:xfrm>
            <a:off x="9019477" y="2359986"/>
            <a:ext cx="1528763" cy="2780260"/>
          </a:xfrm>
          <a:prstGeom prst="roundRect">
            <a:avLst/>
          </a:prstGeom>
          <a:solidFill>
            <a:schemeClr val="bg2"/>
          </a:solidFill>
          <a:ln w="28575">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t"/>
          <a:lstStyle/>
          <a:p>
            <a:pPr algn="ctr">
              <a:spcAft>
                <a:spcPts val="450"/>
              </a:spcAft>
            </a:pPr>
            <a:r>
              <a:rPr lang="en-US" sz="1050" b="1" dirty="0">
                <a:solidFill>
                  <a:schemeClr val="tx1"/>
                </a:solidFill>
              </a:rPr>
              <a:t>DATA USED</a:t>
            </a:r>
          </a:p>
          <a:p>
            <a:pPr algn="ctr">
              <a:spcAft>
                <a:spcPts val="450"/>
              </a:spcAft>
            </a:pPr>
            <a:endParaRPr lang="en-US" sz="1050" b="1" u="sng" dirty="0">
              <a:solidFill>
                <a:schemeClr val="tx1"/>
              </a:solidFill>
            </a:endParaRPr>
          </a:p>
          <a:p>
            <a:pPr algn="ctr">
              <a:spcAft>
                <a:spcPts val="450"/>
              </a:spcAft>
            </a:pPr>
            <a:r>
              <a:rPr lang="en-US" sz="1050" b="1" u="sng" dirty="0">
                <a:solidFill>
                  <a:schemeClr val="tx1"/>
                </a:solidFill>
              </a:rPr>
              <a:t>ADB MRIO</a:t>
            </a:r>
            <a:r>
              <a:rPr lang="en-US" sz="1050" u="sng" dirty="0">
                <a:solidFill>
                  <a:schemeClr val="tx1"/>
                </a:solidFill>
              </a:rPr>
              <a:t>:</a:t>
            </a:r>
          </a:p>
          <a:p>
            <a:pPr algn="ctr">
              <a:spcAft>
                <a:spcPts val="450"/>
              </a:spcAft>
            </a:pPr>
            <a:r>
              <a:rPr lang="en-US" sz="1050" dirty="0">
                <a:solidFill>
                  <a:schemeClr val="tx1"/>
                </a:solidFill>
              </a:rPr>
              <a:t>62 economies + </a:t>
            </a:r>
            <a:r>
              <a:rPr lang="en-US" sz="1050" dirty="0" err="1">
                <a:solidFill>
                  <a:schemeClr val="tx1"/>
                </a:solidFill>
              </a:rPr>
              <a:t>RoW</a:t>
            </a:r>
            <a:endParaRPr lang="en-US" sz="1050" dirty="0">
              <a:solidFill>
                <a:schemeClr val="tx1"/>
              </a:solidFill>
            </a:endParaRPr>
          </a:p>
          <a:p>
            <a:pPr algn="ctr">
              <a:spcAft>
                <a:spcPts val="450"/>
              </a:spcAft>
            </a:pPr>
            <a:r>
              <a:rPr lang="en-US" sz="1050" dirty="0">
                <a:solidFill>
                  <a:schemeClr val="tx1"/>
                </a:solidFill>
              </a:rPr>
              <a:t>35 industries</a:t>
            </a:r>
          </a:p>
          <a:p>
            <a:pPr algn="ctr">
              <a:spcAft>
                <a:spcPts val="450"/>
              </a:spcAft>
            </a:pPr>
            <a:r>
              <a:rPr lang="en-US" sz="1050" dirty="0">
                <a:solidFill>
                  <a:schemeClr val="tx1"/>
                </a:solidFill>
              </a:rPr>
              <a:t>2000, 2007-2018</a:t>
            </a:r>
          </a:p>
          <a:p>
            <a:pPr algn="ctr">
              <a:spcAft>
                <a:spcPts val="450"/>
              </a:spcAft>
            </a:pPr>
            <a:endParaRPr lang="en-US" sz="1050" b="1" u="sng" dirty="0">
              <a:solidFill>
                <a:schemeClr val="tx1"/>
              </a:solidFill>
            </a:endParaRPr>
          </a:p>
          <a:p>
            <a:pPr algn="ctr">
              <a:spcAft>
                <a:spcPts val="450"/>
              </a:spcAft>
            </a:pPr>
            <a:r>
              <a:rPr lang="en-US" sz="1050" b="1" u="sng" dirty="0">
                <a:solidFill>
                  <a:schemeClr val="tx1"/>
                </a:solidFill>
              </a:rPr>
              <a:t>WIOD</a:t>
            </a:r>
            <a:r>
              <a:rPr lang="en-US" sz="1050" u="sng" dirty="0">
                <a:solidFill>
                  <a:schemeClr val="tx1"/>
                </a:solidFill>
              </a:rPr>
              <a:t>:</a:t>
            </a:r>
          </a:p>
          <a:p>
            <a:pPr algn="ctr">
              <a:spcAft>
                <a:spcPts val="450"/>
              </a:spcAft>
            </a:pPr>
            <a:r>
              <a:rPr lang="en-US" sz="1050" dirty="0">
                <a:solidFill>
                  <a:schemeClr val="tx1"/>
                </a:solidFill>
              </a:rPr>
              <a:t>43 economies + </a:t>
            </a:r>
            <a:r>
              <a:rPr lang="en-US" sz="1050" dirty="0" err="1">
                <a:solidFill>
                  <a:schemeClr val="tx1"/>
                </a:solidFill>
              </a:rPr>
              <a:t>RoW</a:t>
            </a:r>
            <a:endParaRPr lang="en-US" sz="1050" dirty="0">
              <a:solidFill>
                <a:schemeClr val="tx1"/>
              </a:solidFill>
            </a:endParaRPr>
          </a:p>
          <a:p>
            <a:pPr algn="ctr">
              <a:spcAft>
                <a:spcPts val="450"/>
              </a:spcAft>
            </a:pPr>
            <a:r>
              <a:rPr lang="en-US" sz="1050" dirty="0">
                <a:solidFill>
                  <a:schemeClr val="tx1"/>
                </a:solidFill>
              </a:rPr>
              <a:t>mapped to 35 industries</a:t>
            </a:r>
          </a:p>
          <a:p>
            <a:pPr algn="ctr">
              <a:spcAft>
                <a:spcPts val="450"/>
              </a:spcAft>
            </a:pPr>
            <a:r>
              <a:rPr lang="en-US" sz="1050" dirty="0">
                <a:solidFill>
                  <a:schemeClr val="tx1"/>
                </a:solidFill>
              </a:rPr>
              <a:t>2000-2006</a:t>
            </a:r>
          </a:p>
          <a:p>
            <a:pPr>
              <a:spcAft>
                <a:spcPts val="450"/>
              </a:spcAft>
            </a:pPr>
            <a:endParaRPr lang="en-US" sz="1050" dirty="0">
              <a:solidFill>
                <a:schemeClr val="tx1"/>
              </a:solidFill>
            </a:endParaRPr>
          </a:p>
          <a:p>
            <a:endParaRPr lang="en-US" sz="1050" dirty="0">
              <a:solidFill>
                <a:schemeClr val="tx1"/>
              </a:solidFill>
            </a:endParaRPr>
          </a:p>
          <a:p>
            <a:endParaRPr lang="en-US" sz="1050" dirty="0">
              <a:solidFill>
                <a:schemeClr val="tx1"/>
              </a:solidFill>
            </a:endParaRPr>
          </a:p>
          <a:p>
            <a:endParaRPr lang="en-US" sz="1050" dirty="0">
              <a:solidFill>
                <a:schemeClr val="tx1"/>
              </a:solidFill>
            </a:endParaRPr>
          </a:p>
        </p:txBody>
      </p:sp>
      <p:sp>
        <p:nvSpPr>
          <p:cNvPr id="13" name="Left Brace 12">
            <a:extLst>
              <a:ext uri="{FF2B5EF4-FFF2-40B4-BE49-F238E27FC236}">
                <a16:creationId xmlns:a16="http://schemas.microsoft.com/office/drawing/2014/main" id="{96AB6F5F-9348-4E51-8E95-BFF966A37047}"/>
              </a:ext>
            </a:extLst>
          </p:cNvPr>
          <p:cNvSpPr/>
          <p:nvPr/>
        </p:nvSpPr>
        <p:spPr>
          <a:xfrm rot="10800000">
            <a:off x="8544332" y="2954563"/>
            <a:ext cx="174947" cy="1848884"/>
          </a:xfrm>
          <a:prstGeom prst="leftBrace">
            <a:avLst>
              <a:gd name="adj1" fmla="val 60334"/>
              <a:gd name="adj2" fmla="val 50000"/>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PH" sz="135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150D7C8-30A4-4533-A6BE-B410CD8A1ECC}"/>
                  </a:ext>
                </a:extLst>
              </p:cNvPr>
              <p:cNvSpPr txBox="1"/>
              <p:nvPr/>
            </p:nvSpPr>
            <p:spPr>
              <a:xfrm rot="5400000">
                <a:off x="7849330" y="3752046"/>
                <a:ext cx="2064967" cy="253916"/>
              </a:xfrm>
              <a:prstGeom prst="rect">
                <a:avLst/>
              </a:prstGeom>
              <a:noFill/>
            </p:spPr>
            <p:txBody>
              <a:bodyPr wrap="square" rtlCol="0">
                <a:spAutoFit/>
              </a:bodyPr>
              <a:lstStyle/>
              <a:p>
                <a:pPr algn="ctr"/>
                <a:r>
                  <a:rPr lang="en-US" sz="1050" dirty="0"/>
                  <a:t>Total Sector Output </a:t>
                </a:r>
                <a14:m>
                  <m:oMath xmlns:m="http://schemas.openxmlformats.org/officeDocument/2006/math">
                    <m:d>
                      <m:dPr>
                        <m:ctrlPr>
                          <a:rPr lang="en-US" sz="1050" i="1">
                            <a:latin typeface="Cambria Math" panose="02040503050406030204" pitchFamily="18" charset="0"/>
                          </a:rPr>
                        </m:ctrlPr>
                      </m:dPr>
                      <m:e>
                        <m:r>
                          <a:rPr lang="en-US" sz="1050" i="1">
                            <a:latin typeface="Cambria Math" panose="02040503050406030204" pitchFamily="18" charset="0"/>
                          </a:rPr>
                          <m:t>𝐺𝑁</m:t>
                        </m:r>
                      </m:e>
                    </m:d>
                  </m:oMath>
                </a14:m>
                <a:endParaRPr lang="en-US" sz="1050" dirty="0"/>
              </a:p>
            </p:txBody>
          </p:sp>
        </mc:Choice>
        <mc:Fallback xmlns="">
          <p:sp>
            <p:nvSpPr>
              <p:cNvPr id="14" name="TextBox 13">
                <a:extLst>
                  <a:ext uri="{FF2B5EF4-FFF2-40B4-BE49-F238E27FC236}">
                    <a16:creationId xmlns:a16="http://schemas.microsoft.com/office/drawing/2014/main" id="{7150D7C8-30A4-4533-A6BE-B410CD8A1ECC}"/>
                  </a:ext>
                </a:extLst>
              </p:cNvPr>
              <p:cNvSpPr txBox="1">
                <a:spLocks noRot="1" noChangeAspect="1" noMove="1" noResize="1" noEditPoints="1" noAdjustHandles="1" noChangeArrowheads="1" noChangeShapeType="1" noTextEdit="1"/>
              </p:cNvSpPr>
              <p:nvPr/>
            </p:nvSpPr>
            <p:spPr>
              <a:xfrm rot="5400000">
                <a:off x="7849330" y="3752046"/>
                <a:ext cx="2064967" cy="253916"/>
              </a:xfrm>
              <a:prstGeom prst="rect">
                <a:avLst/>
              </a:prstGeom>
              <a:blipFill>
                <a:blip r:embed="rId8"/>
                <a:stretch>
                  <a:fillRect l="-14286"/>
                </a:stretch>
              </a:blipFill>
            </p:spPr>
            <p:txBody>
              <a:bodyPr/>
              <a:lstStyle/>
              <a:p>
                <a:r>
                  <a:rPr lang="en-PH">
                    <a:noFill/>
                  </a:rPr>
                  <a:t> </a:t>
                </a:r>
              </a:p>
            </p:txBody>
          </p:sp>
        </mc:Fallback>
      </mc:AlternateContent>
      <p:sp>
        <p:nvSpPr>
          <p:cNvPr id="15" name="Right Brace 14">
            <a:extLst>
              <a:ext uri="{FF2B5EF4-FFF2-40B4-BE49-F238E27FC236}">
                <a16:creationId xmlns:a16="http://schemas.microsoft.com/office/drawing/2014/main" id="{065B2271-CF8E-4246-B3D7-F0B780341662}"/>
              </a:ext>
            </a:extLst>
          </p:cNvPr>
          <p:cNvSpPr/>
          <p:nvPr/>
        </p:nvSpPr>
        <p:spPr>
          <a:xfrm rot="16200000">
            <a:off x="4569140" y="1372808"/>
            <a:ext cx="154038" cy="2260596"/>
          </a:xfrm>
          <a:prstGeom prst="rightBrac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6" name="Right Brace 15">
            <a:extLst>
              <a:ext uri="{FF2B5EF4-FFF2-40B4-BE49-F238E27FC236}">
                <a16:creationId xmlns:a16="http://schemas.microsoft.com/office/drawing/2014/main" id="{E368C8D3-275A-42F1-8902-3DDF61736924}"/>
              </a:ext>
            </a:extLst>
          </p:cNvPr>
          <p:cNvSpPr/>
          <p:nvPr/>
        </p:nvSpPr>
        <p:spPr>
          <a:xfrm rot="16200000">
            <a:off x="6829739" y="1372646"/>
            <a:ext cx="154038" cy="2260596"/>
          </a:xfrm>
          <a:prstGeom prst="rightBrac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7" name="Right Brace 16">
            <a:extLst>
              <a:ext uri="{FF2B5EF4-FFF2-40B4-BE49-F238E27FC236}">
                <a16:creationId xmlns:a16="http://schemas.microsoft.com/office/drawing/2014/main" id="{585A7994-F3AC-401B-86C7-BFC679DAE392}"/>
              </a:ext>
            </a:extLst>
          </p:cNvPr>
          <p:cNvSpPr/>
          <p:nvPr/>
        </p:nvSpPr>
        <p:spPr>
          <a:xfrm rot="10800000">
            <a:off x="2180888" y="2955318"/>
            <a:ext cx="154038" cy="1865376"/>
          </a:xfrm>
          <a:prstGeom prst="rightBrac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8" name="Right Brace 17">
            <a:extLst>
              <a:ext uri="{FF2B5EF4-FFF2-40B4-BE49-F238E27FC236}">
                <a16:creationId xmlns:a16="http://schemas.microsoft.com/office/drawing/2014/main" id="{8076CE24-E262-4A70-B57B-367C01F8157F}"/>
              </a:ext>
            </a:extLst>
          </p:cNvPr>
          <p:cNvSpPr/>
          <p:nvPr/>
        </p:nvSpPr>
        <p:spPr>
          <a:xfrm rot="10800000">
            <a:off x="2178438" y="5032332"/>
            <a:ext cx="126879" cy="546414"/>
          </a:xfrm>
          <a:prstGeom prst="rightBrac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9" name="Rectangle: Rounded Corners 18">
            <a:extLst>
              <a:ext uri="{FF2B5EF4-FFF2-40B4-BE49-F238E27FC236}">
                <a16:creationId xmlns:a16="http://schemas.microsoft.com/office/drawing/2014/main" id="{AA6132CB-9C60-4C72-A6EB-80EE41F580BE}"/>
              </a:ext>
            </a:extLst>
          </p:cNvPr>
          <p:cNvSpPr/>
          <p:nvPr/>
        </p:nvSpPr>
        <p:spPr>
          <a:xfrm>
            <a:off x="3506606" y="2935690"/>
            <a:ext cx="2265222" cy="1885004"/>
          </a:xfrm>
          <a:prstGeom prst="roundRect">
            <a:avLst>
              <a:gd name="adj" fmla="val 7180"/>
            </a:avLst>
          </a:prstGeom>
          <a:solidFill>
            <a:schemeClr val="tx1">
              <a:lumMod val="65000"/>
              <a:lumOff val="35000"/>
              <a:alpha val="3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200"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8036D774-7557-49CB-9A75-CB3D29AC48BE}"/>
                  </a:ext>
                </a:extLst>
              </p:cNvPr>
              <p:cNvSpPr txBox="1"/>
              <p:nvPr/>
            </p:nvSpPr>
            <p:spPr>
              <a:xfrm>
                <a:off x="3511231" y="3761572"/>
                <a:ext cx="2260601" cy="30008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350" b="1">
                          <a:latin typeface="Cambria Math" panose="02040503050406030204" pitchFamily="18" charset="0"/>
                        </a:rPr>
                        <m:t>𝐙</m:t>
                      </m:r>
                    </m:oMath>
                  </m:oMathPara>
                </a14:m>
                <a:endParaRPr lang="en-US" sz="1350" b="1" dirty="0"/>
              </a:p>
            </p:txBody>
          </p:sp>
        </mc:Choice>
        <mc:Fallback xmlns="">
          <p:sp>
            <p:nvSpPr>
              <p:cNvPr id="20" name="TextBox 19">
                <a:extLst>
                  <a:ext uri="{FF2B5EF4-FFF2-40B4-BE49-F238E27FC236}">
                    <a16:creationId xmlns:a16="http://schemas.microsoft.com/office/drawing/2014/main" id="{8036D774-7557-49CB-9A75-CB3D29AC48BE}"/>
                  </a:ext>
                </a:extLst>
              </p:cNvPr>
              <p:cNvSpPr txBox="1">
                <a:spLocks noRot="1" noChangeAspect="1" noMove="1" noResize="1" noEditPoints="1" noAdjustHandles="1" noChangeArrowheads="1" noChangeShapeType="1" noTextEdit="1"/>
              </p:cNvSpPr>
              <p:nvPr/>
            </p:nvSpPr>
            <p:spPr>
              <a:xfrm>
                <a:off x="3511231" y="3761572"/>
                <a:ext cx="2260601" cy="300082"/>
              </a:xfrm>
              <a:prstGeom prst="rect">
                <a:avLst/>
              </a:prstGeom>
              <a:blipFill>
                <a:blip r:embed="rId9"/>
                <a:stretch>
                  <a:fillRect/>
                </a:stretch>
              </a:blipFill>
            </p:spPr>
            <p:txBody>
              <a:bodyPr/>
              <a:lstStyle/>
              <a:p>
                <a:r>
                  <a:rPr lang="en-PH">
                    <a:noFill/>
                  </a:rPr>
                  <a:t> </a:t>
                </a:r>
              </a:p>
            </p:txBody>
          </p:sp>
        </mc:Fallback>
      </mc:AlternateContent>
      <p:sp>
        <p:nvSpPr>
          <p:cNvPr id="21" name="Rectangle: Rounded Corners 20">
            <a:extLst>
              <a:ext uri="{FF2B5EF4-FFF2-40B4-BE49-F238E27FC236}">
                <a16:creationId xmlns:a16="http://schemas.microsoft.com/office/drawing/2014/main" id="{91D20D37-0BD3-40A2-B2A9-DDA8345C669D}"/>
              </a:ext>
            </a:extLst>
          </p:cNvPr>
          <p:cNvSpPr/>
          <p:nvPr/>
        </p:nvSpPr>
        <p:spPr>
          <a:xfrm>
            <a:off x="5767204" y="2935528"/>
            <a:ext cx="2265222" cy="1885004"/>
          </a:xfrm>
          <a:prstGeom prst="roundRect">
            <a:avLst>
              <a:gd name="adj" fmla="val 7180"/>
            </a:avLst>
          </a:prstGeom>
          <a:solidFill>
            <a:schemeClr val="tx1">
              <a:lumMod val="65000"/>
              <a:lumOff val="35000"/>
              <a:alpha val="3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200"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C9AADA6-8561-48AC-BFC9-647F716EA0C0}"/>
                  </a:ext>
                </a:extLst>
              </p:cNvPr>
              <p:cNvSpPr txBox="1"/>
              <p:nvPr/>
            </p:nvSpPr>
            <p:spPr>
              <a:xfrm>
                <a:off x="5776456" y="3761572"/>
                <a:ext cx="2260601" cy="30008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350" b="1">
                          <a:latin typeface="Cambria Math" panose="02040503050406030204" pitchFamily="18" charset="0"/>
                        </a:rPr>
                        <m:t>𝐟</m:t>
                      </m:r>
                    </m:oMath>
                  </m:oMathPara>
                </a14:m>
                <a:endParaRPr lang="en-US" sz="1350" b="1" dirty="0"/>
              </a:p>
            </p:txBody>
          </p:sp>
        </mc:Choice>
        <mc:Fallback xmlns="">
          <p:sp>
            <p:nvSpPr>
              <p:cNvPr id="22" name="TextBox 21">
                <a:extLst>
                  <a:ext uri="{FF2B5EF4-FFF2-40B4-BE49-F238E27FC236}">
                    <a16:creationId xmlns:a16="http://schemas.microsoft.com/office/drawing/2014/main" id="{7C9AADA6-8561-48AC-BFC9-647F716EA0C0}"/>
                  </a:ext>
                </a:extLst>
              </p:cNvPr>
              <p:cNvSpPr txBox="1">
                <a:spLocks noRot="1" noChangeAspect="1" noMove="1" noResize="1" noEditPoints="1" noAdjustHandles="1" noChangeArrowheads="1" noChangeShapeType="1" noTextEdit="1"/>
              </p:cNvSpPr>
              <p:nvPr/>
            </p:nvSpPr>
            <p:spPr>
              <a:xfrm>
                <a:off x="5776456" y="3761572"/>
                <a:ext cx="2260601" cy="300082"/>
              </a:xfrm>
              <a:prstGeom prst="rect">
                <a:avLst/>
              </a:prstGeom>
              <a:blipFill>
                <a:blip r:embed="rId10"/>
                <a:stretch>
                  <a:fillRect/>
                </a:stretch>
              </a:blipFill>
            </p:spPr>
            <p:txBody>
              <a:bodyPr/>
              <a:lstStyle/>
              <a:p>
                <a:r>
                  <a:rPr lang="en-PH">
                    <a:noFill/>
                  </a:rPr>
                  <a:t> </a:t>
                </a:r>
              </a:p>
            </p:txBody>
          </p:sp>
        </mc:Fallback>
      </mc:AlternateContent>
      <p:sp>
        <p:nvSpPr>
          <p:cNvPr id="23" name="Rectangle: Rounded Corners 22">
            <a:extLst>
              <a:ext uri="{FF2B5EF4-FFF2-40B4-BE49-F238E27FC236}">
                <a16:creationId xmlns:a16="http://schemas.microsoft.com/office/drawing/2014/main" id="{E53DDDDF-814F-4221-8542-D0282FA40710}"/>
              </a:ext>
            </a:extLst>
          </p:cNvPr>
          <p:cNvSpPr/>
          <p:nvPr/>
        </p:nvSpPr>
        <p:spPr>
          <a:xfrm>
            <a:off x="8037056" y="2935365"/>
            <a:ext cx="485702" cy="1885004"/>
          </a:xfrm>
          <a:prstGeom prst="roundRect">
            <a:avLst>
              <a:gd name="adj" fmla="val 7180"/>
            </a:avLst>
          </a:prstGeom>
          <a:solidFill>
            <a:schemeClr val="tx1">
              <a:lumMod val="65000"/>
              <a:lumOff val="35000"/>
              <a:alpha val="3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200"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A5BF326-DDF0-49A6-8D0D-AC9AFB0FE588}"/>
                  </a:ext>
                </a:extLst>
              </p:cNvPr>
              <p:cNvSpPr txBox="1"/>
              <p:nvPr/>
            </p:nvSpPr>
            <p:spPr>
              <a:xfrm>
                <a:off x="8007731" y="3761572"/>
                <a:ext cx="548640" cy="30008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350" b="1">
                          <a:latin typeface="Cambria Math" panose="02040503050406030204" pitchFamily="18" charset="0"/>
                        </a:rPr>
                        <m:t>𝐱</m:t>
                      </m:r>
                    </m:oMath>
                  </m:oMathPara>
                </a14:m>
                <a:endParaRPr lang="en-US" sz="1350" b="1" dirty="0">
                  <a:latin typeface="Cambria Math" panose="02040503050406030204" pitchFamily="18" charset="0"/>
                </a:endParaRPr>
              </a:p>
            </p:txBody>
          </p:sp>
        </mc:Choice>
        <mc:Fallback xmlns="">
          <p:sp>
            <p:nvSpPr>
              <p:cNvPr id="24" name="TextBox 23">
                <a:extLst>
                  <a:ext uri="{FF2B5EF4-FFF2-40B4-BE49-F238E27FC236}">
                    <a16:creationId xmlns:a16="http://schemas.microsoft.com/office/drawing/2014/main" id="{FA5BF326-DDF0-49A6-8D0D-AC9AFB0FE588}"/>
                  </a:ext>
                </a:extLst>
              </p:cNvPr>
              <p:cNvSpPr txBox="1">
                <a:spLocks noRot="1" noChangeAspect="1" noMove="1" noResize="1" noEditPoints="1" noAdjustHandles="1" noChangeArrowheads="1" noChangeShapeType="1" noTextEdit="1"/>
              </p:cNvSpPr>
              <p:nvPr/>
            </p:nvSpPr>
            <p:spPr>
              <a:xfrm>
                <a:off x="8007731" y="3761572"/>
                <a:ext cx="548640" cy="300082"/>
              </a:xfrm>
              <a:prstGeom prst="rect">
                <a:avLst/>
              </a:prstGeom>
              <a:blipFill>
                <a:blip r:embed="rId11"/>
                <a:stretch>
                  <a:fillRect/>
                </a:stretch>
              </a:blipFill>
            </p:spPr>
            <p:txBody>
              <a:bodyPr/>
              <a:lstStyle/>
              <a:p>
                <a:r>
                  <a:rPr lang="en-PH">
                    <a:noFill/>
                  </a:rPr>
                  <a:t> </a:t>
                </a:r>
              </a:p>
            </p:txBody>
          </p:sp>
        </mc:Fallback>
      </mc:AlternateContent>
      <p:sp>
        <p:nvSpPr>
          <p:cNvPr id="25" name="Rectangle: Rounded Corners 24">
            <a:extLst>
              <a:ext uri="{FF2B5EF4-FFF2-40B4-BE49-F238E27FC236}">
                <a16:creationId xmlns:a16="http://schemas.microsoft.com/office/drawing/2014/main" id="{8253457C-11A2-40BF-A2F6-18BC2F2E7C84}"/>
              </a:ext>
            </a:extLst>
          </p:cNvPr>
          <p:cNvSpPr/>
          <p:nvPr/>
        </p:nvSpPr>
        <p:spPr>
          <a:xfrm>
            <a:off x="3501982" y="5005540"/>
            <a:ext cx="2265222" cy="546415"/>
          </a:xfrm>
          <a:prstGeom prst="roundRect">
            <a:avLst>
              <a:gd name="adj" fmla="val 7180"/>
            </a:avLst>
          </a:prstGeom>
          <a:solidFill>
            <a:schemeClr val="tx1">
              <a:lumMod val="65000"/>
              <a:lumOff val="35000"/>
              <a:alpha val="3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200"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30D49414-C4A1-4238-91FE-BE588997D73E}"/>
                  </a:ext>
                </a:extLst>
              </p:cNvPr>
              <p:cNvSpPr txBox="1"/>
              <p:nvPr/>
            </p:nvSpPr>
            <p:spPr>
              <a:xfrm>
                <a:off x="3511228" y="5140246"/>
                <a:ext cx="2269856" cy="30008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sz="1350" b="1">
                          <a:latin typeface="Cambria Math" panose="02040503050406030204" pitchFamily="18" charset="0"/>
                        </a:rPr>
                        <m:t>𝐯</m:t>
                      </m:r>
                      <m:r>
                        <a:rPr lang="en-US" sz="1350" b="1">
                          <a:latin typeface="Cambria Math" panose="02040503050406030204" pitchFamily="18" charset="0"/>
                        </a:rPr>
                        <m:t>′</m:t>
                      </m:r>
                    </m:oMath>
                  </m:oMathPara>
                </a14:m>
                <a:endParaRPr lang="en-US" sz="1350" b="1" dirty="0">
                  <a:latin typeface="Cambria Math" panose="02040503050406030204" pitchFamily="18" charset="0"/>
                </a:endParaRPr>
              </a:p>
            </p:txBody>
          </p:sp>
        </mc:Choice>
        <mc:Fallback xmlns="">
          <p:sp>
            <p:nvSpPr>
              <p:cNvPr id="26" name="TextBox 25">
                <a:extLst>
                  <a:ext uri="{FF2B5EF4-FFF2-40B4-BE49-F238E27FC236}">
                    <a16:creationId xmlns:a16="http://schemas.microsoft.com/office/drawing/2014/main" id="{30D49414-C4A1-4238-91FE-BE588997D73E}"/>
                  </a:ext>
                </a:extLst>
              </p:cNvPr>
              <p:cNvSpPr txBox="1">
                <a:spLocks noRot="1" noChangeAspect="1" noMove="1" noResize="1" noEditPoints="1" noAdjustHandles="1" noChangeArrowheads="1" noChangeShapeType="1" noTextEdit="1"/>
              </p:cNvSpPr>
              <p:nvPr/>
            </p:nvSpPr>
            <p:spPr>
              <a:xfrm>
                <a:off x="3511228" y="5140246"/>
                <a:ext cx="2269856" cy="300082"/>
              </a:xfrm>
              <a:prstGeom prst="rect">
                <a:avLst/>
              </a:prstGeom>
              <a:blipFill>
                <a:blip r:embed="rId12"/>
                <a:stretch>
                  <a:fillRect/>
                </a:stretch>
              </a:blipFill>
            </p:spPr>
            <p:txBody>
              <a:bodyPr/>
              <a:lstStyle/>
              <a:p>
                <a:r>
                  <a:rPr lang="en-PH">
                    <a:noFill/>
                  </a:rPr>
                  <a:t> </a:t>
                </a:r>
              </a:p>
            </p:txBody>
          </p:sp>
        </mc:Fallback>
      </mc:AlternateContent>
      <mc:AlternateContent xmlns:mc="http://schemas.openxmlformats.org/markup-compatibility/2006" xmlns:a14="http://schemas.microsoft.com/office/drawing/2010/main">
        <mc:Choice Requires="a14">
          <p:sp>
            <p:nvSpPr>
              <p:cNvPr id="28" name="Rectangle: Rounded Corners 27">
                <a:extLst>
                  <a:ext uri="{FF2B5EF4-FFF2-40B4-BE49-F238E27FC236}">
                    <a16:creationId xmlns:a16="http://schemas.microsoft.com/office/drawing/2014/main" id="{961CDD35-9E4E-44A2-B5A5-5682F2BD8365}"/>
                  </a:ext>
                </a:extLst>
              </p:cNvPr>
              <p:cNvSpPr/>
              <p:nvPr/>
            </p:nvSpPr>
            <p:spPr>
              <a:xfrm>
                <a:off x="3503973" y="5551954"/>
                <a:ext cx="2265222" cy="188705"/>
              </a:xfrm>
              <a:prstGeom prst="roundRect">
                <a:avLst>
                  <a:gd name="adj" fmla="val 7180"/>
                </a:avLst>
              </a:prstGeom>
              <a:solidFill>
                <a:schemeClr val="tx1">
                  <a:lumMod val="65000"/>
                  <a:lumOff val="35000"/>
                  <a:alpha val="3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1200" b="1">
                          <a:solidFill>
                            <a:schemeClr val="tx1"/>
                          </a:solidFill>
                          <a:latin typeface="Cambria Math" panose="02040503050406030204" pitchFamily="18" charset="0"/>
                        </a:rPr>
                        <m:t>𝐱</m:t>
                      </m:r>
                      <m:r>
                        <a:rPr lang="en-US" sz="1200" b="1">
                          <a:solidFill>
                            <a:schemeClr val="tx1"/>
                          </a:solidFill>
                          <a:latin typeface="Cambria Math" panose="02040503050406030204" pitchFamily="18" charset="0"/>
                        </a:rPr>
                        <m:t>′</m:t>
                      </m:r>
                    </m:oMath>
                  </m:oMathPara>
                </a14:m>
                <a:endParaRPr lang="en-US" sz="1200" b="1" dirty="0">
                  <a:solidFill>
                    <a:schemeClr val="tx1"/>
                  </a:solidFill>
                  <a:latin typeface="Cambria Math" panose="02040503050406030204" pitchFamily="18" charset="0"/>
                </a:endParaRPr>
              </a:p>
            </p:txBody>
          </p:sp>
        </mc:Choice>
        <mc:Fallback xmlns="">
          <p:sp>
            <p:nvSpPr>
              <p:cNvPr id="28" name="Rectangle: Rounded Corners 27">
                <a:extLst>
                  <a:ext uri="{FF2B5EF4-FFF2-40B4-BE49-F238E27FC236}">
                    <a16:creationId xmlns:a16="http://schemas.microsoft.com/office/drawing/2014/main" id="{961CDD35-9E4E-44A2-B5A5-5682F2BD8365}"/>
                  </a:ext>
                </a:extLst>
              </p:cNvPr>
              <p:cNvSpPr>
                <a:spLocks noRot="1" noChangeAspect="1" noMove="1" noResize="1" noEditPoints="1" noAdjustHandles="1" noChangeArrowheads="1" noChangeShapeType="1" noTextEdit="1"/>
              </p:cNvSpPr>
              <p:nvPr/>
            </p:nvSpPr>
            <p:spPr>
              <a:xfrm>
                <a:off x="3503973" y="5551954"/>
                <a:ext cx="2265222" cy="188705"/>
              </a:xfrm>
              <a:prstGeom prst="roundRect">
                <a:avLst>
                  <a:gd name="adj" fmla="val 7180"/>
                </a:avLst>
              </a:prstGeom>
              <a:blipFill>
                <a:blip r:embed="rId13"/>
                <a:stretch>
                  <a:fillRect b="-6061"/>
                </a:stretch>
              </a:blipFill>
              <a:ln>
                <a:solidFill>
                  <a:schemeClr val="tx1"/>
                </a:solidFill>
                <a:prstDash val="dash"/>
              </a:ln>
            </p:spPr>
            <p:txBody>
              <a:bodyPr/>
              <a:lstStyle/>
              <a:p>
                <a:r>
                  <a:rPr lang="en-PH">
                    <a:noFill/>
                  </a:rPr>
                  <a:t> </a:t>
                </a:r>
              </a:p>
            </p:txBody>
          </p:sp>
        </mc:Fallback>
      </mc:AlternateContent>
      <p:sp>
        <p:nvSpPr>
          <p:cNvPr id="30" name="TextBox 29">
            <a:extLst>
              <a:ext uri="{FF2B5EF4-FFF2-40B4-BE49-F238E27FC236}">
                <a16:creationId xmlns:a16="http://schemas.microsoft.com/office/drawing/2014/main" id="{56A4F758-D0A1-4BC6-8CF5-72C0488733DB}"/>
              </a:ext>
            </a:extLst>
          </p:cNvPr>
          <p:cNvSpPr txBox="1"/>
          <p:nvPr/>
        </p:nvSpPr>
        <p:spPr>
          <a:xfrm>
            <a:off x="1904960" y="5818470"/>
            <a:ext cx="6672984" cy="219291"/>
          </a:xfrm>
          <a:prstGeom prst="rect">
            <a:avLst/>
          </a:prstGeom>
          <a:noFill/>
        </p:spPr>
        <p:txBody>
          <a:bodyPr wrap="square" rtlCol="0">
            <a:spAutoFit/>
          </a:bodyPr>
          <a:lstStyle/>
          <a:p>
            <a:r>
              <a:rPr lang="en-US" sz="825" dirty="0"/>
              <a:t>ADB = Asian Development Bank; WIOD = World Input-Output Database</a:t>
            </a:r>
            <a:endParaRPr lang="en-PH" sz="825" dirty="0"/>
          </a:p>
        </p:txBody>
      </p:sp>
    </p:spTree>
    <p:extLst>
      <p:ext uri="{BB962C8B-B14F-4D97-AF65-F5344CB8AC3E}">
        <p14:creationId xmlns:p14="http://schemas.microsoft.com/office/powerpoint/2010/main" val="858298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655320" y="704807"/>
                <a:ext cx="11125200" cy="5940424"/>
              </a:xfrm>
            </p:spPr>
            <p:txBody>
              <a:bodyPr>
                <a:noAutofit/>
              </a:bodyPr>
              <a:lstStyle/>
              <a:p>
                <a:pPr marL="0" indent="0">
                  <a:buNone/>
                </a:pPr>
                <a:r>
                  <a:rPr lang="en-US" sz="2400" dirty="0"/>
                  <a:t>We will define this term as AGG(b), the k economic block of country c as:</a:t>
                </a: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𝐴𝐺𝐺</m:t>
                      </m:r>
                      <m:sSubSup>
                        <m:sSubSupPr>
                          <m:ctrlPr>
                            <a:rPr lang="en-US" sz="2400" i="1">
                              <a:latin typeface="Cambria Math" panose="02040503050406030204" pitchFamily="18" charset="0"/>
                            </a:rPr>
                          </m:ctrlPr>
                        </m:sSubSupPr>
                        <m:e>
                          <m:d>
                            <m:dPr>
                              <m:ctrlPr>
                                <a:rPr lang="en-US" sz="2400" i="1">
                                  <a:latin typeface="Cambria Math" panose="02040503050406030204" pitchFamily="18" charset="0"/>
                                </a:rPr>
                              </m:ctrlPr>
                            </m:dPr>
                            <m:e>
                              <m:r>
                                <a:rPr lang="en-PH" sz="2400" i="1">
                                  <a:latin typeface="Cambria Math" panose="02040503050406030204" pitchFamily="18" charset="0"/>
                                </a:rPr>
                                <m:t>𝑓</m:t>
                              </m:r>
                            </m:e>
                          </m:d>
                        </m:e>
                        <m:sub>
                          <m:r>
                            <a:rPr lang="en-US" sz="2400" i="1">
                              <a:latin typeface="Cambria Math" panose="02040503050406030204" pitchFamily="18" charset="0"/>
                            </a:rPr>
                            <m:t>𝑐</m:t>
                          </m:r>
                        </m:sub>
                        <m:sup>
                          <m:r>
                            <a:rPr lang="en-US" sz="2400" i="1">
                              <a:latin typeface="Cambria Math" panose="02040503050406030204" pitchFamily="18" charset="0"/>
                            </a:rPr>
                            <m:t>𝑘</m:t>
                          </m:r>
                        </m:sup>
                      </m:sSubSup>
                      <m:r>
                        <a:rPr lang="en-US" sz="2400" i="1">
                          <a:latin typeface="Cambria Math" panose="02040503050406030204" pitchFamily="18" charset="0"/>
                        </a:rPr>
                        <m:t>=</m:t>
                      </m:r>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d>
                            <m:dPr>
                              <m:begChr m:val="["/>
                              <m:endChr m:val="]"/>
                              <m:ctrlPr>
                                <a:rPr lang="en-US" sz="2400" i="1">
                                  <a:latin typeface="Cambria Math" panose="02040503050406030204" pitchFamily="18" charset="0"/>
                                </a:rPr>
                              </m:ctrlPr>
                            </m:dPr>
                            <m:e>
                              <m:nary>
                                <m:naryPr>
                                  <m:chr m:val="∑"/>
                                  <m:ctrlPr>
                                    <a:rPr lang="en-US" sz="2400" i="1">
                                      <a:latin typeface="Cambria Math" panose="02040503050406030204" pitchFamily="18" charset="0"/>
                                    </a:rPr>
                                  </m:ctrlPr>
                                </m:naryPr>
                                <m:sub>
                                  <m:r>
                                    <a:rPr lang="en-PH" sz="2400" i="1">
                                      <a:latin typeface="Cambria Math" panose="02040503050406030204" pitchFamily="18" charset="0"/>
                                    </a:rPr>
                                    <m:t>𝑗</m:t>
                                  </m:r>
                                  <m:r>
                                    <a:rPr lang="en-US" sz="2400" i="1">
                                      <a:latin typeface="Cambria Math" panose="02040503050406030204" pitchFamily="18" charset="0"/>
                                    </a:rPr>
                                    <m:t>=1</m:t>
                                  </m:r>
                                </m:sub>
                                <m:sup>
                                  <m:r>
                                    <a:rPr lang="en-US" sz="2400" i="1">
                                      <a:latin typeface="Cambria Math" panose="02040503050406030204" pitchFamily="18" charset="0"/>
                                    </a:rPr>
                                    <m:t>𝑙</m:t>
                                  </m:r>
                                </m:sup>
                                <m:e>
                                  <m:r>
                                    <a:rPr lang="en-US" sz="2400" i="1">
                                      <a:latin typeface="Cambria Math" panose="02040503050406030204" pitchFamily="18" charset="0"/>
                                    </a:rPr>
                                    <m:t>𝑚</m:t>
                                  </m:r>
                                  <m:sSub>
                                    <m:sSubPr>
                                      <m:ctrlPr>
                                        <a:rPr lang="en-US" sz="2400" i="1">
                                          <a:latin typeface="Cambria Math" panose="02040503050406030204" pitchFamily="18" charset="0"/>
                                        </a:rPr>
                                      </m:ctrlPr>
                                    </m:sSubPr>
                                    <m:e>
                                      <m:d>
                                        <m:dPr>
                                          <m:ctrlPr>
                                            <a:rPr lang="en-US" sz="2400" i="1">
                                              <a:latin typeface="Cambria Math" panose="02040503050406030204" pitchFamily="18" charset="0"/>
                                            </a:rPr>
                                          </m:ctrlPr>
                                        </m:dPr>
                                        <m:e>
                                          <m:r>
                                            <a:rPr lang="en-PH" sz="2400" i="1">
                                              <a:latin typeface="Cambria Math" panose="02040503050406030204" pitchFamily="18" charset="0"/>
                                            </a:rPr>
                                            <m:t>𝑓</m:t>
                                          </m:r>
                                        </m:e>
                                      </m:d>
                                    </m:e>
                                    <m:sub>
                                      <m:r>
                                        <a:rPr lang="en-PH" sz="2400" i="1">
                                          <a:latin typeface="Cambria Math" panose="02040503050406030204" pitchFamily="18" charset="0"/>
                                        </a:rPr>
                                        <m:t>𝑗</m:t>
                                      </m:r>
                                    </m:sub>
                                  </m:sSub>
                                </m:e>
                              </m:nary>
                              <m:r>
                                <a:rPr lang="en-US" sz="2400" i="1">
                                  <a:latin typeface="Cambria Math" panose="02040503050406030204" pitchFamily="18" charset="0"/>
                                </a:rPr>
                                <m:t>∗</m:t>
                              </m:r>
                              <m:f>
                                <m:fPr>
                                  <m:ctrlPr>
                                    <a:rPr lang="en-US" sz="2400" i="1">
                                      <a:latin typeface="Cambria Math" panose="02040503050406030204" pitchFamily="18" charset="0"/>
                                    </a:rPr>
                                  </m:ctrlPr>
                                </m:fPr>
                                <m:num>
                                  <m:nary>
                                    <m:naryPr>
                                      <m:chr m:val="∑"/>
                                      <m:ctrlPr>
                                        <a:rPr lang="en-US" sz="2400" i="1">
                                          <a:latin typeface="Cambria Math" panose="02040503050406030204" pitchFamily="18" charset="0"/>
                                        </a:rPr>
                                      </m:ctrlPr>
                                    </m:naryPr>
                                    <m:sub>
                                      <m:r>
                                        <a:rPr lang="en-PH" sz="2400" i="1">
                                          <a:latin typeface="Cambria Math" panose="02040503050406030204" pitchFamily="18" charset="0"/>
                                        </a:rPr>
                                        <m:t>𝑗</m:t>
                                      </m:r>
                                      <m:r>
                                        <a:rPr lang="en-US" sz="2400" i="1">
                                          <a:latin typeface="Cambria Math" panose="02040503050406030204" pitchFamily="18" charset="0"/>
                                        </a:rPr>
                                        <m:t>=1</m:t>
                                      </m:r>
                                    </m:sub>
                                    <m:sup>
                                      <m:r>
                                        <a:rPr lang="en-US" sz="2400" i="1">
                                          <a:latin typeface="Cambria Math" panose="02040503050406030204" pitchFamily="18" charset="0"/>
                                        </a:rPr>
                                        <m:t>𝑙</m:t>
                                      </m:r>
                                    </m:sup>
                                    <m:e>
                                      <m:nary>
                                        <m:naryPr>
                                          <m:chr m:val="∑"/>
                                          <m:ctrlPr>
                                            <a:rPr lang="en-US" sz="2400" i="1">
                                              <a:latin typeface="Cambria Math" panose="02040503050406030204" pitchFamily="18" charset="0"/>
                                            </a:rPr>
                                          </m:ctrlPr>
                                        </m:naryPr>
                                        <m:sub>
                                          <m:r>
                                            <a:rPr lang="en-PH" sz="2400" i="1">
                                              <a:latin typeface="Cambria Math" panose="02040503050406030204" pitchFamily="18" charset="0"/>
                                            </a:rPr>
                                            <m:t>h</m:t>
                                          </m:r>
                                          <m:r>
                                            <a:rPr lang="en-US" sz="2400" i="1">
                                              <a:latin typeface="Cambria Math" panose="02040503050406030204" pitchFamily="18" charset="0"/>
                                            </a:rPr>
                                            <m:t>=1</m:t>
                                          </m:r>
                                        </m:sub>
                                        <m:sup>
                                          <m:r>
                                            <a:rPr lang="en-US" sz="2400" i="1">
                                              <a:latin typeface="Cambria Math" panose="02040503050406030204" pitchFamily="18" charset="0"/>
                                            </a:rPr>
                                            <m:t>𝑛</m:t>
                                          </m:r>
                                        </m:sup>
                                        <m:e>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PH" sz="2400" i="1">
                                                  <a:latin typeface="Cambria Math" panose="02040503050406030204" pitchFamily="18" charset="0"/>
                                                </a:rPr>
                                                <m:t>𝑗</m:t>
                                              </m:r>
                                              <m:r>
                                                <a:rPr lang="en-PH" sz="2400" i="1">
                                                  <a:latin typeface="Cambria Math" panose="02040503050406030204" pitchFamily="18" charset="0"/>
                                                </a:rPr>
                                                <m:t>,</m:t>
                                              </m:r>
                                              <m:r>
                                                <a:rPr lang="en-PH" sz="2400" i="1">
                                                  <a:latin typeface="Cambria Math" panose="02040503050406030204" pitchFamily="18" charset="0"/>
                                                </a:rPr>
                                                <m:t>h</m:t>
                                              </m:r>
                                            </m:sub>
                                          </m:sSub>
                                        </m:e>
                                      </m:nary>
                                    </m:e>
                                  </m:nary>
                                </m:num>
                                <m:den>
                                  <m:r>
                                    <a:rPr lang="en-US" sz="2400" i="1">
                                      <a:latin typeface="Cambria Math" panose="02040503050406030204" pitchFamily="18" charset="0"/>
                                    </a:rPr>
                                    <m:t>𝑙</m:t>
                                  </m:r>
                                  <m:r>
                                    <a:rPr lang="en-US" sz="2400" i="1">
                                      <a:latin typeface="Cambria Math" panose="02040503050406030204" pitchFamily="18" charset="0"/>
                                    </a:rPr>
                                    <m:t>∗</m:t>
                                  </m:r>
                                  <m:r>
                                    <a:rPr lang="en-US" sz="2400" i="1">
                                      <a:latin typeface="Cambria Math" panose="02040503050406030204" pitchFamily="18" charset="0"/>
                                    </a:rPr>
                                    <m:t>𝑛</m:t>
                                  </m:r>
                                </m:den>
                              </m:f>
                            </m:e>
                          </m:d>
                        </m:e>
                      </m:func>
                    </m:oMath>
                  </m:oMathPara>
                </a14:m>
                <a:endParaRPr lang="en-US" sz="2400" dirty="0"/>
              </a:p>
              <a:p>
                <a:pPr marL="0" indent="0" algn="ctr">
                  <a:spcBef>
                    <a:spcPts val="0"/>
                  </a:spcBef>
                  <a:buNone/>
                </a:pPr>
                <a:endParaRPr lang="en-US" sz="2400" dirty="0"/>
              </a:p>
              <a:p>
                <a:pPr marL="0" indent="0">
                  <a:spcBef>
                    <a:spcPts val="0"/>
                  </a:spcBef>
                  <a:buNone/>
                </a:pPr>
                <a:r>
                  <a:rPr lang="en-US" sz="2400" dirty="0"/>
                  <a:t>Where </a:t>
                </a:r>
                <a14:m>
                  <m:oMath xmlns:m="http://schemas.openxmlformats.org/officeDocument/2006/math">
                    <m:r>
                      <a:rPr lang="en-US" sz="2400" i="1" dirty="0">
                        <a:latin typeface="Cambria Math" panose="02040503050406030204" pitchFamily="18" charset="0"/>
                      </a:rPr>
                      <m:t>𝑚</m:t>
                    </m:r>
                    <m:sSub>
                      <m:sSubPr>
                        <m:ctrlPr>
                          <a:rPr lang="en-PH" sz="2400" i="1" dirty="0">
                            <a:latin typeface="Cambria Math" panose="02040503050406030204" pitchFamily="18" charset="0"/>
                          </a:rPr>
                        </m:ctrlPr>
                      </m:sSubPr>
                      <m:e>
                        <m:d>
                          <m:dPr>
                            <m:ctrlPr>
                              <a:rPr lang="en-US" sz="2400" i="1" dirty="0">
                                <a:latin typeface="Cambria Math" panose="02040503050406030204" pitchFamily="18" charset="0"/>
                              </a:rPr>
                            </m:ctrlPr>
                          </m:dPr>
                          <m:e>
                            <m:r>
                              <a:rPr lang="en-US" sz="2400" i="1" dirty="0">
                                <a:latin typeface="Cambria Math" panose="02040503050406030204" pitchFamily="18" charset="0"/>
                              </a:rPr>
                              <m:t>𝑓</m:t>
                            </m:r>
                          </m:e>
                        </m:d>
                      </m:e>
                      <m:sub>
                        <m:r>
                          <a:rPr lang="en-PH" sz="2400" i="1" dirty="0">
                            <a:latin typeface="Cambria Math" panose="02040503050406030204" pitchFamily="18" charset="0"/>
                          </a:rPr>
                          <m:t>𝑗</m:t>
                        </m:r>
                      </m:sub>
                    </m:sSub>
                  </m:oMath>
                </a14:m>
                <a:r>
                  <a:rPr lang="en-US" sz="2400" dirty="0"/>
                  <a:t> is the ‘forward’ total requirements of a sector or the horizontal sum of each element in the Leontief inverse matrix for the row corresponding to sector </a:t>
                </a:r>
                <a14:m>
                  <m:oMath xmlns:m="http://schemas.openxmlformats.org/officeDocument/2006/math">
                    <m:r>
                      <a:rPr lang="en-PH" sz="2400" i="1">
                        <a:latin typeface="Cambria Math" panose="02040503050406030204" pitchFamily="18" charset="0"/>
                      </a:rPr>
                      <m:t>𝑗</m:t>
                    </m:r>
                  </m:oMath>
                </a14:m>
                <a:r>
                  <a:rPr lang="en-US" sz="2400" dirty="0"/>
                  <a:t>.</a:t>
                </a:r>
              </a:p>
              <a:p>
                <a14:m>
                  <m:oMath xmlns:m="http://schemas.openxmlformats.org/officeDocument/2006/math">
                    <m:r>
                      <a:rPr lang="en-PH" sz="2400" b="0" i="1" smtClean="0">
                        <a:latin typeface="Cambria Math" panose="02040503050406030204" pitchFamily="18" charset="0"/>
                      </a:rPr>
                      <m:t>𝑙</m:t>
                    </m:r>
                  </m:oMath>
                </a14:m>
                <a:r>
                  <a:rPr lang="en-US" sz="2400" dirty="0"/>
                  <a:t> is the number of sectors in an economic activity block </a:t>
                </a:r>
                <a14:m>
                  <m:oMath xmlns:m="http://schemas.openxmlformats.org/officeDocument/2006/math">
                    <m:r>
                      <a:rPr lang="en-US" sz="2400" i="1" dirty="0" smtClean="0">
                        <a:latin typeface="Cambria Math" panose="02040503050406030204" pitchFamily="18" charset="0"/>
                      </a:rPr>
                      <m:t>𝑘</m:t>
                    </m:r>
                  </m:oMath>
                </a14:m>
                <a:r>
                  <a:rPr lang="en-US" sz="2400" dirty="0"/>
                  <a:t>,</a:t>
                </a:r>
              </a:p>
              <a:p>
                <a14:m>
                  <m:oMath xmlns:m="http://schemas.openxmlformats.org/officeDocument/2006/math">
                    <m:r>
                      <a:rPr lang="en-US" sz="2400" i="1" dirty="0" smtClean="0">
                        <a:latin typeface="Cambria Math" panose="02040503050406030204" pitchFamily="18" charset="0"/>
                      </a:rPr>
                      <m:t>𝑛</m:t>
                    </m:r>
                  </m:oMath>
                </a14:m>
                <a:r>
                  <a:rPr lang="en-US" sz="2400" dirty="0"/>
                  <a:t> is the total number of sectors in the economy. </a:t>
                </a:r>
              </a:p>
              <a:p>
                <a14:m>
                  <m:oMath xmlns:m="http://schemas.openxmlformats.org/officeDocument/2006/math">
                    <m:sSub>
                      <m:sSubPr>
                        <m:ctrlPr>
                          <a:rPr lang="en-PH" sz="2400" b="0" i="1" smtClean="0">
                            <a:latin typeface="Cambria Math" panose="02040503050406030204" pitchFamily="18" charset="0"/>
                          </a:rPr>
                        </m:ctrlPr>
                      </m:sSubPr>
                      <m:e>
                        <m:r>
                          <a:rPr lang="en-PH" sz="2400" b="0" i="1" smtClean="0">
                            <a:latin typeface="Cambria Math" panose="02040503050406030204" pitchFamily="18" charset="0"/>
                          </a:rPr>
                          <m:t>𝑝</m:t>
                        </m:r>
                      </m:e>
                      <m:sub>
                        <m:r>
                          <a:rPr lang="en-PH" sz="2400" b="0" i="1" smtClean="0">
                            <a:latin typeface="Cambria Math" panose="02040503050406030204" pitchFamily="18" charset="0"/>
                          </a:rPr>
                          <m:t>𝑗</m:t>
                        </m:r>
                        <m:r>
                          <a:rPr lang="en-PH" sz="2400" b="0" i="1" smtClean="0">
                            <a:latin typeface="Cambria Math" panose="02040503050406030204" pitchFamily="18" charset="0"/>
                          </a:rPr>
                          <m:t>,</m:t>
                        </m:r>
                        <m:r>
                          <a:rPr lang="en-PH" sz="2400" b="0" i="1" smtClean="0">
                            <a:latin typeface="Cambria Math" panose="02040503050406030204" pitchFamily="18" charset="0"/>
                          </a:rPr>
                          <m:t>h</m:t>
                        </m:r>
                      </m:sub>
                    </m:sSub>
                  </m:oMath>
                </a14:m>
                <a:r>
                  <a:rPr lang="en-US" sz="2400" dirty="0"/>
                  <a:t> is the indicator of participation, defined as a ‘significantly important’ contributor from the technical coefficients matrix. </a:t>
                </a:r>
              </a:p>
              <a:p>
                <a:pPr marL="0" indent="0">
                  <a:buNone/>
                </a:pPr>
                <a:r>
                  <a:rPr lang="en-US" sz="2400" dirty="0">
                    <a:solidFill>
                      <a:schemeClr val="accent2"/>
                    </a:solidFill>
                  </a:rPr>
                  <a:t>AGG(b) describes the degree of agglomeration or clustering of economic activity in a particular economic block (or a particular economy) created by backward (demand) linkages. </a:t>
                </a:r>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4294967295"/>
              </p:nvPr>
            </p:nvSpPr>
            <p:spPr>
              <a:xfrm>
                <a:off x="655320" y="704807"/>
                <a:ext cx="11125200" cy="5940424"/>
              </a:xfrm>
              <a:blipFill>
                <a:blip r:embed="rId3"/>
                <a:stretch>
                  <a:fillRect l="-877" t="-1437"/>
                </a:stretch>
              </a:blipFill>
            </p:spPr>
            <p:txBody>
              <a:bodyPr/>
              <a:lstStyle/>
              <a:p>
                <a:r>
                  <a:rPr lang="en-PH">
                    <a:noFill/>
                  </a:rPr>
                  <a:t> </a:t>
                </a:r>
              </a:p>
            </p:txBody>
          </p:sp>
        </mc:Fallback>
      </mc:AlternateContent>
      <p:sp>
        <p:nvSpPr>
          <p:cNvPr id="4" name="圆角矩形 66">
            <a:extLst>
              <a:ext uri="{FF2B5EF4-FFF2-40B4-BE49-F238E27FC236}">
                <a16:creationId xmlns:a16="http://schemas.microsoft.com/office/drawing/2014/main" id="{D710BB06-2C6C-470B-AD34-C7F8B8017017}"/>
              </a:ext>
            </a:extLst>
          </p:cNvPr>
          <p:cNvSpPr/>
          <p:nvPr/>
        </p:nvSpPr>
        <p:spPr>
          <a:xfrm rot="10800000" flipV="1">
            <a:off x="728001" y="3303123"/>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5" name="圆角矩形 66">
            <a:extLst>
              <a:ext uri="{FF2B5EF4-FFF2-40B4-BE49-F238E27FC236}">
                <a16:creationId xmlns:a16="http://schemas.microsoft.com/office/drawing/2014/main" id="{E5D1074E-7CBC-4124-A112-015605D26F72}"/>
              </a:ext>
            </a:extLst>
          </p:cNvPr>
          <p:cNvSpPr/>
          <p:nvPr/>
        </p:nvSpPr>
        <p:spPr>
          <a:xfrm rot="10800000" flipV="1">
            <a:off x="728001" y="3758360"/>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6" name="圆角矩形 66">
            <a:extLst>
              <a:ext uri="{FF2B5EF4-FFF2-40B4-BE49-F238E27FC236}">
                <a16:creationId xmlns:a16="http://schemas.microsoft.com/office/drawing/2014/main" id="{9A775057-EF4A-400B-A5C6-CFC095A62608}"/>
              </a:ext>
            </a:extLst>
          </p:cNvPr>
          <p:cNvSpPr/>
          <p:nvPr/>
        </p:nvSpPr>
        <p:spPr>
          <a:xfrm rot="10800000" flipV="1">
            <a:off x="728002" y="4283833"/>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9" name="Title 1">
            <a:extLst>
              <a:ext uri="{FF2B5EF4-FFF2-40B4-BE49-F238E27FC236}">
                <a16:creationId xmlns:a16="http://schemas.microsoft.com/office/drawing/2014/main" id="{5780499F-9A17-41EC-8914-FE86A0E7AFF2}"/>
              </a:ext>
            </a:extLst>
          </p:cNvPr>
          <p:cNvSpPr txBox="1">
            <a:spLocks/>
          </p:cNvSpPr>
          <p:nvPr/>
        </p:nvSpPr>
        <p:spPr>
          <a:xfrm>
            <a:off x="2388870" y="245428"/>
            <a:ext cx="7715250" cy="42672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latin typeface="+mn-lt"/>
                <a:ea typeface="+mn-ea"/>
                <a:cs typeface="+mn-cs"/>
              </a:rPr>
              <a:t>Agglomeration Index</a:t>
            </a:r>
          </a:p>
        </p:txBody>
      </p:sp>
    </p:spTree>
    <p:extLst>
      <p:ext uri="{BB962C8B-B14F-4D97-AF65-F5344CB8AC3E}">
        <p14:creationId xmlns:p14="http://schemas.microsoft.com/office/powerpoint/2010/main" val="4038287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1158240" y="1129350"/>
                <a:ext cx="10012680" cy="6238875"/>
              </a:xfrm>
            </p:spPr>
            <p:txBody>
              <a:bodyPr>
                <a:noAutofit/>
              </a:bodyPr>
              <a:lstStyle/>
              <a:p>
                <a:pPr marL="0" indent="0">
                  <a:buNone/>
                </a:pPr>
                <a:r>
                  <a:rPr lang="en-US" sz="2400" dirty="0"/>
                  <a:t>Similarly, we define the term AGG(b) as the agglomeration formed through </a:t>
                </a:r>
                <a:r>
                  <a:rPr lang="en-US" sz="2400" dirty="0" err="1"/>
                  <a:t>backard</a:t>
                </a:r>
                <a:r>
                  <a:rPr lang="en-US" sz="2400" dirty="0"/>
                  <a:t> linkages. The agglomeration indicator for the kth economic block of country c is: </a:t>
                </a: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𝐴𝐺𝐺</m:t>
                      </m:r>
                      <m:sSubSup>
                        <m:sSubSupPr>
                          <m:ctrlPr>
                            <a:rPr lang="en-US" sz="2400" i="1">
                              <a:latin typeface="Cambria Math" panose="02040503050406030204" pitchFamily="18" charset="0"/>
                            </a:rPr>
                          </m:ctrlPr>
                        </m:sSubSupPr>
                        <m:e>
                          <m:d>
                            <m:dPr>
                              <m:ctrlPr>
                                <a:rPr lang="en-US" sz="2400" i="1">
                                  <a:latin typeface="Cambria Math" panose="02040503050406030204" pitchFamily="18" charset="0"/>
                                </a:rPr>
                              </m:ctrlPr>
                            </m:dPr>
                            <m:e>
                              <m:r>
                                <a:rPr lang="en-US" sz="2400" i="1">
                                  <a:latin typeface="Cambria Math" panose="02040503050406030204" pitchFamily="18" charset="0"/>
                                </a:rPr>
                                <m:t>𝑏</m:t>
                              </m:r>
                            </m:e>
                          </m:d>
                        </m:e>
                        <m:sub>
                          <m:r>
                            <a:rPr lang="en-US" sz="2400" i="1">
                              <a:latin typeface="Cambria Math" panose="02040503050406030204" pitchFamily="18" charset="0"/>
                            </a:rPr>
                            <m:t>𝑐</m:t>
                          </m:r>
                        </m:sub>
                        <m:sup>
                          <m:r>
                            <a:rPr lang="en-US" sz="2400" i="1">
                              <a:latin typeface="Cambria Math" panose="02040503050406030204" pitchFamily="18" charset="0"/>
                            </a:rPr>
                            <m:t>𝑘</m:t>
                          </m:r>
                        </m:sup>
                      </m:sSubSup>
                      <m:r>
                        <a:rPr lang="en-US" sz="2400" i="1">
                          <a:latin typeface="Cambria Math" panose="02040503050406030204" pitchFamily="18" charset="0"/>
                        </a:rPr>
                        <m:t>=</m:t>
                      </m:r>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ln</m:t>
                          </m:r>
                        </m:fName>
                        <m:e>
                          <m:d>
                            <m:dPr>
                              <m:begChr m:val="["/>
                              <m:endChr m:val="]"/>
                              <m:ctrlPr>
                                <a:rPr lang="en-US" sz="2400" i="1">
                                  <a:latin typeface="Cambria Math" panose="02040503050406030204" pitchFamily="18" charset="0"/>
                                </a:rPr>
                              </m:ctrlPr>
                            </m:dPr>
                            <m:e>
                              <m:nary>
                                <m:naryPr>
                                  <m:chr m:val="∑"/>
                                  <m:ctrlPr>
                                    <a:rPr lang="en-US" sz="2400" i="1">
                                      <a:latin typeface="Cambria Math" panose="02040503050406030204" pitchFamily="18" charset="0"/>
                                    </a:rPr>
                                  </m:ctrlPr>
                                </m:naryPr>
                                <m:sub>
                                  <m:r>
                                    <a:rPr lang="en-US" sz="2400" i="1">
                                      <a:latin typeface="Cambria Math" panose="02040503050406030204" pitchFamily="18" charset="0"/>
                                    </a:rPr>
                                    <m:t>𝑖</m:t>
                                  </m:r>
                                  <m:r>
                                    <a:rPr lang="en-US" sz="2400" i="1">
                                      <a:latin typeface="Cambria Math" panose="02040503050406030204" pitchFamily="18" charset="0"/>
                                    </a:rPr>
                                    <m:t>=1</m:t>
                                  </m:r>
                                </m:sub>
                                <m:sup>
                                  <m:r>
                                    <a:rPr lang="en-US" sz="2400" i="1">
                                      <a:latin typeface="Cambria Math" panose="02040503050406030204" pitchFamily="18" charset="0"/>
                                    </a:rPr>
                                    <m:t>𝑙</m:t>
                                  </m:r>
                                </m:sup>
                                <m:e>
                                  <m:r>
                                    <a:rPr lang="en-US" sz="2400" i="1">
                                      <a:latin typeface="Cambria Math" panose="02040503050406030204" pitchFamily="18" charset="0"/>
                                    </a:rPr>
                                    <m:t>𝑚</m:t>
                                  </m:r>
                                  <m:sSub>
                                    <m:sSubPr>
                                      <m:ctrlPr>
                                        <a:rPr lang="en-US" sz="2400" i="1">
                                          <a:latin typeface="Cambria Math" panose="02040503050406030204" pitchFamily="18" charset="0"/>
                                        </a:rPr>
                                      </m:ctrlPr>
                                    </m:sSubPr>
                                    <m:e>
                                      <m:d>
                                        <m:dPr>
                                          <m:ctrlPr>
                                            <a:rPr lang="en-US" sz="2400" i="1">
                                              <a:latin typeface="Cambria Math" panose="02040503050406030204" pitchFamily="18" charset="0"/>
                                            </a:rPr>
                                          </m:ctrlPr>
                                        </m:dPr>
                                        <m:e>
                                          <m:r>
                                            <a:rPr lang="en-US" sz="2400" i="1">
                                              <a:latin typeface="Cambria Math" panose="02040503050406030204" pitchFamily="18" charset="0"/>
                                            </a:rPr>
                                            <m:t>𝑏</m:t>
                                          </m:r>
                                        </m:e>
                                      </m:d>
                                    </m:e>
                                    <m:sub>
                                      <m:r>
                                        <a:rPr lang="en-US" sz="2400" i="1">
                                          <a:latin typeface="Cambria Math" panose="02040503050406030204" pitchFamily="18" charset="0"/>
                                        </a:rPr>
                                        <m:t>𝑖</m:t>
                                      </m:r>
                                    </m:sub>
                                  </m:sSub>
                                </m:e>
                              </m:nary>
                              <m:r>
                                <a:rPr lang="en-US" sz="2400" i="1">
                                  <a:latin typeface="Cambria Math" panose="02040503050406030204" pitchFamily="18" charset="0"/>
                                </a:rPr>
                                <m:t>∗</m:t>
                              </m:r>
                              <m:f>
                                <m:fPr>
                                  <m:ctrlPr>
                                    <a:rPr lang="en-US" sz="2400" i="1">
                                      <a:latin typeface="Cambria Math" panose="02040503050406030204" pitchFamily="18" charset="0"/>
                                    </a:rPr>
                                  </m:ctrlPr>
                                </m:fPr>
                                <m:num>
                                  <m:nary>
                                    <m:naryPr>
                                      <m:chr m:val="∑"/>
                                      <m:ctrlPr>
                                        <a:rPr lang="en-US" sz="2400" i="1">
                                          <a:latin typeface="Cambria Math" panose="02040503050406030204" pitchFamily="18" charset="0"/>
                                        </a:rPr>
                                      </m:ctrlPr>
                                    </m:naryPr>
                                    <m:sub>
                                      <m:r>
                                        <a:rPr lang="en-US" sz="2400" i="1">
                                          <a:latin typeface="Cambria Math" panose="02040503050406030204" pitchFamily="18" charset="0"/>
                                        </a:rPr>
                                        <m:t>𝑖</m:t>
                                      </m:r>
                                      <m:r>
                                        <a:rPr lang="en-US" sz="2400" i="1">
                                          <a:latin typeface="Cambria Math" panose="02040503050406030204" pitchFamily="18" charset="0"/>
                                        </a:rPr>
                                        <m:t>=1</m:t>
                                      </m:r>
                                    </m:sub>
                                    <m:sup>
                                      <m:r>
                                        <a:rPr lang="en-US" sz="2400" i="1">
                                          <a:latin typeface="Cambria Math" panose="02040503050406030204" pitchFamily="18" charset="0"/>
                                        </a:rPr>
                                        <m:t>𝑙</m:t>
                                      </m:r>
                                    </m:sup>
                                    <m:e>
                                      <m:nary>
                                        <m:naryPr>
                                          <m:chr m:val="∑"/>
                                          <m:ctrlPr>
                                            <a:rPr lang="en-US" sz="2400" i="1">
                                              <a:latin typeface="Cambria Math" panose="02040503050406030204" pitchFamily="18" charset="0"/>
                                            </a:rPr>
                                          </m:ctrlPr>
                                        </m:naryPr>
                                        <m:sub>
                                          <m:r>
                                            <a:rPr lang="en-US" sz="2400" i="1">
                                              <a:latin typeface="Cambria Math" panose="02040503050406030204" pitchFamily="18" charset="0"/>
                                            </a:rPr>
                                            <m:t>𝑔</m:t>
                                          </m:r>
                                          <m:r>
                                            <a:rPr lang="en-US" sz="2400" i="1">
                                              <a:latin typeface="Cambria Math" panose="02040503050406030204" pitchFamily="18" charset="0"/>
                                            </a:rPr>
                                            <m:t>=1</m:t>
                                          </m:r>
                                        </m:sub>
                                        <m:sup>
                                          <m:r>
                                            <a:rPr lang="en-US" sz="2400" i="1">
                                              <a:latin typeface="Cambria Math" panose="02040503050406030204" pitchFamily="18" charset="0"/>
                                            </a:rPr>
                                            <m:t>𝑛</m:t>
                                          </m:r>
                                        </m:sup>
                                        <m:e>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i="1">
                                                  <a:latin typeface="Cambria Math" panose="02040503050406030204" pitchFamily="18" charset="0"/>
                                                </a:rPr>
                                                <m:t>𝑔</m:t>
                                              </m:r>
                                              <m:r>
                                                <a:rPr lang="en-US" sz="2400" i="1">
                                                  <a:latin typeface="Cambria Math" panose="02040503050406030204" pitchFamily="18" charset="0"/>
                                                </a:rPr>
                                                <m:t>,</m:t>
                                              </m:r>
                                              <m:r>
                                                <a:rPr lang="en-US" sz="2400" i="1">
                                                  <a:latin typeface="Cambria Math" panose="02040503050406030204" pitchFamily="18" charset="0"/>
                                                </a:rPr>
                                                <m:t>𝑖</m:t>
                                              </m:r>
                                            </m:sub>
                                          </m:sSub>
                                        </m:e>
                                      </m:nary>
                                    </m:e>
                                  </m:nary>
                                </m:num>
                                <m:den>
                                  <m:r>
                                    <a:rPr lang="en-US" sz="2400" i="1">
                                      <a:latin typeface="Cambria Math" panose="02040503050406030204" pitchFamily="18" charset="0"/>
                                    </a:rPr>
                                    <m:t>𝑙</m:t>
                                  </m:r>
                                  <m:r>
                                    <a:rPr lang="en-US" sz="2400" i="1">
                                      <a:latin typeface="Cambria Math" panose="02040503050406030204" pitchFamily="18" charset="0"/>
                                    </a:rPr>
                                    <m:t>∗</m:t>
                                  </m:r>
                                  <m:r>
                                    <a:rPr lang="en-US" sz="2400" i="1">
                                      <a:latin typeface="Cambria Math" panose="02040503050406030204" pitchFamily="18" charset="0"/>
                                    </a:rPr>
                                    <m:t>𝑛</m:t>
                                  </m:r>
                                </m:den>
                              </m:f>
                            </m:e>
                          </m:d>
                        </m:e>
                      </m:func>
                    </m:oMath>
                  </m:oMathPara>
                </a14:m>
                <a:endParaRPr lang="en-US" sz="2400" dirty="0"/>
              </a:p>
              <a:p>
                <a14:m>
                  <m:oMath xmlns:m="http://schemas.openxmlformats.org/officeDocument/2006/math">
                    <m:r>
                      <a:rPr lang="en-US" sz="2400" i="1" dirty="0">
                        <a:latin typeface="Cambria Math" panose="02040503050406030204" pitchFamily="18" charset="0"/>
                      </a:rPr>
                      <m:t>𝑚</m:t>
                    </m:r>
                    <m:sSub>
                      <m:sSubPr>
                        <m:ctrlPr>
                          <a:rPr lang="en-PH" sz="2400" i="1" dirty="0">
                            <a:latin typeface="Cambria Math" panose="02040503050406030204" pitchFamily="18" charset="0"/>
                          </a:rPr>
                        </m:ctrlPr>
                      </m:sSubPr>
                      <m:e>
                        <m:d>
                          <m:dPr>
                            <m:ctrlPr>
                              <a:rPr lang="en-US" sz="2400" i="1" dirty="0">
                                <a:latin typeface="Cambria Math" panose="02040503050406030204" pitchFamily="18" charset="0"/>
                              </a:rPr>
                            </m:ctrlPr>
                          </m:dPr>
                          <m:e>
                            <m:r>
                              <a:rPr lang="en-US" sz="2400" i="1" dirty="0">
                                <a:latin typeface="Cambria Math" panose="02040503050406030204" pitchFamily="18" charset="0"/>
                              </a:rPr>
                              <m:t>𝑏</m:t>
                            </m:r>
                          </m:e>
                        </m:d>
                      </m:e>
                      <m:sub>
                        <m:r>
                          <a:rPr lang="en-PH" sz="2400" i="1" dirty="0">
                            <a:latin typeface="Cambria Math" panose="02040503050406030204" pitchFamily="18" charset="0"/>
                          </a:rPr>
                          <m:t>𝑖</m:t>
                        </m:r>
                      </m:sub>
                    </m:sSub>
                  </m:oMath>
                </a14:m>
                <a:r>
                  <a:rPr lang="en-US" sz="2400" dirty="0"/>
                  <a:t> is the ‘backward’ total requirements multiplier of sector i, is the vertical sum of each element in the Leontief inverse matrix </a:t>
                </a:r>
              </a:p>
              <a:p>
                <a:r>
                  <a:rPr lang="en-US" sz="2400" dirty="0"/>
                  <a:t>The indicator </a:t>
                </a:r>
                <a14:m>
                  <m:oMath xmlns:m="http://schemas.openxmlformats.org/officeDocument/2006/math">
                    <m:sSub>
                      <m:sSubPr>
                        <m:ctrlPr>
                          <a:rPr lang="en-PH" sz="2400" b="0" i="1" smtClean="0">
                            <a:latin typeface="Cambria Math" panose="02040503050406030204" pitchFamily="18" charset="0"/>
                          </a:rPr>
                        </m:ctrlPr>
                      </m:sSubPr>
                      <m:e>
                        <m:r>
                          <a:rPr lang="en-PH" sz="2400" b="0" i="1" smtClean="0">
                            <a:latin typeface="Cambria Math" panose="02040503050406030204" pitchFamily="18" charset="0"/>
                          </a:rPr>
                          <m:t>𝑝</m:t>
                        </m:r>
                      </m:e>
                      <m:sub>
                        <m:r>
                          <a:rPr lang="en-PH" sz="2400" b="0" i="1" smtClean="0">
                            <a:latin typeface="Cambria Math" panose="02040503050406030204" pitchFamily="18" charset="0"/>
                          </a:rPr>
                          <m:t>𝑔</m:t>
                        </m:r>
                        <m:r>
                          <a:rPr lang="en-PH" sz="2400" b="0" i="1" smtClean="0">
                            <a:latin typeface="Cambria Math" panose="02040503050406030204" pitchFamily="18" charset="0"/>
                          </a:rPr>
                          <m:t>,</m:t>
                        </m:r>
                        <m:r>
                          <a:rPr lang="en-PH" sz="2400" b="0" i="1" smtClean="0">
                            <a:latin typeface="Cambria Math" panose="02040503050406030204" pitchFamily="18" charset="0"/>
                          </a:rPr>
                          <m:t>𝑖</m:t>
                        </m:r>
                      </m:sub>
                    </m:sSub>
                  </m:oMath>
                </a14:m>
                <a:r>
                  <a:rPr lang="en-US" sz="2400" dirty="0"/>
                  <a:t> has the same interpretation, except that it ‘boosts’ the backward multiplier. If </a:t>
                </a:r>
                <a:r>
                  <a:rPr lang="en-US" sz="2400" i="1" dirty="0"/>
                  <a:t>l</a:t>
                </a:r>
                <a14:m>
                  <m:oMath xmlns:m="http://schemas.openxmlformats.org/officeDocument/2006/math">
                    <m:r>
                      <a:rPr lang="en-US" sz="2400" i="1" dirty="0" smtClean="0">
                        <a:latin typeface="Cambria Math" panose="02040503050406030204" pitchFamily="18" charset="0"/>
                      </a:rPr>
                      <m:t>=</m:t>
                    </m:r>
                    <m:r>
                      <a:rPr lang="en-US" sz="2400" i="1" dirty="0" smtClean="0">
                        <a:latin typeface="Cambria Math" panose="02040503050406030204" pitchFamily="18" charset="0"/>
                      </a:rPr>
                      <m:t>𝑛</m:t>
                    </m:r>
                    <m:r>
                      <a:rPr lang="en-US" sz="2400" i="1" dirty="0" smtClean="0">
                        <a:latin typeface="Cambria Math" panose="02040503050406030204" pitchFamily="18" charset="0"/>
                      </a:rPr>
                      <m:t>=</m:t>
                    </m:r>
                    <m:r>
                      <a:rPr lang="en-US" sz="2400" i="1" dirty="0" smtClean="0">
                        <a:latin typeface="Cambria Math" panose="02040503050406030204" pitchFamily="18" charset="0"/>
                      </a:rPr>
                      <m:t>𝑘</m:t>
                    </m:r>
                    <m:r>
                      <a:rPr lang="en-US" sz="2400" i="1" dirty="0" smtClean="0">
                        <a:latin typeface="Cambria Math" panose="02040503050406030204" pitchFamily="18" charset="0"/>
                      </a:rPr>
                      <m:t>=35</m:t>
                    </m:r>
                  </m:oMath>
                </a14:m>
                <a:r>
                  <a:rPr lang="en-US" sz="2400" dirty="0"/>
                  <a:t>, then </a:t>
                </a:r>
                <a14:m>
                  <m:oMath xmlns:m="http://schemas.openxmlformats.org/officeDocument/2006/math">
                    <m:r>
                      <a:rPr lang="en-US" sz="2400" i="1" dirty="0" smtClean="0">
                        <a:latin typeface="Cambria Math" panose="02040503050406030204" pitchFamily="18" charset="0"/>
                      </a:rPr>
                      <m:t>𝐴𝐺𝐺</m:t>
                    </m:r>
                    <m:r>
                      <a:rPr lang="en-US" sz="2400" i="1" dirty="0" smtClean="0">
                        <a:latin typeface="Cambria Math" panose="02040503050406030204" pitchFamily="18" charset="0"/>
                      </a:rPr>
                      <m:t>(</m:t>
                    </m:r>
                    <m:r>
                      <a:rPr lang="en-US" sz="2400" i="1" dirty="0" smtClean="0">
                        <a:latin typeface="Cambria Math" panose="02040503050406030204" pitchFamily="18" charset="0"/>
                      </a:rPr>
                      <m:t>𝑏</m:t>
                    </m:r>
                    <m:r>
                      <a:rPr lang="en-US" sz="2400" i="1" dirty="0" smtClean="0">
                        <a:latin typeface="Cambria Math" panose="02040503050406030204" pitchFamily="18" charset="0"/>
                      </a:rPr>
                      <m:t>)=</m:t>
                    </m:r>
                    <m:r>
                      <a:rPr lang="en-US" sz="2400" i="1" dirty="0" smtClean="0">
                        <a:latin typeface="Cambria Math" panose="02040503050406030204" pitchFamily="18" charset="0"/>
                      </a:rPr>
                      <m:t>𝐴𝐺𝐺</m:t>
                    </m:r>
                    <m:r>
                      <a:rPr lang="en-US" sz="2400" i="1" dirty="0" smtClean="0">
                        <a:latin typeface="Cambria Math" panose="02040503050406030204" pitchFamily="18" charset="0"/>
                      </a:rPr>
                      <m:t>(</m:t>
                    </m:r>
                    <m:r>
                      <a:rPr lang="en-US" sz="2400" i="1" dirty="0" smtClean="0">
                        <a:latin typeface="Cambria Math" panose="02040503050406030204" pitchFamily="18" charset="0"/>
                      </a:rPr>
                      <m:t>𝑓</m:t>
                    </m:r>
                    <m:r>
                      <a:rPr lang="en-US" sz="2400" i="1" dirty="0" smtClean="0">
                        <a:latin typeface="Cambria Math" panose="02040503050406030204" pitchFamily="18" charset="0"/>
                      </a:rPr>
                      <m:t>) </m:t>
                    </m:r>
                  </m:oMath>
                </a14:m>
                <a:r>
                  <a:rPr lang="en-US" sz="2400" dirty="0"/>
                  <a:t>for the whole economy. </a:t>
                </a:r>
              </a:p>
              <a:p>
                <a:r>
                  <a:rPr lang="en-US" sz="2400" dirty="0"/>
                  <a:t>Total: </a:t>
                </a:r>
              </a:p>
              <a:p>
                <a:pPr marL="0" indent="0" algn="ctr">
                  <a:buNone/>
                </a:pPr>
                <a14:m>
                  <m:oMath xmlns:m="http://schemas.openxmlformats.org/officeDocument/2006/math">
                    <m:r>
                      <a:rPr lang="en-PH" sz="2400" b="0" i="1" smtClean="0">
                        <a:latin typeface="Cambria Math" panose="02040503050406030204" pitchFamily="18" charset="0"/>
                      </a:rPr>
                      <m:t>𝐴𝐺</m:t>
                    </m:r>
                    <m:sSubSup>
                      <m:sSubSupPr>
                        <m:ctrlPr>
                          <a:rPr lang="en-PH" sz="2400" b="0" i="1" smtClean="0">
                            <a:latin typeface="Cambria Math" panose="02040503050406030204" pitchFamily="18" charset="0"/>
                          </a:rPr>
                        </m:ctrlPr>
                      </m:sSubSupPr>
                      <m:e>
                        <m:r>
                          <a:rPr lang="en-PH" sz="2400" b="0" i="1" smtClean="0">
                            <a:latin typeface="Cambria Math" panose="02040503050406030204" pitchFamily="18" charset="0"/>
                          </a:rPr>
                          <m:t>𝐺</m:t>
                        </m:r>
                      </m:e>
                      <m:sub>
                        <m:r>
                          <a:rPr lang="en-PH" sz="2400" b="0" i="1" smtClean="0">
                            <a:latin typeface="Cambria Math" panose="02040503050406030204" pitchFamily="18" charset="0"/>
                          </a:rPr>
                          <m:t>𝑐</m:t>
                        </m:r>
                      </m:sub>
                      <m:sup>
                        <m:r>
                          <a:rPr lang="en-PH" sz="2400" b="0" i="1" smtClean="0">
                            <a:latin typeface="Cambria Math" panose="02040503050406030204" pitchFamily="18" charset="0"/>
                          </a:rPr>
                          <m:t>𝑘</m:t>
                        </m:r>
                      </m:sup>
                    </m:sSubSup>
                    <m:r>
                      <a:rPr lang="en-PH" sz="2400" b="0" i="1" smtClean="0">
                        <a:latin typeface="Cambria Math" panose="02040503050406030204" pitchFamily="18" charset="0"/>
                      </a:rPr>
                      <m:t>=</m:t>
                    </m:r>
                    <m:f>
                      <m:fPr>
                        <m:ctrlPr>
                          <a:rPr lang="en-PH" sz="2400" b="0" i="1" smtClean="0">
                            <a:latin typeface="Cambria Math" panose="02040503050406030204" pitchFamily="18" charset="0"/>
                          </a:rPr>
                        </m:ctrlPr>
                      </m:fPr>
                      <m:num>
                        <m:r>
                          <a:rPr lang="en-PH" sz="2400" b="0" i="1" smtClean="0">
                            <a:latin typeface="Cambria Math" panose="02040503050406030204" pitchFamily="18" charset="0"/>
                          </a:rPr>
                          <m:t>𝐴𝐺𝐺</m:t>
                        </m:r>
                        <m:sSubSup>
                          <m:sSubSupPr>
                            <m:ctrlPr>
                              <a:rPr lang="en-PH" sz="2400" b="0" i="1" smtClean="0">
                                <a:latin typeface="Cambria Math" panose="02040503050406030204" pitchFamily="18" charset="0"/>
                              </a:rPr>
                            </m:ctrlPr>
                          </m:sSubSupPr>
                          <m:e>
                            <m:d>
                              <m:dPr>
                                <m:ctrlPr>
                                  <a:rPr lang="en-PH" sz="2400" b="0" i="1" smtClean="0">
                                    <a:latin typeface="Cambria Math" panose="02040503050406030204" pitchFamily="18" charset="0"/>
                                  </a:rPr>
                                </m:ctrlPr>
                              </m:dPr>
                              <m:e>
                                <m:r>
                                  <a:rPr lang="en-PH" sz="2400" b="0" i="1" smtClean="0">
                                    <a:latin typeface="Cambria Math" panose="02040503050406030204" pitchFamily="18" charset="0"/>
                                  </a:rPr>
                                  <m:t>𝑏</m:t>
                                </m:r>
                              </m:e>
                            </m:d>
                          </m:e>
                          <m:sub>
                            <m:r>
                              <a:rPr lang="en-PH" sz="2400" b="0" i="1" smtClean="0">
                                <a:latin typeface="Cambria Math" panose="02040503050406030204" pitchFamily="18" charset="0"/>
                              </a:rPr>
                              <m:t>𝑐</m:t>
                            </m:r>
                          </m:sub>
                          <m:sup>
                            <m:r>
                              <a:rPr lang="en-PH" sz="2400" b="0" i="1" smtClean="0">
                                <a:latin typeface="Cambria Math" panose="02040503050406030204" pitchFamily="18" charset="0"/>
                              </a:rPr>
                              <m:t>𝑘</m:t>
                            </m:r>
                          </m:sup>
                        </m:sSubSup>
                        <m:r>
                          <a:rPr lang="en-PH" sz="2400" b="0" i="1" smtClean="0">
                            <a:latin typeface="Cambria Math" panose="02040503050406030204" pitchFamily="18" charset="0"/>
                          </a:rPr>
                          <m:t>+</m:t>
                        </m:r>
                        <m:r>
                          <a:rPr lang="en-PH" sz="2400" b="0" i="1" smtClean="0">
                            <a:latin typeface="Cambria Math" panose="02040503050406030204" pitchFamily="18" charset="0"/>
                          </a:rPr>
                          <m:t>𝐴𝐺𝐺</m:t>
                        </m:r>
                        <m:sSubSup>
                          <m:sSubSupPr>
                            <m:ctrlPr>
                              <a:rPr lang="en-PH" sz="2400" b="0" i="1" smtClean="0">
                                <a:latin typeface="Cambria Math" panose="02040503050406030204" pitchFamily="18" charset="0"/>
                              </a:rPr>
                            </m:ctrlPr>
                          </m:sSubSupPr>
                          <m:e>
                            <m:d>
                              <m:dPr>
                                <m:ctrlPr>
                                  <a:rPr lang="en-PH" sz="2400" b="0" i="1" smtClean="0">
                                    <a:latin typeface="Cambria Math" panose="02040503050406030204" pitchFamily="18" charset="0"/>
                                  </a:rPr>
                                </m:ctrlPr>
                              </m:dPr>
                              <m:e>
                                <m:r>
                                  <a:rPr lang="en-PH" sz="2400" b="0" i="1" smtClean="0">
                                    <a:latin typeface="Cambria Math" panose="02040503050406030204" pitchFamily="18" charset="0"/>
                                  </a:rPr>
                                  <m:t>𝑓</m:t>
                                </m:r>
                              </m:e>
                            </m:d>
                          </m:e>
                          <m:sub>
                            <m:r>
                              <a:rPr lang="en-PH" sz="2400" b="0" i="1" smtClean="0">
                                <a:latin typeface="Cambria Math" panose="02040503050406030204" pitchFamily="18" charset="0"/>
                              </a:rPr>
                              <m:t>𝑐</m:t>
                            </m:r>
                          </m:sub>
                          <m:sup>
                            <m:r>
                              <a:rPr lang="en-PH" sz="2400" b="0" i="1" smtClean="0">
                                <a:latin typeface="Cambria Math" panose="02040503050406030204" pitchFamily="18" charset="0"/>
                              </a:rPr>
                              <m:t>𝑘</m:t>
                            </m:r>
                          </m:sup>
                        </m:sSubSup>
                      </m:num>
                      <m:den>
                        <m:r>
                          <a:rPr lang="en-PH" sz="2400" b="0" i="1" smtClean="0">
                            <a:latin typeface="Cambria Math" panose="02040503050406030204" pitchFamily="18" charset="0"/>
                          </a:rPr>
                          <m:t>2</m:t>
                        </m:r>
                      </m:den>
                    </m:f>
                  </m:oMath>
                </a14:m>
                <a:r>
                  <a:rPr lang="en-US" sz="2400" dirty="0"/>
                  <a:t>                             </a:t>
                </a:r>
              </a:p>
            </p:txBody>
          </p:sp>
        </mc:Choice>
        <mc:Fallback xmlns="">
          <p:sp>
            <p:nvSpPr>
              <p:cNvPr id="3" name="Content Placeholder 2"/>
              <p:cNvSpPr>
                <a:spLocks noGrp="1" noRot="1" noChangeAspect="1" noMove="1" noResize="1" noEditPoints="1" noAdjustHandles="1" noChangeArrowheads="1" noChangeShapeType="1" noTextEdit="1"/>
              </p:cNvSpPr>
              <p:nvPr>
                <p:ph idx="4294967295"/>
              </p:nvPr>
            </p:nvSpPr>
            <p:spPr>
              <a:xfrm>
                <a:off x="1158240" y="1129350"/>
                <a:ext cx="10012680" cy="6238875"/>
              </a:xfrm>
              <a:blipFill>
                <a:blip r:embed="rId3"/>
                <a:stretch>
                  <a:fillRect l="-913" t="-1367"/>
                </a:stretch>
              </a:blipFill>
            </p:spPr>
            <p:txBody>
              <a:bodyPr/>
              <a:lstStyle/>
              <a:p>
                <a:r>
                  <a:rPr lang="en-PH">
                    <a:noFill/>
                  </a:rPr>
                  <a:t> </a:t>
                </a:r>
              </a:p>
            </p:txBody>
          </p:sp>
        </mc:Fallback>
      </mc:AlternateContent>
      <p:sp>
        <p:nvSpPr>
          <p:cNvPr id="6" name="圆角矩形 66">
            <a:extLst>
              <a:ext uri="{FF2B5EF4-FFF2-40B4-BE49-F238E27FC236}">
                <a16:creationId xmlns:a16="http://schemas.microsoft.com/office/drawing/2014/main" id="{9A775057-EF4A-400B-A5C6-CFC095A62608}"/>
              </a:ext>
            </a:extLst>
          </p:cNvPr>
          <p:cNvSpPr/>
          <p:nvPr/>
        </p:nvSpPr>
        <p:spPr>
          <a:xfrm rot="10800000" flipV="1">
            <a:off x="1230922" y="3402831"/>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9" name="Title 1">
            <a:extLst>
              <a:ext uri="{FF2B5EF4-FFF2-40B4-BE49-F238E27FC236}">
                <a16:creationId xmlns:a16="http://schemas.microsoft.com/office/drawing/2014/main" id="{5780499F-9A17-41EC-8914-FE86A0E7AFF2}"/>
              </a:ext>
            </a:extLst>
          </p:cNvPr>
          <p:cNvSpPr txBox="1">
            <a:spLocks/>
          </p:cNvSpPr>
          <p:nvPr/>
        </p:nvSpPr>
        <p:spPr>
          <a:xfrm>
            <a:off x="2388870" y="458788"/>
            <a:ext cx="7715250" cy="42672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latin typeface="+mn-lt"/>
                <a:ea typeface="+mn-ea"/>
                <a:cs typeface="+mn-cs"/>
              </a:rPr>
              <a:t>Agglomeration Index</a:t>
            </a:r>
          </a:p>
        </p:txBody>
      </p:sp>
      <p:sp>
        <p:nvSpPr>
          <p:cNvPr id="12" name="圆角矩形 66">
            <a:extLst>
              <a:ext uri="{FF2B5EF4-FFF2-40B4-BE49-F238E27FC236}">
                <a16:creationId xmlns:a16="http://schemas.microsoft.com/office/drawing/2014/main" id="{B4EF4174-68A0-44E6-8C49-7EEE686F8B6D}"/>
              </a:ext>
            </a:extLst>
          </p:cNvPr>
          <p:cNvSpPr/>
          <p:nvPr/>
        </p:nvSpPr>
        <p:spPr>
          <a:xfrm rot="10800000" flipV="1">
            <a:off x="1222328" y="5272378"/>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7" name="圆角矩形 66">
            <a:extLst>
              <a:ext uri="{FF2B5EF4-FFF2-40B4-BE49-F238E27FC236}">
                <a16:creationId xmlns:a16="http://schemas.microsoft.com/office/drawing/2014/main" id="{68ACC616-5C22-435F-AC9F-927524444668}"/>
              </a:ext>
            </a:extLst>
          </p:cNvPr>
          <p:cNvSpPr/>
          <p:nvPr/>
        </p:nvSpPr>
        <p:spPr>
          <a:xfrm rot="10800000" flipV="1">
            <a:off x="1222850" y="4146418"/>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Tree>
    <p:extLst>
      <p:ext uri="{BB962C8B-B14F-4D97-AF65-F5344CB8AC3E}">
        <p14:creationId xmlns:p14="http://schemas.microsoft.com/office/powerpoint/2010/main" val="1784927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433" y="738680"/>
            <a:ext cx="8229600" cy="685800"/>
          </a:xfrm>
        </p:spPr>
        <p:txBody>
          <a:bodyPr>
            <a:noAutofit/>
          </a:bodyPr>
          <a:lstStyle/>
          <a:p>
            <a:pPr algn="ctr"/>
            <a:r>
              <a:rPr lang="en-US" sz="3200" b="1" dirty="0">
                <a:latin typeface="+mn-lt"/>
                <a:ea typeface="+mn-ea"/>
                <a:cs typeface="+mn-cs"/>
              </a:rPr>
              <a:t>Linking Goods and Services:</a:t>
            </a:r>
            <a:br>
              <a:rPr lang="en-US" sz="3200" b="1" dirty="0">
                <a:latin typeface="+mn-lt"/>
                <a:ea typeface="+mn-ea"/>
                <a:cs typeface="+mn-cs"/>
              </a:rPr>
            </a:br>
            <a:r>
              <a:rPr lang="en-US" sz="3200" b="1" dirty="0">
                <a:latin typeface="+mn-lt"/>
                <a:ea typeface="+mn-ea"/>
                <a:cs typeface="+mn-cs"/>
              </a:rPr>
              <a:t>Input-Output Direct Requirements</a:t>
            </a:r>
          </a:p>
        </p:txBody>
      </p:sp>
      <p:sp>
        <p:nvSpPr>
          <p:cNvPr id="25" name="Rectangle: Rounded Corners 24">
            <a:hlinkClick r:id="rId3" action="ppaction://hlinksldjump"/>
            <a:extLst>
              <a:ext uri="{FF2B5EF4-FFF2-40B4-BE49-F238E27FC236}">
                <a16:creationId xmlns:a16="http://schemas.microsoft.com/office/drawing/2014/main" id="{67F32D2A-F82A-4097-8D47-0BF10B24FD2E}"/>
              </a:ext>
            </a:extLst>
          </p:cNvPr>
          <p:cNvSpPr/>
          <p:nvPr/>
        </p:nvSpPr>
        <p:spPr>
          <a:xfrm>
            <a:off x="5190236" y="2378994"/>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Australia</a:t>
            </a:r>
          </a:p>
        </p:txBody>
      </p:sp>
      <p:sp>
        <p:nvSpPr>
          <p:cNvPr id="26" name="Rectangle: Rounded Corners 25">
            <a:hlinkClick r:id="rId4" action="ppaction://hlinksldjump"/>
            <a:extLst>
              <a:ext uri="{FF2B5EF4-FFF2-40B4-BE49-F238E27FC236}">
                <a16:creationId xmlns:a16="http://schemas.microsoft.com/office/drawing/2014/main" id="{5256DB9F-1D79-4C59-82C1-DE34E692458A}"/>
              </a:ext>
            </a:extLst>
          </p:cNvPr>
          <p:cNvSpPr/>
          <p:nvPr/>
        </p:nvSpPr>
        <p:spPr>
          <a:xfrm>
            <a:off x="7772439" y="2378994"/>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Canada</a:t>
            </a:r>
          </a:p>
        </p:txBody>
      </p:sp>
      <p:sp>
        <p:nvSpPr>
          <p:cNvPr id="27" name="Rectangle: Rounded Corners 26">
            <a:hlinkClick r:id="rId5" action="ppaction://hlinksldjump"/>
            <a:extLst>
              <a:ext uri="{FF2B5EF4-FFF2-40B4-BE49-F238E27FC236}">
                <a16:creationId xmlns:a16="http://schemas.microsoft.com/office/drawing/2014/main" id="{7FE64D78-7535-4E73-85D8-D47808500E57}"/>
              </a:ext>
            </a:extLst>
          </p:cNvPr>
          <p:cNvSpPr/>
          <p:nvPr/>
        </p:nvSpPr>
        <p:spPr>
          <a:xfrm>
            <a:off x="2608034" y="3370142"/>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Estonia</a:t>
            </a:r>
          </a:p>
        </p:txBody>
      </p:sp>
      <p:sp>
        <p:nvSpPr>
          <p:cNvPr id="28" name="Rectangle: Rounded Corners 27">
            <a:hlinkClick r:id="rId6" action="ppaction://hlinksldjump"/>
            <a:extLst>
              <a:ext uri="{FF2B5EF4-FFF2-40B4-BE49-F238E27FC236}">
                <a16:creationId xmlns:a16="http://schemas.microsoft.com/office/drawing/2014/main" id="{BA7A8762-6C5C-455B-952E-E227F79A1DAC}"/>
              </a:ext>
            </a:extLst>
          </p:cNvPr>
          <p:cNvSpPr/>
          <p:nvPr/>
        </p:nvSpPr>
        <p:spPr>
          <a:xfrm>
            <a:off x="5190236" y="3370142"/>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Latvia</a:t>
            </a:r>
          </a:p>
        </p:txBody>
      </p:sp>
      <p:sp>
        <p:nvSpPr>
          <p:cNvPr id="29" name="Rectangle: Rounded Corners 28">
            <a:hlinkClick r:id="rId7" action="ppaction://hlinksldjump"/>
            <a:extLst>
              <a:ext uri="{FF2B5EF4-FFF2-40B4-BE49-F238E27FC236}">
                <a16:creationId xmlns:a16="http://schemas.microsoft.com/office/drawing/2014/main" id="{52CA7CF6-1701-40F7-B3CF-05D7F75DC766}"/>
              </a:ext>
            </a:extLst>
          </p:cNvPr>
          <p:cNvSpPr/>
          <p:nvPr/>
        </p:nvSpPr>
        <p:spPr>
          <a:xfrm>
            <a:off x="7772439" y="3370142"/>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Lithuania</a:t>
            </a:r>
          </a:p>
        </p:txBody>
      </p:sp>
      <p:sp>
        <p:nvSpPr>
          <p:cNvPr id="30" name="Rectangle: Rounded Corners 29">
            <a:hlinkClick r:id="rId8" action="ppaction://hlinksldjump"/>
            <a:extLst>
              <a:ext uri="{FF2B5EF4-FFF2-40B4-BE49-F238E27FC236}">
                <a16:creationId xmlns:a16="http://schemas.microsoft.com/office/drawing/2014/main" id="{245CFC9B-200B-409E-9C7F-B552EF9E2312}"/>
              </a:ext>
            </a:extLst>
          </p:cNvPr>
          <p:cNvSpPr/>
          <p:nvPr/>
        </p:nvSpPr>
        <p:spPr>
          <a:xfrm>
            <a:off x="2608034" y="4361290"/>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United States</a:t>
            </a:r>
          </a:p>
        </p:txBody>
      </p:sp>
      <p:sp>
        <p:nvSpPr>
          <p:cNvPr id="31" name="Rectangle: Rounded Corners 30">
            <a:hlinkClick r:id="rId9" action="ppaction://hlinksldjump"/>
            <a:extLst>
              <a:ext uri="{FF2B5EF4-FFF2-40B4-BE49-F238E27FC236}">
                <a16:creationId xmlns:a16="http://schemas.microsoft.com/office/drawing/2014/main" id="{96DA4382-7A4A-4032-976B-1E9878931F5E}"/>
              </a:ext>
            </a:extLst>
          </p:cNvPr>
          <p:cNvSpPr/>
          <p:nvPr/>
        </p:nvSpPr>
        <p:spPr>
          <a:xfrm>
            <a:off x="5190236" y="4361290"/>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People’s Republic of China</a:t>
            </a:r>
          </a:p>
        </p:txBody>
      </p:sp>
      <p:sp>
        <p:nvSpPr>
          <p:cNvPr id="32" name="Rectangle: Rounded Corners 31">
            <a:hlinkClick r:id="rId10" action="ppaction://hlinksldjump"/>
            <a:extLst>
              <a:ext uri="{FF2B5EF4-FFF2-40B4-BE49-F238E27FC236}">
                <a16:creationId xmlns:a16="http://schemas.microsoft.com/office/drawing/2014/main" id="{7F2F14C7-2724-44A4-9A33-CC7E062BEE11}"/>
              </a:ext>
            </a:extLst>
          </p:cNvPr>
          <p:cNvSpPr/>
          <p:nvPr/>
        </p:nvSpPr>
        <p:spPr>
          <a:xfrm>
            <a:off x="7772439" y="4361290"/>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Viet Nam</a:t>
            </a:r>
          </a:p>
        </p:txBody>
      </p:sp>
      <p:sp>
        <p:nvSpPr>
          <p:cNvPr id="33" name="Rectangle: Rounded Corners 32">
            <a:hlinkClick r:id="rId11" action="ppaction://hlinksldjump"/>
            <a:extLst>
              <a:ext uri="{FF2B5EF4-FFF2-40B4-BE49-F238E27FC236}">
                <a16:creationId xmlns:a16="http://schemas.microsoft.com/office/drawing/2014/main" id="{86847824-C024-4D49-B722-D5097AE57BC8}"/>
              </a:ext>
            </a:extLst>
          </p:cNvPr>
          <p:cNvSpPr/>
          <p:nvPr/>
        </p:nvSpPr>
        <p:spPr>
          <a:xfrm>
            <a:off x="2608034" y="5352438"/>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Russia</a:t>
            </a:r>
          </a:p>
        </p:txBody>
      </p:sp>
      <p:sp>
        <p:nvSpPr>
          <p:cNvPr id="34" name="Rectangle: Rounded Corners 33">
            <a:hlinkClick r:id="rId12" action="ppaction://hlinksldjump"/>
            <a:extLst>
              <a:ext uri="{FF2B5EF4-FFF2-40B4-BE49-F238E27FC236}">
                <a16:creationId xmlns:a16="http://schemas.microsoft.com/office/drawing/2014/main" id="{D121FFB1-EC7B-49AB-A533-78C5067E8EE3}"/>
              </a:ext>
            </a:extLst>
          </p:cNvPr>
          <p:cNvSpPr/>
          <p:nvPr/>
        </p:nvSpPr>
        <p:spPr>
          <a:xfrm>
            <a:off x="5190236" y="5352438"/>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Kazakhstan</a:t>
            </a:r>
          </a:p>
        </p:txBody>
      </p:sp>
      <p:sp>
        <p:nvSpPr>
          <p:cNvPr id="35" name="Rectangle: Rounded Corners 34">
            <a:hlinkClick r:id="rId13" action="ppaction://hlinksldjump"/>
            <a:extLst>
              <a:ext uri="{FF2B5EF4-FFF2-40B4-BE49-F238E27FC236}">
                <a16:creationId xmlns:a16="http://schemas.microsoft.com/office/drawing/2014/main" id="{62E941F8-8A78-4EAD-9B6D-92AA4A3BFD57}"/>
              </a:ext>
            </a:extLst>
          </p:cNvPr>
          <p:cNvSpPr/>
          <p:nvPr/>
        </p:nvSpPr>
        <p:spPr>
          <a:xfrm>
            <a:off x="7772439" y="5352438"/>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Kyrgyz Republic</a:t>
            </a:r>
          </a:p>
        </p:txBody>
      </p:sp>
      <p:sp>
        <p:nvSpPr>
          <p:cNvPr id="17" name="Rectangle: Rounded Corners 16">
            <a:hlinkClick r:id="rId14" action="ppaction://hlinksldjump"/>
            <a:extLst>
              <a:ext uri="{FF2B5EF4-FFF2-40B4-BE49-F238E27FC236}">
                <a16:creationId xmlns:a16="http://schemas.microsoft.com/office/drawing/2014/main" id="{CF58B935-10C9-4130-B9D6-57C0F110BC3F}"/>
              </a:ext>
            </a:extLst>
          </p:cNvPr>
          <p:cNvSpPr/>
          <p:nvPr/>
        </p:nvSpPr>
        <p:spPr>
          <a:xfrm>
            <a:off x="2608034" y="2378994"/>
            <a:ext cx="1883995" cy="423982"/>
          </a:xfrm>
          <a:prstGeom prst="roundRect">
            <a:avLst/>
          </a:prstGeom>
          <a:solidFill>
            <a:srgbClr val="00A1CB"/>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OECD</a:t>
            </a:r>
          </a:p>
        </p:txBody>
      </p:sp>
    </p:spTree>
    <p:extLst>
      <p:ext uri="{BB962C8B-B14F-4D97-AF65-F5344CB8AC3E}">
        <p14:creationId xmlns:p14="http://schemas.microsoft.com/office/powerpoint/2010/main" val="2894591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DBEF30D5-C42C-452A-81D3-0571D4488FA0}"/>
              </a:ext>
            </a:extLst>
          </p:cNvPr>
          <p:cNvGraphicFramePr>
            <a:graphicFrameLocks noGrp="1"/>
          </p:cNvGraphicFramePr>
          <p:nvPr>
            <p:ph idx="1"/>
            <p:extLst>
              <p:ext uri="{D42A27DB-BD31-4B8C-83A1-F6EECF244321}">
                <p14:modId xmlns:p14="http://schemas.microsoft.com/office/powerpoint/2010/main" val="3284754671"/>
              </p:ext>
            </p:extLst>
          </p:nvPr>
        </p:nvGraphicFramePr>
        <p:xfrm>
          <a:off x="1370426" y="1672585"/>
          <a:ext cx="7367172" cy="3902858"/>
        </p:xfrm>
        <a:graphic>
          <a:graphicData uri="http://schemas.openxmlformats.org/drawingml/2006/table">
            <a:tbl>
              <a:tblPr/>
              <a:tblGrid>
                <a:gridCol w="2795134">
                  <a:extLst>
                    <a:ext uri="{9D8B030D-6E8A-4147-A177-3AD203B41FA5}">
                      <a16:colId xmlns:a16="http://schemas.microsoft.com/office/drawing/2014/main" val="1708967084"/>
                    </a:ext>
                  </a:extLst>
                </a:gridCol>
                <a:gridCol w="1377601">
                  <a:extLst>
                    <a:ext uri="{9D8B030D-6E8A-4147-A177-3AD203B41FA5}">
                      <a16:colId xmlns:a16="http://schemas.microsoft.com/office/drawing/2014/main" val="912787988"/>
                    </a:ext>
                  </a:extLst>
                </a:gridCol>
                <a:gridCol w="908418">
                  <a:extLst>
                    <a:ext uri="{9D8B030D-6E8A-4147-A177-3AD203B41FA5}">
                      <a16:colId xmlns:a16="http://schemas.microsoft.com/office/drawing/2014/main" val="3943736959"/>
                    </a:ext>
                  </a:extLst>
                </a:gridCol>
                <a:gridCol w="1377601">
                  <a:extLst>
                    <a:ext uri="{9D8B030D-6E8A-4147-A177-3AD203B41FA5}">
                      <a16:colId xmlns:a16="http://schemas.microsoft.com/office/drawing/2014/main" val="1823350872"/>
                    </a:ext>
                  </a:extLst>
                </a:gridCol>
                <a:gridCol w="908418">
                  <a:extLst>
                    <a:ext uri="{9D8B030D-6E8A-4147-A177-3AD203B41FA5}">
                      <a16:colId xmlns:a16="http://schemas.microsoft.com/office/drawing/2014/main" val="382935655"/>
                    </a:ext>
                  </a:extLst>
                </a:gridCol>
              </a:tblGrid>
              <a:tr h="265643">
                <a:tc rowSpan="2">
                  <a:txBody>
                    <a:bodyPr/>
                    <a:lstStyle/>
                    <a:p>
                      <a:pPr algn="ctr" fontAlgn="ctr"/>
                      <a:r>
                        <a:rPr lang="en-PH" sz="1300" b="1" i="0" u="none" strike="noStrike">
                          <a:solidFill>
                            <a:srgbClr val="000000"/>
                          </a:solidFill>
                          <a:effectLst/>
                          <a:latin typeface="Arial" panose="020B0604020202020204" pitchFamily="34" charset="0"/>
                        </a:rPr>
                        <a:t>Country</a:t>
                      </a:r>
                    </a:p>
                  </a:txBody>
                  <a:tcPr marL="127509" marR="127509" marT="63754" marB="63754"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r>
                        <a:rPr lang="en-PH" sz="1300" b="1" i="0" u="none" strike="noStrike">
                          <a:solidFill>
                            <a:srgbClr val="000000"/>
                          </a:solidFill>
                          <a:effectLst/>
                          <a:latin typeface="Arial" panose="020B0604020202020204" pitchFamily="34" charset="0"/>
                        </a:rPr>
                        <a:t>Rank</a:t>
                      </a:r>
                    </a:p>
                  </a:txBody>
                  <a:tcPr marL="127509" marR="127509" marT="63754" marB="63754"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PH"/>
                    </a:p>
                  </a:txBody>
                  <a:tcPr/>
                </a:tc>
                <a:tc gridSpan="2">
                  <a:txBody>
                    <a:bodyPr/>
                    <a:lstStyle/>
                    <a:p>
                      <a:pPr algn="ctr" fontAlgn="ctr"/>
                      <a:r>
                        <a:rPr lang="en-PH" sz="1300" b="1" i="0" u="none" strike="noStrike">
                          <a:solidFill>
                            <a:srgbClr val="000000"/>
                          </a:solidFill>
                          <a:effectLst/>
                          <a:latin typeface="Arial" panose="020B0604020202020204" pitchFamily="34" charset="0"/>
                        </a:rPr>
                        <a:t>Total agglomeration index</a:t>
                      </a:r>
                    </a:p>
                  </a:txBody>
                  <a:tcPr marL="127509" marR="127509" marT="63754" marB="63754"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PH"/>
                    </a:p>
                  </a:txBody>
                  <a:tcPr/>
                </a:tc>
                <a:extLst>
                  <a:ext uri="{0D108BD9-81ED-4DB2-BD59-A6C34878D82A}">
                    <a16:rowId xmlns:a16="http://schemas.microsoft.com/office/drawing/2014/main" val="133920299"/>
                  </a:ext>
                </a:extLst>
              </a:tr>
              <a:tr h="265643">
                <a:tc vMerge="1">
                  <a:txBody>
                    <a:bodyPr/>
                    <a:lstStyle/>
                    <a:p>
                      <a:endParaRPr lang="en-PH"/>
                    </a:p>
                  </a:txBody>
                  <a:tcPr/>
                </a:tc>
                <a:tc>
                  <a:txBody>
                    <a:bodyPr/>
                    <a:lstStyle/>
                    <a:p>
                      <a:pPr algn="ctr" fontAlgn="ctr"/>
                      <a:r>
                        <a:rPr lang="en-PH" sz="1300" b="0" i="0" u="none" strike="noStrike">
                          <a:solidFill>
                            <a:srgbClr val="000000"/>
                          </a:solidFill>
                          <a:effectLst/>
                          <a:latin typeface="Arial" panose="020B0604020202020204" pitchFamily="34" charset="0"/>
                        </a:rPr>
                        <a:t>2017</a:t>
                      </a:r>
                    </a:p>
                  </a:txBody>
                  <a:tcPr marL="8855" marR="8855" marT="885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1300" b="0" i="0" u="none" strike="noStrike">
                          <a:solidFill>
                            <a:srgbClr val="000000"/>
                          </a:solidFill>
                          <a:effectLst/>
                          <a:latin typeface="Arial" panose="020B0604020202020204" pitchFamily="34" charset="0"/>
                        </a:rPr>
                        <a:t>2000</a:t>
                      </a:r>
                    </a:p>
                  </a:txBody>
                  <a:tcPr marL="8855" marR="8855" marT="885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1300" b="0" i="0" u="none" strike="noStrike">
                          <a:solidFill>
                            <a:srgbClr val="000000"/>
                          </a:solidFill>
                          <a:effectLst/>
                          <a:latin typeface="Arial" panose="020B0604020202020204" pitchFamily="34" charset="0"/>
                        </a:rPr>
                        <a:t>2017</a:t>
                      </a:r>
                    </a:p>
                  </a:txBody>
                  <a:tcPr marL="8855" marR="8855" marT="885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1300" b="0" i="0" u="none" strike="noStrike">
                          <a:solidFill>
                            <a:srgbClr val="000000"/>
                          </a:solidFill>
                          <a:effectLst/>
                          <a:latin typeface="Arial" panose="020B0604020202020204" pitchFamily="34" charset="0"/>
                        </a:rPr>
                        <a:t>2000</a:t>
                      </a:r>
                    </a:p>
                  </a:txBody>
                  <a:tcPr marL="8855" marR="8855" marT="8855"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4069921"/>
                  </a:ext>
                </a:extLst>
              </a:tr>
              <a:tr h="256789">
                <a:tc>
                  <a:txBody>
                    <a:bodyPr/>
                    <a:lstStyle/>
                    <a:p>
                      <a:pPr algn="l" fontAlgn="b"/>
                      <a:r>
                        <a:rPr lang="en-PH" sz="1300" b="1" i="0" u="none" strike="noStrike">
                          <a:solidFill>
                            <a:srgbClr val="222B35"/>
                          </a:solidFill>
                          <a:effectLst/>
                          <a:latin typeface="Arial" panose="020B0604020202020204" pitchFamily="34" charset="0"/>
                        </a:rPr>
                        <a:t>People's Republic of China</a:t>
                      </a:r>
                    </a:p>
                  </a:txBody>
                  <a:tcPr marL="8855" marR="8855" marT="885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1300" b="1" i="0" u="none" strike="noStrike">
                          <a:solidFill>
                            <a:srgbClr val="000000"/>
                          </a:solidFill>
                          <a:effectLst/>
                          <a:latin typeface="Arial" panose="020B0604020202020204" pitchFamily="34" charset="0"/>
                        </a:rPr>
                        <a:t>1</a:t>
                      </a:r>
                    </a:p>
                  </a:txBody>
                  <a:tcPr marL="8855" marR="8855" marT="8855"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1300" b="1" i="0" u="none" strike="noStrike">
                          <a:solidFill>
                            <a:srgbClr val="000000"/>
                          </a:solidFill>
                          <a:effectLst/>
                          <a:latin typeface="Arial" panose="020B0604020202020204" pitchFamily="34" charset="0"/>
                        </a:rPr>
                        <a:t>1</a:t>
                      </a:r>
                    </a:p>
                  </a:txBody>
                  <a:tcPr marL="8855" marR="8855" marT="885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1300" b="1" i="0" u="none" strike="noStrike">
                          <a:solidFill>
                            <a:srgbClr val="222B35"/>
                          </a:solidFill>
                          <a:effectLst/>
                          <a:latin typeface="Arial" panose="020B0604020202020204" pitchFamily="34" charset="0"/>
                        </a:rPr>
                        <a:t>2.72</a:t>
                      </a:r>
                    </a:p>
                  </a:txBody>
                  <a:tcPr marL="8855" marR="8855" marT="8855"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1300" b="1" i="0" u="none" strike="noStrike">
                          <a:solidFill>
                            <a:srgbClr val="000000"/>
                          </a:solidFill>
                          <a:effectLst/>
                          <a:latin typeface="Arial" panose="020B0604020202020204" pitchFamily="34" charset="0"/>
                        </a:rPr>
                        <a:t>2.68</a:t>
                      </a:r>
                    </a:p>
                  </a:txBody>
                  <a:tcPr marL="8855" marR="8855" marT="885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964596456"/>
                  </a:ext>
                </a:extLst>
              </a:tr>
              <a:tr h="256789">
                <a:tc>
                  <a:txBody>
                    <a:bodyPr/>
                    <a:lstStyle/>
                    <a:p>
                      <a:pPr algn="l" fontAlgn="b"/>
                      <a:r>
                        <a:rPr lang="en-PH" sz="1300" b="1" i="0" u="none" strike="noStrike">
                          <a:solidFill>
                            <a:srgbClr val="E9532B"/>
                          </a:solidFill>
                          <a:effectLst/>
                          <a:latin typeface="Arial" panose="020B0604020202020204" pitchFamily="34" charset="0"/>
                        </a:rPr>
                        <a:t>Russia</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E9532B"/>
                          </a:solidFill>
                          <a:effectLst/>
                          <a:latin typeface="Arial" panose="020B0604020202020204" pitchFamily="34" charset="0"/>
                        </a:rPr>
                        <a:t>2</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E9532B"/>
                          </a:solidFill>
                          <a:effectLst/>
                          <a:latin typeface="Arial" panose="020B0604020202020204" pitchFamily="34" charset="0"/>
                        </a:rPr>
                        <a:t>20</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E9532B"/>
                          </a:solidFill>
                          <a:effectLst/>
                          <a:latin typeface="Arial" panose="020B0604020202020204" pitchFamily="34" charset="0"/>
                        </a:rPr>
                        <a:t>2.38</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E9532B"/>
                          </a:solidFill>
                          <a:effectLst/>
                          <a:latin typeface="Arial" panose="020B0604020202020204" pitchFamily="34" charset="0"/>
                        </a:rPr>
                        <a:t>2.11</a:t>
                      </a:r>
                    </a:p>
                  </a:txBody>
                  <a:tcPr marL="8855" marR="8855" marT="8855" marB="0" anchor="b">
                    <a:lnL>
                      <a:noFill/>
                    </a:lnL>
                    <a:lnR>
                      <a:noFill/>
                    </a:lnR>
                    <a:lnT>
                      <a:noFill/>
                    </a:lnT>
                    <a:lnB>
                      <a:noFill/>
                    </a:lnB>
                  </a:tcPr>
                </a:tc>
                <a:extLst>
                  <a:ext uri="{0D108BD9-81ED-4DB2-BD59-A6C34878D82A}">
                    <a16:rowId xmlns:a16="http://schemas.microsoft.com/office/drawing/2014/main" val="3511524564"/>
                  </a:ext>
                </a:extLst>
              </a:tr>
              <a:tr h="271080">
                <a:tc>
                  <a:txBody>
                    <a:bodyPr/>
                    <a:lstStyle/>
                    <a:p>
                      <a:pPr algn="l" fontAlgn="b"/>
                      <a:r>
                        <a:rPr lang="en-PH" sz="1300" b="0" i="0" u="none" strike="noStrike">
                          <a:solidFill>
                            <a:srgbClr val="222B35"/>
                          </a:solidFill>
                          <a:effectLst/>
                          <a:latin typeface="Arial" panose="020B0604020202020204" pitchFamily="34" charset="0"/>
                        </a:rPr>
                        <a:t>Thailand</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3</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6</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0" i="0" u="none" strike="noStrike">
                          <a:solidFill>
                            <a:srgbClr val="222B35"/>
                          </a:solidFill>
                          <a:effectLst/>
                          <a:latin typeface="Arial" panose="020B0604020202020204" pitchFamily="34" charset="0"/>
                        </a:rPr>
                        <a:t>2.36</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2.32</a:t>
                      </a:r>
                    </a:p>
                  </a:txBody>
                  <a:tcPr marL="8855" marR="8855" marT="8855" marB="0" anchor="b">
                    <a:lnL>
                      <a:noFill/>
                    </a:lnL>
                    <a:lnR>
                      <a:noFill/>
                    </a:lnR>
                    <a:lnT>
                      <a:noFill/>
                    </a:lnT>
                    <a:lnB>
                      <a:noFill/>
                    </a:lnB>
                  </a:tcPr>
                </a:tc>
                <a:extLst>
                  <a:ext uri="{0D108BD9-81ED-4DB2-BD59-A6C34878D82A}">
                    <a16:rowId xmlns:a16="http://schemas.microsoft.com/office/drawing/2014/main" val="3717190321"/>
                  </a:ext>
                </a:extLst>
              </a:tr>
              <a:tr h="256789">
                <a:tc>
                  <a:txBody>
                    <a:bodyPr/>
                    <a:lstStyle/>
                    <a:p>
                      <a:pPr algn="l" fontAlgn="b"/>
                      <a:r>
                        <a:rPr lang="en-PH" sz="1300" b="0" i="0" u="none" strike="noStrike">
                          <a:solidFill>
                            <a:srgbClr val="222B35"/>
                          </a:solidFill>
                          <a:effectLst/>
                          <a:latin typeface="Arial" panose="020B0604020202020204" pitchFamily="34" charset="0"/>
                        </a:rPr>
                        <a:t>Republic of Korea</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4</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19</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0" i="0" u="none" strike="noStrike">
                          <a:solidFill>
                            <a:srgbClr val="222B35"/>
                          </a:solidFill>
                          <a:effectLst/>
                          <a:latin typeface="Arial" panose="020B0604020202020204" pitchFamily="34" charset="0"/>
                        </a:rPr>
                        <a:t>2.36</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2.13</a:t>
                      </a:r>
                    </a:p>
                  </a:txBody>
                  <a:tcPr marL="8855" marR="8855" marT="8855" marB="0" anchor="b">
                    <a:lnL>
                      <a:noFill/>
                    </a:lnL>
                    <a:lnR>
                      <a:noFill/>
                    </a:lnR>
                    <a:lnT>
                      <a:noFill/>
                    </a:lnT>
                    <a:lnB>
                      <a:noFill/>
                    </a:lnB>
                  </a:tcPr>
                </a:tc>
                <a:extLst>
                  <a:ext uri="{0D108BD9-81ED-4DB2-BD59-A6C34878D82A}">
                    <a16:rowId xmlns:a16="http://schemas.microsoft.com/office/drawing/2014/main" val="2888636765"/>
                  </a:ext>
                </a:extLst>
              </a:tr>
              <a:tr h="256789">
                <a:tc>
                  <a:txBody>
                    <a:bodyPr/>
                    <a:lstStyle/>
                    <a:p>
                      <a:pPr algn="l" fontAlgn="b"/>
                      <a:r>
                        <a:rPr lang="en-PH" sz="1300" b="0" i="0" u="none" strike="noStrike">
                          <a:solidFill>
                            <a:srgbClr val="222B35"/>
                          </a:solidFill>
                          <a:effectLst/>
                          <a:latin typeface="Arial" panose="020B0604020202020204" pitchFamily="34" charset="0"/>
                        </a:rPr>
                        <a:t>Malaysia</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6</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46</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0" i="0" u="none" strike="noStrike">
                          <a:solidFill>
                            <a:srgbClr val="222B35"/>
                          </a:solidFill>
                          <a:effectLst/>
                          <a:latin typeface="Arial" panose="020B0604020202020204" pitchFamily="34" charset="0"/>
                        </a:rPr>
                        <a:t>2.32</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0" i="0" u="none" strike="noStrike">
                          <a:solidFill>
                            <a:srgbClr val="000000"/>
                          </a:solidFill>
                          <a:effectLst/>
                          <a:latin typeface="Arial" panose="020B0604020202020204" pitchFamily="34" charset="0"/>
                        </a:rPr>
                        <a:t>1.83</a:t>
                      </a:r>
                    </a:p>
                  </a:txBody>
                  <a:tcPr marL="8855" marR="8855" marT="8855" marB="0" anchor="b">
                    <a:lnL>
                      <a:noFill/>
                    </a:lnL>
                    <a:lnR>
                      <a:noFill/>
                    </a:lnR>
                    <a:lnT>
                      <a:noFill/>
                    </a:lnT>
                    <a:lnB>
                      <a:noFill/>
                    </a:lnB>
                  </a:tcPr>
                </a:tc>
                <a:extLst>
                  <a:ext uri="{0D108BD9-81ED-4DB2-BD59-A6C34878D82A}">
                    <a16:rowId xmlns:a16="http://schemas.microsoft.com/office/drawing/2014/main" val="1239373404"/>
                  </a:ext>
                </a:extLst>
              </a:tr>
              <a:tr h="256789">
                <a:tc>
                  <a:txBody>
                    <a:bodyPr/>
                    <a:lstStyle/>
                    <a:p>
                      <a:pPr algn="l" fontAlgn="b"/>
                      <a:r>
                        <a:rPr lang="en-PH" sz="1300" b="1" i="0" u="none" strike="noStrike">
                          <a:solidFill>
                            <a:srgbClr val="222B35"/>
                          </a:solidFill>
                          <a:effectLst/>
                          <a:latin typeface="Arial" panose="020B0604020202020204" pitchFamily="34" charset="0"/>
                        </a:rPr>
                        <a:t>Canada</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7</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12</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222B35"/>
                          </a:solidFill>
                          <a:effectLst/>
                          <a:latin typeface="Arial" panose="020B0604020202020204" pitchFamily="34" charset="0"/>
                        </a:rPr>
                        <a:t>2.30</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2.17</a:t>
                      </a:r>
                    </a:p>
                  </a:txBody>
                  <a:tcPr marL="8855" marR="8855" marT="8855" marB="0" anchor="b">
                    <a:lnL>
                      <a:noFill/>
                    </a:lnL>
                    <a:lnR>
                      <a:noFill/>
                    </a:lnR>
                    <a:lnT>
                      <a:noFill/>
                    </a:lnT>
                    <a:lnB>
                      <a:noFill/>
                    </a:lnB>
                  </a:tcPr>
                </a:tc>
                <a:extLst>
                  <a:ext uri="{0D108BD9-81ED-4DB2-BD59-A6C34878D82A}">
                    <a16:rowId xmlns:a16="http://schemas.microsoft.com/office/drawing/2014/main" val="1691488205"/>
                  </a:ext>
                </a:extLst>
              </a:tr>
              <a:tr h="256789">
                <a:tc>
                  <a:txBody>
                    <a:bodyPr/>
                    <a:lstStyle/>
                    <a:p>
                      <a:pPr algn="l" fontAlgn="b"/>
                      <a:r>
                        <a:rPr lang="en-PH" sz="1300" b="1" i="0" u="none" strike="noStrike">
                          <a:solidFill>
                            <a:srgbClr val="222B35"/>
                          </a:solidFill>
                          <a:effectLst/>
                          <a:latin typeface="Arial" panose="020B0604020202020204" pitchFamily="34" charset="0"/>
                        </a:rPr>
                        <a:t>Australia</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11</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4</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222B35"/>
                          </a:solidFill>
                          <a:effectLst/>
                          <a:latin typeface="Arial" panose="020B0604020202020204" pitchFamily="34" charset="0"/>
                        </a:rPr>
                        <a:t>2.20</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2.33</a:t>
                      </a:r>
                    </a:p>
                  </a:txBody>
                  <a:tcPr marL="8855" marR="8855" marT="8855" marB="0" anchor="b">
                    <a:lnL>
                      <a:noFill/>
                    </a:lnL>
                    <a:lnR>
                      <a:noFill/>
                    </a:lnR>
                    <a:lnT>
                      <a:noFill/>
                    </a:lnT>
                    <a:lnB>
                      <a:noFill/>
                    </a:lnB>
                  </a:tcPr>
                </a:tc>
                <a:extLst>
                  <a:ext uri="{0D108BD9-81ED-4DB2-BD59-A6C34878D82A}">
                    <a16:rowId xmlns:a16="http://schemas.microsoft.com/office/drawing/2014/main" val="3834037195"/>
                  </a:ext>
                </a:extLst>
              </a:tr>
              <a:tr h="256789">
                <a:tc>
                  <a:txBody>
                    <a:bodyPr/>
                    <a:lstStyle/>
                    <a:p>
                      <a:pPr algn="l" fontAlgn="b"/>
                      <a:r>
                        <a:rPr lang="en-PH" sz="1300" b="1" i="0" u="none" strike="noStrike">
                          <a:solidFill>
                            <a:srgbClr val="222B35"/>
                          </a:solidFill>
                          <a:effectLst/>
                          <a:latin typeface="Arial" panose="020B0604020202020204" pitchFamily="34" charset="0"/>
                        </a:rPr>
                        <a:t>United States</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13</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8</a:t>
                      </a:r>
                    </a:p>
                  </a:txBody>
                  <a:tcPr marL="8855" marR="8855" marT="885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PH" sz="1300" b="1" i="0" u="none" strike="noStrike">
                          <a:solidFill>
                            <a:srgbClr val="222B35"/>
                          </a:solidFill>
                          <a:effectLst/>
                          <a:latin typeface="Arial" panose="020B0604020202020204" pitchFamily="34" charset="0"/>
                        </a:rPr>
                        <a:t>2.15</a:t>
                      </a:r>
                    </a:p>
                  </a:txBody>
                  <a:tcPr marL="8855" marR="8855" marT="885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PH" sz="1300" b="1" i="0" u="none" strike="noStrike">
                          <a:solidFill>
                            <a:srgbClr val="000000"/>
                          </a:solidFill>
                          <a:effectLst/>
                          <a:latin typeface="Arial" panose="020B0604020202020204" pitchFamily="34" charset="0"/>
                        </a:rPr>
                        <a:t>2.30</a:t>
                      </a:r>
                    </a:p>
                  </a:txBody>
                  <a:tcPr marL="8855" marR="8855" marT="8855" marB="0" anchor="b">
                    <a:lnL>
                      <a:noFill/>
                    </a:lnL>
                    <a:lnR>
                      <a:noFill/>
                    </a:lnR>
                    <a:lnT>
                      <a:noFill/>
                    </a:lnT>
                    <a:lnB>
                      <a:noFill/>
                    </a:lnB>
                  </a:tcPr>
                </a:tc>
                <a:extLst>
                  <a:ext uri="{0D108BD9-81ED-4DB2-BD59-A6C34878D82A}">
                    <a16:rowId xmlns:a16="http://schemas.microsoft.com/office/drawing/2014/main" val="3422634570"/>
                  </a:ext>
                </a:extLst>
              </a:tr>
              <a:tr h="256789">
                <a:tc>
                  <a:txBody>
                    <a:bodyPr/>
                    <a:lstStyle/>
                    <a:p>
                      <a:pPr algn="l" fontAlgn="b"/>
                      <a:r>
                        <a:rPr lang="en-PH" sz="1300" b="1" i="0" u="none" strike="noStrike">
                          <a:solidFill>
                            <a:srgbClr val="E9532B"/>
                          </a:solidFill>
                          <a:effectLst/>
                          <a:latin typeface="Arial" panose="020B0604020202020204" pitchFamily="34" charset="0"/>
                        </a:rPr>
                        <a:t>Kazakhstan</a:t>
                      </a:r>
                    </a:p>
                  </a:txBody>
                  <a:tcPr marL="8855" marR="8855" marT="885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34</a:t>
                      </a:r>
                    </a:p>
                  </a:txBody>
                  <a:tcPr marL="8855" marR="8855" marT="885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dash"/>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22</a:t>
                      </a:r>
                    </a:p>
                  </a:txBody>
                  <a:tcPr marL="8855" marR="8855" marT="885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dash"/>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1.89</a:t>
                      </a:r>
                    </a:p>
                  </a:txBody>
                  <a:tcPr marL="8855" marR="8855" marT="885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dash"/>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2.06</a:t>
                      </a:r>
                    </a:p>
                  </a:txBody>
                  <a:tcPr marL="8855" marR="8855" marT="8855" marB="0" anchor="b">
                    <a:lnL>
                      <a:noFill/>
                    </a:lnL>
                    <a:lnR>
                      <a:noFill/>
                    </a:lnR>
                    <a:lnT>
                      <a:noFill/>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4052801811"/>
                  </a:ext>
                </a:extLst>
              </a:tr>
              <a:tr h="256789">
                <a:tc>
                  <a:txBody>
                    <a:bodyPr/>
                    <a:lstStyle/>
                    <a:p>
                      <a:pPr algn="l" fontAlgn="b"/>
                      <a:r>
                        <a:rPr lang="en-PH" sz="1300" b="0" i="0" u="none" strike="noStrike">
                          <a:solidFill>
                            <a:srgbClr val="000000"/>
                          </a:solidFill>
                          <a:effectLst/>
                          <a:latin typeface="Arial" panose="020B0604020202020204" pitchFamily="34" charset="0"/>
                        </a:rPr>
                        <a:t>OECD average</a:t>
                      </a:r>
                    </a:p>
                  </a:txBody>
                  <a:tcPr marL="8855" marR="8855" marT="885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n-PH" sz="1300" b="0" i="0" u="none" strike="noStrike">
                          <a:solidFill>
                            <a:srgbClr val="000000"/>
                          </a:solidFill>
                          <a:effectLst/>
                          <a:latin typeface="Arial" panose="020B0604020202020204" pitchFamily="34" charset="0"/>
                        </a:rPr>
                        <a:t>37</a:t>
                      </a:r>
                    </a:p>
                  </a:txBody>
                  <a:tcPr marL="8855" marR="8855" marT="885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n-PH" sz="1300" b="0" i="0" u="none" strike="noStrike">
                          <a:solidFill>
                            <a:srgbClr val="000000"/>
                          </a:solidFill>
                          <a:effectLst/>
                          <a:latin typeface="Arial" panose="020B0604020202020204" pitchFamily="34" charset="0"/>
                        </a:rPr>
                        <a:t>33</a:t>
                      </a:r>
                    </a:p>
                  </a:txBody>
                  <a:tcPr marL="8855" marR="8855" marT="885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n-PH" sz="1300" b="0" i="0" u="none" strike="noStrike">
                          <a:solidFill>
                            <a:srgbClr val="000000"/>
                          </a:solidFill>
                          <a:effectLst/>
                          <a:latin typeface="Arial" panose="020B0604020202020204" pitchFamily="34" charset="0"/>
                        </a:rPr>
                        <a:t>1.87</a:t>
                      </a:r>
                    </a:p>
                  </a:txBody>
                  <a:tcPr marL="8855" marR="8855" marT="885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b"/>
                      <a:r>
                        <a:rPr lang="en-PH" sz="1300" b="0" i="0" u="none" strike="noStrike">
                          <a:solidFill>
                            <a:srgbClr val="000000"/>
                          </a:solidFill>
                          <a:effectLst/>
                          <a:latin typeface="Arial" panose="020B0604020202020204" pitchFamily="34" charset="0"/>
                        </a:rPr>
                        <a:t>1.99</a:t>
                      </a:r>
                    </a:p>
                  </a:txBody>
                  <a:tcPr marL="8855" marR="8855" marT="8855" marB="0" anchor="b">
                    <a:lnL>
                      <a:noFill/>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647969167"/>
                  </a:ext>
                </a:extLst>
              </a:tr>
              <a:tr h="265643">
                <a:tc>
                  <a:txBody>
                    <a:bodyPr/>
                    <a:lstStyle/>
                    <a:p>
                      <a:pPr algn="l" fontAlgn="b"/>
                      <a:r>
                        <a:rPr lang="en-PH" sz="1300" b="0" i="0" u="none" strike="noStrike">
                          <a:solidFill>
                            <a:srgbClr val="222B35"/>
                          </a:solidFill>
                          <a:effectLst/>
                          <a:latin typeface="Arial" panose="020B0604020202020204" pitchFamily="34" charset="0"/>
                        </a:rPr>
                        <a:t>Viet Nam</a:t>
                      </a:r>
                    </a:p>
                  </a:txBody>
                  <a:tcPr marL="8855" marR="8855" marT="885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tcPr>
                </a:tc>
                <a:tc>
                  <a:txBody>
                    <a:bodyPr/>
                    <a:lstStyle/>
                    <a:p>
                      <a:pPr algn="ctr" fontAlgn="b"/>
                      <a:r>
                        <a:rPr lang="en-PH" sz="1300" b="0" i="0" u="none" strike="noStrike">
                          <a:solidFill>
                            <a:srgbClr val="000000"/>
                          </a:solidFill>
                          <a:effectLst/>
                          <a:latin typeface="Arial" panose="020B0604020202020204" pitchFamily="34" charset="0"/>
                        </a:rPr>
                        <a:t>41</a:t>
                      </a:r>
                    </a:p>
                  </a:txBody>
                  <a:tcPr marL="8855" marR="8855" marT="885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a:noFill/>
                    </a:lnB>
                  </a:tcPr>
                </a:tc>
                <a:tc>
                  <a:txBody>
                    <a:bodyPr/>
                    <a:lstStyle/>
                    <a:p>
                      <a:pPr algn="ctr" fontAlgn="b"/>
                      <a:r>
                        <a:rPr lang="en-PH" sz="1300" b="0" i="0" u="none" strike="noStrike">
                          <a:solidFill>
                            <a:srgbClr val="000000"/>
                          </a:solidFill>
                          <a:effectLst/>
                          <a:latin typeface="Arial" panose="020B0604020202020204" pitchFamily="34" charset="0"/>
                        </a:rPr>
                        <a:t>52</a:t>
                      </a:r>
                    </a:p>
                  </a:txBody>
                  <a:tcPr marL="8855" marR="8855" marT="885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dash"/>
                      <a:round/>
                      <a:headEnd type="none" w="med" len="med"/>
                      <a:tailEnd type="none" w="med" len="med"/>
                    </a:lnT>
                    <a:lnB>
                      <a:noFill/>
                    </a:lnB>
                  </a:tcPr>
                </a:tc>
                <a:tc>
                  <a:txBody>
                    <a:bodyPr/>
                    <a:lstStyle/>
                    <a:p>
                      <a:pPr algn="ctr" fontAlgn="b"/>
                      <a:r>
                        <a:rPr lang="en-PH" sz="1300" b="0" i="0" u="none" strike="noStrike">
                          <a:solidFill>
                            <a:srgbClr val="222B35"/>
                          </a:solidFill>
                          <a:effectLst/>
                          <a:latin typeface="Arial" panose="020B0604020202020204" pitchFamily="34" charset="0"/>
                        </a:rPr>
                        <a:t>1.81</a:t>
                      </a:r>
                    </a:p>
                  </a:txBody>
                  <a:tcPr marL="8855" marR="8855" marT="885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dash"/>
                      <a:round/>
                      <a:headEnd type="none" w="med" len="med"/>
                      <a:tailEnd type="none" w="med" len="med"/>
                    </a:lnT>
                    <a:lnB>
                      <a:noFill/>
                    </a:lnB>
                  </a:tcPr>
                </a:tc>
                <a:tc>
                  <a:txBody>
                    <a:bodyPr/>
                    <a:lstStyle/>
                    <a:p>
                      <a:pPr algn="ctr" fontAlgn="b"/>
                      <a:r>
                        <a:rPr lang="en-PH" sz="1300" b="0" i="0" u="none" strike="noStrike">
                          <a:solidFill>
                            <a:srgbClr val="000000"/>
                          </a:solidFill>
                          <a:effectLst/>
                          <a:latin typeface="Arial" panose="020B0604020202020204" pitchFamily="34" charset="0"/>
                        </a:rPr>
                        <a:t>1.70</a:t>
                      </a:r>
                    </a:p>
                  </a:txBody>
                  <a:tcPr marL="8855" marR="8855" marT="8855" marB="0" anchor="b">
                    <a:lnL>
                      <a:noFill/>
                    </a:lnL>
                    <a:lnR>
                      <a:noFill/>
                    </a:lnR>
                    <a:lnT w="6350" cap="flat" cmpd="sng" algn="ctr">
                      <a:solidFill>
                        <a:srgbClr val="000000"/>
                      </a:solidFill>
                      <a:prstDash val="dash"/>
                      <a:round/>
                      <a:headEnd type="none" w="med" len="med"/>
                      <a:tailEnd type="none" w="med" len="med"/>
                    </a:lnT>
                    <a:lnB>
                      <a:noFill/>
                    </a:lnB>
                  </a:tcPr>
                </a:tc>
                <a:extLst>
                  <a:ext uri="{0D108BD9-81ED-4DB2-BD59-A6C34878D82A}">
                    <a16:rowId xmlns:a16="http://schemas.microsoft.com/office/drawing/2014/main" val="623002103"/>
                  </a:ext>
                </a:extLst>
              </a:tr>
              <a:tr h="265643">
                <a:tc>
                  <a:txBody>
                    <a:bodyPr/>
                    <a:lstStyle/>
                    <a:p>
                      <a:pPr algn="l" fontAlgn="b"/>
                      <a:r>
                        <a:rPr lang="en-PH" sz="1300" b="1" i="0" u="none" strike="noStrike">
                          <a:solidFill>
                            <a:srgbClr val="E9532B"/>
                          </a:solidFill>
                          <a:effectLst/>
                          <a:latin typeface="Arial" panose="020B0604020202020204" pitchFamily="34" charset="0"/>
                        </a:rPr>
                        <a:t>Kyrgyz Republic</a:t>
                      </a:r>
                    </a:p>
                  </a:txBody>
                  <a:tcPr marL="8855" marR="8855" marT="8855"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42</a:t>
                      </a:r>
                    </a:p>
                  </a:txBody>
                  <a:tcPr marL="8855" marR="8855" marT="8855"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27</a:t>
                      </a:r>
                    </a:p>
                  </a:txBody>
                  <a:tcPr marL="8855" marR="8855" marT="8855"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1300" b="1" i="0" u="none" strike="noStrike">
                          <a:solidFill>
                            <a:srgbClr val="E9532B"/>
                          </a:solidFill>
                          <a:effectLst/>
                          <a:latin typeface="Arial" panose="020B0604020202020204" pitchFamily="34" charset="0"/>
                        </a:rPr>
                        <a:t>1.75</a:t>
                      </a:r>
                    </a:p>
                  </a:txBody>
                  <a:tcPr marL="8855" marR="8855" marT="8855"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1300" b="1" i="0" u="none" strike="noStrike" dirty="0">
                          <a:solidFill>
                            <a:srgbClr val="E9532B"/>
                          </a:solidFill>
                          <a:effectLst/>
                          <a:latin typeface="Arial" panose="020B0604020202020204" pitchFamily="34" charset="0"/>
                        </a:rPr>
                        <a:t>2.04</a:t>
                      </a:r>
                    </a:p>
                  </a:txBody>
                  <a:tcPr marL="8855" marR="8855" marT="885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408691"/>
                  </a:ext>
                </a:extLst>
              </a:tr>
            </a:tbl>
          </a:graphicData>
        </a:graphic>
      </p:graphicFrame>
      <p:sp>
        <p:nvSpPr>
          <p:cNvPr id="2" name="Title 1">
            <a:extLst>
              <a:ext uri="{FF2B5EF4-FFF2-40B4-BE49-F238E27FC236}">
                <a16:creationId xmlns:a16="http://schemas.microsoft.com/office/drawing/2014/main" id="{E64BB96C-D1D2-46B3-A3FA-603B6D624B47}"/>
              </a:ext>
            </a:extLst>
          </p:cNvPr>
          <p:cNvSpPr>
            <a:spLocks noGrp="1"/>
          </p:cNvSpPr>
          <p:nvPr>
            <p:ph type="title"/>
          </p:nvPr>
        </p:nvSpPr>
        <p:spPr>
          <a:xfrm>
            <a:off x="1265423" y="238414"/>
            <a:ext cx="9927955" cy="997366"/>
          </a:xfrm>
        </p:spPr>
        <p:txBody>
          <a:bodyPr>
            <a:normAutofit fontScale="90000"/>
          </a:bodyPr>
          <a:lstStyle/>
          <a:p>
            <a:pPr algn="ctr"/>
            <a:r>
              <a:rPr lang="en-US" sz="2900" b="1" dirty="0">
                <a:latin typeface="+mn-lt"/>
                <a:ea typeface="+mn-ea"/>
                <a:cs typeface="+mn-cs"/>
              </a:rPr>
              <a:t>While traditional diversification indices shows an undiversified Central Asia, our agglomeration index reveals diversification in the domestic economy.</a:t>
            </a:r>
          </a:p>
        </p:txBody>
      </p:sp>
      <p:sp>
        <p:nvSpPr>
          <p:cNvPr id="4" name="Slide Number Placeholder 3">
            <a:extLst>
              <a:ext uri="{FF2B5EF4-FFF2-40B4-BE49-F238E27FC236}">
                <a16:creationId xmlns:a16="http://schemas.microsoft.com/office/drawing/2014/main" id="{182DD9B2-0525-4DC9-B996-79BDFC8A1562}"/>
              </a:ext>
            </a:extLst>
          </p:cNvPr>
          <p:cNvSpPr>
            <a:spLocks noGrp="1"/>
          </p:cNvSpPr>
          <p:nvPr>
            <p:ph type="sldNum" sz="quarter" idx="12"/>
          </p:nvPr>
        </p:nvSpPr>
        <p:spPr/>
        <p:txBody>
          <a:bodyPr/>
          <a:lstStyle/>
          <a:p>
            <a:fld id="{5B9640AE-5E65-4F1D-B0F9-8A1D33E96B59}" type="slidenum">
              <a:rPr lang="en-US" smtClean="0">
                <a:solidFill>
                  <a:srgbClr val="1F497D"/>
                </a:solidFill>
              </a:rPr>
              <a:pPr/>
              <a:t>15</a:t>
            </a:fld>
            <a:endParaRPr lang="en-US" dirty="0">
              <a:solidFill>
                <a:srgbClr val="1F497D"/>
              </a:solidFill>
            </a:endParaRPr>
          </a:p>
        </p:txBody>
      </p:sp>
      <p:grpSp>
        <p:nvGrpSpPr>
          <p:cNvPr id="10" name="组合 38">
            <a:extLst>
              <a:ext uri="{FF2B5EF4-FFF2-40B4-BE49-F238E27FC236}">
                <a16:creationId xmlns:a16="http://schemas.microsoft.com/office/drawing/2014/main" id="{5E5E6861-9D58-4807-8151-CA5A4CA6E9F5}"/>
              </a:ext>
            </a:extLst>
          </p:cNvPr>
          <p:cNvGrpSpPr/>
          <p:nvPr/>
        </p:nvGrpSpPr>
        <p:grpSpPr>
          <a:xfrm>
            <a:off x="138956" y="4900775"/>
            <a:ext cx="1231470" cy="1602768"/>
            <a:chOff x="5477020" y="6671517"/>
            <a:chExt cx="2133600" cy="2823696"/>
          </a:xfrm>
          <a:solidFill>
            <a:srgbClr val="00A1CB"/>
          </a:solidFill>
        </p:grpSpPr>
        <p:sp>
          <p:nvSpPr>
            <p:cNvPr id="11" name="矩形 39">
              <a:extLst>
                <a:ext uri="{FF2B5EF4-FFF2-40B4-BE49-F238E27FC236}">
                  <a16:creationId xmlns:a16="http://schemas.microsoft.com/office/drawing/2014/main" id="{97F7C2AB-13E6-4BEA-8DC4-BDD78F55C3A3}"/>
                </a:ext>
              </a:extLst>
            </p:cNvPr>
            <p:cNvSpPr/>
            <p:nvPr/>
          </p:nvSpPr>
          <p:spPr>
            <a:xfrm>
              <a:off x="5477020" y="6671517"/>
              <a:ext cx="2133600" cy="2823696"/>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a:solidFill>
                  <a:schemeClr val="bg1"/>
                </a:solidFill>
                <a:cs typeface="+mn-ea"/>
                <a:sym typeface="+mn-lt"/>
              </a:endParaRPr>
            </a:p>
          </p:txBody>
        </p:sp>
        <p:sp>
          <p:nvSpPr>
            <p:cNvPr id="12" name="文本框 41">
              <a:extLst>
                <a:ext uri="{FF2B5EF4-FFF2-40B4-BE49-F238E27FC236}">
                  <a16:creationId xmlns:a16="http://schemas.microsoft.com/office/drawing/2014/main" id="{FB75A0C5-911F-4F48-AF6B-933D5ACF7A82}"/>
                </a:ext>
              </a:extLst>
            </p:cNvPr>
            <p:cNvSpPr txBox="1"/>
            <p:nvPr/>
          </p:nvSpPr>
          <p:spPr>
            <a:xfrm>
              <a:off x="5526528" y="6671517"/>
              <a:ext cx="2084092" cy="2629811"/>
            </a:xfrm>
            <a:prstGeom prst="rect">
              <a:avLst/>
            </a:prstGeom>
            <a:grpFill/>
          </p:spPr>
          <p:txBody>
            <a:bodyPr wrap="square" rtlCol="0">
              <a:spAutoFit/>
            </a:bodyPr>
            <a:lstStyle/>
            <a:p>
              <a:pPr algn="ctr"/>
              <a:r>
                <a:rPr lang="en-US" altLang="zh-CN" sz="1300" b="1" dirty="0">
                  <a:solidFill>
                    <a:schemeClr val="bg1"/>
                  </a:solidFill>
                  <a:cs typeface="+mn-ea"/>
                  <a:sym typeface="+mn-lt"/>
                </a:rPr>
                <a:t>Country Rankings for Key Economies based on Total Agglomeration Index</a:t>
              </a:r>
            </a:p>
          </p:txBody>
        </p:sp>
      </p:grpSp>
      <p:sp>
        <p:nvSpPr>
          <p:cNvPr id="13" name="Text Placeholder 4">
            <a:extLst>
              <a:ext uri="{FF2B5EF4-FFF2-40B4-BE49-F238E27FC236}">
                <a16:creationId xmlns:a16="http://schemas.microsoft.com/office/drawing/2014/main" id="{4DF8CD8A-7858-4723-9279-B5142154C57A}"/>
              </a:ext>
            </a:extLst>
          </p:cNvPr>
          <p:cNvSpPr txBox="1">
            <a:spLocks/>
          </p:cNvSpPr>
          <p:nvPr/>
        </p:nvSpPr>
        <p:spPr>
          <a:xfrm>
            <a:off x="8862814" y="1672585"/>
            <a:ext cx="3161655" cy="39121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en-US" altLang="zh-CN" sz="2000" dirty="0">
                <a:cs typeface="+mn-ea"/>
                <a:sym typeface="+mn-lt"/>
              </a:rPr>
              <a:t>Among FSU countries, Russia and Central Asia show high agglomeration but has not improved since 2000.</a:t>
            </a:r>
          </a:p>
          <a:p>
            <a:pPr marL="0" indent="0">
              <a:lnSpc>
                <a:spcPct val="100000"/>
              </a:lnSpc>
              <a:buNone/>
              <a:defRPr/>
            </a:pPr>
            <a:r>
              <a:rPr lang="en-US" sz="2000" dirty="0">
                <a:cs typeface="+mn-ea"/>
                <a:sym typeface="+mn-lt"/>
              </a:rPr>
              <a:t>Less developed countries have improved agglomeration scores over time.</a:t>
            </a:r>
          </a:p>
          <a:p>
            <a:pPr marL="0" indent="0">
              <a:lnSpc>
                <a:spcPct val="100000"/>
              </a:lnSpc>
              <a:buNone/>
              <a:defRPr/>
            </a:pPr>
            <a:r>
              <a:rPr lang="en-US" sz="2000" dirty="0">
                <a:sym typeface="+mn-lt"/>
              </a:rPr>
              <a:t>Level of country development is not associated with agglomeration</a:t>
            </a:r>
            <a:endParaRPr lang="en-US" sz="2000" dirty="0">
              <a:cs typeface="+mn-ea"/>
              <a:sym typeface="+mn-lt"/>
            </a:endParaRPr>
          </a:p>
          <a:p>
            <a:pPr marL="0" indent="0">
              <a:lnSpc>
                <a:spcPct val="100000"/>
              </a:lnSpc>
              <a:buNone/>
              <a:defRPr/>
            </a:pPr>
            <a:endParaRPr lang="en-US" sz="2000" dirty="0">
              <a:cs typeface="+mn-ea"/>
              <a:sym typeface="+mn-lt"/>
            </a:endParaRPr>
          </a:p>
          <a:p>
            <a:pPr marL="0" indent="0">
              <a:lnSpc>
                <a:spcPct val="100000"/>
              </a:lnSpc>
              <a:buNone/>
              <a:defRPr/>
            </a:pPr>
            <a:endParaRPr lang="id-ID" sz="2000" dirty="0">
              <a:cs typeface="+mn-ea"/>
              <a:sym typeface="+mn-lt"/>
            </a:endParaRPr>
          </a:p>
        </p:txBody>
      </p:sp>
      <p:cxnSp>
        <p:nvCxnSpPr>
          <p:cNvPr id="15" name="直接连接符 1780">
            <a:extLst>
              <a:ext uri="{FF2B5EF4-FFF2-40B4-BE49-F238E27FC236}">
                <a16:creationId xmlns:a16="http://schemas.microsoft.com/office/drawing/2014/main" id="{C9F6C986-058B-4E50-AE91-BC95F217B7D0}"/>
              </a:ext>
            </a:extLst>
          </p:cNvPr>
          <p:cNvCxnSpPr/>
          <p:nvPr/>
        </p:nvCxnSpPr>
        <p:spPr>
          <a:xfrm>
            <a:off x="4981265" y="141224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11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矩形 39">
            <a:extLst>
              <a:ext uri="{FF2B5EF4-FFF2-40B4-BE49-F238E27FC236}">
                <a16:creationId xmlns:a16="http://schemas.microsoft.com/office/drawing/2014/main" id="{7193155E-62EB-4A44-A092-39ACAF46CADF}"/>
              </a:ext>
            </a:extLst>
          </p:cNvPr>
          <p:cNvSpPr/>
          <p:nvPr/>
        </p:nvSpPr>
        <p:spPr>
          <a:xfrm>
            <a:off x="61572" y="1725074"/>
            <a:ext cx="1115182" cy="1429093"/>
          </a:xfrm>
          <a:prstGeom prst="rect">
            <a:avLst/>
          </a:prstGeom>
          <a:solidFill>
            <a:srgbClr val="00A1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a:solidFill>
                <a:schemeClr val="bg1"/>
              </a:solidFill>
              <a:cs typeface="+mn-ea"/>
              <a:sym typeface="+mn-lt"/>
            </a:endParaRPr>
          </a:p>
        </p:txBody>
      </p:sp>
      <p:sp>
        <p:nvSpPr>
          <p:cNvPr id="2" name="Title 1"/>
          <p:cNvSpPr>
            <a:spLocks noGrp="1"/>
          </p:cNvSpPr>
          <p:nvPr>
            <p:ph type="title"/>
          </p:nvPr>
        </p:nvSpPr>
        <p:spPr>
          <a:xfrm>
            <a:off x="0" y="263527"/>
            <a:ext cx="12192000" cy="714375"/>
          </a:xfrm>
        </p:spPr>
        <p:txBody>
          <a:bodyPr>
            <a:noAutofit/>
          </a:bodyPr>
          <a:lstStyle/>
          <a:p>
            <a:pPr algn="ctr"/>
            <a:br>
              <a:rPr lang="en-US" sz="3200" dirty="0">
                <a:solidFill>
                  <a:schemeClr val="accent2">
                    <a:lumMod val="75000"/>
                  </a:schemeClr>
                </a:solidFill>
                <a:latin typeface="+mn-lt"/>
                <a:ea typeface="+mn-ea"/>
                <a:cs typeface="Arial" panose="020B0604020202020204" pitchFamily="34" charset="0"/>
              </a:rPr>
            </a:br>
            <a:r>
              <a:rPr lang="en-US" sz="3200" b="1" dirty="0">
                <a:latin typeface="+mn-lt"/>
                <a:ea typeface="+mn-ea"/>
                <a:cs typeface="+mn-cs"/>
              </a:rPr>
              <a:t> Business services show the highest agglomeration index.</a:t>
            </a:r>
          </a:p>
        </p:txBody>
      </p:sp>
      <p:sp>
        <p:nvSpPr>
          <p:cNvPr id="6" name="文本框 41">
            <a:extLst>
              <a:ext uri="{FF2B5EF4-FFF2-40B4-BE49-F238E27FC236}">
                <a16:creationId xmlns:a16="http://schemas.microsoft.com/office/drawing/2014/main" id="{DAC8B829-7359-422D-BA1D-17D69703719B}"/>
              </a:ext>
            </a:extLst>
          </p:cNvPr>
          <p:cNvSpPr txBox="1"/>
          <p:nvPr/>
        </p:nvSpPr>
        <p:spPr>
          <a:xfrm>
            <a:off x="69797" y="1930977"/>
            <a:ext cx="1115182" cy="1107996"/>
          </a:xfrm>
          <a:prstGeom prst="rect">
            <a:avLst/>
          </a:prstGeom>
          <a:solidFill>
            <a:srgbClr val="00A1CB"/>
          </a:solidFill>
        </p:spPr>
        <p:txBody>
          <a:bodyPr wrap="square" rtlCol="0">
            <a:spAutoFit/>
          </a:bodyPr>
          <a:lstStyle/>
          <a:p>
            <a:pPr algn="ctr"/>
            <a:r>
              <a:rPr lang="en-US" sz="1100" b="1" dirty="0">
                <a:solidFill>
                  <a:schemeClr val="bg1"/>
                </a:solidFill>
              </a:rPr>
              <a:t>The Agglomeration Index: Numerical results from 2000 to 2017</a:t>
            </a:r>
            <a:endParaRPr lang="en-US" altLang="zh-CN" sz="1100" b="1" dirty="0">
              <a:solidFill>
                <a:schemeClr val="bg1"/>
              </a:solidFill>
              <a:cs typeface="+mn-ea"/>
              <a:sym typeface="+mn-lt"/>
            </a:endParaRPr>
          </a:p>
        </p:txBody>
      </p:sp>
      <p:cxnSp>
        <p:nvCxnSpPr>
          <p:cNvPr id="10" name="直接连接符 1780">
            <a:extLst>
              <a:ext uri="{FF2B5EF4-FFF2-40B4-BE49-F238E27FC236}">
                <a16:creationId xmlns:a16="http://schemas.microsoft.com/office/drawing/2014/main" id="{4956CE68-80CF-4D56-A8D2-3BDDD8B0AC9C}"/>
              </a:ext>
            </a:extLst>
          </p:cNvPr>
          <p:cNvCxnSpPr/>
          <p:nvPr/>
        </p:nvCxnSpPr>
        <p:spPr>
          <a:xfrm>
            <a:off x="4981265" y="141224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FEFDCA30-AB44-4615-82FF-BD45EBCCEEB3}"/>
              </a:ext>
            </a:extLst>
          </p:cNvPr>
          <p:cNvGraphicFramePr>
            <a:graphicFrameLocks noGrp="1"/>
          </p:cNvGraphicFramePr>
          <p:nvPr>
            <p:extLst>
              <p:ext uri="{D42A27DB-BD31-4B8C-83A1-F6EECF244321}">
                <p14:modId xmlns:p14="http://schemas.microsoft.com/office/powerpoint/2010/main" val="2963184049"/>
              </p:ext>
            </p:extLst>
          </p:nvPr>
        </p:nvGraphicFramePr>
        <p:xfrm>
          <a:off x="1211943" y="1530595"/>
          <a:ext cx="5373790" cy="5049157"/>
        </p:xfrm>
        <a:graphic>
          <a:graphicData uri="http://schemas.openxmlformats.org/drawingml/2006/table">
            <a:tbl>
              <a:tblPr/>
              <a:tblGrid>
                <a:gridCol w="759010">
                  <a:extLst>
                    <a:ext uri="{9D8B030D-6E8A-4147-A177-3AD203B41FA5}">
                      <a16:colId xmlns:a16="http://schemas.microsoft.com/office/drawing/2014/main" val="933798953"/>
                    </a:ext>
                  </a:extLst>
                </a:gridCol>
                <a:gridCol w="769130">
                  <a:extLst>
                    <a:ext uri="{9D8B030D-6E8A-4147-A177-3AD203B41FA5}">
                      <a16:colId xmlns:a16="http://schemas.microsoft.com/office/drawing/2014/main" val="1051532173"/>
                    </a:ext>
                  </a:extLst>
                </a:gridCol>
                <a:gridCol w="769130">
                  <a:extLst>
                    <a:ext uri="{9D8B030D-6E8A-4147-A177-3AD203B41FA5}">
                      <a16:colId xmlns:a16="http://schemas.microsoft.com/office/drawing/2014/main" val="3545284855"/>
                    </a:ext>
                  </a:extLst>
                </a:gridCol>
                <a:gridCol w="769130">
                  <a:extLst>
                    <a:ext uri="{9D8B030D-6E8A-4147-A177-3AD203B41FA5}">
                      <a16:colId xmlns:a16="http://schemas.microsoft.com/office/drawing/2014/main" val="546319908"/>
                    </a:ext>
                  </a:extLst>
                </a:gridCol>
                <a:gridCol w="769130">
                  <a:extLst>
                    <a:ext uri="{9D8B030D-6E8A-4147-A177-3AD203B41FA5}">
                      <a16:colId xmlns:a16="http://schemas.microsoft.com/office/drawing/2014/main" val="356437791"/>
                    </a:ext>
                  </a:extLst>
                </a:gridCol>
                <a:gridCol w="769130">
                  <a:extLst>
                    <a:ext uri="{9D8B030D-6E8A-4147-A177-3AD203B41FA5}">
                      <a16:colId xmlns:a16="http://schemas.microsoft.com/office/drawing/2014/main" val="615632536"/>
                    </a:ext>
                  </a:extLst>
                </a:gridCol>
                <a:gridCol w="769130">
                  <a:extLst>
                    <a:ext uri="{9D8B030D-6E8A-4147-A177-3AD203B41FA5}">
                      <a16:colId xmlns:a16="http://schemas.microsoft.com/office/drawing/2014/main" val="586474116"/>
                    </a:ext>
                  </a:extLst>
                </a:gridCol>
              </a:tblGrid>
              <a:tr h="145730">
                <a:tc>
                  <a:txBody>
                    <a:bodyPr/>
                    <a:lstStyle/>
                    <a:p>
                      <a:pPr algn="l" fontAlgn="b"/>
                      <a:r>
                        <a:rPr lang="en-PH" sz="700" b="0" i="0" u="none" strike="noStrike">
                          <a:solidFill>
                            <a:srgbClr val="000000"/>
                          </a:solidFill>
                          <a:effectLst/>
                          <a:latin typeface="Arial" panose="020B0604020202020204" pitchFamily="34" charset="0"/>
                        </a:rPr>
                        <a:t> </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6">
                  <a:txBody>
                    <a:bodyPr/>
                    <a:lstStyle/>
                    <a:p>
                      <a:pPr algn="ctr" fontAlgn="ctr"/>
                      <a:r>
                        <a:rPr lang="en-PH" sz="700" b="1" i="0" u="none" strike="noStrike">
                          <a:solidFill>
                            <a:srgbClr val="000000"/>
                          </a:solidFill>
                          <a:effectLst/>
                          <a:latin typeface="Arial" panose="020B0604020202020204" pitchFamily="34" charset="0"/>
                        </a:rPr>
                        <a:t>Agglomeration index - forward</a:t>
                      </a:r>
                    </a:p>
                  </a:txBody>
                  <a:tcPr marL="102909" marR="102909" marT="51455" marB="5145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PH"/>
                    </a:p>
                  </a:txBody>
                  <a:tcPr/>
                </a:tc>
                <a:tc hMerge="1">
                  <a:txBody>
                    <a:bodyPr/>
                    <a:lstStyle/>
                    <a:p>
                      <a:endParaRPr lang="en-PH"/>
                    </a:p>
                  </a:txBody>
                  <a:tcPr/>
                </a:tc>
                <a:tc hMerge="1">
                  <a:txBody>
                    <a:bodyPr/>
                    <a:lstStyle/>
                    <a:p>
                      <a:endParaRPr lang="en-PH"/>
                    </a:p>
                  </a:txBody>
                  <a:tcPr/>
                </a:tc>
                <a:tc hMerge="1">
                  <a:txBody>
                    <a:bodyPr/>
                    <a:lstStyle/>
                    <a:p>
                      <a:endParaRPr lang="en-PH"/>
                    </a:p>
                  </a:txBody>
                  <a:tcPr/>
                </a:tc>
                <a:tc hMerge="1">
                  <a:txBody>
                    <a:bodyPr/>
                    <a:lstStyle/>
                    <a:p>
                      <a:endParaRPr lang="en-PH"/>
                    </a:p>
                  </a:txBody>
                  <a:tcPr/>
                </a:tc>
                <a:extLst>
                  <a:ext uri="{0D108BD9-81ED-4DB2-BD59-A6C34878D82A}">
                    <a16:rowId xmlns:a16="http://schemas.microsoft.com/office/drawing/2014/main" val="3367086281"/>
                  </a:ext>
                </a:extLst>
              </a:tr>
              <a:tr h="354205">
                <a:tc>
                  <a:txBody>
                    <a:bodyPr/>
                    <a:lstStyle/>
                    <a:p>
                      <a:pPr algn="l" fontAlgn="ctr"/>
                      <a:r>
                        <a:rPr lang="en-PH" sz="700" b="1" i="0" u="none" strike="noStrike">
                          <a:solidFill>
                            <a:srgbClr val="000000"/>
                          </a:solidFill>
                          <a:effectLst/>
                          <a:latin typeface="Arial" panose="020B0604020202020204" pitchFamily="34" charset="0"/>
                        </a:rPr>
                        <a:t> </a:t>
                      </a:r>
                    </a:p>
                  </a:txBody>
                  <a:tcPr marL="5060" marR="5060" marT="506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Primary</a:t>
                      </a:r>
                    </a:p>
                  </a:txBody>
                  <a:tcPr marL="5060" marR="5060" marT="50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Low-technology manufacturing</a:t>
                      </a:r>
                    </a:p>
                  </a:txBody>
                  <a:tcPr marL="5060" marR="5060" marT="5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Medium- to high-technology manufacturing</a:t>
                      </a:r>
                    </a:p>
                  </a:txBody>
                  <a:tcPr marL="5060" marR="5060" marT="50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Infrastructure services</a:t>
                      </a:r>
                    </a:p>
                  </a:txBody>
                  <a:tcPr marL="5060" marR="5060" marT="506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Business services</a:t>
                      </a:r>
                    </a:p>
                  </a:txBody>
                  <a:tcPr marL="5060" marR="5060" marT="5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Personal and public services</a:t>
                      </a:r>
                    </a:p>
                  </a:txBody>
                  <a:tcPr marL="5060" marR="5060" marT="50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568871"/>
                  </a:ext>
                </a:extLst>
              </a:tr>
              <a:tr h="121442">
                <a:tc>
                  <a:txBody>
                    <a:bodyPr/>
                    <a:lstStyle/>
                    <a:p>
                      <a:pPr algn="l" fontAlgn="ctr"/>
                      <a:r>
                        <a:rPr lang="en-PH" sz="700" b="1" i="0" u="none" strike="noStrike">
                          <a:solidFill>
                            <a:srgbClr val="000000"/>
                          </a:solidFill>
                          <a:effectLst/>
                          <a:latin typeface="Arial" panose="020B0604020202020204" pitchFamily="34" charset="0"/>
                        </a:rPr>
                        <a:t>Kazakhstan</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4597322"/>
                  </a:ext>
                </a:extLst>
              </a:tr>
              <a:tr h="12144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0.28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-0.85</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1.26</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0.12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1.04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extLst>
                  <a:ext uri="{0D108BD9-81ED-4DB2-BD59-A6C34878D82A}">
                    <a16:rowId xmlns:a16="http://schemas.microsoft.com/office/drawing/2014/main" val="544459466"/>
                  </a:ext>
                </a:extLst>
              </a:tr>
              <a:tr h="12144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0.03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-1.25</a:t>
                      </a:r>
                    </a:p>
                  </a:txBody>
                  <a:tcPr marL="5060" marR="5060" marT="5060" marB="0" anchor="b">
                    <a:lnL>
                      <a:noFill/>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-0.70</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0.58</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1.23</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-3.51</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3294267397"/>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0.10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-1.66</a:t>
                      </a:r>
                    </a:p>
                  </a:txBody>
                  <a:tcPr marL="5060" marR="5060" marT="5060" marB="0" anchor="b">
                    <a:lnL>
                      <a:noFill/>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0.14</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0.38</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1.33</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0.00</a:t>
                      </a:r>
                    </a:p>
                  </a:txBody>
                  <a:tcPr marL="5060" marR="5060" marT="5060" marB="0" anchor="b">
                    <a:lnL>
                      <a:noFill/>
                    </a:lnL>
                    <a:lnR>
                      <a:noFill/>
                    </a:lnR>
                    <a:lnT>
                      <a:noFill/>
                    </a:lnT>
                    <a:lnB>
                      <a:noFill/>
                    </a:lnB>
                    <a:solidFill>
                      <a:srgbClr val="F2E600"/>
                    </a:solidFill>
                  </a:tcPr>
                </a:tc>
                <a:extLst>
                  <a:ext uri="{0D108BD9-81ED-4DB2-BD59-A6C34878D82A}">
                    <a16:rowId xmlns:a16="http://schemas.microsoft.com/office/drawing/2014/main" val="3498707210"/>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0.15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-1.50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-0.26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0.59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1.37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0.00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extLst>
                  <a:ext uri="{0D108BD9-81ED-4DB2-BD59-A6C34878D82A}">
                    <a16:rowId xmlns:a16="http://schemas.microsoft.com/office/drawing/2014/main" val="27548160"/>
                  </a:ext>
                </a:extLst>
              </a:tr>
              <a:tr h="0">
                <a:tc gridSpan="2">
                  <a:txBody>
                    <a:bodyPr/>
                    <a:lstStyle/>
                    <a:p>
                      <a:pPr algn="l" fontAlgn="ctr"/>
                      <a:r>
                        <a:rPr lang="en-PH" sz="700" b="1" i="0" u="none" strike="noStrike">
                          <a:solidFill>
                            <a:srgbClr val="000000"/>
                          </a:solidFill>
                          <a:effectLst/>
                          <a:latin typeface="Arial" panose="020B0604020202020204" pitchFamily="34" charset="0"/>
                        </a:rPr>
                        <a:t>Kyrgyz Republic</a:t>
                      </a:r>
                    </a:p>
                  </a:txBody>
                  <a:tcPr marL="102909" marR="102909" marT="51455" marB="5145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PH"/>
                    </a:p>
                  </a:txBody>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5937202"/>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1.72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0.04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extLst>
                  <a:ext uri="{0D108BD9-81ED-4DB2-BD59-A6C34878D82A}">
                    <a16:rowId xmlns:a16="http://schemas.microsoft.com/office/drawing/2014/main" val="519382397"/>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0.53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-1.22</a:t>
                      </a:r>
                    </a:p>
                  </a:txBody>
                  <a:tcPr marL="5060" marR="5060" marT="5060" marB="0" anchor="b">
                    <a:lnL>
                      <a:noFill/>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-1.21</a:t>
                      </a:r>
                    </a:p>
                  </a:txBody>
                  <a:tcPr marL="5060" marR="5060" marT="5060" marB="0" anchor="b">
                    <a:lnL>
                      <a:noFill/>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-0.39</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0.26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0.00</a:t>
                      </a:r>
                    </a:p>
                  </a:txBody>
                  <a:tcPr marL="5060" marR="5060" marT="5060" marB="0" anchor="b">
                    <a:lnL>
                      <a:noFill/>
                    </a:lnL>
                    <a:lnR>
                      <a:noFill/>
                    </a:lnR>
                    <a:lnT>
                      <a:noFill/>
                    </a:lnT>
                    <a:lnB>
                      <a:noFill/>
                    </a:lnB>
                    <a:solidFill>
                      <a:srgbClr val="F2E600"/>
                    </a:solidFill>
                  </a:tcPr>
                </a:tc>
                <a:extLst>
                  <a:ext uri="{0D108BD9-81ED-4DB2-BD59-A6C34878D82A}">
                    <a16:rowId xmlns:a16="http://schemas.microsoft.com/office/drawing/2014/main" val="1253448952"/>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-0.28</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-0.86</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-0.32</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0.93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-3.49</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3422080137"/>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0.16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-0.61</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-1.22</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0.25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1.27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-2.37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extLst>
                  <a:ext uri="{0D108BD9-81ED-4DB2-BD59-A6C34878D82A}">
                    <a16:rowId xmlns:a16="http://schemas.microsoft.com/office/drawing/2014/main" val="2676198259"/>
                  </a:ext>
                </a:extLst>
              </a:tr>
              <a:tr h="121442">
                <a:tc>
                  <a:txBody>
                    <a:bodyPr/>
                    <a:lstStyle/>
                    <a:p>
                      <a:pPr algn="l" fontAlgn="ctr"/>
                      <a:r>
                        <a:rPr lang="en-PH" sz="700" b="1" i="0" u="none" strike="noStrike">
                          <a:solidFill>
                            <a:srgbClr val="000000"/>
                          </a:solidFill>
                          <a:effectLst/>
                          <a:latin typeface="Arial" panose="020B0604020202020204" pitchFamily="34" charset="0"/>
                        </a:rPr>
                        <a:t>Russia</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6053165"/>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-0.70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0.67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1.37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-1.58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E9532B"/>
                    </a:solidFill>
                  </a:tcPr>
                </a:tc>
                <a:extLst>
                  <a:ext uri="{0D108BD9-81ED-4DB2-BD59-A6C34878D82A}">
                    <a16:rowId xmlns:a16="http://schemas.microsoft.com/office/drawing/2014/main" val="3617676807"/>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-0.46</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-0.73</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1.32</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1.36</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-1.54</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774562572"/>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-0.54</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-0.82</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1.33</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0.70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1.40</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-1.55</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1872275799"/>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-0.06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-1.29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1.02</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1.16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1.53</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-0.90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652934475"/>
                  </a:ext>
                </a:extLst>
              </a:tr>
              <a:tr h="121442">
                <a:tc>
                  <a:txBody>
                    <a:bodyPr/>
                    <a:lstStyle/>
                    <a:p>
                      <a:pPr algn="l" fontAlgn="ctr"/>
                      <a:r>
                        <a:rPr lang="en-PH" sz="700" b="1" i="0" u="none" strike="noStrike">
                          <a:solidFill>
                            <a:srgbClr val="000000"/>
                          </a:solidFill>
                          <a:effectLst/>
                          <a:latin typeface="Arial" panose="020B0604020202020204" pitchFamily="34" charset="0"/>
                        </a:rPr>
                        <a:t>United States</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686429"/>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-0.88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-0.13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1.85</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-1.18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E9532B"/>
                    </a:solidFill>
                  </a:tcPr>
                </a:tc>
                <a:extLst>
                  <a:ext uri="{0D108BD9-81ED-4DB2-BD59-A6C34878D82A}">
                    <a16:rowId xmlns:a16="http://schemas.microsoft.com/office/drawing/2014/main" val="4034623206"/>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-0.58</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-0.31</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-0.34</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1.83</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-1.33</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1035764473"/>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-0.71</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-0.46</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-0.50</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1.76</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-1.49</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104633542"/>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-0.97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-0.31</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1.85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-1.19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extLst>
                  <a:ext uri="{0D108BD9-81ED-4DB2-BD59-A6C34878D82A}">
                    <a16:rowId xmlns:a16="http://schemas.microsoft.com/office/drawing/2014/main" val="3028946949"/>
                  </a:ext>
                </a:extLst>
              </a:tr>
              <a:tr h="121442">
                <a:tc>
                  <a:txBody>
                    <a:bodyPr/>
                    <a:lstStyle/>
                    <a:p>
                      <a:pPr algn="l" fontAlgn="ctr"/>
                      <a:r>
                        <a:rPr lang="en-PH" sz="700" b="1" i="0" u="none" strike="noStrike">
                          <a:solidFill>
                            <a:srgbClr val="000000"/>
                          </a:solidFill>
                          <a:effectLst/>
                          <a:latin typeface="Arial" panose="020B0604020202020204" pitchFamily="34" charset="0"/>
                        </a:rPr>
                        <a:t>OECD countries</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305307"/>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-0.91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-0.07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1.96</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-1.48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E9532B"/>
                    </a:solidFill>
                  </a:tcPr>
                </a:tc>
                <a:extLst>
                  <a:ext uri="{0D108BD9-81ED-4DB2-BD59-A6C34878D82A}">
                    <a16:rowId xmlns:a16="http://schemas.microsoft.com/office/drawing/2014/main" val="2577872394"/>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-0.75</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-0.22</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0.08</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1.96</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-1.33</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3524675658"/>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-0.70</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-0.33</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1.91</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-1.48</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482113134"/>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0.21</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-1.66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extLst>
                  <a:ext uri="{0D108BD9-81ED-4DB2-BD59-A6C34878D82A}">
                    <a16:rowId xmlns:a16="http://schemas.microsoft.com/office/drawing/2014/main" val="2906364294"/>
                  </a:ext>
                </a:extLst>
              </a:tr>
              <a:tr h="121442">
                <a:tc>
                  <a:txBody>
                    <a:bodyPr/>
                    <a:lstStyle/>
                    <a:p>
                      <a:pPr algn="l" fontAlgn="ctr"/>
                      <a:r>
                        <a:rPr lang="en-PH" sz="700" b="1" i="0" u="none" strike="noStrike">
                          <a:solidFill>
                            <a:srgbClr val="000000"/>
                          </a:solidFill>
                          <a:effectLst/>
                          <a:latin typeface="Arial" panose="020B0604020202020204" pitchFamily="34" charset="0"/>
                        </a:rPr>
                        <a:t>Australia</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7697333"/>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-0.21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-0.14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-1.32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E9532B"/>
                    </a:solidFill>
                  </a:tcPr>
                </a:tc>
                <a:extLst>
                  <a:ext uri="{0D108BD9-81ED-4DB2-BD59-A6C34878D82A}">
                    <a16:rowId xmlns:a16="http://schemas.microsoft.com/office/drawing/2014/main" val="3985803914"/>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0.01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-0.18</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0.13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1.98</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-1.50</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3838758964"/>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-0.08</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-0.06</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1.91</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-1.51</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1693977277"/>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-0.03</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-1.12</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-0.18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1.89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-1.70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extLst>
                  <a:ext uri="{0D108BD9-81ED-4DB2-BD59-A6C34878D82A}">
                    <a16:rowId xmlns:a16="http://schemas.microsoft.com/office/drawing/2014/main" val="3971207907"/>
                  </a:ext>
                </a:extLst>
              </a:tr>
              <a:tr h="121442">
                <a:tc>
                  <a:txBody>
                    <a:bodyPr/>
                    <a:lstStyle/>
                    <a:p>
                      <a:pPr algn="l" fontAlgn="ctr"/>
                      <a:r>
                        <a:rPr lang="en-PH" sz="700" b="1" i="0" u="none" strike="noStrike">
                          <a:solidFill>
                            <a:srgbClr val="000000"/>
                          </a:solidFill>
                          <a:effectLst/>
                          <a:latin typeface="Arial" panose="020B0604020202020204" pitchFamily="34" charset="0"/>
                        </a:rPr>
                        <a:t>Canada</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3436526"/>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-1.01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-0.82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-1.21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E9532B"/>
                    </a:solidFill>
                  </a:tcPr>
                </a:tc>
                <a:extLst>
                  <a:ext uri="{0D108BD9-81ED-4DB2-BD59-A6C34878D82A}">
                    <a16:rowId xmlns:a16="http://schemas.microsoft.com/office/drawing/2014/main" val="2363852384"/>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-0.56</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-0.56</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-0.45</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2.02</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-1.20</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1256258532"/>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a:noFill/>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-0.35</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-0.35</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-0.17</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1.95</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-1.39</a:t>
                      </a:r>
                    </a:p>
                  </a:txBody>
                  <a:tcPr marL="5060" marR="5060" marT="5060" marB="0" anchor="b">
                    <a:lnL>
                      <a:noFill/>
                    </a:lnL>
                    <a:lnR>
                      <a:noFill/>
                    </a:lnR>
                    <a:lnT>
                      <a:noFill/>
                    </a:lnT>
                    <a:lnB>
                      <a:noFill/>
                    </a:lnB>
                    <a:solidFill>
                      <a:srgbClr val="E9532B"/>
                    </a:solidFill>
                  </a:tcPr>
                </a:tc>
                <a:extLst>
                  <a:ext uri="{0D108BD9-81ED-4DB2-BD59-A6C34878D82A}">
                    <a16:rowId xmlns:a16="http://schemas.microsoft.com/office/drawing/2014/main" val="2030033931"/>
                  </a:ext>
                </a:extLst>
              </a:tr>
              <a:tr h="121442">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-0.35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-0.69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0.05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2.04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-1.10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E9532B"/>
                    </a:solidFill>
                  </a:tcPr>
                </a:tc>
                <a:extLst>
                  <a:ext uri="{0D108BD9-81ED-4DB2-BD59-A6C34878D82A}">
                    <a16:rowId xmlns:a16="http://schemas.microsoft.com/office/drawing/2014/main" val="3049885350"/>
                  </a:ext>
                </a:extLst>
              </a:tr>
              <a:tr h="121442">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007628"/>
                  </a:ext>
                </a:extLst>
              </a:tr>
              <a:tr h="121442">
                <a:tc>
                  <a:txBody>
                    <a:bodyPr/>
                    <a:lstStyle/>
                    <a:p>
                      <a:pPr algn="l" fontAlgn="ctr"/>
                      <a:r>
                        <a:rPr lang="en-PH" sz="700" b="1" i="0" u="none" strike="noStrike">
                          <a:solidFill>
                            <a:srgbClr val="000000"/>
                          </a:solidFill>
                          <a:effectLst/>
                          <a:latin typeface="Arial" panose="020B0604020202020204" pitchFamily="34" charset="0"/>
                        </a:rPr>
                        <a:t>No. of sectors</a:t>
                      </a:r>
                    </a:p>
                  </a:txBody>
                  <a:tcPr marL="5060" marR="5060" marT="506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2</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7</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7</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6</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8</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dirty="0">
                          <a:solidFill>
                            <a:srgbClr val="000000"/>
                          </a:solidFill>
                          <a:effectLst/>
                          <a:latin typeface="Arial" panose="020B0604020202020204" pitchFamily="34" charset="0"/>
                        </a:rPr>
                        <a:t>5</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3641432"/>
                  </a:ext>
                </a:extLst>
              </a:tr>
            </a:tbl>
          </a:graphicData>
        </a:graphic>
      </p:graphicFrame>
      <p:graphicFrame>
        <p:nvGraphicFramePr>
          <p:cNvPr id="4" name="Table 3">
            <a:extLst>
              <a:ext uri="{FF2B5EF4-FFF2-40B4-BE49-F238E27FC236}">
                <a16:creationId xmlns:a16="http://schemas.microsoft.com/office/drawing/2014/main" id="{4A379C97-970E-4764-853C-0A15600D01A4}"/>
              </a:ext>
            </a:extLst>
          </p:cNvPr>
          <p:cNvGraphicFramePr>
            <a:graphicFrameLocks noGrp="1"/>
          </p:cNvGraphicFramePr>
          <p:nvPr>
            <p:extLst>
              <p:ext uri="{D42A27DB-BD31-4B8C-83A1-F6EECF244321}">
                <p14:modId xmlns:p14="http://schemas.microsoft.com/office/powerpoint/2010/main" val="1011375736"/>
              </p:ext>
            </p:extLst>
          </p:nvPr>
        </p:nvGraphicFramePr>
        <p:xfrm>
          <a:off x="6585733" y="1530595"/>
          <a:ext cx="5373790" cy="5052454"/>
        </p:xfrm>
        <a:graphic>
          <a:graphicData uri="http://schemas.openxmlformats.org/drawingml/2006/table">
            <a:tbl>
              <a:tblPr/>
              <a:tblGrid>
                <a:gridCol w="759010">
                  <a:extLst>
                    <a:ext uri="{9D8B030D-6E8A-4147-A177-3AD203B41FA5}">
                      <a16:colId xmlns:a16="http://schemas.microsoft.com/office/drawing/2014/main" val="1083100561"/>
                    </a:ext>
                  </a:extLst>
                </a:gridCol>
                <a:gridCol w="769130">
                  <a:extLst>
                    <a:ext uri="{9D8B030D-6E8A-4147-A177-3AD203B41FA5}">
                      <a16:colId xmlns:a16="http://schemas.microsoft.com/office/drawing/2014/main" val="2396019470"/>
                    </a:ext>
                  </a:extLst>
                </a:gridCol>
                <a:gridCol w="769130">
                  <a:extLst>
                    <a:ext uri="{9D8B030D-6E8A-4147-A177-3AD203B41FA5}">
                      <a16:colId xmlns:a16="http://schemas.microsoft.com/office/drawing/2014/main" val="2221987616"/>
                    </a:ext>
                  </a:extLst>
                </a:gridCol>
                <a:gridCol w="769130">
                  <a:extLst>
                    <a:ext uri="{9D8B030D-6E8A-4147-A177-3AD203B41FA5}">
                      <a16:colId xmlns:a16="http://schemas.microsoft.com/office/drawing/2014/main" val="3125028513"/>
                    </a:ext>
                  </a:extLst>
                </a:gridCol>
                <a:gridCol w="769130">
                  <a:extLst>
                    <a:ext uri="{9D8B030D-6E8A-4147-A177-3AD203B41FA5}">
                      <a16:colId xmlns:a16="http://schemas.microsoft.com/office/drawing/2014/main" val="124498175"/>
                    </a:ext>
                  </a:extLst>
                </a:gridCol>
                <a:gridCol w="769130">
                  <a:extLst>
                    <a:ext uri="{9D8B030D-6E8A-4147-A177-3AD203B41FA5}">
                      <a16:colId xmlns:a16="http://schemas.microsoft.com/office/drawing/2014/main" val="2390093946"/>
                    </a:ext>
                  </a:extLst>
                </a:gridCol>
                <a:gridCol w="769130">
                  <a:extLst>
                    <a:ext uri="{9D8B030D-6E8A-4147-A177-3AD203B41FA5}">
                      <a16:colId xmlns:a16="http://schemas.microsoft.com/office/drawing/2014/main" val="1421933226"/>
                    </a:ext>
                  </a:extLst>
                </a:gridCol>
              </a:tblGrid>
              <a:tr h="211247">
                <a:tc>
                  <a:txBody>
                    <a:bodyPr/>
                    <a:lstStyle/>
                    <a:p>
                      <a:pPr algn="l" fontAlgn="b"/>
                      <a:r>
                        <a:rPr lang="en-PH" sz="700" b="0" i="0" u="none" strike="noStrike">
                          <a:solidFill>
                            <a:srgbClr val="000000"/>
                          </a:solidFill>
                          <a:effectLst/>
                          <a:latin typeface="Arial" panose="020B0604020202020204" pitchFamily="34" charset="0"/>
                        </a:rPr>
                        <a:t> </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6">
                  <a:txBody>
                    <a:bodyPr/>
                    <a:lstStyle/>
                    <a:p>
                      <a:pPr algn="ctr" fontAlgn="ctr"/>
                      <a:r>
                        <a:rPr lang="en-PH" sz="700" b="1" i="0" u="none" strike="noStrike">
                          <a:solidFill>
                            <a:srgbClr val="000000"/>
                          </a:solidFill>
                          <a:effectLst/>
                          <a:latin typeface="Arial" panose="020B0604020202020204" pitchFamily="34" charset="0"/>
                        </a:rPr>
                        <a:t>Agglomeration index - backward</a:t>
                      </a:r>
                    </a:p>
                  </a:txBody>
                  <a:tcPr marL="92860" marR="92860" marT="46430" marB="4643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PH"/>
                    </a:p>
                  </a:txBody>
                  <a:tcPr/>
                </a:tc>
                <a:tc hMerge="1">
                  <a:txBody>
                    <a:bodyPr/>
                    <a:lstStyle/>
                    <a:p>
                      <a:endParaRPr lang="en-PH"/>
                    </a:p>
                  </a:txBody>
                  <a:tcPr/>
                </a:tc>
                <a:tc hMerge="1">
                  <a:txBody>
                    <a:bodyPr/>
                    <a:lstStyle/>
                    <a:p>
                      <a:endParaRPr lang="en-PH"/>
                    </a:p>
                  </a:txBody>
                  <a:tcPr/>
                </a:tc>
                <a:tc hMerge="1">
                  <a:txBody>
                    <a:bodyPr/>
                    <a:lstStyle/>
                    <a:p>
                      <a:endParaRPr lang="en-PH"/>
                    </a:p>
                  </a:txBody>
                  <a:tcPr/>
                </a:tc>
                <a:tc hMerge="1">
                  <a:txBody>
                    <a:bodyPr/>
                    <a:lstStyle/>
                    <a:p>
                      <a:endParaRPr lang="en-PH"/>
                    </a:p>
                  </a:txBody>
                  <a:tcPr/>
                </a:tc>
                <a:extLst>
                  <a:ext uri="{0D108BD9-81ED-4DB2-BD59-A6C34878D82A}">
                    <a16:rowId xmlns:a16="http://schemas.microsoft.com/office/drawing/2014/main" val="1223590367"/>
                  </a:ext>
                </a:extLst>
              </a:tr>
              <a:tr h="354205">
                <a:tc>
                  <a:txBody>
                    <a:bodyPr/>
                    <a:lstStyle/>
                    <a:p>
                      <a:pPr algn="l" fontAlgn="ctr"/>
                      <a:r>
                        <a:rPr lang="en-PH" sz="700" b="1" i="0" u="none" strike="noStrike">
                          <a:solidFill>
                            <a:srgbClr val="000000"/>
                          </a:solidFill>
                          <a:effectLst/>
                          <a:latin typeface="Arial" panose="020B0604020202020204" pitchFamily="34" charset="0"/>
                        </a:rPr>
                        <a:t> </a:t>
                      </a:r>
                    </a:p>
                  </a:txBody>
                  <a:tcPr marL="5060" marR="5060" marT="506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Primary</a:t>
                      </a:r>
                    </a:p>
                  </a:txBody>
                  <a:tcPr marL="5060" marR="5060" marT="50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Low-technology manufacturing</a:t>
                      </a:r>
                    </a:p>
                  </a:txBody>
                  <a:tcPr marL="5060" marR="5060" marT="5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Medium- to high-technology manufacturing</a:t>
                      </a:r>
                    </a:p>
                  </a:txBody>
                  <a:tcPr marL="5060" marR="5060" marT="5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Infrastructure services</a:t>
                      </a:r>
                    </a:p>
                  </a:txBody>
                  <a:tcPr marL="5060" marR="5060" marT="5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Business services</a:t>
                      </a:r>
                    </a:p>
                  </a:txBody>
                  <a:tcPr marL="5060" marR="5060" marT="50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PH" sz="700" b="0" i="0" u="none" strike="noStrike">
                          <a:solidFill>
                            <a:srgbClr val="000000"/>
                          </a:solidFill>
                          <a:effectLst/>
                          <a:latin typeface="Arial" panose="020B0604020202020204" pitchFamily="34" charset="0"/>
                        </a:rPr>
                        <a:t>Personal and public services</a:t>
                      </a:r>
                    </a:p>
                  </a:txBody>
                  <a:tcPr marL="5060" marR="5060" marT="506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1370380"/>
                  </a:ext>
                </a:extLst>
              </a:tr>
              <a:tr h="121441">
                <a:tc>
                  <a:txBody>
                    <a:bodyPr/>
                    <a:lstStyle/>
                    <a:p>
                      <a:pPr algn="l" fontAlgn="ctr"/>
                      <a:r>
                        <a:rPr lang="en-PH" sz="700" b="1" i="0" u="none" strike="noStrike">
                          <a:solidFill>
                            <a:srgbClr val="000000"/>
                          </a:solidFill>
                          <a:effectLst/>
                          <a:latin typeface="Arial" panose="020B0604020202020204" pitchFamily="34" charset="0"/>
                        </a:rPr>
                        <a:t>Kazakhstan</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en-PH" sz="700" b="0" i="0" u="none" strike="noStrike">
                        <a:solidFill>
                          <a:srgbClr val="000000"/>
                        </a:solidFill>
                        <a:effectLst/>
                        <a:latin typeface="Arial" panose="020B0604020202020204" pitchFamily="34" charset="0"/>
                      </a:endParaRP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0910648"/>
                  </a:ext>
                </a:extLst>
              </a:tr>
              <a:tr h="121441">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-0.66</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0.64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0.31</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-0.16</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extLst>
                  <a:ext uri="{0D108BD9-81ED-4DB2-BD59-A6C34878D82A}">
                    <a16:rowId xmlns:a16="http://schemas.microsoft.com/office/drawing/2014/main" val="4083461233"/>
                  </a:ext>
                </a:extLst>
              </a:tr>
              <a:tr h="121441">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-0.91</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0.01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-0.08</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0.39</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-0.18</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2469365802"/>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-1.52</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0.30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-0.38</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2547506608"/>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-0.92</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0.20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0.13</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821685775"/>
                  </a:ext>
                </a:extLst>
              </a:tr>
              <a:tr h="211247">
                <a:tc gridSpan="2">
                  <a:txBody>
                    <a:bodyPr/>
                    <a:lstStyle/>
                    <a:p>
                      <a:pPr algn="l" fontAlgn="ctr"/>
                      <a:r>
                        <a:rPr lang="en-PH" sz="700" b="1" i="0" u="none" strike="noStrike">
                          <a:solidFill>
                            <a:srgbClr val="000000"/>
                          </a:solidFill>
                          <a:effectLst/>
                          <a:latin typeface="Arial" panose="020B0604020202020204" pitchFamily="34" charset="0"/>
                        </a:rPr>
                        <a:t>Kyrgyz Republic</a:t>
                      </a:r>
                    </a:p>
                  </a:txBody>
                  <a:tcPr marL="92860" marR="92860" marT="46430" marB="4643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PH"/>
                    </a:p>
                  </a:txBody>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1970127"/>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-0.78</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-0.05</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extLst>
                  <a:ext uri="{0D108BD9-81ED-4DB2-BD59-A6C34878D82A}">
                    <a16:rowId xmlns:a16="http://schemas.microsoft.com/office/drawing/2014/main" val="334724727"/>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-1.95</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-0.08</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-1.17</a:t>
                      </a:r>
                    </a:p>
                  </a:txBody>
                  <a:tcPr marL="5060" marR="5060" marT="5060" marB="0" anchor="b">
                    <a:lnL>
                      <a:noFill/>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-1.14</a:t>
                      </a:r>
                    </a:p>
                  </a:txBody>
                  <a:tcPr marL="5060" marR="5060" marT="5060" marB="0" anchor="b">
                    <a:lnL>
                      <a:noFill/>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0.20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-0.83</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2060952338"/>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-1.62</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E9532B"/>
                    </a:solidFill>
                  </a:tcPr>
                </a:tc>
                <a:tc>
                  <a:txBody>
                    <a:bodyPr/>
                    <a:lstStyle/>
                    <a:p>
                      <a:pPr algn="ctr" fontAlgn="b"/>
                      <a:r>
                        <a:rPr lang="en-PH" sz="700" b="0" i="0" u="none" strike="noStrike">
                          <a:solidFill>
                            <a:srgbClr val="000000"/>
                          </a:solidFill>
                          <a:effectLst/>
                          <a:latin typeface="Arial" panose="020B0604020202020204" pitchFamily="34" charset="0"/>
                        </a:rPr>
                        <a:t>0.46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-0.09</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-0.41</a:t>
                      </a:r>
                    </a:p>
                  </a:txBody>
                  <a:tcPr marL="5060" marR="5060" marT="5060" marB="0" anchor="b">
                    <a:lnL>
                      <a:noFill/>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0.44</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-0.58</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547639315"/>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-0.88</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0.49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0.26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912190431"/>
                  </a:ext>
                </a:extLst>
              </a:tr>
              <a:tr h="121441">
                <a:tc>
                  <a:txBody>
                    <a:bodyPr/>
                    <a:lstStyle/>
                    <a:p>
                      <a:pPr algn="l" fontAlgn="ctr"/>
                      <a:r>
                        <a:rPr lang="en-PH" sz="700" b="1" i="0" u="none" strike="noStrike">
                          <a:solidFill>
                            <a:srgbClr val="000000"/>
                          </a:solidFill>
                          <a:effectLst/>
                          <a:latin typeface="Arial" panose="020B0604020202020204" pitchFamily="34" charset="0"/>
                        </a:rPr>
                        <a:t>Russia</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932264"/>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-0.64</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0.63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0.76</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extLst>
                  <a:ext uri="{0D108BD9-81ED-4DB2-BD59-A6C34878D82A}">
                    <a16:rowId xmlns:a16="http://schemas.microsoft.com/office/drawing/2014/main" val="2809177821"/>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-0.87</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1.03</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0.71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0.38</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0.04</a:t>
                      </a:r>
                    </a:p>
                  </a:txBody>
                  <a:tcPr marL="5060" marR="5060" marT="5060" marB="0" anchor="b">
                    <a:lnL>
                      <a:noFill/>
                    </a:lnL>
                    <a:lnR>
                      <a:noFill/>
                    </a:lnR>
                    <a:lnT>
                      <a:noFill/>
                    </a:lnT>
                    <a:lnB>
                      <a:noFill/>
                    </a:lnB>
                    <a:solidFill>
                      <a:srgbClr val="F2E600"/>
                    </a:solidFill>
                  </a:tcPr>
                </a:tc>
                <a:extLst>
                  <a:ext uri="{0D108BD9-81ED-4DB2-BD59-A6C34878D82A}">
                    <a16:rowId xmlns:a16="http://schemas.microsoft.com/office/drawing/2014/main" val="1513321789"/>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-0.84</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0.83</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1.08</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0.69</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0.35</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0.01</a:t>
                      </a:r>
                    </a:p>
                  </a:txBody>
                  <a:tcPr marL="5060" marR="5060" marT="5060" marB="0" anchor="b">
                    <a:lnL>
                      <a:noFill/>
                    </a:lnL>
                    <a:lnR>
                      <a:noFill/>
                    </a:lnR>
                    <a:lnT>
                      <a:noFill/>
                    </a:lnT>
                    <a:lnB>
                      <a:noFill/>
                    </a:lnB>
                    <a:solidFill>
                      <a:srgbClr val="F2E600"/>
                    </a:solidFill>
                  </a:tcPr>
                </a:tc>
                <a:extLst>
                  <a:ext uri="{0D108BD9-81ED-4DB2-BD59-A6C34878D82A}">
                    <a16:rowId xmlns:a16="http://schemas.microsoft.com/office/drawing/2014/main" val="1567682638"/>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-0.61</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1.04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0.82</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0.83</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3159519642"/>
                  </a:ext>
                </a:extLst>
              </a:tr>
              <a:tr h="121441">
                <a:tc>
                  <a:txBody>
                    <a:bodyPr/>
                    <a:lstStyle/>
                    <a:p>
                      <a:pPr algn="l" fontAlgn="ctr"/>
                      <a:r>
                        <a:rPr lang="en-PH" sz="700" b="1" i="0" u="none" strike="noStrike">
                          <a:solidFill>
                            <a:srgbClr val="000000"/>
                          </a:solidFill>
                          <a:effectLst/>
                          <a:latin typeface="Arial" panose="020B0604020202020204" pitchFamily="34" charset="0"/>
                        </a:rPr>
                        <a:t>United States</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166085"/>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-0.36</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1.00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0.75</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-0.09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extLst>
                  <a:ext uri="{0D108BD9-81ED-4DB2-BD59-A6C34878D82A}">
                    <a16:rowId xmlns:a16="http://schemas.microsoft.com/office/drawing/2014/main" val="72099385"/>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-0.82</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0.94</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0.74</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0.42</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-0.13</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1165706753"/>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-0.99</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0.85</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-0.20</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2103387284"/>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-0.75</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0.62</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0.33</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3891335557"/>
                  </a:ext>
                </a:extLst>
              </a:tr>
              <a:tr h="121441">
                <a:tc>
                  <a:txBody>
                    <a:bodyPr/>
                    <a:lstStyle/>
                    <a:p>
                      <a:pPr algn="l" fontAlgn="ctr"/>
                      <a:r>
                        <a:rPr lang="en-PH" sz="700" b="1" i="0" u="none" strike="noStrike">
                          <a:solidFill>
                            <a:srgbClr val="000000"/>
                          </a:solidFill>
                          <a:effectLst/>
                          <a:latin typeface="Arial" panose="020B0604020202020204" pitchFamily="34" charset="0"/>
                        </a:rPr>
                        <a:t>OECD countries</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7342463"/>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-0.57</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1.09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0.93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0.85</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-0.25</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extLst>
                  <a:ext uri="{0D108BD9-81ED-4DB2-BD59-A6C34878D82A}">
                    <a16:rowId xmlns:a16="http://schemas.microsoft.com/office/drawing/2014/main" val="2354328827"/>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-0.80</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1.16</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0.89</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-0.25</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829632344"/>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-0.80</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1.08</a:t>
                      </a:r>
                    </a:p>
                  </a:txBody>
                  <a:tcPr marL="5060" marR="5060" marT="5060" marB="0" anchor="b">
                    <a:lnL>
                      <a:noFill/>
                    </a:lnL>
                    <a:lnR>
                      <a:noFill/>
                    </a:lnR>
                    <a:lnT>
                      <a:noFill/>
                    </a:lnT>
                    <a:lnB>
                      <a:noFill/>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0.91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0.55</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-0.20</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884754741"/>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-0.68</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1.06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0.98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0.75</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-0.21</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2386949227"/>
                  </a:ext>
                </a:extLst>
              </a:tr>
              <a:tr h="121441">
                <a:tc>
                  <a:txBody>
                    <a:bodyPr/>
                    <a:lstStyle/>
                    <a:p>
                      <a:pPr algn="l" fontAlgn="ctr"/>
                      <a:r>
                        <a:rPr lang="en-PH" sz="700" b="1" i="0" u="none" strike="noStrike">
                          <a:solidFill>
                            <a:srgbClr val="000000"/>
                          </a:solidFill>
                          <a:effectLst/>
                          <a:latin typeface="Arial" panose="020B0604020202020204" pitchFamily="34" charset="0"/>
                        </a:rPr>
                        <a:t>Australia</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6999473"/>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-0.48</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0.79</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0.72</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-0.20</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extLst>
                  <a:ext uri="{0D108BD9-81ED-4DB2-BD59-A6C34878D82A}">
                    <a16:rowId xmlns:a16="http://schemas.microsoft.com/office/drawing/2014/main" val="2327990500"/>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-0.50</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0.68</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-0.14</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2234690247"/>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-0.49</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0.81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0.72</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-0.36</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2035573856"/>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-0.70</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0.71</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0.73</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0.74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0.60</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2358214609"/>
                  </a:ext>
                </a:extLst>
              </a:tr>
              <a:tr h="121441">
                <a:tc>
                  <a:txBody>
                    <a:bodyPr/>
                    <a:lstStyle/>
                    <a:p>
                      <a:pPr algn="l" fontAlgn="ctr"/>
                      <a:r>
                        <a:rPr lang="en-PH" sz="700" b="1" i="0" u="none" strike="noStrike">
                          <a:solidFill>
                            <a:srgbClr val="000000"/>
                          </a:solidFill>
                          <a:effectLst/>
                          <a:latin typeface="Arial" panose="020B0604020202020204" pitchFamily="34" charset="0"/>
                        </a:rPr>
                        <a:t>Canada</a:t>
                      </a:r>
                    </a:p>
                  </a:txBody>
                  <a:tcPr marL="5060" marR="5060" marT="506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0991255"/>
                  </a:ext>
                </a:extLst>
              </a:tr>
              <a:tr h="116382">
                <a:tc>
                  <a:txBody>
                    <a:bodyPr/>
                    <a:lstStyle/>
                    <a:p>
                      <a:pPr algn="ctr" fontAlgn="b"/>
                      <a:r>
                        <a:rPr lang="en-PH" sz="700" b="0" i="0" u="none" strike="noStrike">
                          <a:solidFill>
                            <a:srgbClr val="000000"/>
                          </a:solidFill>
                          <a:effectLst/>
                          <a:latin typeface="Arial" panose="020B0604020202020204" pitchFamily="34" charset="0"/>
                        </a:rPr>
                        <a:t>2000</a:t>
                      </a:r>
                    </a:p>
                  </a:txBody>
                  <a:tcPr marL="5060" marR="5060" marT="506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PH" sz="700" b="0" i="0" u="none" strike="noStrike">
                          <a:solidFill>
                            <a:srgbClr val="000000"/>
                          </a:solidFill>
                          <a:effectLst/>
                          <a:latin typeface="Arial" panose="020B0604020202020204" pitchFamily="34" charset="0"/>
                        </a:rPr>
                        <a:t>-0.51</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0.84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0.54</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0.37</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0.68</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-0.33</a:t>
                      </a:r>
                    </a:p>
                  </a:txBody>
                  <a:tcPr marL="5060" marR="5060" marT="5060" marB="0" anchor="b">
                    <a:lnL>
                      <a:noFill/>
                    </a:lnL>
                    <a:lnR>
                      <a:noFill/>
                    </a:lnR>
                    <a:lnT w="12700" cap="flat" cmpd="sng" algn="ctr">
                      <a:solidFill>
                        <a:srgbClr val="000000"/>
                      </a:solidFill>
                      <a:prstDash val="solid"/>
                      <a:round/>
                      <a:headEnd type="none" w="med" len="med"/>
                      <a:tailEnd type="none" w="med" len="med"/>
                    </a:lnT>
                    <a:lnB>
                      <a:noFill/>
                    </a:lnB>
                    <a:solidFill>
                      <a:srgbClr val="FDB515"/>
                    </a:solidFill>
                  </a:tcPr>
                </a:tc>
                <a:extLst>
                  <a:ext uri="{0D108BD9-81ED-4DB2-BD59-A6C34878D82A}">
                    <a16:rowId xmlns:a16="http://schemas.microsoft.com/office/drawing/2014/main" val="1233249616"/>
                  </a:ext>
                </a:extLst>
              </a:tr>
              <a:tr h="116382">
                <a:tc>
                  <a:txBody>
                    <a:bodyPr/>
                    <a:lstStyle/>
                    <a:p>
                      <a:pPr algn="ctr" fontAlgn="b"/>
                      <a:r>
                        <a:rPr lang="en-PH" sz="700" b="0" i="0" u="none" strike="noStrike">
                          <a:solidFill>
                            <a:srgbClr val="000000"/>
                          </a:solidFill>
                          <a:effectLst/>
                          <a:latin typeface="Arial" panose="020B0604020202020204" pitchFamily="34" charset="0"/>
                        </a:rPr>
                        <a:t>2007</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-0.43</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0.60</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0.41</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-0.27</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1565997849"/>
                  </a:ext>
                </a:extLst>
              </a:tr>
              <a:tr h="116382">
                <a:tc>
                  <a:txBody>
                    <a:bodyPr/>
                    <a:lstStyle/>
                    <a:p>
                      <a:pPr algn="ctr" fontAlgn="b"/>
                      <a:r>
                        <a:rPr lang="en-PH" sz="700" b="0" i="0" u="none" strike="noStrike">
                          <a:solidFill>
                            <a:srgbClr val="000000"/>
                          </a:solidFill>
                          <a:effectLst/>
                          <a:latin typeface="Arial" panose="020B0604020202020204" pitchFamily="34" charset="0"/>
                        </a:rPr>
                        <a:t>2011</a:t>
                      </a:r>
                    </a:p>
                  </a:txBody>
                  <a:tcPr marL="5060" marR="5060" marT="506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PH" sz="700" b="0" i="0" u="none" strike="noStrike">
                          <a:solidFill>
                            <a:srgbClr val="000000"/>
                          </a:solidFill>
                          <a:effectLst/>
                          <a:latin typeface="Arial" panose="020B0604020202020204" pitchFamily="34" charset="0"/>
                        </a:rPr>
                        <a:t>-0.55</a:t>
                      </a:r>
                    </a:p>
                  </a:txBody>
                  <a:tcPr marL="5060" marR="5060" marT="5060" marB="0" anchor="b">
                    <a:lnL w="12700" cap="flat" cmpd="sng" algn="ctr">
                      <a:solidFill>
                        <a:srgbClr val="000000"/>
                      </a:solidFill>
                      <a:prstDash val="solid"/>
                      <a:round/>
                      <a:headEnd type="none" w="med" len="med"/>
                      <a:tailEnd type="none" w="med" len="med"/>
                    </a:lnL>
                    <a:lnR>
                      <a:noFill/>
                    </a:lnR>
                    <a:lnT>
                      <a:noFill/>
                    </a:lnT>
                    <a:lnB>
                      <a:noFill/>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0.96</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0.64</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0.39</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0.67</a:t>
                      </a:r>
                    </a:p>
                  </a:txBody>
                  <a:tcPr marL="5060" marR="5060" marT="5060" marB="0" anchor="b">
                    <a:lnL>
                      <a:noFill/>
                    </a:lnL>
                    <a:lnR>
                      <a:noFill/>
                    </a:lnR>
                    <a:lnT>
                      <a:noFill/>
                    </a:lnT>
                    <a:lnB>
                      <a:noFill/>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-0.21</a:t>
                      </a:r>
                    </a:p>
                  </a:txBody>
                  <a:tcPr marL="5060" marR="5060" marT="5060" marB="0" anchor="b">
                    <a:lnL>
                      <a:noFill/>
                    </a:lnL>
                    <a:lnR>
                      <a:noFill/>
                    </a:lnR>
                    <a:lnT>
                      <a:noFill/>
                    </a:lnT>
                    <a:lnB>
                      <a:noFill/>
                    </a:lnB>
                    <a:solidFill>
                      <a:srgbClr val="FDB515"/>
                    </a:solidFill>
                  </a:tcPr>
                </a:tc>
                <a:extLst>
                  <a:ext uri="{0D108BD9-81ED-4DB2-BD59-A6C34878D82A}">
                    <a16:rowId xmlns:a16="http://schemas.microsoft.com/office/drawing/2014/main" val="916701064"/>
                  </a:ext>
                </a:extLst>
              </a:tr>
              <a:tr h="121441">
                <a:tc>
                  <a:txBody>
                    <a:bodyPr/>
                    <a:lstStyle/>
                    <a:p>
                      <a:pPr algn="ctr" fontAlgn="b"/>
                      <a:r>
                        <a:rPr lang="en-PH" sz="700" b="0" i="0" u="none" strike="noStrike">
                          <a:solidFill>
                            <a:srgbClr val="000000"/>
                          </a:solidFill>
                          <a:effectLst/>
                          <a:latin typeface="Arial" panose="020B0604020202020204" pitchFamily="34" charset="0"/>
                        </a:rPr>
                        <a:t>2017</a:t>
                      </a:r>
                    </a:p>
                  </a:txBody>
                  <a:tcPr marL="5060" marR="5060" marT="506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-0.43</a:t>
                      </a:r>
                    </a:p>
                  </a:txBody>
                  <a:tcPr marL="5060" marR="5060" marT="506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DB515"/>
                    </a:solidFill>
                  </a:tcPr>
                </a:tc>
                <a:tc>
                  <a:txBody>
                    <a:bodyPr/>
                    <a:lstStyle/>
                    <a:p>
                      <a:pPr algn="ctr" fontAlgn="b"/>
                      <a:r>
                        <a:rPr lang="en-PH" sz="700" b="0" i="0" u="none" strike="noStrike">
                          <a:solidFill>
                            <a:srgbClr val="000000"/>
                          </a:solidFill>
                          <a:effectLst/>
                          <a:latin typeface="Arial" panose="020B0604020202020204" pitchFamily="34" charset="0"/>
                        </a:rPr>
                        <a:t>1.04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8DC63F"/>
                    </a:solidFill>
                  </a:tcPr>
                </a:tc>
                <a:tc>
                  <a:txBody>
                    <a:bodyPr/>
                    <a:lstStyle/>
                    <a:p>
                      <a:pPr algn="ctr" fontAlgn="b"/>
                      <a:r>
                        <a:rPr lang="en-PH" sz="700" b="0" i="0" u="none" strike="noStrike">
                          <a:solidFill>
                            <a:srgbClr val="000000"/>
                          </a:solidFill>
                          <a:effectLst/>
                          <a:latin typeface="Arial" panose="020B0604020202020204" pitchFamily="34" charset="0"/>
                        </a:rPr>
                        <a:t>0.84</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0.47</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0.68</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2E600"/>
                    </a:solidFill>
                  </a:tcPr>
                </a:tc>
                <a:tc>
                  <a:txBody>
                    <a:bodyPr/>
                    <a:lstStyle/>
                    <a:p>
                      <a:pPr algn="ctr" fontAlgn="b"/>
                      <a:r>
                        <a:rPr lang="en-PH" sz="700" b="0" i="0" u="none" strike="noStrike">
                          <a:solidFill>
                            <a:srgbClr val="000000"/>
                          </a:solidFill>
                          <a:effectLst/>
                          <a:latin typeface="Arial" panose="020B0604020202020204" pitchFamily="34" charset="0"/>
                        </a:rPr>
                        <a:t>-0.36</a:t>
                      </a:r>
                    </a:p>
                  </a:txBody>
                  <a:tcPr marL="5060" marR="5060" marT="5060" marB="0" anchor="b">
                    <a:lnL>
                      <a:noFill/>
                    </a:lnL>
                    <a:lnR>
                      <a:noFill/>
                    </a:lnR>
                    <a:lnT>
                      <a:noFill/>
                    </a:lnT>
                    <a:lnB w="12700" cap="flat" cmpd="sng" algn="ctr">
                      <a:solidFill>
                        <a:srgbClr val="000000"/>
                      </a:solidFill>
                      <a:prstDash val="solid"/>
                      <a:round/>
                      <a:headEnd type="none" w="med" len="med"/>
                      <a:tailEnd type="none" w="med" len="med"/>
                    </a:lnB>
                    <a:solidFill>
                      <a:srgbClr val="FDB515"/>
                    </a:solidFill>
                  </a:tcPr>
                </a:tc>
                <a:extLst>
                  <a:ext uri="{0D108BD9-81ED-4DB2-BD59-A6C34878D82A}">
                    <a16:rowId xmlns:a16="http://schemas.microsoft.com/office/drawing/2014/main" val="4202609064"/>
                  </a:ext>
                </a:extLst>
              </a:tr>
              <a:tr h="121441">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PH" sz="700" b="0" i="0" u="none" strike="noStrike">
                        <a:solidFill>
                          <a:srgbClr val="000000"/>
                        </a:solidFill>
                        <a:effectLst/>
                        <a:latin typeface="Arial" panose="020B0604020202020204" pitchFamily="34" charset="0"/>
                      </a:endParaRP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5693016"/>
                  </a:ext>
                </a:extLst>
              </a:tr>
              <a:tr h="121441">
                <a:tc>
                  <a:txBody>
                    <a:bodyPr/>
                    <a:lstStyle/>
                    <a:p>
                      <a:pPr algn="l" fontAlgn="ctr"/>
                      <a:r>
                        <a:rPr lang="en-PH" sz="700" b="1" i="0" u="none" strike="noStrike">
                          <a:solidFill>
                            <a:srgbClr val="000000"/>
                          </a:solidFill>
                          <a:effectLst/>
                          <a:latin typeface="Arial" panose="020B0604020202020204" pitchFamily="34" charset="0"/>
                        </a:rPr>
                        <a:t>No. of sectors</a:t>
                      </a:r>
                    </a:p>
                  </a:txBody>
                  <a:tcPr marL="5060" marR="5060" marT="506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2</a:t>
                      </a:r>
                    </a:p>
                  </a:txBody>
                  <a:tcPr marL="5060" marR="5060" marT="506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7</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7</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6</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a:solidFill>
                            <a:srgbClr val="000000"/>
                          </a:solidFill>
                          <a:effectLst/>
                          <a:latin typeface="Arial" panose="020B0604020202020204" pitchFamily="34" charset="0"/>
                        </a:rPr>
                        <a:t>8</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PH" sz="700" b="0" i="0" u="none" strike="noStrike" dirty="0">
                          <a:solidFill>
                            <a:srgbClr val="000000"/>
                          </a:solidFill>
                          <a:effectLst/>
                          <a:latin typeface="Arial" panose="020B0604020202020204" pitchFamily="34" charset="0"/>
                        </a:rPr>
                        <a:t>5</a:t>
                      </a:r>
                    </a:p>
                  </a:txBody>
                  <a:tcPr marL="5060" marR="5060" marT="506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2190615"/>
                  </a:ext>
                </a:extLst>
              </a:tr>
            </a:tbl>
          </a:graphicData>
        </a:graphic>
      </p:graphicFrame>
    </p:spTree>
    <p:extLst>
      <p:ext uri="{BB962C8B-B14F-4D97-AF65-F5344CB8AC3E}">
        <p14:creationId xmlns:p14="http://schemas.microsoft.com/office/powerpoint/2010/main" val="2772356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0" y="578892"/>
            <a:ext cx="12191999" cy="572687"/>
          </a:xfrm>
          <a:prstGeom prst="rect">
            <a:avLst/>
          </a:prstGeom>
          <a:noFill/>
          <a:ln>
            <a:noFill/>
          </a:ln>
        </p:spPr>
        <p:txBody>
          <a:bodyPr spcFirstLastPara="1" vert="horz" wrap="square" lIns="68569" tIns="34275" rIns="68569" bIns="34275" rtlCol="0" anchor="ctr" anchorCtr="0">
            <a:noAutofit/>
          </a:bodyPr>
          <a:lstStyle/>
          <a:p>
            <a:pPr algn="ctr">
              <a:buClr>
                <a:schemeClr val="dk1"/>
              </a:buClr>
              <a:buSzPts val="3800"/>
            </a:pPr>
            <a:r>
              <a:rPr lang="en-US" sz="3200" b="1" dirty="0">
                <a:latin typeface="+mn-lt"/>
                <a:ea typeface="+mn-ea"/>
                <a:cs typeface="+mn-cs"/>
                <a:sym typeface="Roboto Condensed"/>
              </a:rPr>
              <a:t>Business and professional services positively correlates to economic development…</a:t>
            </a:r>
            <a:endParaRPr sz="3200" b="1" dirty="0">
              <a:latin typeface="+mn-lt"/>
              <a:ea typeface="+mn-ea"/>
              <a:cs typeface="+mn-cs"/>
              <a:sym typeface="Roboto Condensed"/>
            </a:endParaRPr>
          </a:p>
        </p:txBody>
      </p:sp>
      <p:pic>
        <p:nvPicPr>
          <p:cNvPr id="2" name="Picture 1">
            <a:extLst>
              <a:ext uri="{FF2B5EF4-FFF2-40B4-BE49-F238E27FC236}">
                <a16:creationId xmlns:a16="http://schemas.microsoft.com/office/drawing/2014/main" id="{8219347D-D2BC-409A-97D9-F74AD9804CA6}"/>
              </a:ext>
            </a:extLst>
          </p:cNvPr>
          <p:cNvPicPr>
            <a:picLocks noChangeAspect="1"/>
          </p:cNvPicPr>
          <p:nvPr/>
        </p:nvPicPr>
        <p:blipFill>
          <a:blip r:embed="rId3"/>
          <a:stretch>
            <a:fillRect/>
          </a:stretch>
        </p:blipFill>
        <p:spPr>
          <a:xfrm>
            <a:off x="1087060" y="1824684"/>
            <a:ext cx="10017879" cy="3313696"/>
          </a:xfrm>
          <a:prstGeom prst="rect">
            <a:avLst/>
          </a:prstGeom>
        </p:spPr>
      </p:pic>
      <p:sp>
        <p:nvSpPr>
          <p:cNvPr id="268" name="Shape 268"/>
          <p:cNvSpPr txBox="1"/>
          <p:nvPr/>
        </p:nvSpPr>
        <p:spPr>
          <a:xfrm>
            <a:off x="1147858" y="4849058"/>
            <a:ext cx="10017879" cy="3621077"/>
          </a:xfrm>
          <a:prstGeom prst="rect">
            <a:avLst/>
          </a:prstGeom>
          <a:noFill/>
          <a:ln>
            <a:noFill/>
          </a:ln>
        </p:spPr>
        <p:txBody>
          <a:bodyPr spcFirstLastPara="1" wrap="square" lIns="68569" tIns="68569" rIns="68569" bIns="68569" anchor="t" anchorCtr="0">
            <a:noAutofit/>
          </a:bodyPr>
          <a:lstStyle/>
          <a:p>
            <a:pPr algn="just">
              <a:buClr>
                <a:srgbClr val="000000"/>
              </a:buClr>
              <a:buSzPts val="2800"/>
            </a:pPr>
            <a:r>
              <a:rPr lang="en-US" sz="2400" dirty="0">
                <a:solidFill>
                  <a:schemeClr val="dk1"/>
                </a:solidFill>
                <a:ea typeface="Roboto Condensed"/>
                <a:cs typeface="Roboto Condensed"/>
                <a:sym typeface="Roboto Condensed"/>
              </a:rPr>
              <a:t>Both direct and indirect contribution of business services to manufacturing matter more than other services, with the direct contribution mattering more in early stages of development and the indirect at later stages. </a:t>
            </a:r>
          </a:p>
        </p:txBody>
      </p:sp>
      <p:pic>
        <p:nvPicPr>
          <p:cNvPr id="5" name="Picture 4" descr="A picture containing drawing&#10;&#10;Description automatically generated">
            <a:extLst>
              <a:ext uri="{FF2B5EF4-FFF2-40B4-BE49-F238E27FC236}">
                <a16:creationId xmlns:a16="http://schemas.microsoft.com/office/drawing/2014/main" id="{EB0919F2-EDDD-43BF-84AE-59F375E35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8025" y="5621372"/>
            <a:ext cx="1038225" cy="1038225"/>
          </a:xfrm>
          <a:prstGeom prst="rect">
            <a:avLst/>
          </a:prstGeom>
        </p:spPr>
      </p:pic>
      <p:sp>
        <p:nvSpPr>
          <p:cNvPr id="6" name="圆角矩形 66">
            <a:extLst>
              <a:ext uri="{FF2B5EF4-FFF2-40B4-BE49-F238E27FC236}">
                <a16:creationId xmlns:a16="http://schemas.microsoft.com/office/drawing/2014/main" id="{010B55E7-1B0A-477B-9626-8E4A8A8EB266}"/>
              </a:ext>
            </a:extLst>
          </p:cNvPr>
          <p:cNvSpPr/>
          <p:nvPr/>
        </p:nvSpPr>
        <p:spPr>
          <a:xfrm rot="10800000" flipV="1">
            <a:off x="776613" y="5015141"/>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cxnSp>
        <p:nvCxnSpPr>
          <p:cNvPr id="7" name="直接连接符 1780">
            <a:extLst>
              <a:ext uri="{FF2B5EF4-FFF2-40B4-BE49-F238E27FC236}">
                <a16:creationId xmlns:a16="http://schemas.microsoft.com/office/drawing/2014/main" id="{DE36FA37-6893-47F7-A046-9BDB7EC2596C}"/>
              </a:ext>
            </a:extLst>
          </p:cNvPr>
          <p:cNvCxnSpPr/>
          <p:nvPr/>
        </p:nvCxnSpPr>
        <p:spPr>
          <a:xfrm>
            <a:off x="4981265" y="141224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1E1D0F6-2A5C-429B-9C0F-01ADF46BA832}"/>
              </a:ext>
            </a:extLst>
          </p:cNvPr>
          <p:cNvSpPr txBox="1"/>
          <p:nvPr/>
        </p:nvSpPr>
        <p:spPr>
          <a:xfrm>
            <a:off x="0" y="6157927"/>
            <a:ext cx="10541728" cy="430887"/>
          </a:xfrm>
          <a:prstGeom prst="rect">
            <a:avLst/>
          </a:prstGeom>
          <a:noFill/>
        </p:spPr>
        <p:txBody>
          <a:bodyPr wrap="square" rtlCol="0">
            <a:spAutoFit/>
          </a:bodyPr>
          <a:lstStyle/>
          <a:p>
            <a:r>
              <a:rPr lang="en-US" sz="1100" dirty="0"/>
              <a:t>Source: Mercer-Blackman, V. and C. </a:t>
            </a:r>
            <a:r>
              <a:rPr lang="en-US" sz="1100" dirty="0" err="1"/>
              <a:t>Ablaza</a:t>
            </a:r>
            <a:r>
              <a:rPr lang="en-US" sz="1100" dirty="0"/>
              <a:t>. 2018. The </a:t>
            </a:r>
            <a:r>
              <a:rPr lang="en-US" sz="1100" dirty="0" err="1"/>
              <a:t>Servicification</a:t>
            </a:r>
            <a:r>
              <a:rPr lang="en-US" sz="1100" dirty="0"/>
              <a:t> of Manufacturing in Asia: Redefining the Sources of Labor Productivity. ADBI Working Paper 902. Tokyo: Asian Development Bank Institute. </a:t>
            </a:r>
            <a:endParaRPr lang="en-PH" sz="1100" dirty="0"/>
          </a:p>
        </p:txBody>
      </p:sp>
    </p:spTree>
    <p:extLst>
      <p:ext uri="{BB962C8B-B14F-4D97-AF65-F5344CB8AC3E}">
        <p14:creationId xmlns:p14="http://schemas.microsoft.com/office/powerpoint/2010/main" val="2048006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0" y="456442"/>
            <a:ext cx="12192000" cy="640285"/>
          </a:xfrm>
          <a:prstGeom prst="rect">
            <a:avLst/>
          </a:prstGeom>
          <a:noFill/>
          <a:ln>
            <a:noFill/>
          </a:ln>
        </p:spPr>
        <p:txBody>
          <a:bodyPr spcFirstLastPara="1" vert="horz" wrap="square" lIns="68569" tIns="34275" rIns="68569" bIns="34275" rtlCol="0" anchor="ctr" anchorCtr="0">
            <a:noAutofit/>
          </a:bodyPr>
          <a:lstStyle/>
          <a:p>
            <a:pPr algn="ctr">
              <a:buClr>
                <a:schemeClr val="dk1"/>
              </a:buClr>
              <a:buSzPts val="3800"/>
            </a:pPr>
            <a:r>
              <a:rPr lang="en-US" sz="3200" b="1" dirty="0">
                <a:latin typeface="+mn-lt"/>
                <a:ea typeface="+mn-ea"/>
                <a:cs typeface="+mn-cs"/>
                <a:sym typeface="Roboto Condensed"/>
              </a:rPr>
              <a:t>…which is consistent with the </a:t>
            </a:r>
            <a:r>
              <a:rPr lang="en-US" sz="3200" b="1" dirty="0" err="1">
                <a:latin typeface="+mn-lt"/>
                <a:ea typeface="+mn-ea"/>
                <a:cs typeface="+mn-cs"/>
                <a:sym typeface="Roboto Condensed"/>
              </a:rPr>
              <a:t>servification</a:t>
            </a:r>
            <a:r>
              <a:rPr lang="en-US" sz="3200" b="1" dirty="0">
                <a:latin typeface="+mn-lt"/>
                <a:ea typeface="+mn-ea"/>
                <a:cs typeface="+mn-cs"/>
                <a:sym typeface="Roboto Condensed"/>
              </a:rPr>
              <a:t> of manufacturing.</a:t>
            </a:r>
            <a:endParaRPr sz="3200" b="1" dirty="0">
              <a:latin typeface="+mn-lt"/>
              <a:ea typeface="+mn-ea"/>
              <a:cs typeface="+mn-cs"/>
              <a:sym typeface="Roboto Condensed"/>
            </a:endParaRPr>
          </a:p>
        </p:txBody>
      </p:sp>
      <p:sp>
        <p:nvSpPr>
          <p:cNvPr id="248" name="Shape 248"/>
          <p:cNvSpPr txBox="1"/>
          <p:nvPr/>
        </p:nvSpPr>
        <p:spPr>
          <a:xfrm>
            <a:off x="2717438" y="5319506"/>
            <a:ext cx="2865150" cy="207675"/>
          </a:xfrm>
          <a:prstGeom prst="rect">
            <a:avLst/>
          </a:prstGeom>
          <a:noFill/>
          <a:ln>
            <a:noFill/>
          </a:ln>
        </p:spPr>
        <p:txBody>
          <a:bodyPr spcFirstLastPara="1" wrap="square" lIns="68569" tIns="34275" rIns="68569" bIns="34275" anchor="t" anchorCtr="0">
            <a:noAutofit/>
          </a:bodyPr>
          <a:lstStyle/>
          <a:p>
            <a:pPr>
              <a:buClr>
                <a:srgbClr val="000000"/>
              </a:buClr>
              <a:buSzPts val="1000"/>
            </a:pPr>
            <a:r>
              <a:rPr lang="en-US" sz="750">
                <a:solidFill>
                  <a:schemeClr val="dk1"/>
                </a:solidFill>
                <a:latin typeface="Roboto Condensed"/>
                <a:ea typeface="Roboto Condensed"/>
                <a:cs typeface="Roboto Condensed"/>
                <a:sym typeface="Roboto Condensed"/>
              </a:rPr>
              <a:t>Source: Authors’ computations based on ADB MRIO</a:t>
            </a:r>
            <a:endParaRPr sz="750">
              <a:solidFill>
                <a:schemeClr val="dk1"/>
              </a:solidFill>
              <a:latin typeface="Roboto Condensed"/>
              <a:ea typeface="Roboto Condensed"/>
              <a:cs typeface="Roboto Condensed"/>
              <a:sym typeface="Roboto Condensed"/>
            </a:endParaRPr>
          </a:p>
        </p:txBody>
      </p:sp>
      <p:pic>
        <p:nvPicPr>
          <p:cNvPr id="2" name="Picture 1">
            <a:extLst>
              <a:ext uri="{FF2B5EF4-FFF2-40B4-BE49-F238E27FC236}">
                <a16:creationId xmlns:a16="http://schemas.microsoft.com/office/drawing/2014/main" id="{223C8542-0C97-4637-8563-DE949BFDCEBD}"/>
              </a:ext>
            </a:extLst>
          </p:cNvPr>
          <p:cNvPicPr>
            <a:picLocks noChangeAspect="1"/>
          </p:cNvPicPr>
          <p:nvPr/>
        </p:nvPicPr>
        <p:blipFill>
          <a:blip r:embed="rId3"/>
          <a:stretch>
            <a:fillRect/>
          </a:stretch>
        </p:blipFill>
        <p:spPr>
          <a:xfrm>
            <a:off x="592901" y="2255343"/>
            <a:ext cx="5073206" cy="3475548"/>
          </a:xfrm>
          <a:prstGeom prst="rect">
            <a:avLst/>
          </a:prstGeom>
        </p:spPr>
      </p:pic>
      <p:sp>
        <p:nvSpPr>
          <p:cNvPr id="3" name="Rectangle 2">
            <a:extLst>
              <a:ext uri="{FF2B5EF4-FFF2-40B4-BE49-F238E27FC236}">
                <a16:creationId xmlns:a16="http://schemas.microsoft.com/office/drawing/2014/main" id="{B60B6CF9-D995-45D7-ACA1-9ECED17A42E9}"/>
              </a:ext>
            </a:extLst>
          </p:cNvPr>
          <p:cNvSpPr/>
          <p:nvPr/>
        </p:nvSpPr>
        <p:spPr>
          <a:xfrm>
            <a:off x="555274" y="1728211"/>
            <a:ext cx="4572000" cy="527132"/>
          </a:xfrm>
          <a:prstGeom prst="rect">
            <a:avLst/>
          </a:prstGeom>
        </p:spPr>
        <p:txBody>
          <a:bodyPr>
            <a:spAutoFit/>
          </a:bodyPr>
          <a:lstStyle/>
          <a:p>
            <a:pPr algn="ctr">
              <a:lnSpc>
                <a:spcPct val="107000"/>
              </a:lnSpc>
            </a:pPr>
            <a:r>
              <a:rPr lang="en-US" sz="1350" b="1" dirty="0">
                <a:latin typeface="Calibri" panose="020F0502020204030204" pitchFamily="34" charset="0"/>
                <a:ea typeface="Calibri" panose="020F0502020204030204" pitchFamily="34" charset="0"/>
                <a:cs typeface="Calibri" panose="020F0502020204030204" pitchFamily="34" charset="0"/>
              </a:rPr>
              <a:t>Total (direct and indirect) contribution of services to manufacturing value added by sector (2000 and 2017)</a:t>
            </a:r>
            <a:endParaRPr lang="en-US" sz="135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93FDEE7-82B9-413E-B73B-F40A4ECB7F2D}"/>
              </a:ext>
            </a:extLst>
          </p:cNvPr>
          <p:cNvSpPr/>
          <p:nvPr/>
        </p:nvSpPr>
        <p:spPr>
          <a:xfrm>
            <a:off x="1" y="6147644"/>
            <a:ext cx="10705170" cy="507831"/>
          </a:xfrm>
          <a:prstGeom prst="rect">
            <a:avLst/>
          </a:prstGeom>
        </p:spPr>
        <p:txBody>
          <a:bodyPr wrap="square">
            <a:spAutoFit/>
          </a:bodyPr>
          <a:lstStyle/>
          <a:p>
            <a:r>
              <a:rPr lang="en-US" sz="1350" dirty="0"/>
              <a:t>Note: Figures represent the average input coefficient of services for all 62 countries. The original data is expressed in terms of one dollar of manufacturing output.</a:t>
            </a:r>
          </a:p>
        </p:txBody>
      </p:sp>
      <p:pic>
        <p:nvPicPr>
          <p:cNvPr id="6" name="Picture 5">
            <a:extLst>
              <a:ext uri="{FF2B5EF4-FFF2-40B4-BE49-F238E27FC236}">
                <a16:creationId xmlns:a16="http://schemas.microsoft.com/office/drawing/2014/main" id="{3C560342-4377-4856-AEE8-E77A5962F6DA}"/>
              </a:ext>
            </a:extLst>
          </p:cNvPr>
          <p:cNvPicPr>
            <a:picLocks noChangeAspect="1"/>
          </p:cNvPicPr>
          <p:nvPr/>
        </p:nvPicPr>
        <p:blipFill>
          <a:blip r:embed="rId4"/>
          <a:stretch>
            <a:fillRect/>
          </a:stretch>
        </p:blipFill>
        <p:spPr>
          <a:xfrm>
            <a:off x="5582588" y="2255343"/>
            <a:ext cx="6246297" cy="3475548"/>
          </a:xfrm>
          <a:prstGeom prst="rect">
            <a:avLst/>
          </a:prstGeom>
        </p:spPr>
      </p:pic>
    </p:spTree>
    <p:extLst>
      <p:ext uri="{BB962C8B-B14F-4D97-AF65-F5344CB8AC3E}">
        <p14:creationId xmlns:p14="http://schemas.microsoft.com/office/powerpoint/2010/main" val="3674039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C17BA-04BF-4DBC-9B51-CDD7C65428DF}"/>
              </a:ext>
            </a:extLst>
          </p:cNvPr>
          <p:cNvSpPr>
            <a:spLocks noGrp="1"/>
          </p:cNvSpPr>
          <p:nvPr>
            <p:ph type="title"/>
          </p:nvPr>
        </p:nvSpPr>
        <p:spPr>
          <a:xfrm>
            <a:off x="-1" y="136525"/>
            <a:ext cx="12192000" cy="1325563"/>
          </a:xfrm>
        </p:spPr>
        <p:txBody>
          <a:bodyPr>
            <a:noAutofit/>
          </a:bodyPr>
          <a:lstStyle/>
          <a:p>
            <a:pPr algn="ctr">
              <a:buClr>
                <a:schemeClr val="dk1"/>
              </a:buClr>
              <a:buSzPts val="3800"/>
            </a:pPr>
            <a:r>
              <a:rPr lang="en-US" sz="2800" b="1" dirty="0">
                <a:latin typeface="+mn-lt"/>
                <a:ea typeface="+mn-ea"/>
                <a:cs typeface="+mn-cs"/>
              </a:rPr>
              <a:t>Particularly, through capturing the indirect contribution to manufacturing which are not captured in traditional trade.</a:t>
            </a:r>
          </a:p>
        </p:txBody>
      </p:sp>
      <p:pic>
        <p:nvPicPr>
          <p:cNvPr id="8" name="Content Placeholder 7">
            <a:extLst>
              <a:ext uri="{FF2B5EF4-FFF2-40B4-BE49-F238E27FC236}">
                <a16:creationId xmlns:a16="http://schemas.microsoft.com/office/drawing/2014/main" id="{BE46FDCA-D599-4356-86DD-99B242641691}"/>
              </a:ext>
            </a:extLst>
          </p:cNvPr>
          <p:cNvPicPr>
            <a:picLocks noGrp="1" noChangeAspect="1"/>
          </p:cNvPicPr>
          <p:nvPr>
            <p:ph idx="1"/>
          </p:nvPr>
        </p:nvPicPr>
        <p:blipFill>
          <a:blip r:embed="rId3"/>
          <a:stretch>
            <a:fillRect/>
          </a:stretch>
        </p:blipFill>
        <p:spPr>
          <a:xfrm>
            <a:off x="5819775" y="1232323"/>
            <a:ext cx="4476749" cy="5306589"/>
          </a:xfrm>
          <a:prstGeom prst="rect">
            <a:avLst/>
          </a:prstGeom>
        </p:spPr>
      </p:pic>
      <p:sp>
        <p:nvSpPr>
          <p:cNvPr id="4" name="Slide Number Placeholder 3">
            <a:extLst>
              <a:ext uri="{FF2B5EF4-FFF2-40B4-BE49-F238E27FC236}">
                <a16:creationId xmlns:a16="http://schemas.microsoft.com/office/drawing/2014/main" id="{8E58D038-BFE5-4659-8584-CB62AFCA3ED4}"/>
              </a:ext>
            </a:extLst>
          </p:cNvPr>
          <p:cNvSpPr>
            <a:spLocks noGrp="1"/>
          </p:cNvSpPr>
          <p:nvPr>
            <p:ph type="sldNum" sz="quarter" idx="12"/>
          </p:nvPr>
        </p:nvSpPr>
        <p:spPr/>
        <p:txBody>
          <a:bodyPr/>
          <a:lstStyle/>
          <a:p>
            <a:fld id="{5B9640AE-5E65-4F1D-B0F9-8A1D33E96B59}" type="slidenum">
              <a:rPr lang="en-US" smtClean="0">
                <a:solidFill>
                  <a:srgbClr val="1F497D"/>
                </a:solidFill>
              </a:rPr>
              <a:pPr/>
              <a:t>19</a:t>
            </a:fld>
            <a:endParaRPr lang="en-US" dirty="0">
              <a:solidFill>
                <a:srgbClr val="1F497D"/>
              </a:solidFill>
            </a:endParaRPr>
          </a:p>
        </p:txBody>
      </p:sp>
      <p:pic>
        <p:nvPicPr>
          <p:cNvPr id="5" name="Picture 4" descr="A picture containing drawing&#10;&#10;Description automatically generated">
            <a:extLst>
              <a:ext uri="{FF2B5EF4-FFF2-40B4-BE49-F238E27FC236}">
                <a16:creationId xmlns:a16="http://schemas.microsoft.com/office/drawing/2014/main" id="{394F1EB7-E08E-4FFC-8E8B-1A8AD08C0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8025" y="5621372"/>
            <a:ext cx="1038225" cy="1038225"/>
          </a:xfrm>
          <a:prstGeom prst="rect">
            <a:avLst/>
          </a:prstGeom>
        </p:spPr>
      </p:pic>
      <p:pic>
        <p:nvPicPr>
          <p:cNvPr id="6" name="Content Placeholder 6">
            <a:extLst>
              <a:ext uri="{FF2B5EF4-FFF2-40B4-BE49-F238E27FC236}">
                <a16:creationId xmlns:a16="http://schemas.microsoft.com/office/drawing/2014/main" id="{99AC3049-FD0D-4DFC-8A8C-1C0167AA1AB7}"/>
              </a:ext>
            </a:extLst>
          </p:cNvPr>
          <p:cNvPicPr>
            <a:picLocks noChangeAspect="1"/>
          </p:cNvPicPr>
          <p:nvPr/>
        </p:nvPicPr>
        <p:blipFill>
          <a:blip r:embed="rId5"/>
          <a:stretch>
            <a:fillRect/>
          </a:stretch>
        </p:blipFill>
        <p:spPr>
          <a:xfrm>
            <a:off x="1221105" y="1217647"/>
            <a:ext cx="4251585" cy="5306589"/>
          </a:xfrm>
          <a:prstGeom prst="rect">
            <a:avLst/>
          </a:prstGeom>
        </p:spPr>
      </p:pic>
    </p:spTree>
    <p:extLst>
      <p:ext uri="{BB962C8B-B14F-4D97-AF65-F5344CB8AC3E}">
        <p14:creationId xmlns:p14="http://schemas.microsoft.com/office/powerpoint/2010/main" val="786637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bubble, object, water, ocean&#10;&#10;Description automatically generated">
            <a:extLst>
              <a:ext uri="{FF2B5EF4-FFF2-40B4-BE49-F238E27FC236}">
                <a16:creationId xmlns:a16="http://schemas.microsoft.com/office/drawing/2014/main" id="{3E39142C-0165-4100-B3D0-6941ED873C24}"/>
              </a:ext>
            </a:extLst>
          </p:cNvPr>
          <p:cNvPicPr>
            <a:picLocks noChangeAspect="1"/>
          </p:cNvPicPr>
          <p:nvPr/>
        </p:nvPicPr>
        <p:blipFill rotWithShape="1">
          <a:blip r:embed="rId4"/>
          <a:srcRect l="-1" r="29663"/>
          <a:stretch/>
        </p:blipFill>
        <p:spPr>
          <a:xfrm>
            <a:off x="1301902" y="0"/>
            <a:ext cx="4824000" cy="6858000"/>
          </a:xfrm>
          <a:prstGeom prst="rect">
            <a:avLst/>
          </a:prstGeom>
        </p:spPr>
      </p:pic>
      <p:sp>
        <p:nvSpPr>
          <p:cNvPr id="5" name="文本框 2">
            <a:extLst>
              <a:ext uri="{FF2B5EF4-FFF2-40B4-BE49-F238E27FC236}">
                <a16:creationId xmlns:a16="http://schemas.microsoft.com/office/drawing/2014/main" id="{AD002B8B-95AC-41BF-83EB-98F7AC83EFA4}"/>
              </a:ext>
            </a:extLst>
          </p:cNvPr>
          <p:cNvSpPr txBox="1"/>
          <p:nvPr/>
        </p:nvSpPr>
        <p:spPr>
          <a:xfrm>
            <a:off x="6866805" y="1508464"/>
            <a:ext cx="715350" cy="400110"/>
          </a:xfrm>
          <a:prstGeom prst="rect">
            <a:avLst/>
          </a:prstGeom>
          <a:solidFill>
            <a:schemeClr val="accent1"/>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01</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16" name="PA_矩形 12">
            <a:extLst>
              <a:ext uri="{FF2B5EF4-FFF2-40B4-BE49-F238E27FC236}">
                <a16:creationId xmlns:a16="http://schemas.microsoft.com/office/drawing/2014/main" id="{A4AA11D7-FABC-4497-A5C8-71B272E9C3D0}"/>
              </a:ext>
            </a:extLst>
          </p:cNvPr>
          <p:cNvSpPr/>
          <p:nvPr>
            <p:custDataLst>
              <p:tags r:id="rId1"/>
            </p:custDataLst>
          </p:nvPr>
        </p:nvSpPr>
        <p:spPr>
          <a:xfrm>
            <a:off x="1302611" y="0"/>
            <a:ext cx="4812713" cy="6858000"/>
          </a:xfrm>
          <a:prstGeom prst="rect">
            <a:avLst/>
          </a:prstGeom>
          <a:solidFill>
            <a:schemeClr val="bg1">
              <a:lumMod val="9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AB2F0E76-53AC-45B3-B71F-FCF2F2AF5211}"/>
              </a:ext>
            </a:extLst>
          </p:cNvPr>
          <p:cNvSpPr/>
          <p:nvPr/>
        </p:nvSpPr>
        <p:spPr>
          <a:xfrm>
            <a:off x="1767167" y="2531759"/>
            <a:ext cx="608267" cy="60826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sp>
        <p:nvSpPr>
          <p:cNvPr id="20" name="矩形 19">
            <a:extLst>
              <a:ext uri="{FF2B5EF4-FFF2-40B4-BE49-F238E27FC236}">
                <a16:creationId xmlns:a16="http://schemas.microsoft.com/office/drawing/2014/main" id="{D52E2ABA-3CD7-4FFB-B4F5-A38BBD06FCCC}"/>
              </a:ext>
            </a:extLst>
          </p:cNvPr>
          <p:cNvSpPr/>
          <p:nvPr/>
        </p:nvSpPr>
        <p:spPr>
          <a:xfrm>
            <a:off x="2512429" y="3232816"/>
            <a:ext cx="250463" cy="250463"/>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sp>
        <p:nvSpPr>
          <p:cNvPr id="23" name="矩形 22">
            <a:extLst>
              <a:ext uri="{FF2B5EF4-FFF2-40B4-BE49-F238E27FC236}">
                <a16:creationId xmlns:a16="http://schemas.microsoft.com/office/drawing/2014/main" id="{0B3A5335-60FC-429C-96C3-9122CF93F22F}"/>
              </a:ext>
            </a:extLst>
          </p:cNvPr>
          <p:cNvSpPr/>
          <p:nvPr/>
        </p:nvSpPr>
        <p:spPr>
          <a:xfrm>
            <a:off x="2380251" y="2478526"/>
            <a:ext cx="978153" cy="523220"/>
          </a:xfrm>
          <a:prstGeom prst="rect">
            <a:avLst/>
          </a:prstGeom>
        </p:spPr>
        <p:txBody>
          <a:bodyPr wrap="none">
            <a:spAutoFit/>
          </a:bodyPr>
          <a:lstStyle/>
          <a:p>
            <a:pPr lvl="0"/>
            <a:r>
              <a:rPr lang="en-PH" altLang="zh-CN" sz="2800" b="1" dirty="0">
                <a:solidFill>
                  <a:schemeClr val="tx1">
                    <a:lumMod val="85000"/>
                    <a:lumOff val="15000"/>
                  </a:schemeClr>
                </a:solidFill>
                <a:latin typeface="微软雅黑" panose="020B0503020204020204" pitchFamily="34" charset="-122"/>
                <a:ea typeface="微软雅黑" panose="020B0503020204020204" pitchFamily="34" charset="-122"/>
              </a:rPr>
              <a:t>KEY </a:t>
            </a:r>
            <a:endParaRPr lang="en-US" altLang="zh-CN"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文本框 2">
            <a:extLst>
              <a:ext uri="{FF2B5EF4-FFF2-40B4-BE49-F238E27FC236}">
                <a16:creationId xmlns:a16="http://schemas.microsoft.com/office/drawing/2014/main" id="{3E2ABA5D-9894-4A5E-8F10-E9FF96277747}"/>
              </a:ext>
            </a:extLst>
          </p:cNvPr>
          <p:cNvSpPr txBox="1"/>
          <p:nvPr/>
        </p:nvSpPr>
        <p:spPr>
          <a:xfrm>
            <a:off x="6866805" y="3373973"/>
            <a:ext cx="715350" cy="400110"/>
          </a:xfrm>
          <a:prstGeom prst="rect">
            <a:avLst/>
          </a:prstGeom>
          <a:solidFill>
            <a:schemeClr val="tx1">
              <a:lumMod val="75000"/>
              <a:lumOff val="25000"/>
            </a:schemeClr>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02</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25" name="文本框 2">
            <a:extLst>
              <a:ext uri="{FF2B5EF4-FFF2-40B4-BE49-F238E27FC236}">
                <a16:creationId xmlns:a16="http://schemas.microsoft.com/office/drawing/2014/main" id="{272BDF5A-A6BD-4E7A-877C-50F7D27B5EC5}"/>
              </a:ext>
            </a:extLst>
          </p:cNvPr>
          <p:cNvSpPr txBox="1"/>
          <p:nvPr/>
        </p:nvSpPr>
        <p:spPr>
          <a:xfrm>
            <a:off x="6866805" y="4659770"/>
            <a:ext cx="715350" cy="400110"/>
          </a:xfrm>
          <a:prstGeom prst="rect">
            <a:avLst/>
          </a:prstGeom>
          <a:solidFill>
            <a:schemeClr val="accent1"/>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03</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28" name="矩形 27">
            <a:extLst>
              <a:ext uri="{FF2B5EF4-FFF2-40B4-BE49-F238E27FC236}">
                <a16:creationId xmlns:a16="http://schemas.microsoft.com/office/drawing/2014/main" id="{E199CB0E-2489-4EE0-B19C-69609F1AC7DA}"/>
              </a:ext>
            </a:extLst>
          </p:cNvPr>
          <p:cNvSpPr/>
          <p:nvPr/>
        </p:nvSpPr>
        <p:spPr>
          <a:xfrm>
            <a:off x="7890524" y="1275979"/>
            <a:ext cx="4047476" cy="1815882"/>
          </a:xfrm>
          <a:prstGeom prst="rect">
            <a:avLst/>
          </a:prstGeom>
        </p:spPr>
        <p:txBody>
          <a:bodyPr wrap="square">
            <a:spAutoFit/>
          </a:bodyPr>
          <a:lstStyle/>
          <a:p>
            <a:r>
              <a:rPr lang="en-US" altLang="zh-CN" sz="2800" dirty="0">
                <a:solidFill>
                  <a:schemeClr val="tx1">
                    <a:lumMod val="85000"/>
                    <a:lumOff val="15000"/>
                  </a:schemeClr>
                </a:solidFill>
              </a:rPr>
              <a:t>Agglomeration index is able to measure the linkages in domestic economy.</a:t>
            </a:r>
          </a:p>
        </p:txBody>
      </p:sp>
      <p:sp>
        <p:nvSpPr>
          <p:cNvPr id="29" name="矩形 28">
            <a:extLst>
              <a:ext uri="{FF2B5EF4-FFF2-40B4-BE49-F238E27FC236}">
                <a16:creationId xmlns:a16="http://schemas.microsoft.com/office/drawing/2014/main" id="{4341F8B2-E8FA-484C-91B7-820AA65B772A}"/>
              </a:ext>
            </a:extLst>
          </p:cNvPr>
          <p:cNvSpPr/>
          <p:nvPr/>
        </p:nvSpPr>
        <p:spPr>
          <a:xfrm>
            <a:off x="7890524" y="3312417"/>
            <a:ext cx="3806176" cy="954107"/>
          </a:xfrm>
          <a:prstGeom prst="rect">
            <a:avLst/>
          </a:prstGeom>
        </p:spPr>
        <p:txBody>
          <a:bodyPr wrap="square">
            <a:spAutoFit/>
          </a:bodyPr>
          <a:lstStyle/>
          <a:p>
            <a:r>
              <a:rPr lang="en-US" altLang="zh-CN" sz="2800" dirty="0">
                <a:solidFill>
                  <a:schemeClr val="tx1">
                    <a:lumMod val="85000"/>
                    <a:lumOff val="15000"/>
                  </a:schemeClr>
                </a:solidFill>
              </a:rPr>
              <a:t>Role of services in growth is increasing.</a:t>
            </a:r>
          </a:p>
        </p:txBody>
      </p:sp>
      <p:sp>
        <p:nvSpPr>
          <p:cNvPr id="30" name="矩形 29">
            <a:extLst>
              <a:ext uri="{FF2B5EF4-FFF2-40B4-BE49-F238E27FC236}">
                <a16:creationId xmlns:a16="http://schemas.microsoft.com/office/drawing/2014/main" id="{FF767112-5145-42FD-AA6E-150AC4491C10}"/>
              </a:ext>
            </a:extLst>
          </p:cNvPr>
          <p:cNvSpPr/>
          <p:nvPr/>
        </p:nvSpPr>
        <p:spPr>
          <a:xfrm>
            <a:off x="7890525" y="4536660"/>
            <a:ext cx="3806176" cy="1384995"/>
          </a:xfrm>
          <a:prstGeom prst="rect">
            <a:avLst/>
          </a:prstGeom>
        </p:spPr>
        <p:txBody>
          <a:bodyPr wrap="square">
            <a:spAutoFit/>
          </a:bodyPr>
          <a:lstStyle/>
          <a:p>
            <a:r>
              <a:rPr lang="en-US" altLang="zh-CN" sz="2800" dirty="0">
                <a:solidFill>
                  <a:schemeClr val="tx1">
                    <a:lumMod val="85000"/>
                    <a:lumOff val="15000"/>
                  </a:schemeClr>
                </a:solidFill>
              </a:rPr>
              <a:t>Service-led growth is a viable route to development.</a:t>
            </a:r>
          </a:p>
        </p:txBody>
      </p:sp>
      <p:sp>
        <p:nvSpPr>
          <p:cNvPr id="21" name="矩形 22">
            <a:extLst>
              <a:ext uri="{FF2B5EF4-FFF2-40B4-BE49-F238E27FC236}">
                <a16:creationId xmlns:a16="http://schemas.microsoft.com/office/drawing/2014/main" id="{EDFFD69E-C457-4004-B46C-83EF9389219E}"/>
              </a:ext>
            </a:extLst>
          </p:cNvPr>
          <p:cNvSpPr/>
          <p:nvPr/>
        </p:nvSpPr>
        <p:spPr>
          <a:xfrm>
            <a:off x="2820535" y="3085723"/>
            <a:ext cx="2008883" cy="523220"/>
          </a:xfrm>
          <a:prstGeom prst="rect">
            <a:avLst/>
          </a:prstGeom>
        </p:spPr>
        <p:txBody>
          <a:bodyPr wrap="none">
            <a:spAutoFit/>
          </a:bodyPr>
          <a:lstStyle/>
          <a:p>
            <a:pPr lvl="0"/>
            <a:r>
              <a:rPr lang="en-PH" altLang="zh-CN" sz="2800" b="1" dirty="0">
                <a:solidFill>
                  <a:schemeClr val="tx1">
                    <a:lumMod val="85000"/>
                    <a:lumOff val="15000"/>
                  </a:schemeClr>
                </a:solidFill>
                <a:latin typeface="微软雅黑" panose="020B0503020204020204" pitchFamily="34" charset="-122"/>
                <a:ea typeface="微软雅黑" panose="020B0503020204020204" pitchFamily="34" charset="-122"/>
              </a:rPr>
              <a:t>FINDINGS</a:t>
            </a:r>
            <a:endParaRPr lang="en-US" altLang="zh-CN"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矩形 1768">
            <a:extLst>
              <a:ext uri="{FF2B5EF4-FFF2-40B4-BE49-F238E27FC236}">
                <a16:creationId xmlns:a16="http://schemas.microsoft.com/office/drawing/2014/main" id="{A3645C5A-10B7-4BC8-9199-415D1C29F3A4}"/>
              </a:ext>
            </a:extLst>
          </p:cNvPr>
          <p:cNvSpPr/>
          <p:nvPr/>
        </p:nvSpPr>
        <p:spPr>
          <a:xfrm>
            <a:off x="7157096" y="208237"/>
            <a:ext cx="883890" cy="276997"/>
          </a:xfrm>
          <a:prstGeom prst="rect">
            <a:avLst/>
          </a:prstGeom>
        </p:spPr>
        <p:txBody>
          <a:bodyPr wrap="none" lIns="68577" tIns="34289" rIns="68577" bIns="34289">
            <a:spAutoFit/>
          </a:bodyPr>
          <a:lstStyle/>
          <a:p>
            <a:pPr algn="ctr"/>
            <a:r>
              <a:rPr lang="en-US" altLang="zh-CN" sz="1350" dirty="0">
                <a:solidFill>
                  <a:schemeClr val="bg1"/>
                </a:solidFill>
                <a:latin typeface="微软雅黑" pitchFamily="34" charset="-122"/>
                <a:ea typeface="微软雅黑" pitchFamily="34" charset="-122"/>
              </a:rPr>
              <a:t>OUTLINE</a:t>
            </a:r>
          </a:p>
        </p:txBody>
      </p:sp>
      <p:sp>
        <p:nvSpPr>
          <p:cNvPr id="17" name="矩形 22">
            <a:extLst>
              <a:ext uri="{FF2B5EF4-FFF2-40B4-BE49-F238E27FC236}">
                <a16:creationId xmlns:a16="http://schemas.microsoft.com/office/drawing/2014/main" id="{DE0859A4-77A6-410F-A6B0-42E117786C1D}"/>
              </a:ext>
            </a:extLst>
          </p:cNvPr>
          <p:cNvSpPr/>
          <p:nvPr/>
        </p:nvSpPr>
        <p:spPr>
          <a:xfrm>
            <a:off x="6735403" y="435226"/>
            <a:ext cx="3750322" cy="523220"/>
          </a:xfrm>
          <a:prstGeom prst="rect">
            <a:avLst/>
          </a:prstGeom>
        </p:spPr>
        <p:txBody>
          <a:bodyPr wrap="none">
            <a:spAutoFit/>
          </a:bodyPr>
          <a:lstStyle/>
          <a:p>
            <a:pPr lvl="0"/>
            <a:r>
              <a:rPr lang="en-PH" altLang="zh-CN" sz="2800" b="1" dirty="0">
                <a:solidFill>
                  <a:schemeClr val="tx1">
                    <a:lumMod val="85000"/>
                    <a:lumOff val="15000"/>
                  </a:schemeClr>
                </a:solidFill>
                <a:latin typeface="微软雅黑" panose="020B0503020204020204" pitchFamily="34" charset="-122"/>
                <a:ea typeface="微软雅黑" panose="020B0503020204020204" pitchFamily="34" charset="-122"/>
              </a:rPr>
              <a:t>THE MAIN RESULTS</a:t>
            </a:r>
            <a:endParaRPr lang="en-US" altLang="zh-CN"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4006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25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0-#ppt_w/2"/>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2" presetClass="entr" presetSubtype="8" fill="hold" grpId="0" nodeType="afterEffect">
                                  <p:stCondLst>
                                    <p:cond delay="0"/>
                                  </p:stCondLst>
                                  <p:iterate type="lt">
                                    <p:tmPct val="10000"/>
                                  </p:iterate>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par>
                          <p:cTn id="17" fill="hold">
                            <p:stCondLst>
                              <p:cond delay="1350"/>
                            </p:stCondLst>
                            <p:childTnLst>
                              <p:par>
                                <p:cTn id="18" presetID="2" presetClass="entr" presetSubtype="4"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par>
                          <p:cTn id="22" fill="hold">
                            <p:stCondLst>
                              <p:cond delay="1850"/>
                            </p:stCondLst>
                            <p:childTnLst>
                              <p:par>
                                <p:cTn id="23" presetID="2" presetClass="entr" presetSubtype="2"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1+#ppt_w/2"/>
                                          </p:val>
                                        </p:tav>
                                        <p:tav tm="100000">
                                          <p:val>
                                            <p:strVal val="#ppt_x"/>
                                          </p:val>
                                        </p:tav>
                                      </p:tavLst>
                                    </p:anim>
                                    <p:anim calcmode="lin" valueType="num">
                                      <p:cBhvr additive="base">
                                        <p:cTn id="26" dur="500" fill="hold"/>
                                        <p:tgtEl>
                                          <p:spTgt spid="28"/>
                                        </p:tgtEl>
                                        <p:attrNameLst>
                                          <p:attrName>ppt_y</p:attrName>
                                        </p:attrNameLst>
                                      </p:cBhvr>
                                      <p:tavLst>
                                        <p:tav tm="0">
                                          <p:val>
                                            <p:strVal val="#ppt_y"/>
                                          </p:val>
                                        </p:tav>
                                        <p:tav tm="100000">
                                          <p:val>
                                            <p:strVal val="#ppt_y"/>
                                          </p:val>
                                        </p:tav>
                                      </p:tavLst>
                                    </p:anim>
                                  </p:childTnLst>
                                </p:cTn>
                              </p:par>
                            </p:childTnLst>
                          </p:cTn>
                        </p:par>
                        <p:par>
                          <p:cTn id="27" fill="hold">
                            <p:stCondLst>
                              <p:cond delay="2350"/>
                            </p:stCondLst>
                            <p:childTnLst>
                              <p:par>
                                <p:cTn id="28" presetID="2" presetClass="entr" presetSubtype="4"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500" fill="hold"/>
                                        <p:tgtEl>
                                          <p:spTgt spid="24"/>
                                        </p:tgtEl>
                                        <p:attrNameLst>
                                          <p:attrName>ppt_x</p:attrName>
                                        </p:attrNameLst>
                                      </p:cBhvr>
                                      <p:tavLst>
                                        <p:tav tm="0">
                                          <p:val>
                                            <p:strVal val="#ppt_x"/>
                                          </p:val>
                                        </p:tav>
                                        <p:tav tm="100000">
                                          <p:val>
                                            <p:strVal val="#ppt_x"/>
                                          </p:val>
                                        </p:tav>
                                      </p:tavLst>
                                    </p:anim>
                                    <p:anim calcmode="lin" valueType="num">
                                      <p:cBhvr additive="base">
                                        <p:cTn id="31" dur="500" fill="hold"/>
                                        <p:tgtEl>
                                          <p:spTgt spid="24"/>
                                        </p:tgtEl>
                                        <p:attrNameLst>
                                          <p:attrName>ppt_y</p:attrName>
                                        </p:attrNameLst>
                                      </p:cBhvr>
                                      <p:tavLst>
                                        <p:tav tm="0">
                                          <p:val>
                                            <p:strVal val="1+#ppt_h/2"/>
                                          </p:val>
                                        </p:tav>
                                        <p:tav tm="100000">
                                          <p:val>
                                            <p:strVal val="#ppt_y"/>
                                          </p:val>
                                        </p:tav>
                                      </p:tavLst>
                                    </p:anim>
                                  </p:childTnLst>
                                </p:cTn>
                              </p:par>
                            </p:childTnLst>
                          </p:cTn>
                        </p:par>
                        <p:par>
                          <p:cTn id="32" fill="hold">
                            <p:stCondLst>
                              <p:cond delay="2850"/>
                            </p:stCondLst>
                            <p:childTnLst>
                              <p:par>
                                <p:cTn id="33" presetID="2" presetClass="entr" presetSubtype="2"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1+#ppt_w/2"/>
                                          </p:val>
                                        </p:tav>
                                        <p:tav tm="100000">
                                          <p:val>
                                            <p:strVal val="#ppt_x"/>
                                          </p:val>
                                        </p:tav>
                                      </p:tavLst>
                                    </p:anim>
                                    <p:anim calcmode="lin" valueType="num">
                                      <p:cBhvr additive="base">
                                        <p:cTn id="36" dur="500" fill="hold"/>
                                        <p:tgtEl>
                                          <p:spTgt spid="29"/>
                                        </p:tgtEl>
                                        <p:attrNameLst>
                                          <p:attrName>ppt_y</p:attrName>
                                        </p:attrNameLst>
                                      </p:cBhvr>
                                      <p:tavLst>
                                        <p:tav tm="0">
                                          <p:val>
                                            <p:strVal val="#ppt_y"/>
                                          </p:val>
                                        </p:tav>
                                        <p:tav tm="100000">
                                          <p:val>
                                            <p:strVal val="#ppt_y"/>
                                          </p:val>
                                        </p:tav>
                                      </p:tavLst>
                                    </p:anim>
                                  </p:childTnLst>
                                </p:cTn>
                              </p:par>
                            </p:childTnLst>
                          </p:cTn>
                        </p:par>
                        <p:par>
                          <p:cTn id="37" fill="hold">
                            <p:stCondLst>
                              <p:cond delay="3350"/>
                            </p:stCondLst>
                            <p:childTnLst>
                              <p:par>
                                <p:cTn id="38" presetID="2" presetClass="entr" presetSubtype="4" fill="hold" grpId="0" nodeType="after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500" fill="hold"/>
                                        <p:tgtEl>
                                          <p:spTgt spid="25"/>
                                        </p:tgtEl>
                                        <p:attrNameLst>
                                          <p:attrName>ppt_x</p:attrName>
                                        </p:attrNameLst>
                                      </p:cBhvr>
                                      <p:tavLst>
                                        <p:tav tm="0">
                                          <p:val>
                                            <p:strVal val="#ppt_x"/>
                                          </p:val>
                                        </p:tav>
                                        <p:tav tm="100000">
                                          <p:val>
                                            <p:strVal val="#ppt_x"/>
                                          </p:val>
                                        </p:tav>
                                      </p:tavLst>
                                    </p:anim>
                                    <p:anim calcmode="lin" valueType="num">
                                      <p:cBhvr additive="base">
                                        <p:cTn id="41" dur="500" fill="hold"/>
                                        <p:tgtEl>
                                          <p:spTgt spid="25"/>
                                        </p:tgtEl>
                                        <p:attrNameLst>
                                          <p:attrName>ppt_y</p:attrName>
                                        </p:attrNameLst>
                                      </p:cBhvr>
                                      <p:tavLst>
                                        <p:tav tm="0">
                                          <p:val>
                                            <p:strVal val="1+#ppt_h/2"/>
                                          </p:val>
                                        </p:tav>
                                        <p:tav tm="100000">
                                          <p:val>
                                            <p:strVal val="#ppt_y"/>
                                          </p:val>
                                        </p:tav>
                                      </p:tavLst>
                                    </p:anim>
                                  </p:childTnLst>
                                </p:cTn>
                              </p:par>
                            </p:childTnLst>
                          </p:cTn>
                        </p:par>
                        <p:par>
                          <p:cTn id="42" fill="hold">
                            <p:stCondLst>
                              <p:cond delay="3850"/>
                            </p:stCondLst>
                            <p:childTnLst>
                              <p:par>
                                <p:cTn id="43" presetID="2" presetClass="entr" presetSubtype="2" fill="hold" grpId="0" nodeType="after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1+#ppt_w/2"/>
                                          </p:val>
                                        </p:tav>
                                        <p:tav tm="100000">
                                          <p:val>
                                            <p:strVal val="#ppt_x"/>
                                          </p:val>
                                        </p:tav>
                                      </p:tavLst>
                                    </p:anim>
                                    <p:anim calcmode="lin" valueType="num">
                                      <p:cBhvr additive="base">
                                        <p:cTn id="46" dur="500" fill="hold"/>
                                        <p:tgtEl>
                                          <p:spTgt spid="30"/>
                                        </p:tgtEl>
                                        <p:attrNameLst>
                                          <p:attrName>ppt_y</p:attrName>
                                        </p:attrNameLst>
                                      </p:cBhvr>
                                      <p:tavLst>
                                        <p:tav tm="0">
                                          <p:val>
                                            <p:strVal val="#ppt_y"/>
                                          </p:val>
                                        </p:tav>
                                        <p:tav tm="100000">
                                          <p:val>
                                            <p:strVal val="#ppt_y"/>
                                          </p:val>
                                        </p:tav>
                                      </p:tavLst>
                                    </p:anim>
                                  </p:childTnLst>
                                </p:cTn>
                              </p:par>
                            </p:childTnLst>
                          </p:cTn>
                        </p:par>
                        <p:par>
                          <p:cTn id="47" fill="hold">
                            <p:stCondLst>
                              <p:cond delay="4350"/>
                            </p:stCondLst>
                            <p:childTnLst>
                              <p:par>
                                <p:cTn id="48" presetID="22" presetClass="entr" presetSubtype="8" fill="hold" grpId="0" nodeType="afterEffect">
                                  <p:stCondLst>
                                    <p:cond delay="0"/>
                                  </p:stCondLst>
                                  <p:iterate type="lt">
                                    <p:tmPct val="10000"/>
                                  </p:iterate>
                                  <p:childTnLst>
                                    <p:set>
                                      <p:cBhvr>
                                        <p:cTn id="49" dur="1" fill="hold">
                                          <p:stCondLst>
                                            <p:cond delay="0"/>
                                          </p:stCondLst>
                                        </p:cTn>
                                        <p:tgtEl>
                                          <p:spTgt spid="21"/>
                                        </p:tgtEl>
                                        <p:attrNameLst>
                                          <p:attrName>style.visibility</p:attrName>
                                        </p:attrNameLst>
                                      </p:cBhvr>
                                      <p:to>
                                        <p:strVal val="visible"/>
                                      </p:to>
                                    </p:set>
                                    <p:animEffect transition="in" filter="wipe(left)">
                                      <p:cBhvr>
                                        <p:cTn id="50" dur="500"/>
                                        <p:tgtEl>
                                          <p:spTgt spid="21"/>
                                        </p:tgtEl>
                                      </p:cBhvr>
                                    </p:animEffect>
                                  </p:childTnLst>
                                </p:cTn>
                              </p:par>
                            </p:childTnLst>
                          </p:cTn>
                        </p:par>
                        <p:par>
                          <p:cTn id="51" fill="hold">
                            <p:stCondLst>
                              <p:cond delay="5200"/>
                            </p:stCondLst>
                            <p:childTnLst>
                              <p:par>
                                <p:cTn id="52" presetID="22" presetClass="entr" presetSubtype="8" fill="hold" grpId="0" nodeType="afterEffect">
                                  <p:stCondLst>
                                    <p:cond delay="0"/>
                                  </p:stCondLst>
                                  <p:iterate type="lt">
                                    <p:tmPct val="10000"/>
                                  </p:iterate>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20" grpId="0" animBg="1"/>
      <p:bldP spid="23" grpId="0"/>
      <p:bldP spid="24" grpId="0" animBg="1"/>
      <p:bldP spid="25" grpId="0" animBg="1"/>
      <p:bldP spid="28" grpId="0"/>
      <p:bldP spid="29" grpId="0"/>
      <p:bldP spid="30" grpId="0"/>
      <p:bldP spid="21"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picture containing bubble, object, water, ocean&#10;&#10;Description automatically generated">
            <a:extLst>
              <a:ext uri="{FF2B5EF4-FFF2-40B4-BE49-F238E27FC236}">
                <a16:creationId xmlns:a16="http://schemas.microsoft.com/office/drawing/2014/main" id="{3E39142C-0165-4100-B3D0-6941ED873C24}"/>
              </a:ext>
            </a:extLst>
          </p:cNvPr>
          <p:cNvPicPr>
            <a:picLocks noChangeAspect="1"/>
          </p:cNvPicPr>
          <p:nvPr/>
        </p:nvPicPr>
        <p:blipFill rotWithShape="1">
          <a:blip r:embed="rId4"/>
          <a:srcRect l="-1" r="29663"/>
          <a:stretch/>
        </p:blipFill>
        <p:spPr>
          <a:xfrm>
            <a:off x="1301902" y="0"/>
            <a:ext cx="4824000" cy="6858000"/>
          </a:xfrm>
          <a:prstGeom prst="rect">
            <a:avLst/>
          </a:prstGeom>
        </p:spPr>
      </p:pic>
      <p:sp>
        <p:nvSpPr>
          <p:cNvPr id="16" name="PA_矩形 12">
            <a:extLst>
              <a:ext uri="{FF2B5EF4-FFF2-40B4-BE49-F238E27FC236}">
                <a16:creationId xmlns:a16="http://schemas.microsoft.com/office/drawing/2014/main" id="{A4AA11D7-FABC-4497-A5C8-71B272E9C3D0}"/>
              </a:ext>
            </a:extLst>
          </p:cNvPr>
          <p:cNvSpPr/>
          <p:nvPr>
            <p:custDataLst>
              <p:tags r:id="rId1"/>
            </p:custDataLst>
          </p:nvPr>
        </p:nvSpPr>
        <p:spPr>
          <a:xfrm>
            <a:off x="1302611" y="0"/>
            <a:ext cx="4812713" cy="6858000"/>
          </a:xfrm>
          <a:prstGeom prst="rect">
            <a:avLst/>
          </a:prstGeom>
          <a:solidFill>
            <a:schemeClr val="bg1">
              <a:lumMod val="9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AB2F0E76-53AC-45B3-B71F-FCF2F2AF5211}"/>
              </a:ext>
            </a:extLst>
          </p:cNvPr>
          <p:cNvSpPr/>
          <p:nvPr/>
        </p:nvSpPr>
        <p:spPr>
          <a:xfrm>
            <a:off x="1767167" y="2531759"/>
            <a:ext cx="608267" cy="60826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sp>
        <p:nvSpPr>
          <p:cNvPr id="20" name="矩形 19">
            <a:extLst>
              <a:ext uri="{FF2B5EF4-FFF2-40B4-BE49-F238E27FC236}">
                <a16:creationId xmlns:a16="http://schemas.microsoft.com/office/drawing/2014/main" id="{D52E2ABA-3CD7-4FFB-B4F5-A38BBD06FCCC}"/>
              </a:ext>
            </a:extLst>
          </p:cNvPr>
          <p:cNvSpPr/>
          <p:nvPr/>
        </p:nvSpPr>
        <p:spPr>
          <a:xfrm>
            <a:off x="2512429" y="3232816"/>
            <a:ext cx="250463" cy="250463"/>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sp>
        <p:nvSpPr>
          <p:cNvPr id="23" name="矩形 22">
            <a:extLst>
              <a:ext uri="{FF2B5EF4-FFF2-40B4-BE49-F238E27FC236}">
                <a16:creationId xmlns:a16="http://schemas.microsoft.com/office/drawing/2014/main" id="{0B3A5335-60FC-429C-96C3-9122CF93F22F}"/>
              </a:ext>
            </a:extLst>
          </p:cNvPr>
          <p:cNvSpPr/>
          <p:nvPr/>
        </p:nvSpPr>
        <p:spPr>
          <a:xfrm>
            <a:off x="2380251" y="2478526"/>
            <a:ext cx="2258567" cy="523220"/>
          </a:xfrm>
          <a:prstGeom prst="rect">
            <a:avLst/>
          </a:prstGeom>
        </p:spPr>
        <p:txBody>
          <a:bodyPr wrap="none">
            <a:spAutoFit/>
          </a:bodyPr>
          <a:lstStyle/>
          <a:p>
            <a:pPr lvl="0"/>
            <a:r>
              <a:rPr lang="en-PH" altLang="zh-CN" sz="2800" b="1" dirty="0">
                <a:solidFill>
                  <a:schemeClr val="tx1">
                    <a:lumMod val="85000"/>
                    <a:lumOff val="15000"/>
                  </a:schemeClr>
                </a:solidFill>
                <a:latin typeface="微软雅黑" panose="020B0503020204020204" pitchFamily="34" charset="-122"/>
                <a:ea typeface="微软雅黑" panose="020B0503020204020204" pitchFamily="34" charset="-122"/>
              </a:rPr>
              <a:t>CAVEATS &amp;</a:t>
            </a:r>
            <a:endParaRPr lang="en-US" altLang="zh-CN"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2">
            <a:extLst>
              <a:ext uri="{FF2B5EF4-FFF2-40B4-BE49-F238E27FC236}">
                <a16:creationId xmlns:a16="http://schemas.microsoft.com/office/drawing/2014/main" id="{EDFFD69E-C457-4004-B46C-83EF9389219E}"/>
              </a:ext>
            </a:extLst>
          </p:cNvPr>
          <p:cNvSpPr/>
          <p:nvPr/>
        </p:nvSpPr>
        <p:spPr>
          <a:xfrm>
            <a:off x="2820535" y="3085723"/>
            <a:ext cx="2118722" cy="954107"/>
          </a:xfrm>
          <a:prstGeom prst="rect">
            <a:avLst/>
          </a:prstGeom>
        </p:spPr>
        <p:txBody>
          <a:bodyPr wrap="none">
            <a:spAutoFit/>
          </a:bodyPr>
          <a:lstStyle/>
          <a:p>
            <a:pPr lvl="0"/>
            <a:r>
              <a:rPr lang="en-PH" altLang="zh-CN" sz="2800" b="1" dirty="0">
                <a:solidFill>
                  <a:schemeClr val="tx1">
                    <a:lumMod val="85000"/>
                    <a:lumOff val="15000"/>
                  </a:schemeClr>
                </a:solidFill>
                <a:latin typeface="微软雅黑" panose="020B0503020204020204" pitchFamily="34" charset="-122"/>
                <a:ea typeface="微软雅黑" panose="020B0503020204020204" pitchFamily="34" charset="-122"/>
              </a:rPr>
              <a:t>FUTURE</a:t>
            </a:r>
          </a:p>
          <a:p>
            <a:pPr lvl="0"/>
            <a:r>
              <a:rPr lang="en-PH" altLang="zh-CN" sz="2800" b="1" dirty="0">
                <a:solidFill>
                  <a:schemeClr val="tx1">
                    <a:lumMod val="85000"/>
                    <a:lumOff val="15000"/>
                  </a:schemeClr>
                </a:solidFill>
                <a:latin typeface="微软雅黑" panose="020B0503020204020204" pitchFamily="34" charset="-122"/>
                <a:ea typeface="微软雅黑" panose="020B0503020204020204" pitchFamily="34" charset="-122"/>
              </a:rPr>
              <a:t>RESEARCH</a:t>
            </a:r>
            <a:endParaRPr lang="en-US" altLang="zh-CN"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矩形 1768">
            <a:extLst>
              <a:ext uri="{FF2B5EF4-FFF2-40B4-BE49-F238E27FC236}">
                <a16:creationId xmlns:a16="http://schemas.microsoft.com/office/drawing/2014/main" id="{A3645C5A-10B7-4BC8-9199-415D1C29F3A4}"/>
              </a:ext>
            </a:extLst>
          </p:cNvPr>
          <p:cNvSpPr/>
          <p:nvPr/>
        </p:nvSpPr>
        <p:spPr>
          <a:xfrm>
            <a:off x="7157096" y="208237"/>
            <a:ext cx="883890" cy="276997"/>
          </a:xfrm>
          <a:prstGeom prst="rect">
            <a:avLst/>
          </a:prstGeom>
        </p:spPr>
        <p:txBody>
          <a:bodyPr wrap="none" lIns="68577" tIns="34289" rIns="68577" bIns="34289">
            <a:spAutoFit/>
          </a:bodyPr>
          <a:lstStyle/>
          <a:p>
            <a:pPr algn="ctr"/>
            <a:r>
              <a:rPr lang="en-US" altLang="zh-CN" sz="1350" dirty="0">
                <a:solidFill>
                  <a:schemeClr val="bg1"/>
                </a:solidFill>
                <a:latin typeface="微软雅黑" pitchFamily="34" charset="-122"/>
                <a:ea typeface="微软雅黑" pitchFamily="34" charset="-122"/>
              </a:rPr>
              <a:t>OUTLINE</a:t>
            </a:r>
          </a:p>
        </p:txBody>
      </p:sp>
      <p:sp>
        <p:nvSpPr>
          <p:cNvPr id="26" name="文本框 2">
            <a:extLst>
              <a:ext uri="{FF2B5EF4-FFF2-40B4-BE49-F238E27FC236}">
                <a16:creationId xmlns:a16="http://schemas.microsoft.com/office/drawing/2014/main" id="{05131C92-61B6-4588-960D-D305EC943E8F}"/>
              </a:ext>
            </a:extLst>
          </p:cNvPr>
          <p:cNvSpPr txBox="1"/>
          <p:nvPr/>
        </p:nvSpPr>
        <p:spPr>
          <a:xfrm>
            <a:off x="6848752" y="360821"/>
            <a:ext cx="715350" cy="400110"/>
          </a:xfrm>
          <a:prstGeom prst="rect">
            <a:avLst/>
          </a:prstGeom>
          <a:solidFill>
            <a:schemeClr val="accent1"/>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01</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30" name="文本框 2">
            <a:extLst>
              <a:ext uri="{FF2B5EF4-FFF2-40B4-BE49-F238E27FC236}">
                <a16:creationId xmlns:a16="http://schemas.microsoft.com/office/drawing/2014/main" id="{230A17DE-4218-470A-A395-7B6DA392EF9C}"/>
              </a:ext>
            </a:extLst>
          </p:cNvPr>
          <p:cNvSpPr txBox="1"/>
          <p:nvPr/>
        </p:nvSpPr>
        <p:spPr>
          <a:xfrm>
            <a:off x="6883691" y="2579171"/>
            <a:ext cx="715350" cy="400110"/>
          </a:xfrm>
          <a:prstGeom prst="rect">
            <a:avLst/>
          </a:prstGeom>
          <a:solidFill>
            <a:schemeClr val="accent1"/>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02</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31" name="文本框 2">
            <a:extLst>
              <a:ext uri="{FF2B5EF4-FFF2-40B4-BE49-F238E27FC236}">
                <a16:creationId xmlns:a16="http://schemas.microsoft.com/office/drawing/2014/main" id="{7F6343EC-3E1C-4BC0-A81F-70E02B001FDD}"/>
              </a:ext>
            </a:extLst>
          </p:cNvPr>
          <p:cNvSpPr txBox="1"/>
          <p:nvPr/>
        </p:nvSpPr>
        <p:spPr>
          <a:xfrm>
            <a:off x="6848752" y="4106543"/>
            <a:ext cx="715350" cy="400110"/>
          </a:xfrm>
          <a:prstGeom prst="rect">
            <a:avLst/>
          </a:prstGeom>
          <a:solidFill>
            <a:schemeClr val="accent1"/>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03</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32" name="矩形 27">
            <a:extLst>
              <a:ext uri="{FF2B5EF4-FFF2-40B4-BE49-F238E27FC236}">
                <a16:creationId xmlns:a16="http://schemas.microsoft.com/office/drawing/2014/main" id="{089AEBBD-47D4-437F-8A8C-491C031B97F9}"/>
              </a:ext>
            </a:extLst>
          </p:cNvPr>
          <p:cNvSpPr/>
          <p:nvPr/>
        </p:nvSpPr>
        <p:spPr>
          <a:xfrm>
            <a:off x="7890524" y="253326"/>
            <a:ext cx="4047476" cy="1815882"/>
          </a:xfrm>
          <a:prstGeom prst="rect">
            <a:avLst/>
          </a:prstGeom>
        </p:spPr>
        <p:txBody>
          <a:bodyPr wrap="square">
            <a:spAutoFit/>
          </a:bodyPr>
          <a:lstStyle/>
          <a:p>
            <a:r>
              <a:rPr lang="en-US" altLang="zh-CN" sz="2800" dirty="0">
                <a:solidFill>
                  <a:schemeClr val="tx1">
                    <a:lumMod val="85000"/>
                    <a:lumOff val="15000"/>
                  </a:schemeClr>
                </a:solidFill>
              </a:rPr>
              <a:t>The level of aggregation masks the extent of linkages between two particular sectors. </a:t>
            </a:r>
          </a:p>
        </p:txBody>
      </p:sp>
      <p:sp>
        <p:nvSpPr>
          <p:cNvPr id="33" name="矩形 28">
            <a:extLst>
              <a:ext uri="{FF2B5EF4-FFF2-40B4-BE49-F238E27FC236}">
                <a16:creationId xmlns:a16="http://schemas.microsoft.com/office/drawing/2014/main" id="{3472108A-7CF2-4A8A-8D76-DDDC73D7E925}"/>
              </a:ext>
            </a:extLst>
          </p:cNvPr>
          <p:cNvSpPr/>
          <p:nvPr/>
        </p:nvSpPr>
        <p:spPr>
          <a:xfrm>
            <a:off x="7890524" y="2364727"/>
            <a:ext cx="3868339" cy="1384995"/>
          </a:xfrm>
          <a:prstGeom prst="rect">
            <a:avLst/>
          </a:prstGeom>
        </p:spPr>
        <p:txBody>
          <a:bodyPr wrap="square">
            <a:spAutoFit/>
          </a:bodyPr>
          <a:lstStyle/>
          <a:p>
            <a:r>
              <a:rPr lang="en-US" altLang="zh-CN" sz="2800" dirty="0">
                <a:solidFill>
                  <a:schemeClr val="tx1">
                    <a:lumMod val="85000"/>
                    <a:lumOff val="15000"/>
                  </a:schemeClr>
                </a:solidFill>
              </a:rPr>
              <a:t>The AGG index does not consider linkages to foreign production</a:t>
            </a:r>
          </a:p>
        </p:txBody>
      </p:sp>
      <p:sp>
        <p:nvSpPr>
          <p:cNvPr id="34" name="矩形 28">
            <a:extLst>
              <a:ext uri="{FF2B5EF4-FFF2-40B4-BE49-F238E27FC236}">
                <a16:creationId xmlns:a16="http://schemas.microsoft.com/office/drawing/2014/main" id="{FEB01C8A-FE89-4AE0-B2B0-FD9EA61619EB}"/>
              </a:ext>
            </a:extLst>
          </p:cNvPr>
          <p:cNvSpPr/>
          <p:nvPr/>
        </p:nvSpPr>
        <p:spPr>
          <a:xfrm>
            <a:off x="7890524" y="4045241"/>
            <a:ext cx="3868339" cy="954107"/>
          </a:xfrm>
          <a:prstGeom prst="rect">
            <a:avLst/>
          </a:prstGeom>
        </p:spPr>
        <p:txBody>
          <a:bodyPr wrap="square">
            <a:spAutoFit/>
          </a:bodyPr>
          <a:lstStyle/>
          <a:p>
            <a:r>
              <a:rPr lang="en-US" altLang="zh-CN" sz="2800" dirty="0">
                <a:solidFill>
                  <a:schemeClr val="tx1">
                    <a:lumMod val="85000"/>
                    <a:lumOff val="15000"/>
                  </a:schemeClr>
                </a:solidFill>
              </a:rPr>
              <a:t>The AGG index is based on gross flows.</a:t>
            </a:r>
          </a:p>
        </p:txBody>
      </p:sp>
      <p:sp>
        <p:nvSpPr>
          <p:cNvPr id="35" name="文本框 2">
            <a:extLst>
              <a:ext uri="{FF2B5EF4-FFF2-40B4-BE49-F238E27FC236}">
                <a16:creationId xmlns:a16="http://schemas.microsoft.com/office/drawing/2014/main" id="{D2C72095-79E8-41F1-AF1A-3232FCA42E0F}"/>
              </a:ext>
            </a:extLst>
          </p:cNvPr>
          <p:cNvSpPr txBox="1"/>
          <p:nvPr/>
        </p:nvSpPr>
        <p:spPr>
          <a:xfrm>
            <a:off x="6848752" y="5433860"/>
            <a:ext cx="715350" cy="400110"/>
          </a:xfrm>
          <a:prstGeom prst="rect">
            <a:avLst/>
          </a:prstGeom>
          <a:solidFill>
            <a:schemeClr val="accent1"/>
          </a:solidFill>
          <a:ln w="19050">
            <a:noFill/>
          </a:ln>
          <a:effectLst/>
        </p:spPr>
        <p:txBody>
          <a:bodyPr wrap="square" rtlCol="0">
            <a:spAutoFit/>
          </a:bodyPr>
          <a:lstStyle/>
          <a:p>
            <a:pPr algn="ctr"/>
            <a:r>
              <a:rPr lang="en-US" altLang="zh-CN" sz="2000" dirty="0">
                <a:solidFill>
                  <a:schemeClr val="bg1"/>
                </a:solidFill>
                <a:latin typeface="张海山锐线体简" panose="02000000000000000000" pitchFamily="2" charset="-122"/>
                <a:ea typeface="张海山锐线体简" panose="02000000000000000000" pitchFamily="2" charset="-122"/>
              </a:rPr>
              <a:t>04</a:t>
            </a:r>
            <a:endParaRPr lang="zh-CN" altLang="en-US" sz="2000" dirty="0">
              <a:solidFill>
                <a:schemeClr val="bg1"/>
              </a:solidFill>
              <a:latin typeface="张海山锐线体简" panose="02000000000000000000" pitchFamily="2" charset="-122"/>
              <a:ea typeface="张海山锐线体简" panose="02000000000000000000" pitchFamily="2" charset="-122"/>
            </a:endParaRPr>
          </a:p>
        </p:txBody>
      </p:sp>
      <p:sp>
        <p:nvSpPr>
          <p:cNvPr id="36" name="矩形 28">
            <a:extLst>
              <a:ext uri="{FF2B5EF4-FFF2-40B4-BE49-F238E27FC236}">
                <a16:creationId xmlns:a16="http://schemas.microsoft.com/office/drawing/2014/main" id="{D9B5AB67-0F83-4A31-8CBA-9C3042B117BF}"/>
              </a:ext>
            </a:extLst>
          </p:cNvPr>
          <p:cNvSpPr/>
          <p:nvPr/>
        </p:nvSpPr>
        <p:spPr>
          <a:xfrm>
            <a:off x="7890524" y="5294866"/>
            <a:ext cx="3868339" cy="1384995"/>
          </a:xfrm>
          <a:prstGeom prst="rect">
            <a:avLst/>
          </a:prstGeom>
        </p:spPr>
        <p:txBody>
          <a:bodyPr wrap="square">
            <a:spAutoFit/>
          </a:bodyPr>
          <a:lstStyle/>
          <a:p>
            <a:r>
              <a:rPr lang="en-US" altLang="zh-CN" sz="2800" dirty="0">
                <a:solidFill>
                  <a:schemeClr val="tx1">
                    <a:lumMod val="85000"/>
                    <a:lumOff val="15000"/>
                  </a:schemeClr>
                </a:solidFill>
              </a:rPr>
              <a:t>Employment linkages cannot be inferred directly.</a:t>
            </a:r>
          </a:p>
        </p:txBody>
      </p:sp>
    </p:spTree>
    <p:extLst>
      <p:ext uri="{BB962C8B-B14F-4D97-AF65-F5344CB8AC3E}">
        <p14:creationId xmlns:p14="http://schemas.microsoft.com/office/powerpoint/2010/main" val="528963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25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0-#ppt_w/2"/>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2" presetClass="entr" presetSubtype="8" fill="hold" grpId="0" nodeType="afterEffect">
                                  <p:stCondLst>
                                    <p:cond delay="0"/>
                                  </p:stCondLst>
                                  <p:iterate type="lt">
                                    <p:tmPct val="10000"/>
                                  </p:iterate>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par>
                          <p:cTn id="17" fill="hold">
                            <p:stCondLst>
                              <p:cond delay="1600"/>
                            </p:stCondLst>
                            <p:childTnLst>
                              <p:par>
                                <p:cTn id="18" presetID="22" presetClass="entr" presetSubtype="8" fill="hold" grpId="0" nodeType="afterEffect">
                                  <p:stCondLst>
                                    <p:cond delay="0"/>
                                  </p:stCondLst>
                                  <p:iterate type="lt">
                                    <p:tmPct val="10000"/>
                                  </p:iterate>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par>
                          <p:cTn id="21" fill="hold">
                            <p:stCondLst>
                              <p:cond delay="2750"/>
                            </p:stCondLst>
                            <p:childTnLst>
                              <p:par>
                                <p:cTn id="22" presetID="2" presetClass="entr" presetSubtype="4"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fill="hold"/>
                                        <p:tgtEl>
                                          <p:spTgt spid="26"/>
                                        </p:tgtEl>
                                        <p:attrNameLst>
                                          <p:attrName>ppt_x</p:attrName>
                                        </p:attrNameLst>
                                      </p:cBhvr>
                                      <p:tavLst>
                                        <p:tav tm="0">
                                          <p:val>
                                            <p:strVal val="#ppt_x"/>
                                          </p:val>
                                        </p:tav>
                                        <p:tav tm="100000">
                                          <p:val>
                                            <p:strVal val="#ppt_x"/>
                                          </p:val>
                                        </p:tav>
                                      </p:tavLst>
                                    </p:anim>
                                    <p:anim calcmode="lin" valueType="num">
                                      <p:cBhvr additive="base">
                                        <p:cTn id="25" dur="500" fill="hold"/>
                                        <p:tgtEl>
                                          <p:spTgt spid="26"/>
                                        </p:tgtEl>
                                        <p:attrNameLst>
                                          <p:attrName>ppt_y</p:attrName>
                                        </p:attrNameLst>
                                      </p:cBhvr>
                                      <p:tavLst>
                                        <p:tav tm="0">
                                          <p:val>
                                            <p:strVal val="1+#ppt_h/2"/>
                                          </p:val>
                                        </p:tav>
                                        <p:tav tm="100000">
                                          <p:val>
                                            <p:strVal val="#ppt_y"/>
                                          </p:val>
                                        </p:tav>
                                      </p:tavLst>
                                    </p:anim>
                                  </p:childTnLst>
                                </p:cTn>
                              </p:par>
                            </p:childTnLst>
                          </p:cTn>
                        </p:par>
                        <p:par>
                          <p:cTn id="26" fill="hold">
                            <p:stCondLst>
                              <p:cond delay="3250"/>
                            </p:stCondLst>
                            <p:childTnLst>
                              <p:par>
                                <p:cTn id="27" presetID="2" presetClass="entr" presetSubtype="2"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1+#ppt_w/2"/>
                                          </p:val>
                                        </p:tav>
                                        <p:tav tm="100000">
                                          <p:val>
                                            <p:strVal val="#ppt_x"/>
                                          </p:val>
                                        </p:tav>
                                      </p:tavLst>
                                    </p:anim>
                                    <p:anim calcmode="lin" valueType="num">
                                      <p:cBhvr additive="base">
                                        <p:cTn id="30" dur="500" fill="hold"/>
                                        <p:tgtEl>
                                          <p:spTgt spid="32"/>
                                        </p:tgtEl>
                                        <p:attrNameLst>
                                          <p:attrName>ppt_y</p:attrName>
                                        </p:attrNameLst>
                                      </p:cBhvr>
                                      <p:tavLst>
                                        <p:tav tm="0">
                                          <p:val>
                                            <p:strVal val="#ppt_y"/>
                                          </p:val>
                                        </p:tav>
                                        <p:tav tm="100000">
                                          <p:val>
                                            <p:strVal val="#ppt_y"/>
                                          </p:val>
                                        </p:tav>
                                      </p:tavLst>
                                    </p:anim>
                                  </p:childTnLst>
                                </p:cTn>
                              </p:par>
                            </p:childTnLst>
                          </p:cTn>
                        </p:par>
                        <p:par>
                          <p:cTn id="31" fill="hold">
                            <p:stCondLst>
                              <p:cond delay="3750"/>
                            </p:stCondLst>
                            <p:childTnLst>
                              <p:par>
                                <p:cTn id="32" presetID="2" presetClass="entr" presetSubtype="4" fill="hold" grpId="0" nodeType="after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additive="base">
                                        <p:cTn id="34" dur="500" fill="hold"/>
                                        <p:tgtEl>
                                          <p:spTgt spid="30"/>
                                        </p:tgtEl>
                                        <p:attrNameLst>
                                          <p:attrName>ppt_x</p:attrName>
                                        </p:attrNameLst>
                                      </p:cBhvr>
                                      <p:tavLst>
                                        <p:tav tm="0">
                                          <p:val>
                                            <p:strVal val="#ppt_x"/>
                                          </p:val>
                                        </p:tav>
                                        <p:tav tm="100000">
                                          <p:val>
                                            <p:strVal val="#ppt_x"/>
                                          </p:val>
                                        </p:tav>
                                      </p:tavLst>
                                    </p:anim>
                                    <p:anim calcmode="lin" valueType="num">
                                      <p:cBhvr additive="base">
                                        <p:cTn id="35" dur="500" fill="hold"/>
                                        <p:tgtEl>
                                          <p:spTgt spid="30"/>
                                        </p:tgtEl>
                                        <p:attrNameLst>
                                          <p:attrName>ppt_y</p:attrName>
                                        </p:attrNameLst>
                                      </p:cBhvr>
                                      <p:tavLst>
                                        <p:tav tm="0">
                                          <p:val>
                                            <p:strVal val="1+#ppt_h/2"/>
                                          </p:val>
                                        </p:tav>
                                        <p:tav tm="100000">
                                          <p:val>
                                            <p:strVal val="#ppt_y"/>
                                          </p:val>
                                        </p:tav>
                                      </p:tavLst>
                                    </p:anim>
                                  </p:childTnLst>
                                </p:cTn>
                              </p:par>
                            </p:childTnLst>
                          </p:cTn>
                        </p:par>
                        <p:par>
                          <p:cTn id="36" fill="hold">
                            <p:stCondLst>
                              <p:cond delay="4250"/>
                            </p:stCondLst>
                            <p:childTnLst>
                              <p:par>
                                <p:cTn id="37" presetID="2" presetClass="entr" presetSubtype="2"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1+#ppt_w/2"/>
                                          </p:val>
                                        </p:tav>
                                        <p:tav tm="100000">
                                          <p:val>
                                            <p:strVal val="#ppt_x"/>
                                          </p:val>
                                        </p:tav>
                                      </p:tavLst>
                                    </p:anim>
                                    <p:anim calcmode="lin" valueType="num">
                                      <p:cBhvr additive="base">
                                        <p:cTn id="40" dur="500" fill="hold"/>
                                        <p:tgtEl>
                                          <p:spTgt spid="33"/>
                                        </p:tgtEl>
                                        <p:attrNameLst>
                                          <p:attrName>ppt_y</p:attrName>
                                        </p:attrNameLst>
                                      </p:cBhvr>
                                      <p:tavLst>
                                        <p:tav tm="0">
                                          <p:val>
                                            <p:strVal val="#ppt_y"/>
                                          </p:val>
                                        </p:tav>
                                        <p:tav tm="100000">
                                          <p:val>
                                            <p:strVal val="#ppt_y"/>
                                          </p:val>
                                        </p:tav>
                                      </p:tavLst>
                                    </p:anim>
                                  </p:childTnLst>
                                </p:cTn>
                              </p:par>
                            </p:childTnLst>
                          </p:cTn>
                        </p:par>
                        <p:par>
                          <p:cTn id="41" fill="hold">
                            <p:stCondLst>
                              <p:cond delay="4750"/>
                            </p:stCondLst>
                            <p:childTnLst>
                              <p:par>
                                <p:cTn id="42" presetID="2" presetClass="entr" presetSubtype="4" fill="hold" grpId="0" nodeType="afterEffect">
                                  <p:stCondLst>
                                    <p:cond delay="0"/>
                                  </p:stCondLst>
                                  <p:childTnLst>
                                    <p:set>
                                      <p:cBhvr>
                                        <p:cTn id="43" dur="1" fill="hold">
                                          <p:stCondLst>
                                            <p:cond delay="0"/>
                                          </p:stCondLst>
                                        </p:cTn>
                                        <p:tgtEl>
                                          <p:spTgt spid="31"/>
                                        </p:tgtEl>
                                        <p:attrNameLst>
                                          <p:attrName>style.visibility</p:attrName>
                                        </p:attrNameLst>
                                      </p:cBhvr>
                                      <p:to>
                                        <p:strVal val="visible"/>
                                      </p:to>
                                    </p:set>
                                    <p:anim calcmode="lin" valueType="num">
                                      <p:cBhvr additive="base">
                                        <p:cTn id="44" dur="500" fill="hold"/>
                                        <p:tgtEl>
                                          <p:spTgt spid="31"/>
                                        </p:tgtEl>
                                        <p:attrNameLst>
                                          <p:attrName>ppt_x</p:attrName>
                                        </p:attrNameLst>
                                      </p:cBhvr>
                                      <p:tavLst>
                                        <p:tav tm="0">
                                          <p:val>
                                            <p:strVal val="#ppt_x"/>
                                          </p:val>
                                        </p:tav>
                                        <p:tav tm="100000">
                                          <p:val>
                                            <p:strVal val="#ppt_x"/>
                                          </p:val>
                                        </p:tav>
                                      </p:tavLst>
                                    </p:anim>
                                    <p:anim calcmode="lin" valueType="num">
                                      <p:cBhvr additive="base">
                                        <p:cTn id="45" dur="500" fill="hold"/>
                                        <p:tgtEl>
                                          <p:spTgt spid="31"/>
                                        </p:tgtEl>
                                        <p:attrNameLst>
                                          <p:attrName>ppt_y</p:attrName>
                                        </p:attrNameLst>
                                      </p:cBhvr>
                                      <p:tavLst>
                                        <p:tav tm="0">
                                          <p:val>
                                            <p:strVal val="1+#ppt_h/2"/>
                                          </p:val>
                                        </p:tav>
                                        <p:tav tm="100000">
                                          <p:val>
                                            <p:strVal val="#ppt_y"/>
                                          </p:val>
                                        </p:tav>
                                      </p:tavLst>
                                    </p:anim>
                                  </p:childTnLst>
                                </p:cTn>
                              </p:par>
                            </p:childTnLst>
                          </p:cTn>
                        </p:par>
                        <p:par>
                          <p:cTn id="46" fill="hold">
                            <p:stCondLst>
                              <p:cond delay="5250"/>
                            </p:stCondLst>
                            <p:childTnLst>
                              <p:par>
                                <p:cTn id="47" presetID="2" presetClass="entr" presetSubtype="2"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1+#ppt_w/2"/>
                                          </p:val>
                                        </p:tav>
                                        <p:tav tm="100000">
                                          <p:val>
                                            <p:strVal val="#ppt_x"/>
                                          </p:val>
                                        </p:tav>
                                      </p:tavLst>
                                    </p:anim>
                                    <p:anim calcmode="lin" valueType="num">
                                      <p:cBhvr additive="base">
                                        <p:cTn id="50" dur="500" fill="hold"/>
                                        <p:tgtEl>
                                          <p:spTgt spid="34"/>
                                        </p:tgtEl>
                                        <p:attrNameLst>
                                          <p:attrName>ppt_y</p:attrName>
                                        </p:attrNameLst>
                                      </p:cBhvr>
                                      <p:tavLst>
                                        <p:tav tm="0">
                                          <p:val>
                                            <p:strVal val="#ppt_y"/>
                                          </p:val>
                                        </p:tav>
                                        <p:tav tm="100000">
                                          <p:val>
                                            <p:strVal val="#ppt_y"/>
                                          </p:val>
                                        </p:tav>
                                      </p:tavLst>
                                    </p:anim>
                                  </p:childTnLst>
                                </p:cTn>
                              </p:par>
                            </p:childTnLst>
                          </p:cTn>
                        </p:par>
                        <p:par>
                          <p:cTn id="51" fill="hold">
                            <p:stCondLst>
                              <p:cond delay="5750"/>
                            </p:stCondLst>
                            <p:childTnLst>
                              <p:par>
                                <p:cTn id="52" presetID="2" presetClass="entr" presetSubtype="4" fill="hold" grpId="0" nodeType="afterEffect">
                                  <p:stCondLst>
                                    <p:cond delay="0"/>
                                  </p:stCondLst>
                                  <p:childTnLst>
                                    <p:set>
                                      <p:cBhvr>
                                        <p:cTn id="53" dur="1" fill="hold">
                                          <p:stCondLst>
                                            <p:cond delay="0"/>
                                          </p:stCondLst>
                                        </p:cTn>
                                        <p:tgtEl>
                                          <p:spTgt spid="35"/>
                                        </p:tgtEl>
                                        <p:attrNameLst>
                                          <p:attrName>style.visibility</p:attrName>
                                        </p:attrNameLst>
                                      </p:cBhvr>
                                      <p:to>
                                        <p:strVal val="visible"/>
                                      </p:to>
                                    </p:set>
                                    <p:anim calcmode="lin" valueType="num">
                                      <p:cBhvr additive="base">
                                        <p:cTn id="54" dur="500" fill="hold"/>
                                        <p:tgtEl>
                                          <p:spTgt spid="35"/>
                                        </p:tgtEl>
                                        <p:attrNameLst>
                                          <p:attrName>ppt_x</p:attrName>
                                        </p:attrNameLst>
                                      </p:cBhvr>
                                      <p:tavLst>
                                        <p:tav tm="0">
                                          <p:val>
                                            <p:strVal val="#ppt_x"/>
                                          </p:val>
                                        </p:tav>
                                        <p:tav tm="100000">
                                          <p:val>
                                            <p:strVal val="#ppt_x"/>
                                          </p:val>
                                        </p:tav>
                                      </p:tavLst>
                                    </p:anim>
                                    <p:anim calcmode="lin" valueType="num">
                                      <p:cBhvr additive="base">
                                        <p:cTn id="55" dur="500" fill="hold"/>
                                        <p:tgtEl>
                                          <p:spTgt spid="35"/>
                                        </p:tgtEl>
                                        <p:attrNameLst>
                                          <p:attrName>ppt_y</p:attrName>
                                        </p:attrNameLst>
                                      </p:cBhvr>
                                      <p:tavLst>
                                        <p:tav tm="0">
                                          <p:val>
                                            <p:strVal val="1+#ppt_h/2"/>
                                          </p:val>
                                        </p:tav>
                                        <p:tav tm="100000">
                                          <p:val>
                                            <p:strVal val="#ppt_y"/>
                                          </p:val>
                                        </p:tav>
                                      </p:tavLst>
                                    </p:anim>
                                  </p:childTnLst>
                                </p:cTn>
                              </p:par>
                            </p:childTnLst>
                          </p:cTn>
                        </p:par>
                        <p:par>
                          <p:cTn id="56" fill="hold">
                            <p:stCondLst>
                              <p:cond delay="6250"/>
                            </p:stCondLst>
                            <p:childTnLst>
                              <p:par>
                                <p:cTn id="57" presetID="2" presetClass="entr" presetSubtype="2"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additive="base">
                                        <p:cTn id="59" dur="500" fill="hold"/>
                                        <p:tgtEl>
                                          <p:spTgt spid="36"/>
                                        </p:tgtEl>
                                        <p:attrNameLst>
                                          <p:attrName>ppt_x</p:attrName>
                                        </p:attrNameLst>
                                      </p:cBhvr>
                                      <p:tavLst>
                                        <p:tav tm="0">
                                          <p:val>
                                            <p:strVal val="1+#ppt_w/2"/>
                                          </p:val>
                                        </p:tav>
                                        <p:tav tm="100000">
                                          <p:val>
                                            <p:strVal val="#ppt_x"/>
                                          </p:val>
                                        </p:tav>
                                      </p:tavLst>
                                    </p:anim>
                                    <p:anim calcmode="lin" valueType="num">
                                      <p:cBhvr additive="base">
                                        <p:cTn id="60"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3" grpId="0"/>
      <p:bldP spid="21" grpId="0"/>
      <p:bldP spid="26" grpId="0" animBg="1"/>
      <p:bldP spid="30" grpId="0" animBg="1"/>
      <p:bldP spid="31" grpId="0" animBg="1"/>
      <p:bldP spid="32" grpId="0"/>
      <p:bldP spid="33" grpId="0"/>
      <p:bldP spid="34" grpId="0"/>
      <p:bldP spid="35" grpId="0" animBg="1"/>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D8345B-0FD8-4EFD-A85C-4D0CD908B484}"/>
              </a:ext>
            </a:extLst>
          </p:cNvPr>
          <p:cNvSpPr>
            <a:spLocks noGrp="1"/>
          </p:cNvSpPr>
          <p:nvPr>
            <p:ph type="sldNum" sz="quarter" idx="12"/>
          </p:nvPr>
        </p:nvSpPr>
        <p:spPr/>
        <p:txBody>
          <a:bodyPr/>
          <a:lstStyle/>
          <a:p>
            <a:fld id="{5B9640AE-5E65-4F1D-B0F9-8A1D33E96B59}" type="slidenum">
              <a:rPr lang="en-US" smtClean="0">
                <a:solidFill>
                  <a:srgbClr val="1F497D"/>
                </a:solidFill>
              </a:rPr>
              <a:pPr/>
              <a:t>21</a:t>
            </a:fld>
            <a:endParaRPr lang="en-US" dirty="0">
              <a:solidFill>
                <a:srgbClr val="1F497D"/>
              </a:solidFill>
            </a:endParaRPr>
          </a:p>
        </p:txBody>
      </p:sp>
      <p:pic>
        <p:nvPicPr>
          <p:cNvPr id="5" name="Picture 4" descr="A picture containing object, engine&#10;&#10;Description automatically generated">
            <a:extLst>
              <a:ext uri="{FF2B5EF4-FFF2-40B4-BE49-F238E27FC236}">
                <a16:creationId xmlns:a16="http://schemas.microsoft.com/office/drawing/2014/main" id="{5AEFE0A0-AC4C-4711-ADFC-DCD01670F8CF}"/>
              </a:ext>
            </a:extLst>
          </p:cNvPr>
          <p:cNvPicPr>
            <a:picLocks noChangeAspect="1"/>
          </p:cNvPicPr>
          <p:nvPr/>
        </p:nvPicPr>
        <p:blipFill rotWithShape="1">
          <a:blip r:embed="rId3">
            <a:extLst>
              <a:ext uri="{28A0092B-C50C-407E-A947-70E740481C1C}">
                <a14:useLocalDpi xmlns:a14="http://schemas.microsoft.com/office/drawing/2010/main" val="0"/>
              </a:ext>
            </a:extLst>
          </a:blip>
          <a:srcRect r="8620"/>
          <a:stretch/>
        </p:blipFill>
        <p:spPr>
          <a:xfrm>
            <a:off x="6753365" y="1613892"/>
            <a:ext cx="5472000" cy="4445818"/>
          </a:xfrm>
          <a:prstGeom prst="rect">
            <a:avLst/>
          </a:prstGeom>
        </p:spPr>
      </p:pic>
      <p:grpSp>
        <p:nvGrpSpPr>
          <p:cNvPr id="6" name="组合 38">
            <a:extLst>
              <a:ext uri="{FF2B5EF4-FFF2-40B4-BE49-F238E27FC236}">
                <a16:creationId xmlns:a16="http://schemas.microsoft.com/office/drawing/2014/main" id="{F45C55BC-0776-4B1F-A085-F5C64971E4A5}"/>
              </a:ext>
            </a:extLst>
          </p:cNvPr>
          <p:cNvGrpSpPr/>
          <p:nvPr/>
        </p:nvGrpSpPr>
        <p:grpSpPr>
          <a:xfrm>
            <a:off x="6122555" y="3176339"/>
            <a:ext cx="2444219" cy="3263161"/>
            <a:chOff x="6498877" y="3429000"/>
            <a:chExt cx="2133600" cy="3063749"/>
          </a:xfrm>
          <a:solidFill>
            <a:srgbClr val="00A1CB"/>
          </a:solidFill>
        </p:grpSpPr>
        <p:sp>
          <p:nvSpPr>
            <p:cNvPr id="7" name="矩形 39">
              <a:extLst>
                <a:ext uri="{FF2B5EF4-FFF2-40B4-BE49-F238E27FC236}">
                  <a16:creationId xmlns:a16="http://schemas.microsoft.com/office/drawing/2014/main" id="{4125E3EB-AEBD-4EFA-A25E-4BDD6FF6421B}"/>
                </a:ext>
              </a:extLst>
            </p:cNvPr>
            <p:cNvSpPr/>
            <p:nvPr/>
          </p:nvSpPr>
          <p:spPr>
            <a:xfrm>
              <a:off x="6498877" y="3429000"/>
              <a:ext cx="2133600" cy="3063749"/>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a:solidFill>
                  <a:schemeClr val="bg1"/>
                </a:solidFill>
                <a:cs typeface="+mn-ea"/>
                <a:sym typeface="+mn-lt"/>
              </a:endParaRPr>
            </a:p>
          </p:txBody>
        </p:sp>
        <p:sp>
          <p:nvSpPr>
            <p:cNvPr id="9" name="文本框 41">
              <a:extLst>
                <a:ext uri="{FF2B5EF4-FFF2-40B4-BE49-F238E27FC236}">
                  <a16:creationId xmlns:a16="http://schemas.microsoft.com/office/drawing/2014/main" id="{88DED78E-744A-484E-AD52-44471B4D3271}"/>
                </a:ext>
              </a:extLst>
            </p:cNvPr>
            <p:cNvSpPr txBox="1"/>
            <p:nvPr/>
          </p:nvSpPr>
          <p:spPr>
            <a:xfrm>
              <a:off x="6698926" y="3737731"/>
              <a:ext cx="1733476" cy="2398437"/>
            </a:xfrm>
            <a:prstGeom prst="rect">
              <a:avLst/>
            </a:prstGeom>
            <a:grpFill/>
          </p:spPr>
          <p:txBody>
            <a:bodyPr wrap="square" rtlCol="0">
              <a:spAutoFit/>
            </a:bodyPr>
            <a:lstStyle/>
            <a:p>
              <a:pPr algn="ctr"/>
              <a:r>
                <a:rPr lang="en-US" altLang="zh-CN" sz="2000" b="1" dirty="0">
                  <a:solidFill>
                    <a:schemeClr val="bg1"/>
                  </a:solidFill>
                  <a:cs typeface="+mn-ea"/>
                  <a:sym typeface="+mn-lt"/>
                </a:rPr>
                <a:t>Contrary to premature industrialization, service-led growth may be a viable option for developing economies.</a:t>
              </a:r>
            </a:p>
          </p:txBody>
        </p:sp>
      </p:grpSp>
      <p:sp>
        <p:nvSpPr>
          <p:cNvPr id="19" name="Title 1">
            <a:extLst>
              <a:ext uri="{FF2B5EF4-FFF2-40B4-BE49-F238E27FC236}">
                <a16:creationId xmlns:a16="http://schemas.microsoft.com/office/drawing/2014/main" id="{3FF9ADC9-183C-4210-8DF5-E5BD9A94770F}"/>
              </a:ext>
            </a:extLst>
          </p:cNvPr>
          <p:cNvSpPr>
            <a:spLocks noGrp="1"/>
          </p:cNvSpPr>
          <p:nvPr>
            <p:ph type="title"/>
          </p:nvPr>
        </p:nvSpPr>
        <p:spPr>
          <a:xfrm>
            <a:off x="0" y="222801"/>
            <a:ext cx="12192000" cy="1325563"/>
          </a:xfrm>
        </p:spPr>
        <p:txBody>
          <a:bodyPr>
            <a:noAutofit/>
          </a:bodyPr>
          <a:lstStyle/>
          <a:p>
            <a:pPr algn="ctr">
              <a:buClr>
                <a:schemeClr val="dk1"/>
              </a:buClr>
              <a:buSzPts val="3800"/>
            </a:pPr>
            <a:r>
              <a:rPr lang="en-US" sz="4800" b="1" dirty="0">
                <a:latin typeface="+mn-lt"/>
                <a:ea typeface="+mn-ea"/>
                <a:cs typeface="+mn-cs"/>
              </a:rPr>
              <a:t>Conclusions</a:t>
            </a:r>
          </a:p>
        </p:txBody>
      </p:sp>
      <p:sp>
        <p:nvSpPr>
          <p:cNvPr id="12" name="Content Placeholder 2">
            <a:extLst>
              <a:ext uri="{FF2B5EF4-FFF2-40B4-BE49-F238E27FC236}">
                <a16:creationId xmlns:a16="http://schemas.microsoft.com/office/drawing/2014/main" id="{3936719A-C8F7-4773-959E-32DE85EC22BA}"/>
              </a:ext>
            </a:extLst>
          </p:cNvPr>
          <p:cNvSpPr>
            <a:spLocks noGrp="1"/>
          </p:cNvSpPr>
          <p:nvPr>
            <p:ph idx="1"/>
          </p:nvPr>
        </p:nvSpPr>
        <p:spPr>
          <a:xfrm>
            <a:off x="380687" y="1019651"/>
            <a:ext cx="5472000" cy="5495951"/>
          </a:xfrm>
        </p:spPr>
        <p:txBody>
          <a:bodyPr>
            <a:noAutofit/>
          </a:bodyPr>
          <a:lstStyle/>
          <a:p>
            <a:endParaRPr lang="en-US" sz="2600" dirty="0"/>
          </a:p>
          <a:p>
            <a:r>
              <a:rPr lang="en-US" sz="2600" dirty="0"/>
              <a:t>The agglomeration index already shows the importance of indirect contribution of non-tradable services.</a:t>
            </a:r>
          </a:p>
          <a:p>
            <a:r>
              <a:rPr lang="en-US" sz="2600" dirty="0"/>
              <a:t>Business and professional service sectors contribute the most to development.</a:t>
            </a:r>
          </a:p>
          <a:p>
            <a:r>
              <a:rPr lang="en-US" sz="2600" dirty="0"/>
              <a:t>Central Asian countries are more diversified than what is shown by traditional indicators when linkages in the domestic economy is accounted for.</a:t>
            </a:r>
          </a:p>
          <a:p>
            <a:endParaRPr lang="en-US" sz="2600" dirty="0"/>
          </a:p>
          <a:p>
            <a:endParaRPr lang="en-US" sz="2600" dirty="0"/>
          </a:p>
        </p:txBody>
      </p:sp>
      <p:sp>
        <p:nvSpPr>
          <p:cNvPr id="13" name="圆角矩形 66">
            <a:extLst>
              <a:ext uri="{FF2B5EF4-FFF2-40B4-BE49-F238E27FC236}">
                <a16:creationId xmlns:a16="http://schemas.microsoft.com/office/drawing/2014/main" id="{FB76C9E7-8672-4E00-9E83-BF440FC78F3D}"/>
              </a:ext>
            </a:extLst>
          </p:cNvPr>
          <p:cNvSpPr/>
          <p:nvPr/>
        </p:nvSpPr>
        <p:spPr>
          <a:xfrm rot="10800000" flipV="1">
            <a:off x="415150" y="1605541"/>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15" name="圆角矩形 66">
            <a:extLst>
              <a:ext uri="{FF2B5EF4-FFF2-40B4-BE49-F238E27FC236}">
                <a16:creationId xmlns:a16="http://schemas.microsoft.com/office/drawing/2014/main" id="{A57A77C6-E6F1-4916-9C83-06473F42FBAC}"/>
              </a:ext>
            </a:extLst>
          </p:cNvPr>
          <p:cNvSpPr/>
          <p:nvPr/>
        </p:nvSpPr>
        <p:spPr>
          <a:xfrm rot="10800000" flipV="1">
            <a:off x="423565" y="3189764"/>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16" name="圆角矩形 66">
            <a:extLst>
              <a:ext uri="{FF2B5EF4-FFF2-40B4-BE49-F238E27FC236}">
                <a16:creationId xmlns:a16="http://schemas.microsoft.com/office/drawing/2014/main" id="{2BE25B39-60FB-4098-93A8-D4992D408173}"/>
              </a:ext>
            </a:extLst>
          </p:cNvPr>
          <p:cNvSpPr/>
          <p:nvPr/>
        </p:nvSpPr>
        <p:spPr>
          <a:xfrm rot="10800000" flipV="1">
            <a:off x="426385" y="4354350"/>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Tree>
    <p:extLst>
      <p:ext uri="{BB962C8B-B14F-4D97-AF65-F5344CB8AC3E}">
        <p14:creationId xmlns:p14="http://schemas.microsoft.com/office/powerpoint/2010/main" val="375500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PA_矩形 12">
            <a:extLst>
              <a:ext uri="{FF2B5EF4-FFF2-40B4-BE49-F238E27FC236}">
                <a16:creationId xmlns:a16="http://schemas.microsoft.com/office/drawing/2014/main" id="{1ADBB93F-F5EE-422F-9140-606E3077B489}"/>
              </a:ext>
            </a:extLst>
          </p:cNvPr>
          <p:cNvSpPr/>
          <p:nvPr>
            <p:custDataLst>
              <p:tags r:id="rId1"/>
            </p:custDataLst>
          </p:nvPr>
        </p:nvSpPr>
        <p:spPr>
          <a:xfrm>
            <a:off x="1" y="20576"/>
            <a:ext cx="12192000" cy="6858000"/>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5" name="组合 4">
            <a:extLst>
              <a:ext uri="{FF2B5EF4-FFF2-40B4-BE49-F238E27FC236}">
                <a16:creationId xmlns:a16="http://schemas.microsoft.com/office/drawing/2014/main" id="{735FADCC-1C58-4C27-AA53-2AC943EB066D}"/>
              </a:ext>
            </a:extLst>
          </p:cNvPr>
          <p:cNvGrpSpPr/>
          <p:nvPr/>
        </p:nvGrpSpPr>
        <p:grpSpPr>
          <a:xfrm>
            <a:off x="1524000" y="7478843"/>
            <a:ext cx="9144000" cy="0"/>
            <a:chOff x="0" y="6621585"/>
            <a:chExt cx="12192000" cy="0"/>
          </a:xfrm>
        </p:grpSpPr>
        <p:cxnSp>
          <p:nvCxnSpPr>
            <p:cNvPr id="20" name="直接连接符 19">
              <a:extLst>
                <a:ext uri="{FF2B5EF4-FFF2-40B4-BE49-F238E27FC236}">
                  <a16:creationId xmlns:a16="http://schemas.microsoft.com/office/drawing/2014/main" id="{D3A1CD00-B821-4D3F-B2D8-87D3644886AB}"/>
                </a:ext>
              </a:extLst>
            </p:cNvPr>
            <p:cNvCxnSpPr>
              <a:cxnSpLocks/>
            </p:cNvCxnSpPr>
            <p:nvPr/>
          </p:nvCxnSpPr>
          <p:spPr>
            <a:xfrm>
              <a:off x="0" y="6621585"/>
              <a:ext cx="54991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21" name="直接连接符 20">
              <a:extLst>
                <a:ext uri="{FF2B5EF4-FFF2-40B4-BE49-F238E27FC236}">
                  <a16:creationId xmlns:a16="http://schemas.microsoft.com/office/drawing/2014/main" id="{95928CC5-844F-4218-B536-EF4B2032696D}"/>
                </a:ext>
              </a:extLst>
            </p:cNvPr>
            <p:cNvCxnSpPr>
              <a:cxnSpLocks/>
            </p:cNvCxnSpPr>
            <p:nvPr/>
          </p:nvCxnSpPr>
          <p:spPr>
            <a:xfrm>
              <a:off x="6692900" y="6621585"/>
              <a:ext cx="5499100"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grpSp>
      <p:pic>
        <p:nvPicPr>
          <p:cNvPr id="17" name="Picture 16">
            <a:extLst>
              <a:ext uri="{FF2B5EF4-FFF2-40B4-BE49-F238E27FC236}">
                <a16:creationId xmlns:a16="http://schemas.microsoft.com/office/drawing/2014/main" id="{BEE5EE16-302A-476A-85A7-6C1B72C31A24}"/>
              </a:ext>
            </a:extLst>
          </p:cNvPr>
          <p:cNvPicPr>
            <a:picLocks noChangeAspect="1"/>
          </p:cNvPicPr>
          <p:nvPr/>
        </p:nvPicPr>
        <p:blipFill rotWithShape="1">
          <a:blip r:embed="rId5">
            <a:extLst>
              <a:ext uri="{28A0092B-C50C-407E-A947-70E740481C1C}">
                <a14:useLocalDpi xmlns:a14="http://schemas.microsoft.com/office/drawing/2010/main" val="0"/>
              </a:ext>
            </a:extLst>
          </a:blip>
          <a:srcRect l="17664" t="44074" r="60188" b="1114"/>
          <a:stretch/>
        </p:blipFill>
        <p:spPr>
          <a:xfrm>
            <a:off x="0" y="1135463"/>
            <a:ext cx="2470366" cy="2437427"/>
          </a:xfrm>
          <a:prstGeom prst="rect">
            <a:avLst/>
          </a:prstGeom>
        </p:spPr>
      </p:pic>
      <p:pic>
        <p:nvPicPr>
          <p:cNvPr id="22" name="Picture 21">
            <a:extLst>
              <a:ext uri="{FF2B5EF4-FFF2-40B4-BE49-F238E27FC236}">
                <a16:creationId xmlns:a16="http://schemas.microsoft.com/office/drawing/2014/main" id="{7269D50C-10B3-4B40-89E4-AB7D304EB18C}"/>
              </a:ext>
            </a:extLst>
          </p:cNvPr>
          <p:cNvPicPr>
            <a:picLocks noChangeAspect="1"/>
          </p:cNvPicPr>
          <p:nvPr/>
        </p:nvPicPr>
        <p:blipFill rotWithShape="1">
          <a:blip r:embed="rId5">
            <a:extLst>
              <a:ext uri="{28A0092B-C50C-407E-A947-70E740481C1C}">
                <a14:useLocalDpi xmlns:a14="http://schemas.microsoft.com/office/drawing/2010/main" val="0"/>
              </a:ext>
            </a:extLst>
          </a:blip>
          <a:srcRect l="39369" t="43704" r="38187" b="28891"/>
          <a:stretch/>
        </p:blipFill>
        <p:spPr>
          <a:xfrm>
            <a:off x="2527987" y="1135463"/>
            <a:ext cx="2503304" cy="1218714"/>
          </a:xfrm>
          <a:prstGeom prst="rect">
            <a:avLst/>
          </a:prstGeom>
        </p:spPr>
      </p:pic>
      <p:pic>
        <p:nvPicPr>
          <p:cNvPr id="23" name="Picture 22">
            <a:extLst>
              <a:ext uri="{FF2B5EF4-FFF2-40B4-BE49-F238E27FC236}">
                <a16:creationId xmlns:a16="http://schemas.microsoft.com/office/drawing/2014/main" id="{51EB4BF0-AFD2-41B4-810D-FD92672FF0A0}"/>
              </a:ext>
            </a:extLst>
          </p:cNvPr>
          <p:cNvPicPr>
            <a:picLocks noChangeAspect="1"/>
          </p:cNvPicPr>
          <p:nvPr/>
        </p:nvPicPr>
        <p:blipFill rotWithShape="1">
          <a:blip r:embed="rId5">
            <a:extLst>
              <a:ext uri="{28A0092B-C50C-407E-A947-70E740481C1C}">
                <a14:useLocalDpi xmlns:a14="http://schemas.microsoft.com/office/drawing/2010/main" val="0"/>
              </a:ext>
            </a:extLst>
          </a:blip>
          <a:srcRect l="39664" t="72590" r="37892" b="1487"/>
          <a:stretch/>
        </p:blipFill>
        <p:spPr>
          <a:xfrm>
            <a:off x="2525492" y="2413410"/>
            <a:ext cx="2503304" cy="1152837"/>
          </a:xfrm>
          <a:prstGeom prst="rect">
            <a:avLst/>
          </a:prstGeom>
        </p:spPr>
      </p:pic>
      <p:pic>
        <p:nvPicPr>
          <p:cNvPr id="24" name="Picture 23">
            <a:extLst>
              <a:ext uri="{FF2B5EF4-FFF2-40B4-BE49-F238E27FC236}">
                <a16:creationId xmlns:a16="http://schemas.microsoft.com/office/drawing/2014/main" id="{FB51D26B-D305-4995-A9B1-2DF94F874F3A}"/>
              </a:ext>
            </a:extLst>
          </p:cNvPr>
          <p:cNvPicPr>
            <a:picLocks noChangeAspect="1"/>
          </p:cNvPicPr>
          <p:nvPr/>
        </p:nvPicPr>
        <p:blipFill rotWithShape="1">
          <a:blip r:embed="rId5">
            <a:extLst>
              <a:ext uri="{28A0092B-C50C-407E-A947-70E740481C1C}">
                <a14:useLocalDpi xmlns:a14="http://schemas.microsoft.com/office/drawing/2010/main" val="0"/>
              </a:ext>
            </a:extLst>
          </a:blip>
          <a:srcRect l="56808" t="46350" b="-364"/>
          <a:stretch/>
        </p:blipFill>
        <p:spPr>
          <a:xfrm>
            <a:off x="5088912" y="1138256"/>
            <a:ext cx="7103089" cy="2437427"/>
          </a:xfrm>
          <a:prstGeom prst="rect">
            <a:avLst/>
          </a:prstGeom>
        </p:spPr>
      </p:pic>
      <p:sp>
        <p:nvSpPr>
          <p:cNvPr id="6" name="Rectangle 5">
            <a:extLst>
              <a:ext uri="{FF2B5EF4-FFF2-40B4-BE49-F238E27FC236}">
                <a16:creationId xmlns:a16="http://schemas.microsoft.com/office/drawing/2014/main" id="{7D9560FF-CD25-4FFB-B5BC-6DAF01636C8B}"/>
              </a:ext>
            </a:extLst>
          </p:cNvPr>
          <p:cNvSpPr/>
          <p:nvPr/>
        </p:nvSpPr>
        <p:spPr>
          <a:xfrm>
            <a:off x="5083922" y="1138652"/>
            <a:ext cx="7103089" cy="2421368"/>
          </a:xfrm>
          <a:prstGeom prst="rect">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6" name="PA_文本框 11">
            <a:extLst>
              <a:ext uri="{FF2B5EF4-FFF2-40B4-BE49-F238E27FC236}">
                <a16:creationId xmlns:a16="http://schemas.microsoft.com/office/drawing/2014/main" id="{77A8F19B-9FE9-4ECD-9215-3302F1D88892}"/>
              </a:ext>
            </a:extLst>
          </p:cNvPr>
          <p:cNvSpPr txBox="1"/>
          <p:nvPr>
            <p:custDataLst>
              <p:tags r:id="rId2"/>
            </p:custDataLst>
          </p:nvPr>
        </p:nvSpPr>
        <p:spPr>
          <a:xfrm>
            <a:off x="1827090" y="3903659"/>
            <a:ext cx="8840910" cy="1200329"/>
          </a:xfrm>
          <a:prstGeom prst="rect">
            <a:avLst/>
          </a:prstGeom>
          <a:noFill/>
        </p:spPr>
        <p:txBody>
          <a:bodyPr wrap="square" rtlCol="0">
            <a:spAutoFit/>
          </a:bodyPr>
          <a:lstStyle/>
          <a:p>
            <a:pPr algn="ctr"/>
            <a:r>
              <a:rPr lang="en-PH" altLang="zh-CN" sz="7200" b="1" dirty="0">
                <a:solidFill>
                  <a:schemeClr val="tx1">
                    <a:lumMod val="85000"/>
                    <a:lumOff val="15000"/>
                  </a:schemeClr>
                </a:solidFill>
                <a:ea typeface="微软雅黑" panose="020B0503020204020204" pitchFamily="34" charset="-122"/>
              </a:rPr>
              <a:t>THANK YOU</a:t>
            </a:r>
            <a:endParaRPr lang="zh-CN" altLang="en-US" sz="7200" b="1" dirty="0">
              <a:solidFill>
                <a:schemeClr val="tx1">
                  <a:lumMod val="85000"/>
                  <a:lumOff val="15000"/>
                </a:schemeClr>
              </a:solidFill>
              <a:ea typeface="微软雅黑" panose="020B0503020204020204" pitchFamily="34" charset="-122"/>
            </a:endParaRPr>
          </a:p>
        </p:txBody>
      </p:sp>
    </p:spTree>
    <p:extLst>
      <p:ext uri="{BB962C8B-B14F-4D97-AF65-F5344CB8AC3E}">
        <p14:creationId xmlns:p14="http://schemas.microsoft.com/office/powerpoint/2010/main" val="3013609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7BFEF-2856-488D-AFF2-1EC8D96CB7D1}"/>
              </a:ext>
            </a:extLst>
          </p:cNvPr>
          <p:cNvSpPr>
            <a:spLocks noGrp="1"/>
          </p:cNvSpPr>
          <p:nvPr>
            <p:ph type="ctrTitle"/>
          </p:nvPr>
        </p:nvSpPr>
        <p:spPr/>
        <p:txBody>
          <a:bodyPr/>
          <a:lstStyle/>
          <a:p>
            <a:r>
              <a:rPr lang="en-PH" dirty="0"/>
              <a:t>Dot Plot Matrices</a:t>
            </a:r>
          </a:p>
        </p:txBody>
      </p:sp>
    </p:spTree>
    <p:extLst>
      <p:ext uri="{BB962C8B-B14F-4D97-AF65-F5344CB8AC3E}">
        <p14:creationId xmlns:p14="http://schemas.microsoft.com/office/powerpoint/2010/main" val="1996962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close up of a map&#10;&#10;Description automatically generated">
            <a:extLst>
              <a:ext uri="{FF2B5EF4-FFF2-40B4-BE49-F238E27FC236}">
                <a16:creationId xmlns:a16="http://schemas.microsoft.com/office/drawing/2014/main" id="{D3DAC666-69CD-44E7-ADCB-39EA713250EF}"/>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323790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close up of a map&#10;&#10;Description automatically generated">
            <a:extLst>
              <a:ext uri="{FF2B5EF4-FFF2-40B4-BE49-F238E27FC236}">
                <a16:creationId xmlns:a16="http://schemas.microsoft.com/office/drawing/2014/main" id="{3E7FBCBA-78BA-4EDE-BC4F-5EA54AEF23FC}"/>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4308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a:solidFill>
                  <a:schemeClr val="accent2">
                    <a:lumMod val="75000"/>
                  </a:schemeClr>
                </a:solidFill>
                <a:latin typeface="Arial" panose="020B0604020202020204" pitchFamily="34" charset="0"/>
                <a:ea typeface="+mn-ea"/>
                <a:cs typeface="Arial" panose="020B0604020202020204" pitchFamily="34" charset="0"/>
              </a:rPr>
            </a:br>
            <a:r>
              <a:rPr lang="en-US" sz="2200">
                <a:solidFill>
                  <a:schemeClr val="accent2">
                    <a:lumMod val="75000"/>
                  </a:schemeClr>
                </a:solidFill>
                <a:latin typeface="Arial" panose="020B0604020202020204" pitchFamily="34" charset="0"/>
                <a:ea typeface="+mn-ea"/>
                <a:cs typeface="Arial" panose="020B0604020202020204" pitchFamily="34" charset="0"/>
              </a:rPr>
              <a:t>Input-Output Direct Requirements</a:t>
            </a:r>
            <a:endParaRPr lang="en-US" sz="2200" dirty="0">
              <a:solidFill>
                <a:schemeClr val="accent2">
                  <a:lumMod val="75000"/>
                </a:schemeClr>
              </a:solidFill>
              <a:latin typeface="Arial" panose="020B0604020202020204" pitchFamily="34" charset="0"/>
              <a:ea typeface="+mn-ea"/>
              <a:cs typeface="Arial" panose="020B0604020202020204" pitchFamily="34" charset="0"/>
            </a:endParaRP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close up of a map&#10;&#10;Description automatically generated">
            <a:extLst>
              <a:ext uri="{FF2B5EF4-FFF2-40B4-BE49-F238E27FC236}">
                <a16:creationId xmlns:a16="http://schemas.microsoft.com/office/drawing/2014/main" id="{CBF3A7D2-BE15-47C5-803A-E17C2FB82588}"/>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005271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close up of a map&#10;&#10;Description automatically generated">
            <a:extLst>
              <a:ext uri="{FF2B5EF4-FFF2-40B4-BE49-F238E27FC236}">
                <a16:creationId xmlns:a16="http://schemas.microsoft.com/office/drawing/2014/main" id="{6DFF7834-D8E8-41A0-AFE4-116E90DD549B}"/>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2006512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10" name="Picture 9" descr="A screenshot of a computer&#10;&#10;Description automatically generated">
            <a:extLst>
              <a:ext uri="{FF2B5EF4-FFF2-40B4-BE49-F238E27FC236}">
                <a16:creationId xmlns:a16="http://schemas.microsoft.com/office/drawing/2014/main" id="{6CDB4A2D-7E98-4FF1-8971-D2C05E6A3A9B}"/>
              </a:ext>
            </a:extLst>
          </p:cNvPr>
          <p:cNvPicPr>
            <a:picLocks noChangeAspect="1"/>
          </p:cNvPicPr>
          <p:nvPr/>
        </p:nvPicPr>
        <p:blipFill>
          <a:blip r:embed="rId4"/>
          <a:stretch>
            <a:fillRect/>
          </a:stretch>
        </p:blipFill>
        <p:spPr>
          <a:xfrm>
            <a:off x="3297174" y="1031053"/>
            <a:ext cx="5598000" cy="5598000"/>
          </a:xfrm>
          <a:prstGeom prst="rect">
            <a:avLst/>
          </a:prstGeom>
        </p:spPr>
      </p:pic>
    </p:spTree>
    <p:extLst>
      <p:ext uri="{BB962C8B-B14F-4D97-AF65-F5344CB8AC3E}">
        <p14:creationId xmlns:p14="http://schemas.microsoft.com/office/powerpoint/2010/main" val="2091258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8" name="Picture 7" descr="A screenshot of a computer&#10;&#10;Description automatically generated">
            <a:extLst>
              <a:ext uri="{FF2B5EF4-FFF2-40B4-BE49-F238E27FC236}">
                <a16:creationId xmlns:a16="http://schemas.microsoft.com/office/drawing/2014/main" id="{9149E601-77B8-4500-B553-7F5DB5D181CF}"/>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2075240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208" y="2833860"/>
            <a:ext cx="4526551" cy="966608"/>
          </a:xfrm>
        </p:spPr>
        <p:txBody>
          <a:bodyPr>
            <a:noAutofit/>
          </a:bodyPr>
          <a:lstStyle/>
          <a:p>
            <a:pPr marL="800100" lvl="2" indent="0">
              <a:spcBef>
                <a:spcPts val="0"/>
              </a:spcBef>
              <a:spcAft>
                <a:spcPts val="1000"/>
              </a:spcAft>
              <a:buNone/>
            </a:pPr>
            <a:r>
              <a:rPr lang="en-US" sz="2800" dirty="0"/>
              <a:t>Trade data is insufficient to show what is happening in domestic economy.</a:t>
            </a:r>
          </a:p>
          <a:p>
            <a:pPr lvl="2" indent="-342900">
              <a:spcBef>
                <a:spcPts val="0"/>
              </a:spcBef>
              <a:spcAft>
                <a:spcPts val="1000"/>
              </a:spcAft>
            </a:pPr>
            <a:endParaRPr lang="en-US" sz="2800" dirty="0"/>
          </a:p>
          <a:p>
            <a:pPr marL="297180" lvl="1" indent="0">
              <a:spcBef>
                <a:spcPts val="0"/>
              </a:spcBef>
              <a:spcAft>
                <a:spcPts val="1000"/>
              </a:spcAft>
              <a:buNone/>
            </a:pPr>
            <a:endParaRPr lang="en-US" sz="2800" dirty="0"/>
          </a:p>
        </p:txBody>
      </p:sp>
      <p:sp>
        <p:nvSpPr>
          <p:cNvPr id="4" name="圆角矩形 19">
            <a:extLst>
              <a:ext uri="{FF2B5EF4-FFF2-40B4-BE49-F238E27FC236}">
                <a16:creationId xmlns:a16="http://schemas.microsoft.com/office/drawing/2014/main" id="{94E92F17-4BC4-404D-A4E6-77CB24BEEE3A}"/>
              </a:ext>
            </a:extLst>
          </p:cNvPr>
          <p:cNvSpPr/>
          <p:nvPr/>
        </p:nvSpPr>
        <p:spPr>
          <a:xfrm>
            <a:off x="4773716" y="2507577"/>
            <a:ext cx="2259019" cy="2236715"/>
          </a:xfrm>
          <a:prstGeom prst="ellipse">
            <a:avLst/>
          </a:prstGeom>
          <a:solidFill>
            <a:srgbClr val="157E9F">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4000" dirty="0">
              <a:latin typeface="微软雅黑" pitchFamily="34" charset="-122"/>
              <a:ea typeface="微软雅黑" pitchFamily="34" charset="-122"/>
            </a:endParaRPr>
          </a:p>
        </p:txBody>
      </p:sp>
      <p:grpSp>
        <p:nvGrpSpPr>
          <p:cNvPr id="5" name="组合 1774">
            <a:extLst>
              <a:ext uri="{FF2B5EF4-FFF2-40B4-BE49-F238E27FC236}">
                <a16:creationId xmlns:a16="http://schemas.microsoft.com/office/drawing/2014/main" id="{E9A456A2-2AFF-413A-928E-F6CBB264EBC6}"/>
              </a:ext>
            </a:extLst>
          </p:cNvPr>
          <p:cNvGrpSpPr/>
          <p:nvPr/>
        </p:nvGrpSpPr>
        <p:grpSpPr>
          <a:xfrm>
            <a:off x="4953820" y="2218010"/>
            <a:ext cx="2418483" cy="2515367"/>
            <a:chOff x="4721608" y="1835707"/>
            <a:chExt cx="1879634" cy="1954931"/>
          </a:xfrm>
          <a:solidFill>
            <a:srgbClr val="157E9F">
              <a:alpha val="39000"/>
            </a:srgbClr>
          </a:solidFill>
        </p:grpSpPr>
        <p:sp>
          <p:nvSpPr>
            <p:cNvPr id="6" name="圆角矩形 19">
              <a:extLst>
                <a:ext uri="{FF2B5EF4-FFF2-40B4-BE49-F238E27FC236}">
                  <a16:creationId xmlns:a16="http://schemas.microsoft.com/office/drawing/2014/main" id="{106E72E8-EA77-44B8-9B0C-43094C3C602F}"/>
                </a:ext>
              </a:extLst>
            </p:cNvPr>
            <p:cNvSpPr/>
            <p:nvPr/>
          </p:nvSpPr>
          <p:spPr>
            <a:xfrm>
              <a:off x="4721608" y="1835707"/>
              <a:ext cx="1755699" cy="1738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0" dirty="0">
                <a:latin typeface="微软雅黑" pitchFamily="34" charset="-122"/>
                <a:ea typeface="微软雅黑" pitchFamily="34" charset="-122"/>
              </a:endParaRPr>
            </a:p>
          </p:txBody>
        </p:sp>
        <p:sp>
          <p:nvSpPr>
            <p:cNvPr id="7" name="圆角矩形 20">
              <a:extLst>
                <a:ext uri="{FF2B5EF4-FFF2-40B4-BE49-F238E27FC236}">
                  <a16:creationId xmlns:a16="http://schemas.microsoft.com/office/drawing/2014/main" id="{A1BE6058-1F78-4C1D-863D-4EAE954157BA}"/>
                </a:ext>
              </a:extLst>
            </p:cNvPr>
            <p:cNvSpPr/>
            <p:nvPr/>
          </p:nvSpPr>
          <p:spPr>
            <a:xfrm>
              <a:off x="4845543" y="2052274"/>
              <a:ext cx="1755699" cy="1738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4000" dirty="0">
                <a:latin typeface="微软雅黑" pitchFamily="34" charset="-122"/>
                <a:ea typeface="微软雅黑" pitchFamily="34" charset="-122"/>
              </a:endParaRPr>
            </a:p>
          </p:txBody>
        </p:sp>
      </p:grpSp>
      <p:sp>
        <p:nvSpPr>
          <p:cNvPr id="8" name="矩形 1777">
            <a:extLst>
              <a:ext uri="{FF2B5EF4-FFF2-40B4-BE49-F238E27FC236}">
                <a16:creationId xmlns:a16="http://schemas.microsoft.com/office/drawing/2014/main" id="{ED7F7449-0842-4109-994A-01BCB95D23B0}"/>
              </a:ext>
            </a:extLst>
          </p:cNvPr>
          <p:cNvSpPr/>
          <p:nvPr/>
        </p:nvSpPr>
        <p:spPr>
          <a:xfrm>
            <a:off x="5151272" y="3322301"/>
            <a:ext cx="1882666" cy="453455"/>
          </a:xfrm>
          <a:prstGeom prst="rect">
            <a:avLst/>
          </a:prstGeom>
        </p:spPr>
        <p:txBody>
          <a:bodyPr wrap="square" lIns="91438" tIns="45719" rIns="91438" bIns="45719">
            <a:spAutoFit/>
          </a:bodyPr>
          <a:lstStyle/>
          <a:p>
            <a:pPr algn="ctr">
              <a:lnSpc>
                <a:spcPct val="130000"/>
              </a:lnSpc>
            </a:pPr>
            <a:r>
              <a:rPr lang="en-PH" altLang="zh-CN" sz="2000" dirty="0">
                <a:solidFill>
                  <a:schemeClr val="bg1"/>
                </a:solidFill>
                <a:latin typeface="方正清刻本悦宋简体" panose="02000000000000000000" pitchFamily="2" charset="-122"/>
                <a:ea typeface="方正清刻本悦宋简体" panose="02000000000000000000" pitchFamily="2" charset="-122"/>
              </a:rPr>
              <a:t>MOTIVATION</a:t>
            </a:r>
            <a:endParaRPr lang="en-US" altLang="zh-CN" sz="2000" dirty="0">
              <a:solidFill>
                <a:schemeClr val="bg1"/>
              </a:solidFill>
              <a:latin typeface="方正清刻本悦宋简体" panose="02000000000000000000" pitchFamily="2" charset="-122"/>
              <a:ea typeface="方正清刻本悦宋简体" panose="02000000000000000000" pitchFamily="2" charset="-122"/>
            </a:endParaRPr>
          </a:p>
        </p:txBody>
      </p:sp>
      <p:cxnSp>
        <p:nvCxnSpPr>
          <p:cNvPr id="12" name="直接连接符 1780">
            <a:extLst>
              <a:ext uri="{FF2B5EF4-FFF2-40B4-BE49-F238E27FC236}">
                <a16:creationId xmlns:a16="http://schemas.microsoft.com/office/drawing/2014/main" id="{AB6E7C72-8D42-43AF-82C6-11A417F4EED9}"/>
              </a:ext>
            </a:extLst>
          </p:cNvPr>
          <p:cNvCxnSpPr/>
          <p:nvPr/>
        </p:nvCxnSpPr>
        <p:spPr>
          <a:xfrm>
            <a:off x="4985359" y="5049878"/>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4214A5A-1643-4C6C-B52A-414B6403E402}"/>
              </a:ext>
            </a:extLst>
          </p:cNvPr>
          <p:cNvSpPr/>
          <p:nvPr/>
        </p:nvSpPr>
        <p:spPr>
          <a:xfrm>
            <a:off x="0" y="331286"/>
            <a:ext cx="12192000" cy="1569660"/>
          </a:xfrm>
          <a:prstGeom prst="rect">
            <a:avLst/>
          </a:prstGeom>
        </p:spPr>
        <p:txBody>
          <a:bodyPr wrap="square">
            <a:spAutoFit/>
          </a:bodyPr>
          <a:lstStyle/>
          <a:p>
            <a:pPr lvl="1" indent="-342900" algn="ctr">
              <a:spcBef>
                <a:spcPts val="0"/>
              </a:spcBef>
              <a:spcAft>
                <a:spcPts val="1000"/>
              </a:spcAft>
            </a:pPr>
            <a:r>
              <a:rPr lang="en-US" sz="3200" b="1" dirty="0"/>
              <a:t>Literature on structural transformation has yet to measure the contribution of inter-sectorial linkages in domestic production and in GVCs on economic development.</a:t>
            </a:r>
          </a:p>
        </p:txBody>
      </p:sp>
      <p:sp>
        <p:nvSpPr>
          <p:cNvPr id="9" name="Rectangle 8">
            <a:extLst>
              <a:ext uri="{FF2B5EF4-FFF2-40B4-BE49-F238E27FC236}">
                <a16:creationId xmlns:a16="http://schemas.microsoft.com/office/drawing/2014/main" id="{C7EDC109-AC0A-4A95-8307-9D228C1A6EEF}"/>
              </a:ext>
            </a:extLst>
          </p:cNvPr>
          <p:cNvSpPr/>
          <p:nvPr/>
        </p:nvSpPr>
        <p:spPr>
          <a:xfrm>
            <a:off x="6927078" y="2623719"/>
            <a:ext cx="4898650" cy="1815882"/>
          </a:xfrm>
          <a:prstGeom prst="rect">
            <a:avLst/>
          </a:prstGeom>
        </p:spPr>
        <p:txBody>
          <a:bodyPr wrap="square">
            <a:spAutoFit/>
          </a:bodyPr>
          <a:lstStyle/>
          <a:p>
            <a:pPr lvl="2" indent="-342900" algn="r">
              <a:spcBef>
                <a:spcPts val="0"/>
              </a:spcBef>
              <a:spcAft>
                <a:spcPts val="1000"/>
              </a:spcAft>
            </a:pPr>
            <a:r>
              <a:rPr lang="en-US" sz="2800" dirty="0"/>
              <a:t>Developing economies such as FSU countries do not fit into the traditional development route.</a:t>
            </a:r>
          </a:p>
        </p:txBody>
      </p:sp>
      <p:sp>
        <p:nvSpPr>
          <p:cNvPr id="10" name="Rectangle 9">
            <a:extLst>
              <a:ext uri="{FF2B5EF4-FFF2-40B4-BE49-F238E27FC236}">
                <a16:creationId xmlns:a16="http://schemas.microsoft.com/office/drawing/2014/main" id="{885295D8-CA15-41A9-AA2D-F7D869346EEB}"/>
              </a:ext>
            </a:extLst>
          </p:cNvPr>
          <p:cNvSpPr/>
          <p:nvPr/>
        </p:nvSpPr>
        <p:spPr>
          <a:xfrm>
            <a:off x="1989016" y="5104083"/>
            <a:ext cx="8054503" cy="1384995"/>
          </a:xfrm>
          <a:prstGeom prst="rect">
            <a:avLst/>
          </a:prstGeom>
        </p:spPr>
        <p:txBody>
          <a:bodyPr wrap="square">
            <a:spAutoFit/>
          </a:bodyPr>
          <a:lstStyle/>
          <a:p>
            <a:pPr lvl="2" indent="-342900" algn="ctr">
              <a:spcBef>
                <a:spcPts val="0"/>
              </a:spcBef>
              <a:spcAft>
                <a:spcPts val="1000"/>
              </a:spcAft>
            </a:pPr>
            <a:r>
              <a:rPr lang="en-US" sz="2800" dirty="0"/>
              <a:t>The indirect value added </a:t>
            </a:r>
            <a:r>
              <a:rPr lang="en-US" sz="2800" dirty="0">
                <a:solidFill>
                  <a:schemeClr val="accent2"/>
                </a:solidFill>
              </a:rPr>
              <a:t>contribution of non-tradable services </a:t>
            </a:r>
            <a:r>
              <a:rPr lang="en-US" sz="2800" dirty="0"/>
              <a:t>to production and development has not been properly measured.</a:t>
            </a:r>
          </a:p>
        </p:txBody>
      </p:sp>
      <p:pic>
        <p:nvPicPr>
          <p:cNvPr id="13" name="Picture 12" descr="A picture containing drawing&#10;&#10;Description automatically generated">
            <a:extLst>
              <a:ext uri="{FF2B5EF4-FFF2-40B4-BE49-F238E27FC236}">
                <a16:creationId xmlns:a16="http://schemas.microsoft.com/office/drawing/2014/main" id="{FA2EAA58-AC0E-4D21-A4FD-FB660CCF4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8025" y="5621372"/>
            <a:ext cx="720000" cy="720000"/>
          </a:xfrm>
          <a:prstGeom prst="rect">
            <a:avLst/>
          </a:prstGeom>
        </p:spPr>
      </p:pic>
      <p:cxnSp>
        <p:nvCxnSpPr>
          <p:cNvPr id="21" name="直接连接符 1780">
            <a:extLst>
              <a:ext uri="{FF2B5EF4-FFF2-40B4-BE49-F238E27FC236}">
                <a16:creationId xmlns:a16="http://schemas.microsoft.com/office/drawing/2014/main" id="{CBBE95AD-98E3-4BF7-88C6-ADE609FF8452}"/>
              </a:ext>
            </a:extLst>
          </p:cNvPr>
          <p:cNvCxnSpPr/>
          <p:nvPr/>
        </p:nvCxnSpPr>
        <p:spPr>
          <a:xfrm>
            <a:off x="4981265" y="198238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7988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121B89A7-EB7E-4F73-A548-B9C722B940EC}"/>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737873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B849406B-7D51-4893-AD9B-112B995A484D}"/>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805713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32CA7472-1C7D-49D1-9966-BDE75CC009FE}"/>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26223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45DFF45D-67E7-44A9-B418-40468D86BB54}"/>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41919774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social media post&#10;&#10;Description automatically generated">
            <a:extLst>
              <a:ext uri="{FF2B5EF4-FFF2-40B4-BE49-F238E27FC236}">
                <a16:creationId xmlns:a16="http://schemas.microsoft.com/office/drawing/2014/main" id="{8310D470-86C2-414D-A5A8-D8A8EFB7AADB}"/>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490781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ABF7B431-4B76-4AA3-AAD6-05468878A4F4}"/>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599179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4A146F85-74E6-45FF-B6A2-FC06B9BB8211}"/>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903446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DF828D90-8EF0-4818-AC25-FC73D696C6C1}"/>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84959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15FC903F-403C-4348-AE2B-4708F67F4FE4}"/>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378238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9E714518-6401-4265-90AF-5111DE1BFE26}"/>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371462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94A212D1-5218-4D4F-9A03-44326041403D}"/>
              </a:ext>
            </a:extLst>
          </p:cNvPr>
          <p:cNvSpPr txBox="1">
            <a:spLocks noChangeArrowheads="1"/>
          </p:cNvSpPr>
          <p:nvPr/>
        </p:nvSpPr>
        <p:spPr bwMode="auto">
          <a:xfrm>
            <a:off x="500835" y="216600"/>
            <a:ext cx="9413186" cy="11957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sz="1400">
                <a:solidFill>
                  <a:srgbClr val="000000"/>
                </a:solidFill>
                <a:latin typeface="Arial" panose="020B0604020202020204" pitchFamily="34" charset="0"/>
                <a:ea typeface="MS PGothic" panose="020B0600070205080204" pitchFamily="34" charset="-128"/>
              </a:defRPr>
            </a:lvl9pPr>
          </a:lstStyle>
          <a:p>
            <a:pPr lvl="1" indent="-342900">
              <a:spcAft>
                <a:spcPts val="1000"/>
              </a:spcAft>
            </a:pPr>
            <a:r>
              <a:rPr lang="en-US" altLang="en-US" sz="3200" b="1" dirty="0">
                <a:solidFill>
                  <a:schemeClr val="tx1"/>
                </a:solidFill>
                <a:latin typeface="+mn-lt"/>
                <a:ea typeface="+mn-ea"/>
              </a:rPr>
              <a:t>What we know from structural change literature is based on advanced economies’ trends.</a:t>
            </a:r>
          </a:p>
        </p:txBody>
      </p:sp>
      <p:sp>
        <p:nvSpPr>
          <p:cNvPr id="3074" name="AutoShape 2">
            <a:extLst>
              <a:ext uri="{FF2B5EF4-FFF2-40B4-BE49-F238E27FC236}">
                <a16:creationId xmlns:a16="http://schemas.microsoft.com/office/drawing/2014/main" id="{B90233F2-68A5-402B-9A33-609079861E42}"/>
              </a:ext>
            </a:extLst>
          </p:cNvPr>
          <p:cNvSpPr>
            <a:spLocks noChangeAspect="1" noChangeArrowheads="1"/>
          </p:cNvSpPr>
          <p:nvPr/>
        </p:nvSpPr>
        <p:spPr bwMode="auto">
          <a:xfrm>
            <a:off x="6450013" y="152400"/>
            <a:ext cx="3670300" cy="35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5" name="Text Box 3">
            <a:extLst>
              <a:ext uri="{FF2B5EF4-FFF2-40B4-BE49-F238E27FC236}">
                <a16:creationId xmlns:a16="http://schemas.microsoft.com/office/drawing/2014/main" id="{8C0FCABD-D345-4ECA-BE56-E99FAF798AC2}"/>
              </a:ext>
            </a:extLst>
          </p:cNvPr>
          <p:cNvSpPr txBox="1">
            <a:spLocks noChangeArrowheads="1"/>
          </p:cNvSpPr>
          <p:nvPr/>
        </p:nvSpPr>
        <p:spPr bwMode="auto">
          <a:xfrm>
            <a:off x="285750" y="6549768"/>
            <a:ext cx="8640762"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5pPr>
            <a:lvl6pPr marL="25146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6pPr>
            <a:lvl7pPr marL="29718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7pPr>
            <a:lvl8pPr marL="34290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8pPr>
            <a:lvl9pPr marL="3886200" indent="-228600" defTabSz="457200" fontAlgn="base">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000000"/>
                </a:solidFill>
                <a:latin typeface="Arial" panose="020B0604020202020204" pitchFamily="34" charset="0"/>
                <a:ea typeface="MS PGothic" panose="020B0600070205080204" pitchFamily="34" charset="-128"/>
              </a:defRPr>
            </a:lvl9pPr>
          </a:lstStyle>
          <a:p>
            <a:r>
              <a:rPr lang="en-US" altLang="en-US" sz="800" b="1" dirty="0">
                <a:solidFill>
                  <a:srgbClr val="0054A6"/>
                </a:solidFill>
              </a:rPr>
              <a:t>Source: Van Neuss (2018), replicated by authors based on GGDC 10‐Sector Database (see wileyonlinelibrary.com). </a:t>
            </a:r>
          </a:p>
        </p:txBody>
      </p:sp>
      <p:cxnSp>
        <p:nvCxnSpPr>
          <p:cNvPr id="14" name="直接连接符 2">
            <a:extLst>
              <a:ext uri="{FF2B5EF4-FFF2-40B4-BE49-F238E27FC236}">
                <a16:creationId xmlns:a16="http://schemas.microsoft.com/office/drawing/2014/main" id="{78123140-8807-4B55-9C1E-2F42AB168D9F}"/>
              </a:ext>
            </a:extLst>
          </p:cNvPr>
          <p:cNvCxnSpPr>
            <a:cxnSpLocks/>
          </p:cNvCxnSpPr>
          <p:nvPr/>
        </p:nvCxnSpPr>
        <p:spPr>
          <a:xfrm>
            <a:off x="18003006" y="1769294"/>
            <a:ext cx="0" cy="32263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文本框 41">
            <a:extLst>
              <a:ext uri="{FF2B5EF4-FFF2-40B4-BE49-F238E27FC236}">
                <a16:creationId xmlns:a16="http://schemas.microsoft.com/office/drawing/2014/main" id="{23594CCC-5B42-4B8E-9840-0B3800889648}"/>
              </a:ext>
            </a:extLst>
          </p:cNvPr>
          <p:cNvSpPr txBox="1"/>
          <p:nvPr/>
        </p:nvSpPr>
        <p:spPr>
          <a:xfrm>
            <a:off x="8613946" y="4436658"/>
            <a:ext cx="2115045" cy="1815882"/>
          </a:xfrm>
          <a:prstGeom prst="rect">
            <a:avLst/>
          </a:prstGeom>
          <a:solidFill>
            <a:srgbClr val="00A1CB"/>
          </a:solidFill>
        </p:spPr>
        <p:txBody>
          <a:bodyPr wrap="square" rtlCol="0">
            <a:spAutoFit/>
          </a:bodyPr>
          <a:lstStyle/>
          <a:p>
            <a:pPr algn="ctr"/>
            <a:r>
              <a:rPr lang="en-US" altLang="zh-CN" sz="1600" b="1" dirty="0">
                <a:solidFill>
                  <a:schemeClr val="bg1"/>
                </a:solidFill>
                <a:cs typeface="+mn-ea"/>
                <a:sym typeface="+mn-lt"/>
              </a:rPr>
              <a:t>Sectoral Shares of Employment and Nominal Value Added – Selected European Countries and the USA from GGDC 10‐Sector, 1947–2011. </a:t>
            </a:r>
          </a:p>
        </p:txBody>
      </p:sp>
      <p:sp>
        <p:nvSpPr>
          <p:cNvPr id="13" name="Text Placeholder 4">
            <a:extLst>
              <a:ext uri="{FF2B5EF4-FFF2-40B4-BE49-F238E27FC236}">
                <a16:creationId xmlns:a16="http://schemas.microsoft.com/office/drawing/2014/main" id="{57CDA15E-CB91-4E08-A2E3-4F43CE44F53B}"/>
              </a:ext>
            </a:extLst>
          </p:cNvPr>
          <p:cNvSpPr txBox="1">
            <a:spLocks/>
          </p:cNvSpPr>
          <p:nvPr/>
        </p:nvSpPr>
        <p:spPr>
          <a:xfrm>
            <a:off x="64453" y="2337669"/>
            <a:ext cx="3778978" cy="33059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en-US" altLang="zh-CN" sz="2400" dirty="0">
                <a:cs typeface="+mn-ea"/>
                <a:sym typeface="+mn-lt"/>
              </a:rPr>
              <a:t>Contribution of services is not properly measure</a:t>
            </a:r>
          </a:p>
          <a:p>
            <a:pPr>
              <a:lnSpc>
                <a:spcPct val="100000"/>
              </a:lnSpc>
              <a:defRPr/>
            </a:pPr>
            <a:r>
              <a:rPr lang="en-US" sz="2400" dirty="0">
                <a:cs typeface="+mn-ea"/>
                <a:sym typeface="+mn-lt"/>
              </a:rPr>
              <a:t>Services is no longer constrained by domestic demand.</a:t>
            </a:r>
          </a:p>
          <a:p>
            <a:pPr>
              <a:lnSpc>
                <a:spcPct val="100000"/>
              </a:lnSpc>
              <a:defRPr/>
            </a:pPr>
            <a:r>
              <a:rPr lang="en-US" sz="2400" dirty="0">
                <a:cs typeface="+mn-ea"/>
                <a:sym typeface="+mn-lt"/>
              </a:rPr>
              <a:t>Growing linkages of services with other sectors!</a:t>
            </a:r>
            <a:endParaRPr lang="id-ID" sz="2400" dirty="0">
              <a:cs typeface="+mn-ea"/>
              <a:sym typeface="+mn-lt"/>
            </a:endParaRPr>
          </a:p>
        </p:txBody>
      </p:sp>
      <p:sp>
        <p:nvSpPr>
          <p:cNvPr id="15" name="Rectangle: Rounded Corners 21">
            <a:extLst>
              <a:ext uri="{FF2B5EF4-FFF2-40B4-BE49-F238E27FC236}">
                <a16:creationId xmlns:a16="http://schemas.microsoft.com/office/drawing/2014/main" id="{8D7BD2CB-7E0B-4B86-B66C-1758A4E6478C}"/>
              </a:ext>
            </a:extLst>
          </p:cNvPr>
          <p:cNvSpPr/>
          <p:nvPr/>
        </p:nvSpPr>
        <p:spPr>
          <a:xfrm>
            <a:off x="217010" y="1608747"/>
            <a:ext cx="3670300" cy="552649"/>
          </a:xfrm>
          <a:prstGeom prst="roundRect">
            <a:avLst>
              <a:gd name="adj" fmla="val 50000"/>
            </a:avLst>
          </a:prstGeom>
          <a:solidFill>
            <a:srgbClr val="00A1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cs typeface="+mn-ea"/>
                <a:sym typeface="+mn-lt"/>
              </a:rPr>
              <a:t>Arguments against concerns of Premature deindustrialization</a:t>
            </a:r>
          </a:p>
        </p:txBody>
      </p:sp>
      <p:sp>
        <p:nvSpPr>
          <p:cNvPr id="2" name="Rectangle 1">
            <a:extLst>
              <a:ext uri="{FF2B5EF4-FFF2-40B4-BE49-F238E27FC236}">
                <a16:creationId xmlns:a16="http://schemas.microsoft.com/office/drawing/2014/main" id="{E108F47A-FA73-4C5D-BA4D-0C8013C56F47}"/>
              </a:ext>
            </a:extLst>
          </p:cNvPr>
          <p:cNvSpPr/>
          <p:nvPr/>
        </p:nvSpPr>
        <p:spPr>
          <a:xfrm>
            <a:off x="8634601" y="1414196"/>
            <a:ext cx="3112495" cy="3046988"/>
          </a:xfrm>
          <a:prstGeom prst="rect">
            <a:avLst/>
          </a:prstGeom>
        </p:spPr>
        <p:txBody>
          <a:bodyPr wrap="square">
            <a:spAutoFit/>
          </a:bodyPr>
          <a:lstStyle/>
          <a:p>
            <a:pPr lvl="1" indent="-342900" algn="r">
              <a:spcAft>
                <a:spcPts val="1000"/>
              </a:spcAft>
            </a:pPr>
            <a:r>
              <a:rPr lang="en-US" altLang="en-US" sz="3200" b="1" dirty="0"/>
              <a:t>Moreover, manufacturing has become a more difficult route to growth.</a:t>
            </a:r>
          </a:p>
        </p:txBody>
      </p:sp>
      <p:grpSp>
        <p:nvGrpSpPr>
          <p:cNvPr id="3" name="Group 2">
            <a:extLst>
              <a:ext uri="{FF2B5EF4-FFF2-40B4-BE49-F238E27FC236}">
                <a16:creationId xmlns:a16="http://schemas.microsoft.com/office/drawing/2014/main" id="{E6696B69-5376-4604-879D-967555939A79}"/>
              </a:ext>
            </a:extLst>
          </p:cNvPr>
          <p:cNvGrpSpPr/>
          <p:nvPr/>
        </p:nvGrpSpPr>
        <p:grpSpPr>
          <a:xfrm>
            <a:off x="3748335" y="1550414"/>
            <a:ext cx="4886266" cy="4702126"/>
            <a:chOff x="3604126" y="1333295"/>
            <a:chExt cx="3980016" cy="3830028"/>
          </a:xfrm>
        </p:grpSpPr>
        <p:pic>
          <p:nvPicPr>
            <p:cNvPr id="3076" name="Picture 4">
              <a:extLst>
                <a:ext uri="{FF2B5EF4-FFF2-40B4-BE49-F238E27FC236}">
                  <a16:creationId xmlns:a16="http://schemas.microsoft.com/office/drawing/2014/main" id="{7AD50744-765F-4287-B9B7-76D2E7892A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44" r="3744" b="73738"/>
            <a:stretch/>
          </p:blipFill>
          <p:spPr bwMode="auto">
            <a:xfrm>
              <a:off x="3604126" y="1333295"/>
              <a:ext cx="3980016" cy="13561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4">
              <a:extLst>
                <a:ext uri="{FF2B5EF4-FFF2-40B4-BE49-F238E27FC236}">
                  <a16:creationId xmlns:a16="http://schemas.microsoft.com/office/drawing/2014/main" id="{85F8D088-FDAE-44B7-BF84-6F61DC6422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999"/>
            <a:stretch/>
          </p:blipFill>
          <p:spPr bwMode="auto">
            <a:xfrm>
              <a:off x="3773716" y="2633050"/>
              <a:ext cx="3810425" cy="25302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cSld>
  <p:clrMapOvr>
    <a:masterClrMapping/>
  </p:clrMapOvr>
  <p:transition>
    <p:wipe dir="r"/>
  </p:transition>
  <p:timing>
    <p:tnLst>
      <p:par>
        <p:cTn id="1" dur="indefinite" restart="never" nodeType="tmRoot">
          <p:childTnLst>
            <p:seq concurrent="1" nextAc="seek">
              <p:cTn id="2" dur="0"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982ECF94-2278-4641-BC73-A7105ACB2458}"/>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5284366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social media post&#10;&#10;Description automatically generated">
            <a:extLst>
              <a:ext uri="{FF2B5EF4-FFF2-40B4-BE49-F238E27FC236}">
                <a16:creationId xmlns:a16="http://schemas.microsoft.com/office/drawing/2014/main" id="{E0BE67C6-0A64-4E3E-B896-A5A9560EFF60}"/>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395667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82B918DE-3898-4999-B958-418DED55E0BC}"/>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41640720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social media post&#10;&#10;Description automatically generated">
            <a:extLst>
              <a:ext uri="{FF2B5EF4-FFF2-40B4-BE49-F238E27FC236}">
                <a16:creationId xmlns:a16="http://schemas.microsoft.com/office/drawing/2014/main" id="{7F2E45C1-A9CB-4F3C-B65A-51F4A13D6869}"/>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596133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CEF1DBCF-C642-4245-9B67-FE131891D876}"/>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0819226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FDE295E4-2F46-4F47-A7CC-44338C1AFDDF}"/>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5695128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CCCED5B2-BA6E-47B1-AD50-B8CD91E20EDD}"/>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7363059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333B9ACC-EC74-43B8-B176-184BC0075A69}"/>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9521228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social media post&#10;&#10;Description automatically generated">
            <a:extLst>
              <a:ext uri="{FF2B5EF4-FFF2-40B4-BE49-F238E27FC236}">
                <a16:creationId xmlns:a16="http://schemas.microsoft.com/office/drawing/2014/main" id="{B308D41B-61B9-4AEB-B0FB-0EA9AAE802DB}"/>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25984797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2CA9F73A-458E-453D-9DB7-041BF0F4B4B2}"/>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3290668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39">
            <a:extLst>
              <a:ext uri="{FF2B5EF4-FFF2-40B4-BE49-F238E27FC236}">
                <a16:creationId xmlns:a16="http://schemas.microsoft.com/office/drawing/2014/main" id="{6636898D-6D2B-49D9-B704-FCAF3D73869E}"/>
              </a:ext>
            </a:extLst>
          </p:cNvPr>
          <p:cNvSpPr/>
          <p:nvPr/>
        </p:nvSpPr>
        <p:spPr>
          <a:xfrm>
            <a:off x="10156594" y="1685811"/>
            <a:ext cx="1658411" cy="1625847"/>
          </a:xfrm>
          <a:prstGeom prst="rect">
            <a:avLst/>
          </a:prstGeom>
          <a:solidFill>
            <a:srgbClr val="00A1C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a:solidFill>
                <a:schemeClr val="bg1"/>
              </a:solidFill>
              <a:cs typeface="+mn-ea"/>
              <a:sym typeface="+mn-lt"/>
            </a:endParaRPr>
          </a:p>
        </p:txBody>
      </p:sp>
      <p:sp>
        <p:nvSpPr>
          <p:cNvPr id="2" name="Title 1"/>
          <p:cNvSpPr>
            <a:spLocks noGrp="1"/>
          </p:cNvSpPr>
          <p:nvPr>
            <p:ph type="title"/>
          </p:nvPr>
        </p:nvSpPr>
        <p:spPr>
          <a:xfrm>
            <a:off x="0" y="204024"/>
            <a:ext cx="12192000" cy="1143000"/>
          </a:xfrm>
        </p:spPr>
        <p:txBody>
          <a:bodyPr>
            <a:noAutofit/>
          </a:bodyPr>
          <a:lstStyle/>
          <a:p>
            <a:pPr marL="457200" lvl="1" indent="-342900" algn="ctr" defTabSz="457200" rtl="0">
              <a:spcAft>
                <a:spcPts val="1000"/>
              </a:spcAft>
              <a:tabLst>
                <a:tab pos="723900" algn="l"/>
                <a:tab pos="1447800" algn="l"/>
                <a:tab pos="2171700" algn="l"/>
                <a:tab pos="2895600" algn="l"/>
                <a:tab pos="3619500" algn="l"/>
                <a:tab pos="4343400" algn="l"/>
                <a:tab pos="5067300" algn="l"/>
                <a:tab pos="5791200" algn="l"/>
                <a:tab pos="6515100" algn="l"/>
              </a:tabLst>
            </a:pPr>
            <a:r>
              <a:rPr lang="en-US" sz="3200" b="1" kern="1200" dirty="0">
                <a:solidFill>
                  <a:schemeClr val="tx1"/>
                </a:solidFill>
                <a:latin typeface="+mn-lt"/>
                <a:ea typeface="+mn-ea"/>
                <a:cs typeface="+mn-cs"/>
              </a:rPr>
              <a:t>Traditional indicators of export diversification do not show a clear picture of whether countries are diversified.</a:t>
            </a:r>
          </a:p>
        </p:txBody>
      </p:sp>
      <p:sp>
        <p:nvSpPr>
          <p:cNvPr id="3" name="Content Placeholder 2"/>
          <p:cNvSpPr>
            <a:spLocks noGrp="1"/>
          </p:cNvSpPr>
          <p:nvPr>
            <p:ph idx="1"/>
          </p:nvPr>
        </p:nvSpPr>
        <p:spPr>
          <a:xfrm>
            <a:off x="1720850" y="1371600"/>
            <a:ext cx="8229600" cy="5410200"/>
          </a:xfrm>
        </p:spPr>
        <p:txBody>
          <a:bodyPr>
            <a:normAutofit/>
          </a:bodyPr>
          <a:lstStyle/>
          <a:p>
            <a:endParaRPr lang="en-US" sz="1800" dirty="0">
              <a:latin typeface="+mj-lt"/>
            </a:endParaRPr>
          </a:p>
          <a:p>
            <a:pPr marL="0" indent="0">
              <a:buNone/>
            </a:pPr>
            <a:endParaRPr lang="en-US" sz="2400" dirty="0">
              <a:latin typeface="+mj-lt"/>
            </a:endParaRPr>
          </a:p>
          <a:p>
            <a:endParaRPr lang="en-US" sz="2400" dirty="0">
              <a:latin typeface="+mj-lt"/>
            </a:endParaRPr>
          </a:p>
          <a:p>
            <a:endParaRPr lang="en-US" sz="2400" dirty="0">
              <a:latin typeface="+mj-lt"/>
            </a:endParaRPr>
          </a:p>
          <a:p>
            <a:endParaRPr lang="en-US" sz="2400" dirty="0">
              <a:latin typeface="+mj-lt"/>
            </a:endParaRPr>
          </a:p>
          <a:p>
            <a:pPr marL="0" indent="0">
              <a:buNone/>
            </a:pPr>
            <a:endParaRPr lang="en-US" sz="4800" dirty="0"/>
          </a:p>
          <a:p>
            <a:pPr marL="114300" indent="0">
              <a:buNone/>
            </a:pPr>
            <a:endParaRPr lang="en-US" sz="4800" dirty="0"/>
          </a:p>
          <a:p>
            <a:pPr marL="114300" indent="0">
              <a:buNone/>
            </a:pPr>
            <a:endParaRPr lang="en-US" sz="4800" dirty="0"/>
          </a:p>
          <a:p>
            <a:endParaRPr lang="en-US" sz="48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pPr marL="0" indent="0">
              <a:buNone/>
            </a:pPr>
            <a:endParaRPr lang="en-US" sz="2400" dirty="0"/>
          </a:p>
        </p:txBody>
      </p:sp>
      <p:pic>
        <p:nvPicPr>
          <p:cNvPr id="7" name="Picture 6">
            <a:extLst>
              <a:ext uri="{FF2B5EF4-FFF2-40B4-BE49-F238E27FC236}">
                <a16:creationId xmlns:a16="http://schemas.microsoft.com/office/drawing/2014/main" id="{42E921E2-58A1-4644-BF18-63065A251C94}"/>
              </a:ext>
            </a:extLst>
          </p:cNvPr>
          <p:cNvPicPr>
            <a:picLocks noChangeAspect="1"/>
          </p:cNvPicPr>
          <p:nvPr/>
        </p:nvPicPr>
        <p:blipFill>
          <a:blip r:embed="rId3"/>
          <a:stretch>
            <a:fillRect/>
          </a:stretch>
        </p:blipFill>
        <p:spPr>
          <a:xfrm>
            <a:off x="2136000" y="1680712"/>
            <a:ext cx="7920000" cy="4432119"/>
          </a:xfrm>
          <a:prstGeom prst="rect">
            <a:avLst/>
          </a:prstGeom>
        </p:spPr>
      </p:pic>
      <p:sp>
        <p:nvSpPr>
          <p:cNvPr id="9" name="Rectangle 8">
            <a:extLst>
              <a:ext uri="{FF2B5EF4-FFF2-40B4-BE49-F238E27FC236}">
                <a16:creationId xmlns:a16="http://schemas.microsoft.com/office/drawing/2014/main" id="{FD0DFBE3-D2F6-4401-A98A-8465FB87305E}"/>
              </a:ext>
            </a:extLst>
          </p:cNvPr>
          <p:cNvSpPr/>
          <p:nvPr/>
        </p:nvSpPr>
        <p:spPr>
          <a:xfrm>
            <a:off x="352061" y="6446520"/>
            <a:ext cx="6766295" cy="215444"/>
          </a:xfrm>
          <a:prstGeom prst="rect">
            <a:avLst/>
          </a:prstGeom>
        </p:spPr>
        <p:txBody>
          <a:bodyPr wrap="square">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800" b="1" dirty="0">
                <a:solidFill>
                  <a:srgbClr val="0054A6"/>
                </a:solidFill>
                <a:latin typeface="Arial" panose="020B0604020202020204" pitchFamily="34" charset="0"/>
                <a:ea typeface="MS PGothic" panose="020B0600070205080204" pitchFamily="34" charset="-128"/>
              </a:rPr>
              <a:t>Source: Calculated using data from Word Development Indicators in Haver Analytics (accessed 23 August 2019).</a:t>
            </a:r>
          </a:p>
        </p:txBody>
      </p:sp>
      <p:sp>
        <p:nvSpPr>
          <p:cNvPr id="8" name="Text Placeholder 4">
            <a:extLst>
              <a:ext uri="{FF2B5EF4-FFF2-40B4-BE49-F238E27FC236}">
                <a16:creationId xmlns:a16="http://schemas.microsoft.com/office/drawing/2014/main" id="{B2ED59CD-B0EB-474B-B9A2-5D831A65F6BF}"/>
              </a:ext>
            </a:extLst>
          </p:cNvPr>
          <p:cNvSpPr txBox="1">
            <a:spLocks/>
          </p:cNvSpPr>
          <p:nvPr/>
        </p:nvSpPr>
        <p:spPr>
          <a:xfrm>
            <a:off x="10102465" y="3331812"/>
            <a:ext cx="1816674" cy="26030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defRPr/>
            </a:pPr>
            <a:r>
              <a:rPr lang="en-US" altLang="zh-CN" sz="1800" dirty="0">
                <a:cs typeface="+mn-ea"/>
                <a:sym typeface="+mn-lt"/>
              </a:rPr>
              <a:t>Export diversification (as share of top 3 goods in total exports) show that transition economies do not come out as diversified.</a:t>
            </a:r>
          </a:p>
        </p:txBody>
      </p:sp>
      <p:cxnSp>
        <p:nvCxnSpPr>
          <p:cNvPr id="10" name="直接连接符 1780">
            <a:extLst>
              <a:ext uri="{FF2B5EF4-FFF2-40B4-BE49-F238E27FC236}">
                <a16:creationId xmlns:a16="http://schemas.microsoft.com/office/drawing/2014/main" id="{8EA7292D-0B78-4DED-960D-D6B370E49686}"/>
              </a:ext>
            </a:extLst>
          </p:cNvPr>
          <p:cNvCxnSpPr/>
          <p:nvPr/>
        </p:nvCxnSpPr>
        <p:spPr>
          <a:xfrm>
            <a:off x="4981265" y="141224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2" name="文本框 41">
            <a:extLst>
              <a:ext uri="{FF2B5EF4-FFF2-40B4-BE49-F238E27FC236}">
                <a16:creationId xmlns:a16="http://schemas.microsoft.com/office/drawing/2014/main" id="{E695AB2D-01B7-453F-A532-7C238B54740E}"/>
              </a:ext>
            </a:extLst>
          </p:cNvPr>
          <p:cNvSpPr txBox="1"/>
          <p:nvPr/>
        </p:nvSpPr>
        <p:spPr>
          <a:xfrm>
            <a:off x="10314625" y="2060701"/>
            <a:ext cx="1398159" cy="923330"/>
          </a:xfrm>
          <a:prstGeom prst="rect">
            <a:avLst/>
          </a:prstGeom>
          <a:solidFill>
            <a:srgbClr val="00A1CB"/>
          </a:solidFill>
        </p:spPr>
        <p:txBody>
          <a:bodyPr wrap="square" rtlCol="0">
            <a:spAutoFit/>
          </a:bodyPr>
          <a:lstStyle/>
          <a:p>
            <a:pPr algn="ctr"/>
            <a:r>
              <a:rPr lang="en-US" b="1" dirty="0">
                <a:solidFill>
                  <a:schemeClr val="bg1"/>
                </a:solidFill>
                <a:cs typeface="+mn-ea"/>
                <a:sym typeface="+mn-lt"/>
              </a:rPr>
              <a:t>Share of top 3 goods in total exports</a:t>
            </a:r>
          </a:p>
        </p:txBody>
      </p:sp>
    </p:spTree>
    <p:extLst>
      <p:ext uri="{BB962C8B-B14F-4D97-AF65-F5344CB8AC3E}">
        <p14:creationId xmlns:p14="http://schemas.microsoft.com/office/powerpoint/2010/main" val="277618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8D91205B-230C-4C88-BA89-996FBB6DE4FD}"/>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7177457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9672DDF8-06AC-4111-B15A-47638F455D8F}"/>
              </a:ext>
            </a:extLst>
          </p:cNvPr>
          <p:cNvPicPr>
            <a:picLocks noChangeAspect="1"/>
          </p:cNvPicPr>
          <p:nvPr/>
        </p:nvPicPr>
        <p:blipFill>
          <a:blip r:embed="rId4"/>
          <a:stretch>
            <a:fillRect/>
          </a:stretch>
        </p:blipFill>
        <p:spPr>
          <a:xfrm>
            <a:off x="3296826" y="1031053"/>
            <a:ext cx="5598000" cy="5598000"/>
          </a:xfrm>
          <a:prstGeom prst="rect">
            <a:avLst/>
          </a:prstGeom>
        </p:spPr>
      </p:pic>
      <p:sp>
        <p:nvSpPr>
          <p:cNvPr id="3" name="Rectangle 2">
            <a:extLst>
              <a:ext uri="{FF2B5EF4-FFF2-40B4-BE49-F238E27FC236}">
                <a16:creationId xmlns:a16="http://schemas.microsoft.com/office/drawing/2014/main" id="{A1A47357-518A-486E-8FA7-4D6C7B3C6D5E}"/>
              </a:ext>
            </a:extLst>
          </p:cNvPr>
          <p:cNvSpPr/>
          <p:nvPr/>
        </p:nvSpPr>
        <p:spPr>
          <a:xfrm>
            <a:off x="271849" y="1066510"/>
            <a:ext cx="3274151" cy="4801314"/>
          </a:xfrm>
          <a:prstGeom prst="rect">
            <a:avLst/>
          </a:prstGeom>
        </p:spPr>
        <p:txBody>
          <a:bodyPr wrap="square">
            <a:spAutoFit/>
          </a:bodyPr>
          <a:lstStyle/>
          <a:p>
            <a:pPr marL="285750" indent="-285750">
              <a:buFont typeface="Arial" panose="020B0604020202020204" pitchFamily="34" charset="0"/>
              <a:buChar char="•"/>
            </a:pPr>
            <a:r>
              <a:rPr lang="en-US" dirty="0"/>
              <a:t>What separates advanced economies from emerging markets is invariably the strong ‘forward links’ of sector 30 - Rental of machinery and equipment and other business and professional services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pattern of a dot-plot matrix for a specific country generally changes little over time (since 2000) for high-income economies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Some of the dot-plot matrices is the size of the diagonal. </a:t>
            </a:r>
            <a:endParaRPr lang="en-PH" dirty="0"/>
          </a:p>
        </p:txBody>
      </p:sp>
      <p:sp>
        <p:nvSpPr>
          <p:cNvPr id="7" name="圆角矩形 66">
            <a:extLst>
              <a:ext uri="{FF2B5EF4-FFF2-40B4-BE49-F238E27FC236}">
                <a16:creationId xmlns:a16="http://schemas.microsoft.com/office/drawing/2014/main" id="{77A1E93E-6607-4651-BF16-DB21E5F39DAD}"/>
              </a:ext>
            </a:extLst>
          </p:cNvPr>
          <p:cNvSpPr/>
          <p:nvPr/>
        </p:nvSpPr>
        <p:spPr>
          <a:xfrm rot="10800000" flipV="1">
            <a:off x="355847" y="1181959"/>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8" name="圆角矩形 66">
            <a:extLst>
              <a:ext uri="{FF2B5EF4-FFF2-40B4-BE49-F238E27FC236}">
                <a16:creationId xmlns:a16="http://schemas.microsoft.com/office/drawing/2014/main" id="{96499C42-A2B1-461C-9383-05C20E95B5EE}"/>
              </a:ext>
            </a:extLst>
          </p:cNvPr>
          <p:cNvSpPr/>
          <p:nvPr/>
        </p:nvSpPr>
        <p:spPr>
          <a:xfrm rot="10800000" flipV="1">
            <a:off x="355848" y="3641363"/>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9" name="圆角矩形 66">
            <a:extLst>
              <a:ext uri="{FF2B5EF4-FFF2-40B4-BE49-F238E27FC236}">
                <a16:creationId xmlns:a16="http://schemas.microsoft.com/office/drawing/2014/main" id="{3DF29475-6502-445C-A5B5-71C0A82204E5}"/>
              </a:ext>
            </a:extLst>
          </p:cNvPr>
          <p:cNvSpPr/>
          <p:nvPr/>
        </p:nvSpPr>
        <p:spPr>
          <a:xfrm rot="10800000" flipV="1">
            <a:off x="338994" y="5294759"/>
            <a:ext cx="169254" cy="171641"/>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Tree>
    <p:extLst>
      <p:ext uri="{BB962C8B-B14F-4D97-AF65-F5344CB8AC3E}">
        <p14:creationId xmlns:p14="http://schemas.microsoft.com/office/powerpoint/2010/main" val="13713413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a:extLst>
              <a:ext uri="{FF2B5EF4-FFF2-40B4-BE49-F238E27FC236}">
                <a16:creationId xmlns:a16="http://schemas.microsoft.com/office/drawing/2014/main" id="{BA93E8CA-FF43-477C-AEEA-71AD2BB66DEB}"/>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6823549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86F2BFE9-0BE5-4CFA-87BD-2A3CD7B00A3E}"/>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081679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85368B4F-F440-4015-8CD5-5E5A0EF6F062}"/>
              </a:ext>
            </a:extLst>
          </p:cNvPr>
          <p:cNvPicPr>
            <a:picLocks noChangeAspect="1"/>
          </p:cNvPicPr>
          <p:nvPr/>
        </p:nvPicPr>
        <p:blipFill>
          <a:blip r:embed="rId4"/>
          <a:stretch>
            <a:fillRect/>
          </a:stretch>
        </p:blipFill>
        <p:spPr>
          <a:xfrm>
            <a:off x="3296826" y="1031053"/>
            <a:ext cx="5598000" cy="5598000"/>
          </a:xfrm>
          <a:prstGeom prst="rect">
            <a:avLst/>
          </a:prstGeom>
        </p:spPr>
      </p:pic>
    </p:spTree>
    <p:extLst>
      <p:ext uri="{BB962C8B-B14F-4D97-AF65-F5344CB8AC3E}">
        <p14:creationId xmlns:p14="http://schemas.microsoft.com/office/powerpoint/2010/main" val="19493094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ED2F361C-5C7D-4C51-946D-5F66355A15B1}"/>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11803979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video game&#10;&#10;Description automatically generated">
            <a:extLst>
              <a:ext uri="{FF2B5EF4-FFF2-40B4-BE49-F238E27FC236}">
                <a16:creationId xmlns:a16="http://schemas.microsoft.com/office/drawing/2014/main" id="{7513ADBA-304E-44A5-95CE-2AACFEB5D7F9}"/>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24818362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2A5408CC-2D48-48F3-8507-05508211A9B0}"/>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7282452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5A30D386-C8F5-41DB-AB7F-9C6DA2E7FDF1}"/>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41156190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4269825B-E338-4622-8578-4F65BD5C0DB5}"/>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2391209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6B7F8-6A28-4001-BEDE-927B2D95ECEA}"/>
              </a:ext>
            </a:extLst>
          </p:cNvPr>
          <p:cNvSpPr>
            <a:spLocks noGrp="1"/>
          </p:cNvSpPr>
          <p:nvPr>
            <p:ph type="title"/>
          </p:nvPr>
        </p:nvSpPr>
        <p:spPr>
          <a:xfrm>
            <a:off x="1378108" y="293252"/>
            <a:ext cx="9435784" cy="848528"/>
          </a:xfrm>
        </p:spPr>
        <p:txBody>
          <a:bodyPr>
            <a:normAutofit fontScale="90000"/>
          </a:bodyPr>
          <a:lstStyle/>
          <a:p>
            <a:pPr marL="457200" lvl="1" indent="-342900" algn="ctr" defTabSz="457200" rtl="0">
              <a:spcAft>
                <a:spcPts val="1000"/>
              </a:spcAft>
              <a:tabLst>
                <a:tab pos="723900" algn="l"/>
                <a:tab pos="1447800" algn="l"/>
                <a:tab pos="2171700" algn="l"/>
                <a:tab pos="2895600" algn="l"/>
                <a:tab pos="3619500" algn="l"/>
                <a:tab pos="4343400" algn="l"/>
                <a:tab pos="5067300" algn="l"/>
                <a:tab pos="5791200" algn="l"/>
                <a:tab pos="6515100" algn="l"/>
              </a:tabLst>
            </a:pPr>
            <a:r>
              <a:rPr lang="en-US" sz="3200" b="1" kern="1200" dirty="0">
                <a:solidFill>
                  <a:schemeClr val="tx1"/>
                </a:solidFill>
                <a:latin typeface="+mn-lt"/>
                <a:ea typeface="+mn-ea"/>
                <a:cs typeface="+mn-cs"/>
              </a:rPr>
              <a:t>…while the share of manufacture value added in GDP provides a mixed picture.</a:t>
            </a:r>
          </a:p>
        </p:txBody>
      </p:sp>
      <p:pic>
        <p:nvPicPr>
          <p:cNvPr id="5" name="Content Placeholder 4">
            <a:extLst>
              <a:ext uri="{FF2B5EF4-FFF2-40B4-BE49-F238E27FC236}">
                <a16:creationId xmlns:a16="http://schemas.microsoft.com/office/drawing/2014/main" id="{E9AA86D6-D139-4351-9009-A924A166CCCA}"/>
              </a:ext>
            </a:extLst>
          </p:cNvPr>
          <p:cNvPicPr>
            <a:picLocks noGrp="1" noChangeAspect="1"/>
          </p:cNvPicPr>
          <p:nvPr>
            <p:ph idx="1"/>
          </p:nvPr>
        </p:nvPicPr>
        <p:blipFill>
          <a:blip r:embed="rId3"/>
          <a:stretch>
            <a:fillRect/>
          </a:stretch>
        </p:blipFill>
        <p:spPr>
          <a:xfrm>
            <a:off x="2165614" y="1697337"/>
            <a:ext cx="7920000" cy="4838493"/>
          </a:xfrm>
          <a:prstGeom prst="rect">
            <a:avLst/>
          </a:prstGeom>
        </p:spPr>
      </p:pic>
      <p:sp>
        <p:nvSpPr>
          <p:cNvPr id="4" name="Slide Number Placeholder 3">
            <a:extLst>
              <a:ext uri="{FF2B5EF4-FFF2-40B4-BE49-F238E27FC236}">
                <a16:creationId xmlns:a16="http://schemas.microsoft.com/office/drawing/2014/main" id="{10DD3671-DD1B-4CEB-A275-003409754EB1}"/>
              </a:ext>
            </a:extLst>
          </p:cNvPr>
          <p:cNvSpPr>
            <a:spLocks noGrp="1"/>
          </p:cNvSpPr>
          <p:nvPr>
            <p:ph type="sldNum" sz="quarter" idx="12"/>
          </p:nvPr>
        </p:nvSpPr>
        <p:spPr/>
        <p:txBody>
          <a:bodyPr/>
          <a:lstStyle/>
          <a:p>
            <a:fld id="{5B9640AE-5E65-4F1D-B0F9-8A1D33E96B59}" type="slidenum">
              <a:rPr lang="en-US" smtClean="0">
                <a:solidFill>
                  <a:srgbClr val="1F497D"/>
                </a:solidFill>
              </a:rPr>
              <a:pPr/>
              <a:t>6</a:t>
            </a:fld>
            <a:endParaRPr lang="en-US" dirty="0">
              <a:solidFill>
                <a:srgbClr val="1F497D"/>
              </a:solidFill>
            </a:endParaRPr>
          </a:p>
        </p:txBody>
      </p:sp>
      <p:sp>
        <p:nvSpPr>
          <p:cNvPr id="6" name="Flowchart: Punched Tape 5">
            <a:extLst>
              <a:ext uri="{FF2B5EF4-FFF2-40B4-BE49-F238E27FC236}">
                <a16:creationId xmlns:a16="http://schemas.microsoft.com/office/drawing/2014/main" id="{02BCFA92-F239-483F-96EF-945F4E6211DD}"/>
              </a:ext>
            </a:extLst>
          </p:cNvPr>
          <p:cNvSpPr/>
          <p:nvPr/>
        </p:nvSpPr>
        <p:spPr>
          <a:xfrm>
            <a:off x="5622276" y="2368628"/>
            <a:ext cx="649995" cy="242371"/>
          </a:xfrm>
          <a:prstGeom prst="flowChartPunchedTap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4641961-182C-4032-8213-BEBCF45D841E}"/>
              </a:ext>
            </a:extLst>
          </p:cNvPr>
          <p:cNvSpPr txBox="1"/>
          <p:nvPr/>
        </p:nvSpPr>
        <p:spPr>
          <a:xfrm>
            <a:off x="2622336" y="1994055"/>
            <a:ext cx="377925" cy="276999"/>
          </a:xfrm>
          <a:prstGeom prst="rect">
            <a:avLst/>
          </a:prstGeom>
          <a:noFill/>
        </p:spPr>
        <p:txBody>
          <a:bodyPr wrap="square" rtlCol="0">
            <a:spAutoFit/>
          </a:bodyPr>
          <a:lstStyle/>
          <a:p>
            <a:r>
              <a:rPr lang="en-US" sz="1200" dirty="0">
                <a:highlight>
                  <a:srgbClr val="FFFF00"/>
                </a:highlight>
              </a:rPr>
              <a:t>30</a:t>
            </a:r>
          </a:p>
        </p:txBody>
      </p:sp>
      <p:cxnSp>
        <p:nvCxnSpPr>
          <p:cNvPr id="9" name="直接连接符 1780">
            <a:extLst>
              <a:ext uri="{FF2B5EF4-FFF2-40B4-BE49-F238E27FC236}">
                <a16:creationId xmlns:a16="http://schemas.microsoft.com/office/drawing/2014/main" id="{43290854-41BC-499E-B03D-C204497BBB35}"/>
              </a:ext>
            </a:extLst>
          </p:cNvPr>
          <p:cNvCxnSpPr/>
          <p:nvPr/>
        </p:nvCxnSpPr>
        <p:spPr>
          <a:xfrm>
            <a:off x="4981265" y="141224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6117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ell phone&#10;&#10;Description automatically generated">
            <a:extLst>
              <a:ext uri="{FF2B5EF4-FFF2-40B4-BE49-F238E27FC236}">
                <a16:creationId xmlns:a16="http://schemas.microsoft.com/office/drawing/2014/main" id="{81A21E3E-CC46-4B56-ABDE-C7CE8775CA31}"/>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2389782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social media post&#10;&#10;Description automatically generated">
            <a:extLst>
              <a:ext uri="{FF2B5EF4-FFF2-40B4-BE49-F238E27FC236}">
                <a16:creationId xmlns:a16="http://schemas.microsoft.com/office/drawing/2014/main" id="{6ABE1478-3F54-4137-9F4C-4021403EA548}"/>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38544168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794000A8-90C0-49CF-A279-E9B327C34057}"/>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16768585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5C79B849-9012-4CA3-9D7E-3EC54B820E79}"/>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24706486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picture containing screenshot&#10;&#10;Description automatically generated">
            <a:extLst>
              <a:ext uri="{FF2B5EF4-FFF2-40B4-BE49-F238E27FC236}">
                <a16:creationId xmlns:a16="http://schemas.microsoft.com/office/drawing/2014/main" id="{7817F8F1-C71E-4CFC-992E-5EEEB3AB3CAF}"/>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31456127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ABC848D8-3626-4444-8901-37CB16E0B4FE}"/>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11645457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72EE8251-1691-4780-9CE5-6A57C0A24EC3}"/>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14157821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social media post&#10;&#10;Description automatically generated">
            <a:extLst>
              <a:ext uri="{FF2B5EF4-FFF2-40B4-BE49-F238E27FC236}">
                <a16:creationId xmlns:a16="http://schemas.microsoft.com/office/drawing/2014/main" id="{A0A9B175-AA8A-4349-B2AA-5AC59E8C5D52}"/>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32087897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8817205E-594A-448A-AA2F-28F5E1250008}"/>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36750571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02443C27-6470-4ABB-B784-2693D8ABFD9F}"/>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1572525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405" y="438150"/>
            <a:ext cx="9793248" cy="1143000"/>
          </a:xfrm>
        </p:spPr>
        <p:txBody>
          <a:bodyPr>
            <a:noAutofit/>
          </a:bodyPr>
          <a:lstStyle/>
          <a:p>
            <a:pPr marL="457200" lvl="1" indent="-342900" algn="l" defTabSz="457200" rtl="0">
              <a:spcAft>
                <a:spcPts val="1000"/>
              </a:spcAft>
              <a:tabLst>
                <a:tab pos="723900" algn="l"/>
                <a:tab pos="1447800" algn="l"/>
                <a:tab pos="2171700" algn="l"/>
                <a:tab pos="2895600" algn="l"/>
                <a:tab pos="3619500" algn="l"/>
                <a:tab pos="4343400" algn="l"/>
                <a:tab pos="5067300" algn="l"/>
                <a:tab pos="5791200" algn="l"/>
                <a:tab pos="6515100" algn="l"/>
              </a:tabLst>
            </a:pPr>
            <a:r>
              <a:rPr lang="en-US" sz="3200" b="1" kern="1200" dirty="0">
                <a:solidFill>
                  <a:schemeClr val="tx1"/>
                </a:solidFill>
                <a:latin typeface="+mn-lt"/>
                <a:ea typeface="+mn-ea"/>
                <a:cs typeface="+mn-cs"/>
              </a:rPr>
              <a:t>Looking at export complexity, FSU countries export has improved in general…</a:t>
            </a:r>
          </a:p>
        </p:txBody>
      </p:sp>
      <p:sp>
        <p:nvSpPr>
          <p:cNvPr id="3" name="Content Placeholder 2"/>
          <p:cNvSpPr>
            <a:spLocks noGrp="1"/>
          </p:cNvSpPr>
          <p:nvPr>
            <p:ph idx="1"/>
          </p:nvPr>
        </p:nvSpPr>
        <p:spPr>
          <a:xfrm>
            <a:off x="1574800" y="1701800"/>
            <a:ext cx="3149600" cy="4718050"/>
          </a:xfrm>
        </p:spPr>
        <p:txBody>
          <a:bodyPr>
            <a:normAutofit/>
          </a:bodyPr>
          <a:lstStyle/>
          <a:p>
            <a:pPr marL="0" indent="0">
              <a:buNone/>
            </a:pPr>
            <a:endParaRPr lang="en-US" sz="2400" dirty="0">
              <a:latin typeface="+mj-lt"/>
            </a:endParaRPr>
          </a:p>
          <a:p>
            <a:endParaRPr lang="en-US" sz="2400" dirty="0">
              <a:latin typeface="+mj-lt"/>
            </a:endParaRPr>
          </a:p>
          <a:p>
            <a:endParaRPr lang="en-US" sz="2400" dirty="0">
              <a:latin typeface="+mj-lt"/>
            </a:endParaRPr>
          </a:p>
          <a:p>
            <a:pPr marL="0" indent="0">
              <a:buNone/>
            </a:pPr>
            <a:endParaRPr lang="en-US" sz="4800" dirty="0"/>
          </a:p>
          <a:p>
            <a:pPr marL="114300" indent="0">
              <a:buNone/>
            </a:pPr>
            <a:endParaRPr lang="en-US" sz="4800" dirty="0"/>
          </a:p>
          <a:p>
            <a:pPr marL="114300" indent="0">
              <a:buNone/>
            </a:pPr>
            <a:endParaRPr lang="en-US" sz="4800" dirty="0"/>
          </a:p>
          <a:p>
            <a:endParaRPr lang="en-US" sz="48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pPr marL="0" indent="0">
              <a:buNone/>
            </a:pPr>
            <a:endParaRPr lang="en-US" sz="2400" dirty="0"/>
          </a:p>
        </p:txBody>
      </p:sp>
      <p:pic>
        <p:nvPicPr>
          <p:cNvPr id="6" name="Content Placeholder 4">
            <a:extLst>
              <a:ext uri="{FF2B5EF4-FFF2-40B4-BE49-F238E27FC236}">
                <a16:creationId xmlns:a16="http://schemas.microsoft.com/office/drawing/2014/main" id="{8B117A89-4565-424A-AC09-F9C4611D34B2}"/>
              </a:ext>
            </a:extLst>
          </p:cNvPr>
          <p:cNvPicPr>
            <a:picLocks noChangeAspect="1"/>
          </p:cNvPicPr>
          <p:nvPr/>
        </p:nvPicPr>
        <p:blipFill>
          <a:blip r:embed="rId3"/>
          <a:stretch>
            <a:fillRect/>
          </a:stretch>
        </p:blipFill>
        <p:spPr>
          <a:xfrm>
            <a:off x="3750326" y="1610409"/>
            <a:ext cx="4691347" cy="4900831"/>
          </a:xfrm>
          <a:prstGeom prst="rect">
            <a:avLst/>
          </a:prstGeom>
        </p:spPr>
      </p:pic>
      <p:sp>
        <p:nvSpPr>
          <p:cNvPr id="4" name="Rectangle 3">
            <a:extLst>
              <a:ext uri="{FF2B5EF4-FFF2-40B4-BE49-F238E27FC236}">
                <a16:creationId xmlns:a16="http://schemas.microsoft.com/office/drawing/2014/main" id="{84D5D670-5004-4C43-BE82-22A9F6900C42}"/>
              </a:ext>
            </a:extLst>
          </p:cNvPr>
          <p:cNvSpPr/>
          <p:nvPr/>
        </p:nvSpPr>
        <p:spPr>
          <a:xfrm>
            <a:off x="8720254" y="1581150"/>
            <a:ext cx="3110341" cy="3539430"/>
          </a:xfrm>
          <a:prstGeom prst="rect">
            <a:avLst/>
          </a:prstGeom>
        </p:spPr>
        <p:txBody>
          <a:bodyPr wrap="square">
            <a:spAutoFit/>
          </a:bodyPr>
          <a:lstStyle/>
          <a:p>
            <a:pPr algn="r"/>
            <a:r>
              <a:rPr lang="en-US" sz="3200" b="1" dirty="0"/>
              <a:t>…BUT like other traditional indicators, this measure does not include non-tradable services.</a:t>
            </a:r>
            <a:endParaRPr lang="en-PH" sz="3200" dirty="0"/>
          </a:p>
        </p:txBody>
      </p:sp>
    </p:spTree>
    <p:extLst>
      <p:ext uri="{BB962C8B-B14F-4D97-AF65-F5344CB8AC3E}">
        <p14:creationId xmlns:p14="http://schemas.microsoft.com/office/powerpoint/2010/main" val="30236317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B3FB733B-3815-43DF-BEBF-A8D5F1E75C03}"/>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25988799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8229600" cy="685800"/>
          </a:xfrm>
        </p:spPr>
        <p:txBody>
          <a:bodyPr>
            <a:noAutofit/>
          </a:bodyPr>
          <a:lstStyle/>
          <a:p>
            <a:r>
              <a:rPr lang="en-US" sz="2200" dirty="0">
                <a:solidFill>
                  <a:schemeClr val="accent2">
                    <a:lumMod val="75000"/>
                  </a:schemeClr>
                </a:solidFill>
                <a:latin typeface="Arial" panose="020B0604020202020204" pitchFamily="34" charset="0"/>
                <a:ea typeface="+mn-ea"/>
                <a:cs typeface="Arial" panose="020B0604020202020204" pitchFamily="34" charset="0"/>
              </a:rPr>
              <a:t>Linking Goods and Services:</a:t>
            </a:r>
            <a:br>
              <a:rPr lang="en-US" sz="2200" dirty="0">
                <a:solidFill>
                  <a:schemeClr val="accent2">
                    <a:lumMod val="75000"/>
                  </a:schemeClr>
                </a:solidFill>
                <a:latin typeface="Arial" panose="020B0604020202020204" pitchFamily="34" charset="0"/>
                <a:ea typeface="+mn-ea"/>
                <a:cs typeface="Arial" panose="020B0604020202020204" pitchFamily="34" charset="0"/>
              </a:rPr>
            </a:br>
            <a:r>
              <a:rPr lang="en-US" sz="2200" dirty="0">
                <a:solidFill>
                  <a:schemeClr val="accent2">
                    <a:lumMod val="75000"/>
                  </a:schemeClr>
                </a:solidFill>
                <a:latin typeface="Arial" panose="020B0604020202020204" pitchFamily="34" charset="0"/>
                <a:ea typeface="+mn-ea"/>
                <a:cs typeface="Arial" panose="020B0604020202020204" pitchFamily="34" charset="0"/>
              </a:rPr>
              <a:t>Input-Output Direct Requirements</a:t>
            </a:r>
          </a:p>
        </p:txBody>
      </p:sp>
      <p:sp>
        <p:nvSpPr>
          <p:cNvPr id="49" name="Rectangle: Rounded Corners 48">
            <a:hlinkClick r:id="rId3" action="ppaction://hlinksldjump"/>
            <a:extLst>
              <a:ext uri="{FF2B5EF4-FFF2-40B4-BE49-F238E27FC236}">
                <a16:creationId xmlns:a16="http://schemas.microsoft.com/office/drawing/2014/main" id="{062D9E20-7CBB-46BD-A984-232E3B5A1006}"/>
              </a:ext>
            </a:extLst>
          </p:cNvPr>
          <p:cNvSpPr/>
          <p:nvPr/>
        </p:nvSpPr>
        <p:spPr>
          <a:xfrm>
            <a:off x="1696916" y="6392091"/>
            <a:ext cx="1482969" cy="308460"/>
          </a:xfrm>
          <a:prstGeom prst="roundRect">
            <a:avLst/>
          </a:prstGeom>
          <a:solidFill>
            <a:schemeClr val="accent1">
              <a:lumMod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hlinkClick r:id="rId3" action="ppaction://hlinksldjump"/>
              </a:rPr>
              <a:t>Back</a:t>
            </a:r>
            <a:r>
              <a:rPr lang="en-US" sz="1200" dirty="0">
                <a:solidFill>
                  <a:schemeClr val="bg1"/>
                </a:solidFill>
              </a:rPr>
              <a:t> to country list</a:t>
            </a:r>
          </a:p>
        </p:txBody>
      </p:sp>
      <p:pic>
        <p:nvPicPr>
          <p:cNvPr id="6" name="Picture 5" descr="A screenshot of a computer&#10;&#10;Description automatically generated">
            <a:extLst>
              <a:ext uri="{FF2B5EF4-FFF2-40B4-BE49-F238E27FC236}">
                <a16:creationId xmlns:a16="http://schemas.microsoft.com/office/drawing/2014/main" id="{682C8134-D830-47B7-9F9F-D8F4A387370A}"/>
              </a:ext>
            </a:extLst>
          </p:cNvPr>
          <p:cNvPicPr>
            <a:picLocks noChangeAspect="1"/>
          </p:cNvPicPr>
          <p:nvPr/>
        </p:nvPicPr>
        <p:blipFill>
          <a:blip r:embed="rId4"/>
          <a:stretch>
            <a:fillRect/>
          </a:stretch>
        </p:blipFill>
        <p:spPr>
          <a:xfrm>
            <a:off x="3296826" y="1028876"/>
            <a:ext cx="5598000" cy="5598000"/>
          </a:xfrm>
          <a:prstGeom prst="rect">
            <a:avLst/>
          </a:prstGeom>
        </p:spPr>
      </p:pic>
    </p:spTree>
    <p:extLst>
      <p:ext uri="{BB962C8B-B14F-4D97-AF65-F5344CB8AC3E}">
        <p14:creationId xmlns:p14="http://schemas.microsoft.com/office/powerpoint/2010/main" val="34090191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2EABC-54F3-414A-9CD8-EE7590CCF542}"/>
              </a:ext>
            </a:extLst>
          </p:cNvPr>
          <p:cNvSpPr>
            <a:spLocks noGrp="1"/>
          </p:cNvSpPr>
          <p:nvPr>
            <p:ph type="ctrTitle"/>
          </p:nvPr>
        </p:nvSpPr>
        <p:spPr/>
        <p:txBody>
          <a:bodyPr>
            <a:normAutofit/>
          </a:bodyPr>
          <a:lstStyle/>
          <a:p>
            <a:r>
              <a:rPr lang="en-PH" sz="5400" dirty="0"/>
              <a:t>The Agglomeration Index: </a:t>
            </a:r>
            <a:br>
              <a:rPr lang="en-PH" sz="5400" dirty="0"/>
            </a:br>
            <a:r>
              <a:rPr lang="en-PH" sz="5400" dirty="0"/>
              <a:t>Numerical results</a:t>
            </a:r>
          </a:p>
        </p:txBody>
      </p:sp>
    </p:spTree>
    <p:extLst>
      <p:ext uri="{BB962C8B-B14F-4D97-AF65-F5344CB8AC3E}">
        <p14:creationId xmlns:p14="http://schemas.microsoft.com/office/powerpoint/2010/main" val="36042409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3200" b="1" dirty="0">
                <a:solidFill>
                  <a:srgbClr val="00A1CB"/>
                </a:solidFill>
                <a:latin typeface="+mn-lt"/>
                <a:cs typeface="Arial" panose="020B0604020202020204" pitchFamily="34" charset="0"/>
              </a:rPr>
              <a:t>The Agglomeration Index: Numerical results for Russia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dirty="0">
                          <a:solidFill>
                            <a:srgbClr val="000000"/>
                          </a:solidFill>
                          <a:effectLst/>
                          <a:latin typeface="Arial" panose="020B0604020202020204" pitchFamily="34" charset="0"/>
                        </a:rPr>
                        <a:t>RUS</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1</a:t>
                      </a:r>
                    </a:p>
                  </a:txBody>
                  <a:tcPr marL="7904" marR="7904" marT="790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39844067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rmAutofit fontScale="90000"/>
          </a:bodyPr>
          <a:lstStyle/>
          <a:p>
            <a:pPr>
              <a:lnSpc>
                <a:spcPct val="100000"/>
              </a:lnSpc>
            </a:pPr>
            <a:r>
              <a:rPr lang="en-US" sz="3200" b="1" dirty="0">
                <a:solidFill>
                  <a:srgbClr val="00A1CB"/>
                </a:solidFill>
                <a:latin typeface="+mn-lt"/>
                <a:cs typeface="Arial" panose="020B0604020202020204" pitchFamily="34" charset="0"/>
              </a:rPr>
              <a:t>The Agglomeration Index: Numerical results for Kazakhstan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dirty="0">
                          <a:solidFill>
                            <a:srgbClr val="000000"/>
                          </a:solidFill>
                          <a:effectLst/>
                          <a:latin typeface="Arial" panose="020B0604020202020204" pitchFamily="34" charset="0"/>
                        </a:rPr>
                        <a:t>KAZ</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1</a:t>
                      </a:r>
                    </a:p>
                  </a:txBody>
                  <a:tcPr marL="7904" marR="7904" marT="790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37345686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a:t>
            </a:r>
            <a:br>
              <a:rPr lang="en-US" sz="2900" b="1" dirty="0">
                <a:solidFill>
                  <a:srgbClr val="00A1CB"/>
                </a:solidFill>
                <a:latin typeface="+mn-lt"/>
                <a:cs typeface="Arial" panose="020B0604020202020204" pitchFamily="34" charset="0"/>
              </a:rPr>
            </a:br>
            <a:r>
              <a:rPr lang="en-US" sz="2900" b="1" dirty="0">
                <a:solidFill>
                  <a:srgbClr val="00A1CB"/>
                </a:solidFill>
                <a:latin typeface="+mn-lt"/>
                <a:cs typeface="Arial" panose="020B0604020202020204" pitchFamily="34" charset="0"/>
              </a:rPr>
              <a:t>for Kyrgyz Republic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dirty="0">
                          <a:solidFill>
                            <a:srgbClr val="000000"/>
                          </a:solidFill>
                          <a:effectLst/>
                          <a:latin typeface="Arial" panose="020B0604020202020204" pitchFamily="34" charset="0"/>
                        </a:rPr>
                        <a:t>KGZ</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1</a:t>
                      </a:r>
                    </a:p>
                  </a:txBody>
                  <a:tcPr marL="7904" marR="7904" marT="790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1.93</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-1.70</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13384603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for Australia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AUS</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1</a:t>
                      </a:r>
                    </a:p>
                  </a:txBody>
                  <a:tcPr marL="7904" marR="7904" marT="7904"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1.93</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1.98</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1.93</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1.85</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-1.49</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-1.52</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7904" marR="7904" marT="7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-1.70</a:t>
                      </a:r>
                    </a:p>
                  </a:txBody>
                  <a:tcPr marL="7904" marR="7904" marT="790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32566839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for Canada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CAN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6</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dirty="0">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dirty="0">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-1.21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37392121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for Estonia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EST</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14</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7385161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for Latvia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LVA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29</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-2.77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2458201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922"/>
            <a:ext cx="12192000" cy="1143000"/>
          </a:xfrm>
        </p:spPr>
        <p:txBody>
          <a:bodyPr>
            <a:normAutofit/>
          </a:bodyPr>
          <a:lstStyle/>
          <a:p>
            <a:pPr marL="457200" lvl="1" indent="-342900" algn="ctr" defTabSz="457200" rtl="0">
              <a:spcAft>
                <a:spcPts val="1000"/>
              </a:spcAft>
              <a:tabLst>
                <a:tab pos="723900" algn="l"/>
                <a:tab pos="1447800" algn="l"/>
                <a:tab pos="2171700" algn="l"/>
                <a:tab pos="2895600" algn="l"/>
                <a:tab pos="3619500" algn="l"/>
                <a:tab pos="4343400" algn="l"/>
                <a:tab pos="5067300" algn="l"/>
                <a:tab pos="5791200" algn="l"/>
                <a:tab pos="6515100" algn="l"/>
              </a:tabLst>
            </a:pPr>
            <a:r>
              <a:rPr lang="en-US" sz="3200" b="1" kern="1200" dirty="0">
                <a:solidFill>
                  <a:schemeClr val="tx1"/>
                </a:solidFill>
                <a:latin typeface="+mn-lt"/>
                <a:ea typeface="+mn-ea"/>
                <a:cs typeface="+mn-cs"/>
              </a:rPr>
              <a:t>Therefore, trade models cannot be used as evidence of economic diversification “within” the economy. </a:t>
            </a:r>
          </a:p>
        </p:txBody>
      </p:sp>
      <p:sp>
        <p:nvSpPr>
          <p:cNvPr id="4" name="圆角矩形 1787">
            <a:extLst>
              <a:ext uri="{FF2B5EF4-FFF2-40B4-BE49-F238E27FC236}">
                <a16:creationId xmlns:a16="http://schemas.microsoft.com/office/drawing/2014/main" id="{346FE133-00DC-4F54-A579-900DD12F5A4F}"/>
              </a:ext>
            </a:extLst>
          </p:cNvPr>
          <p:cNvSpPr/>
          <p:nvPr/>
        </p:nvSpPr>
        <p:spPr>
          <a:xfrm rot="10800000" flipV="1">
            <a:off x="5446062" y="1771395"/>
            <a:ext cx="1299872" cy="491115"/>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en-PH" altLang="zh-CN" sz="2400" dirty="0"/>
              <a:t>WHY?</a:t>
            </a:r>
            <a:endParaRPr lang="zh-CN" altLang="en-US" sz="2400" dirty="0"/>
          </a:p>
        </p:txBody>
      </p:sp>
      <p:cxnSp>
        <p:nvCxnSpPr>
          <p:cNvPr id="8" name="直接连接符 1780">
            <a:extLst>
              <a:ext uri="{FF2B5EF4-FFF2-40B4-BE49-F238E27FC236}">
                <a16:creationId xmlns:a16="http://schemas.microsoft.com/office/drawing/2014/main" id="{A87E963C-376F-48D6-9ED3-D0E1CB572FBF}"/>
              </a:ext>
            </a:extLst>
          </p:cNvPr>
          <p:cNvCxnSpPr/>
          <p:nvPr/>
        </p:nvCxnSpPr>
        <p:spPr>
          <a:xfrm>
            <a:off x="4981265" y="1640845"/>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7" name="矩形 1788">
            <a:extLst>
              <a:ext uri="{FF2B5EF4-FFF2-40B4-BE49-F238E27FC236}">
                <a16:creationId xmlns:a16="http://schemas.microsoft.com/office/drawing/2014/main" id="{6802C403-B5C2-4AE1-BA8B-4987965B893A}"/>
              </a:ext>
            </a:extLst>
          </p:cNvPr>
          <p:cNvSpPr/>
          <p:nvPr/>
        </p:nvSpPr>
        <p:spPr>
          <a:xfrm>
            <a:off x="1059365" y="2234456"/>
            <a:ext cx="10526752" cy="4521875"/>
          </a:xfrm>
          <a:prstGeom prst="rect">
            <a:avLst/>
          </a:prstGeom>
        </p:spPr>
        <p:txBody>
          <a:bodyPr wrap="square" lIns="91436" tIns="45718" rIns="91436" bIns="45718">
            <a:spAutoFit/>
          </a:bodyPr>
          <a:lstStyle/>
          <a:p>
            <a:pPr>
              <a:lnSpc>
                <a:spcPct val="130000"/>
              </a:lnSpc>
            </a:pPr>
            <a:r>
              <a:rPr lang="en-US" altLang="zh-CN" sz="3200" dirty="0">
                <a:ea typeface="微软雅黑" pitchFamily="34" charset="-122"/>
              </a:rPr>
              <a:t>Domestic production structures of sectors and the contribution of non-tradable services are not captured.</a:t>
            </a:r>
          </a:p>
          <a:p>
            <a:pPr>
              <a:lnSpc>
                <a:spcPct val="130000"/>
              </a:lnSpc>
            </a:pPr>
            <a:r>
              <a:rPr lang="en-US" altLang="zh-CN" sz="3200" dirty="0">
                <a:ea typeface="微软雅黑" pitchFamily="34" charset="-122"/>
              </a:rPr>
              <a:t>Difficulty of measuring the role of infrastructure and collective services?</a:t>
            </a:r>
          </a:p>
          <a:p>
            <a:pPr>
              <a:lnSpc>
                <a:spcPct val="130000"/>
              </a:lnSpc>
            </a:pPr>
            <a:r>
              <a:rPr lang="en-US" altLang="zh-CN" sz="3200" dirty="0">
                <a:ea typeface="微软雅黑" pitchFamily="34" charset="-122"/>
              </a:rPr>
              <a:t>Difficulty of measuring embedded services and digital services </a:t>
            </a:r>
          </a:p>
          <a:p>
            <a:pPr>
              <a:lnSpc>
                <a:spcPct val="130000"/>
              </a:lnSpc>
            </a:pPr>
            <a:endParaRPr lang="en-US" altLang="zh-CN" sz="3200" dirty="0">
              <a:ea typeface="微软雅黑" pitchFamily="34" charset="-122"/>
            </a:endParaRPr>
          </a:p>
          <a:p>
            <a:pPr marL="457200" indent="-457200">
              <a:lnSpc>
                <a:spcPct val="130000"/>
              </a:lnSpc>
              <a:buFont typeface="Arial" panose="020B0604020202020204" pitchFamily="34" charset="0"/>
              <a:buChar char="•"/>
            </a:pPr>
            <a:endParaRPr lang="en-US" altLang="zh-CN" sz="3200" dirty="0">
              <a:ea typeface="微软雅黑" pitchFamily="34" charset="-122"/>
            </a:endParaRPr>
          </a:p>
        </p:txBody>
      </p:sp>
      <p:sp>
        <p:nvSpPr>
          <p:cNvPr id="6" name="圆角矩形 66">
            <a:extLst>
              <a:ext uri="{FF2B5EF4-FFF2-40B4-BE49-F238E27FC236}">
                <a16:creationId xmlns:a16="http://schemas.microsoft.com/office/drawing/2014/main" id="{F2276E7C-E186-4442-AB7B-A331792EEB47}"/>
              </a:ext>
            </a:extLst>
          </p:cNvPr>
          <p:cNvSpPr/>
          <p:nvPr/>
        </p:nvSpPr>
        <p:spPr>
          <a:xfrm rot="10800000" flipV="1">
            <a:off x="571239" y="2424078"/>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9" name="圆角矩形 66">
            <a:extLst>
              <a:ext uri="{FF2B5EF4-FFF2-40B4-BE49-F238E27FC236}">
                <a16:creationId xmlns:a16="http://schemas.microsoft.com/office/drawing/2014/main" id="{17BB8FF1-4CA2-4F9D-AC0A-FD0B2CB7F8B7}"/>
              </a:ext>
            </a:extLst>
          </p:cNvPr>
          <p:cNvSpPr/>
          <p:nvPr/>
        </p:nvSpPr>
        <p:spPr>
          <a:xfrm rot="10800000" flipV="1">
            <a:off x="566933" y="3749687"/>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12" name="圆角矩形 66">
            <a:extLst>
              <a:ext uri="{FF2B5EF4-FFF2-40B4-BE49-F238E27FC236}">
                <a16:creationId xmlns:a16="http://schemas.microsoft.com/office/drawing/2014/main" id="{9F7C14C2-2D2D-4E13-BFF9-76BB17BC07F2}"/>
              </a:ext>
            </a:extLst>
          </p:cNvPr>
          <p:cNvSpPr/>
          <p:nvPr/>
        </p:nvSpPr>
        <p:spPr>
          <a:xfrm rot="10800000" flipV="1">
            <a:off x="605883" y="5062957"/>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Tree>
    <p:extLst>
      <p:ext uri="{BB962C8B-B14F-4D97-AF65-F5344CB8AC3E}">
        <p14:creationId xmlns:p14="http://schemas.microsoft.com/office/powerpoint/2010/main" val="24376434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for Lithuania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LTU</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27</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-2.38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27464723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a:t>
            </a:r>
            <a:br>
              <a:rPr lang="en-US" sz="2900" b="1" dirty="0">
                <a:solidFill>
                  <a:srgbClr val="00A1CB"/>
                </a:solidFill>
                <a:latin typeface="+mn-lt"/>
                <a:cs typeface="Arial" panose="020B0604020202020204" pitchFamily="34" charset="0"/>
              </a:rPr>
            </a:br>
            <a:r>
              <a:rPr lang="en-US" sz="2900" b="1" dirty="0">
                <a:solidFill>
                  <a:srgbClr val="00A1CB"/>
                </a:solidFill>
                <a:latin typeface="+mn-lt"/>
                <a:cs typeface="Arial" panose="020B0604020202020204" pitchFamily="34" charset="0"/>
              </a:rPr>
              <a:t>for United States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USA</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43</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-1.19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23827078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a:t>
            </a:r>
            <a:br>
              <a:rPr lang="en-US" sz="2900" b="1" dirty="0">
                <a:solidFill>
                  <a:srgbClr val="00A1CB"/>
                </a:solidFill>
                <a:latin typeface="+mn-lt"/>
                <a:cs typeface="Arial" panose="020B0604020202020204" pitchFamily="34" charset="0"/>
              </a:rPr>
            </a:br>
            <a:r>
              <a:rPr lang="en-US" sz="2900" b="1" dirty="0">
                <a:solidFill>
                  <a:srgbClr val="00A1CB"/>
                </a:solidFill>
                <a:latin typeface="+mn-lt"/>
                <a:cs typeface="Arial" panose="020B0604020202020204" pitchFamily="34" charset="0"/>
              </a:rPr>
              <a:t>for People’s Republic of China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CHN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8</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-1.52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2894404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for Viet Nam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VIE</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48</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-2.33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-2.82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-3.51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-3.50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14160581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414" y="449581"/>
            <a:ext cx="8040861" cy="714375"/>
          </a:xfrm>
        </p:spPr>
        <p:txBody>
          <a:bodyPr anchor="t">
            <a:noAutofit/>
          </a:bodyPr>
          <a:lstStyle/>
          <a:p>
            <a:pPr>
              <a:lnSpc>
                <a:spcPct val="100000"/>
              </a:lnSpc>
            </a:pPr>
            <a:r>
              <a:rPr lang="en-US" sz="2900" b="1" dirty="0">
                <a:solidFill>
                  <a:srgbClr val="00A1CB"/>
                </a:solidFill>
                <a:latin typeface="+mn-lt"/>
                <a:cs typeface="Arial" panose="020B0604020202020204" pitchFamily="34" charset="0"/>
              </a:rPr>
              <a:t>The Agglomeration Index: Numerical results </a:t>
            </a:r>
            <a:br>
              <a:rPr lang="en-US" sz="2900" b="1" dirty="0">
                <a:solidFill>
                  <a:srgbClr val="00A1CB"/>
                </a:solidFill>
                <a:latin typeface="+mn-lt"/>
                <a:cs typeface="Arial" panose="020B0604020202020204" pitchFamily="34" charset="0"/>
              </a:rPr>
            </a:br>
            <a:r>
              <a:rPr lang="en-US" sz="2900" b="1" dirty="0">
                <a:solidFill>
                  <a:srgbClr val="00A1CB"/>
                </a:solidFill>
                <a:latin typeface="+mn-lt"/>
                <a:cs typeface="Arial" panose="020B0604020202020204" pitchFamily="34" charset="0"/>
              </a:rPr>
              <a:t>for OECD countries in ADB MRIO from 2000 to 2017</a:t>
            </a:r>
          </a:p>
        </p:txBody>
      </p:sp>
      <p:graphicFrame>
        <p:nvGraphicFramePr>
          <p:cNvPr id="3" name="Table 2">
            <a:extLst>
              <a:ext uri="{FF2B5EF4-FFF2-40B4-BE49-F238E27FC236}">
                <a16:creationId xmlns:a16="http://schemas.microsoft.com/office/drawing/2014/main" id="{5439EBAC-9EED-46B0-8302-3156C51F4ADB}"/>
              </a:ext>
            </a:extLst>
          </p:cNvPr>
          <p:cNvGraphicFramePr>
            <a:graphicFrameLocks noGrp="1"/>
          </p:cNvGraphicFramePr>
          <p:nvPr/>
        </p:nvGraphicFramePr>
        <p:xfrm>
          <a:off x="1706561" y="1883806"/>
          <a:ext cx="8778878" cy="3329859"/>
        </p:xfrm>
        <a:graphic>
          <a:graphicData uri="http://schemas.openxmlformats.org/drawingml/2006/table">
            <a:tbl>
              <a:tblPr/>
              <a:tblGrid>
                <a:gridCol w="1949690">
                  <a:extLst>
                    <a:ext uri="{9D8B030D-6E8A-4147-A177-3AD203B41FA5}">
                      <a16:colId xmlns:a16="http://schemas.microsoft.com/office/drawing/2014/main" val="2102622419"/>
                    </a:ext>
                  </a:extLst>
                </a:gridCol>
                <a:gridCol w="569099">
                  <a:extLst>
                    <a:ext uri="{9D8B030D-6E8A-4147-A177-3AD203B41FA5}">
                      <a16:colId xmlns:a16="http://schemas.microsoft.com/office/drawing/2014/main" val="3157376659"/>
                    </a:ext>
                  </a:extLst>
                </a:gridCol>
                <a:gridCol w="569099">
                  <a:extLst>
                    <a:ext uri="{9D8B030D-6E8A-4147-A177-3AD203B41FA5}">
                      <a16:colId xmlns:a16="http://schemas.microsoft.com/office/drawing/2014/main" val="1760698193"/>
                    </a:ext>
                  </a:extLst>
                </a:gridCol>
                <a:gridCol w="569099">
                  <a:extLst>
                    <a:ext uri="{9D8B030D-6E8A-4147-A177-3AD203B41FA5}">
                      <a16:colId xmlns:a16="http://schemas.microsoft.com/office/drawing/2014/main" val="1093632916"/>
                    </a:ext>
                  </a:extLst>
                </a:gridCol>
                <a:gridCol w="569099">
                  <a:extLst>
                    <a:ext uri="{9D8B030D-6E8A-4147-A177-3AD203B41FA5}">
                      <a16:colId xmlns:a16="http://schemas.microsoft.com/office/drawing/2014/main" val="1257190445"/>
                    </a:ext>
                  </a:extLst>
                </a:gridCol>
                <a:gridCol w="569099">
                  <a:extLst>
                    <a:ext uri="{9D8B030D-6E8A-4147-A177-3AD203B41FA5}">
                      <a16:colId xmlns:a16="http://schemas.microsoft.com/office/drawing/2014/main" val="4212283564"/>
                    </a:ext>
                  </a:extLst>
                </a:gridCol>
                <a:gridCol w="569099">
                  <a:extLst>
                    <a:ext uri="{9D8B030D-6E8A-4147-A177-3AD203B41FA5}">
                      <a16:colId xmlns:a16="http://schemas.microsoft.com/office/drawing/2014/main" val="2571288318"/>
                    </a:ext>
                  </a:extLst>
                </a:gridCol>
                <a:gridCol w="569099">
                  <a:extLst>
                    <a:ext uri="{9D8B030D-6E8A-4147-A177-3AD203B41FA5}">
                      <a16:colId xmlns:a16="http://schemas.microsoft.com/office/drawing/2014/main" val="3288219915"/>
                    </a:ext>
                  </a:extLst>
                </a:gridCol>
                <a:gridCol w="569099">
                  <a:extLst>
                    <a:ext uri="{9D8B030D-6E8A-4147-A177-3AD203B41FA5}">
                      <a16:colId xmlns:a16="http://schemas.microsoft.com/office/drawing/2014/main" val="2332689950"/>
                    </a:ext>
                  </a:extLst>
                </a:gridCol>
                <a:gridCol w="569099">
                  <a:extLst>
                    <a:ext uri="{9D8B030D-6E8A-4147-A177-3AD203B41FA5}">
                      <a16:colId xmlns:a16="http://schemas.microsoft.com/office/drawing/2014/main" val="3304240910"/>
                    </a:ext>
                  </a:extLst>
                </a:gridCol>
                <a:gridCol w="569099">
                  <a:extLst>
                    <a:ext uri="{9D8B030D-6E8A-4147-A177-3AD203B41FA5}">
                      <a16:colId xmlns:a16="http://schemas.microsoft.com/office/drawing/2014/main" val="3132969681"/>
                    </a:ext>
                  </a:extLst>
                </a:gridCol>
                <a:gridCol w="569099">
                  <a:extLst>
                    <a:ext uri="{9D8B030D-6E8A-4147-A177-3AD203B41FA5}">
                      <a16:colId xmlns:a16="http://schemas.microsoft.com/office/drawing/2014/main" val="2996957362"/>
                    </a:ext>
                  </a:extLst>
                </a:gridCol>
                <a:gridCol w="569099">
                  <a:extLst>
                    <a:ext uri="{9D8B030D-6E8A-4147-A177-3AD203B41FA5}">
                      <a16:colId xmlns:a16="http://schemas.microsoft.com/office/drawing/2014/main" val="3418380698"/>
                    </a:ext>
                  </a:extLst>
                </a:gridCol>
              </a:tblGrid>
              <a:tr h="159664">
                <a:tc>
                  <a:txBody>
                    <a:bodyPr/>
                    <a:lstStyle/>
                    <a:p>
                      <a:pPr algn="l" fontAlgn="b"/>
                      <a:endParaRPr lang="en-US" sz="1000" b="1"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700" b="1" i="0" u="none" strike="noStrike" dirty="0">
                          <a:solidFill>
                            <a:srgbClr val="FFFFFF"/>
                          </a:solidFill>
                          <a:effectLst/>
                          <a:latin typeface="Arial" panose="020B0604020202020204" pitchFamily="34" charset="0"/>
                        </a:rPr>
                        <a:t>Country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OECD</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BF8"/>
                    </a:solidFill>
                  </a:tcPr>
                </a:tc>
                <a:tc>
                  <a:txBody>
                    <a:bodyPr/>
                    <a:lstStyle/>
                    <a:p>
                      <a:pPr algn="r" fontAlgn="b"/>
                      <a:r>
                        <a:rPr lang="en-US" sz="700" b="0" i="0" u="none" strike="noStrike">
                          <a:solidFill>
                            <a:srgbClr val="FFFFFF"/>
                          </a:solidFill>
                          <a:effectLst/>
                          <a:latin typeface="Arial" panose="020B0604020202020204" pitchFamily="34" charset="0"/>
                        </a:rPr>
                        <a:t>64</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586730915"/>
                  </a:ext>
                </a:extLst>
              </a:tr>
              <a:tr h="126466">
                <a:tc>
                  <a:txBody>
                    <a:bodyPr/>
                    <a:lstStyle/>
                    <a:p>
                      <a:pPr algn="l" fontAlgn="b"/>
                      <a:endParaRPr lang="en-US" sz="700" b="0" i="0" u="none" strike="noStrike">
                        <a:solidFill>
                          <a:srgbClr val="000000"/>
                        </a:solidFill>
                        <a:effectLst/>
                        <a:latin typeface="Arial" panose="020B0604020202020204" pitchFamily="34" charset="0"/>
                      </a:endParaRPr>
                    </a:p>
                  </a:txBody>
                  <a:tcPr marL="7904" marR="7904" marT="7904"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700" b="1" i="0" u="none" strike="noStrike">
                          <a:solidFill>
                            <a:srgbClr val="FFFFFF"/>
                          </a:solidFill>
                          <a:effectLst/>
                          <a:latin typeface="Arial" panose="020B0604020202020204" pitchFamily="34" charset="0"/>
                        </a:rPr>
                        <a:t>Threshold</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CE2"/>
                    </a:solidFill>
                  </a:tcPr>
                </a:tc>
                <a:tc>
                  <a:txBody>
                    <a:bodyPr/>
                    <a:lstStyle/>
                    <a:p>
                      <a:pPr algn="ctr" fontAlgn="b"/>
                      <a:r>
                        <a:rPr lang="en-US" sz="700" b="0" i="0" u="none" strike="noStrike">
                          <a:solidFill>
                            <a:srgbClr val="000000"/>
                          </a:solidFill>
                          <a:effectLst/>
                          <a:latin typeface="Arial" panose="020B0604020202020204" pitchFamily="34" charset="0"/>
                        </a:rPr>
                        <a:t>0.02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BF8"/>
                    </a:solidFill>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27841"/>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overall</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41268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2698070837"/>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9525592"/>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709082"/>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1933821"/>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67355"/>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1.23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708757"/>
                  </a:ext>
                </a:extLst>
              </a:tr>
              <a:tr h="126466">
                <a:tc>
                  <a:txBody>
                    <a:bodyPr/>
                    <a:lstStyle/>
                    <a:p>
                      <a:pPr algn="l" fontAlgn="b"/>
                      <a:r>
                        <a:rPr lang="en-US" sz="700" b="0" i="0" u="none" strike="noStrike" dirty="0">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009055"/>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backward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3790458"/>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4109198928"/>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687334"/>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416700"/>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43618"/>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895440"/>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0.50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406529"/>
                  </a:ext>
                </a:extLst>
              </a:tr>
              <a:tr h="126466">
                <a:tc>
                  <a:txBody>
                    <a:bodyPr/>
                    <a:lstStyle/>
                    <a:p>
                      <a:pPr algn="l" fontAlgn="b"/>
                      <a:r>
                        <a:rPr lang="en-US" sz="700" b="0" i="0" u="none" strike="noStrike" dirty="0">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27124"/>
                  </a:ext>
                </a:extLst>
              </a:tr>
              <a:tr h="126466">
                <a:tc rowSpan="2">
                  <a:txBody>
                    <a:bodyPr/>
                    <a:lstStyle/>
                    <a:p>
                      <a:pPr algn="l" fontAlgn="ctr"/>
                      <a:r>
                        <a:rPr lang="en-US" sz="700" b="1" i="0" u="none" strike="noStrike">
                          <a:solidFill>
                            <a:srgbClr val="FFFFFF"/>
                          </a:solidFill>
                          <a:effectLst/>
                          <a:latin typeface="Arial" panose="020B0604020202020204" pitchFamily="34" charset="0"/>
                        </a:rPr>
                        <a:t>Economic block</a:t>
                      </a:r>
                    </a:p>
                  </a:txBody>
                  <a:tcPr marL="7904" marR="7904" marT="790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gridSpan="12">
                  <a:txBody>
                    <a:bodyPr/>
                    <a:lstStyle/>
                    <a:p>
                      <a:pPr algn="ctr" fontAlgn="b"/>
                      <a:r>
                        <a:rPr lang="en-US" sz="700" b="1" i="0" u="none" strike="noStrike">
                          <a:solidFill>
                            <a:srgbClr val="FFFFFF"/>
                          </a:solidFill>
                          <a:effectLst/>
                          <a:latin typeface="Arial" panose="020B0604020202020204" pitchFamily="34" charset="0"/>
                        </a:rPr>
                        <a:t>Agglomeration index - forward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DB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1811006"/>
                  </a:ext>
                </a:extLst>
              </a:tr>
              <a:tr h="126466">
                <a:tc vMerge="1">
                  <a:txBody>
                    <a:bodyPr/>
                    <a:lstStyle/>
                    <a:p>
                      <a:endParaRPr lang="en-US"/>
                    </a:p>
                  </a:txBody>
                  <a:tcPr/>
                </a:tc>
                <a:tc>
                  <a:txBody>
                    <a:bodyPr/>
                    <a:lstStyle/>
                    <a:p>
                      <a:pPr algn="ctr" fontAlgn="b"/>
                      <a:r>
                        <a:rPr lang="en-US" sz="700" b="1" i="0" u="none" strike="noStrike">
                          <a:solidFill>
                            <a:srgbClr val="000000"/>
                          </a:solidFill>
                          <a:effectLst/>
                          <a:latin typeface="Arial" panose="020B0604020202020204" pitchFamily="34" charset="0"/>
                        </a:rPr>
                        <a:t>2000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tc>
                  <a:txBody>
                    <a:bodyPr/>
                    <a:lstStyle/>
                    <a:p>
                      <a:pPr algn="ctr" fontAlgn="b"/>
                      <a:r>
                        <a:rPr lang="en-US" sz="700" b="1" i="0" u="none" strike="noStrike">
                          <a:solidFill>
                            <a:srgbClr val="000000"/>
                          </a:solidFill>
                          <a:effectLst/>
                          <a:latin typeface="Arial" panose="020B0604020202020204" pitchFamily="34" charset="0"/>
                        </a:rPr>
                        <a:t>2017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8DA2B"/>
                    </a:solidFill>
                  </a:tcPr>
                </a:tc>
                <a:extLst>
                  <a:ext uri="{0D108BD9-81ED-4DB2-BD59-A6C34878D82A}">
                    <a16:rowId xmlns:a16="http://schemas.microsoft.com/office/drawing/2014/main" val="3788149372"/>
                  </a:ext>
                </a:extLst>
              </a:tr>
              <a:tr h="126466">
                <a:tc>
                  <a:txBody>
                    <a:bodyPr/>
                    <a:lstStyle/>
                    <a:p>
                      <a:pPr algn="l" fontAlgn="b"/>
                      <a:r>
                        <a:rPr lang="en-US" sz="700" b="0" i="0" u="none" strike="noStrike">
                          <a:solidFill>
                            <a:srgbClr val="000000"/>
                          </a:solidFill>
                          <a:effectLst/>
                          <a:latin typeface="Arial" panose="020B0604020202020204" pitchFamily="34" charset="0"/>
                        </a:rPr>
                        <a:t>Primary</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-0.79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523061"/>
                  </a:ext>
                </a:extLst>
              </a:tr>
              <a:tr h="126466">
                <a:tc>
                  <a:txBody>
                    <a:bodyPr/>
                    <a:lstStyle/>
                    <a:p>
                      <a:pPr algn="l" fontAlgn="b"/>
                      <a:r>
                        <a:rPr lang="en-US" sz="700" b="0" i="0" u="none" strike="noStrike">
                          <a:solidFill>
                            <a:srgbClr val="000000"/>
                          </a:solidFill>
                          <a:effectLst/>
                          <a:latin typeface="Arial" panose="020B0604020202020204" pitchFamily="34" charset="0"/>
                        </a:rPr>
                        <a:t>Low-technology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6975088"/>
                  </a:ext>
                </a:extLst>
              </a:tr>
              <a:tr h="126466">
                <a:tc>
                  <a:txBody>
                    <a:bodyPr/>
                    <a:lstStyle/>
                    <a:p>
                      <a:pPr algn="l" fontAlgn="b"/>
                      <a:r>
                        <a:rPr lang="en-US" sz="700" b="0" i="0" u="none" strike="noStrike">
                          <a:solidFill>
                            <a:srgbClr val="000000"/>
                          </a:solidFill>
                          <a:effectLst/>
                          <a:latin typeface="Arial" panose="020B0604020202020204" pitchFamily="34" charset="0"/>
                        </a:rPr>
                        <a:t>Medium- to high-technology manufacturing</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0.86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74324"/>
                  </a:ext>
                </a:extLst>
              </a:tr>
              <a:tr h="126466">
                <a:tc>
                  <a:txBody>
                    <a:bodyPr/>
                    <a:lstStyle/>
                    <a:p>
                      <a:pPr algn="l" fontAlgn="b"/>
                      <a:r>
                        <a:rPr lang="en-US" sz="700" b="0" i="0" u="none" strike="noStrike">
                          <a:solidFill>
                            <a:srgbClr val="000000"/>
                          </a:solidFill>
                          <a:effectLst/>
                          <a:latin typeface="Arial" panose="020B0604020202020204" pitchFamily="34" charset="0"/>
                        </a:rPr>
                        <a:t>Infrastructure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0.34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0.21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198807"/>
                  </a:ext>
                </a:extLst>
              </a:tr>
              <a:tr h="126466">
                <a:tc>
                  <a:txBody>
                    <a:bodyPr/>
                    <a:lstStyle/>
                    <a:p>
                      <a:pPr algn="l" fontAlgn="b"/>
                      <a:r>
                        <a:rPr lang="en-US" sz="700" b="0" i="0" u="none" strike="noStrike">
                          <a:solidFill>
                            <a:srgbClr val="000000"/>
                          </a:solidFill>
                          <a:effectLst/>
                          <a:latin typeface="Arial" panose="020B0604020202020204" pitchFamily="34" charset="0"/>
                        </a:rPr>
                        <a:t>Business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1.96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8113295"/>
                  </a:ext>
                </a:extLst>
              </a:tr>
              <a:tr h="134371">
                <a:tc>
                  <a:txBody>
                    <a:bodyPr/>
                    <a:lstStyle/>
                    <a:p>
                      <a:pPr algn="l" fontAlgn="b"/>
                      <a:r>
                        <a:rPr lang="en-US" sz="700" b="0" i="0" u="none" strike="noStrike">
                          <a:solidFill>
                            <a:srgbClr val="000000"/>
                          </a:solidFill>
                          <a:effectLst/>
                          <a:latin typeface="Arial" panose="020B0604020202020204" pitchFamily="34" charset="0"/>
                        </a:rPr>
                        <a:t>Personal and public services</a:t>
                      </a:r>
                    </a:p>
                  </a:txBody>
                  <a:tcPr marL="7904" marR="7904" marT="79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a:solidFill>
                            <a:srgbClr val="000000"/>
                          </a:solidFill>
                          <a:effectLst/>
                          <a:latin typeface="Arial" panose="020B0604020202020204" pitchFamily="34" charset="0"/>
                        </a:rPr>
                        <a:t>-1.65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700" b="0" i="0" u="none" strike="noStrike" dirty="0">
                          <a:solidFill>
                            <a:srgbClr val="000000"/>
                          </a:solidFill>
                          <a:effectLst/>
                          <a:latin typeface="Arial" panose="020B0604020202020204" pitchFamily="34" charset="0"/>
                        </a:rPr>
                        <a:t>-1.66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907609"/>
                  </a:ext>
                </a:extLst>
              </a:tr>
            </a:tbl>
          </a:graphicData>
        </a:graphic>
      </p:graphicFrame>
    </p:spTree>
    <p:extLst>
      <p:ext uri="{BB962C8B-B14F-4D97-AF65-F5344CB8AC3E}">
        <p14:creationId xmlns:p14="http://schemas.microsoft.com/office/powerpoint/2010/main" val="1710788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5432"/>
            <a:ext cx="12192000" cy="1143000"/>
          </a:xfrm>
        </p:spPr>
        <p:txBody>
          <a:bodyPr>
            <a:normAutofit/>
          </a:bodyPr>
          <a:lstStyle/>
          <a:p>
            <a:pPr marL="457200" lvl="1" indent="-342900" algn="ctr" defTabSz="457200" rtl="0">
              <a:spcAft>
                <a:spcPts val="1000"/>
              </a:spcAft>
              <a:tabLst>
                <a:tab pos="723900" algn="l"/>
                <a:tab pos="1447800" algn="l"/>
                <a:tab pos="2171700" algn="l"/>
                <a:tab pos="2895600" algn="l"/>
                <a:tab pos="3619500" algn="l"/>
                <a:tab pos="4343400" algn="l"/>
                <a:tab pos="5067300" algn="l"/>
                <a:tab pos="5791200" algn="l"/>
                <a:tab pos="6515100" algn="l"/>
              </a:tabLst>
            </a:pPr>
            <a:r>
              <a:rPr lang="en-US" sz="3200" b="1" kern="1200" dirty="0">
                <a:solidFill>
                  <a:schemeClr val="tx1"/>
                </a:solidFill>
                <a:latin typeface="+mn-lt"/>
                <a:ea typeface="+mn-ea"/>
                <a:cs typeface="+mn-cs"/>
              </a:rPr>
              <a:t>I-O analysis provide all the tools to understand inter-sectorial relations within an economy.</a:t>
            </a:r>
          </a:p>
        </p:txBody>
      </p:sp>
      <p:cxnSp>
        <p:nvCxnSpPr>
          <p:cNvPr id="8" name="直接连接符 1780">
            <a:extLst>
              <a:ext uri="{FF2B5EF4-FFF2-40B4-BE49-F238E27FC236}">
                <a16:creationId xmlns:a16="http://schemas.microsoft.com/office/drawing/2014/main" id="{32992FAA-DE46-4992-BDFC-AA73035D95DF}"/>
              </a:ext>
            </a:extLst>
          </p:cNvPr>
          <p:cNvCxnSpPr/>
          <p:nvPr/>
        </p:nvCxnSpPr>
        <p:spPr>
          <a:xfrm>
            <a:off x="4981265" y="1263763"/>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1" name="直接连接符 1780">
            <a:extLst>
              <a:ext uri="{FF2B5EF4-FFF2-40B4-BE49-F238E27FC236}">
                <a16:creationId xmlns:a16="http://schemas.microsoft.com/office/drawing/2014/main" id="{6E4627CA-BF24-4EDD-8732-07BBDEC981FE}"/>
              </a:ext>
            </a:extLst>
          </p:cNvPr>
          <p:cNvCxnSpPr/>
          <p:nvPr/>
        </p:nvCxnSpPr>
        <p:spPr>
          <a:xfrm>
            <a:off x="4981265" y="1263763"/>
            <a:ext cx="2229467" cy="14627"/>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C33EAD90-D95D-4BB3-89E9-74804616F536}"/>
              </a:ext>
            </a:extLst>
          </p:cNvPr>
          <p:cNvSpPr>
            <a:spLocks noGrp="1"/>
          </p:cNvSpPr>
          <p:nvPr>
            <p:ph idx="1"/>
          </p:nvPr>
        </p:nvSpPr>
        <p:spPr>
          <a:xfrm>
            <a:off x="571238" y="2152422"/>
            <a:ext cx="11021689" cy="4409048"/>
          </a:xfrm>
        </p:spPr>
        <p:txBody>
          <a:bodyPr>
            <a:noAutofit/>
          </a:bodyPr>
          <a:lstStyle/>
          <a:p>
            <a:pPr>
              <a:buNone/>
            </a:pPr>
            <a:r>
              <a:rPr lang="en-US" dirty="0">
                <a:solidFill>
                  <a:schemeClr val="accent2">
                    <a:lumMod val="75000"/>
                  </a:schemeClr>
                </a:solidFill>
                <a:cs typeface="Arial" panose="020B0604020202020204" pitchFamily="34" charset="0"/>
              </a:rPr>
              <a:t> </a:t>
            </a:r>
          </a:p>
          <a:p>
            <a:r>
              <a:rPr lang="en-US" dirty="0">
                <a:solidFill>
                  <a:schemeClr val="accent2"/>
                </a:solidFill>
                <a:cs typeface="Arial" panose="020B0604020202020204" pitchFamily="34" charset="0"/>
              </a:rPr>
              <a:t>STRUCTURAL TRANSFORMATION</a:t>
            </a:r>
            <a:r>
              <a:rPr lang="en-US" dirty="0">
                <a:solidFill>
                  <a:schemeClr val="accent2">
                    <a:lumMod val="75000"/>
                  </a:schemeClr>
                </a:solidFill>
                <a:cs typeface="Arial" panose="020B0604020202020204" pitchFamily="34" charset="0"/>
              </a:rPr>
              <a:t>: </a:t>
            </a:r>
            <a:r>
              <a:rPr lang="en-US" dirty="0">
                <a:cs typeface="Arial" panose="020B0604020202020204" pitchFamily="34" charset="0"/>
              </a:rPr>
              <a:t>Has a particular sector changed over time? Has it helped to induce the growth of other possibly non-tradable sectors in the economy?</a:t>
            </a:r>
          </a:p>
          <a:p>
            <a:r>
              <a:rPr lang="en-US" dirty="0">
                <a:cs typeface="Arial" panose="020B0604020202020204" pitchFamily="34" charset="0"/>
              </a:rPr>
              <a:t>Which sectors represent </a:t>
            </a:r>
            <a:r>
              <a:rPr lang="en-US" dirty="0">
                <a:solidFill>
                  <a:schemeClr val="accent2"/>
                </a:solidFill>
                <a:cs typeface="Arial" panose="020B0604020202020204" pitchFamily="34" charset="0"/>
              </a:rPr>
              <a:t>key sectors </a:t>
            </a:r>
            <a:r>
              <a:rPr lang="en-US" dirty="0">
                <a:cs typeface="Arial" panose="020B0604020202020204" pitchFamily="34" charset="0"/>
              </a:rPr>
              <a:t>due to their strong and extensive linkages with other sectors?</a:t>
            </a:r>
          </a:p>
          <a:p>
            <a:r>
              <a:rPr lang="en-US" dirty="0">
                <a:cs typeface="Arial" panose="020B0604020202020204" pitchFamily="34" charset="0"/>
              </a:rPr>
              <a:t>What </a:t>
            </a:r>
            <a:r>
              <a:rPr lang="en-US" dirty="0">
                <a:solidFill>
                  <a:srgbClr val="C00000"/>
                </a:solidFill>
                <a:cs typeface="Arial" panose="020B0604020202020204" pitchFamily="34" charset="0"/>
              </a:rPr>
              <a:t>is </a:t>
            </a:r>
            <a:r>
              <a:rPr lang="en-US" dirty="0">
                <a:solidFill>
                  <a:schemeClr val="accent2"/>
                </a:solidFill>
                <a:cs typeface="Arial" panose="020B0604020202020204" pitchFamily="34" charset="0"/>
              </a:rPr>
              <a:t>the role of services </a:t>
            </a:r>
            <a:r>
              <a:rPr lang="en-US" dirty="0">
                <a:cs typeface="Arial" panose="020B0604020202020204" pitchFamily="34" charset="0"/>
              </a:rPr>
              <a:t>in economic diversification</a:t>
            </a:r>
            <a:r>
              <a:rPr lang="en-US" i="1" dirty="0">
                <a:cs typeface="Arial" panose="020B0604020202020204" pitchFamily="34" charset="0"/>
              </a:rPr>
              <a:t>: </a:t>
            </a:r>
            <a:r>
              <a:rPr lang="en-US" dirty="0">
                <a:cs typeface="Arial" panose="020B0604020202020204" pitchFamily="34" charset="0"/>
              </a:rPr>
              <a:t>Have sectors with strong links to other sectors also eventually established a </a:t>
            </a:r>
            <a:r>
              <a:rPr lang="en-US" dirty="0">
                <a:solidFill>
                  <a:schemeClr val="accent2"/>
                </a:solidFill>
                <a:cs typeface="Arial" panose="020B0604020202020204" pitchFamily="34" charset="0"/>
              </a:rPr>
              <a:t>comparative advantage </a:t>
            </a:r>
            <a:r>
              <a:rPr lang="en-US" dirty="0">
                <a:cs typeface="Arial" panose="020B0604020202020204" pitchFamily="34" charset="0"/>
              </a:rPr>
              <a:t>across countries</a:t>
            </a:r>
            <a:r>
              <a:rPr lang="en-US" dirty="0">
                <a:solidFill>
                  <a:srgbClr val="C00000"/>
                </a:solidFill>
                <a:cs typeface="Arial" panose="020B0604020202020204" pitchFamily="34" charset="0"/>
              </a:rPr>
              <a:t>? </a:t>
            </a:r>
            <a:r>
              <a:rPr lang="en-US" dirty="0">
                <a:cs typeface="Arial" panose="020B0604020202020204" pitchFamily="34" charset="0"/>
              </a:rPr>
              <a:t>How does this link to GVCs?</a:t>
            </a:r>
          </a:p>
          <a:p>
            <a:endParaRPr lang="en-US" dirty="0">
              <a:cs typeface="Arial" panose="020B0604020202020204" pitchFamily="34" charset="0"/>
            </a:endParaRPr>
          </a:p>
          <a:p>
            <a:pPr marL="0" indent="0" algn="ctr">
              <a:buNone/>
            </a:pPr>
            <a:endParaRPr lang="en-US" i="1" dirty="0">
              <a:solidFill>
                <a:schemeClr val="tx2">
                  <a:lumMod val="60000"/>
                  <a:lumOff val="40000"/>
                </a:schemeClr>
              </a:solidFill>
              <a:cs typeface="Arial" panose="020B0604020202020204" pitchFamily="34" charset="0"/>
            </a:endParaRPr>
          </a:p>
          <a:p>
            <a:pPr marL="0" indent="0" algn="ctr">
              <a:buNone/>
            </a:pPr>
            <a:endParaRPr lang="en-US" b="1" dirty="0">
              <a:solidFill>
                <a:schemeClr val="accent3">
                  <a:lumMod val="75000"/>
                </a:schemeClr>
              </a:solidFill>
              <a:cs typeface="Arial" panose="020B0604020202020204" pitchFamily="34" charset="0"/>
            </a:endParaRPr>
          </a:p>
        </p:txBody>
      </p:sp>
      <p:sp>
        <p:nvSpPr>
          <p:cNvPr id="13" name="圆角矩形 66">
            <a:extLst>
              <a:ext uri="{FF2B5EF4-FFF2-40B4-BE49-F238E27FC236}">
                <a16:creationId xmlns:a16="http://schemas.microsoft.com/office/drawing/2014/main" id="{74B7CAB4-F212-485E-AC61-916FFD02F6E1}"/>
              </a:ext>
            </a:extLst>
          </p:cNvPr>
          <p:cNvSpPr/>
          <p:nvPr/>
        </p:nvSpPr>
        <p:spPr>
          <a:xfrm rot="10800000" flipV="1">
            <a:off x="571239" y="2673458"/>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14" name="圆角矩形 66">
            <a:extLst>
              <a:ext uri="{FF2B5EF4-FFF2-40B4-BE49-F238E27FC236}">
                <a16:creationId xmlns:a16="http://schemas.microsoft.com/office/drawing/2014/main" id="{DB67E284-0107-43DE-ADC1-B919907A7E12}"/>
              </a:ext>
            </a:extLst>
          </p:cNvPr>
          <p:cNvSpPr/>
          <p:nvPr/>
        </p:nvSpPr>
        <p:spPr>
          <a:xfrm rot="10800000" flipV="1">
            <a:off x="543780" y="4035105"/>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15" name="圆角矩形 66">
            <a:extLst>
              <a:ext uri="{FF2B5EF4-FFF2-40B4-BE49-F238E27FC236}">
                <a16:creationId xmlns:a16="http://schemas.microsoft.com/office/drawing/2014/main" id="{9FA53647-13B4-4901-977A-C16CF1A6B6F6}"/>
              </a:ext>
            </a:extLst>
          </p:cNvPr>
          <p:cNvSpPr/>
          <p:nvPr/>
        </p:nvSpPr>
        <p:spPr>
          <a:xfrm rot="10800000" flipV="1">
            <a:off x="543780" y="4880158"/>
            <a:ext cx="272237" cy="276076"/>
          </a:xfrm>
          <a:prstGeom prst="roundRect">
            <a:avLst>
              <a:gd name="adj" fmla="val 5039"/>
            </a:avLst>
          </a:prstGeom>
          <a:solidFill>
            <a:srgbClr val="00A1C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lnSpc>
                <a:spcPct val="130000"/>
              </a:lnSpc>
            </a:pPr>
            <a:endParaRPr lang="zh-CN" altLang="en-US" sz="3600" dirty="0"/>
          </a:p>
        </p:txBody>
      </p:sp>
      <p:sp>
        <p:nvSpPr>
          <p:cNvPr id="16" name="Rectangle 15">
            <a:extLst>
              <a:ext uri="{FF2B5EF4-FFF2-40B4-BE49-F238E27FC236}">
                <a16:creationId xmlns:a16="http://schemas.microsoft.com/office/drawing/2014/main" id="{6115B643-D2E9-480B-AFF2-80F1E4300A9B}"/>
              </a:ext>
            </a:extLst>
          </p:cNvPr>
          <p:cNvSpPr/>
          <p:nvPr/>
        </p:nvSpPr>
        <p:spPr>
          <a:xfrm>
            <a:off x="0" y="1995476"/>
            <a:ext cx="12192000" cy="397032"/>
          </a:xfrm>
          <a:prstGeom prst="rect">
            <a:avLst/>
          </a:prstGeom>
        </p:spPr>
        <p:txBody>
          <a:bodyPr wrap="square">
            <a:spAutoFit/>
          </a:bodyPr>
          <a:lstStyle/>
          <a:p>
            <a:pPr marL="0" lvl="1" algn="ctr" defTabSz="914400">
              <a:lnSpc>
                <a:spcPct val="90000"/>
              </a:lnSpc>
              <a:spcAft>
                <a:spcPts val="1000"/>
              </a:spcAft>
            </a:pPr>
            <a:r>
              <a:rPr lang="en-US" sz="2200" dirty="0">
                <a:latin typeface="+mj-lt"/>
              </a:rPr>
              <a:t>Economic diversification using input output linkages will shed some light on three basic questions:</a:t>
            </a:r>
            <a:endParaRPr lang="en-PH" sz="2200" dirty="0">
              <a:latin typeface="+mj-lt"/>
            </a:endParaRPr>
          </a:p>
        </p:txBody>
      </p:sp>
    </p:spTree>
    <p:extLst>
      <p:ext uri="{BB962C8B-B14F-4D97-AF65-F5344CB8AC3E}">
        <p14:creationId xmlns:p14="http://schemas.microsoft.com/office/powerpoint/2010/main" val="5725151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FastMetadata xmlns="0b863967-ca5d-46d8-b645-91d6e920c049" xsi:nil="true"/>
    <MediaServiceMetadata xmlns="0b863967-ca5d-46d8-b645-91d6e920c04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7AA21BBED24D418C403E4486B8BDA9" ma:contentTypeVersion="11" ma:contentTypeDescription="Create a new document." ma:contentTypeScope="" ma:versionID="966613fb2dd446b51a5358cc2063ea13">
  <xsd:schema xmlns:xsd="http://www.w3.org/2001/XMLSchema" xmlns:xs="http://www.w3.org/2001/XMLSchema" xmlns:p="http://schemas.microsoft.com/office/2006/metadata/properties" xmlns:ns3="0b863967-ca5d-46d8-b645-91d6e920c049" xmlns:ns4="29d3027e-f64e-4c45-8365-50087435dd0d" targetNamespace="http://schemas.microsoft.com/office/2006/metadata/properties" ma:root="true" ma:fieldsID="2e028451e241e313fd76069d832906b0" ns3:_="" ns4:_="">
    <xsd:import namespace="0b863967-ca5d-46d8-b645-91d6e920c049"/>
    <xsd:import namespace="29d3027e-f64e-4c45-8365-50087435dd0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863967-ca5d-46d8-b645-91d6e920c04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d3027e-f64e-4c45-8365-50087435dd0d"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9AF6FE-7B16-4373-B327-F1F09032C7E0}">
  <ds:schemaRefs>
    <ds:schemaRef ds:uri="http://schemas.openxmlformats.org/package/2006/metadata/core-properties"/>
    <ds:schemaRef ds:uri="http://www.w3.org/XML/1998/namespace"/>
    <ds:schemaRef ds:uri="http://purl.org/dc/terms/"/>
    <ds:schemaRef ds:uri="http://schemas.microsoft.com/office/infopath/2007/PartnerControls"/>
    <ds:schemaRef ds:uri="http://schemas.microsoft.com/office/2006/metadata/properties"/>
    <ds:schemaRef ds:uri="http://schemas.microsoft.com/office/2006/documentManagement/types"/>
    <ds:schemaRef ds:uri="0b863967-ca5d-46d8-b645-91d6e920c049"/>
    <ds:schemaRef ds:uri="29d3027e-f64e-4c45-8365-50087435dd0d"/>
    <ds:schemaRef ds:uri="http://purl.org/dc/dcmitype/"/>
    <ds:schemaRef ds:uri="http://purl.org/dc/elements/1.1/"/>
  </ds:schemaRefs>
</ds:datastoreItem>
</file>

<file path=customXml/itemProps2.xml><?xml version="1.0" encoding="utf-8"?>
<ds:datastoreItem xmlns:ds="http://schemas.openxmlformats.org/officeDocument/2006/customXml" ds:itemID="{458D3276-8B00-4C22-A94A-1F25E18F60CA}">
  <ds:schemaRefs>
    <ds:schemaRef ds:uri="http://schemas.microsoft.com/sharepoint/v3/contenttype/forms"/>
  </ds:schemaRefs>
</ds:datastoreItem>
</file>

<file path=customXml/itemProps3.xml><?xml version="1.0" encoding="utf-8"?>
<ds:datastoreItem xmlns:ds="http://schemas.openxmlformats.org/officeDocument/2006/customXml" ds:itemID="{6C58EC30-9119-4DF8-A174-75FE644CD3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863967-ca5d-46d8-b645-91d6e920c049"/>
    <ds:schemaRef ds:uri="29d3027e-f64e-4c45-8365-50087435d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19953</TotalTime>
  <Words>7894</Words>
  <Application>Microsoft Office PowerPoint</Application>
  <PresentationFormat>Widescreen</PresentationFormat>
  <Paragraphs>4345</Paragraphs>
  <Slides>84</Slides>
  <Notes>84</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84</vt:i4>
      </vt:variant>
    </vt:vector>
  </HeadingPairs>
  <TitlesOfParts>
    <vt:vector size="96" baseType="lpstr">
      <vt:lpstr>微软雅黑</vt:lpstr>
      <vt:lpstr>Arial</vt:lpstr>
      <vt:lpstr>Calibri</vt:lpstr>
      <vt:lpstr>Calibri Light</vt:lpstr>
      <vt:lpstr>Cambria Math</vt:lpstr>
      <vt:lpstr>Roboto Condensed</vt:lpstr>
      <vt:lpstr>张海山锐线体简</vt:lpstr>
      <vt:lpstr>方正清刻本悦宋简体</vt:lpstr>
      <vt:lpstr>Office Theme</vt:lpstr>
      <vt:lpstr>2_Custom Design</vt:lpstr>
      <vt:lpstr>Custom Design</vt:lpstr>
      <vt:lpstr>1_Custom Design</vt:lpstr>
      <vt:lpstr>PowerPoint Presentation</vt:lpstr>
      <vt:lpstr>PowerPoint Presentation</vt:lpstr>
      <vt:lpstr>PowerPoint Presentation</vt:lpstr>
      <vt:lpstr>PowerPoint Presentation</vt:lpstr>
      <vt:lpstr>Traditional indicators of export diversification do not show a clear picture of whether countries are diversified.</vt:lpstr>
      <vt:lpstr>…while the share of manufacture value added in GDP provides a mixed picture.</vt:lpstr>
      <vt:lpstr>Looking at export complexity, FSU countries export has improved in general…</vt:lpstr>
      <vt:lpstr>Therefore, trade models cannot be used as evidence of economic diversification “within” the economy. </vt:lpstr>
      <vt:lpstr>I-O analysis provide all the tools to understand inter-sectorial relations within an economy.</vt:lpstr>
      <vt:lpstr>Data and Methodology: Illustrating IO Linkages and Agglomeration</vt:lpstr>
      <vt:lpstr>A Stylized Representation of a Multi-Regional Input-Output Table</vt:lpstr>
      <vt:lpstr>PowerPoint Presentation</vt:lpstr>
      <vt:lpstr>PowerPoint Presentation</vt:lpstr>
      <vt:lpstr>Linking Goods and Services: Input-Output Direct Requirements</vt:lpstr>
      <vt:lpstr>While traditional diversification indices shows an undiversified Central Asia, our agglomeration index reveals diversification in the domestic economy.</vt:lpstr>
      <vt:lpstr>  Business services show the highest agglomeration index.</vt:lpstr>
      <vt:lpstr>Business and professional services positively correlates to economic development…</vt:lpstr>
      <vt:lpstr>…which is consistent with the servification of manufacturing.</vt:lpstr>
      <vt:lpstr>Particularly, through capturing the indirect contribution to manufacturing which are not captured in traditional trade.</vt:lpstr>
      <vt:lpstr>PowerPoint Presentation</vt:lpstr>
      <vt:lpstr>Conclusions</vt:lpstr>
      <vt:lpstr>PowerPoint Presentation</vt:lpstr>
      <vt:lpstr>Dot Plot Matrices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Linking Goods and Services: Input-Output Direct Requirements</vt:lpstr>
      <vt:lpstr>The Agglomeration Index:  Numerical results</vt:lpstr>
      <vt:lpstr>The Agglomeration Index: Numerical results for Russia from 2000 to 2017</vt:lpstr>
      <vt:lpstr>The Agglomeration Index: Numerical results for Kazakhstan from 2000 to 2017</vt:lpstr>
      <vt:lpstr>The Agglomeration Index: Numerical results  for Kyrgyz Republic from 2000 to 2017</vt:lpstr>
      <vt:lpstr>The Agglomeration Index: Numerical results for Australia from 2000 to 2017</vt:lpstr>
      <vt:lpstr>The Agglomeration Index: Numerical results for Canada from 2000 to 2017</vt:lpstr>
      <vt:lpstr>The Agglomeration Index: Numerical results for Estonia from 2000 to 2017</vt:lpstr>
      <vt:lpstr>The Agglomeration Index: Numerical results for Latvia from 2000 to 2017</vt:lpstr>
      <vt:lpstr>The Agglomeration Index: Numerical results for Lithuania from 2000 to 2017</vt:lpstr>
      <vt:lpstr>The Agglomeration Index: Numerical results  for United States from 2000 to 2017</vt:lpstr>
      <vt:lpstr>The Agglomeration Index: Numerical results  for People’s Republic of China from 2000 to 2017</vt:lpstr>
      <vt:lpstr>The Agglomeration Index: Numerical results for Viet Nam from 2000 to 2017</vt:lpstr>
      <vt:lpstr>The Agglomeration Index: Numerical results  for OECD countries in ADB MRIO from 2000 to 2017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Cindy Jane Justo</dc:creator>
  <cp:lastModifiedBy>Istin Baris</cp:lastModifiedBy>
  <cp:revision>970</cp:revision>
  <cp:lastPrinted>2020-06-12T01:55:25Z</cp:lastPrinted>
  <dcterms:created xsi:type="dcterms:W3CDTF">2018-10-29T02:15:25Z</dcterms:created>
  <dcterms:modified xsi:type="dcterms:W3CDTF">2020-06-16T15:29:42Z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61536b25a8a4fedb48bb564279be82a">
    <vt:lpwstr>ERCD|ab3ec0c9-2ce1-477e-8dd0-15d1f7f6b467</vt:lpwstr>
  </property>
  <property fmtid="{D5CDD505-2E9C-101B-9397-08002B2CF9AE}" pid="3" name="ContentTypeId">
    <vt:lpwstr>0x010100AD7AA21BBED24D418C403E4486B8BDA9</vt:lpwstr>
  </property>
  <property fmtid="{D5CDD505-2E9C-101B-9397-08002B2CF9AE}" pid="4" name="TaxCatchAll">
    <vt:lpwstr>4;#ERCD|ab3ec0c9-2ce1-477e-8dd0-15d1f7f6b467;#3;#ERCD|ab3ec0c9-2ce1-477e-8dd0-15d1f7f6b467;#1;#English|16ac8743-31bb-43f8-9a73-533a041667d6</vt:lpwstr>
  </property>
  <property fmtid="{D5CDD505-2E9C-101B-9397-08002B2CF9AE}" pid="5" name="h00e4aaaf4624e24a7df7f06faa038c6">
    <vt:lpwstr>English|16ac8743-31bb-43f8-9a73-533a041667d6</vt:lpwstr>
  </property>
  <property fmtid="{D5CDD505-2E9C-101B-9397-08002B2CF9AE}" pid="6" name="ADBDepartmentOwner">
    <vt:lpwstr>4;#ERCD|ab3ec0c9-2ce1-477e-8dd0-15d1f7f6b467</vt:lpwstr>
  </property>
  <property fmtid="{D5CDD505-2E9C-101B-9397-08002B2CF9AE}" pid="7" name="ADBDocumentLanguage">
    <vt:lpwstr>1;#English|16ac8743-31bb-43f8-9a73-533a041667d6</vt:lpwstr>
  </property>
  <property fmtid="{D5CDD505-2E9C-101B-9397-08002B2CF9AE}" pid="8" name="ADBContentGroup">
    <vt:lpwstr>3;#ERCD|ab3ec0c9-2ce1-477e-8dd0-15d1f7f6b467</vt:lpwstr>
  </property>
</Properties>
</file>