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4"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85" r:id="rId21"/>
    <p:sldId id="276" r:id="rId22"/>
    <p:sldId id="277" r:id="rId23"/>
    <p:sldId id="278" r:id="rId24"/>
    <p:sldId id="279" r:id="rId25"/>
    <p:sldId id="286" r:id="rId26"/>
    <p:sldId id="280" r:id="rId27"/>
    <p:sldId id="281" r:id="rId28"/>
    <p:sldId id="287" r:id="rId29"/>
    <p:sldId id="282" r:id="rId30"/>
    <p:sldId id="288" r:id="rId31"/>
    <p:sldId id="283"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4" d="100"/>
          <a:sy n="54" d="100"/>
        </p:scale>
        <p:origin x="996" y="7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C969DE3-A7AF-4D2C-B9D8-21D7187B1C98}" type="datetimeFigureOut">
              <a:rPr lang="en-US" smtClean="0"/>
              <a:pPr/>
              <a:t>6/16/2019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82102D-5BB2-40DD-8F37-2D8A278F93F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C969DE3-A7AF-4D2C-B9D8-21D7187B1C98}" type="datetimeFigureOut">
              <a:rPr lang="en-US" smtClean="0"/>
              <a:pPr/>
              <a:t>6/16/2019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82102D-5BB2-40DD-8F37-2D8A278F93F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C969DE3-A7AF-4D2C-B9D8-21D7187B1C98}" type="datetimeFigureOut">
              <a:rPr lang="en-US" smtClean="0"/>
              <a:pPr/>
              <a:t>6/16/2019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82102D-5BB2-40DD-8F37-2D8A278F93F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C969DE3-A7AF-4D2C-B9D8-21D7187B1C98}" type="datetimeFigureOut">
              <a:rPr lang="en-US" smtClean="0"/>
              <a:pPr/>
              <a:t>6/16/2019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82102D-5BB2-40DD-8F37-2D8A278F93F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C969DE3-A7AF-4D2C-B9D8-21D7187B1C98}" type="datetimeFigureOut">
              <a:rPr lang="en-US" smtClean="0"/>
              <a:pPr/>
              <a:t>6/16/2019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82102D-5BB2-40DD-8F37-2D8A278F93F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C969DE3-A7AF-4D2C-B9D8-21D7187B1C98}" type="datetimeFigureOut">
              <a:rPr lang="en-US" smtClean="0"/>
              <a:pPr/>
              <a:t>6/16/2019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482102D-5BB2-40DD-8F37-2D8A278F93F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C969DE3-A7AF-4D2C-B9D8-21D7187B1C98}" type="datetimeFigureOut">
              <a:rPr lang="en-US" smtClean="0"/>
              <a:pPr/>
              <a:t>6/16/2019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482102D-5BB2-40DD-8F37-2D8A278F93F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C969DE3-A7AF-4D2C-B9D8-21D7187B1C98}" type="datetimeFigureOut">
              <a:rPr lang="en-US" smtClean="0"/>
              <a:pPr/>
              <a:t>6/16/2019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482102D-5BB2-40DD-8F37-2D8A278F93F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969DE3-A7AF-4D2C-B9D8-21D7187B1C98}" type="datetimeFigureOut">
              <a:rPr lang="en-US" smtClean="0"/>
              <a:pPr/>
              <a:t>6/16/2019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482102D-5BB2-40DD-8F37-2D8A278F93F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C969DE3-A7AF-4D2C-B9D8-21D7187B1C98}" type="datetimeFigureOut">
              <a:rPr lang="en-US" smtClean="0"/>
              <a:pPr/>
              <a:t>6/16/2019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482102D-5BB2-40DD-8F37-2D8A278F93F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C969DE3-A7AF-4D2C-B9D8-21D7187B1C98}" type="datetimeFigureOut">
              <a:rPr lang="en-US" smtClean="0"/>
              <a:pPr/>
              <a:t>6/16/2019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482102D-5BB2-40DD-8F37-2D8A278F93F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969DE3-A7AF-4D2C-B9D8-21D7187B1C98}" type="datetimeFigureOut">
              <a:rPr lang="en-US" smtClean="0"/>
              <a:pPr/>
              <a:t>6/16/2019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82102D-5BB2-40DD-8F37-2D8A278F93F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pcekeocha@cbn.gov.ng" TargetMode="External"/><Relationship Id="rId2" Type="http://schemas.openxmlformats.org/officeDocument/2006/relationships/hyperlink" Target="mailto:p.ekeocha04@fulbrightmail.org" TargetMode="External"/><Relationship Id="rId1" Type="http://schemas.openxmlformats.org/officeDocument/2006/relationships/slideLayout" Target="../slideLayouts/slideLayout2.xml"/><Relationship Id="rId4" Type="http://schemas.openxmlformats.org/officeDocument/2006/relationships/hyperlink" Target="mailto:jonathan.ogbuabor@unn.edu.ng"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b="1" dirty="0"/>
              <a:t>Trade Shock Transmission: A Study of Selected African Economies, the BRIC and the Rest of the Global Economy</a:t>
            </a:r>
            <a:endParaRPr lang="en-US" sz="2800" dirty="0"/>
          </a:p>
        </p:txBody>
      </p:sp>
      <p:sp>
        <p:nvSpPr>
          <p:cNvPr id="3" name="Content Placeholder 2"/>
          <p:cNvSpPr>
            <a:spLocks noGrp="1"/>
          </p:cNvSpPr>
          <p:nvPr>
            <p:ph idx="1"/>
          </p:nvPr>
        </p:nvSpPr>
        <p:spPr>
          <a:xfrm>
            <a:off x="228600" y="1752600"/>
            <a:ext cx="8686800" cy="4876800"/>
          </a:xfrm>
        </p:spPr>
        <p:txBody>
          <a:bodyPr>
            <a:normAutofit lnSpcReduction="10000"/>
          </a:bodyPr>
          <a:lstStyle/>
          <a:p>
            <a:pPr algn="ctr">
              <a:buNone/>
            </a:pPr>
            <a:r>
              <a:rPr lang="en-GB" sz="2000" b="1" dirty="0">
                <a:latin typeface="Century" pitchFamily="18" charset="0"/>
              </a:rPr>
              <a:t>Patterson C. </a:t>
            </a:r>
            <a:r>
              <a:rPr lang="en-GB" sz="2000" b="1" dirty="0" err="1">
                <a:latin typeface="Century" pitchFamily="18" charset="0"/>
              </a:rPr>
              <a:t>Ekeocha</a:t>
            </a:r>
            <a:r>
              <a:rPr lang="en-GB" sz="2000" b="1" dirty="0">
                <a:latin typeface="Century" pitchFamily="18" charset="0"/>
              </a:rPr>
              <a:t>,  PhD</a:t>
            </a:r>
            <a:endParaRPr lang="en-US" sz="2000" b="1" dirty="0">
              <a:latin typeface="Century" pitchFamily="18" charset="0"/>
            </a:endParaRPr>
          </a:p>
          <a:p>
            <a:pPr algn="ctr">
              <a:buNone/>
            </a:pPr>
            <a:r>
              <a:rPr lang="en-GB" sz="2000" b="1" dirty="0">
                <a:latin typeface="Century" pitchFamily="18" charset="0"/>
              </a:rPr>
              <a:t>Central Bank of Nigeria, Research Department</a:t>
            </a:r>
            <a:endParaRPr lang="en-US" sz="2000" b="1" dirty="0">
              <a:latin typeface="Century" pitchFamily="18" charset="0"/>
            </a:endParaRPr>
          </a:p>
          <a:p>
            <a:pPr algn="ctr">
              <a:buNone/>
            </a:pPr>
            <a:r>
              <a:rPr lang="en-GB" sz="2000" b="1" u="sng" dirty="0">
                <a:latin typeface="Century" pitchFamily="18" charset="0"/>
                <a:hlinkClick r:id="rId2"/>
              </a:rPr>
              <a:t>p.ekeocha04@fulbrightmail.org</a:t>
            </a:r>
            <a:r>
              <a:rPr lang="en-GB" sz="2000" b="1" dirty="0">
                <a:latin typeface="Century" pitchFamily="18" charset="0"/>
              </a:rPr>
              <a:t>; </a:t>
            </a:r>
            <a:r>
              <a:rPr lang="en-GB" sz="2000" b="1" u="sng" dirty="0">
                <a:latin typeface="Century" pitchFamily="18" charset="0"/>
                <a:hlinkClick r:id="rId3"/>
              </a:rPr>
              <a:t>pcekeocha@cbn.gov.ng</a:t>
            </a:r>
            <a:endParaRPr lang="en-US" sz="2000" b="1" dirty="0">
              <a:latin typeface="Century" pitchFamily="18" charset="0"/>
            </a:endParaRPr>
          </a:p>
          <a:p>
            <a:pPr algn="ctr">
              <a:buNone/>
            </a:pPr>
            <a:r>
              <a:rPr lang="en-GB" sz="2000" b="1" dirty="0">
                <a:latin typeface="Century" pitchFamily="18" charset="0"/>
              </a:rPr>
              <a:t>+2348035487968</a:t>
            </a:r>
            <a:endParaRPr lang="en-US" sz="2000" b="1" dirty="0">
              <a:latin typeface="Century" pitchFamily="18" charset="0"/>
            </a:endParaRPr>
          </a:p>
          <a:p>
            <a:pPr algn="ctr">
              <a:buNone/>
            </a:pPr>
            <a:r>
              <a:rPr lang="en-GB" sz="2000" b="1" dirty="0">
                <a:latin typeface="Century" pitchFamily="18" charset="0"/>
              </a:rPr>
              <a:t> </a:t>
            </a:r>
            <a:endParaRPr lang="en-US" sz="2000" b="1" dirty="0">
              <a:latin typeface="Century" pitchFamily="18" charset="0"/>
            </a:endParaRPr>
          </a:p>
          <a:p>
            <a:pPr algn="ctr">
              <a:buNone/>
            </a:pPr>
            <a:r>
              <a:rPr lang="en-GB" sz="2000" b="1" dirty="0">
                <a:latin typeface="Century" pitchFamily="18" charset="0"/>
              </a:rPr>
              <a:t>&amp;</a:t>
            </a:r>
            <a:endParaRPr lang="en-US" sz="2000" b="1" dirty="0">
              <a:latin typeface="Century" pitchFamily="18" charset="0"/>
            </a:endParaRPr>
          </a:p>
          <a:p>
            <a:pPr algn="ctr">
              <a:buNone/>
            </a:pPr>
            <a:r>
              <a:rPr lang="en-GB" sz="2000" b="1" dirty="0">
                <a:latin typeface="Century" pitchFamily="18" charset="0"/>
              </a:rPr>
              <a:t> </a:t>
            </a:r>
            <a:endParaRPr lang="en-US" sz="2000" b="1" dirty="0">
              <a:latin typeface="Century" pitchFamily="18" charset="0"/>
            </a:endParaRPr>
          </a:p>
          <a:p>
            <a:pPr algn="ctr">
              <a:buNone/>
            </a:pPr>
            <a:r>
              <a:rPr lang="en-GB" sz="2000" b="1" dirty="0">
                <a:latin typeface="Century" pitchFamily="18" charset="0"/>
              </a:rPr>
              <a:t>Jonathan E. </a:t>
            </a:r>
            <a:r>
              <a:rPr lang="en-GB" sz="2000" b="1" dirty="0" err="1">
                <a:latin typeface="Century" pitchFamily="18" charset="0"/>
              </a:rPr>
              <a:t>Ogbuabor</a:t>
            </a:r>
            <a:r>
              <a:rPr lang="en-GB" sz="2000" b="1" dirty="0">
                <a:latin typeface="Century" pitchFamily="18" charset="0"/>
              </a:rPr>
              <a:t>,  PhD</a:t>
            </a:r>
            <a:endParaRPr lang="en-US" sz="2000" b="1" dirty="0">
              <a:latin typeface="Century" pitchFamily="18" charset="0"/>
            </a:endParaRPr>
          </a:p>
          <a:p>
            <a:pPr algn="ctr">
              <a:buNone/>
            </a:pPr>
            <a:r>
              <a:rPr lang="en-GB" sz="2000" b="1" dirty="0">
                <a:latin typeface="Century" pitchFamily="18" charset="0"/>
              </a:rPr>
              <a:t>Department of Economics, University of Nigeria, </a:t>
            </a:r>
            <a:r>
              <a:rPr lang="en-GB" sz="2000" b="1" dirty="0" err="1">
                <a:latin typeface="Century" pitchFamily="18" charset="0"/>
              </a:rPr>
              <a:t>Nsukka</a:t>
            </a:r>
            <a:r>
              <a:rPr lang="en-GB" sz="2000" b="1" dirty="0">
                <a:latin typeface="Century" pitchFamily="18" charset="0"/>
              </a:rPr>
              <a:t>, Nigeria</a:t>
            </a:r>
            <a:endParaRPr lang="en-US" sz="2000" b="1" dirty="0">
              <a:latin typeface="Century" pitchFamily="18" charset="0"/>
            </a:endParaRPr>
          </a:p>
          <a:p>
            <a:pPr algn="ctr">
              <a:buNone/>
            </a:pPr>
            <a:r>
              <a:rPr lang="en-GB" sz="2000" b="1" u="sng" dirty="0">
                <a:latin typeface="Century" pitchFamily="18" charset="0"/>
                <a:hlinkClick r:id="rId4"/>
              </a:rPr>
              <a:t>jonathan.ogbuabor@unn.edu.ng</a:t>
            </a:r>
            <a:r>
              <a:rPr lang="en-GB" sz="2000" b="1" dirty="0">
                <a:latin typeface="Century" pitchFamily="18" charset="0"/>
              </a:rPr>
              <a:t> </a:t>
            </a:r>
            <a:endParaRPr lang="en-US" sz="2000" b="1" dirty="0">
              <a:latin typeface="Century" pitchFamily="18" charset="0"/>
            </a:endParaRPr>
          </a:p>
          <a:p>
            <a:pPr algn="ctr">
              <a:buNone/>
            </a:pPr>
            <a:r>
              <a:rPr lang="en-US" sz="2000" b="1" dirty="0">
                <a:latin typeface="Century" pitchFamily="18" charset="0"/>
              </a:rPr>
              <a:t>+2348035077722</a:t>
            </a:r>
          </a:p>
          <a:p>
            <a:pPr algn="ctr">
              <a:buNone/>
            </a:pPr>
            <a:endParaRPr lang="en-US" sz="1400" b="1" dirty="0">
              <a:latin typeface="Century" pitchFamily="18" charset="0"/>
            </a:endParaRPr>
          </a:p>
          <a:p>
            <a:pPr algn="ctr">
              <a:buNone/>
            </a:pPr>
            <a:r>
              <a:rPr lang="en-US" sz="2000" b="1" dirty="0"/>
              <a:t>Presented at the 22</a:t>
            </a:r>
            <a:r>
              <a:rPr lang="en-US" sz="2000" b="1" baseline="30000" dirty="0"/>
              <a:t>nd</a:t>
            </a:r>
            <a:r>
              <a:rPr lang="en-US" sz="2000" b="1" dirty="0"/>
              <a:t> Annual Conference on Global Economic Analysis (GTAP) on the Theme: “Challenges to Global, Social, and Economic Growth” June 19-21, 2019 Warsaw, Poland</a:t>
            </a:r>
            <a:endParaRPr lang="en-US" sz="2000" b="1" dirty="0">
              <a:latin typeface="Century" pitchFamily="18" charset="0"/>
            </a:endParaRPr>
          </a:p>
          <a:p>
            <a:pPr>
              <a:buNone/>
            </a:pP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63562"/>
          </a:xfrm>
        </p:spPr>
        <p:txBody>
          <a:bodyPr>
            <a:normAutofit fontScale="90000"/>
          </a:bodyPr>
          <a:lstStyle/>
          <a:p>
            <a:r>
              <a:rPr lang="en-US" b="1" dirty="0"/>
              <a:t>Literature Cont’d</a:t>
            </a:r>
            <a:endParaRPr lang="en-US" dirty="0"/>
          </a:p>
        </p:txBody>
      </p:sp>
      <p:sp>
        <p:nvSpPr>
          <p:cNvPr id="3" name="Content Placeholder 2"/>
          <p:cNvSpPr>
            <a:spLocks noGrp="1"/>
          </p:cNvSpPr>
          <p:nvPr>
            <p:ph idx="1"/>
          </p:nvPr>
        </p:nvSpPr>
        <p:spPr>
          <a:xfrm>
            <a:off x="228600" y="838200"/>
            <a:ext cx="8686800" cy="5638800"/>
          </a:xfrm>
        </p:spPr>
        <p:txBody>
          <a:bodyPr>
            <a:normAutofit fontScale="85000" lnSpcReduction="20000"/>
          </a:bodyPr>
          <a:lstStyle/>
          <a:p>
            <a:pPr algn="just"/>
            <a:r>
              <a:rPr lang="en-US" dirty="0" err="1"/>
              <a:t>Ogbuabor</a:t>
            </a:r>
            <a:r>
              <a:rPr lang="en-US" dirty="0"/>
              <a:t> et al. (2016) examined the real and financial connectedness of selected African economies with the global economy using a network approach. </a:t>
            </a:r>
          </a:p>
          <a:p>
            <a:pPr algn="just"/>
            <a:r>
              <a:rPr lang="en-US" dirty="0"/>
              <a:t>The results show that: the connectedness of African economies with the global economy is quite sizable; the GFC increased the connectedness measures above their pre-crisis levels; U.S., EU and Canada dominate Africa’s equity markets, while China, India and Japan dominate Africa’s real activities</a:t>
            </a:r>
          </a:p>
          <a:p>
            <a:pPr algn="just"/>
            <a:r>
              <a:rPr lang="en-US" dirty="0"/>
              <a:t>Interestingly, </a:t>
            </a:r>
            <a:r>
              <a:rPr lang="en-US" dirty="0" err="1"/>
              <a:t>Lubik</a:t>
            </a:r>
            <a:r>
              <a:rPr lang="en-US" dirty="0"/>
              <a:t> and </a:t>
            </a:r>
            <a:r>
              <a:rPr lang="en-US" dirty="0" err="1"/>
              <a:t>Teo</a:t>
            </a:r>
            <a:r>
              <a:rPr lang="en-US" dirty="0"/>
              <a:t> (2003) found that world interest rate shocks are the main drivers of business cycles in small open economies while terms of trade shocks are not. The study therefore challenged the existing literature on the roles of terms of trade and world interest rate shocks in output fluctuations in small open economies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487362"/>
          </a:xfrm>
        </p:spPr>
        <p:txBody>
          <a:bodyPr>
            <a:normAutofit fontScale="90000"/>
          </a:bodyPr>
          <a:lstStyle/>
          <a:p>
            <a:r>
              <a:rPr lang="en-US" b="1" dirty="0"/>
              <a:t>Gaps in the Literature</a:t>
            </a:r>
          </a:p>
        </p:txBody>
      </p:sp>
      <p:sp>
        <p:nvSpPr>
          <p:cNvPr id="3" name="Content Placeholder 2"/>
          <p:cNvSpPr>
            <a:spLocks noGrp="1"/>
          </p:cNvSpPr>
          <p:nvPr>
            <p:ph idx="1"/>
          </p:nvPr>
        </p:nvSpPr>
        <p:spPr>
          <a:xfrm>
            <a:off x="304800" y="762000"/>
            <a:ext cx="8610600" cy="5791200"/>
          </a:xfrm>
        </p:spPr>
        <p:txBody>
          <a:bodyPr>
            <a:normAutofit fontScale="77500" lnSpcReduction="20000"/>
          </a:bodyPr>
          <a:lstStyle/>
          <a:p>
            <a:pPr algn="just"/>
            <a:r>
              <a:rPr lang="en-US" dirty="0"/>
              <a:t>The foregoing overview of the literature indicates that the literature on trade linkages and trade shock transmission between Africa and the rest of the global economy is still evolving.</a:t>
            </a:r>
          </a:p>
          <a:p>
            <a:pPr algn="just"/>
            <a:r>
              <a:rPr lang="en-US" dirty="0"/>
              <a:t>This study contributes to this emerging literature in several ways. First, it quantifies the degree of trade linkage between Africa, the BRIC and the rest of the global economy. </a:t>
            </a:r>
          </a:p>
          <a:p>
            <a:pPr algn="just"/>
            <a:r>
              <a:rPr lang="en-US" dirty="0"/>
              <a:t>Two, apart from exposing the patterns of trade shock spillovers between Africa and the rest of the world using total trade statistics, this study also disaggregates the trade shock spillovers using exports and imports statistics. </a:t>
            </a:r>
          </a:p>
          <a:p>
            <a:pPr algn="just"/>
            <a:r>
              <a:rPr lang="en-US" dirty="0"/>
              <a:t>This disaggregation provides deeper insights into the trade linkages between Africa and the rest of the world. </a:t>
            </a:r>
          </a:p>
          <a:p>
            <a:pPr algn="just"/>
            <a:r>
              <a:rPr lang="en-US" dirty="0"/>
              <a:t>The study extends the empirical method by constructing trade linkage measures in a coherent and transparent manner for ease of replication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457200"/>
          </a:xfrm>
        </p:spPr>
        <p:txBody>
          <a:bodyPr>
            <a:normAutofit fontScale="90000"/>
          </a:bodyPr>
          <a:lstStyle/>
          <a:p>
            <a:r>
              <a:rPr lang="en-US" b="1" dirty="0"/>
              <a:t>The Data</a:t>
            </a:r>
          </a:p>
        </p:txBody>
      </p:sp>
      <p:sp>
        <p:nvSpPr>
          <p:cNvPr id="3" name="Content Placeholder 2"/>
          <p:cNvSpPr>
            <a:spLocks noGrp="1"/>
          </p:cNvSpPr>
          <p:nvPr>
            <p:ph idx="1"/>
          </p:nvPr>
        </p:nvSpPr>
        <p:spPr>
          <a:xfrm>
            <a:off x="457200" y="762000"/>
            <a:ext cx="8458200" cy="5867400"/>
          </a:xfrm>
        </p:spPr>
        <p:txBody>
          <a:bodyPr>
            <a:normAutofit fontScale="77500" lnSpcReduction="20000"/>
          </a:bodyPr>
          <a:lstStyle/>
          <a:p>
            <a:pPr algn="just"/>
            <a:r>
              <a:rPr lang="en-US" dirty="0"/>
              <a:t>The data for this study consists of the log of exports, imports, and total trade from 1990Q1 to 2016Q4</a:t>
            </a:r>
          </a:p>
          <a:p>
            <a:pPr algn="just"/>
            <a:r>
              <a:rPr lang="en-US" dirty="0"/>
              <a:t>African economies included in the study are DR Congo, Egypt, Ghana, Morocco, Nigeria, Tanzania, Tunisia and South Africa</a:t>
            </a:r>
          </a:p>
          <a:p>
            <a:pPr algn="just"/>
            <a:r>
              <a:rPr lang="en-US" dirty="0"/>
              <a:t>The BRIC economies in the study are Brazil, Russia, India, and China</a:t>
            </a:r>
          </a:p>
          <a:p>
            <a:pPr algn="just"/>
            <a:r>
              <a:rPr lang="en-US" dirty="0"/>
              <a:t>The rest of the global economy is accounted for by Australia, Canada, the </a:t>
            </a:r>
            <a:r>
              <a:rPr lang="en-US" dirty="0" err="1"/>
              <a:t>Eurozone</a:t>
            </a:r>
            <a:r>
              <a:rPr lang="en-US" dirty="0"/>
              <a:t> (EU), Indonesia, Japan, Malaysia, United States of America (USA), and United Kingdom (UK)</a:t>
            </a:r>
          </a:p>
          <a:p>
            <a:pPr algn="just"/>
            <a:r>
              <a:rPr lang="en-US" dirty="0"/>
              <a:t>The selected African economies account substantially for Africa’s GDP; while the BRIC and the economies selected from the rest of the world account for the larger chunk of Africa’s trade</a:t>
            </a:r>
          </a:p>
          <a:p>
            <a:pPr algn="just"/>
            <a:r>
              <a:rPr lang="en-US" dirty="0"/>
              <a:t>The data started from 1990Q1, which is the earliest available for all the countries</a:t>
            </a:r>
          </a:p>
          <a:p>
            <a:pPr algn="just"/>
            <a:r>
              <a:rPr lang="en-US" dirty="0"/>
              <a:t>The entire data were converted into indices (2010Y = 100) and logged prior to estimation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563562"/>
          </a:xfrm>
        </p:spPr>
        <p:txBody>
          <a:bodyPr>
            <a:normAutofit fontScale="90000"/>
          </a:bodyPr>
          <a:lstStyle/>
          <a:p>
            <a:r>
              <a:rPr lang="en-US" b="1" dirty="0"/>
              <a:t>Methodology </a:t>
            </a:r>
          </a:p>
        </p:txBody>
      </p:sp>
      <p:sp>
        <p:nvSpPr>
          <p:cNvPr id="3" name="Content Placeholder 2"/>
          <p:cNvSpPr>
            <a:spLocks noGrp="1"/>
          </p:cNvSpPr>
          <p:nvPr>
            <p:ph idx="1"/>
          </p:nvPr>
        </p:nvSpPr>
        <p:spPr>
          <a:xfrm>
            <a:off x="304800" y="838200"/>
            <a:ext cx="8610600" cy="5791200"/>
          </a:xfrm>
        </p:spPr>
        <p:txBody>
          <a:bodyPr>
            <a:normAutofit fontScale="85000" lnSpcReduction="20000"/>
          </a:bodyPr>
          <a:lstStyle/>
          <a:p>
            <a:pPr algn="just"/>
            <a:r>
              <a:rPr lang="en-US" dirty="0"/>
              <a:t>A number of methodologies have been employed in the study of macroeconomic linkages and shock propagation among entities in the global economy</a:t>
            </a:r>
          </a:p>
          <a:p>
            <a:pPr algn="just"/>
            <a:r>
              <a:rPr lang="en-US" dirty="0"/>
              <a:t>Examples include: cross-country correlations of </a:t>
            </a:r>
            <a:r>
              <a:rPr lang="en-US" dirty="0" err="1"/>
              <a:t>Kose</a:t>
            </a:r>
            <a:r>
              <a:rPr lang="en-US" dirty="0"/>
              <a:t> et al. (2003); Granger Causality measures of </a:t>
            </a:r>
            <a:r>
              <a:rPr lang="en-US" dirty="0" err="1"/>
              <a:t>Caraiani</a:t>
            </a:r>
            <a:r>
              <a:rPr lang="en-US" dirty="0"/>
              <a:t> (2013); etc</a:t>
            </a:r>
          </a:p>
          <a:p>
            <a:pPr algn="just"/>
            <a:r>
              <a:rPr lang="en-US" dirty="0"/>
              <a:t>These methodologies captures only </a:t>
            </a:r>
            <a:r>
              <a:rPr lang="en-US" dirty="0" err="1"/>
              <a:t>pairwise</a:t>
            </a:r>
            <a:r>
              <a:rPr lang="en-US" dirty="0"/>
              <a:t> relations and generally dwell exclusively on testing rather than measurement and estimation of macroeconomic linkages, which are the main issues in this study</a:t>
            </a:r>
          </a:p>
          <a:p>
            <a:pPr algn="just"/>
            <a:r>
              <a:rPr lang="en-US" dirty="0"/>
              <a:t>This study follows the network approach of Diebold &amp; </a:t>
            </a:r>
            <a:r>
              <a:rPr lang="en-US" dirty="0" err="1"/>
              <a:t>Yilmaz</a:t>
            </a:r>
            <a:r>
              <a:rPr lang="en-US" dirty="0"/>
              <a:t> (2009), which transparently uses the size and direction of shocks to build both directional and non-directional trade linkage measures</a:t>
            </a:r>
          </a:p>
          <a:p>
            <a:pPr algn="just"/>
            <a:r>
              <a:rPr lang="en-US" dirty="0"/>
              <a:t>Accordingly, this study used the forecast error variance decompositions distilled from an underlying VAR to build trade linkages measures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334962"/>
          </a:xfrm>
        </p:spPr>
        <p:txBody>
          <a:bodyPr>
            <a:normAutofit fontScale="90000"/>
          </a:bodyPr>
          <a:lstStyle/>
          <a:p>
            <a:r>
              <a:rPr lang="en-US" b="1" dirty="0"/>
              <a:t>The VAR Model</a:t>
            </a:r>
          </a:p>
        </p:txBody>
      </p:sp>
      <p:sp>
        <p:nvSpPr>
          <p:cNvPr id="3" name="Content Placeholder 2"/>
          <p:cNvSpPr>
            <a:spLocks noGrp="1"/>
          </p:cNvSpPr>
          <p:nvPr>
            <p:ph idx="1"/>
          </p:nvPr>
        </p:nvSpPr>
        <p:spPr>
          <a:xfrm>
            <a:off x="457200" y="762000"/>
            <a:ext cx="8229600" cy="5715000"/>
          </a:xfrm>
        </p:spPr>
        <p:txBody>
          <a:bodyPr>
            <a:normAutofit lnSpcReduction="10000"/>
          </a:bodyPr>
          <a:lstStyle/>
          <a:p>
            <a:r>
              <a:rPr lang="en-US" dirty="0"/>
              <a:t>The underlying VAR model is given by:</a:t>
            </a:r>
          </a:p>
          <a:p>
            <a:endParaRPr lang="en-US" dirty="0"/>
          </a:p>
          <a:p>
            <a:endParaRPr lang="en-US" dirty="0"/>
          </a:p>
          <a:p>
            <a:r>
              <a:rPr lang="en-US" dirty="0"/>
              <a:t>Where:      is the logged total trade of the countries selected for the study;     is the vector of intercepts;       is the coefficient matrix;      is the lag order selected by SIC; while      is the residual vector</a:t>
            </a:r>
          </a:p>
          <a:p>
            <a:r>
              <a:rPr lang="en-US" dirty="0"/>
              <a:t>, this study adopts the order-invariant generalized forecast error variance decompositions (GFEVDs) </a:t>
            </a:r>
          </a:p>
        </p:txBody>
      </p:sp>
      <p:sp>
        <p:nvSpPr>
          <p:cNvPr id="1638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a:ln>
                  <a:noFill/>
                </a:ln>
                <a:solidFill>
                  <a:schemeClr val="tx1"/>
                </a:solidFill>
                <a:effectLst/>
                <a:latin typeface="Times New Roman" pitchFamily="18" charset="0"/>
                <a:ea typeface="Calibri" pitchFamily="34" charset="0"/>
                <a:cs typeface="Times New Roman" pitchFamily="18" charset="0"/>
              </a:rPr>
              <a:t>		</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pic>
        <p:nvPicPr>
          <p:cNvPr id="16385"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990600" y="1524000"/>
            <a:ext cx="6629400" cy="685800"/>
          </a:xfrm>
          <a:prstGeom prst="rect">
            <a:avLst/>
          </a:prstGeom>
          <a:noFill/>
        </p:spPr>
      </p:pic>
      <p:sp>
        <p:nvSpPr>
          <p:cNvPr id="16389"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6388" name="Picture 4"/>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133600" y="2286000"/>
            <a:ext cx="381000" cy="493059"/>
          </a:xfrm>
          <a:prstGeom prst="rect">
            <a:avLst/>
          </a:prstGeom>
          <a:noFill/>
        </p:spPr>
      </p:pic>
      <p:sp>
        <p:nvSpPr>
          <p:cNvPr id="16391"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6390" name="Picture 6"/>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5867400" y="2667000"/>
            <a:ext cx="381000" cy="493059"/>
          </a:xfrm>
          <a:prstGeom prst="rect">
            <a:avLst/>
          </a:prstGeom>
          <a:noFill/>
        </p:spPr>
      </p:pic>
      <p:sp>
        <p:nvSpPr>
          <p:cNvPr id="16393" name="Rectangle 9"/>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6392" name="Picture 8"/>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2971800" y="3048000"/>
            <a:ext cx="457200" cy="548640"/>
          </a:xfrm>
          <a:prstGeom prst="rect">
            <a:avLst/>
          </a:prstGeom>
          <a:noFill/>
        </p:spPr>
      </p:pic>
      <p:sp>
        <p:nvSpPr>
          <p:cNvPr id="16395" name="Rectangle 1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6394" name="Picture 10"/>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7315200" y="3048000"/>
            <a:ext cx="304800" cy="558800"/>
          </a:xfrm>
          <a:prstGeom prst="rect">
            <a:avLst/>
          </a:prstGeom>
          <a:noFill/>
        </p:spPr>
      </p:pic>
      <p:sp>
        <p:nvSpPr>
          <p:cNvPr id="16397" name="Rectangle 1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6396" name="Picture 12"/>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6324600" y="3505200"/>
            <a:ext cx="381000" cy="558800"/>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15962"/>
          </a:xfrm>
        </p:spPr>
        <p:txBody>
          <a:bodyPr>
            <a:normAutofit fontScale="90000"/>
          </a:bodyPr>
          <a:lstStyle/>
          <a:p>
            <a:r>
              <a:rPr lang="en-US" b="1" dirty="0"/>
              <a:t>The Model Cont’d</a:t>
            </a:r>
          </a:p>
        </p:txBody>
      </p:sp>
      <p:sp>
        <p:nvSpPr>
          <p:cNvPr id="3" name="Content Placeholder 2"/>
          <p:cNvSpPr>
            <a:spLocks noGrp="1"/>
          </p:cNvSpPr>
          <p:nvPr>
            <p:ph idx="1"/>
          </p:nvPr>
        </p:nvSpPr>
        <p:spPr>
          <a:xfrm>
            <a:off x="304800" y="990600"/>
            <a:ext cx="8686800" cy="5562600"/>
          </a:xfrm>
        </p:spPr>
        <p:txBody>
          <a:bodyPr>
            <a:normAutofit lnSpcReduction="10000"/>
          </a:bodyPr>
          <a:lstStyle/>
          <a:p>
            <a:pPr algn="just"/>
            <a:r>
              <a:rPr lang="en-US" dirty="0"/>
              <a:t>Since interest is in the shocks to the disturbances, this study follows Diebold &amp; </a:t>
            </a:r>
            <a:r>
              <a:rPr lang="en-US" dirty="0" err="1"/>
              <a:t>Yilmaz</a:t>
            </a:r>
            <a:r>
              <a:rPr lang="en-US" dirty="0"/>
              <a:t> (2016) and Greenwood-</a:t>
            </a:r>
            <a:r>
              <a:rPr lang="en-US" dirty="0" err="1"/>
              <a:t>Nimmo</a:t>
            </a:r>
            <a:r>
              <a:rPr lang="en-US" dirty="0"/>
              <a:t> et al (2015) to adopt the order-invariant generalized forecast error variance decompositions (GFEVDs)</a:t>
            </a:r>
          </a:p>
          <a:p>
            <a:pPr algn="just"/>
            <a:r>
              <a:rPr lang="en-US" dirty="0"/>
              <a:t>Thus, upon estimating the VAR model, the GFEVDs are generated</a:t>
            </a:r>
          </a:p>
          <a:p>
            <a:pPr algn="just"/>
            <a:r>
              <a:rPr lang="en-US" dirty="0"/>
              <a:t>Since shocks are rarely orthogonal in the GFEVD environment, we follow Diebold and </a:t>
            </a:r>
            <a:r>
              <a:rPr lang="en-US" dirty="0" err="1"/>
              <a:t>Yilmaz</a:t>
            </a:r>
            <a:r>
              <a:rPr lang="en-US" dirty="0"/>
              <a:t> (2014) and normalize the GFEVDs for each country in the system to 100%.</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458200" cy="838200"/>
          </a:xfrm>
        </p:spPr>
        <p:txBody>
          <a:bodyPr>
            <a:normAutofit fontScale="90000"/>
          </a:bodyPr>
          <a:lstStyle/>
          <a:p>
            <a:r>
              <a:rPr lang="en-US" b="1" dirty="0"/>
              <a:t>Construction of the Generalized Trade Linkage Measures (GTLMs)</a:t>
            </a:r>
            <a:endParaRPr lang="en-US" dirty="0"/>
          </a:p>
        </p:txBody>
      </p:sp>
      <p:sp>
        <p:nvSpPr>
          <p:cNvPr id="3" name="Content Placeholder 2"/>
          <p:cNvSpPr>
            <a:spLocks noGrp="1"/>
          </p:cNvSpPr>
          <p:nvPr>
            <p:ph idx="1"/>
          </p:nvPr>
        </p:nvSpPr>
        <p:spPr>
          <a:xfrm>
            <a:off x="304800" y="1143000"/>
            <a:ext cx="8610600" cy="5486400"/>
          </a:xfrm>
        </p:spPr>
        <p:txBody>
          <a:bodyPr>
            <a:normAutofit fontScale="92500" lnSpcReduction="20000"/>
          </a:bodyPr>
          <a:lstStyle/>
          <a:p>
            <a:pPr algn="just"/>
            <a:r>
              <a:rPr lang="en-US" dirty="0"/>
              <a:t>Variance decomposition permits the splitting of the forecast error variances of each variable in the VAR system into parts attributable to the various system shocks</a:t>
            </a:r>
          </a:p>
          <a:p>
            <a:pPr algn="just"/>
            <a:r>
              <a:rPr lang="en-US" dirty="0"/>
              <a:t>By so doing, it becomes easy to answer the question: What fraction of the h-step-ahead error variance in forecasting        is due to shocks to     </a:t>
            </a:r>
          </a:p>
          <a:p>
            <a:pPr algn="just"/>
            <a:r>
              <a:rPr lang="en-US" dirty="0"/>
              <a:t>Thus, our approach marries VAR variance decomposition theory and network topology theory by recognizing that variance decompositions of VARs form networks and also characterizing linkages in those networks. </a:t>
            </a:r>
          </a:p>
          <a:p>
            <a:pPr algn="just"/>
            <a:r>
              <a:rPr lang="en-US" dirty="0"/>
              <a:t>This in turn characterizes trade linkages of the variables in our VAR system</a:t>
            </a:r>
          </a:p>
          <a:p>
            <a:pPr algn="just"/>
            <a:endParaRPr lang="en-US" dirty="0"/>
          </a:p>
        </p:txBody>
      </p:sp>
      <p:sp>
        <p:nvSpPr>
          <p:cNvPr id="30725" name="Rectangle 5"/>
          <p:cNvSpPr>
            <a:spLocks noChangeArrowheads="1"/>
          </p:cNvSpPr>
          <p:nvPr/>
        </p:nvSpPr>
        <p:spPr bwMode="auto">
          <a:xfrm>
            <a:off x="0" y="4191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a:ln>
                  <a:noFill/>
                </a:ln>
                <a:solidFill>
                  <a:schemeClr val="tx1"/>
                </a:solidFill>
                <a:effectLst/>
                <a:latin typeface="Times New Roman" pitchFamily="18" charset="0"/>
                <a:ea typeface="Calibri" pitchFamily="34" charset="0"/>
                <a:cs typeface="Times New Roman" pitchFamily="18" charset="0"/>
              </a:rPr>
              <a:t>?</a:t>
            </a:r>
            <a:r>
              <a:rPr kumimoji="0" lang="en-US" sz="800" b="0" i="0" u="none" strike="noStrike" cap="none" normalizeH="0" baseline="0">
                <a:ln>
                  <a:noFill/>
                </a:ln>
                <a:solidFill>
                  <a:schemeClr val="tx1"/>
                </a:solidFill>
                <a:effectLst/>
                <a:latin typeface="Arial" pitchFamily="34" charset="0"/>
                <a:cs typeface="Arial" pitchFamily="34" charset="0"/>
              </a:rPr>
              <a:t> </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610600" cy="715962"/>
          </a:xfrm>
        </p:spPr>
        <p:txBody>
          <a:bodyPr>
            <a:normAutofit fontScale="90000"/>
          </a:bodyPr>
          <a:lstStyle/>
          <a:p>
            <a:r>
              <a:rPr lang="en-US" b="1" dirty="0"/>
              <a:t>The Generalized Trade Linkage Measures (GTLMs)</a:t>
            </a:r>
          </a:p>
        </p:txBody>
      </p:sp>
      <p:sp>
        <p:nvSpPr>
          <p:cNvPr id="3" name="Content Placeholder 2"/>
          <p:cNvSpPr>
            <a:spLocks noGrp="1"/>
          </p:cNvSpPr>
          <p:nvPr>
            <p:ph idx="1"/>
          </p:nvPr>
        </p:nvSpPr>
        <p:spPr>
          <a:xfrm>
            <a:off x="228600" y="1143000"/>
            <a:ext cx="8686800" cy="5486400"/>
          </a:xfrm>
        </p:spPr>
        <p:txBody>
          <a:bodyPr>
            <a:normAutofit fontScale="77500" lnSpcReduction="20000"/>
          </a:bodyPr>
          <a:lstStyle/>
          <a:p>
            <a:r>
              <a:rPr lang="en-US" dirty="0"/>
              <a:t>With the normalized GFEVDs, this study constructed various GTLMs such as:</a:t>
            </a:r>
          </a:p>
          <a:p>
            <a:pPr>
              <a:buFont typeface="Wingdings" pitchFamily="2" charset="2"/>
              <a:buChar char="q"/>
            </a:pPr>
            <a:r>
              <a:rPr lang="en-US" dirty="0"/>
              <a:t>The </a:t>
            </a:r>
            <a:r>
              <a:rPr lang="en-US" i="1" dirty="0"/>
              <a:t>from-effect</a:t>
            </a:r>
            <a:r>
              <a:rPr lang="en-US" dirty="0"/>
              <a:t>, which measures the total directional linkage from other variables (countries) in the system to a given country</a:t>
            </a:r>
          </a:p>
          <a:p>
            <a:pPr>
              <a:buFont typeface="Wingdings" pitchFamily="2" charset="2"/>
              <a:buChar char="q"/>
            </a:pPr>
            <a:r>
              <a:rPr lang="en-US" dirty="0"/>
              <a:t>The </a:t>
            </a:r>
            <a:r>
              <a:rPr lang="en-US" i="1" dirty="0"/>
              <a:t>to-effect</a:t>
            </a:r>
            <a:r>
              <a:rPr lang="en-US" dirty="0"/>
              <a:t>: which measures the total directional linkage from a given country to other countries in the system</a:t>
            </a:r>
          </a:p>
          <a:p>
            <a:pPr>
              <a:buFont typeface="Wingdings" pitchFamily="2" charset="2"/>
              <a:buChar char="q"/>
            </a:pPr>
            <a:r>
              <a:rPr lang="en-US" dirty="0"/>
              <a:t>The </a:t>
            </a:r>
            <a:r>
              <a:rPr lang="en-US" i="1" dirty="0"/>
              <a:t>net-effect</a:t>
            </a:r>
            <a:r>
              <a:rPr lang="en-US" dirty="0"/>
              <a:t>: which shows the net transmitters/receivers of trade shocks in the system</a:t>
            </a:r>
          </a:p>
          <a:p>
            <a:pPr>
              <a:buFont typeface="Wingdings" pitchFamily="2" charset="2"/>
              <a:buChar char="q"/>
            </a:pPr>
            <a:r>
              <a:rPr lang="en-US" dirty="0"/>
              <a:t>The </a:t>
            </a:r>
            <a:r>
              <a:rPr lang="en-US" i="1" dirty="0"/>
              <a:t>total trade linkage index: </a:t>
            </a:r>
            <a:r>
              <a:rPr lang="en-US" dirty="0"/>
              <a:t>which captures the degree of trade linkage between Africa, the BRIC and the rest of the global economy</a:t>
            </a:r>
          </a:p>
          <a:p>
            <a:pPr>
              <a:buFont typeface="Wingdings" pitchFamily="2" charset="2"/>
              <a:buChar char="q"/>
            </a:pPr>
            <a:r>
              <a:rPr lang="en-US" dirty="0"/>
              <a:t>The </a:t>
            </a:r>
            <a:r>
              <a:rPr lang="en-US" i="1" dirty="0"/>
              <a:t>dependence index</a:t>
            </a:r>
            <a:r>
              <a:rPr lang="en-US" dirty="0"/>
              <a:t>: which shows the dependence (or openness) of a given country to external shocks</a:t>
            </a:r>
          </a:p>
          <a:p>
            <a:pPr>
              <a:buFont typeface="Wingdings" pitchFamily="2" charset="2"/>
              <a:buChar char="q"/>
            </a:pPr>
            <a:r>
              <a:rPr lang="en-US" dirty="0"/>
              <a:t>The </a:t>
            </a:r>
            <a:r>
              <a:rPr lang="en-US" i="1" dirty="0"/>
              <a:t>influence index</a:t>
            </a:r>
            <a:r>
              <a:rPr lang="en-US" dirty="0"/>
              <a:t>: which shows how influential a given country in the system is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487362"/>
          </a:xfrm>
        </p:spPr>
        <p:txBody>
          <a:bodyPr>
            <a:normAutofit fontScale="90000"/>
          </a:bodyPr>
          <a:lstStyle/>
          <a:p>
            <a:r>
              <a:rPr lang="en-US" b="1" dirty="0"/>
              <a:t>Results</a:t>
            </a:r>
          </a:p>
        </p:txBody>
      </p:sp>
      <p:sp>
        <p:nvSpPr>
          <p:cNvPr id="3" name="Content Placeholder 2"/>
          <p:cNvSpPr>
            <a:spLocks noGrp="1"/>
          </p:cNvSpPr>
          <p:nvPr>
            <p:ph idx="1"/>
          </p:nvPr>
        </p:nvSpPr>
        <p:spPr>
          <a:xfrm>
            <a:off x="228600" y="838200"/>
            <a:ext cx="8686800" cy="5791200"/>
          </a:xfrm>
        </p:spPr>
        <p:txBody>
          <a:bodyPr>
            <a:normAutofit fontScale="85000" lnSpcReduction="10000"/>
          </a:bodyPr>
          <a:lstStyle/>
          <a:p>
            <a:pPr algn="just"/>
            <a:r>
              <a:rPr lang="en-US" dirty="0"/>
              <a:t>The Phillips-</a:t>
            </a:r>
            <a:r>
              <a:rPr lang="en-US" dirty="0" err="1"/>
              <a:t>Perron</a:t>
            </a:r>
            <a:r>
              <a:rPr lang="en-US" dirty="0"/>
              <a:t> unit root tests showed that all the imports, exports and total trade series are I(1) for all the countries</a:t>
            </a:r>
          </a:p>
          <a:p>
            <a:pPr algn="just"/>
            <a:r>
              <a:rPr lang="en-US" dirty="0"/>
              <a:t>The Johansen System </a:t>
            </a:r>
            <a:r>
              <a:rPr lang="en-US" dirty="0" err="1"/>
              <a:t>Cointegration</a:t>
            </a:r>
            <a:r>
              <a:rPr lang="en-US" dirty="0"/>
              <a:t> test showed that both the Trace and Maximum </a:t>
            </a:r>
            <a:r>
              <a:rPr lang="en-US" dirty="0" err="1"/>
              <a:t>Eigenvalue</a:t>
            </a:r>
            <a:r>
              <a:rPr lang="en-US" dirty="0"/>
              <a:t> statistics returned full rank, indicating that the data are not </a:t>
            </a:r>
            <a:r>
              <a:rPr lang="en-US" dirty="0" err="1"/>
              <a:t>cointegrated</a:t>
            </a:r>
            <a:endParaRPr lang="en-US" dirty="0"/>
          </a:p>
          <a:p>
            <a:pPr algn="just"/>
            <a:r>
              <a:rPr lang="en-US" dirty="0"/>
              <a:t>This study therefore estimated a VAR in first differences rather than a vector error correction model (VECM)</a:t>
            </a:r>
          </a:p>
          <a:p>
            <a:pPr algn="just"/>
            <a:r>
              <a:rPr lang="en-US" dirty="0"/>
              <a:t>We set the maximum forecast horizon at 16 quarters in order to capture the long-run results better</a:t>
            </a:r>
          </a:p>
          <a:p>
            <a:pPr algn="just"/>
            <a:r>
              <a:rPr lang="en-US" dirty="0"/>
              <a:t>The average values of the GTLMs over all the horizons are reported</a:t>
            </a:r>
          </a:p>
          <a:p>
            <a:pPr algn="just"/>
            <a:r>
              <a:rPr lang="en-US" dirty="0"/>
              <a:t>We estimated the underlying model and computed the GTLMs separately for imports, exports and total trade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normAutofit/>
          </a:bodyPr>
          <a:lstStyle/>
          <a:p>
            <a:r>
              <a:rPr lang="en-US" sz="2700" b="1" dirty="0"/>
              <a:t>Measuring the degree of trade linkage between Africa, the BRICS and the rest of the global economy</a:t>
            </a:r>
            <a:endParaRPr lang="en-US" dirty="0"/>
          </a:p>
        </p:txBody>
      </p:sp>
      <p:sp>
        <p:nvSpPr>
          <p:cNvPr id="3" name="Content Placeholder 2"/>
          <p:cNvSpPr>
            <a:spLocks noGrp="1"/>
          </p:cNvSpPr>
          <p:nvPr>
            <p:ph idx="1"/>
          </p:nvPr>
        </p:nvSpPr>
        <p:spPr>
          <a:xfrm>
            <a:off x="152400" y="914400"/>
            <a:ext cx="9525000" cy="5943600"/>
          </a:xfrm>
        </p:spPr>
        <p:txBody>
          <a:bodyPr>
            <a:noAutofit/>
          </a:bodyPr>
          <a:lstStyle/>
          <a:p>
            <a:endParaRPr lang="en-US" sz="2200" dirty="0"/>
          </a:p>
          <a:p>
            <a:r>
              <a:rPr lang="en-US" sz="2400" dirty="0"/>
              <a:t>The </a:t>
            </a:r>
            <a:r>
              <a:rPr lang="en-US" sz="2400" i="1" dirty="0"/>
              <a:t>Total Trade Linkage Index</a:t>
            </a:r>
            <a:r>
              <a:rPr lang="en-US" sz="2400" dirty="0"/>
              <a:t> based on the total trade data shows how the most aggregated generalized trade linkage measure in this study evolved from the short-run through the long-run. </a:t>
            </a:r>
          </a:p>
          <a:p>
            <a:r>
              <a:rPr lang="en-US" sz="2400" dirty="0"/>
              <a:t>We find that:</a:t>
            </a:r>
          </a:p>
          <a:p>
            <a:pPr>
              <a:buFont typeface="Wingdings" pitchFamily="2" charset="2"/>
              <a:buChar char="q"/>
            </a:pPr>
            <a:r>
              <a:rPr lang="en-US" sz="2400" dirty="0"/>
              <a:t>The index rose smoothly from 84% at horizons 1 and 2 to 90% at horizons 15 and 16. </a:t>
            </a:r>
          </a:p>
          <a:p>
            <a:pPr>
              <a:buFont typeface="Wingdings" pitchFamily="2" charset="2"/>
              <a:buChar char="q"/>
            </a:pPr>
            <a:r>
              <a:rPr lang="en-US" sz="2400" dirty="0"/>
              <a:t>The total trade linkage index is higher in the long-run than in the short-run, indicating African economies become more interlinked in the long-run as the business cycles become more synchronized. </a:t>
            </a:r>
          </a:p>
          <a:p>
            <a:pPr>
              <a:buFont typeface="Wingdings" pitchFamily="2" charset="2"/>
              <a:buChar char="q"/>
            </a:pPr>
            <a:r>
              <a:rPr lang="en-US" sz="2400" dirty="0"/>
              <a:t>This finding is consistent with the trend of global macroeconomic interlinkage reported by Greenwood-Nimmo et al (2015), Diebold and Yilmaz (2016) and </a:t>
            </a:r>
            <a:r>
              <a:rPr lang="en-US" sz="2400" dirty="0" err="1"/>
              <a:t>Ogbuabor</a:t>
            </a:r>
            <a:r>
              <a:rPr lang="en-US" sz="2400" dirty="0"/>
              <a:t> et al (2018) that the ongoing globalization process is engendering more significant </a:t>
            </a:r>
            <a:r>
              <a:rPr lang="en-US" sz="2400" dirty="0" err="1"/>
              <a:t>comovement</a:t>
            </a:r>
            <a:r>
              <a:rPr lang="en-US" sz="2400" dirty="0"/>
              <a:t> in industrial production fluctuations.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794801"/>
            <a:ext cx="9144000" cy="50167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Abstract</a:t>
            </a:r>
            <a:endParaRPr kumimoji="0" lang="en-US" sz="2000" b="0" i="1" u="none" strike="noStrike" cap="none" normalizeH="0" baseline="0" dirty="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1"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This study investigated trade shock transmission between Africa, the BRIC and the rest of the global economy with a view to understanding the likely disposition of African economies towards trade shocks. The study extended the network approach of Diebold and </a:t>
            </a:r>
            <a:r>
              <a:rPr kumimoji="0" lang="en-US" sz="2000" b="0" i="1"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Yilmaz</a:t>
            </a:r>
            <a:r>
              <a:rPr kumimoji="0" lang="en-US" sz="2000" b="0" i="1"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(2009) by constructing generalized trade linkage measures at various degrees of aggregation. The results indicate that the trade linkage between Africa and the rest of the global economy is quite substantial, with the total trade linkage index having an average value of 87%. We find also that China, USA, UK, Japan, EU, and Canada dominate Africa’s trade and therefore have the potential to spread trade shocks to it. The results further indicate that apart from the BRIC, other regional trading blocs such as Asia, the Americas, and Europe play influential roles in Africa’s trade. Overall, the findings show that African economies are predominantly net receivers of trade shocks originating from the aforementioned dominant sources. The study therefore concludes that the patterns of cross-country trade shock spillovers obtained in this study would likely influence Africa’s move from globalization to regional integration or multi-polarity in the years to come.</a:t>
            </a:r>
            <a:r>
              <a:rPr kumimoji="0" lang="en-US" sz="1200" b="0" i="0" u="none" strike="noStrike" cap="none" normalizeH="0" baseline="0" dirty="0">
                <a:ln>
                  <a:noFill/>
                </a:ln>
                <a:solidFill>
                  <a:schemeClr val="tx1"/>
                </a:solidFill>
                <a:effectLst/>
                <a:latin typeface="Arial" pitchFamily="34" charset="0"/>
                <a:cs typeface="Arial" pitchFamily="34" charset="0"/>
              </a:rPr>
              <a:t> </a:t>
            </a:r>
            <a:endParaRPr kumimoji="0" lang="en-US" sz="36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E85BC-5DE3-48FF-8461-F96F9DE3EB76}"/>
              </a:ext>
            </a:extLst>
          </p:cNvPr>
          <p:cNvSpPr>
            <a:spLocks noGrp="1"/>
          </p:cNvSpPr>
          <p:nvPr>
            <p:ph type="title"/>
          </p:nvPr>
        </p:nvSpPr>
        <p:spPr/>
        <p:txBody>
          <a:bodyPr>
            <a:noAutofit/>
          </a:bodyPr>
          <a:lstStyle/>
          <a:p>
            <a:r>
              <a:rPr lang="en-US" sz="3000" b="1" dirty="0"/>
              <a:t>Measuring the degree of trade linkage between Africa, the BRICS and the rest of the global economy</a:t>
            </a:r>
            <a:endParaRPr lang="en-GB" sz="3000" dirty="0"/>
          </a:p>
        </p:txBody>
      </p:sp>
      <p:sp>
        <p:nvSpPr>
          <p:cNvPr id="3" name="Content Placeholder 2">
            <a:extLst>
              <a:ext uri="{FF2B5EF4-FFF2-40B4-BE49-F238E27FC236}">
                <a16:creationId xmlns:a16="http://schemas.microsoft.com/office/drawing/2014/main" id="{EB914270-984A-4F32-8F92-90FCBDCA87E2}"/>
              </a:ext>
            </a:extLst>
          </p:cNvPr>
          <p:cNvSpPr>
            <a:spLocks noGrp="1"/>
          </p:cNvSpPr>
          <p:nvPr>
            <p:ph idx="1"/>
          </p:nvPr>
        </p:nvSpPr>
        <p:spPr/>
        <p:txBody>
          <a:bodyPr>
            <a:normAutofit fontScale="85000" lnSpcReduction="10000"/>
          </a:bodyPr>
          <a:lstStyle/>
          <a:p>
            <a:pPr>
              <a:buFont typeface="Wingdings" pitchFamily="2" charset="2"/>
              <a:buChar char="q"/>
            </a:pPr>
            <a:r>
              <a:rPr lang="en-US" dirty="0"/>
              <a:t>The index recorded an average value of 87%, which shows that the trade linkage between Africa, the BRICS and the rest of the global economy is quite substantial</a:t>
            </a:r>
          </a:p>
          <a:p>
            <a:pPr>
              <a:buFont typeface="Wingdings" pitchFamily="2" charset="2"/>
              <a:buChar char="q"/>
            </a:pPr>
            <a:r>
              <a:rPr lang="en-US" dirty="0"/>
              <a:t>The above patterns remained qualitatively unchanged when the underlying model is estimated using the exports and imports data respectively. </a:t>
            </a:r>
          </a:p>
          <a:p>
            <a:pPr>
              <a:buFont typeface="Wingdings" pitchFamily="2" charset="2"/>
              <a:buChar char="q"/>
            </a:pPr>
            <a:r>
              <a:rPr lang="en-US" dirty="0"/>
              <a:t>However, we find that the index recorded higher values across all the horizons for exports than for imports, reflecting Africa’s trade pattern, which shows that Africa’s export trade in dollar terms is higher than its import trade</a:t>
            </a:r>
          </a:p>
          <a:p>
            <a:endParaRPr lang="en-GB" dirty="0"/>
          </a:p>
        </p:txBody>
      </p:sp>
    </p:spTree>
    <p:extLst>
      <p:ext uri="{BB962C8B-B14F-4D97-AF65-F5344CB8AC3E}">
        <p14:creationId xmlns:p14="http://schemas.microsoft.com/office/powerpoint/2010/main" val="27428016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39762"/>
          </a:xfrm>
        </p:spPr>
        <p:txBody>
          <a:bodyPr>
            <a:normAutofit fontScale="90000"/>
          </a:bodyPr>
          <a:lstStyle/>
          <a:p>
            <a:r>
              <a:rPr lang="en-US" sz="2700" b="1" dirty="0"/>
              <a:t>Determining the countries dominating Africa’s trade and therefore have the potential to spread trade shocks to Africa</a:t>
            </a:r>
            <a:endParaRPr lang="en-US" dirty="0"/>
          </a:p>
        </p:txBody>
      </p:sp>
      <p:sp>
        <p:nvSpPr>
          <p:cNvPr id="3" name="Content Placeholder 2"/>
          <p:cNvSpPr>
            <a:spLocks noGrp="1"/>
          </p:cNvSpPr>
          <p:nvPr>
            <p:ph idx="1"/>
          </p:nvPr>
        </p:nvSpPr>
        <p:spPr>
          <a:xfrm>
            <a:off x="304800" y="990600"/>
            <a:ext cx="8534400" cy="5638800"/>
          </a:xfrm>
        </p:spPr>
        <p:txBody>
          <a:bodyPr>
            <a:normAutofit fontScale="85000" lnSpcReduction="20000"/>
          </a:bodyPr>
          <a:lstStyle/>
          <a:p>
            <a:pPr algn="just"/>
            <a:r>
              <a:rPr lang="en-US" dirty="0"/>
              <a:t>The results of the from-effect linkage show that:</a:t>
            </a:r>
          </a:p>
          <a:p>
            <a:pPr algn="just">
              <a:buFont typeface="Wingdings" pitchFamily="2" charset="2"/>
              <a:buChar char="q"/>
            </a:pPr>
            <a:r>
              <a:rPr lang="en-US" dirty="0"/>
              <a:t>Among the BRIC, China is the highest contributor to the normalized GFEVDs of the African economies. </a:t>
            </a:r>
          </a:p>
          <a:p>
            <a:pPr algn="just">
              <a:buFont typeface="Wingdings" pitchFamily="2" charset="2"/>
              <a:buChar char="q"/>
            </a:pPr>
            <a:r>
              <a:rPr lang="en-US" dirty="0"/>
              <a:t>China contributed at least 5% to each African economy, except for Tanzania. </a:t>
            </a:r>
          </a:p>
          <a:p>
            <a:pPr algn="just">
              <a:buFont typeface="Wingdings" pitchFamily="2" charset="2"/>
              <a:buChar char="q"/>
            </a:pPr>
            <a:r>
              <a:rPr lang="en-US" dirty="0"/>
              <a:t>India also made remarkable contributions. It contributed 3% to Nigeria and at least 5% to all other African economies, except for Tanzania</a:t>
            </a:r>
          </a:p>
          <a:p>
            <a:pPr algn="just">
              <a:buFont typeface="Wingdings" pitchFamily="2" charset="2"/>
              <a:buChar char="q"/>
            </a:pPr>
            <a:r>
              <a:rPr lang="en-US" dirty="0"/>
              <a:t>The roles of Brazil and Russia are only notable in South Africa, Egypt and Tunisia. </a:t>
            </a:r>
          </a:p>
          <a:p>
            <a:pPr algn="just">
              <a:buFont typeface="Wingdings" pitchFamily="2" charset="2"/>
              <a:buChar char="q"/>
            </a:pPr>
            <a:r>
              <a:rPr lang="en-US" dirty="0"/>
              <a:t>As a trading bloc, the BRIC contribute at least 20% to each African economy, except for Tanzania that showed 7%. </a:t>
            </a:r>
          </a:p>
          <a:p>
            <a:pPr algn="just">
              <a:buFont typeface="Wingdings" pitchFamily="2" charset="2"/>
              <a:buChar char="q"/>
            </a:pPr>
            <a:r>
              <a:rPr lang="en-US" dirty="0"/>
              <a:t>Thus, the BRIC play dominant role in Africa’s trade and therefore have the potential to spread trade shocks to it.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487362"/>
          </a:xfrm>
        </p:spPr>
        <p:txBody>
          <a:bodyPr>
            <a:noAutofit/>
          </a:bodyPr>
          <a:lstStyle/>
          <a:p>
            <a:r>
              <a:rPr lang="en-US" sz="2400" b="1" dirty="0"/>
              <a:t>Determining the countries dominating Africa’s trade Cont’d</a:t>
            </a:r>
            <a:endParaRPr lang="en-US" sz="2400" dirty="0"/>
          </a:p>
        </p:txBody>
      </p:sp>
      <p:sp>
        <p:nvSpPr>
          <p:cNvPr id="3" name="Content Placeholder 2"/>
          <p:cNvSpPr>
            <a:spLocks noGrp="1"/>
          </p:cNvSpPr>
          <p:nvPr>
            <p:ph idx="1"/>
          </p:nvPr>
        </p:nvSpPr>
        <p:spPr>
          <a:xfrm>
            <a:off x="304800" y="914400"/>
            <a:ext cx="8610600" cy="5638800"/>
          </a:xfrm>
        </p:spPr>
        <p:txBody>
          <a:bodyPr>
            <a:normAutofit fontScale="70000" lnSpcReduction="20000"/>
          </a:bodyPr>
          <a:lstStyle/>
          <a:p>
            <a:r>
              <a:rPr lang="en-US" dirty="0"/>
              <a:t>In the rest of the global economy, we find that:</a:t>
            </a:r>
          </a:p>
          <a:p>
            <a:pPr>
              <a:buFont typeface="Wingdings" pitchFamily="2" charset="2"/>
              <a:buChar char="q"/>
            </a:pPr>
            <a:r>
              <a:rPr lang="en-US" dirty="0"/>
              <a:t>UK, USA, Japan, EU, and Canada play important roles in Africa’s trade. </a:t>
            </a:r>
          </a:p>
          <a:p>
            <a:pPr>
              <a:buFont typeface="Wingdings" pitchFamily="2" charset="2"/>
              <a:buChar char="q"/>
            </a:pPr>
            <a:r>
              <a:rPr lang="en-US" dirty="0"/>
              <a:t>UK contributed at least 6% to all the African economies, except for DR Congo</a:t>
            </a:r>
          </a:p>
          <a:p>
            <a:pPr>
              <a:buFont typeface="Wingdings" pitchFamily="2" charset="2"/>
              <a:buChar char="q"/>
            </a:pPr>
            <a:r>
              <a:rPr lang="en-US" dirty="0"/>
              <a:t>Each of USA, Japan, EU, and Canada contributed at least 4% to majority of the African economies</a:t>
            </a:r>
          </a:p>
          <a:p>
            <a:pPr>
              <a:buFont typeface="Wingdings" pitchFamily="2" charset="2"/>
              <a:buChar char="q"/>
            </a:pPr>
            <a:r>
              <a:rPr lang="en-US" dirty="0"/>
              <a:t>Overall, we find that China, UK, USA, Japan, EU, and Canada dominate Africa’s trade and that the BRIC as a trading bloc also exert a dominant influence on Africa. </a:t>
            </a:r>
          </a:p>
          <a:p>
            <a:pPr>
              <a:buFont typeface="Wingdings" pitchFamily="2" charset="2"/>
              <a:buChar char="q"/>
            </a:pPr>
            <a:r>
              <a:rPr lang="en-US" dirty="0"/>
              <a:t>These findings are consistent with the bulk of the established literature, such as Greenwood-</a:t>
            </a:r>
            <a:r>
              <a:rPr lang="en-US" dirty="0" err="1"/>
              <a:t>Nimmo</a:t>
            </a:r>
            <a:r>
              <a:rPr lang="en-US" dirty="0"/>
              <a:t> et al (2015), Diebold and </a:t>
            </a:r>
            <a:r>
              <a:rPr lang="en-US" dirty="0" err="1"/>
              <a:t>Yilmaz</a:t>
            </a:r>
            <a:r>
              <a:rPr lang="en-US" dirty="0"/>
              <a:t> (2016), </a:t>
            </a:r>
            <a:r>
              <a:rPr lang="en-US" dirty="0" err="1"/>
              <a:t>Ogbuabor</a:t>
            </a:r>
            <a:r>
              <a:rPr lang="en-US" dirty="0"/>
              <a:t> et al (2016), and </a:t>
            </a:r>
            <a:r>
              <a:rPr lang="en-US" dirty="0" err="1"/>
              <a:t>Ogbuabor</a:t>
            </a:r>
            <a:r>
              <a:rPr lang="en-US" dirty="0"/>
              <a:t> et al (2018)</a:t>
            </a:r>
          </a:p>
          <a:p>
            <a:pPr>
              <a:buFont typeface="Wingdings" pitchFamily="2" charset="2"/>
              <a:buChar char="q"/>
            </a:pPr>
            <a:r>
              <a:rPr lang="en-US" dirty="0"/>
              <a:t>These studies shows that China, USA, Japan, EU and UK are important real activity shock transmitters and therefore dominate global economic activities. </a:t>
            </a:r>
          </a:p>
          <a:p>
            <a:pPr>
              <a:buFont typeface="Wingdings" pitchFamily="2" charset="2"/>
              <a:buChar char="q"/>
            </a:pPr>
            <a:r>
              <a:rPr lang="en-US" dirty="0"/>
              <a:t>These result remain consistent when in the case of exports and imports data</a:t>
            </a:r>
          </a:p>
          <a:p>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33400"/>
          </a:xfrm>
        </p:spPr>
        <p:txBody>
          <a:bodyPr>
            <a:noAutofit/>
          </a:bodyPr>
          <a:lstStyle/>
          <a:p>
            <a:r>
              <a:rPr lang="en-US" sz="3200" b="1" dirty="0"/>
              <a:t>Determining other trade blocs dominating Africa’s trade apart from the BRIC</a:t>
            </a:r>
            <a:endParaRPr lang="en-US" sz="3200" dirty="0"/>
          </a:p>
        </p:txBody>
      </p:sp>
      <p:sp>
        <p:nvSpPr>
          <p:cNvPr id="3" name="Content Placeholder 2"/>
          <p:cNvSpPr>
            <a:spLocks noGrp="1"/>
          </p:cNvSpPr>
          <p:nvPr>
            <p:ph idx="1"/>
          </p:nvPr>
        </p:nvSpPr>
        <p:spPr>
          <a:xfrm>
            <a:off x="0" y="914400"/>
            <a:ext cx="9144000" cy="5943600"/>
          </a:xfrm>
        </p:spPr>
        <p:txBody>
          <a:bodyPr>
            <a:noAutofit/>
          </a:bodyPr>
          <a:lstStyle/>
          <a:p>
            <a:pPr algn="just"/>
            <a:r>
              <a:rPr lang="en-US" sz="2300" dirty="0"/>
              <a:t>We find that apart from the BRIC:</a:t>
            </a:r>
          </a:p>
          <a:p>
            <a:pPr algn="just">
              <a:buFont typeface="Wingdings" pitchFamily="2" charset="2"/>
              <a:buChar char="q"/>
            </a:pPr>
            <a:r>
              <a:rPr lang="en-US" sz="2300" dirty="0"/>
              <a:t>The Asian trading bloc exert the most dominant influence on Africa, with China, Japan and India accounting for the bulk of this influence</a:t>
            </a:r>
          </a:p>
          <a:p>
            <a:pPr algn="just">
              <a:buFont typeface="Wingdings" pitchFamily="2" charset="2"/>
              <a:buChar char="q"/>
            </a:pPr>
            <a:r>
              <a:rPr lang="en-US" sz="2300" dirty="0"/>
              <a:t>The contribution of this bloc ranged from 14% in Tanzania to 33% in South Africa</a:t>
            </a:r>
          </a:p>
          <a:p>
            <a:pPr algn="just">
              <a:buFont typeface="Wingdings" pitchFamily="2" charset="2"/>
              <a:buChar char="q"/>
            </a:pPr>
            <a:r>
              <a:rPr lang="en-US" sz="2300" dirty="0"/>
              <a:t>The Asian bloc is followed by the Americas whose influence ranged from 5% in Tanzania to 20% in South Africa, with USA and Canada playing important roles</a:t>
            </a:r>
          </a:p>
          <a:p>
            <a:pPr algn="just">
              <a:buFont typeface="Wingdings" pitchFamily="2" charset="2"/>
              <a:buChar char="q"/>
            </a:pPr>
            <a:r>
              <a:rPr lang="en-US" sz="2300" dirty="0"/>
              <a:t>The role of the EU trading bloc cannot be called negligible. The European trading bloc comprises UK and EU, whose joint contribution to majority of the African economies is at least 12%. </a:t>
            </a:r>
          </a:p>
          <a:p>
            <a:pPr algn="just">
              <a:buFont typeface="Wingdings" pitchFamily="2" charset="2"/>
              <a:buChar char="q"/>
            </a:pPr>
            <a:r>
              <a:rPr lang="en-US" sz="2300" dirty="0"/>
              <a:t>Overall, we find that though the Asian trading bloc is playing a dominant role in Africa, the roles of the Americas and Europe are also important. </a:t>
            </a:r>
          </a:p>
          <a:p>
            <a:pPr algn="just">
              <a:buFont typeface="Wingdings" pitchFamily="2" charset="2"/>
              <a:buChar char="q"/>
            </a:pPr>
            <a:r>
              <a:rPr lang="en-US" sz="2300" dirty="0"/>
              <a:t>These findings remained robust when the exports and imports data were used in separate regressions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715962"/>
          </a:xfrm>
        </p:spPr>
        <p:txBody>
          <a:bodyPr>
            <a:noAutofit/>
          </a:bodyPr>
          <a:lstStyle/>
          <a:p>
            <a:r>
              <a:rPr lang="en-US" sz="2400" b="1" dirty="0"/>
              <a:t>Determining the African economies that are most susceptible to trade shocks from the BRIC and the rest of the World</a:t>
            </a:r>
            <a:endParaRPr lang="en-US" sz="2400" dirty="0"/>
          </a:p>
        </p:txBody>
      </p:sp>
      <p:sp>
        <p:nvSpPr>
          <p:cNvPr id="3" name="Content Placeholder 2"/>
          <p:cNvSpPr>
            <a:spLocks noGrp="1"/>
          </p:cNvSpPr>
          <p:nvPr>
            <p:ph idx="1"/>
          </p:nvPr>
        </p:nvSpPr>
        <p:spPr>
          <a:xfrm>
            <a:off x="228600" y="990600"/>
            <a:ext cx="8763000" cy="5638800"/>
          </a:xfrm>
        </p:spPr>
        <p:txBody>
          <a:bodyPr>
            <a:normAutofit fontScale="92500" lnSpcReduction="20000"/>
          </a:bodyPr>
          <a:lstStyle/>
          <a:p>
            <a:r>
              <a:rPr lang="en-US" dirty="0"/>
              <a:t>The </a:t>
            </a:r>
            <a:r>
              <a:rPr lang="en-US" i="1" dirty="0"/>
              <a:t>dependence </a:t>
            </a:r>
            <a:r>
              <a:rPr lang="en-US" dirty="0"/>
              <a:t>and </a:t>
            </a:r>
            <a:r>
              <a:rPr lang="en-US" i="1" dirty="0"/>
              <a:t>influence indices</a:t>
            </a:r>
            <a:r>
              <a:rPr lang="en-US" dirty="0"/>
              <a:t>  show that:</a:t>
            </a:r>
          </a:p>
          <a:p>
            <a:pPr>
              <a:buFont typeface="Wingdings" pitchFamily="2" charset="2"/>
              <a:buChar char="q"/>
            </a:pPr>
            <a:r>
              <a:rPr lang="en-US" dirty="0"/>
              <a:t>Except for South Africa and Egypt, all the other African economies in the system reported a negative </a:t>
            </a:r>
            <a:r>
              <a:rPr lang="en-US" i="1" dirty="0"/>
              <a:t>influence index</a:t>
            </a:r>
            <a:r>
              <a:rPr lang="en-US" dirty="0"/>
              <a:t>, indicating that rather than being influential, they are all vulnerable or susceptible to trade shocks</a:t>
            </a:r>
          </a:p>
          <a:p>
            <a:pPr>
              <a:buFont typeface="Wingdings" pitchFamily="2" charset="2"/>
              <a:buChar char="q"/>
            </a:pPr>
            <a:r>
              <a:rPr lang="en-US" dirty="0"/>
              <a:t>The notable influential economies in the system include China, UK, USA, Japan, Canada, EU and South Africa. These economies have positive </a:t>
            </a:r>
            <a:r>
              <a:rPr lang="en-US" i="1" dirty="0"/>
              <a:t>influence index</a:t>
            </a:r>
            <a:r>
              <a:rPr lang="en-US" dirty="0"/>
              <a:t> of at least 5%, and thus dominate the system. </a:t>
            </a:r>
          </a:p>
          <a:p>
            <a:pPr>
              <a:buFont typeface="Wingdings" pitchFamily="2" charset="2"/>
              <a:buChar char="q"/>
            </a:pPr>
            <a:r>
              <a:rPr lang="en-US" dirty="0"/>
              <a:t>Among the BRIC, China has the highest </a:t>
            </a:r>
            <a:r>
              <a:rPr lang="en-US" i="1" dirty="0"/>
              <a:t>influence index</a:t>
            </a:r>
            <a:r>
              <a:rPr lang="en-US" dirty="0"/>
              <a:t> of 16%, and in the rest of the global economy, UK and USA recorded the highest </a:t>
            </a:r>
            <a:r>
              <a:rPr lang="en-US" i="1" dirty="0"/>
              <a:t>influence index</a:t>
            </a:r>
            <a:r>
              <a:rPr lang="en-US" dirty="0"/>
              <a:t> of 18% and 11% respectively.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FE969-8F3B-4CA5-BB1B-4DDD7A676BD8}"/>
              </a:ext>
            </a:extLst>
          </p:cNvPr>
          <p:cNvSpPr>
            <a:spLocks noGrp="1"/>
          </p:cNvSpPr>
          <p:nvPr>
            <p:ph type="title"/>
          </p:nvPr>
        </p:nvSpPr>
        <p:spPr/>
        <p:txBody>
          <a:bodyPr>
            <a:noAutofit/>
          </a:bodyPr>
          <a:lstStyle/>
          <a:p>
            <a:r>
              <a:rPr lang="en-US" sz="3200" b="1" dirty="0"/>
              <a:t>Determining the African economies that are most susceptible to trade shocks from the BRIC and the rest of the World</a:t>
            </a:r>
            <a:endParaRPr lang="en-GB" sz="3200" dirty="0"/>
          </a:p>
        </p:txBody>
      </p:sp>
      <p:sp>
        <p:nvSpPr>
          <p:cNvPr id="3" name="Content Placeholder 2">
            <a:extLst>
              <a:ext uri="{FF2B5EF4-FFF2-40B4-BE49-F238E27FC236}">
                <a16:creationId xmlns:a16="http://schemas.microsoft.com/office/drawing/2014/main" id="{5D3D0AC8-2346-4A7E-9483-1491AD18194D}"/>
              </a:ext>
            </a:extLst>
          </p:cNvPr>
          <p:cNvSpPr>
            <a:spLocks noGrp="1"/>
          </p:cNvSpPr>
          <p:nvPr>
            <p:ph idx="1"/>
          </p:nvPr>
        </p:nvSpPr>
        <p:spPr/>
        <p:txBody>
          <a:bodyPr>
            <a:normAutofit fontScale="47500" lnSpcReduction="20000"/>
          </a:bodyPr>
          <a:lstStyle/>
          <a:p>
            <a:pPr>
              <a:buFont typeface="Wingdings" pitchFamily="2" charset="2"/>
              <a:buChar char="q"/>
            </a:pPr>
            <a:r>
              <a:rPr lang="en-US" sz="5800" dirty="0"/>
              <a:t>The </a:t>
            </a:r>
            <a:r>
              <a:rPr lang="en-US" sz="5800" i="1" dirty="0"/>
              <a:t>dependence index</a:t>
            </a:r>
            <a:r>
              <a:rPr lang="en-US" sz="5800" dirty="0"/>
              <a:t> of African economies ranged from 71% to 92%, except for Tanzania which recorded 55%. </a:t>
            </a:r>
          </a:p>
          <a:p>
            <a:pPr>
              <a:buFont typeface="Wingdings" pitchFamily="2" charset="2"/>
              <a:buChar char="q"/>
            </a:pPr>
            <a:r>
              <a:rPr lang="en-US" sz="5800" dirty="0"/>
              <a:t>This indicates that the African economies are considerably open to external shocks, particularly the trade shocks originating from the dominant economies in the system. </a:t>
            </a:r>
          </a:p>
          <a:p>
            <a:pPr>
              <a:buFont typeface="Wingdings" pitchFamily="2" charset="2"/>
              <a:buChar char="q"/>
            </a:pPr>
            <a:r>
              <a:rPr lang="en-US" sz="5800" dirty="0"/>
              <a:t>The BRIC have </a:t>
            </a:r>
            <a:r>
              <a:rPr lang="en-US" sz="5800" i="1" dirty="0"/>
              <a:t>dependence index</a:t>
            </a:r>
            <a:r>
              <a:rPr lang="en-US" sz="5800" dirty="0"/>
              <a:t> ranging between 91% and 92%, while the rest of the global economy have </a:t>
            </a:r>
            <a:r>
              <a:rPr lang="en-US" sz="5800" i="1" dirty="0"/>
              <a:t>dependence index</a:t>
            </a:r>
            <a:r>
              <a:rPr lang="en-US" sz="5800" dirty="0"/>
              <a:t> ranging between 87% and 92%, showing that these economies are highly open economies. </a:t>
            </a:r>
          </a:p>
          <a:p>
            <a:endParaRPr lang="en-GB" dirty="0"/>
          </a:p>
        </p:txBody>
      </p:sp>
    </p:spTree>
    <p:extLst>
      <p:ext uri="{BB962C8B-B14F-4D97-AF65-F5344CB8AC3E}">
        <p14:creationId xmlns:p14="http://schemas.microsoft.com/office/powerpoint/2010/main" val="14938266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15962"/>
          </a:xfrm>
        </p:spPr>
        <p:txBody>
          <a:bodyPr>
            <a:noAutofit/>
          </a:bodyPr>
          <a:lstStyle/>
          <a:p>
            <a:r>
              <a:rPr lang="en-US" sz="2800" b="1" dirty="0"/>
              <a:t>Determining the African economies that are most susceptible to trade shocks Cont’d</a:t>
            </a:r>
            <a:endParaRPr lang="en-US" sz="2800" dirty="0"/>
          </a:p>
        </p:txBody>
      </p:sp>
      <p:sp>
        <p:nvSpPr>
          <p:cNvPr id="3" name="Content Placeholder 2"/>
          <p:cNvSpPr>
            <a:spLocks noGrp="1"/>
          </p:cNvSpPr>
          <p:nvPr>
            <p:ph idx="1"/>
          </p:nvPr>
        </p:nvSpPr>
        <p:spPr>
          <a:xfrm>
            <a:off x="304800" y="1066800"/>
            <a:ext cx="8610600" cy="5562600"/>
          </a:xfrm>
        </p:spPr>
        <p:txBody>
          <a:bodyPr>
            <a:normAutofit/>
          </a:bodyPr>
          <a:lstStyle/>
          <a:p>
            <a:r>
              <a:rPr lang="en-US" dirty="0"/>
              <a:t>The results are consistent with studies like </a:t>
            </a:r>
            <a:r>
              <a:rPr lang="en-US" dirty="0" err="1"/>
              <a:t>Ogbuabor</a:t>
            </a:r>
            <a:r>
              <a:rPr lang="en-US" dirty="0"/>
              <a:t> et al (2016) </a:t>
            </a:r>
          </a:p>
          <a:p>
            <a:r>
              <a:rPr lang="en-US" dirty="0"/>
              <a:t>They show that African economies are mainly small open economies, deeply interlinked with the rest of the world but systemically unimportant and vulnerable to headwinds </a:t>
            </a:r>
          </a:p>
          <a:p>
            <a:r>
              <a:rPr lang="en-US" dirty="0"/>
              <a:t>The results remain consistent when exports and imports data are used in separate regressions</a:t>
            </a:r>
          </a:p>
          <a:p>
            <a:r>
              <a:rPr lang="en-US" dirty="0"/>
              <a:t>The results are also robust to the </a:t>
            </a:r>
            <a:r>
              <a:rPr lang="en-US" i="1" dirty="0"/>
              <a:t>net-effect</a:t>
            </a:r>
            <a:r>
              <a:rPr lang="en-US" dirty="0"/>
              <a:t> linkage of African economies</a:t>
            </a:r>
          </a:p>
          <a:p>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381000"/>
          </a:xfrm>
        </p:spPr>
        <p:txBody>
          <a:bodyPr>
            <a:normAutofit fontScale="90000"/>
          </a:bodyPr>
          <a:lstStyle/>
          <a:p>
            <a:r>
              <a:rPr lang="en-US" b="1" dirty="0"/>
              <a:t>Conclusion</a:t>
            </a:r>
          </a:p>
        </p:txBody>
      </p:sp>
      <p:sp>
        <p:nvSpPr>
          <p:cNvPr id="3" name="Content Placeholder 2"/>
          <p:cNvSpPr>
            <a:spLocks noGrp="1"/>
          </p:cNvSpPr>
          <p:nvPr>
            <p:ph idx="1"/>
          </p:nvPr>
        </p:nvSpPr>
        <p:spPr>
          <a:xfrm>
            <a:off x="228600" y="533400"/>
            <a:ext cx="8686800" cy="6172200"/>
          </a:xfrm>
        </p:spPr>
        <p:txBody>
          <a:bodyPr>
            <a:normAutofit fontScale="85000" lnSpcReduction="20000"/>
          </a:bodyPr>
          <a:lstStyle/>
          <a:p>
            <a:pPr algn="just"/>
            <a:r>
              <a:rPr lang="en-US" dirty="0"/>
              <a:t>We examined the dynamics of trade shock propagation between Africa, the BRIC and the rest of the global economy using the network approach of Diebold &amp; </a:t>
            </a:r>
            <a:r>
              <a:rPr lang="en-US" dirty="0" err="1"/>
              <a:t>Yilmaz</a:t>
            </a:r>
            <a:r>
              <a:rPr lang="en-US" dirty="0"/>
              <a:t> (2009)</a:t>
            </a:r>
          </a:p>
          <a:p>
            <a:pPr algn="just"/>
            <a:r>
              <a:rPr lang="en-US" dirty="0"/>
              <a:t>We extended the empirical method by constructing generalized trade linkage measures at various levels of aggregation</a:t>
            </a:r>
          </a:p>
          <a:p>
            <a:pPr algn="just"/>
            <a:r>
              <a:rPr lang="en-US" dirty="0"/>
              <a:t>First, we find that African economies become more interlinked in the long-run as the business cycles become more synchronized and that the trade linkage between Africa and the rest of the global economy is quite substantial, with the total trade linkage index having an average value of 87%</a:t>
            </a:r>
          </a:p>
          <a:p>
            <a:pPr algn="just"/>
            <a:r>
              <a:rPr lang="en-US" dirty="0"/>
              <a:t>Second, we find that China, USA, UK, Japan, EU, and Canada dominate Africa’s trade and therefore have the potential to spread output shocks to it.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88D6F0-0963-42FF-9FE0-693871E465A7}"/>
              </a:ext>
            </a:extLst>
          </p:cNvPr>
          <p:cNvSpPr>
            <a:spLocks noGrp="1"/>
          </p:cNvSpPr>
          <p:nvPr>
            <p:ph type="title"/>
          </p:nvPr>
        </p:nvSpPr>
        <p:spPr/>
        <p:txBody>
          <a:bodyPr>
            <a:normAutofit/>
          </a:bodyPr>
          <a:lstStyle/>
          <a:p>
            <a:r>
              <a:rPr lang="en-US" sz="4800" b="1" dirty="0"/>
              <a:t>Conclusion</a:t>
            </a:r>
            <a:endParaRPr lang="en-GB" sz="4800" dirty="0"/>
          </a:p>
        </p:txBody>
      </p:sp>
      <p:sp>
        <p:nvSpPr>
          <p:cNvPr id="3" name="Content Placeholder 2">
            <a:extLst>
              <a:ext uri="{FF2B5EF4-FFF2-40B4-BE49-F238E27FC236}">
                <a16:creationId xmlns:a16="http://schemas.microsoft.com/office/drawing/2014/main" id="{C44CE517-AB41-4F46-9ED0-F10FCC9A9520}"/>
              </a:ext>
            </a:extLst>
          </p:cNvPr>
          <p:cNvSpPr>
            <a:spLocks noGrp="1"/>
          </p:cNvSpPr>
          <p:nvPr>
            <p:ph idx="1"/>
          </p:nvPr>
        </p:nvSpPr>
        <p:spPr>
          <a:xfrm>
            <a:off x="152400" y="1143000"/>
            <a:ext cx="8991600" cy="5715000"/>
          </a:xfrm>
        </p:spPr>
        <p:txBody>
          <a:bodyPr>
            <a:normAutofit fontScale="92500" lnSpcReduction="20000"/>
          </a:bodyPr>
          <a:lstStyle/>
          <a:p>
            <a:pPr algn="just"/>
            <a:r>
              <a:rPr lang="en-US" dirty="0"/>
              <a:t>Third, we find that apart from the BRIC, other regional trade blocs (Asia, the Americas, and Europe) play influential roles in Africa’s trade </a:t>
            </a:r>
          </a:p>
          <a:p>
            <a:pPr algn="just"/>
            <a:r>
              <a:rPr lang="en-US" dirty="0"/>
              <a:t>Fourth, we find that African economies are predominantly open but vulnerable to global trade shocks, especially those originating from the dominant sources</a:t>
            </a:r>
          </a:p>
          <a:p>
            <a:pPr algn="just"/>
            <a:r>
              <a:rPr lang="en-US" dirty="0"/>
              <a:t>Our results support earlier research findings that intra-Africa’s trade has been relatively low as a result of low level of structural complementarities among these economies. </a:t>
            </a:r>
          </a:p>
          <a:p>
            <a:pPr algn="just"/>
            <a:r>
              <a:rPr lang="en-US" dirty="0"/>
              <a:t>Overall, our findings suggest that African economies are predominantly net receivers of trade shocks rather than net transmitters.</a:t>
            </a:r>
          </a:p>
          <a:p>
            <a:endParaRPr lang="en-GB" dirty="0"/>
          </a:p>
        </p:txBody>
      </p:sp>
    </p:spTree>
    <p:extLst>
      <p:ext uri="{BB962C8B-B14F-4D97-AF65-F5344CB8AC3E}">
        <p14:creationId xmlns:p14="http://schemas.microsoft.com/office/powerpoint/2010/main" val="26109204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381000"/>
          </a:xfrm>
        </p:spPr>
        <p:txBody>
          <a:bodyPr>
            <a:normAutofit fontScale="90000"/>
          </a:bodyPr>
          <a:lstStyle/>
          <a:p>
            <a:r>
              <a:rPr lang="en-US" b="1" dirty="0"/>
              <a:t>Policy Implications</a:t>
            </a:r>
            <a:endParaRPr lang="en-US" dirty="0"/>
          </a:p>
        </p:txBody>
      </p:sp>
      <p:sp>
        <p:nvSpPr>
          <p:cNvPr id="3" name="Content Placeholder 2"/>
          <p:cNvSpPr>
            <a:spLocks noGrp="1"/>
          </p:cNvSpPr>
          <p:nvPr>
            <p:ph idx="1"/>
          </p:nvPr>
        </p:nvSpPr>
        <p:spPr>
          <a:xfrm>
            <a:off x="228600" y="838200"/>
            <a:ext cx="8686800" cy="5867400"/>
          </a:xfrm>
        </p:spPr>
        <p:txBody>
          <a:bodyPr>
            <a:normAutofit fontScale="92500" lnSpcReduction="20000"/>
          </a:bodyPr>
          <a:lstStyle/>
          <a:p>
            <a:pPr algn="just"/>
            <a:r>
              <a:rPr lang="en-US" dirty="0"/>
              <a:t>Policymakers in Africa are able to see that the stability of the continent depends somewhat on the actions of the rest of the global economy, which are generally outside the control of the continent</a:t>
            </a:r>
          </a:p>
          <a:p>
            <a:pPr algn="just"/>
            <a:r>
              <a:rPr lang="en-US" dirty="0"/>
              <a:t>Policymakers in Africa should be mindful of the chances of adverse trade shocks emanating from the aforementioned dominant sources, particularly the Asian trade partners. </a:t>
            </a:r>
          </a:p>
          <a:p>
            <a:pPr algn="just"/>
            <a:r>
              <a:rPr lang="en-US" dirty="0"/>
              <a:t>Policymakers in Africa should therefore coordinate policies towards safeguarding the continent from future crisis. For example, deliberate and well-coordinated policy efforts should target the diversification of African economies as a form of insurance against future trade shocks. </a:t>
            </a:r>
          </a:p>
          <a:p>
            <a:pPr algn="just"/>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en-US" b="1" dirty="0"/>
              <a:t>Introduction</a:t>
            </a:r>
            <a:br>
              <a:rPr lang="en-US" dirty="0"/>
            </a:br>
            <a:endParaRPr lang="en-US" dirty="0"/>
          </a:p>
        </p:txBody>
      </p:sp>
      <p:sp>
        <p:nvSpPr>
          <p:cNvPr id="3" name="Content Placeholder 2"/>
          <p:cNvSpPr>
            <a:spLocks noGrp="1"/>
          </p:cNvSpPr>
          <p:nvPr>
            <p:ph idx="1"/>
          </p:nvPr>
        </p:nvSpPr>
        <p:spPr>
          <a:xfrm>
            <a:off x="228600" y="609600"/>
            <a:ext cx="8686800" cy="5943600"/>
          </a:xfrm>
        </p:spPr>
        <p:txBody>
          <a:bodyPr>
            <a:normAutofit fontScale="85000" lnSpcReduction="20000"/>
          </a:bodyPr>
          <a:lstStyle/>
          <a:p>
            <a:pPr algn="just"/>
            <a:r>
              <a:rPr lang="en-US" dirty="0"/>
              <a:t>Intra-Africa’s trade performance is very infinitesimal compared to the rest of the world</a:t>
            </a:r>
          </a:p>
          <a:p>
            <a:pPr algn="just"/>
            <a:r>
              <a:rPr lang="en-US" dirty="0"/>
              <a:t>E.g., Nigeria’s import from the rest of the world averaged US$42,642.77 million from 2010 to 2016; it was US$2,293.85 million within Africa</a:t>
            </a:r>
          </a:p>
          <a:p>
            <a:pPr algn="just"/>
            <a:r>
              <a:rPr lang="en-US" dirty="0"/>
              <a:t>Nigeria’s intra-African export trade averaged US$10,465.65 million during 2010 to 2016, while the export to the rest of the world averaged US$81,240.03</a:t>
            </a:r>
          </a:p>
          <a:p>
            <a:pPr algn="just"/>
            <a:r>
              <a:rPr lang="en-US" dirty="0"/>
              <a:t>The low intra-Africa trade may have necessitated the move for Africa’s trade integration to fast-track its development</a:t>
            </a:r>
          </a:p>
          <a:p>
            <a:pPr algn="just"/>
            <a:r>
              <a:rPr lang="en-US" dirty="0"/>
              <a:t>Thus, FTAs have become important elements in economic integration amongst most countries of the world.</a:t>
            </a:r>
          </a:p>
          <a:p>
            <a:pPr algn="just"/>
            <a:r>
              <a:rPr lang="en-US" dirty="0"/>
              <a:t>Besides, the Economic Structure of virtually most African Countries, excluding South Africa, lack significant degree of diversification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966B20-6049-4D67-AA0F-C63B5337CFC6}"/>
              </a:ext>
            </a:extLst>
          </p:cNvPr>
          <p:cNvSpPr>
            <a:spLocks noGrp="1"/>
          </p:cNvSpPr>
          <p:nvPr>
            <p:ph type="title"/>
          </p:nvPr>
        </p:nvSpPr>
        <p:spPr/>
        <p:txBody>
          <a:bodyPr>
            <a:normAutofit/>
          </a:bodyPr>
          <a:lstStyle/>
          <a:p>
            <a:r>
              <a:rPr lang="en-US" sz="4800" b="1" dirty="0"/>
              <a:t>Policy Implications</a:t>
            </a:r>
            <a:endParaRPr lang="en-GB" sz="4800" dirty="0"/>
          </a:p>
        </p:txBody>
      </p:sp>
      <p:sp>
        <p:nvSpPr>
          <p:cNvPr id="3" name="Content Placeholder 2">
            <a:extLst>
              <a:ext uri="{FF2B5EF4-FFF2-40B4-BE49-F238E27FC236}">
                <a16:creationId xmlns:a16="http://schemas.microsoft.com/office/drawing/2014/main" id="{7D979FDE-3911-4444-8C33-147D06E930D1}"/>
              </a:ext>
            </a:extLst>
          </p:cNvPr>
          <p:cNvSpPr>
            <a:spLocks noGrp="1"/>
          </p:cNvSpPr>
          <p:nvPr>
            <p:ph idx="1"/>
          </p:nvPr>
        </p:nvSpPr>
        <p:spPr>
          <a:xfrm>
            <a:off x="152400" y="1219200"/>
            <a:ext cx="8839200" cy="5486400"/>
          </a:xfrm>
        </p:spPr>
        <p:txBody>
          <a:bodyPr>
            <a:normAutofit fontScale="92500" lnSpcReduction="20000"/>
          </a:bodyPr>
          <a:lstStyle/>
          <a:p>
            <a:pPr algn="just"/>
            <a:r>
              <a:rPr lang="en-US" dirty="0"/>
              <a:t>Policymakers in Africa and the rest of the global economy can see the likely sources of future trade shocks so that appropriate policy responses to such shocks can be designed</a:t>
            </a:r>
          </a:p>
          <a:p>
            <a:pPr algn="just"/>
            <a:r>
              <a:rPr lang="en-US" dirty="0"/>
              <a:t>Such policies and strategies should in turn ensure that the Africa’s common goal of shared prosperity and enhanced living standards for all its citizens are achieved on a sustainable basis. </a:t>
            </a:r>
          </a:p>
          <a:p>
            <a:pPr algn="just"/>
            <a:r>
              <a:rPr lang="en-US" dirty="0"/>
              <a:t>Policymakers across the globe can see how measurement and evaluation of macroeconomic linkages can be used to improve risk measurement and management, public policy, regulatory oversight and overall economic integration</a:t>
            </a:r>
          </a:p>
          <a:p>
            <a:endParaRPr lang="en-GB" dirty="0"/>
          </a:p>
        </p:txBody>
      </p:sp>
    </p:spTree>
    <p:extLst>
      <p:ext uri="{BB962C8B-B14F-4D97-AF65-F5344CB8AC3E}">
        <p14:creationId xmlns:p14="http://schemas.microsoft.com/office/powerpoint/2010/main" val="27221877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133600"/>
            <a:ext cx="8229600" cy="1143000"/>
          </a:xfrm>
        </p:spPr>
        <p:txBody>
          <a:bodyPr>
            <a:noAutofit/>
          </a:bodyPr>
          <a:lstStyle/>
          <a:p>
            <a:r>
              <a:rPr lang="en-US" sz="9600" b="1" i="1" dirty="0"/>
              <a:t>Thank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487362"/>
          </a:xfrm>
        </p:spPr>
        <p:txBody>
          <a:bodyPr>
            <a:normAutofit fontScale="90000"/>
          </a:bodyPr>
          <a:lstStyle/>
          <a:p>
            <a:r>
              <a:rPr lang="en-US" b="1" dirty="0"/>
              <a:t>Introduction Cont’d</a:t>
            </a:r>
            <a:endParaRPr lang="en-US" dirty="0"/>
          </a:p>
        </p:txBody>
      </p:sp>
      <p:sp>
        <p:nvSpPr>
          <p:cNvPr id="3" name="Content Placeholder 2"/>
          <p:cNvSpPr>
            <a:spLocks noGrp="1"/>
          </p:cNvSpPr>
          <p:nvPr>
            <p:ph idx="1"/>
          </p:nvPr>
        </p:nvSpPr>
        <p:spPr>
          <a:xfrm>
            <a:off x="457200" y="838200"/>
            <a:ext cx="8382000" cy="5791200"/>
          </a:xfrm>
        </p:spPr>
        <p:txBody>
          <a:bodyPr>
            <a:normAutofit fontScale="85000" lnSpcReduction="20000"/>
          </a:bodyPr>
          <a:lstStyle/>
          <a:p>
            <a:pPr algn="just"/>
            <a:r>
              <a:rPr lang="en-US" dirty="0"/>
              <a:t>The FTAs allow nations to enter into bilateral or regional trade agreements to eliminate tariffs and non-tariff barriers</a:t>
            </a:r>
          </a:p>
          <a:p>
            <a:pPr algn="just"/>
            <a:r>
              <a:rPr lang="en-US" dirty="0"/>
              <a:t>Presently, the </a:t>
            </a:r>
            <a:r>
              <a:rPr lang="en-US" dirty="0" err="1"/>
              <a:t>AfCFTA</a:t>
            </a:r>
            <a:r>
              <a:rPr lang="en-US" dirty="0"/>
              <a:t> is gathering momentum since globalization remains a contentious subject </a:t>
            </a:r>
          </a:p>
          <a:p>
            <a:pPr algn="just"/>
            <a:r>
              <a:rPr lang="en-US" dirty="0"/>
              <a:t>Particularly, globalization renders some countries vulnerable to external shocks</a:t>
            </a:r>
          </a:p>
          <a:p>
            <a:pPr algn="just"/>
            <a:r>
              <a:rPr lang="en-US" dirty="0"/>
              <a:t>As the business cycle evolves, shocks often occur</a:t>
            </a:r>
          </a:p>
          <a:p>
            <a:pPr algn="just"/>
            <a:r>
              <a:rPr lang="en-US" dirty="0"/>
              <a:t>Since African countries have considerable trade linkage with the rest of the world, especially the BRIC, it is important to model the sources of foreign influence on them</a:t>
            </a:r>
          </a:p>
          <a:p>
            <a:pPr algn="just"/>
            <a:r>
              <a:rPr lang="en-US" dirty="0"/>
              <a:t>Besides, the BRIC represent a model of economic development exemplified by strong economic growth and an enormous capacity to compete in a globalized world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457200"/>
          </a:xfrm>
        </p:spPr>
        <p:txBody>
          <a:bodyPr>
            <a:normAutofit fontScale="90000"/>
          </a:bodyPr>
          <a:lstStyle/>
          <a:p>
            <a:r>
              <a:rPr lang="en-US" b="1" dirty="0"/>
              <a:t>Introduction Cont’d</a:t>
            </a:r>
            <a:endParaRPr lang="en-US" dirty="0"/>
          </a:p>
        </p:txBody>
      </p:sp>
      <p:sp>
        <p:nvSpPr>
          <p:cNvPr id="3" name="Content Placeholder 2"/>
          <p:cNvSpPr>
            <a:spLocks noGrp="1"/>
          </p:cNvSpPr>
          <p:nvPr>
            <p:ph idx="1"/>
          </p:nvPr>
        </p:nvSpPr>
        <p:spPr>
          <a:xfrm>
            <a:off x="304800" y="609600"/>
            <a:ext cx="8458200" cy="5943600"/>
          </a:xfrm>
        </p:spPr>
        <p:txBody>
          <a:bodyPr>
            <a:normAutofit fontScale="92500" lnSpcReduction="10000"/>
          </a:bodyPr>
          <a:lstStyle/>
          <a:p>
            <a:pPr algn="just"/>
            <a:r>
              <a:rPr lang="en-US" dirty="0"/>
              <a:t>Furthermore, trade linkage has been adjudged an important feature of global economic integration</a:t>
            </a:r>
          </a:p>
          <a:p>
            <a:pPr algn="just"/>
            <a:r>
              <a:rPr lang="en-US" dirty="0"/>
              <a:t>But there is no common view in the extant literature on whether global trade linkages would lead to business cycle harmonization</a:t>
            </a:r>
          </a:p>
          <a:p>
            <a:pPr algn="just"/>
            <a:r>
              <a:rPr lang="en-US" dirty="0"/>
              <a:t>Unfortunately, World Bank’s Global Economic Prospects indicate that growth in emerging market and developing economies is expected to remain flat in 2019</a:t>
            </a:r>
          </a:p>
          <a:p>
            <a:pPr algn="just"/>
            <a:r>
              <a:rPr lang="en-US" dirty="0"/>
              <a:t>Growth in many other economies is also anticipated to decelerate</a:t>
            </a:r>
          </a:p>
          <a:p>
            <a:pPr algn="just"/>
            <a:r>
              <a:rPr lang="en-US" dirty="0"/>
              <a:t>Clearly, unanticipated trade shocks could worsen the growth prospects of African economies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487362"/>
          </a:xfrm>
        </p:spPr>
        <p:txBody>
          <a:bodyPr>
            <a:normAutofit fontScale="90000"/>
          </a:bodyPr>
          <a:lstStyle/>
          <a:p>
            <a:r>
              <a:rPr lang="en-US" b="1" dirty="0"/>
              <a:t>Objectives of the Study</a:t>
            </a:r>
          </a:p>
        </p:txBody>
      </p:sp>
      <p:sp>
        <p:nvSpPr>
          <p:cNvPr id="3" name="Content Placeholder 2"/>
          <p:cNvSpPr>
            <a:spLocks noGrp="1"/>
          </p:cNvSpPr>
          <p:nvPr>
            <p:ph idx="1"/>
          </p:nvPr>
        </p:nvSpPr>
        <p:spPr>
          <a:xfrm>
            <a:off x="304800" y="838200"/>
            <a:ext cx="8610600" cy="5791200"/>
          </a:xfrm>
        </p:spPr>
        <p:txBody>
          <a:bodyPr>
            <a:normAutofit fontScale="85000" lnSpcReduction="20000"/>
          </a:bodyPr>
          <a:lstStyle/>
          <a:p>
            <a:pPr algn="just"/>
            <a:r>
              <a:rPr lang="en-US" dirty="0"/>
              <a:t>Broadly, this study examines trade shock propagation between Africa, the BRIC and the rest of the global economy.</a:t>
            </a:r>
          </a:p>
          <a:p>
            <a:pPr algn="just"/>
            <a:r>
              <a:rPr lang="en-US" dirty="0"/>
              <a:t>Specifically, the study seeks to:</a:t>
            </a:r>
          </a:p>
          <a:p>
            <a:pPr algn="just">
              <a:buFont typeface="Wingdings" pitchFamily="2" charset="2"/>
              <a:buChar char="q"/>
            </a:pPr>
            <a:r>
              <a:rPr lang="en-US" dirty="0"/>
              <a:t>measure the degree of trade linkage between Africa, the BRIC and the rest of the global economy </a:t>
            </a:r>
          </a:p>
          <a:p>
            <a:pPr algn="just">
              <a:buFont typeface="Wingdings" pitchFamily="2" charset="2"/>
              <a:buChar char="q"/>
            </a:pPr>
            <a:r>
              <a:rPr lang="en-US" dirty="0"/>
              <a:t>determine the BRIC countries and other countries in the rest of the world that are dominating Africa’s trade and therefore have the potential to spread trade shocks to Africa and thus minimize its growth </a:t>
            </a:r>
          </a:p>
          <a:p>
            <a:pPr algn="just">
              <a:buFont typeface="Wingdings" pitchFamily="2" charset="2"/>
              <a:buChar char="q"/>
            </a:pPr>
            <a:r>
              <a:rPr lang="en-US" dirty="0"/>
              <a:t>determine the African economies that are most susceptible to trade shocks originating from the BRIC countries and the rest of the global economy</a:t>
            </a:r>
          </a:p>
          <a:p>
            <a:pPr algn="just">
              <a:buFont typeface="Wingdings" pitchFamily="2" charset="2"/>
              <a:buChar char="q"/>
            </a:pPr>
            <a:r>
              <a:rPr lang="en-US" dirty="0"/>
              <a:t>determine other trade blocs outside the BRIC that exert dominant influence on Africa and therefore have the prospects of spreading trade shocks to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62000"/>
          </a:xfrm>
        </p:spPr>
        <p:txBody>
          <a:bodyPr>
            <a:normAutofit/>
          </a:bodyPr>
          <a:lstStyle/>
          <a:p>
            <a:r>
              <a:rPr lang="en-US" b="1" dirty="0"/>
              <a:t>Justification of the Study</a:t>
            </a:r>
          </a:p>
        </p:txBody>
      </p:sp>
      <p:sp>
        <p:nvSpPr>
          <p:cNvPr id="3" name="Content Placeholder 2"/>
          <p:cNvSpPr>
            <a:spLocks noGrp="1"/>
          </p:cNvSpPr>
          <p:nvPr>
            <p:ph idx="1"/>
          </p:nvPr>
        </p:nvSpPr>
        <p:spPr>
          <a:xfrm>
            <a:off x="457200" y="762000"/>
            <a:ext cx="8382000" cy="5714999"/>
          </a:xfrm>
        </p:spPr>
        <p:txBody>
          <a:bodyPr>
            <a:normAutofit/>
          </a:bodyPr>
          <a:lstStyle/>
          <a:p>
            <a:pPr>
              <a:buNone/>
            </a:pPr>
            <a:endParaRPr lang="en-US" sz="4000" dirty="0"/>
          </a:p>
          <a:p>
            <a:pPr algn="just">
              <a:buFont typeface="Wingdings" pitchFamily="2" charset="2"/>
              <a:buChar char="v"/>
            </a:pPr>
            <a:r>
              <a:rPr lang="en-US" sz="4000" dirty="0"/>
              <a:t>While AU member states are signing the </a:t>
            </a:r>
            <a:r>
              <a:rPr lang="en-US" sz="4000" dirty="0" err="1"/>
              <a:t>AfCFTA</a:t>
            </a:r>
            <a:r>
              <a:rPr lang="en-US" sz="4000" dirty="0"/>
              <a:t> treaty, it is important for policy makers and governments to be aware of the potential trade shocks that may emanate from the trade linkages between Africa and the rest of the world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63562"/>
          </a:xfrm>
        </p:spPr>
        <p:txBody>
          <a:bodyPr>
            <a:normAutofit fontScale="90000"/>
          </a:bodyPr>
          <a:lstStyle/>
          <a:p>
            <a:r>
              <a:rPr lang="en-US" b="1" dirty="0"/>
              <a:t>Overview of the Literature</a:t>
            </a:r>
          </a:p>
        </p:txBody>
      </p:sp>
      <p:sp>
        <p:nvSpPr>
          <p:cNvPr id="3" name="Content Placeholder 2"/>
          <p:cNvSpPr>
            <a:spLocks noGrp="1"/>
          </p:cNvSpPr>
          <p:nvPr>
            <p:ph idx="1"/>
          </p:nvPr>
        </p:nvSpPr>
        <p:spPr>
          <a:xfrm>
            <a:off x="457200" y="990600"/>
            <a:ext cx="8458200" cy="5334000"/>
          </a:xfrm>
        </p:spPr>
        <p:txBody>
          <a:bodyPr>
            <a:normAutofit fontScale="92500" lnSpcReduction="10000"/>
          </a:bodyPr>
          <a:lstStyle/>
          <a:p>
            <a:pPr algn="just"/>
            <a:r>
              <a:rPr lang="en-US" dirty="0"/>
              <a:t>A growing literature has emerged on trade shock transmission in the global economic arena</a:t>
            </a:r>
          </a:p>
          <a:p>
            <a:pPr algn="just"/>
            <a:r>
              <a:rPr lang="en-US" dirty="0"/>
              <a:t>Indeed, these spillovers are being hotly debated in global and national policy circles</a:t>
            </a:r>
          </a:p>
          <a:p>
            <a:pPr algn="just"/>
            <a:r>
              <a:rPr lang="en-US" dirty="0" err="1"/>
              <a:t>Kose</a:t>
            </a:r>
            <a:r>
              <a:rPr lang="en-US" dirty="0"/>
              <a:t> and </a:t>
            </a:r>
            <a:r>
              <a:rPr lang="en-US" dirty="0" err="1"/>
              <a:t>Reizman</a:t>
            </a:r>
            <a:r>
              <a:rPr lang="en-US" dirty="0"/>
              <a:t> (1999) examined the role of external shocks in explaining macroeconomic fluctuations in African countries, and find that adverse trade shocks induce prolonged recessions</a:t>
            </a:r>
          </a:p>
          <a:p>
            <a:pPr algn="just"/>
            <a:r>
              <a:rPr lang="en-US" dirty="0"/>
              <a:t>The results also show that while trade shocks accounted for roughly 45% of economic fluctuations in aggregate output, financial shocks play only a minor role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63562"/>
          </a:xfrm>
        </p:spPr>
        <p:txBody>
          <a:bodyPr>
            <a:normAutofit fontScale="90000"/>
          </a:bodyPr>
          <a:lstStyle/>
          <a:p>
            <a:r>
              <a:rPr lang="en-US" b="1" dirty="0"/>
              <a:t>Literature Cont’d</a:t>
            </a:r>
          </a:p>
        </p:txBody>
      </p:sp>
      <p:sp>
        <p:nvSpPr>
          <p:cNvPr id="3" name="Content Placeholder 2"/>
          <p:cNvSpPr>
            <a:spLocks noGrp="1"/>
          </p:cNvSpPr>
          <p:nvPr>
            <p:ph idx="1"/>
          </p:nvPr>
        </p:nvSpPr>
        <p:spPr>
          <a:xfrm>
            <a:off x="228600" y="762000"/>
            <a:ext cx="8686800" cy="5867400"/>
          </a:xfrm>
        </p:spPr>
        <p:txBody>
          <a:bodyPr>
            <a:normAutofit fontScale="85000" lnSpcReduction="20000"/>
          </a:bodyPr>
          <a:lstStyle/>
          <a:p>
            <a:r>
              <a:rPr lang="en-US" dirty="0" err="1"/>
              <a:t>Çakir</a:t>
            </a:r>
            <a:r>
              <a:rPr lang="en-US" dirty="0"/>
              <a:t> and </a:t>
            </a:r>
            <a:r>
              <a:rPr lang="en-US" dirty="0" err="1"/>
              <a:t>Kabundi</a:t>
            </a:r>
            <a:r>
              <a:rPr lang="en-US" dirty="0"/>
              <a:t> (2011) examined the trade linkages among the BRICS (Brazil, Russia, India, China and South Africa) using the global VAR. </a:t>
            </a:r>
          </a:p>
          <a:p>
            <a:r>
              <a:rPr lang="en-US" dirty="0"/>
              <a:t>The results indicate that shocks from the BRIC countries have considerable impact on South Africa’s real imports and output</a:t>
            </a:r>
          </a:p>
          <a:p>
            <a:r>
              <a:rPr lang="en-US" dirty="0" err="1"/>
              <a:t>Huidrom</a:t>
            </a:r>
            <a:r>
              <a:rPr lang="en-US" dirty="0"/>
              <a:t> et al. (2017) estimated the cross border spillovers from 7 largest emerging market economies (China, India, Brazil, Russia, Mexico, Indonesia, and Turkey) using a Bayesian VAR model since these economies constitute more than one-quarter of global output and more than half of global output growth during 2010–15. </a:t>
            </a:r>
          </a:p>
          <a:p>
            <a:r>
              <a:rPr lang="en-US" dirty="0"/>
              <a:t>The results indicate that: spillovers from these economies are quite sizeable, but still smaller than those from G7 countries; and among the 7 economies, spillovers from China are the largest and permeate globally</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588</TotalTime>
  <Words>3583</Words>
  <Application>Microsoft Office PowerPoint</Application>
  <PresentationFormat>On-screen Show (4:3)</PresentationFormat>
  <Paragraphs>181</Paragraphs>
  <Slides>31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Arial</vt:lpstr>
      <vt:lpstr>Calibri</vt:lpstr>
      <vt:lpstr>Century</vt:lpstr>
      <vt:lpstr>Times New Roman</vt:lpstr>
      <vt:lpstr>Wingdings</vt:lpstr>
      <vt:lpstr>Office Theme</vt:lpstr>
      <vt:lpstr>Trade Shock Transmission: A Study of Selected African Economies, the BRIC and the Rest of the Global Economy</vt:lpstr>
      <vt:lpstr>PowerPoint Presentation</vt:lpstr>
      <vt:lpstr>Introduction </vt:lpstr>
      <vt:lpstr>Introduction Cont’d</vt:lpstr>
      <vt:lpstr>Introduction Cont’d</vt:lpstr>
      <vt:lpstr>Objectives of the Study</vt:lpstr>
      <vt:lpstr>Justification of the Study</vt:lpstr>
      <vt:lpstr>Overview of the Literature</vt:lpstr>
      <vt:lpstr>Literature Cont’d</vt:lpstr>
      <vt:lpstr>Literature Cont’d</vt:lpstr>
      <vt:lpstr>Gaps in the Literature</vt:lpstr>
      <vt:lpstr>The Data</vt:lpstr>
      <vt:lpstr>Methodology </vt:lpstr>
      <vt:lpstr>The VAR Model</vt:lpstr>
      <vt:lpstr>The Model Cont’d</vt:lpstr>
      <vt:lpstr>Construction of the Generalized Trade Linkage Measures (GTLMs)</vt:lpstr>
      <vt:lpstr>The Generalized Trade Linkage Measures (GTLMs)</vt:lpstr>
      <vt:lpstr>Results</vt:lpstr>
      <vt:lpstr>Measuring the degree of trade linkage between Africa, the BRICS and the rest of the global economy</vt:lpstr>
      <vt:lpstr>Measuring the degree of trade linkage between Africa, the BRICS and the rest of the global economy</vt:lpstr>
      <vt:lpstr>Determining the countries dominating Africa’s trade and therefore have the potential to spread trade shocks to Africa</vt:lpstr>
      <vt:lpstr>Determining the countries dominating Africa’s trade Cont’d</vt:lpstr>
      <vt:lpstr>Determining other trade blocs dominating Africa’s trade apart from the BRIC</vt:lpstr>
      <vt:lpstr>Determining the African economies that are most susceptible to trade shocks from the BRIC and the rest of the World</vt:lpstr>
      <vt:lpstr>Determining the African economies that are most susceptible to trade shocks from the BRIC and the rest of the World</vt:lpstr>
      <vt:lpstr>Determining the African economies that are most susceptible to trade shocks Cont’d</vt:lpstr>
      <vt:lpstr>Conclusion</vt:lpstr>
      <vt:lpstr>Conclusion</vt:lpstr>
      <vt:lpstr>Policy Implications</vt:lpstr>
      <vt:lpstr>Policy Implications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Trade Shock Transmission: A Study of Selected African Economies, the BRIC and the Rest of the Global Economy</dc:title>
  <dc:creator>Synthia Ogbuabor</dc:creator>
  <cp:lastModifiedBy>Patterson Ekeocha</cp:lastModifiedBy>
  <cp:revision>78</cp:revision>
  <dcterms:created xsi:type="dcterms:W3CDTF">2019-05-24T11:28:52Z</dcterms:created>
  <dcterms:modified xsi:type="dcterms:W3CDTF">2019-06-16T22:23:01Z</dcterms:modified>
</cp:coreProperties>
</file>