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71" r:id="rId2"/>
    <p:sldId id="574" r:id="rId3"/>
    <p:sldId id="575" r:id="rId4"/>
    <p:sldId id="571" r:id="rId5"/>
    <p:sldId id="577" r:id="rId6"/>
    <p:sldId id="564" r:id="rId7"/>
    <p:sldId id="550" r:id="rId8"/>
    <p:sldId id="553" r:id="rId9"/>
    <p:sldId id="554" r:id="rId10"/>
    <p:sldId id="576" r:id="rId11"/>
    <p:sldId id="578" r:id="rId12"/>
    <p:sldId id="579" r:id="rId13"/>
    <p:sldId id="580" r:id="rId14"/>
    <p:sldId id="581" r:id="rId15"/>
    <p:sldId id="582" r:id="rId16"/>
    <p:sldId id="572" r:id="rId17"/>
    <p:sldId id="281" r:id="rId18"/>
    <p:sldId id="282" r:id="rId19"/>
    <p:sldId id="569" r:id="rId20"/>
    <p:sldId id="287" r:id="rId21"/>
    <p:sldId id="583" r:id="rId22"/>
    <p:sldId id="573"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119AB-64E2-4758-9841-50E11D71F672}">
          <p14:sldIdLst>
            <p14:sldId id="271"/>
            <p14:sldId id="574"/>
            <p14:sldId id="575"/>
            <p14:sldId id="571"/>
            <p14:sldId id="577"/>
            <p14:sldId id="564"/>
            <p14:sldId id="550"/>
            <p14:sldId id="553"/>
            <p14:sldId id="554"/>
            <p14:sldId id="576"/>
            <p14:sldId id="578"/>
            <p14:sldId id="579"/>
            <p14:sldId id="580"/>
            <p14:sldId id="581"/>
            <p14:sldId id="582"/>
            <p14:sldId id="572"/>
            <p14:sldId id="281"/>
            <p14:sldId id="282"/>
            <p14:sldId id="569"/>
            <p14:sldId id="287"/>
            <p14:sldId id="583"/>
            <p14:sldId id="573"/>
          </p14:sldIdLst>
        </p14:section>
        <p14:section name="Extras" id="{0DE96028-8839-454D-956F-A114332434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eynep" initials="Z" lastIdx="3" clrIdx="0"/>
  <p:cmAuthor id="1" name="Ahmad, Saad" initials="A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p:cViewPr varScale="1">
        <p:scale>
          <a:sx n="72" d="100"/>
          <a:sy n="72" d="100"/>
        </p:scale>
        <p:origin x="128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1B2C984-A5A7-4E6F-9987-3D985281502D}" type="datetimeFigureOut">
              <a:rPr lang="en-US" smtClean="0"/>
              <a:t>6/16/2020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D6B9C89-CB0A-4C18-BD6A-A3F6A200C445}" type="slidenum">
              <a:rPr lang="en-US" smtClean="0"/>
              <a:t>‹#›</a:t>
            </a:fld>
            <a:endParaRPr lang="en-US"/>
          </a:p>
        </p:txBody>
      </p:sp>
    </p:spTree>
    <p:extLst>
      <p:ext uri="{BB962C8B-B14F-4D97-AF65-F5344CB8AC3E}">
        <p14:creationId xmlns:p14="http://schemas.microsoft.com/office/powerpoint/2010/main" val="2174762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DDA7615-56A6-4997-85A5-95699F6196CC}" type="datetimeFigureOut">
              <a:rPr lang="en-US" smtClean="0"/>
              <a:t>6/16/2020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12845EF6-2F22-4903-A440-CBA322956F42}" type="slidenum">
              <a:rPr lang="en-US" smtClean="0"/>
              <a:t>‹#›</a:t>
            </a:fld>
            <a:endParaRPr lang="en-US"/>
          </a:p>
        </p:txBody>
      </p:sp>
    </p:spTree>
    <p:extLst>
      <p:ext uri="{BB962C8B-B14F-4D97-AF65-F5344CB8AC3E}">
        <p14:creationId xmlns:p14="http://schemas.microsoft.com/office/powerpoint/2010/main" val="24656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457810-FC66-422A-8F72-EB2DB8256703}" type="slidenum">
              <a:rPr lang="en-US"/>
              <a:pPr/>
              <a:t>6</a:t>
            </a:fld>
            <a:endParaRPr 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67273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E18C0D-43FC-4BF8-8431-24B19069B4C3}"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776607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18C0D-43FC-4BF8-8431-24B19069B4C3}"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50449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18C0D-43FC-4BF8-8431-24B19069B4C3}"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30396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E18C0D-43FC-4BF8-8431-24B19069B4C3}"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49887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E18C0D-43FC-4BF8-8431-24B19069B4C3}"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93075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E18C0D-43FC-4BF8-8431-24B19069B4C3}"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3474349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E18C0D-43FC-4BF8-8431-24B19069B4C3}" type="datetimeFigureOut">
              <a:rPr lang="en-US" smtClean="0"/>
              <a:t>6/16/2020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973183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E18C0D-43FC-4BF8-8431-24B19069B4C3}" type="datetimeFigureOut">
              <a:rPr lang="en-US" smtClean="0"/>
              <a:t>6/16/2020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145855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E18C0D-43FC-4BF8-8431-24B19069B4C3}" type="datetimeFigureOut">
              <a:rPr lang="en-US" smtClean="0"/>
              <a:t>6/16/2020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1172852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18C0D-43FC-4BF8-8431-24B19069B4C3}"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430077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18C0D-43FC-4BF8-8431-24B19069B4C3}"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F0732-E9F4-443F-94EF-DB1A56F3D23C}" type="slidenum">
              <a:rPr lang="en-US" smtClean="0"/>
              <a:t>‹#›</a:t>
            </a:fld>
            <a:endParaRPr lang="en-US"/>
          </a:p>
        </p:txBody>
      </p:sp>
    </p:spTree>
    <p:extLst>
      <p:ext uri="{BB962C8B-B14F-4D97-AF65-F5344CB8AC3E}">
        <p14:creationId xmlns:p14="http://schemas.microsoft.com/office/powerpoint/2010/main" val="2280795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E18C0D-43FC-4BF8-8431-24B19069B4C3}" type="datetimeFigureOut">
              <a:rPr lang="en-US" smtClean="0"/>
              <a:t>6/16/2020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F0732-E9F4-443F-94EF-DB1A56F3D23C}" type="slidenum">
              <a:rPr lang="en-US" smtClean="0"/>
              <a:t>‹#›</a:t>
            </a:fld>
            <a:endParaRPr lang="en-US"/>
          </a:p>
        </p:txBody>
      </p:sp>
    </p:spTree>
    <p:extLst>
      <p:ext uri="{BB962C8B-B14F-4D97-AF65-F5344CB8AC3E}">
        <p14:creationId xmlns:p14="http://schemas.microsoft.com/office/powerpoint/2010/main" val="4274834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447800"/>
            <a:ext cx="7772400" cy="1619250"/>
          </a:xfrm>
        </p:spPr>
        <p:txBody>
          <a:bodyPr>
            <a:noAutofit/>
          </a:bodyPr>
          <a:lstStyle/>
          <a:p>
            <a:r>
              <a:rPr lang="en-US" sz="3200" b="1" dirty="0">
                <a:latin typeface="+mn-lt"/>
              </a:rPr>
              <a:t>The Versatility and Specificity of PE Models for Trade Policy Analysis</a:t>
            </a:r>
            <a:br>
              <a:rPr lang="en-US" sz="3200" dirty="0">
                <a:latin typeface="NimbusSanL-Regu"/>
              </a:rPr>
            </a:br>
            <a:br>
              <a:rPr lang="en-US" sz="3200" dirty="0">
                <a:latin typeface="NimbusSanL-Regu"/>
              </a:rPr>
            </a:br>
            <a:r>
              <a:rPr lang="en-US" sz="2800" dirty="0">
                <a:latin typeface="+mn-lt"/>
              </a:rPr>
              <a:t>Saad Ahmad and David Riker</a:t>
            </a:r>
            <a:br>
              <a:rPr lang="en-US" sz="2800" dirty="0">
                <a:latin typeface="+mn-lt"/>
              </a:rPr>
            </a:br>
            <a:r>
              <a:rPr lang="en-US" sz="2800" dirty="0">
                <a:latin typeface="+mn-lt"/>
              </a:rPr>
              <a:t>(U.S. International Trade Commission)</a:t>
            </a:r>
          </a:p>
        </p:txBody>
      </p:sp>
      <p:sp>
        <p:nvSpPr>
          <p:cNvPr id="3" name="Subtitle 2"/>
          <p:cNvSpPr>
            <a:spLocks noGrp="1"/>
          </p:cNvSpPr>
          <p:nvPr>
            <p:ph type="subTitle" idx="1"/>
          </p:nvPr>
        </p:nvSpPr>
        <p:spPr>
          <a:xfrm>
            <a:off x="838200" y="3657600"/>
            <a:ext cx="8001000" cy="1295400"/>
          </a:xfrm>
        </p:spPr>
        <p:txBody>
          <a:bodyPr>
            <a:normAutofit fontScale="25000" lnSpcReduction="20000"/>
          </a:bodyPr>
          <a:lstStyle/>
          <a:p>
            <a:pPr algn="l"/>
            <a:endParaRPr lang="en-US" sz="9600" dirty="0"/>
          </a:p>
          <a:p>
            <a:pPr>
              <a:spcBef>
                <a:spcPts val="0"/>
              </a:spcBef>
            </a:pPr>
            <a:r>
              <a:rPr lang="en-US" sz="9600" dirty="0">
                <a:solidFill>
                  <a:schemeClr val="tx1"/>
                </a:solidFill>
              </a:rPr>
              <a:t>GTAP 2020 Virtual Conference</a:t>
            </a:r>
          </a:p>
          <a:p>
            <a:pPr algn="l">
              <a:spcBef>
                <a:spcPts val="0"/>
              </a:spcBef>
            </a:pPr>
            <a:endParaRPr lang="en-US" sz="6200" dirty="0"/>
          </a:p>
          <a:p>
            <a:pPr algn="l">
              <a:spcBef>
                <a:spcPts val="0"/>
              </a:spcBef>
            </a:pPr>
            <a:endParaRPr lang="en-US" sz="6200" dirty="0"/>
          </a:p>
          <a:p>
            <a:pPr algn="l">
              <a:spcBef>
                <a:spcPts val="0"/>
              </a:spcBef>
            </a:pPr>
            <a:endParaRPr lang="en-US" sz="6200" dirty="0"/>
          </a:p>
          <a:p>
            <a:pPr algn="l">
              <a:spcBef>
                <a:spcPts val="0"/>
              </a:spcBef>
            </a:pPr>
            <a:r>
              <a:rPr lang="en-US" sz="8000" dirty="0"/>
              <a:t>Presentation represents the views of the authors and not the views of the U.S. International Trade Commission or any of its individual Commissioners. This presentation should be cited as the work of the authors only, and not as an official U.S. International Trade Commission document</a:t>
            </a:r>
            <a:r>
              <a:rPr lang="en-US" sz="6200" dirty="0"/>
              <a:t>. </a:t>
            </a:r>
          </a:p>
        </p:txBody>
      </p:sp>
    </p:spTree>
    <p:extLst>
      <p:ext uri="{BB962C8B-B14F-4D97-AF65-F5344CB8AC3E}">
        <p14:creationId xmlns:p14="http://schemas.microsoft.com/office/powerpoint/2010/main" val="833602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4947-05D5-4CF8-A4D2-51063A18E3CD}"/>
              </a:ext>
            </a:extLst>
          </p:cNvPr>
          <p:cNvSpPr>
            <a:spLocks noGrp="1"/>
          </p:cNvSpPr>
          <p:nvPr>
            <p:ph type="title"/>
          </p:nvPr>
        </p:nvSpPr>
        <p:spPr/>
        <p:txBody>
          <a:bodyPr/>
          <a:lstStyle/>
          <a:p>
            <a:r>
              <a:rPr lang="en-US" dirty="0"/>
              <a:t>Model 1: Results</a:t>
            </a:r>
          </a:p>
        </p:txBody>
      </p:sp>
      <p:sp>
        <p:nvSpPr>
          <p:cNvPr id="3" name="Content Placeholder 2">
            <a:extLst>
              <a:ext uri="{FF2B5EF4-FFF2-40B4-BE49-F238E27FC236}">
                <a16:creationId xmlns:a16="http://schemas.microsoft.com/office/drawing/2014/main" id="{D7E42240-E62D-4D37-A770-4F91B564A256}"/>
              </a:ext>
            </a:extLst>
          </p:cNvPr>
          <p:cNvSpPr>
            <a:spLocks noGrp="1"/>
          </p:cNvSpPr>
          <p:nvPr>
            <p:ph idx="1"/>
          </p:nvPr>
        </p:nvSpPr>
        <p:spPr>
          <a:xfrm>
            <a:off x="457200" y="1600200"/>
            <a:ext cx="8229600" cy="4525963"/>
          </a:xfrm>
        </p:spPr>
        <p:txBody>
          <a:bodyPr>
            <a:normAutofit fontScale="92500"/>
          </a:bodyPr>
          <a:lstStyle/>
          <a:p>
            <a:r>
              <a:rPr lang="en-US" sz="2600" dirty="0"/>
              <a:t>Market shares obtained from industry groups </a:t>
            </a:r>
          </a:p>
          <a:p>
            <a:r>
              <a:rPr lang="en-US" sz="2600" dirty="0"/>
              <a:t>AVE reductions in transaction cost were estimated at 1.4% for Canada and 1.1% percent for Mexico </a:t>
            </a:r>
          </a:p>
          <a:p>
            <a:r>
              <a:rPr lang="en-US" sz="2600" dirty="0"/>
              <a:t>Substitution elasticity of about 4.3 between online (e-commerce) and offline (brick-and-mortar) retail merchants </a:t>
            </a:r>
          </a:p>
          <a:p>
            <a:r>
              <a:rPr lang="en-US" sz="2600" dirty="0"/>
              <a:t>Find the value of express shipments from U.S. e-commerce firms to Canada expected to increase by $333 million and to Mexico by $91 million as a result of higher de minimis</a:t>
            </a:r>
          </a:p>
          <a:p>
            <a:r>
              <a:rPr lang="en-US" sz="2600" dirty="0"/>
              <a:t>Smaller values for the elasticity of substitution lead to a smaller increase in sales.</a:t>
            </a:r>
          </a:p>
          <a:p>
            <a:endParaRPr lang="en-US" dirty="0"/>
          </a:p>
        </p:txBody>
      </p:sp>
    </p:spTree>
    <p:extLst>
      <p:ext uri="{BB962C8B-B14F-4D97-AF65-F5344CB8AC3E}">
        <p14:creationId xmlns:p14="http://schemas.microsoft.com/office/powerpoint/2010/main" val="307131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US" dirty="0"/>
              <a:t>Model 2: Background</a:t>
            </a:r>
          </a:p>
        </p:txBody>
      </p:sp>
      <p:sp>
        <p:nvSpPr>
          <p:cNvPr id="3" name="Content Placeholder 2"/>
          <p:cNvSpPr>
            <a:spLocks noGrp="1"/>
          </p:cNvSpPr>
          <p:nvPr>
            <p:ph idx="1"/>
          </p:nvPr>
        </p:nvSpPr>
        <p:spPr>
          <a:xfrm>
            <a:off x="457200" y="1600200"/>
            <a:ext cx="8229600" cy="3989387"/>
          </a:xfrm>
        </p:spPr>
        <p:txBody>
          <a:bodyPr>
            <a:normAutofit fontScale="77500" lnSpcReduction="20000"/>
          </a:bodyPr>
          <a:lstStyle/>
          <a:p>
            <a:r>
              <a:rPr lang="en-US" sz="3100" dirty="0"/>
              <a:t>Rules of Origin (ROO) determine the eligibility of imports for preferential tariff treatment under trade agreements</a:t>
            </a:r>
          </a:p>
          <a:p>
            <a:r>
              <a:rPr lang="en-US" sz="3100" dirty="0"/>
              <a:t>New ROO in USMCA for the auto sector significantly increase the regional content required in vehicles and parts as well as new labor regulations</a:t>
            </a:r>
          </a:p>
          <a:p>
            <a:r>
              <a:rPr lang="en-US" sz="3100" dirty="0"/>
              <a:t>A thorough analysis requires firm-level information on the global configuration of the supply chains for each vehicle model and an assessment of their response:</a:t>
            </a:r>
          </a:p>
          <a:p>
            <a:pPr lvl="1"/>
            <a:r>
              <a:rPr lang="en-US" dirty="0"/>
              <a:t>How adjustments in sourcing will affect production costs? </a:t>
            </a:r>
          </a:p>
          <a:p>
            <a:pPr lvl="1"/>
            <a:r>
              <a:rPr lang="en-US" dirty="0"/>
              <a:t>How changes in costs will be passed through into prices?</a:t>
            </a:r>
          </a:p>
          <a:p>
            <a:pPr lvl="1"/>
            <a:r>
              <a:rPr lang="en-US" dirty="0"/>
              <a:t>How competitors will response to the price increases of firms with cost increases?</a:t>
            </a:r>
            <a:endParaRPr lang="en-US" sz="2000" dirty="0"/>
          </a:p>
        </p:txBody>
      </p:sp>
      <p:sp>
        <p:nvSpPr>
          <p:cNvPr id="5" name="Slide Number Placeholder 4"/>
          <p:cNvSpPr>
            <a:spLocks noGrp="1"/>
          </p:cNvSpPr>
          <p:nvPr>
            <p:ph type="sldNum" sz="quarter" idx="12"/>
          </p:nvPr>
        </p:nvSpPr>
        <p:spPr>
          <a:xfrm>
            <a:off x="6553200" y="6356350"/>
            <a:ext cx="2133600" cy="365125"/>
          </a:xfrm>
        </p:spPr>
        <p:txBody>
          <a:bodyPr/>
          <a:lstStyle/>
          <a:p>
            <a:pPr>
              <a:defRPr/>
            </a:pPr>
            <a:fld id="{0599A359-9369-43B1-815A-E31015CD2B90}" type="slidenum">
              <a:rPr lang="en-US" smtClean="0"/>
              <a:pPr>
                <a:defRPr/>
              </a:pPr>
              <a:t>11</a:t>
            </a:fld>
            <a:endParaRPr lang="en-US" dirty="0"/>
          </a:p>
        </p:txBody>
      </p:sp>
    </p:spTree>
    <p:extLst>
      <p:ext uri="{BB962C8B-B14F-4D97-AF65-F5344CB8AC3E}">
        <p14:creationId xmlns:p14="http://schemas.microsoft.com/office/powerpoint/2010/main" val="1257587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26E4-9FE9-4273-AF72-B5681F132C14}"/>
              </a:ext>
            </a:extLst>
          </p:cNvPr>
          <p:cNvSpPr>
            <a:spLocks noGrp="1"/>
          </p:cNvSpPr>
          <p:nvPr>
            <p:ph type="title"/>
          </p:nvPr>
        </p:nvSpPr>
        <p:spPr/>
        <p:txBody>
          <a:bodyPr/>
          <a:lstStyle/>
          <a:p>
            <a:r>
              <a:rPr lang="en-US" dirty="0"/>
              <a:t>Model 2: Demand</a:t>
            </a:r>
          </a:p>
        </p:txBody>
      </p:sp>
      <p:sp>
        <p:nvSpPr>
          <p:cNvPr id="3" name="Content Placeholder 2">
            <a:extLst>
              <a:ext uri="{FF2B5EF4-FFF2-40B4-BE49-F238E27FC236}">
                <a16:creationId xmlns:a16="http://schemas.microsoft.com/office/drawing/2014/main" id="{6C078CB1-F2B7-408D-B513-7D9B79EBF3BA}"/>
              </a:ext>
            </a:extLst>
          </p:cNvPr>
          <p:cNvSpPr>
            <a:spLocks noGrp="1"/>
          </p:cNvSpPr>
          <p:nvPr>
            <p:ph idx="1"/>
          </p:nvPr>
        </p:nvSpPr>
        <p:spPr/>
        <p:txBody>
          <a:bodyPr>
            <a:normAutofit/>
          </a:bodyPr>
          <a:lstStyle/>
          <a:p>
            <a:r>
              <a:rPr lang="en-US" sz="2600" dirty="0"/>
              <a:t>A detailed firm-level PE model of passenger vehicle and light truck markets in North America at the level of 393 individual vehicle models developed</a:t>
            </a:r>
          </a:p>
          <a:p>
            <a:r>
              <a:rPr lang="en-US" sz="2600" dirty="0"/>
              <a:t>Four groups of vehicle classes: subcompact and compact cars, mid-size and full-size cars, multi-passenger vehicles, and pickup trucks. </a:t>
            </a:r>
          </a:p>
          <a:p>
            <a:r>
              <a:rPr lang="en-US" sz="2600" dirty="0"/>
              <a:t>Demand for these differentiated vehicle models captured using linear demand curves</a:t>
            </a:r>
          </a:p>
          <a:p>
            <a:r>
              <a:rPr lang="en-US" sz="2600" dirty="0"/>
              <a:t>Price coefficients were calibrated to elasticity values from studies on consumer demand for motor vehicles. </a:t>
            </a:r>
          </a:p>
          <a:p>
            <a:endParaRPr lang="en-US" sz="2600" dirty="0"/>
          </a:p>
          <a:p>
            <a:endParaRPr lang="en-US" dirty="0"/>
          </a:p>
        </p:txBody>
      </p:sp>
    </p:spTree>
    <p:extLst>
      <p:ext uri="{BB962C8B-B14F-4D97-AF65-F5344CB8AC3E}">
        <p14:creationId xmlns:p14="http://schemas.microsoft.com/office/powerpoint/2010/main" val="1783242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26E4-9FE9-4273-AF72-B5681F132C14}"/>
              </a:ext>
            </a:extLst>
          </p:cNvPr>
          <p:cNvSpPr>
            <a:spLocks noGrp="1"/>
          </p:cNvSpPr>
          <p:nvPr>
            <p:ph type="title"/>
          </p:nvPr>
        </p:nvSpPr>
        <p:spPr/>
        <p:txBody>
          <a:bodyPr/>
          <a:lstStyle/>
          <a:p>
            <a:r>
              <a:rPr lang="en-US" dirty="0"/>
              <a:t>Model 2: Supply</a:t>
            </a:r>
          </a:p>
        </p:txBody>
      </p:sp>
      <p:sp>
        <p:nvSpPr>
          <p:cNvPr id="3" name="Content Placeholder 2">
            <a:extLst>
              <a:ext uri="{FF2B5EF4-FFF2-40B4-BE49-F238E27FC236}">
                <a16:creationId xmlns:a16="http://schemas.microsoft.com/office/drawing/2014/main" id="{6C078CB1-F2B7-408D-B513-7D9B79EBF3BA}"/>
              </a:ext>
            </a:extLst>
          </p:cNvPr>
          <p:cNvSpPr>
            <a:spLocks noGrp="1"/>
          </p:cNvSpPr>
          <p:nvPr>
            <p:ph idx="1"/>
          </p:nvPr>
        </p:nvSpPr>
        <p:spPr/>
        <p:txBody>
          <a:bodyPr>
            <a:normAutofit/>
          </a:bodyPr>
          <a:lstStyle/>
          <a:p>
            <a:r>
              <a:rPr lang="en-US" sz="2400" dirty="0"/>
              <a:t>Imperfect competition among the 22 domestic and foreign manufacturers that sell vehicles in each North American market segment</a:t>
            </a:r>
          </a:p>
          <a:p>
            <a:r>
              <a:rPr lang="en-US" sz="2400" dirty="0"/>
              <a:t>Bertrand-Nash competition in prices, with firms choosing their own prices (for their multiple vehicle models) to maximize their joint profits across their products, taking the prices of their competitors as given</a:t>
            </a:r>
          </a:p>
          <a:p>
            <a:r>
              <a:rPr lang="en-US" sz="2400" dirty="0"/>
              <a:t>Initial marginal cost of producing each vehicle model was calibrated to initial prices and market shares using the first-order conditions under profit-maximizing pricing</a:t>
            </a:r>
          </a:p>
          <a:p>
            <a:endParaRPr lang="en-US" dirty="0"/>
          </a:p>
        </p:txBody>
      </p:sp>
    </p:spTree>
    <p:extLst>
      <p:ext uri="{BB962C8B-B14F-4D97-AF65-F5344CB8AC3E}">
        <p14:creationId xmlns:p14="http://schemas.microsoft.com/office/powerpoint/2010/main" val="373628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2: Policy Shock</a:t>
            </a:r>
          </a:p>
        </p:txBody>
      </p:sp>
      <p:sp>
        <p:nvSpPr>
          <p:cNvPr id="3" name="Content Placeholder 2"/>
          <p:cNvSpPr>
            <a:spLocks noGrp="1"/>
          </p:cNvSpPr>
          <p:nvPr>
            <p:ph idx="1"/>
          </p:nvPr>
        </p:nvSpPr>
        <p:spPr>
          <a:xfrm>
            <a:off x="457200" y="1500118"/>
            <a:ext cx="8229600" cy="5257800"/>
          </a:xfrm>
        </p:spPr>
        <p:txBody>
          <a:bodyPr/>
          <a:lstStyle/>
          <a:p>
            <a:pPr>
              <a:spcBef>
                <a:spcPts val="0"/>
              </a:spcBef>
            </a:pPr>
            <a:r>
              <a:rPr lang="en-US" sz="2400" dirty="0"/>
              <a:t>Supply chains vary across manufacturers, and even across vehicle models within the same manufacturer. </a:t>
            </a:r>
          </a:p>
          <a:p>
            <a:pPr>
              <a:spcBef>
                <a:spcPts val="0"/>
              </a:spcBef>
            </a:pPr>
            <a:r>
              <a:rPr lang="en-US" sz="2400" dirty="0"/>
              <a:t>Some vehicles and parts assembled in the United States, Mexico, or Canada, while others imported </a:t>
            </a:r>
          </a:p>
          <a:p>
            <a:pPr>
              <a:spcBef>
                <a:spcPts val="0"/>
              </a:spcBef>
            </a:pPr>
            <a:r>
              <a:rPr lang="en-US" sz="2400" dirty="0"/>
              <a:t>Differences in supply chains across passenger vehicle and light truck models would likely result in different responses:</a:t>
            </a:r>
          </a:p>
          <a:p>
            <a:pPr marL="914400" lvl="1" indent="-457200">
              <a:spcBef>
                <a:spcPts val="0"/>
              </a:spcBef>
              <a:buFont typeface="+mj-lt"/>
              <a:buAutoNum type="arabicPeriod"/>
            </a:pPr>
            <a:r>
              <a:rPr lang="en-US" sz="2000" dirty="0"/>
              <a:t>Some manufacturers already meet the new ROOs and so would not make any changes to their supply chains</a:t>
            </a:r>
          </a:p>
          <a:p>
            <a:pPr marL="914400" lvl="1" indent="-457200">
              <a:spcBef>
                <a:spcPts val="0"/>
              </a:spcBef>
              <a:buFont typeface="+mj-lt"/>
              <a:buAutoNum type="arabicPeriod"/>
            </a:pPr>
            <a:r>
              <a:rPr lang="en-US" sz="2000" dirty="0"/>
              <a:t>Other firms may not be willing to make the changes necessary to meet the new ROO and instead lose their tariff preferences</a:t>
            </a:r>
          </a:p>
          <a:p>
            <a:pPr marL="914400" lvl="1" indent="-457200">
              <a:spcBef>
                <a:spcPts val="0"/>
              </a:spcBef>
              <a:buFont typeface="+mj-lt"/>
              <a:buAutoNum type="arabicPeriod"/>
            </a:pPr>
            <a:r>
              <a:rPr lang="en-US" sz="2000" dirty="0"/>
              <a:t>A third group would be able to comply with the new ROO, but only after making adjustments to their sourcing of core parts</a:t>
            </a:r>
          </a:p>
        </p:txBody>
      </p:sp>
      <p:sp>
        <p:nvSpPr>
          <p:cNvPr id="4" name="Slide Number Placeholder 3"/>
          <p:cNvSpPr>
            <a:spLocks noGrp="1"/>
          </p:cNvSpPr>
          <p:nvPr>
            <p:ph type="sldNum" sz="quarter" idx="10"/>
          </p:nvPr>
        </p:nvSpPr>
        <p:spPr/>
        <p:txBody>
          <a:bodyPr/>
          <a:lstStyle/>
          <a:p>
            <a:fld id="{3C3200F4-D16A-426F-82E5-4F53FAF93E9E}" type="slidenum">
              <a:rPr lang="en-US" smtClean="0"/>
              <a:pPr/>
              <a:t>14</a:t>
            </a:fld>
            <a:endParaRPr lang="en-US"/>
          </a:p>
        </p:txBody>
      </p:sp>
    </p:spTree>
    <p:extLst>
      <p:ext uri="{BB962C8B-B14F-4D97-AF65-F5344CB8AC3E}">
        <p14:creationId xmlns:p14="http://schemas.microsoft.com/office/powerpoint/2010/main" val="3784859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4947-05D5-4CF8-A4D2-51063A18E3CD}"/>
              </a:ext>
            </a:extLst>
          </p:cNvPr>
          <p:cNvSpPr>
            <a:spLocks noGrp="1"/>
          </p:cNvSpPr>
          <p:nvPr>
            <p:ph type="title"/>
          </p:nvPr>
        </p:nvSpPr>
        <p:spPr/>
        <p:txBody>
          <a:bodyPr/>
          <a:lstStyle/>
          <a:p>
            <a:r>
              <a:rPr lang="en-US" dirty="0"/>
              <a:t>Model 2: Results</a:t>
            </a:r>
          </a:p>
        </p:txBody>
      </p:sp>
      <p:sp>
        <p:nvSpPr>
          <p:cNvPr id="3" name="Content Placeholder 2">
            <a:extLst>
              <a:ext uri="{FF2B5EF4-FFF2-40B4-BE49-F238E27FC236}">
                <a16:creationId xmlns:a16="http://schemas.microsoft.com/office/drawing/2014/main" id="{D7E42240-E62D-4D37-A770-4F91B564A256}"/>
              </a:ext>
            </a:extLst>
          </p:cNvPr>
          <p:cNvSpPr>
            <a:spLocks noGrp="1"/>
          </p:cNvSpPr>
          <p:nvPr>
            <p:ph idx="1"/>
          </p:nvPr>
        </p:nvSpPr>
        <p:spPr>
          <a:xfrm>
            <a:off x="457200" y="1600200"/>
            <a:ext cx="8229600" cy="4525963"/>
          </a:xfrm>
        </p:spPr>
        <p:txBody>
          <a:bodyPr>
            <a:noAutofit/>
          </a:bodyPr>
          <a:lstStyle/>
          <a:p>
            <a:r>
              <a:rPr lang="en-US" sz="2400" dirty="0"/>
              <a:t>The model estimates that the new ROO requirements will have a negative impact on consumers</a:t>
            </a:r>
          </a:p>
          <a:p>
            <a:r>
              <a:rPr lang="en-US" sz="2400" dirty="0"/>
              <a:t>The average price increase would range from 0.37 percent for pickup trucks to 1.61 percent for small cars</a:t>
            </a:r>
          </a:p>
          <a:p>
            <a:r>
              <a:rPr lang="en-US" sz="2400" dirty="0"/>
              <a:t>Small cars are more heavily affected by the changes in ROOs because they tend to source more outside North America,</a:t>
            </a:r>
          </a:p>
          <a:p>
            <a:r>
              <a:rPr lang="en-US" sz="2400" dirty="0"/>
              <a:t>The increase in U.S. production of core parts, due to the reshoring effects of the new ROO, has a positive effect on industry employment </a:t>
            </a:r>
          </a:p>
          <a:p>
            <a:r>
              <a:rPr lang="en-US" sz="2400" dirty="0"/>
              <a:t>The reduction in U.S. vehicle production has negative effect on industry employment, but these effects are relatively small</a:t>
            </a:r>
          </a:p>
        </p:txBody>
      </p:sp>
    </p:spTree>
    <p:extLst>
      <p:ext uri="{BB962C8B-B14F-4D97-AF65-F5344CB8AC3E}">
        <p14:creationId xmlns:p14="http://schemas.microsoft.com/office/powerpoint/2010/main" val="3342119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3: Overview</a:t>
            </a:r>
          </a:p>
        </p:txBody>
      </p:sp>
      <p:sp>
        <p:nvSpPr>
          <p:cNvPr id="3" name="Content Placeholder 2"/>
          <p:cNvSpPr>
            <a:spLocks noGrp="1"/>
          </p:cNvSpPr>
          <p:nvPr>
            <p:ph idx="1"/>
          </p:nvPr>
        </p:nvSpPr>
        <p:spPr>
          <a:xfrm>
            <a:off x="457200" y="1600200"/>
            <a:ext cx="8229600" cy="3989387"/>
          </a:xfrm>
        </p:spPr>
        <p:txBody>
          <a:bodyPr>
            <a:noAutofit/>
          </a:bodyPr>
          <a:lstStyle/>
          <a:p>
            <a:pPr>
              <a:spcBef>
                <a:spcPts val="0"/>
              </a:spcBef>
            </a:pPr>
            <a:r>
              <a:rPr lang="en-US" sz="2400" dirty="0">
                <a:latin typeface="Calibri" panose="020F0502020204030204" pitchFamily="34" charset="0"/>
                <a:ea typeface="Calibri" panose="020F0502020204030204" pitchFamily="34" charset="0"/>
              </a:rPr>
              <a:t>A PE model to capture how foreign firms respond to changes in NTMs that affect fixed, rather than variable costs</a:t>
            </a:r>
          </a:p>
          <a:p>
            <a:pPr marL="0" marR="0">
              <a:spcBef>
                <a:spcPts val="0"/>
              </a:spcBef>
              <a:spcAft>
                <a:spcPts val="0"/>
              </a:spcAft>
            </a:pPr>
            <a:r>
              <a:rPr lang="en-US" sz="2400" dirty="0">
                <a:latin typeface="Calibri" panose="020F0502020204030204" pitchFamily="34" charset="0"/>
                <a:ea typeface="Calibri" panose="020F0502020204030204" pitchFamily="34" charset="0"/>
              </a:rPr>
              <a:t>The model is designed for data available at the industry level</a:t>
            </a:r>
          </a:p>
          <a:p>
            <a:pPr>
              <a:spcBef>
                <a:spcPts val="0"/>
              </a:spcBef>
            </a:pPr>
            <a:r>
              <a:rPr lang="en-US" sz="2400" dirty="0">
                <a:latin typeface="Calibri" panose="020F0502020204030204" pitchFamily="34" charset="0"/>
                <a:ea typeface="Calibri" panose="020F0502020204030204" pitchFamily="34" charset="0"/>
              </a:rPr>
              <a:t>Homogenous firms producing a unique variety under  monopolistic competition (Krugman, 1980)</a:t>
            </a:r>
          </a:p>
          <a:p>
            <a:pPr>
              <a:spcBef>
                <a:spcPts val="0"/>
              </a:spcBef>
            </a:pPr>
            <a:r>
              <a:rPr lang="en-US" sz="2400" dirty="0">
                <a:latin typeface="Calibri" panose="020F0502020204030204" pitchFamily="34" charset="0"/>
                <a:ea typeface="Calibri" panose="020F0502020204030204" pitchFamily="34" charset="0"/>
              </a:rPr>
              <a:t>Firms pay a fixed cost to enter each market</a:t>
            </a:r>
          </a:p>
          <a:p>
            <a:pPr>
              <a:spcBef>
                <a:spcPts val="0"/>
              </a:spcBef>
            </a:pPr>
            <a:r>
              <a:rPr lang="en-US" sz="2400" dirty="0">
                <a:latin typeface="Calibri" panose="020F0502020204030204" pitchFamily="34" charset="0"/>
                <a:ea typeface="Calibri" panose="020F0502020204030204" pitchFamily="34" charset="0"/>
              </a:rPr>
              <a:t>An upward sloping labor supply curve to capture the “partial” nature of the analysis</a:t>
            </a:r>
          </a:p>
        </p:txBody>
      </p:sp>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16</a:t>
            </a:fld>
            <a:endParaRPr lang="en-US" dirty="0"/>
          </a:p>
        </p:txBody>
      </p:sp>
    </p:spTree>
    <p:extLst>
      <p:ext uri="{BB962C8B-B14F-4D97-AF65-F5344CB8AC3E}">
        <p14:creationId xmlns:p14="http://schemas.microsoft.com/office/powerpoint/2010/main" val="3249149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3: Demand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3989387"/>
              </a:xfrm>
            </p:spPr>
            <p:txBody>
              <a:bodyPr>
                <a:normAutofit/>
              </a:bodyPr>
              <a:lstStyle/>
              <a:p>
                <a:r>
                  <a:rPr lang="en-US" sz="2400" dirty="0"/>
                  <a:t>Cobb-Douglas preferences for products across different industries (fixed expenditure shares)</a:t>
                </a:r>
              </a:p>
              <a:p>
                <a:r>
                  <a:rPr lang="en-US" sz="2400" dirty="0"/>
                  <a:t>Consumers have a love of variety</a:t>
                </a:r>
              </a:p>
              <a:p>
                <a:r>
                  <a:rPr lang="en-US" sz="2400" dirty="0">
                    <a:solidFill>
                      <a:srgbClr val="000000"/>
                    </a:solidFill>
                    <a:ea typeface="Calibri" panose="020F0502020204030204" pitchFamily="34" charset="0"/>
                  </a:rPr>
                  <a:t>CES demand framework for products within a industry</a:t>
                </a:r>
              </a:p>
              <a:p>
                <a:endParaRPr lang="en-US" sz="2400" dirty="0">
                  <a:solidFill>
                    <a:srgbClr val="000000"/>
                  </a:solidFill>
                  <a:ea typeface="Calibri" panose="020F0502020204030204" pitchFamily="34" charset="0"/>
                </a:endParaRPr>
              </a:p>
              <a:p>
                <a:pPr marL="0" marR="0" indent="0">
                  <a:lnSpc>
                    <a:spcPct val="115000"/>
                  </a:lnSpc>
                  <a:spcBef>
                    <a:spcPts val="0"/>
                  </a:spcBef>
                  <a:spcAft>
                    <a:spcPts val="1000"/>
                  </a:spcAft>
                  <a:buNone/>
                </a:pPr>
                <a:r>
                  <a:rPr lang="en-US" sz="2400" dirty="0">
                    <a:solidFill>
                      <a:srgbClr val="000000"/>
                    </a:solidFill>
                    <a:ea typeface="Calibri" panose="020F0502020204030204" pitchFamily="34" charset="0"/>
                    <a:cs typeface="Times New Roman" panose="02020603050405020304" pitchFamily="18" charset="0"/>
                  </a:rPr>
                  <a:t>			</a:t>
                </a:r>
                <a14:m>
                  <m:oMath xmlns:m="http://schemas.openxmlformats.org/officeDocument/2006/math">
                    <m:sSub>
                      <m:sSubPr>
                        <m:ctrlPr>
                          <a:rPr lang="en-US" sz="24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𝑞</m:t>
                        </m:r>
                      </m:e>
                      <m:sub>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𝑘</m:t>
                    </m:r>
                    <m:sSubSup>
                      <m:sSubSupPr>
                        <m:ctrlP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SupPr>
                      <m:e>
                        <m:sSub>
                          <m:sSubPr>
                            <m:ctrlP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l-GR"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β</m:t>
                            </m:r>
                          </m:e>
                          <m:sub>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𝑝</m:t>
                        </m:r>
                      </m:e>
                      <m:sub>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𝑖</m:t>
                        </m:r>
                      </m:sub>
                      <m:sup>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l-GR"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σ</m:t>
                        </m:r>
                      </m:sup>
                    </m:sSubSup>
                    <m:sSup>
                      <m:sSupPr>
                        <m:ctrlP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𝑃</m:t>
                        </m:r>
                      </m:e>
                      <m:sup>
                        <m:r>
                          <m:rPr>
                            <m:sty m:val="p"/>
                          </m:rPr>
                          <a:rPr lang="el-GR"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σ</m:t>
                        </m:r>
                        <m:r>
                          <a:rPr lang="en-US" sz="24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sup>
                    </m:sSup>
                  </m:oMath>
                </a14:m>
                <a:r>
                  <a:rPr lang="en-US" sz="2400" dirty="0">
                    <a:solidFill>
                      <a:srgbClr val="000000"/>
                    </a:solidFill>
                    <a:ea typeface="Times New Roman" panose="02020603050405020304" pitchFamily="18" charset="0"/>
                    <a:cs typeface="Times New Roman" panose="02020603050405020304" pitchFamily="18" charset="0"/>
                  </a:rPr>
                  <a:t> 	(1)	</a:t>
                </a:r>
              </a:p>
              <a:p>
                <a:pPr marL="0" marR="0" indent="0" algn="ctr">
                  <a:lnSpc>
                    <a:spcPct val="115000"/>
                  </a:lnSpc>
                  <a:spcBef>
                    <a:spcPts val="0"/>
                  </a:spcBef>
                  <a:spcAft>
                    <a:spcPts val="1000"/>
                  </a:spcAft>
                  <a:buNone/>
                </a:pPr>
                <a14:m>
                  <m:oMath xmlns:m="http://schemas.openxmlformats.org/officeDocument/2006/math">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𝑃</m:t>
                    </m:r>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m:t>
                    </m:r>
                    <m:sSup>
                      <m:sSup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pPr>
                      <m:e>
                        <m:d>
                          <m:dPr>
                            <m:begChr m:val="["/>
                            <m:endChr m:val="]"/>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dPr>
                          <m:e>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𝑑</m:t>
                                </m:r>
                              </m:sub>
                            </m:sSub>
                            <m:sSubSup>
                              <m:sSubSup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SupPr>
                              <m:e>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β</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𝑑</m:t>
                                    </m:r>
                                  </m:sub>
                                </m:s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𝑝</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𝑑</m:t>
                                </m:r>
                              </m:sub>
                              <m:sup>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1−</m:t>
                                </m:r>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σ</m:t>
                                </m:r>
                              </m:sup>
                            </m:sSubSup>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m:t>
                            </m:r>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sub>
                            </m:sSub>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β</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sub>
                            </m:sSub>
                            <m:sSubSup>
                              <m:sSubSup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SupPr>
                              <m:e>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𝑝</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sub>
                              <m:sup>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1−</m:t>
                                </m:r>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σ</m:t>
                                </m:r>
                              </m:sup>
                            </m:sSubSup>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m:t>
                            </m:r>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𝑛</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𝑠</m:t>
                                </m:r>
                              </m:sub>
                            </m:sSub>
                            <m:sSub>
                              <m:sSub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Pr>
                              <m:e>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β</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𝑠</m:t>
                                </m:r>
                              </m:sub>
                            </m:sSub>
                            <m:sSubSup>
                              <m:sSubSup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sSubSupPr>
                              <m:e>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𝑝</m:t>
                                </m:r>
                              </m:e>
                              <m:sub>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𝑠</m:t>
                                </m:r>
                              </m:sub>
                              <m:sup>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1−</m:t>
                                </m:r>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σ</m:t>
                                </m:r>
                              </m:sup>
                            </m:sSubSup>
                          </m:e>
                        </m:d>
                      </m:e>
                      <m:sup>
                        <m:f>
                          <m:fPr>
                            <m:ctrlP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ctrlPr>
                          </m:fPr>
                          <m:num>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1</m:t>
                            </m:r>
                          </m:num>
                          <m:den>
                            <m:r>
                              <a:rPr lang="en-US" sz="2400" i="1">
                                <a:solidFill>
                                  <a:srgbClr val="000000"/>
                                </a:solidFill>
                                <a:latin typeface="Cambria Math" panose="02040503050406030204" pitchFamily="18" charset="0"/>
                                <a:ea typeface="Calibri" panose="020F0502020204030204" pitchFamily="34" charset="0"/>
                                <a:cs typeface="Calibri" panose="020F0502020204030204" pitchFamily="34" charset="0"/>
                              </a:rPr>
                              <m:t>1−</m:t>
                            </m:r>
                            <m:r>
                              <m:rPr>
                                <m:sty m:val="p"/>
                              </m:rPr>
                              <a:rPr lang="el-GR" sz="2400" i="1">
                                <a:solidFill>
                                  <a:srgbClr val="000000"/>
                                </a:solidFill>
                                <a:latin typeface="Cambria Math" panose="02040503050406030204" pitchFamily="18" charset="0"/>
                                <a:ea typeface="Calibri" panose="020F0502020204030204" pitchFamily="34" charset="0"/>
                                <a:cs typeface="Calibri" panose="020F0502020204030204" pitchFamily="34" charset="0"/>
                              </a:rPr>
                              <m:t>σ</m:t>
                            </m:r>
                          </m:den>
                        </m:f>
                      </m:sup>
                    </m:sSup>
                  </m:oMath>
                </a14:m>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(2)</a:t>
                </a:r>
              </a:p>
              <a:p>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3989387"/>
              </a:xfrm>
              <a:blipFill>
                <a:blip r:embed="rId2"/>
                <a:stretch>
                  <a:fillRect l="-963" t="-1223"/>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17</a:t>
            </a:fld>
            <a:endParaRPr lang="en-US" dirty="0"/>
          </a:p>
        </p:txBody>
      </p:sp>
    </p:spTree>
    <p:extLst>
      <p:ext uri="{BB962C8B-B14F-4D97-AF65-F5344CB8AC3E}">
        <p14:creationId xmlns:p14="http://schemas.microsoft.com/office/powerpoint/2010/main" val="2715999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3: Supply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5800" y="1524000"/>
                <a:ext cx="8229600" cy="4465637"/>
              </a:xfrm>
            </p:spPr>
            <p:txBody>
              <a:bodyPr>
                <a:normAutofit fontScale="25000" lnSpcReduction="20000"/>
              </a:bodyPr>
              <a:lstStyle/>
              <a:p>
                <a:r>
                  <a:rPr lang="en-US" sz="9600" dirty="0">
                    <a:latin typeface="Calibri" panose="020F0502020204030204" pitchFamily="34" charset="0"/>
                    <a:cs typeface="Calibri" panose="020F0502020204030204" pitchFamily="34" charset="0"/>
                  </a:rPr>
                  <a:t>Homogenous firms with constant marginal costs</a:t>
                </a:r>
              </a:p>
              <a:p>
                <a:r>
                  <a:rPr lang="en-US" sz="9600" dirty="0">
                    <a:latin typeface="Calibri" panose="020F0502020204030204" pitchFamily="34" charset="0"/>
                    <a:cs typeface="Calibri" panose="020F0502020204030204" pitchFamily="34" charset="0"/>
                  </a:rPr>
                  <a:t>Labor the only input in production</a:t>
                </a:r>
              </a:p>
              <a:p>
                <a:r>
                  <a:rPr lang="en-US" sz="9600" dirty="0">
                    <a:latin typeface="Calibri" panose="020F0502020204030204" pitchFamily="34" charset="0"/>
                    <a:ea typeface="Calibri" panose="020F0502020204030204" pitchFamily="34" charset="0"/>
                    <a:cs typeface="Calibri" panose="020F0502020204030204" pitchFamily="34" charset="0"/>
                  </a:rPr>
                  <a:t>Firms pay a fixed cost to enter the domestic market </a:t>
                </a:r>
              </a:p>
              <a:p>
                <a:r>
                  <a:rPr lang="en-US" sz="9600" dirty="0">
                    <a:latin typeface="Calibri" panose="020F0502020204030204" pitchFamily="34" charset="0"/>
                    <a:ea typeface="Calibri" panose="020F0502020204030204" pitchFamily="34" charset="0"/>
                    <a:cs typeface="Calibri" panose="020F0502020204030204" pitchFamily="34" charset="0"/>
                  </a:rPr>
                  <a:t>Free entry condition leads to zero profits </a:t>
                </a:r>
              </a:p>
              <a:p>
                <a:endParaRPr lang="en-US" sz="6000" dirty="0">
                  <a:latin typeface="Calibri" panose="020F0502020204030204" pitchFamily="34" charset="0"/>
                  <a:ea typeface="Calibri" panose="020F0502020204030204" pitchFamily="34" charset="0"/>
                  <a:cs typeface="Calibri" panose="020F0502020204030204" pitchFamily="34" charset="0"/>
                </a:endParaRPr>
              </a:p>
              <a:p>
                <a:pPr marL="0" lvl="0" indent="0">
                  <a:lnSpc>
                    <a:spcPct val="115000"/>
                  </a:lnSpc>
                  <a:spcBef>
                    <a:spcPts val="0"/>
                  </a:spcBef>
                  <a:spcAft>
                    <a:spcPts val="1000"/>
                  </a:spcAft>
                  <a:buNone/>
                </a:pPr>
                <a:r>
                  <a:rPr lang="en-US" sz="6000" dirty="0">
                    <a:solidFill>
                      <a:prstClr val="black"/>
                    </a:solidFill>
                  </a:rPr>
                  <a:t>	</a:t>
                </a:r>
                <a:r>
                  <a:rPr lang="en-US" sz="9600" dirty="0">
                    <a:solidFill>
                      <a:prstClr val="black"/>
                    </a:solidFill>
                  </a:rPr>
                  <a:t>Firm price:                    </a:t>
                </a:r>
                <a14:m>
                  <m:oMath xmlns:m="http://schemas.openxmlformats.org/officeDocument/2006/math">
                    <m:sSub>
                      <m:sSubPr>
                        <m:ctrlPr>
                          <a:rPr lang="en-US" sz="9600" i="1">
                            <a:solidFill>
                              <a:prstClr val="black"/>
                            </a:solidFill>
                            <a:latin typeface="Cambria Math" panose="02040503050406030204" pitchFamily="18" charset="0"/>
                          </a:rPr>
                        </m:ctrlPr>
                      </m:sSubPr>
                      <m:e>
                        <m:r>
                          <a:rPr lang="en-US" sz="9600" i="1">
                            <a:solidFill>
                              <a:prstClr val="black"/>
                            </a:solidFill>
                            <a:latin typeface="Cambria Math" panose="02040503050406030204" pitchFamily="18" charset="0"/>
                          </a:rPr>
                          <m:t>𝑝</m:t>
                        </m:r>
                      </m:e>
                      <m:sub>
                        <m:r>
                          <a:rPr lang="en-US" sz="9600" i="1">
                            <a:solidFill>
                              <a:prstClr val="black"/>
                            </a:solidFill>
                            <a:latin typeface="Cambria Math" panose="02040503050406030204" pitchFamily="18" charset="0"/>
                          </a:rPr>
                          <m:t>𝑖</m:t>
                        </m:r>
                      </m:sub>
                    </m:sSub>
                    <m:r>
                      <a:rPr lang="en-US" sz="9600" i="1">
                        <a:solidFill>
                          <a:prstClr val="black"/>
                        </a:solidFill>
                        <a:latin typeface="Cambria Math" panose="02040503050406030204" pitchFamily="18" charset="0"/>
                      </a:rPr>
                      <m:t>=</m:t>
                    </m:r>
                    <m:f>
                      <m:fPr>
                        <m:ctrlPr>
                          <a:rPr lang="en-US" sz="9600" i="1">
                            <a:solidFill>
                              <a:prstClr val="black"/>
                            </a:solidFill>
                            <a:latin typeface="Cambria Math" panose="02040503050406030204" pitchFamily="18" charset="0"/>
                          </a:rPr>
                        </m:ctrlPr>
                      </m:fPr>
                      <m:num>
                        <m:r>
                          <a:rPr lang="en-US" sz="9600" i="1">
                            <a:solidFill>
                              <a:prstClr val="black"/>
                            </a:solidFill>
                            <a:latin typeface="Cambria Math" panose="02040503050406030204" pitchFamily="18" charset="0"/>
                          </a:rPr>
                          <m:t>𝜎</m:t>
                        </m:r>
                      </m:num>
                      <m:den>
                        <m:r>
                          <a:rPr lang="en-US" sz="9600" i="1">
                            <a:solidFill>
                              <a:prstClr val="black"/>
                            </a:solidFill>
                            <a:latin typeface="Cambria Math" panose="02040503050406030204" pitchFamily="18" charset="0"/>
                          </a:rPr>
                          <m:t>𝜎</m:t>
                        </m:r>
                        <m:r>
                          <a:rPr lang="en-US" sz="9600" i="1">
                            <a:solidFill>
                              <a:prstClr val="black"/>
                            </a:solidFill>
                            <a:latin typeface="Cambria Math" panose="02040503050406030204" pitchFamily="18" charset="0"/>
                          </a:rPr>
                          <m:t>−1</m:t>
                        </m:r>
                      </m:den>
                    </m:f>
                    <m:r>
                      <a:rPr lang="en-US" sz="9600" i="1">
                        <a:solidFill>
                          <a:prstClr val="black"/>
                        </a:solidFill>
                        <a:latin typeface="Cambria Math" panose="02040503050406030204" pitchFamily="18" charset="0"/>
                      </a:rPr>
                      <m:t>𝑚</m:t>
                    </m:r>
                    <m:sSub>
                      <m:sSubPr>
                        <m:ctrlPr>
                          <a:rPr lang="en-US" sz="9600" i="1">
                            <a:solidFill>
                              <a:prstClr val="black"/>
                            </a:solidFill>
                            <a:latin typeface="Cambria Math" panose="02040503050406030204" pitchFamily="18" charset="0"/>
                          </a:rPr>
                        </m:ctrlPr>
                      </m:sSubPr>
                      <m:e>
                        <m:r>
                          <a:rPr lang="en-US" sz="9600" i="1">
                            <a:solidFill>
                              <a:prstClr val="black"/>
                            </a:solidFill>
                            <a:latin typeface="Cambria Math" panose="02040503050406030204" pitchFamily="18" charset="0"/>
                          </a:rPr>
                          <m:t>𝑐</m:t>
                        </m:r>
                      </m:e>
                      <m:sub>
                        <m:r>
                          <a:rPr lang="en-US" sz="9600" i="1">
                            <a:solidFill>
                              <a:prstClr val="black"/>
                            </a:solidFill>
                            <a:latin typeface="Cambria Math" panose="02040503050406030204" pitchFamily="18" charset="0"/>
                          </a:rPr>
                          <m:t>𝑖</m:t>
                        </m:r>
                      </m:sub>
                    </m:sSub>
                  </m:oMath>
                </a14:m>
                <a:r>
                  <a:rPr lang="en-US" sz="9600" dirty="0">
                    <a:solidFill>
                      <a:prstClr val="black"/>
                    </a:solidFill>
                  </a:rPr>
                  <a:t>                                                                   </a:t>
                </a:r>
              </a:p>
              <a:p>
                <a:pPr marL="0" lvl="0" indent="0">
                  <a:lnSpc>
                    <a:spcPct val="115000"/>
                  </a:lnSpc>
                  <a:spcBef>
                    <a:spcPts val="0"/>
                  </a:spcBef>
                  <a:spcAft>
                    <a:spcPts val="1000"/>
                  </a:spcAft>
                  <a:buNone/>
                </a:pPr>
                <a:endParaRPr lang="en-US" sz="9600" dirty="0">
                  <a:solidFill>
                    <a:prstClr val="black"/>
                  </a:solidFill>
                </a:endParaRPr>
              </a:p>
              <a:p>
                <a:pPr marL="0" lvl="0" indent="0">
                  <a:lnSpc>
                    <a:spcPct val="115000"/>
                  </a:lnSpc>
                  <a:spcBef>
                    <a:spcPts val="0"/>
                  </a:spcBef>
                  <a:spcAft>
                    <a:spcPts val="1000"/>
                  </a:spcAft>
                  <a:buNone/>
                </a:pPr>
                <a:r>
                  <a:rPr lang="en-US" sz="9600" dirty="0">
                    <a:solidFill>
                      <a:prstClr val="black"/>
                    </a:solidFill>
                  </a:rPr>
                  <a:t>	Firm quantity:              </a:t>
                </a:r>
                <a14:m>
                  <m:oMath xmlns:m="http://schemas.openxmlformats.org/officeDocument/2006/math">
                    <m:sSub>
                      <m:sSubPr>
                        <m:ctrlPr>
                          <a:rPr lang="en-US" sz="9600" i="1">
                            <a:solidFill>
                              <a:prstClr val="black"/>
                            </a:solidFill>
                            <a:latin typeface="Cambria Math" panose="02040503050406030204" pitchFamily="18" charset="0"/>
                          </a:rPr>
                        </m:ctrlPr>
                      </m:sSubPr>
                      <m:e>
                        <m:r>
                          <a:rPr lang="en-US" sz="9600" i="1">
                            <a:solidFill>
                              <a:prstClr val="black"/>
                            </a:solidFill>
                            <a:latin typeface="Cambria Math" panose="02040503050406030204" pitchFamily="18" charset="0"/>
                          </a:rPr>
                          <m:t>𝑞</m:t>
                        </m:r>
                      </m:e>
                      <m:sub>
                        <m:r>
                          <a:rPr lang="en-US" sz="9600" i="1">
                            <a:solidFill>
                              <a:prstClr val="black"/>
                            </a:solidFill>
                            <a:latin typeface="Cambria Math" panose="02040503050406030204" pitchFamily="18" charset="0"/>
                          </a:rPr>
                          <m:t>𝑖</m:t>
                        </m:r>
                      </m:sub>
                    </m:sSub>
                    <m:r>
                      <a:rPr lang="en-US" sz="9600" i="1">
                        <a:solidFill>
                          <a:prstClr val="black"/>
                        </a:solidFill>
                        <a:latin typeface="Cambria Math" panose="02040503050406030204" pitchFamily="18" charset="0"/>
                      </a:rPr>
                      <m:t>=</m:t>
                    </m:r>
                    <m:f>
                      <m:fPr>
                        <m:ctrlPr>
                          <a:rPr lang="en-US" sz="9600" i="1">
                            <a:solidFill>
                              <a:prstClr val="black"/>
                            </a:solidFill>
                            <a:latin typeface="Cambria Math" panose="02040503050406030204" pitchFamily="18" charset="0"/>
                          </a:rPr>
                        </m:ctrlPr>
                      </m:fPr>
                      <m:num>
                        <m:r>
                          <a:rPr lang="en-US" sz="9600" i="1">
                            <a:solidFill>
                              <a:prstClr val="black"/>
                            </a:solidFill>
                            <a:latin typeface="Cambria Math" panose="02040503050406030204" pitchFamily="18" charset="0"/>
                          </a:rPr>
                          <m:t>𝜎</m:t>
                        </m:r>
                        <m:r>
                          <a:rPr lang="en-US" sz="9600" i="1">
                            <a:solidFill>
                              <a:prstClr val="black"/>
                            </a:solidFill>
                            <a:latin typeface="Cambria Math" panose="02040503050406030204" pitchFamily="18" charset="0"/>
                          </a:rPr>
                          <m:t>−1</m:t>
                        </m:r>
                      </m:num>
                      <m:den>
                        <m:sSub>
                          <m:sSubPr>
                            <m:ctrlPr>
                              <a:rPr lang="en-US" sz="9600" i="1">
                                <a:solidFill>
                                  <a:prstClr val="black"/>
                                </a:solidFill>
                                <a:latin typeface="Cambria Math" panose="02040503050406030204" pitchFamily="18" charset="0"/>
                              </a:rPr>
                            </m:ctrlPr>
                          </m:sSubPr>
                          <m:e>
                            <m:r>
                              <a:rPr lang="en-US" sz="9600" i="1">
                                <a:solidFill>
                                  <a:prstClr val="black"/>
                                </a:solidFill>
                                <a:latin typeface="Cambria Math" panose="02040503050406030204" pitchFamily="18" charset="0"/>
                              </a:rPr>
                              <m:t>𝑢</m:t>
                            </m:r>
                          </m:e>
                          <m:sub>
                            <m:r>
                              <a:rPr lang="en-US" sz="9600" i="1">
                                <a:solidFill>
                                  <a:prstClr val="black"/>
                                </a:solidFill>
                                <a:latin typeface="Cambria Math" panose="02040503050406030204" pitchFamily="18" charset="0"/>
                              </a:rPr>
                              <m:t>𝑖</m:t>
                            </m:r>
                          </m:sub>
                        </m:sSub>
                      </m:den>
                    </m:f>
                    <m:sSub>
                      <m:sSubPr>
                        <m:ctrlPr>
                          <a:rPr lang="en-US" sz="9600" i="1">
                            <a:solidFill>
                              <a:prstClr val="black"/>
                            </a:solidFill>
                            <a:latin typeface="Cambria Math" panose="02040503050406030204" pitchFamily="18" charset="0"/>
                          </a:rPr>
                        </m:ctrlPr>
                      </m:sSubPr>
                      <m:e>
                        <m:r>
                          <a:rPr lang="en-US" sz="9600" i="1">
                            <a:solidFill>
                              <a:prstClr val="black"/>
                            </a:solidFill>
                            <a:latin typeface="Cambria Math" panose="02040503050406030204" pitchFamily="18" charset="0"/>
                          </a:rPr>
                          <m:t>𝑓</m:t>
                        </m:r>
                      </m:e>
                      <m:sub>
                        <m:r>
                          <a:rPr lang="en-US" sz="9600" i="1">
                            <a:solidFill>
                              <a:prstClr val="black"/>
                            </a:solidFill>
                            <a:latin typeface="Cambria Math" panose="02040503050406030204" pitchFamily="18" charset="0"/>
                          </a:rPr>
                          <m:t>𝑖</m:t>
                        </m:r>
                      </m:sub>
                    </m:sSub>
                  </m:oMath>
                </a14:m>
                <a:r>
                  <a:rPr lang="en-US" sz="9600" dirty="0">
                    <a:solidFill>
                      <a:prstClr val="black"/>
                    </a:solidFill>
                  </a:rPr>
                  <a:t> </a:t>
                </a:r>
              </a:p>
              <a:p>
                <a:endParaRPr lang="en-US" sz="2400" dirty="0">
                  <a:latin typeface="Calibri" panose="020F0502020204030204" pitchFamily="34" charset="0"/>
                  <a:cs typeface="Calibri" panose="020F050202020403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5800" y="1524000"/>
                <a:ext cx="8229600" cy="4465637"/>
              </a:xfrm>
              <a:blipFill>
                <a:blip r:embed="rId2"/>
                <a:stretch>
                  <a:fillRect l="-1037" t="-2592"/>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18</a:t>
            </a:fld>
            <a:endParaRPr lang="en-US" dirty="0"/>
          </a:p>
        </p:txBody>
      </p:sp>
    </p:spTree>
    <p:extLst>
      <p:ext uri="{BB962C8B-B14F-4D97-AF65-F5344CB8AC3E}">
        <p14:creationId xmlns:p14="http://schemas.microsoft.com/office/powerpoint/2010/main" val="1044090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5558-305E-46A9-A4D6-566B31C9FCC3}"/>
              </a:ext>
            </a:extLst>
          </p:cNvPr>
          <p:cNvSpPr>
            <a:spLocks noGrp="1"/>
          </p:cNvSpPr>
          <p:nvPr>
            <p:ph type="title"/>
          </p:nvPr>
        </p:nvSpPr>
        <p:spPr/>
        <p:txBody>
          <a:bodyPr/>
          <a:lstStyle/>
          <a:p>
            <a:r>
              <a:rPr lang="en-US" dirty="0"/>
              <a:t>Model 3: Equilibrium</a:t>
            </a:r>
          </a:p>
        </p:txBody>
      </p:sp>
      <p:sp>
        <p:nvSpPr>
          <p:cNvPr id="3" name="Content Placeholder 2">
            <a:extLst>
              <a:ext uri="{FF2B5EF4-FFF2-40B4-BE49-F238E27FC236}">
                <a16:creationId xmlns:a16="http://schemas.microsoft.com/office/drawing/2014/main" id="{A35EF433-794F-4D92-9497-FE6B85CF1D8E}"/>
              </a:ext>
            </a:extLst>
          </p:cNvPr>
          <p:cNvSpPr>
            <a:spLocks noGrp="1"/>
          </p:cNvSpPr>
          <p:nvPr>
            <p:ph idx="1"/>
          </p:nvPr>
        </p:nvSpPr>
        <p:spPr/>
        <p:txBody>
          <a:bodyPr/>
          <a:lstStyle/>
          <a:p>
            <a:r>
              <a:rPr lang="en-US" sz="2400" dirty="0"/>
              <a:t>In a general equilibrium model, number of firms is given by a labor market clearing condition (total labor used by all firms has to equal the total number of workers in the country)</a:t>
            </a:r>
          </a:p>
          <a:p>
            <a:r>
              <a:rPr lang="en-US" sz="2400" dirty="0"/>
              <a:t>We relax this assumption for partial equilibrium analysis</a:t>
            </a:r>
          </a:p>
          <a:p>
            <a:r>
              <a:rPr lang="en-US" sz="2400" dirty="0"/>
              <a:t>Sector has an upward sloping labor curve so that increases in wages can cause a change in labor supply and the ultimate number of firms operating in the market</a:t>
            </a:r>
          </a:p>
          <a:p>
            <a:r>
              <a:rPr lang="en-US" sz="2400" dirty="0"/>
              <a:t>Thus labor supply is endogenous in this model</a:t>
            </a:r>
          </a:p>
          <a:p>
            <a:endParaRPr lang="en-US" sz="2400" dirty="0"/>
          </a:p>
        </p:txBody>
      </p:sp>
    </p:spTree>
    <p:extLst>
      <p:ext uri="{BB962C8B-B14F-4D97-AF65-F5344CB8AC3E}">
        <p14:creationId xmlns:p14="http://schemas.microsoft.com/office/powerpoint/2010/main" val="771533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a:xfrm>
            <a:off x="457200" y="1600200"/>
            <a:ext cx="8229600" cy="4648200"/>
          </a:xfrm>
        </p:spPr>
        <p:txBody>
          <a:bodyPr>
            <a:noAutofit/>
          </a:bodyPr>
          <a:lstStyle/>
          <a:p>
            <a:r>
              <a:rPr lang="en-US" sz="2400" dirty="0"/>
              <a:t>Trade agreements increasingly feature policies addressing non-tariff measures (NTM), rules of origin (ROO), intellectual property (IP), and digital trade that are not easily accounted for in CGE trade models</a:t>
            </a:r>
          </a:p>
          <a:p>
            <a:r>
              <a:rPr lang="en-US" sz="2400" dirty="0"/>
              <a:t>In such cases, partial equilibrium (PE) models can assist by examining impact of policies on specific industries and sectors</a:t>
            </a:r>
          </a:p>
          <a:p>
            <a:r>
              <a:rPr lang="en-US" sz="2400" dirty="0"/>
              <a:t>These effects can then be incorporated into an economy-wide analysis of the trade agreement</a:t>
            </a:r>
          </a:p>
          <a:p>
            <a:r>
              <a:rPr lang="en-US" sz="2400" dirty="0"/>
              <a:t>We review some recent PE models developed by USITC staff for analyzing the impact of industry-specific trade policies. </a:t>
            </a:r>
          </a:p>
        </p:txBody>
      </p:sp>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2</a:t>
            </a:fld>
            <a:endParaRPr lang="en-US" dirty="0"/>
          </a:p>
        </p:txBody>
      </p:sp>
    </p:spTree>
    <p:extLst>
      <p:ext uri="{BB962C8B-B14F-4D97-AF65-F5344CB8AC3E}">
        <p14:creationId xmlns:p14="http://schemas.microsoft.com/office/powerpoint/2010/main" val="898518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3: Policy Shock</a:t>
            </a:r>
          </a:p>
        </p:txBody>
      </p:sp>
      <p:sp>
        <p:nvSpPr>
          <p:cNvPr id="3" name="Content Placeholder 2"/>
          <p:cNvSpPr>
            <a:spLocks noGrp="1"/>
          </p:cNvSpPr>
          <p:nvPr>
            <p:ph idx="1"/>
          </p:nvPr>
        </p:nvSpPr>
        <p:spPr>
          <a:xfrm>
            <a:off x="487017" y="1600200"/>
            <a:ext cx="8229600" cy="4297362"/>
          </a:xfrm>
        </p:spPr>
        <p:txBody>
          <a:bodyPr>
            <a:normAutofit/>
          </a:bodyPr>
          <a:lstStyle/>
          <a:p>
            <a:r>
              <a:rPr lang="en-US" sz="2400" dirty="0">
                <a:latin typeface="Calibri" panose="020F0502020204030204" pitchFamily="34" charset="0"/>
                <a:cs typeface="Calibri" panose="020F0502020204030204" pitchFamily="34" charset="0"/>
              </a:rPr>
              <a:t>A NTM is converted into a change in the fixed costs of a foreign firms serving the domestic market</a:t>
            </a:r>
          </a:p>
          <a:p>
            <a:r>
              <a:rPr lang="en-US" sz="2400" dirty="0">
                <a:latin typeface="Calibri" panose="020F0502020204030204" pitchFamily="34" charset="0"/>
                <a:cs typeface="Calibri" panose="020F0502020204030204" pitchFamily="34" charset="0"/>
              </a:rPr>
              <a:t>The change in fixed costs only affects the optimal quantity produced by firms of subject country</a:t>
            </a:r>
          </a:p>
          <a:p>
            <a:r>
              <a:rPr lang="en-US" sz="2400" dirty="0">
                <a:latin typeface="Calibri" panose="020F0502020204030204" pitchFamily="34" charset="0"/>
                <a:cs typeface="Calibri" panose="020F0502020204030204" pitchFamily="34" charset="0"/>
              </a:rPr>
              <a:t>All other firms not affected by the NTM shock continue to produce the same quantity as before</a:t>
            </a:r>
          </a:p>
          <a:p>
            <a:r>
              <a:rPr lang="en-US" sz="2400" dirty="0">
                <a:latin typeface="Calibri" panose="020F0502020204030204" pitchFamily="34" charset="0"/>
                <a:cs typeface="Calibri" panose="020F0502020204030204" pitchFamily="34" charset="0"/>
              </a:rPr>
              <a:t>A new equilibrium is then solved for the number of firms due to the change in fixed costs</a:t>
            </a:r>
          </a:p>
        </p:txBody>
      </p:sp>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20</a:t>
            </a:fld>
            <a:endParaRPr lang="en-US" dirty="0"/>
          </a:p>
        </p:txBody>
      </p:sp>
    </p:spTree>
    <p:extLst>
      <p:ext uri="{BB962C8B-B14F-4D97-AF65-F5344CB8AC3E}">
        <p14:creationId xmlns:p14="http://schemas.microsoft.com/office/powerpoint/2010/main" val="1233312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CE79-2BC5-43BB-9C1D-4E61FAD41833}"/>
              </a:ext>
            </a:extLst>
          </p:cNvPr>
          <p:cNvSpPr>
            <a:spLocks noGrp="1"/>
          </p:cNvSpPr>
          <p:nvPr>
            <p:ph type="title"/>
          </p:nvPr>
        </p:nvSpPr>
        <p:spPr/>
        <p:txBody>
          <a:bodyPr/>
          <a:lstStyle/>
          <a:p>
            <a:r>
              <a:rPr lang="en-US" dirty="0"/>
              <a:t>Model 3: Simulation Results</a:t>
            </a:r>
          </a:p>
        </p:txBody>
      </p:sp>
      <p:sp>
        <p:nvSpPr>
          <p:cNvPr id="3" name="Content Placeholder 2">
            <a:extLst>
              <a:ext uri="{FF2B5EF4-FFF2-40B4-BE49-F238E27FC236}">
                <a16:creationId xmlns:a16="http://schemas.microsoft.com/office/drawing/2014/main" id="{954733DA-3299-4805-BA88-3CB94D49BCA5}"/>
              </a:ext>
            </a:extLst>
          </p:cNvPr>
          <p:cNvSpPr>
            <a:spLocks noGrp="1"/>
          </p:cNvSpPr>
          <p:nvPr>
            <p:ph idx="1"/>
          </p:nvPr>
        </p:nvSpPr>
        <p:spPr>
          <a:xfrm>
            <a:off x="457200" y="1427577"/>
            <a:ext cx="8229600" cy="4525963"/>
          </a:xfrm>
        </p:spPr>
        <p:txBody>
          <a:bodyPr>
            <a:normAutofit/>
          </a:bodyPr>
          <a:lstStyle/>
          <a:p>
            <a:r>
              <a:rPr lang="en-US" sz="2400" dirty="0"/>
              <a:t>A reduction in fixed costs by 10 percent increases the total revenues of foreign firms by 17 percent while decreases total revenues of domestic firms by 4 percent</a:t>
            </a:r>
          </a:p>
          <a:p>
            <a:r>
              <a:rPr lang="en-US" sz="2400" dirty="0"/>
              <a:t>A higher elasticity of substitution corresponds to a lower fixed cost for subject firms in the baseline and so a reduction in fixed costs has less overall effect for market participants</a:t>
            </a:r>
          </a:p>
          <a:p>
            <a:r>
              <a:rPr lang="en-US" sz="2400" dirty="0"/>
              <a:t>Reducing the labor supply elasticity leads to smaller changes in revenues of firms, the sluggishness in labor markets limiting growth in labor supply and thus the corresponding number of new firms as a result of the reduction in fixed costs</a:t>
            </a:r>
          </a:p>
        </p:txBody>
      </p:sp>
    </p:spTree>
    <p:extLst>
      <p:ext uri="{BB962C8B-B14F-4D97-AF65-F5344CB8AC3E}">
        <p14:creationId xmlns:p14="http://schemas.microsoft.com/office/powerpoint/2010/main" val="461321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A8C4C-B2D6-41AE-A141-6BBEAB67C0D8}"/>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0C6E7E7-C815-427D-AE9B-5D676DC97826}"/>
              </a:ext>
            </a:extLst>
          </p:cNvPr>
          <p:cNvSpPr>
            <a:spLocks noGrp="1"/>
          </p:cNvSpPr>
          <p:nvPr>
            <p:ph idx="1"/>
          </p:nvPr>
        </p:nvSpPr>
        <p:spPr/>
        <p:txBody>
          <a:bodyPr>
            <a:normAutofit/>
          </a:bodyPr>
          <a:lstStyle/>
          <a:p>
            <a:r>
              <a:rPr lang="en-US" sz="2400" dirty="0"/>
              <a:t>New PE tools to analyze complex trade provisions such as de minimis and ROOs as well as the effects of NTMs targeting fixed costs of foreign firms</a:t>
            </a:r>
          </a:p>
          <a:p>
            <a:r>
              <a:rPr lang="en-US" sz="2400" dirty="0"/>
              <a:t>Manageable data requirements makes it easier to use in practical applications</a:t>
            </a:r>
          </a:p>
          <a:p>
            <a:r>
              <a:rPr lang="en-US" sz="2400" dirty="0">
                <a:latin typeface="Calibri" panose="020F0502020204030204" pitchFamily="34" charset="0"/>
                <a:ea typeface="Calibri" panose="020F0502020204030204" pitchFamily="34" charset="0"/>
                <a:cs typeface="Times New Roman" panose="02020603050405020304" pitchFamily="18" charset="0"/>
              </a:rPr>
              <a:t>Given their versatility, PE models are well-suited for challenging ex-ante quantification of other, non-tariff policies found in modern trade agreements, such as domestic regulations, investment, competition, and intellectual property rights.</a:t>
            </a:r>
            <a:endParaRPr lang="en-US" sz="2400" dirty="0"/>
          </a:p>
        </p:txBody>
      </p:sp>
    </p:spTree>
    <p:extLst>
      <p:ext uri="{BB962C8B-B14F-4D97-AF65-F5344CB8AC3E}">
        <p14:creationId xmlns:p14="http://schemas.microsoft.com/office/powerpoint/2010/main" val="134698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PE models?</a:t>
            </a:r>
          </a:p>
        </p:txBody>
      </p:sp>
      <p:sp>
        <p:nvSpPr>
          <p:cNvPr id="3" name="Content Placeholder 2"/>
          <p:cNvSpPr>
            <a:spLocks noGrp="1"/>
          </p:cNvSpPr>
          <p:nvPr>
            <p:ph idx="1"/>
          </p:nvPr>
        </p:nvSpPr>
        <p:spPr>
          <a:xfrm>
            <a:off x="457200" y="1676400"/>
            <a:ext cx="8229600" cy="3989387"/>
          </a:xfrm>
        </p:spPr>
        <p:txBody>
          <a:bodyPr>
            <a:noAutofit/>
          </a:bodyPr>
          <a:lstStyle/>
          <a:p>
            <a:pPr marL="457200" indent="-457200">
              <a:spcBef>
                <a:spcPts val="0"/>
              </a:spcBef>
              <a:buFont typeface="+mj-lt"/>
              <a:buAutoNum type="arabicPeriod"/>
            </a:pPr>
            <a:r>
              <a:rPr lang="en-US" sz="2400" dirty="0"/>
              <a:t>PE models can capture distinct features of a particular sector such as imperfect competition or scale economies</a:t>
            </a:r>
          </a:p>
          <a:p>
            <a:pPr marL="457200" indent="-457200">
              <a:spcBef>
                <a:spcPts val="0"/>
              </a:spcBef>
              <a:buFont typeface="+mj-lt"/>
              <a:buAutoNum type="arabicPeriod"/>
            </a:pPr>
            <a:r>
              <a:rPr lang="en-US" sz="2400" dirty="0"/>
              <a:t>Greater flexibility when it comes to designing the policy experiment so that it reflects the nuances of the policy change taking place in a given sector</a:t>
            </a:r>
          </a:p>
          <a:p>
            <a:pPr marL="457200" indent="-457200">
              <a:spcBef>
                <a:spcPts val="0"/>
              </a:spcBef>
              <a:buFont typeface="+mj-lt"/>
              <a:buAutoNum type="arabicPeriod"/>
            </a:pPr>
            <a:r>
              <a:rPr lang="en-US" sz="2400" dirty="0"/>
              <a:t>By focusing on narrowly defined products or industries, a PE model is better able to adapt to practical data limitations than GE counterparts</a:t>
            </a:r>
            <a:endParaRPr lang="en-US" sz="2400" dirty="0">
              <a:latin typeface="Calibri" panose="020F0502020204030204" pitchFamily="34" charset="0"/>
              <a:ea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3</a:t>
            </a:fld>
            <a:endParaRPr lang="en-US" dirty="0"/>
          </a:p>
        </p:txBody>
      </p:sp>
    </p:spTree>
    <p:extLst>
      <p:ext uri="{BB962C8B-B14F-4D97-AF65-F5344CB8AC3E}">
        <p14:creationId xmlns:p14="http://schemas.microsoft.com/office/powerpoint/2010/main" val="99340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Three PE Applications </a:t>
            </a:r>
          </a:p>
        </p:txBody>
      </p:sp>
      <p:sp>
        <p:nvSpPr>
          <p:cNvPr id="3" name="Content Placeholder 2"/>
          <p:cNvSpPr>
            <a:spLocks noGrp="1"/>
          </p:cNvSpPr>
          <p:nvPr>
            <p:ph idx="1"/>
          </p:nvPr>
        </p:nvSpPr>
        <p:spPr>
          <a:xfrm>
            <a:off x="457200" y="1600200"/>
            <a:ext cx="8229600" cy="3989387"/>
          </a:xfrm>
        </p:spPr>
        <p:txBody>
          <a:bodyPr>
            <a:normAutofit/>
          </a:bodyPr>
          <a:lstStyle/>
          <a:p>
            <a:pPr marL="514350" indent="-514350">
              <a:buFont typeface="+mj-lt"/>
              <a:buAutoNum type="arabicPeriod"/>
            </a:pPr>
            <a:r>
              <a:rPr lang="en-US" sz="2400" dirty="0"/>
              <a:t>Analyze the effect on U.S. cross-border e-commerce shipments as a result of Canada and Mexico increasing the value of de minimis thresholds under USMCA</a:t>
            </a:r>
          </a:p>
          <a:p>
            <a:pPr marL="514350" indent="-514350">
              <a:buFont typeface="+mj-lt"/>
              <a:buAutoNum type="arabicPeriod"/>
            </a:pPr>
            <a:r>
              <a:rPr lang="en-US" sz="2400" dirty="0">
                <a:solidFill>
                  <a:srgbClr val="000000"/>
                </a:solidFill>
                <a:ea typeface="Calibri" panose="020F0502020204030204" pitchFamily="34" charset="0"/>
              </a:rPr>
              <a:t>Estimate the impact of changes in Rules of Origin for the automotive sector in the USMCA  </a:t>
            </a:r>
          </a:p>
          <a:p>
            <a:pPr marL="514350" indent="-514350">
              <a:buFont typeface="+mj-lt"/>
              <a:buAutoNum type="arabicPeriod"/>
            </a:pPr>
            <a:r>
              <a:rPr lang="en-US" sz="2400" dirty="0"/>
              <a:t>Determine the effects in the domestic market from a change in the fixed costs of foreign firms</a:t>
            </a:r>
          </a:p>
        </p:txBody>
      </p:sp>
      <p:sp>
        <p:nvSpPr>
          <p:cNvPr id="5" name="Slide Number Placeholder 4"/>
          <p:cNvSpPr>
            <a:spLocks noGrp="1"/>
          </p:cNvSpPr>
          <p:nvPr>
            <p:ph type="sldNum" sz="quarter" idx="12"/>
          </p:nvPr>
        </p:nvSpPr>
        <p:spPr/>
        <p:txBody>
          <a:bodyPr/>
          <a:lstStyle/>
          <a:p>
            <a:pPr>
              <a:defRPr/>
            </a:pPr>
            <a:fld id="{0599A359-9369-43B1-815A-E31015CD2B90}" type="slidenum">
              <a:rPr lang="en-US" smtClean="0"/>
              <a:pPr>
                <a:defRPr/>
              </a:pPr>
              <a:t>4</a:t>
            </a:fld>
            <a:endParaRPr lang="en-US" dirty="0"/>
          </a:p>
        </p:txBody>
      </p:sp>
    </p:spTree>
    <p:extLst>
      <p:ext uri="{BB962C8B-B14F-4D97-AF65-F5344CB8AC3E}">
        <p14:creationId xmlns:p14="http://schemas.microsoft.com/office/powerpoint/2010/main" val="1562321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US" dirty="0"/>
              <a:t>Model 1: Background</a:t>
            </a:r>
          </a:p>
        </p:txBody>
      </p:sp>
      <p:sp>
        <p:nvSpPr>
          <p:cNvPr id="3" name="Content Placeholder 2"/>
          <p:cNvSpPr>
            <a:spLocks noGrp="1"/>
          </p:cNvSpPr>
          <p:nvPr>
            <p:ph idx="1"/>
          </p:nvPr>
        </p:nvSpPr>
        <p:spPr>
          <a:xfrm>
            <a:off x="457200" y="1600200"/>
            <a:ext cx="8229600" cy="3989387"/>
          </a:xfrm>
        </p:spPr>
        <p:txBody>
          <a:bodyPr>
            <a:normAutofit/>
          </a:bodyPr>
          <a:lstStyle/>
          <a:p>
            <a:r>
              <a:rPr lang="en-US" sz="2400" dirty="0"/>
              <a:t>De minimis is the threshold at which imports into a country are exempt from taxes, duties and some customs paperwork</a:t>
            </a:r>
          </a:p>
          <a:p>
            <a:r>
              <a:rPr lang="en-US" sz="2400" dirty="0"/>
              <a:t>Under USMCA, both Canada and Mexico increased their de minimis thresholds to $117 for express shipments</a:t>
            </a:r>
          </a:p>
          <a:p>
            <a:r>
              <a:rPr lang="en-US" sz="2400" dirty="0"/>
              <a:t>Higher de minimis thresholds should reduce costs of low-value cross-border e-commerce transactions in these countries</a:t>
            </a:r>
          </a:p>
        </p:txBody>
      </p:sp>
      <p:sp>
        <p:nvSpPr>
          <p:cNvPr id="5" name="Slide Number Placeholder 4"/>
          <p:cNvSpPr>
            <a:spLocks noGrp="1"/>
          </p:cNvSpPr>
          <p:nvPr>
            <p:ph type="sldNum" sz="quarter" idx="12"/>
          </p:nvPr>
        </p:nvSpPr>
        <p:spPr>
          <a:xfrm>
            <a:off x="6553200" y="6356350"/>
            <a:ext cx="2133600" cy="365125"/>
          </a:xfrm>
        </p:spPr>
        <p:txBody>
          <a:bodyPr/>
          <a:lstStyle/>
          <a:p>
            <a:pPr>
              <a:defRPr/>
            </a:pPr>
            <a:fld id="{0599A359-9369-43B1-815A-E31015CD2B90}" type="slidenum">
              <a:rPr lang="en-US" smtClean="0"/>
              <a:pPr>
                <a:defRPr/>
              </a:pPr>
              <a:t>5</a:t>
            </a:fld>
            <a:endParaRPr lang="en-US" dirty="0"/>
          </a:p>
        </p:txBody>
      </p:sp>
    </p:spTree>
    <p:extLst>
      <p:ext uri="{BB962C8B-B14F-4D97-AF65-F5344CB8AC3E}">
        <p14:creationId xmlns:p14="http://schemas.microsoft.com/office/powerpoint/2010/main" val="294509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63" name="Rectangle 15"/>
          <p:cNvSpPr>
            <a:spLocks noGrp="1" noChangeArrowheads="1"/>
          </p:cNvSpPr>
          <p:nvPr>
            <p:ph type="title"/>
          </p:nvPr>
        </p:nvSpPr>
        <p:spPr/>
        <p:txBody>
          <a:bodyPr/>
          <a:lstStyle/>
          <a:p>
            <a:r>
              <a:rPr lang="en-US" dirty="0"/>
              <a:t>Model 1: Demand</a:t>
            </a:r>
          </a:p>
        </p:txBody>
      </p:sp>
      <p:sp>
        <p:nvSpPr>
          <p:cNvPr id="181264" name="Rectangle 16"/>
          <p:cNvSpPr>
            <a:spLocks noGrp="1" noChangeArrowheads="1"/>
          </p:cNvSpPr>
          <p:nvPr>
            <p:ph type="body" idx="1"/>
          </p:nvPr>
        </p:nvSpPr>
        <p:spPr>
          <a:xfrm>
            <a:off x="457200" y="1417638"/>
            <a:ext cx="8229600" cy="5745162"/>
          </a:xfrm>
        </p:spPr>
        <p:txBody>
          <a:bodyPr/>
          <a:lstStyle/>
          <a:p>
            <a:r>
              <a:rPr lang="en-US" sz="2400" dirty="0"/>
              <a:t>Domestic consumers view alternate retail channels as imperfect substitutes for one another</a:t>
            </a:r>
          </a:p>
          <a:p>
            <a:r>
              <a:rPr lang="en-US" sz="2400" dirty="0"/>
              <a:t>Substitute between each retail channel at a constant rate given by the elasticity of substitution σ </a:t>
            </a:r>
          </a:p>
        </p:txBody>
      </p:sp>
      <p:sp>
        <p:nvSpPr>
          <p:cNvPr id="4" name="Slide Number Placeholder 3"/>
          <p:cNvSpPr>
            <a:spLocks noGrp="1"/>
          </p:cNvSpPr>
          <p:nvPr>
            <p:ph type="sldNum" sz="quarter" idx="10"/>
          </p:nvPr>
        </p:nvSpPr>
        <p:spPr/>
        <p:txBody>
          <a:bodyPr/>
          <a:lstStyle/>
          <a:p>
            <a:r>
              <a:rPr lang="en-US" dirty="0"/>
              <a:t>1</a:t>
            </a:r>
          </a:p>
        </p:txBody>
      </p:sp>
      <p:pic>
        <p:nvPicPr>
          <p:cNvPr id="2" name="Picture 1"/>
          <p:cNvPicPr>
            <a:picLocks noChangeAspect="1"/>
          </p:cNvPicPr>
          <p:nvPr/>
        </p:nvPicPr>
        <p:blipFill>
          <a:blip r:embed="rId3"/>
          <a:stretch>
            <a:fillRect/>
          </a:stretch>
        </p:blipFill>
        <p:spPr>
          <a:xfrm>
            <a:off x="609435" y="3033713"/>
            <a:ext cx="7925130" cy="3687762"/>
          </a:xfrm>
          <a:prstGeom prst="rect">
            <a:avLst/>
          </a:prstGeom>
        </p:spPr>
      </p:pic>
    </p:spTree>
    <p:extLst>
      <p:ext uri="{BB962C8B-B14F-4D97-AF65-F5344CB8AC3E}">
        <p14:creationId xmlns:p14="http://schemas.microsoft.com/office/powerpoint/2010/main" val="2292550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1: Supply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17638"/>
                <a:ext cx="8229600" cy="5307012"/>
              </a:xfrm>
            </p:spPr>
            <p:txBody>
              <a:bodyPr>
                <a:normAutofit/>
              </a:bodyPr>
              <a:lstStyle/>
              <a:p>
                <a:r>
                  <a:rPr lang="en-US" sz="2800" dirty="0"/>
                  <a:t>Consumers incur some transaction costs </a:t>
                </a:r>
                <a14:m>
                  <m:oMath xmlns:m="http://schemas.openxmlformats.org/officeDocument/2006/math">
                    <m:r>
                      <m:rPr>
                        <m:sty m:val="p"/>
                      </m:rPr>
                      <a:rPr lang="en-US" sz="2800">
                        <a:latin typeface="Cambria Math" panose="02040503050406030204" pitchFamily="18" charset="0"/>
                      </a:rPr>
                      <m:t>of</m:t>
                    </m:r>
                    <m:r>
                      <a:rPr lang="en-US" sz="2800">
                        <a:latin typeface="Cambria Math" panose="02040503050406030204" pitchFamily="18" charset="0"/>
                      </a:rPr>
                      <m:t> </m:t>
                    </m:r>
                    <m:r>
                      <a:rPr lang="en-US" sz="2800" i="1">
                        <a:latin typeface="Cambria Math" panose="02040503050406030204" pitchFamily="18" charset="0"/>
                      </a:rPr>
                      <m:t> </m:t>
                    </m:r>
                    <m:sSub>
                      <m:sSubPr>
                        <m:ctrlPr>
                          <a:rPr lang="en-US" sz="2800" i="1">
                            <a:latin typeface="Cambria Math" panose="02040503050406030204" pitchFamily="18" charset="0"/>
                          </a:rPr>
                        </m:ctrlPr>
                      </m:sSubPr>
                      <m:e>
                        <m:r>
                          <a:rPr lang="en-US" sz="2800" i="1">
                            <a:latin typeface="Cambria Math" panose="02040503050406030204" pitchFamily="18" charset="0"/>
                          </a:rPr>
                          <m:t>𝑡</m:t>
                        </m:r>
                      </m:e>
                      <m:sub>
                        <m:r>
                          <a:rPr lang="en-US" sz="2800" i="1">
                            <a:latin typeface="Cambria Math" panose="02040503050406030204" pitchFamily="18" charset="0"/>
                          </a:rPr>
                          <m:t>𝑖</m:t>
                        </m:r>
                      </m:sub>
                    </m:sSub>
                    <m:r>
                      <a:rPr lang="en-US" sz="2800" i="1">
                        <a:latin typeface="Cambria Math" panose="02040503050406030204" pitchFamily="18" charset="0"/>
                      </a:rPr>
                      <m:t>&gt;1 </m:t>
                    </m:r>
                    <m:r>
                      <a:rPr lang="en-US" sz="2800" b="0" i="0" smtClean="0">
                        <a:latin typeface="Cambria Math" panose="02040503050406030204" pitchFamily="18" charset="0"/>
                      </a:rPr>
                      <m:t>  </m:t>
                    </m:r>
                  </m:oMath>
                </a14:m>
                <a:endParaRPr lang="en-US" sz="2800" b="0" i="0" dirty="0">
                  <a:latin typeface="Cambria Math" panose="02040503050406030204" pitchFamily="18" charset="0"/>
                </a:endParaRPr>
              </a:p>
              <a:p>
                <a:pPr marL="0" indent="0">
                  <a:spcBef>
                    <a:spcPts val="0"/>
                  </a:spcBef>
                  <a:buNone/>
                </a:pPr>
                <a:r>
                  <a:rPr lang="en-US" sz="2800" dirty="0"/>
                  <a:t>    </a:t>
                </a:r>
                <a14:m>
                  <m:oMath xmlns:m="http://schemas.openxmlformats.org/officeDocument/2006/math">
                    <m:r>
                      <m:rPr>
                        <m:sty m:val="p"/>
                      </m:rPr>
                      <a:rPr lang="en-US" sz="2800">
                        <a:latin typeface="Cambria Math" panose="02040503050406030204" pitchFamily="18" charset="0"/>
                      </a:rPr>
                      <m:t>for</m:t>
                    </m:r>
                    <m:r>
                      <a:rPr lang="en-US" sz="2800" b="0" i="1" smtClean="0">
                        <a:latin typeface="Cambria Math" panose="02040503050406030204" pitchFamily="18" charset="0"/>
                      </a:rPr>
                      <m:t> </m:t>
                    </m:r>
                    <m:r>
                      <a:rPr lang="en-US" sz="2800" i="1">
                        <a:latin typeface="Cambria Math" panose="02040503050406030204" pitchFamily="18" charset="0"/>
                      </a:rPr>
                      <m:t>𝑖</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𝑑</m:t>
                        </m:r>
                        <m:r>
                          <a:rPr lang="en-US" sz="2800" i="1">
                            <a:latin typeface="Cambria Math" panose="02040503050406030204" pitchFamily="18" charset="0"/>
                          </a:rPr>
                          <m:t>,</m:t>
                        </m:r>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𝑠</m:t>
                        </m:r>
                      </m:e>
                    </m:d>
                    <m:r>
                      <a:rPr lang="en-US" sz="2800" i="1">
                        <a:latin typeface="Cambria Math" panose="02040503050406030204" pitchFamily="18" charset="0"/>
                      </a:rPr>
                      <m:t>  </m:t>
                    </m:r>
                    <m:r>
                      <m:rPr>
                        <m:sty m:val="p"/>
                      </m:rPr>
                      <a:rPr lang="en-US" sz="2800">
                        <a:latin typeface="Cambria Math" panose="02040503050406030204" pitchFamily="18" charset="0"/>
                      </a:rPr>
                      <m:t>in</m:t>
                    </m:r>
                    <m:r>
                      <a:rPr lang="en-US" sz="2800">
                        <a:latin typeface="Cambria Math" panose="02040503050406030204" pitchFamily="18" charset="0"/>
                      </a:rPr>
                      <m:t> </m:t>
                    </m:r>
                    <m:r>
                      <m:rPr>
                        <m:sty m:val="p"/>
                      </m:rPr>
                      <a:rPr lang="en-US" sz="2800">
                        <a:latin typeface="Cambria Math" panose="02040503050406030204" pitchFamily="18" charset="0"/>
                      </a:rPr>
                      <m:t>these</m:t>
                    </m:r>
                    <m:r>
                      <a:rPr lang="en-US" sz="2800">
                        <a:latin typeface="Cambria Math" panose="02040503050406030204" pitchFamily="18" charset="0"/>
                      </a:rPr>
                      <m:t> </m:t>
                    </m:r>
                    <m:r>
                      <m:rPr>
                        <m:sty m:val="p"/>
                      </m:rPr>
                      <a:rPr lang="en-US" sz="2800">
                        <a:latin typeface="Cambria Math" panose="02040503050406030204" pitchFamily="18" charset="0"/>
                      </a:rPr>
                      <m:t>purchases</m:t>
                    </m:r>
                    <m:r>
                      <a:rPr lang="en-US" sz="2800" i="1">
                        <a:latin typeface="Cambria Math" panose="02040503050406030204" pitchFamily="18" charset="0"/>
                      </a:rPr>
                      <m:t> </m:t>
                    </m:r>
                  </m:oMath>
                </a14:m>
                <a:endParaRPr lang="en-US" sz="2800" dirty="0"/>
              </a:p>
              <a:p>
                <a:r>
                  <a:rPr lang="en-US" sz="2800" dirty="0"/>
                  <a:t>Domestic and foreign producers face a perfect elastic supply so that there is 100 percent pass-through of changes in transaction costs to the consumer </a:t>
                </a:r>
              </a:p>
              <a:p>
                <a:r>
                  <a:rPr lang="en-US" sz="2800" dirty="0"/>
                  <a:t>The absolute magnitude of the estimates for the price and quantity effects for domestic consumers might be biased upwards as a result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17638"/>
                <a:ext cx="8229600" cy="5307012"/>
              </a:xfrm>
              <a:blipFill>
                <a:blip r:embed="rId2"/>
                <a:stretch>
                  <a:fillRect l="-1333" t="-1149" r="-1778"/>
                </a:stretch>
              </a:blipFill>
            </p:spPr>
            <p:txBody>
              <a:bodyPr/>
              <a:lstStyle/>
              <a:p>
                <a:r>
                  <a:rPr lang="en-US">
                    <a:noFill/>
                  </a:rPr>
                  <a:t> </a:t>
                </a:r>
              </a:p>
            </p:txBody>
          </p:sp>
        </mc:Fallback>
      </mc:AlternateContent>
      <p:sp>
        <p:nvSpPr>
          <p:cNvPr id="4" name="Slide Number Placeholder 3"/>
          <p:cNvSpPr>
            <a:spLocks noGrp="1"/>
          </p:cNvSpPr>
          <p:nvPr>
            <p:ph type="sldNum" sz="quarter" idx="10"/>
          </p:nvPr>
        </p:nvSpPr>
        <p:spPr/>
        <p:txBody>
          <a:bodyPr/>
          <a:lstStyle/>
          <a:p>
            <a:fld id="{3C3200F4-D16A-426F-82E5-4F53FAF93E9E}" type="slidenum">
              <a:rPr lang="en-US" smtClean="0"/>
              <a:pPr/>
              <a:t>7</a:t>
            </a:fld>
            <a:endParaRPr lang="en-US" dirty="0"/>
          </a:p>
        </p:txBody>
      </p:sp>
    </p:spTree>
    <p:extLst>
      <p:ext uri="{BB962C8B-B14F-4D97-AF65-F5344CB8AC3E}">
        <p14:creationId xmlns:p14="http://schemas.microsoft.com/office/powerpoint/2010/main" val="3298903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1: Equilibrium</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500118"/>
                <a:ext cx="8229600" cy="5257800"/>
              </a:xfrm>
            </p:spPr>
            <p:txBody>
              <a:bodyPr/>
              <a:lstStyle/>
              <a:p>
                <a:r>
                  <a:rPr lang="en-US" sz="2400" dirty="0"/>
                  <a:t>Let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𝑖</m:t>
                        </m:r>
                      </m:sub>
                    </m:sSub>
                    <m:r>
                      <a:rPr lang="en-US" sz="2400" i="1">
                        <a:latin typeface="Cambria Math" panose="02040503050406030204" pitchFamily="18" charset="0"/>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𝑖</m:t>
                            </m:r>
                          </m:sub>
                        </m:sSub>
                      </m:num>
                      <m:den>
                        <m:nary>
                          <m:naryPr>
                            <m:chr m:val="∑"/>
                            <m:limLoc m:val="undOvr"/>
                            <m:supHide m:val="on"/>
                            <m:ctrlPr>
                              <a:rPr lang="en-US" sz="2400" i="1">
                                <a:latin typeface="Cambria Math" panose="02040503050406030204" pitchFamily="18" charset="0"/>
                              </a:rPr>
                            </m:ctrlPr>
                          </m:naryPr>
                          <m:sub>
                            <m:r>
                              <a:rPr lang="en-US" sz="2400" i="1">
                                <a:latin typeface="Cambria Math" panose="02040503050406030204" pitchFamily="18" charset="0"/>
                              </a:rPr>
                              <m:t>𝑖</m:t>
                            </m:r>
                          </m:sub>
                          <m:sup/>
                          <m:e>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𝑖</m:t>
                                </m:r>
                              </m:sub>
                            </m:sSub>
                          </m:e>
                        </m:nary>
                      </m:den>
                    </m:f>
                  </m:oMath>
                </a14:m>
                <a:r>
                  <a:rPr lang="en-US" sz="2400" dirty="0"/>
                  <a:t> be </a:t>
                </a:r>
                <a:r>
                  <a:rPr lang="en-US" sz="2400" i="1" dirty="0"/>
                  <a:t>i</a:t>
                </a:r>
                <a:r>
                  <a:rPr lang="en-US" sz="2400" dirty="0"/>
                  <a:t>’s share in total retail sales (physical and e-commerce) in the domestic market. </a:t>
                </a:r>
              </a:p>
              <a:p>
                <a:r>
                  <a:rPr lang="en-US" sz="2400" dirty="0"/>
                  <a:t>Then changes in</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𝑉</m:t>
                        </m:r>
                      </m:e>
                      <m:sub>
                        <m:r>
                          <a:rPr lang="en-US" sz="2400" i="1">
                            <a:latin typeface="Cambria Math" panose="02040503050406030204" pitchFamily="18" charset="0"/>
                          </a:rPr>
                          <m:t>𝑖</m:t>
                        </m:r>
                      </m:sub>
                    </m:sSub>
                  </m:oMath>
                </a14:m>
                <a:r>
                  <a:rPr lang="en-US" sz="2400" dirty="0"/>
                  <a:t> for a change in t</a:t>
                </a:r>
                <a:r>
                  <a:rPr lang="en-US" sz="2400" baseline="-25000" dirty="0"/>
                  <a:t>k</a:t>
                </a:r>
                <a:r>
                  <a:rPr lang="en-US" sz="2400" dirty="0"/>
                  <a:t> is given as:</a:t>
                </a:r>
              </a:p>
              <a:p>
                <a:pPr marL="0" indent="0" algn="ctr">
                  <a:spcBef>
                    <a:spcPts val="1200"/>
                  </a:spcBef>
                  <a:buNone/>
                </a:pP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𝑉</m:t>
                            </m:r>
                          </m:e>
                        </m:acc>
                      </m:e>
                      <m:sub>
                        <m:r>
                          <a:rPr lang="en-US" i="1">
                            <a:latin typeface="Cambria Math" panose="02040503050406030204" pitchFamily="18" charset="0"/>
                          </a:rPr>
                          <m:t>𝑖</m:t>
                        </m:r>
                      </m:sub>
                    </m:sSub>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m:t>
                        </m:r>
                        <m:r>
                          <a:rPr lang="en-US" i="1">
                            <a:latin typeface="Cambria Math" panose="02040503050406030204" pitchFamily="18" charset="0"/>
                          </a:rPr>
                          <m:t>𝜎</m:t>
                        </m:r>
                        <m:r>
                          <a:rPr lang="en-US" i="1">
                            <a:latin typeface="Cambria Math" panose="02040503050406030204" pitchFamily="18" charset="0"/>
                          </a:rPr>
                          <m:t>−1)</m:t>
                        </m:r>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𝑘</m:t>
                                </m:r>
                              </m:sub>
                            </m:sSub>
                            <m:r>
                              <a:rPr lang="en-US" i="1">
                                <a:latin typeface="Cambria Math" panose="02040503050406030204" pitchFamily="18" charset="0"/>
                              </a:rPr>
                              <m:t>−1</m:t>
                            </m:r>
                          </m:e>
                        </m:nary>
                        <m:r>
                          <a:rPr lang="en-US" i="1">
                            <a:latin typeface="Cambria Math" panose="02040503050406030204" pitchFamily="18" charset="0"/>
                          </a:rPr>
                          <m:t>)</m:t>
                        </m:r>
                      </m:e>
                    </m:d>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𝑡</m:t>
                            </m:r>
                          </m:e>
                        </m:acc>
                      </m:e>
                      <m:sub>
                        <m:r>
                          <a:rPr lang="en-US" i="1">
                            <a:latin typeface="Cambria Math" panose="02040503050406030204" pitchFamily="18" charset="0"/>
                          </a:rPr>
                          <m:t>𝑘</m:t>
                        </m:r>
                      </m:sub>
                    </m:sSub>
                  </m:oMath>
                </a14:m>
                <a:r>
                  <a:rPr lang="en-US" i="1" dirty="0"/>
                  <a:t> </a:t>
                </a:r>
                <a:r>
                  <a:rPr lang="en-US" sz="2800" dirty="0"/>
                  <a:t>   </a:t>
                </a:r>
              </a:p>
              <a:p>
                <a:pPr>
                  <a:spcBef>
                    <a:spcPts val="0"/>
                  </a:spcBef>
                </a:pPr>
                <a:endParaRPr lang="en-US" sz="2400" dirty="0"/>
              </a:p>
              <a:p>
                <a:pPr>
                  <a:spcBef>
                    <a:spcPts val="0"/>
                  </a:spcBef>
                </a:pPr>
                <a:r>
                  <a:rPr lang="en-US" sz="2400" dirty="0"/>
                  <a:t>Effect on sales of all three retail channels—domestic brick-and-mortar, domestic e-commerce, and foreign e-commerce—can be simply analyzed due to changes in transaction costs</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500118"/>
                <a:ext cx="8229600" cy="5257800"/>
              </a:xfrm>
              <a:blipFill>
                <a:blip r:embed="rId2"/>
                <a:stretch>
                  <a:fillRect l="-963"/>
                </a:stretch>
              </a:blipFill>
            </p:spPr>
            <p:txBody>
              <a:bodyPr/>
              <a:lstStyle/>
              <a:p>
                <a:r>
                  <a:rPr lang="en-US">
                    <a:noFill/>
                  </a:rPr>
                  <a:t> </a:t>
                </a:r>
              </a:p>
            </p:txBody>
          </p:sp>
        </mc:Fallback>
      </mc:AlternateContent>
      <p:sp>
        <p:nvSpPr>
          <p:cNvPr id="4" name="Slide Number Placeholder 3"/>
          <p:cNvSpPr>
            <a:spLocks noGrp="1"/>
          </p:cNvSpPr>
          <p:nvPr>
            <p:ph type="sldNum" sz="quarter" idx="10"/>
          </p:nvPr>
        </p:nvSpPr>
        <p:spPr/>
        <p:txBody>
          <a:bodyPr/>
          <a:lstStyle/>
          <a:p>
            <a:fld id="{3C3200F4-D16A-426F-82E5-4F53FAF93E9E}" type="slidenum">
              <a:rPr lang="en-US" smtClean="0"/>
              <a:pPr/>
              <a:t>8</a:t>
            </a:fld>
            <a:endParaRPr lang="en-US"/>
          </a:p>
        </p:txBody>
      </p:sp>
    </p:spTree>
    <p:extLst>
      <p:ext uri="{BB962C8B-B14F-4D97-AF65-F5344CB8AC3E}">
        <p14:creationId xmlns:p14="http://schemas.microsoft.com/office/powerpoint/2010/main" val="21468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1: Data Requirements</a:t>
            </a:r>
          </a:p>
        </p:txBody>
      </p:sp>
      <p:sp>
        <p:nvSpPr>
          <p:cNvPr id="3" name="Content Placeholder 2"/>
          <p:cNvSpPr>
            <a:spLocks noGrp="1"/>
          </p:cNvSpPr>
          <p:nvPr>
            <p:ph idx="1"/>
          </p:nvPr>
        </p:nvSpPr>
        <p:spPr>
          <a:xfrm>
            <a:off x="457200" y="1417638"/>
            <a:ext cx="8229600" cy="4983162"/>
          </a:xfrm>
        </p:spPr>
        <p:txBody>
          <a:bodyPr>
            <a:normAutofit/>
          </a:bodyPr>
          <a:lstStyle/>
          <a:p>
            <a:pPr marL="971550" lvl="1" indent="-514350">
              <a:buFont typeface="+mj-lt"/>
              <a:buAutoNum type="arabicPeriod"/>
            </a:pPr>
            <a:r>
              <a:rPr lang="en-US" sz="2400" dirty="0"/>
              <a:t>Market shares of brick-and-mortar firms, non-US e-commerce firms and US e-commerce firms in the Canadian and Mexican retail industry</a:t>
            </a:r>
          </a:p>
          <a:p>
            <a:pPr marL="971550" lvl="1" indent="-514350">
              <a:buFont typeface="+mj-lt"/>
              <a:buAutoNum type="arabicPeriod"/>
            </a:pPr>
            <a:r>
              <a:rPr lang="en-US" sz="2400" dirty="0"/>
              <a:t>Change in total ad valorem costs due to changes in de minimis (average sales tax rate, average duty rate, brokerage fees, number of additional days in customs, distribution of parcels that are below the new de minimis thresholds)</a:t>
            </a:r>
          </a:p>
          <a:p>
            <a:pPr marL="971550" lvl="1" indent="-514350">
              <a:buFont typeface="+mj-lt"/>
              <a:buAutoNum type="arabicPeriod"/>
            </a:pPr>
            <a:r>
              <a:rPr lang="en-US" sz="2400" dirty="0"/>
              <a:t>Elasticity of substitution to determine the shift in consumption from to changes in the relative prices of retail goods across the three sources</a:t>
            </a:r>
          </a:p>
        </p:txBody>
      </p:sp>
      <p:sp>
        <p:nvSpPr>
          <p:cNvPr id="4" name="Slide Number Placeholder 3"/>
          <p:cNvSpPr>
            <a:spLocks noGrp="1"/>
          </p:cNvSpPr>
          <p:nvPr>
            <p:ph type="sldNum" sz="quarter" idx="10"/>
          </p:nvPr>
        </p:nvSpPr>
        <p:spPr/>
        <p:txBody>
          <a:bodyPr/>
          <a:lstStyle/>
          <a:p>
            <a:fld id="{3C3200F4-D16A-426F-82E5-4F53FAF93E9E}" type="slidenum">
              <a:rPr lang="en-US" smtClean="0"/>
              <a:pPr/>
              <a:t>9</a:t>
            </a:fld>
            <a:endParaRPr lang="en-US"/>
          </a:p>
        </p:txBody>
      </p:sp>
    </p:spTree>
    <p:extLst>
      <p:ext uri="{BB962C8B-B14F-4D97-AF65-F5344CB8AC3E}">
        <p14:creationId xmlns:p14="http://schemas.microsoft.com/office/powerpoint/2010/main" val="1630398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2219</TotalTime>
  <Words>1697</Words>
  <Application>Microsoft Office PowerPoint</Application>
  <PresentationFormat>On-screen Show (4:3)</PresentationFormat>
  <Paragraphs>132</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Cambria Math</vt:lpstr>
      <vt:lpstr>NimbusSanL-Regu</vt:lpstr>
      <vt:lpstr>Office Theme</vt:lpstr>
      <vt:lpstr>The Versatility and Specificity of PE Models for Trade Policy Analysis  Saad Ahmad and David Riker (U.S. International Trade Commission)</vt:lpstr>
      <vt:lpstr>Motivation</vt:lpstr>
      <vt:lpstr>Why PE models?</vt:lpstr>
      <vt:lpstr>Three PE Applications </vt:lpstr>
      <vt:lpstr>Model 1: Background</vt:lpstr>
      <vt:lpstr>Model 1: Demand</vt:lpstr>
      <vt:lpstr>Model 1: Supply</vt:lpstr>
      <vt:lpstr>Model 1: Equilibrium</vt:lpstr>
      <vt:lpstr>Model 1: Data Requirements</vt:lpstr>
      <vt:lpstr>Model 1: Results</vt:lpstr>
      <vt:lpstr>Model 2: Background</vt:lpstr>
      <vt:lpstr>Model 2: Demand</vt:lpstr>
      <vt:lpstr>Model 2: Supply</vt:lpstr>
      <vt:lpstr>Model 2: Policy Shock</vt:lpstr>
      <vt:lpstr>Model 2: Results</vt:lpstr>
      <vt:lpstr>Model 3: Overview</vt:lpstr>
      <vt:lpstr>Model 3: Demand </vt:lpstr>
      <vt:lpstr>Model 3: Supply </vt:lpstr>
      <vt:lpstr>Model 3: Equilibrium</vt:lpstr>
      <vt:lpstr>Model 3: Policy Shock</vt:lpstr>
      <vt:lpstr>Model 3: Simulation Results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GTAP-HET and Parameterization</dc:title>
  <dc:creator>Zeynep</dc:creator>
  <cp:lastModifiedBy>Ahmad, Saad</cp:lastModifiedBy>
  <cp:revision>141</cp:revision>
  <cp:lastPrinted>2017-10-02T19:15:28Z</cp:lastPrinted>
  <dcterms:created xsi:type="dcterms:W3CDTF">2017-03-16T13:00:45Z</dcterms:created>
  <dcterms:modified xsi:type="dcterms:W3CDTF">2020-06-16T20:28:03Z</dcterms:modified>
</cp:coreProperties>
</file>