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57" r:id="rId6"/>
    <p:sldId id="267" r:id="rId7"/>
    <p:sldId id="261" r:id="rId8"/>
    <p:sldId id="260" r:id="rId9"/>
    <p:sldId id="258" r:id="rId10"/>
    <p:sldId id="259" r:id="rId11"/>
    <p:sldId id="263" r:id="rId12"/>
    <p:sldId id="272" r:id="rId13"/>
    <p:sldId id="268" r:id="rId14"/>
    <p:sldId id="26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revich, Tamara" initials="GT" lastIdx="1" clrIdx="0">
    <p:extLst>
      <p:ext uri="{19B8F6BF-5375-455C-9EA6-DF929625EA0E}">
        <p15:presenceInfo xmlns:p15="http://schemas.microsoft.com/office/powerpoint/2012/main" userId="S::Tamara.Gurevich@usitc.gov::8f5adfff-4f47-486f-b90d-3add1b4654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64" d="100"/>
          <a:sy n="164" d="100"/>
        </p:scale>
        <p:origin x="9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amara.gurevich\Local%20folder\TPA%20with%20gender\real%20wage%20effects%2011%20May%2020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amara.gurevich\Local%20folder\TPA%20with%20gender\real%20wage%20effects%2011%20May%202020.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800" b="1" dirty="0"/>
              <a:t>Female workers</a:t>
            </a:r>
          </a:p>
        </c:rich>
      </c:tx>
      <c:layout>
        <c:manualLayout>
          <c:xMode val="edge"/>
          <c:yMode val="edge"/>
          <c:x val="0.426336720960447"/>
          <c:y val="2.198762736676406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Sheet1!$O$5</c:f>
              <c:strCache>
                <c:ptCount val="1"/>
                <c:pt idx="0">
                  <c:v>2004</c:v>
                </c:pt>
              </c:strCache>
            </c:strRef>
          </c:tx>
          <c:spPr>
            <a:solidFill>
              <a:schemeClr val="accent1"/>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Sheet1!$O$6:$O$25</c:f>
              <c:numCache>
                <c:formatCode>General</c:formatCode>
                <c:ptCount val="10"/>
                <c:pt idx="0">
                  <c:v>3.73E-2</c:v>
                </c:pt>
                <c:pt idx="1">
                  <c:v>2.3E-2</c:v>
                </c:pt>
                <c:pt idx="2">
                  <c:v>4.5999999999999999E-2</c:v>
                </c:pt>
                <c:pt idx="3">
                  <c:v>-2.0199999999999999E-2</c:v>
                </c:pt>
                <c:pt idx="4">
                  <c:v>-2.12E-2</c:v>
                </c:pt>
                <c:pt idx="5">
                  <c:v>3.4500000000000003E-2</c:v>
                </c:pt>
                <c:pt idx="6">
                  <c:v>1.2699999999999999E-2</c:v>
                </c:pt>
                <c:pt idx="7">
                  <c:v>4.8000000000000001E-2</c:v>
                </c:pt>
                <c:pt idx="8">
                  <c:v>5.7000000000000002E-2</c:v>
                </c:pt>
                <c:pt idx="9">
                  <c:v>-3.9E-2</c:v>
                </c:pt>
              </c:numCache>
            </c:numRef>
          </c:val>
          <c:extLst>
            <c:ext xmlns:c16="http://schemas.microsoft.com/office/drawing/2014/chart" uri="{C3380CC4-5D6E-409C-BE32-E72D297353CC}">
              <c16:uniqueId val="{00000000-3BBE-4E8B-A0D9-FA045126217C}"/>
            </c:ext>
          </c:extLst>
        </c:ser>
        <c:ser>
          <c:idx val="1"/>
          <c:order val="1"/>
          <c:tx>
            <c:strRef>
              <c:f>Sheet1!$P$5</c:f>
              <c:strCache>
                <c:ptCount val="1"/>
                <c:pt idx="0">
                  <c:v>2007</c:v>
                </c:pt>
              </c:strCache>
            </c:strRef>
          </c:tx>
          <c:spPr>
            <a:solidFill>
              <a:schemeClr val="accent2"/>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Sheet1!$P$6:$P$25</c:f>
              <c:numCache>
                <c:formatCode>General</c:formatCode>
                <c:ptCount val="10"/>
                <c:pt idx="0">
                  <c:v>3.8899999999999997E-2</c:v>
                </c:pt>
                <c:pt idx="1">
                  <c:v>2.4799999999999999E-2</c:v>
                </c:pt>
                <c:pt idx="2">
                  <c:v>4.8599999999999997E-2</c:v>
                </c:pt>
                <c:pt idx="3">
                  <c:v>-1.7999999999999999E-2</c:v>
                </c:pt>
                <c:pt idx="4">
                  <c:v>-1.21E-2</c:v>
                </c:pt>
                <c:pt idx="5">
                  <c:v>3.6299999999999999E-2</c:v>
                </c:pt>
                <c:pt idx="6">
                  <c:v>3.6299999999999999E-2</c:v>
                </c:pt>
                <c:pt idx="7">
                  <c:v>4.7899999999999998E-2</c:v>
                </c:pt>
                <c:pt idx="8">
                  <c:v>1.1999999999999999E-3</c:v>
                </c:pt>
                <c:pt idx="9">
                  <c:v>-2.64E-2</c:v>
                </c:pt>
              </c:numCache>
            </c:numRef>
          </c:val>
          <c:extLst>
            <c:ext xmlns:c16="http://schemas.microsoft.com/office/drawing/2014/chart" uri="{C3380CC4-5D6E-409C-BE32-E72D297353CC}">
              <c16:uniqueId val="{00000001-3BBE-4E8B-A0D9-FA045126217C}"/>
            </c:ext>
          </c:extLst>
        </c:ser>
        <c:ser>
          <c:idx val="2"/>
          <c:order val="2"/>
          <c:tx>
            <c:strRef>
              <c:f>Sheet1!$Q$5</c:f>
              <c:strCache>
                <c:ptCount val="1"/>
                <c:pt idx="0">
                  <c:v>2001</c:v>
                </c:pt>
              </c:strCache>
            </c:strRef>
          </c:tx>
          <c:spPr>
            <a:solidFill>
              <a:schemeClr val="accent3"/>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Sheet1!$Q$6:$Q$25</c:f>
              <c:numCache>
                <c:formatCode>General</c:formatCode>
                <c:ptCount val="10"/>
                <c:pt idx="0">
                  <c:v>3.5000000000000003E-2</c:v>
                </c:pt>
                <c:pt idx="1">
                  <c:v>1.3599999999999999E-2</c:v>
                </c:pt>
                <c:pt idx="2">
                  <c:v>5.5800000000000002E-2</c:v>
                </c:pt>
                <c:pt idx="3">
                  <c:v>-0.14169999999999999</c:v>
                </c:pt>
                <c:pt idx="4">
                  <c:v>-0.02</c:v>
                </c:pt>
                <c:pt idx="5">
                  <c:v>2.5499999999999998E-2</c:v>
                </c:pt>
                <c:pt idx="6">
                  <c:v>-7.6E-3</c:v>
                </c:pt>
                <c:pt idx="7">
                  <c:v>5.2400000000000002E-2</c:v>
                </c:pt>
                <c:pt idx="8">
                  <c:v>7.4800000000000005E-2</c:v>
                </c:pt>
                <c:pt idx="9">
                  <c:v>-3.7100000000000001E-2</c:v>
                </c:pt>
              </c:numCache>
            </c:numRef>
          </c:val>
          <c:extLst>
            <c:ext xmlns:c16="http://schemas.microsoft.com/office/drawing/2014/chart" uri="{C3380CC4-5D6E-409C-BE32-E72D297353CC}">
              <c16:uniqueId val="{00000002-3BBE-4E8B-A0D9-FA045126217C}"/>
            </c:ext>
          </c:extLst>
        </c:ser>
        <c:ser>
          <c:idx val="3"/>
          <c:order val="3"/>
          <c:tx>
            <c:strRef>
              <c:f>Sheet1!$R$5</c:f>
              <c:strCache>
                <c:ptCount val="1"/>
                <c:pt idx="0">
                  <c:v>2012</c:v>
                </c:pt>
              </c:strCache>
            </c:strRef>
          </c:tx>
          <c:spPr>
            <a:solidFill>
              <a:schemeClr val="accent4"/>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Sheet1!$R$6:$R$25</c:f>
              <c:numCache>
                <c:formatCode>General</c:formatCode>
                <c:ptCount val="10"/>
                <c:pt idx="0">
                  <c:v>4.0300000000000002E-2</c:v>
                </c:pt>
                <c:pt idx="1">
                  <c:v>1.5599999999999999E-2</c:v>
                </c:pt>
                <c:pt idx="2">
                  <c:v>6.2300000000000001E-2</c:v>
                </c:pt>
                <c:pt idx="3">
                  <c:v>-0.14319999999999999</c:v>
                </c:pt>
                <c:pt idx="4">
                  <c:v>-4.48E-2</c:v>
                </c:pt>
                <c:pt idx="5">
                  <c:v>2.7799999999999998E-2</c:v>
                </c:pt>
                <c:pt idx="6">
                  <c:v>-5.7000000000000002E-3</c:v>
                </c:pt>
                <c:pt idx="7">
                  <c:v>5.9900000000000002E-2</c:v>
                </c:pt>
                <c:pt idx="8">
                  <c:v>8.0299999999999996E-2</c:v>
                </c:pt>
                <c:pt idx="9">
                  <c:v>-5.6399999999999999E-2</c:v>
                </c:pt>
              </c:numCache>
            </c:numRef>
          </c:val>
          <c:extLst>
            <c:ext xmlns:c16="http://schemas.microsoft.com/office/drawing/2014/chart" uri="{C3380CC4-5D6E-409C-BE32-E72D297353CC}">
              <c16:uniqueId val="{00000003-3BBE-4E8B-A0D9-FA045126217C}"/>
            </c:ext>
          </c:extLst>
        </c:ser>
        <c:dLbls>
          <c:showLegendKey val="0"/>
          <c:showVal val="0"/>
          <c:showCatName val="0"/>
          <c:showSerName val="0"/>
          <c:showPercent val="0"/>
          <c:showBubbleSize val="0"/>
        </c:dLbls>
        <c:gapWidth val="219"/>
        <c:overlap val="-27"/>
        <c:axId val="313197056"/>
        <c:axId val="313192480"/>
      </c:barChart>
      <c:catAx>
        <c:axId val="31319705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13192480"/>
        <c:crosses val="autoZero"/>
        <c:auto val="1"/>
        <c:lblAlgn val="ctr"/>
        <c:lblOffset val="100"/>
        <c:noMultiLvlLbl val="0"/>
      </c:catAx>
      <c:valAx>
        <c:axId val="313192480"/>
        <c:scaling>
          <c:orientation val="minMax"/>
          <c:max val="0.15000000000000002"/>
          <c:min val="-0.15000000000000002"/>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1319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dirty="0"/>
              <a:t>Male workers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Sheet1!$O$5</c:f>
              <c:strCache>
                <c:ptCount val="1"/>
                <c:pt idx="0">
                  <c:v>2004</c:v>
                </c:pt>
              </c:strCache>
            </c:strRef>
          </c:tx>
          <c:spPr>
            <a:solidFill>
              <a:schemeClr val="accent1"/>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Sheet1!$O$6:$O$25</c:f>
              <c:numCache>
                <c:formatCode>General</c:formatCode>
                <c:ptCount val="10"/>
                <c:pt idx="0">
                  <c:v>5.1999999999999998E-3</c:v>
                </c:pt>
                <c:pt idx="1">
                  <c:v>2.07E-2</c:v>
                </c:pt>
                <c:pt idx="2">
                  <c:v>3.8300000000000001E-2</c:v>
                </c:pt>
                <c:pt idx="3">
                  <c:v>-1.5900000000000001E-2</c:v>
                </c:pt>
                <c:pt idx="4">
                  <c:v>-6.0000000000000001E-3</c:v>
                </c:pt>
                <c:pt idx="5">
                  <c:v>1.06E-2</c:v>
                </c:pt>
                <c:pt idx="6">
                  <c:v>1.7299999999999999E-2</c:v>
                </c:pt>
                <c:pt idx="7">
                  <c:v>4.8599999999999997E-2</c:v>
                </c:pt>
                <c:pt idx="8">
                  <c:v>-7.7000000000000002E-3</c:v>
                </c:pt>
                <c:pt idx="9">
                  <c:v>-1.6500000000000001E-2</c:v>
                </c:pt>
              </c:numCache>
            </c:numRef>
          </c:val>
          <c:extLst>
            <c:ext xmlns:c16="http://schemas.microsoft.com/office/drawing/2014/chart" uri="{C3380CC4-5D6E-409C-BE32-E72D297353CC}">
              <c16:uniqueId val="{00000000-C63D-4A36-B9F1-CA91421461D3}"/>
            </c:ext>
          </c:extLst>
        </c:ser>
        <c:ser>
          <c:idx val="1"/>
          <c:order val="1"/>
          <c:tx>
            <c:strRef>
              <c:f>Sheet1!$P$5</c:f>
              <c:strCache>
                <c:ptCount val="1"/>
                <c:pt idx="0">
                  <c:v>2007</c:v>
                </c:pt>
              </c:strCache>
            </c:strRef>
          </c:tx>
          <c:spPr>
            <a:solidFill>
              <a:schemeClr val="accent2"/>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Sheet1!$P$6:$P$25</c:f>
              <c:numCache>
                <c:formatCode>General</c:formatCode>
                <c:ptCount val="10"/>
                <c:pt idx="0">
                  <c:v>5.0000000000000001E-3</c:v>
                </c:pt>
                <c:pt idx="1">
                  <c:v>2.4899999999999999E-2</c:v>
                </c:pt>
                <c:pt idx="2">
                  <c:v>3.7699999999999997E-2</c:v>
                </c:pt>
                <c:pt idx="3">
                  <c:v>-1.17E-2</c:v>
                </c:pt>
                <c:pt idx="4">
                  <c:v>6.7999999999999996E-3</c:v>
                </c:pt>
                <c:pt idx="5">
                  <c:v>1.46E-2</c:v>
                </c:pt>
                <c:pt idx="6">
                  <c:v>2.6800000000000001E-2</c:v>
                </c:pt>
                <c:pt idx="7">
                  <c:v>5.16E-2</c:v>
                </c:pt>
                <c:pt idx="8">
                  <c:v>3.3E-3</c:v>
                </c:pt>
                <c:pt idx="9">
                  <c:v>4.1000000000000003E-3</c:v>
                </c:pt>
              </c:numCache>
            </c:numRef>
          </c:val>
          <c:extLst>
            <c:ext xmlns:c16="http://schemas.microsoft.com/office/drawing/2014/chart" uri="{C3380CC4-5D6E-409C-BE32-E72D297353CC}">
              <c16:uniqueId val="{00000001-C63D-4A36-B9F1-CA91421461D3}"/>
            </c:ext>
          </c:extLst>
        </c:ser>
        <c:ser>
          <c:idx val="2"/>
          <c:order val="2"/>
          <c:tx>
            <c:strRef>
              <c:f>Sheet1!$Q$5</c:f>
              <c:strCache>
                <c:ptCount val="1"/>
                <c:pt idx="0">
                  <c:v>2001</c:v>
                </c:pt>
              </c:strCache>
            </c:strRef>
          </c:tx>
          <c:spPr>
            <a:solidFill>
              <a:schemeClr val="accent3"/>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Sheet1!$Q$6:$Q$25</c:f>
              <c:numCache>
                <c:formatCode>General</c:formatCode>
                <c:ptCount val="10"/>
                <c:pt idx="0">
                  <c:v>-1.24E-2</c:v>
                </c:pt>
                <c:pt idx="1">
                  <c:v>5.0000000000000001E-3</c:v>
                </c:pt>
                <c:pt idx="2">
                  <c:v>4.5699999999999998E-2</c:v>
                </c:pt>
                <c:pt idx="3">
                  <c:v>-2.0899999999999998E-2</c:v>
                </c:pt>
                <c:pt idx="4">
                  <c:v>-2.9999999999999997E-4</c:v>
                </c:pt>
                <c:pt idx="5">
                  <c:v>1.8700000000000001E-2</c:v>
                </c:pt>
                <c:pt idx="6">
                  <c:v>1.09E-2</c:v>
                </c:pt>
                <c:pt idx="7">
                  <c:v>6.6199999999999995E-2</c:v>
                </c:pt>
                <c:pt idx="8">
                  <c:v>1.26E-2</c:v>
                </c:pt>
                <c:pt idx="9">
                  <c:v>-1.55E-2</c:v>
                </c:pt>
              </c:numCache>
            </c:numRef>
          </c:val>
          <c:extLst>
            <c:ext xmlns:c16="http://schemas.microsoft.com/office/drawing/2014/chart" uri="{C3380CC4-5D6E-409C-BE32-E72D297353CC}">
              <c16:uniqueId val="{00000002-C63D-4A36-B9F1-CA91421461D3}"/>
            </c:ext>
          </c:extLst>
        </c:ser>
        <c:ser>
          <c:idx val="3"/>
          <c:order val="3"/>
          <c:tx>
            <c:strRef>
              <c:f>Sheet1!$R$5</c:f>
              <c:strCache>
                <c:ptCount val="1"/>
                <c:pt idx="0">
                  <c:v>2012</c:v>
                </c:pt>
              </c:strCache>
            </c:strRef>
          </c:tx>
          <c:spPr>
            <a:solidFill>
              <a:schemeClr val="accent4"/>
            </a:solidFill>
            <a:ln>
              <a:noFill/>
            </a:ln>
            <a:effectLst/>
          </c:spPr>
          <c:invertIfNegative val="0"/>
          <c:cat>
            <c:strRef>
              <c:f>Sheet1!$N$6:$N$25</c:f>
              <c:strCache>
                <c:ptCount val="10"/>
                <c:pt idx="0">
                  <c:v>Management</c:v>
                </c:pt>
                <c:pt idx="1">
                  <c:v>Service</c:v>
                </c:pt>
                <c:pt idx="2">
                  <c:v>Sales                                                   Low skilled</c:v>
                </c:pt>
                <c:pt idx="3">
                  <c:v>Construction</c:v>
                </c:pt>
                <c:pt idx="4">
                  <c:v>Production</c:v>
                </c:pt>
                <c:pt idx="5">
                  <c:v>Management</c:v>
                </c:pt>
                <c:pt idx="6">
                  <c:v>Service</c:v>
                </c:pt>
                <c:pt idx="7">
                  <c:v>Sales                                                   High skilled</c:v>
                </c:pt>
                <c:pt idx="8">
                  <c:v>Construction</c:v>
                </c:pt>
                <c:pt idx="9">
                  <c:v>Production</c:v>
                </c:pt>
              </c:strCache>
            </c:strRef>
          </c:cat>
          <c:val>
            <c:numRef>
              <c:f>Sheet1!$R$6:$R$25</c:f>
              <c:numCache>
                <c:formatCode>General</c:formatCode>
                <c:ptCount val="10"/>
                <c:pt idx="0">
                  <c:v>-1.5900000000000001E-2</c:v>
                </c:pt>
                <c:pt idx="1">
                  <c:v>5.1000000000000004E-3</c:v>
                </c:pt>
                <c:pt idx="2">
                  <c:v>4.6199999999999998E-2</c:v>
                </c:pt>
                <c:pt idx="3">
                  <c:v>-2.81E-2</c:v>
                </c:pt>
                <c:pt idx="4">
                  <c:v>-2.1100000000000001E-2</c:v>
                </c:pt>
                <c:pt idx="5">
                  <c:v>2.07E-2</c:v>
                </c:pt>
                <c:pt idx="6">
                  <c:v>1.35E-2</c:v>
                </c:pt>
                <c:pt idx="7">
                  <c:v>7.5899999999999995E-2</c:v>
                </c:pt>
                <c:pt idx="8">
                  <c:v>1.66E-2</c:v>
                </c:pt>
                <c:pt idx="9">
                  <c:v>-2.7699999999999999E-2</c:v>
                </c:pt>
              </c:numCache>
            </c:numRef>
          </c:val>
          <c:extLst>
            <c:ext xmlns:c16="http://schemas.microsoft.com/office/drawing/2014/chart" uri="{C3380CC4-5D6E-409C-BE32-E72D297353CC}">
              <c16:uniqueId val="{00000003-C63D-4A36-B9F1-CA91421461D3}"/>
            </c:ext>
          </c:extLst>
        </c:ser>
        <c:dLbls>
          <c:showLegendKey val="0"/>
          <c:showVal val="0"/>
          <c:showCatName val="0"/>
          <c:showSerName val="0"/>
          <c:showPercent val="0"/>
          <c:showBubbleSize val="0"/>
        </c:dLbls>
        <c:gapWidth val="219"/>
        <c:overlap val="-27"/>
        <c:axId val="313197056"/>
        <c:axId val="313192480"/>
      </c:barChart>
      <c:catAx>
        <c:axId val="313197056"/>
        <c:scaling>
          <c:orientation val="minMax"/>
        </c:scaling>
        <c:delete val="1"/>
        <c:axPos val="b"/>
        <c:numFmt formatCode="General" sourceLinked="1"/>
        <c:majorTickMark val="out"/>
        <c:minorTickMark val="none"/>
        <c:tickLblPos val="nextTo"/>
        <c:crossAx val="313192480"/>
        <c:crosses val="autoZero"/>
        <c:auto val="1"/>
        <c:lblAlgn val="ctr"/>
        <c:lblOffset val="100"/>
        <c:noMultiLvlLbl val="0"/>
      </c:catAx>
      <c:valAx>
        <c:axId val="313192480"/>
        <c:scaling>
          <c:orientation val="minMax"/>
          <c:max val="0.15000000000000002"/>
          <c:min val="-0.15000000000000002"/>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13197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518D3-BD4D-43BA-8F42-47EE5E58C5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EB01D6-A562-4F06-9144-47F0595DA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340F17-36A3-4A15-86FB-EE17B3B6137F}"/>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CC77C9A3-AEB9-415F-A345-69871D81F8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447611-3DFF-4645-9F4F-982CD0F25C3A}"/>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1011169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24269-2FE6-42A9-A090-19D1C2F325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5A4CEC-12EA-4A60-B7E3-98DCB60705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259B9-94E0-4A9E-8BA7-E5B726208B15}"/>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4E848499-3015-46FB-9161-8F55DA5C6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DB62C5-0188-4DED-977D-AE5BED81C1C0}"/>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240225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E62E37-78F2-4EA1-ABD2-2295C64C6B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EAF96C-E4BE-47E2-A1B2-22D75B2F6C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486B-7800-4B67-A461-5A9D3B3ECD75}"/>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E6ED1E64-EA69-490D-9715-D5DC9BA09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745698-0CCB-42EA-AD8F-BA4EE861DF41}"/>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343988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0CFE-6C0B-43B4-A8E6-CCDE9715D1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623848-6CE8-410F-9277-547558ED97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DCA20C-6F36-494E-991D-7CA4E87733BA}"/>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FEF12CA4-16EE-4092-874A-BD392F7DE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5995D-5EE6-49E3-8704-04CA44B9859B}"/>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3936145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AFBE3-5A60-4D4E-A79E-CD157E5115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6CDAA0-88E8-4480-91AA-14F96F306A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FA2A76-8603-4A8F-8B3F-9072E3AD347A}"/>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CB56B4A5-991C-409D-8E42-2814A56C1E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795647-27AB-4556-B633-9D3B9266D30A}"/>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978984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94CE1-E488-4183-A54D-A90D05C5D3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FB89CC-F70D-4891-8679-772050900F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8F33F6-2200-4523-8371-A45DA15426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3FBDA2-D566-4E43-B7A1-4B8451BFB76B}"/>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6" name="Footer Placeholder 5">
            <a:extLst>
              <a:ext uri="{FF2B5EF4-FFF2-40B4-BE49-F238E27FC236}">
                <a16:creationId xmlns:a16="http://schemas.microsoft.com/office/drawing/2014/main" id="{6F958C97-D210-497B-A1A9-04650BB12D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879899-87F5-4E55-AA4B-024C4858CC07}"/>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2513851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70F7E-A707-494B-A272-5E9F31433F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F7BF1B-B7DA-444D-959C-8AB3432376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5AE363-3872-44E9-8A11-7CD43F4E52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1D644C-89CC-47B7-AAD3-993272567F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D14341-A3D5-475C-BAE7-8D7A007BF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EF2980E-0B64-44F8-ADCC-72CE1DB8FAD9}"/>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8" name="Footer Placeholder 7">
            <a:extLst>
              <a:ext uri="{FF2B5EF4-FFF2-40B4-BE49-F238E27FC236}">
                <a16:creationId xmlns:a16="http://schemas.microsoft.com/office/drawing/2014/main" id="{412E5416-B127-4ACF-9E8A-35D0028A4ED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BB5FC1-2F79-4A3D-A151-C78A9C9AEF62}"/>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378104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FD10-4988-4BD7-9E72-56DB20FB72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9AAF06-5E01-46EB-9272-C7A0C394F7FB}"/>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4" name="Footer Placeholder 3">
            <a:extLst>
              <a:ext uri="{FF2B5EF4-FFF2-40B4-BE49-F238E27FC236}">
                <a16:creationId xmlns:a16="http://schemas.microsoft.com/office/drawing/2014/main" id="{43E7480E-92E5-4C49-ACD7-E113F5C625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17EC8-EFB3-4B81-8F82-207599030E69}"/>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186476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26523E-8E3C-4725-AA6D-F447B7CBEEC3}"/>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3" name="Footer Placeholder 2">
            <a:extLst>
              <a:ext uri="{FF2B5EF4-FFF2-40B4-BE49-F238E27FC236}">
                <a16:creationId xmlns:a16="http://schemas.microsoft.com/office/drawing/2014/main" id="{0B72A66B-EF6D-458F-95BF-7A90864493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D41FC2-FCFF-441E-8D5C-03B9DB9C1E45}"/>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379980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E7654-146B-4134-A273-B52E097AE8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60CBA6-6022-4FBB-8A3E-062C1B9BE2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DEDBAC6-D56A-4DDA-91B1-6E807C51A8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A2D962-D88C-424E-A9B6-5B6CA7F08524}"/>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6" name="Footer Placeholder 5">
            <a:extLst>
              <a:ext uri="{FF2B5EF4-FFF2-40B4-BE49-F238E27FC236}">
                <a16:creationId xmlns:a16="http://schemas.microsoft.com/office/drawing/2014/main" id="{A53E10BF-0B60-46F9-88C4-51EAA78858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3D79EE-ADF4-4FBC-9B3B-772C3F623FC9}"/>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389844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89E2A-EBC6-4556-B37A-498F932C78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970113-EAC3-4CF9-AE8B-BA61FF90A4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31CBDD-7DD5-4F22-9D98-9574D3BF4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CF897E-EE92-49FA-99FA-C766A8FC6AA1}"/>
              </a:ext>
            </a:extLst>
          </p:cNvPr>
          <p:cNvSpPr>
            <a:spLocks noGrp="1"/>
          </p:cNvSpPr>
          <p:nvPr>
            <p:ph type="dt" sz="half" idx="10"/>
          </p:nvPr>
        </p:nvSpPr>
        <p:spPr/>
        <p:txBody>
          <a:bodyPr/>
          <a:lstStyle/>
          <a:p>
            <a:fld id="{4949AFAB-3E97-4383-A599-1A8D0AC927C6}" type="datetimeFigureOut">
              <a:rPr lang="en-US" smtClean="0"/>
              <a:t>6/10/2020</a:t>
            </a:fld>
            <a:endParaRPr lang="en-US"/>
          </a:p>
        </p:txBody>
      </p:sp>
      <p:sp>
        <p:nvSpPr>
          <p:cNvPr id="6" name="Footer Placeholder 5">
            <a:extLst>
              <a:ext uri="{FF2B5EF4-FFF2-40B4-BE49-F238E27FC236}">
                <a16:creationId xmlns:a16="http://schemas.microsoft.com/office/drawing/2014/main" id="{157F35D3-2FE0-47B7-B3BA-28E43700DC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D2FC46-DB37-45DD-9184-48453C6A32D8}"/>
              </a:ext>
            </a:extLst>
          </p:cNvPr>
          <p:cNvSpPr>
            <a:spLocks noGrp="1"/>
          </p:cNvSpPr>
          <p:nvPr>
            <p:ph type="sldNum" sz="quarter" idx="12"/>
          </p:nvPr>
        </p:nvSpPr>
        <p:spPr/>
        <p:txBody>
          <a:bodyPr/>
          <a:lstStyle/>
          <a:p>
            <a:fld id="{EBC057C7-7592-41BF-94F9-CC6F6E196F0E}" type="slidenum">
              <a:rPr lang="en-US" smtClean="0"/>
              <a:t>‹#›</a:t>
            </a:fld>
            <a:endParaRPr lang="en-US"/>
          </a:p>
        </p:txBody>
      </p:sp>
    </p:spTree>
    <p:extLst>
      <p:ext uri="{BB962C8B-B14F-4D97-AF65-F5344CB8AC3E}">
        <p14:creationId xmlns:p14="http://schemas.microsoft.com/office/powerpoint/2010/main" val="2424586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CA19BD-EA7D-45EC-8F0E-2FDE3FA6D6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C26958-1BB1-4411-BD08-E1E1E8CA02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82011-518E-4065-B61B-F3AE601E58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49AFAB-3E97-4383-A599-1A8D0AC927C6}" type="datetimeFigureOut">
              <a:rPr lang="en-US" smtClean="0"/>
              <a:t>6/10/2020</a:t>
            </a:fld>
            <a:endParaRPr lang="en-US"/>
          </a:p>
        </p:txBody>
      </p:sp>
      <p:sp>
        <p:nvSpPr>
          <p:cNvPr id="5" name="Footer Placeholder 4">
            <a:extLst>
              <a:ext uri="{FF2B5EF4-FFF2-40B4-BE49-F238E27FC236}">
                <a16:creationId xmlns:a16="http://schemas.microsoft.com/office/drawing/2014/main" id="{1BA36A47-D553-4302-997B-CBBCDD60FF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ED25BC-D036-4691-AC30-BE4563B10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C057C7-7592-41BF-94F9-CC6F6E196F0E}" type="slidenum">
              <a:rPr lang="en-US" smtClean="0"/>
              <a:t>‹#›</a:t>
            </a:fld>
            <a:endParaRPr lang="en-US"/>
          </a:p>
        </p:txBody>
      </p:sp>
    </p:spTree>
    <p:extLst>
      <p:ext uri="{BB962C8B-B14F-4D97-AF65-F5344CB8AC3E}">
        <p14:creationId xmlns:p14="http://schemas.microsoft.com/office/powerpoint/2010/main" val="177294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78189-549D-4436-8033-40364151FA80}"/>
              </a:ext>
            </a:extLst>
          </p:cNvPr>
          <p:cNvSpPr>
            <a:spLocks noGrp="1"/>
          </p:cNvSpPr>
          <p:nvPr>
            <p:ph type="title"/>
          </p:nvPr>
        </p:nvSpPr>
        <p:spPr>
          <a:xfrm>
            <a:off x="838200" y="365125"/>
            <a:ext cx="10515600" cy="2059576"/>
          </a:xfrm>
        </p:spPr>
        <p:txBody>
          <a:bodyPr>
            <a:normAutofit/>
          </a:bodyPr>
          <a:lstStyle/>
          <a:p>
            <a:pPr algn="ctr"/>
            <a:r>
              <a:rPr lang="en-US" i="1" dirty="0"/>
              <a:t>U.S. trade policy and gender</a:t>
            </a:r>
            <a:br>
              <a:rPr lang="en-US" i="1" dirty="0"/>
            </a:br>
            <a:r>
              <a:rPr lang="en-US" i="1" dirty="0"/>
              <a:t>A retrospective examination of gender and sector-specific outcomes</a:t>
            </a:r>
            <a:endParaRPr lang="en-US" dirty="0"/>
          </a:p>
        </p:txBody>
      </p:sp>
      <p:sp>
        <p:nvSpPr>
          <p:cNvPr id="3" name="Content Placeholder 2">
            <a:extLst>
              <a:ext uri="{FF2B5EF4-FFF2-40B4-BE49-F238E27FC236}">
                <a16:creationId xmlns:a16="http://schemas.microsoft.com/office/drawing/2014/main" id="{176D116F-79D8-4D38-8A0B-C25C657EB673}"/>
              </a:ext>
            </a:extLst>
          </p:cNvPr>
          <p:cNvSpPr>
            <a:spLocks noGrp="1"/>
          </p:cNvSpPr>
          <p:nvPr>
            <p:ph idx="1"/>
          </p:nvPr>
        </p:nvSpPr>
        <p:spPr>
          <a:xfrm>
            <a:off x="838200" y="2917861"/>
            <a:ext cx="10515600" cy="3259102"/>
          </a:xfrm>
        </p:spPr>
        <p:txBody>
          <a:bodyPr>
            <a:normAutofit/>
          </a:bodyPr>
          <a:lstStyle/>
          <a:p>
            <a:pPr marL="0" indent="0" algn="ctr">
              <a:buNone/>
            </a:pPr>
            <a:r>
              <a:rPr lang="en-US" dirty="0"/>
              <a:t>Tamara Gurevich, David Riker, and Marinos Tsigas</a:t>
            </a:r>
          </a:p>
          <a:p>
            <a:pPr marL="0" indent="0" algn="ctr">
              <a:buNone/>
            </a:pPr>
            <a:endParaRPr lang="en-US" dirty="0"/>
          </a:p>
          <a:p>
            <a:pPr marL="0" indent="0" algn="ctr">
              <a:buNone/>
            </a:pPr>
            <a:endParaRPr lang="en-US" dirty="0"/>
          </a:p>
          <a:p>
            <a:pPr marL="0" indent="0" algn="ctr">
              <a:buNone/>
            </a:pPr>
            <a:endParaRPr lang="en-US" dirty="0"/>
          </a:p>
          <a:p>
            <a:pPr marL="0" indent="0">
              <a:buNone/>
            </a:pPr>
            <a:endParaRPr lang="en-US" sz="1800" dirty="0"/>
          </a:p>
          <a:p>
            <a:pPr marL="0" indent="0">
              <a:buNone/>
            </a:pPr>
            <a:r>
              <a:rPr lang="en-US" sz="1800" dirty="0"/>
              <a:t>Disclaimer: This presentation is solely meant to represent the opinions and professional research of individual authors, and is not meant to represent in any way the views of the U.S. International Trade Commission or any of </a:t>
            </a:r>
            <a:r>
              <a:rPr lang="en-US" sz="1800"/>
              <a:t>its individual Commissioners</a:t>
            </a:r>
            <a:r>
              <a:rPr lang="en-US" sz="1800" dirty="0"/>
              <a:t>.</a:t>
            </a:r>
          </a:p>
        </p:txBody>
      </p:sp>
    </p:spTree>
    <p:extLst>
      <p:ext uri="{BB962C8B-B14F-4D97-AF65-F5344CB8AC3E}">
        <p14:creationId xmlns:p14="http://schemas.microsoft.com/office/powerpoint/2010/main" val="3411314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5F5D7-74C3-4B6A-8B74-C160449B56C9}"/>
              </a:ext>
            </a:extLst>
          </p:cNvPr>
          <p:cNvSpPr>
            <a:spLocks noGrp="1"/>
          </p:cNvSpPr>
          <p:nvPr>
            <p:ph type="title"/>
          </p:nvPr>
        </p:nvSpPr>
        <p:spPr/>
        <p:txBody>
          <a:bodyPr/>
          <a:lstStyle/>
          <a:p>
            <a:r>
              <a:rPr lang="en-US" dirty="0"/>
              <a:t>Substitution</a:t>
            </a:r>
          </a:p>
        </p:txBody>
      </p:sp>
      <p:sp>
        <p:nvSpPr>
          <p:cNvPr id="4" name="Content Placeholder 3">
            <a:extLst>
              <a:ext uri="{FF2B5EF4-FFF2-40B4-BE49-F238E27FC236}">
                <a16:creationId xmlns:a16="http://schemas.microsoft.com/office/drawing/2014/main" id="{4B8CEB25-6ADC-45B8-B99A-46A1A2D4AC1A}"/>
              </a:ext>
            </a:extLst>
          </p:cNvPr>
          <p:cNvSpPr>
            <a:spLocks noGrp="1"/>
          </p:cNvSpPr>
          <p:nvPr>
            <p:ph idx="1"/>
          </p:nvPr>
        </p:nvSpPr>
        <p:spPr/>
        <p:txBody>
          <a:bodyPr/>
          <a:lstStyle/>
          <a:p>
            <a:r>
              <a:rPr lang="en-US" dirty="0"/>
              <a:t>Twenty labor types in each GTAP sector:</a:t>
            </a:r>
          </a:p>
          <a:p>
            <a:pPr lvl="1"/>
            <a:r>
              <a:rPr lang="en-US" dirty="0"/>
              <a:t>For each gender, </a:t>
            </a:r>
          </a:p>
          <a:p>
            <a:pPr lvl="2"/>
            <a:r>
              <a:rPr lang="en-US" dirty="0"/>
              <a:t>Five occupation types</a:t>
            </a:r>
          </a:p>
          <a:p>
            <a:pPr lvl="1"/>
            <a:r>
              <a:rPr lang="en-US" dirty="0"/>
              <a:t>For each occupation,</a:t>
            </a:r>
          </a:p>
          <a:p>
            <a:pPr lvl="2"/>
            <a:r>
              <a:rPr lang="en-US" dirty="0"/>
              <a:t>Two education types</a:t>
            </a:r>
          </a:p>
          <a:p>
            <a:pPr lvl="2"/>
            <a:endParaRPr lang="en-US" dirty="0"/>
          </a:p>
          <a:p>
            <a:r>
              <a:rPr lang="en-US" dirty="0"/>
              <a:t>All primary factors are under a single CES function for VA</a:t>
            </a:r>
          </a:p>
          <a:p>
            <a:endParaRPr lang="en-US" dirty="0"/>
          </a:p>
        </p:txBody>
      </p:sp>
    </p:spTree>
    <p:extLst>
      <p:ext uri="{BB962C8B-B14F-4D97-AF65-F5344CB8AC3E}">
        <p14:creationId xmlns:p14="http://schemas.microsoft.com/office/powerpoint/2010/main" val="1822150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AF953D-2ACE-4A01-B52F-3C41797FBD58}"/>
              </a:ext>
            </a:extLst>
          </p:cNvPr>
          <p:cNvSpPr>
            <a:spLocks noGrp="1"/>
          </p:cNvSpPr>
          <p:nvPr>
            <p:ph type="title"/>
          </p:nvPr>
        </p:nvSpPr>
        <p:spPr>
          <a:xfrm>
            <a:off x="838200" y="365125"/>
            <a:ext cx="10515600" cy="1608614"/>
          </a:xfrm>
        </p:spPr>
        <p:txBody>
          <a:bodyPr>
            <a:normAutofit fontScale="90000"/>
          </a:bodyPr>
          <a:lstStyle/>
          <a:p>
            <a:r>
              <a:rPr lang="en-US" dirty="0"/>
              <a:t>We then changed the labor substitutions at the sector level: simulated effects were not affected for different </a:t>
            </a:r>
            <a:r>
              <a:rPr lang="el-GR" dirty="0"/>
              <a:t>σ</a:t>
            </a:r>
            <a:r>
              <a:rPr lang="en-US" baseline="-25000" dirty="0"/>
              <a:t>LAB</a:t>
            </a:r>
            <a:r>
              <a:rPr lang="en-US" dirty="0"/>
              <a:t> values</a:t>
            </a:r>
            <a:br>
              <a:rPr lang="en-US" baseline="-25000" dirty="0"/>
            </a:br>
            <a:endParaRPr lang="en-US" dirty="0"/>
          </a:p>
        </p:txBody>
      </p:sp>
      <p:cxnSp>
        <p:nvCxnSpPr>
          <p:cNvPr id="8" name="Straight Connector 7">
            <a:extLst>
              <a:ext uri="{FF2B5EF4-FFF2-40B4-BE49-F238E27FC236}">
                <a16:creationId xmlns:a16="http://schemas.microsoft.com/office/drawing/2014/main" id="{7A4613B3-D522-4E75-958E-5E8DDAB0E703}"/>
              </a:ext>
            </a:extLst>
          </p:cNvPr>
          <p:cNvCxnSpPr>
            <a:cxnSpLocks/>
          </p:cNvCxnSpPr>
          <p:nvPr/>
        </p:nvCxnSpPr>
        <p:spPr>
          <a:xfrm flipH="1">
            <a:off x="1630326" y="2583402"/>
            <a:ext cx="1663291"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F70CEC-471F-4ED3-8604-3E43F7DCF43E}"/>
              </a:ext>
            </a:extLst>
          </p:cNvPr>
          <p:cNvCxnSpPr>
            <a:cxnSpLocks/>
          </p:cNvCxnSpPr>
          <p:nvPr/>
        </p:nvCxnSpPr>
        <p:spPr>
          <a:xfrm flipH="1">
            <a:off x="2573079" y="2583402"/>
            <a:ext cx="720538"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EEC865E-6193-4B01-B73D-B02635CE17BC}"/>
              </a:ext>
            </a:extLst>
          </p:cNvPr>
          <p:cNvCxnSpPr>
            <a:cxnSpLocks/>
          </p:cNvCxnSpPr>
          <p:nvPr/>
        </p:nvCxnSpPr>
        <p:spPr>
          <a:xfrm>
            <a:off x="3293616" y="2583402"/>
            <a:ext cx="0"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714651-1D19-44C7-AD55-D9D06F1A0570}"/>
              </a:ext>
            </a:extLst>
          </p:cNvPr>
          <p:cNvCxnSpPr>
            <a:cxnSpLocks/>
          </p:cNvCxnSpPr>
          <p:nvPr/>
        </p:nvCxnSpPr>
        <p:spPr>
          <a:xfrm>
            <a:off x="3293616" y="2576313"/>
            <a:ext cx="1193324" cy="1764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7C5CC72-2D03-454E-B071-CC6C97A009D1}"/>
              </a:ext>
            </a:extLst>
          </p:cNvPr>
          <p:cNvSpPr txBox="1"/>
          <p:nvPr/>
        </p:nvSpPr>
        <p:spPr>
          <a:xfrm>
            <a:off x="1292917" y="4348270"/>
            <a:ext cx="1712538" cy="461665"/>
          </a:xfrm>
          <a:prstGeom prst="rect">
            <a:avLst/>
          </a:prstGeom>
          <a:noFill/>
        </p:spPr>
        <p:txBody>
          <a:bodyPr wrap="square" rtlCol="0">
            <a:spAutoFit/>
          </a:bodyPr>
          <a:lstStyle/>
          <a:p>
            <a:r>
              <a:rPr lang="en-US" sz="1200" dirty="0"/>
              <a:t>Skilled                Unskilled Labor                  Labor</a:t>
            </a:r>
          </a:p>
        </p:txBody>
      </p:sp>
      <p:sp>
        <p:nvSpPr>
          <p:cNvPr id="26" name="TextBox 25">
            <a:extLst>
              <a:ext uri="{FF2B5EF4-FFF2-40B4-BE49-F238E27FC236}">
                <a16:creationId xmlns:a16="http://schemas.microsoft.com/office/drawing/2014/main" id="{C1D0C00B-01A8-44D9-8142-06016FF6F96E}"/>
              </a:ext>
            </a:extLst>
          </p:cNvPr>
          <p:cNvSpPr txBox="1"/>
          <p:nvPr/>
        </p:nvSpPr>
        <p:spPr>
          <a:xfrm>
            <a:off x="3052617" y="4341181"/>
            <a:ext cx="1712538" cy="276999"/>
          </a:xfrm>
          <a:prstGeom prst="rect">
            <a:avLst/>
          </a:prstGeom>
          <a:noFill/>
        </p:spPr>
        <p:txBody>
          <a:bodyPr wrap="square" rtlCol="0">
            <a:spAutoFit/>
          </a:bodyPr>
          <a:lstStyle/>
          <a:p>
            <a:r>
              <a:rPr lang="en-US" sz="1200" dirty="0"/>
              <a:t>Capital                 Other</a:t>
            </a:r>
          </a:p>
        </p:txBody>
      </p:sp>
      <p:cxnSp>
        <p:nvCxnSpPr>
          <p:cNvPr id="28" name="Straight Connector 27">
            <a:extLst>
              <a:ext uri="{FF2B5EF4-FFF2-40B4-BE49-F238E27FC236}">
                <a16:creationId xmlns:a16="http://schemas.microsoft.com/office/drawing/2014/main" id="{DBF04F09-486E-4C9C-BCDB-3E228E3A429B}"/>
              </a:ext>
            </a:extLst>
          </p:cNvPr>
          <p:cNvCxnSpPr>
            <a:cxnSpLocks/>
          </p:cNvCxnSpPr>
          <p:nvPr/>
        </p:nvCxnSpPr>
        <p:spPr>
          <a:xfrm flipH="1">
            <a:off x="7223051" y="2576313"/>
            <a:ext cx="1474382" cy="1771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F82B28E-D625-4B22-9CA7-209356A7ABB5}"/>
              </a:ext>
            </a:extLst>
          </p:cNvPr>
          <p:cNvCxnSpPr>
            <a:cxnSpLocks/>
          </p:cNvCxnSpPr>
          <p:nvPr/>
        </p:nvCxnSpPr>
        <p:spPr>
          <a:xfrm>
            <a:off x="8697433" y="2583402"/>
            <a:ext cx="63795" cy="16696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04DF08C-644B-43BC-97DD-678F1B29490F}"/>
              </a:ext>
            </a:extLst>
          </p:cNvPr>
          <p:cNvCxnSpPr>
            <a:cxnSpLocks/>
          </p:cNvCxnSpPr>
          <p:nvPr/>
        </p:nvCxnSpPr>
        <p:spPr>
          <a:xfrm>
            <a:off x="8697433" y="2576313"/>
            <a:ext cx="1474382" cy="1771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066FDEA-EB2F-43AB-A247-AFF5E8D6D8F0}"/>
              </a:ext>
            </a:extLst>
          </p:cNvPr>
          <p:cNvSpPr txBox="1"/>
          <p:nvPr/>
        </p:nvSpPr>
        <p:spPr>
          <a:xfrm>
            <a:off x="6833190" y="4341181"/>
            <a:ext cx="4054549" cy="276999"/>
          </a:xfrm>
          <a:prstGeom prst="rect">
            <a:avLst/>
          </a:prstGeom>
          <a:noFill/>
        </p:spPr>
        <p:txBody>
          <a:bodyPr wrap="square" rtlCol="0">
            <a:spAutoFit/>
          </a:bodyPr>
          <a:lstStyle/>
          <a:p>
            <a:r>
              <a:rPr lang="en-US" sz="1200" dirty="0"/>
              <a:t>Labor                                     Capital                                 Other</a:t>
            </a:r>
          </a:p>
        </p:txBody>
      </p:sp>
      <p:cxnSp>
        <p:nvCxnSpPr>
          <p:cNvPr id="41" name="Straight Connector 40">
            <a:extLst>
              <a:ext uri="{FF2B5EF4-FFF2-40B4-BE49-F238E27FC236}">
                <a16:creationId xmlns:a16="http://schemas.microsoft.com/office/drawing/2014/main" id="{0ACDBA97-914F-4B4C-BB81-9461CC2732A9}"/>
              </a:ext>
            </a:extLst>
          </p:cNvPr>
          <p:cNvCxnSpPr>
            <a:cxnSpLocks/>
          </p:cNvCxnSpPr>
          <p:nvPr/>
        </p:nvCxnSpPr>
        <p:spPr>
          <a:xfrm flipV="1">
            <a:off x="6485860" y="4618180"/>
            <a:ext cx="559982" cy="8540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D41607A-B57F-41D0-BF57-A7C47467DBB4}"/>
              </a:ext>
            </a:extLst>
          </p:cNvPr>
          <p:cNvCxnSpPr>
            <a:cxnSpLocks/>
          </p:cNvCxnSpPr>
          <p:nvPr/>
        </p:nvCxnSpPr>
        <p:spPr>
          <a:xfrm flipH="1" flipV="1">
            <a:off x="7045842" y="4618181"/>
            <a:ext cx="637953" cy="7973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70C4E27D-31E7-4DDB-9A75-F574398C65E0}"/>
              </a:ext>
            </a:extLst>
          </p:cNvPr>
          <p:cNvSpPr txBox="1"/>
          <p:nvPr/>
        </p:nvSpPr>
        <p:spPr>
          <a:xfrm>
            <a:off x="5872655" y="5479786"/>
            <a:ext cx="3111856" cy="646331"/>
          </a:xfrm>
          <a:prstGeom prst="rect">
            <a:avLst/>
          </a:prstGeom>
          <a:noFill/>
        </p:spPr>
        <p:txBody>
          <a:bodyPr wrap="square" rtlCol="0">
            <a:spAutoFit/>
          </a:bodyPr>
          <a:lstStyle/>
          <a:p>
            <a:r>
              <a:rPr lang="en-US" sz="1200" dirty="0"/>
              <a:t>Female		Male</a:t>
            </a:r>
          </a:p>
          <a:p>
            <a:r>
              <a:rPr lang="en-US" sz="1200" dirty="0"/>
              <a:t>High skilled		Low skilled</a:t>
            </a:r>
          </a:p>
          <a:p>
            <a:r>
              <a:rPr lang="en-US" sz="1200" dirty="0"/>
              <a:t>Management          </a:t>
            </a:r>
            <a:r>
              <a:rPr lang="en-US" sz="1200" b="1" dirty="0"/>
              <a:t>. . .</a:t>
            </a:r>
            <a:r>
              <a:rPr lang="en-US" sz="1200" dirty="0"/>
              <a:t>             Production</a:t>
            </a:r>
          </a:p>
        </p:txBody>
      </p:sp>
      <p:sp>
        <p:nvSpPr>
          <p:cNvPr id="53" name="TextBox 52">
            <a:extLst>
              <a:ext uri="{FF2B5EF4-FFF2-40B4-BE49-F238E27FC236}">
                <a16:creationId xmlns:a16="http://schemas.microsoft.com/office/drawing/2014/main" id="{A519CAFB-8A68-4DE5-87FA-A7CD68985246}"/>
              </a:ext>
            </a:extLst>
          </p:cNvPr>
          <p:cNvSpPr txBox="1"/>
          <p:nvPr/>
        </p:nvSpPr>
        <p:spPr>
          <a:xfrm>
            <a:off x="3015401" y="2785102"/>
            <a:ext cx="510363" cy="369332"/>
          </a:xfrm>
          <a:prstGeom prst="rect">
            <a:avLst/>
          </a:prstGeom>
          <a:noFill/>
        </p:spPr>
        <p:txBody>
          <a:bodyPr wrap="square" rtlCol="0">
            <a:spAutoFit/>
          </a:bodyPr>
          <a:lstStyle/>
          <a:p>
            <a:r>
              <a:rPr lang="el-GR" dirty="0"/>
              <a:t>σ</a:t>
            </a:r>
            <a:r>
              <a:rPr lang="en-US" baseline="-25000" dirty="0"/>
              <a:t>VA</a:t>
            </a:r>
          </a:p>
        </p:txBody>
      </p:sp>
      <p:sp>
        <p:nvSpPr>
          <p:cNvPr id="54" name="TextBox 53">
            <a:extLst>
              <a:ext uri="{FF2B5EF4-FFF2-40B4-BE49-F238E27FC236}">
                <a16:creationId xmlns:a16="http://schemas.microsoft.com/office/drawing/2014/main" id="{B54DD9DC-A240-4D81-87D4-035C9502CB33}"/>
              </a:ext>
            </a:extLst>
          </p:cNvPr>
          <p:cNvSpPr txBox="1"/>
          <p:nvPr/>
        </p:nvSpPr>
        <p:spPr>
          <a:xfrm>
            <a:off x="8474148" y="2696497"/>
            <a:ext cx="510363" cy="369332"/>
          </a:xfrm>
          <a:prstGeom prst="rect">
            <a:avLst/>
          </a:prstGeom>
          <a:noFill/>
        </p:spPr>
        <p:txBody>
          <a:bodyPr wrap="square" rtlCol="0">
            <a:spAutoFit/>
          </a:bodyPr>
          <a:lstStyle/>
          <a:p>
            <a:r>
              <a:rPr lang="el-GR" dirty="0"/>
              <a:t>σ</a:t>
            </a:r>
            <a:r>
              <a:rPr lang="en-US" baseline="-25000" dirty="0"/>
              <a:t>VA</a:t>
            </a:r>
          </a:p>
        </p:txBody>
      </p:sp>
      <p:sp>
        <p:nvSpPr>
          <p:cNvPr id="55" name="TextBox 54">
            <a:extLst>
              <a:ext uri="{FF2B5EF4-FFF2-40B4-BE49-F238E27FC236}">
                <a16:creationId xmlns:a16="http://schemas.microsoft.com/office/drawing/2014/main" id="{78D11CFA-F5A4-47B4-8804-21E09B7165DA}"/>
              </a:ext>
            </a:extLst>
          </p:cNvPr>
          <p:cNvSpPr txBox="1"/>
          <p:nvPr/>
        </p:nvSpPr>
        <p:spPr>
          <a:xfrm>
            <a:off x="6833190" y="4706340"/>
            <a:ext cx="559982" cy="369332"/>
          </a:xfrm>
          <a:prstGeom prst="rect">
            <a:avLst/>
          </a:prstGeom>
          <a:noFill/>
        </p:spPr>
        <p:txBody>
          <a:bodyPr wrap="square" rtlCol="0">
            <a:spAutoFit/>
          </a:bodyPr>
          <a:lstStyle/>
          <a:p>
            <a:r>
              <a:rPr lang="el-GR" dirty="0"/>
              <a:t>σ</a:t>
            </a:r>
            <a:r>
              <a:rPr lang="en-US" baseline="-25000" dirty="0"/>
              <a:t>LAB</a:t>
            </a:r>
          </a:p>
        </p:txBody>
      </p:sp>
      <p:sp>
        <p:nvSpPr>
          <p:cNvPr id="56" name="Arc 55">
            <a:extLst>
              <a:ext uri="{FF2B5EF4-FFF2-40B4-BE49-F238E27FC236}">
                <a16:creationId xmlns:a16="http://schemas.microsoft.com/office/drawing/2014/main" id="{1B3ABC2A-54D1-4190-B814-9DE9CB7CEF03}"/>
              </a:ext>
            </a:extLst>
          </p:cNvPr>
          <p:cNvSpPr/>
          <p:nvPr/>
        </p:nvSpPr>
        <p:spPr>
          <a:xfrm rot="5400000">
            <a:off x="3062288" y="2624262"/>
            <a:ext cx="354412" cy="1045424"/>
          </a:xfrm>
          <a:prstGeom prst="arc">
            <a:avLst>
              <a:gd name="adj1" fmla="val 16878413"/>
              <a:gd name="adj2" fmla="val 511103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17F1FA9E-51A2-4CFE-9EF2-E4E627156693}"/>
              </a:ext>
            </a:extLst>
          </p:cNvPr>
          <p:cNvSpPr/>
          <p:nvPr/>
        </p:nvSpPr>
        <p:spPr>
          <a:xfrm rot="5400000">
            <a:off x="8476681" y="2631722"/>
            <a:ext cx="354412" cy="1045424"/>
          </a:xfrm>
          <a:prstGeom prst="arc">
            <a:avLst>
              <a:gd name="adj1" fmla="val 16311287"/>
              <a:gd name="adj2" fmla="val 5304722"/>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 57">
            <a:extLst>
              <a:ext uri="{FF2B5EF4-FFF2-40B4-BE49-F238E27FC236}">
                <a16:creationId xmlns:a16="http://schemas.microsoft.com/office/drawing/2014/main" id="{037EF55F-4475-4F9A-B201-297AF620DFB3}"/>
              </a:ext>
            </a:extLst>
          </p:cNvPr>
          <p:cNvSpPr/>
          <p:nvPr/>
        </p:nvSpPr>
        <p:spPr>
          <a:xfrm rot="5400000">
            <a:off x="6890245" y="4664891"/>
            <a:ext cx="304106" cy="559983"/>
          </a:xfrm>
          <a:prstGeom prst="arc">
            <a:avLst>
              <a:gd name="adj1" fmla="val 16700409"/>
              <a:gd name="adj2" fmla="val 4687258"/>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DFE77AF0-E8DE-48D7-9D99-0CB7F0DE8224}"/>
              </a:ext>
            </a:extLst>
          </p:cNvPr>
          <p:cNvSpPr txBox="1"/>
          <p:nvPr/>
        </p:nvSpPr>
        <p:spPr>
          <a:xfrm>
            <a:off x="2454883" y="1998709"/>
            <a:ext cx="1663291" cy="369332"/>
          </a:xfrm>
          <a:prstGeom prst="rect">
            <a:avLst/>
          </a:prstGeom>
          <a:noFill/>
        </p:spPr>
        <p:txBody>
          <a:bodyPr wrap="square" rtlCol="0">
            <a:spAutoFit/>
          </a:bodyPr>
          <a:lstStyle/>
          <a:p>
            <a:r>
              <a:rPr lang="en-US" dirty="0"/>
              <a:t>In USITC Report</a:t>
            </a:r>
          </a:p>
        </p:txBody>
      </p:sp>
      <p:sp>
        <p:nvSpPr>
          <p:cNvPr id="60" name="TextBox 59">
            <a:extLst>
              <a:ext uri="{FF2B5EF4-FFF2-40B4-BE49-F238E27FC236}">
                <a16:creationId xmlns:a16="http://schemas.microsoft.com/office/drawing/2014/main" id="{38FC1DF9-ABB4-4EB1-803D-0BF3837A2070}"/>
              </a:ext>
            </a:extLst>
          </p:cNvPr>
          <p:cNvSpPr txBox="1"/>
          <p:nvPr/>
        </p:nvSpPr>
        <p:spPr>
          <a:xfrm>
            <a:off x="7897684" y="2030443"/>
            <a:ext cx="1388084" cy="369332"/>
          </a:xfrm>
          <a:prstGeom prst="rect">
            <a:avLst/>
          </a:prstGeom>
          <a:noFill/>
        </p:spPr>
        <p:txBody>
          <a:bodyPr wrap="square" rtlCol="0">
            <a:spAutoFit/>
          </a:bodyPr>
          <a:lstStyle/>
          <a:p>
            <a:r>
              <a:rPr lang="en-US" dirty="0"/>
              <a:t>In this work</a:t>
            </a:r>
          </a:p>
        </p:txBody>
      </p:sp>
    </p:spTree>
    <p:extLst>
      <p:ext uri="{BB962C8B-B14F-4D97-AF65-F5344CB8AC3E}">
        <p14:creationId xmlns:p14="http://schemas.microsoft.com/office/powerpoint/2010/main" val="1571985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F6B22AD-C642-4F76-BFA6-E95224CBA9AC}"/>
              </a:ext>
            </a:extLst>
          </p:cNvPr>
          <p:cNvSpPr>
            <a:spLocks noGrp="1"/>
          </p:cNvSpPr>
          <p:nvPr>
            <p:ph type="title"/>
          </p:nvPr>
        </p:nvSpPr>
        <p:spPr>
          <a:xfrm>
            <a:off x="838200" y="279401"/>
            <a:ext cx="10515600" cy="558798"/>
          </a:xfrm>
        </p:spPr>
        <p:txBody>
          <a:bodyPr/>
          <a:lstStyle/>
          <a:p>
            <a:pPr algn="ctr">
              <a:defRPr sz="1400" b="0" i="0" u="none" strike="noStrike" kern="1200" spc="0" baseline="0">
                <a:solidFill>
                  <a:prstClr val="black">
                    <a:lumMod val="65000"/>
                    <a:lumOff val="35000"/>
                  </a:prstClr>
                </a:solidFill>
                <a:latin typeface="+mn-lt"/>
                <a:ea typeface="+mn-ea"/>
                <a:cs typeface="+mn-cs"/>
              </a:defRPr>
            </a:pPr>
            <a:r>
              <a:rPr lang="en-US" sz="2000" b="1" dirty="0">
                <a:solidFill>
                  <a:prstClr val="black">
                    <a:lumMod val="65000"/>
                    <a:lumOff val="35000"/>
                  </a:prstClr>
                </a:solidFill>
              </a:rPr>
              <a:t>Real wage effects of US trade policies, by year, occupation, and education, percent change</a:t>
            </a:r>
            <a:endParaRPr lang="en-US" b="1" dirty="0"/>
          </a:p>
        </p:txBody>
      </p:sp>
      <p:graphicFrame>
        <p:nvGraphicFramePr>
          <p:cNvPr id="12" name="Chart 11">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1351132148"/>
              </p:ext>
            </p:extLst>
          </p:nvPr>
        </p:nvGraphicFramePr>
        <p:xfrm>
          <a:off x="1079607" y="3657600"/>
          <a:ext cx="10717925" cy="25855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ontent Placeholder 13">
            <a:extLst>
              <a:ext uri="{FF2B5EF4-FFF2-40B4-BE49-F238E27FC236}">
                <a16:creationId xmlns:a16="http://schemas.microsoft.com/office/drawing/2014/main" id="{6EC772D3-245A-4DBF-BCA5-71FF1EFCFA2B}"/>
              </a:ext>
            </a:extLst>
          </p:cNvPr>
          <p:cNvGraphicFramePr>
            <a:graphicFrameLocks noGrp="1"/>
          </p:cNvGraphicFramePr>
          <p:nvPr>
            <p:ph idx="1"/>
            <p:extLst>
              <p:ext uri="{D42A27DB-BD31-4B8C-83A1-F6EECF244321}">
                <p14:modId xmlns:p14="http://schemas.microsoft.com/office/powerpoint/2010/main" val="694890686"/>
              </p:ext>
            </p:extLst>
          </p:nvPr>
        </p:nvGraphicFramePr>
        <p:xfrm>
          <a:off x="1079608" y="1186278"/>
          <a:ext cx="10717924" cy="21863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6111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05F2D3-5499-43B0-A8F8-B84C19418EEE}"/>
              </a:ext>
            </a:extLst>
          </p:cNvPr>
          <p:cNvSpPr>
            <a:spLocks noGrp="1"/>
          </p:cNvSpPr>
          <p:nvPr>
            <p:ph type="title"/>
          </p:nvPr>
        </p:nvSpPr>
        <p:spPr/>
        <p:txBody>
          <a:bodyPr/>
          <a:lstStyle/>
          <a:p>
            <a:r>
              <a:rPr lang="en-US" dirty="0"/>
              <a:t>Observations </a:t>
            </a:r>
          </a:p>
        </p:txBody>
      </p:sp>
      <p:sp>
        <p:nvSpPr>
          <p:cNvPr id="6" name="Content Placeholder 5">
            <a:extLst>
              <a:ext uri="{FF2B5EF4-FFF2-40B4-BE49-F238E27FC236}">
                <a16:creationId xmlns:a16="http://schemas.microsoft.com/office/drawing/2014/main" id="{D9A9FF2A-EB6A-4D75-8933-1D9D06CCDF12}"/>
              </a:ext>
            </a:extLst>
          </p:cNvPr>
          <p:cNvSpPr>
            <a:spLocks noGrp="1"/>
          </p:cNvSpPr>
          <p:nvPr>
            <p:ph idx="1"/>
          </p:nvPr>
        </p:nvSpPr>
        <p:spPr/>
        <p:txBody>
          <a:bodyPr>
            <a:normAutofit fontScale="92500" lnSpcReduction="10000"/>
          </a:bodyPr>
          <a:lstStyle/>
          <a:p>
            <a:r>
              <a:rPr lang="en-US" dirty="0"/>
              <a:t>U.S. AVEs are low, so we should not expect large effects for primary factors</a:t>
            </a:r>
          </a:p>
          <a:p>
            <a:r>
              <a:rPr lang="en-US" dirty="0"/>
              <a:t>For aggregate U.S. labor groups(skilled/unskilled, female/male), we find that cost shares in the wage bill are close to 50-50</a:t>
            </a:r>
          </a:p>
          <a:p>
            <a:r>
              <a:rPr lang="en-US" dirty="0"/>
              <a:t>In this particular analysis, the “non-traded services” sector employs 50% of the U.S. labor force in about equal gender proportions and it is not affected directly by trade policy </a:t>
            </a:r>
          </a:p>
          <a:p>
            <a:pPr lvl="1"/>
            <a:r>
              <a:rPr lang="en-US" dirty="0"/>
              <a:t>This big sector keeps simulated gender differences very small</a:t>
            </a:r>
          </a:p>
          <a:p>
            <a:r>
              <a:rPr lang="en-US" dirty="0"/>
              <a:t>There are U.S. sectors with relatively high tariffs (textiles, apparel, shoes) and these sectors are affected by trade policy changes, but these sectors employ small labor forces, with high female labor shares</a:t>
            </a:r>
          </a:p>
          <a:p>
            <a:pPr lvl="1"/>
            <a:r>
              <a:rPr lang="en-US" dirty="0"/>
              <a:t>If these sectors are concentrated geographically, then there are going to be important effects in some places</a:t>
            </a:r>
          </a:p>
        </p:txBody>
      </p:sp>
    </p:spTree>
    <p:extLst>
      <p:ext uri="{BB962C8B-B14F-4D97-AF65-F5344CB8AC3E}">
        <p14:creationId xmlns:p14="http://schemas.microsoft.com/office/powerpoint/2010/main" val="2873211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4B3AD9-1667-4F00-B5E1-83E2098C02F8}"/>
              </a:ext>
            </a:extLst>
          </p:cNvPr>
          <p:cNvSpPr>
            <a:spLocks noGrp="1"/>
          </p:cNvSpPr>
          <p:nvPr>
            <p:ph type="title"/>
          </p:nvPr>
        </p:nvSpPr>
        <p:spPr>
          <a:xfrm>
            <a:off x="838200" y="2766218"/>
            <a:ext cx="10515600" cy="1325563"/>
          </a:xfrm>
        </p:spPr>
        <p:txBody>
          <a:bodyPr/>
          <a:lstStyle/>
          <a:p>
            <a:pPr algn="ctr"/>
            <a:r>
              <a:rPr lang="en-US" dirty="0"/>
              <a:t>Thank you</a:t>
            </a:r>
          </a:p>
        </p:txBody>
      </p:sp>
    </p:spTree>
    <p:extLst>
      <p:ext uri="{BB962C8B-B14F-4D97-AF65-F5344CB8AC3E}">
        <p14:creationId xmlns:p14="http://schemas.microsoft.com/office/powerpoint/2010/main" val="241101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DBF5A3-8352-4E0F-92D2-3B42FEE2A79C}"/>
              </a:ext>
            </a:extLst>
          </p:cNvPr>
          <p:cNvSpPr>
            <a:spLocks noGrp="1"/>
          </p:cNvSpPr>
          <p:nvPr>
            <p:ph type="title"/>
          </p:nvPr>
        </p:nvSpPr>
        <p:spPr/>
        <p:txBody>
          <a:bodyPr/>
          <a:lstStyle/>
          <a:p>
            <a:r>
              <a:rPr lang="en-US" dirty="0"/>
              <a:t>This work builds on a USITC report</a:t>
            </a:r>
          </a:p>
        </p:txBody>
      </p:sp>
      <p:sp>
        <p:nvSpPr>
          <p:cNvPr id="4" name="Content Placeholder 3">
            <a:extLst>
              <a:ext uri="{FF2B5EF4-FFF2-40B4-BE49-F238E27FC236}">
                <a16:creationId xmlns:a16="http://schemas.microsoft.com/office/drawing/2014/main" id="{37B97BE9-617C-476D-8C69-F9CEAD5F0D18}"/>
              </a:ext>
            </a:extLst>
          </p:cNvPr>
          <p:cNvSpPr>
            <a:spLocks noGrp="1"/>
          </p:cNvSpPr>
          <p:nvPr>
            <p:ph idx="1"/>
          </p:nvPr>
        </p:nvSpPr>
        <p:spPr/>
        <p:txBody>
          <a:bodyPr>
            <a:normAutofit lnSpcReduction="10000"/>
          </a:bodyPr>
          <a:lstStyle/>
          <a:p>
            <a:r>
              <a:rPr lang="en-US" dirty="0"/>
              <a:t>A 2016 USITC report quantified the </a:t>
            </a:r>
            <a:r>
              <a:rPr lang="en-US" i="1" dirty="0"/>
              <a:t>Economic Impact of Trade Agreements Implemented Under Trade Authorities Procedures </a:t>
            </a:r>
            <a:r>
              <a:rPr lang="en-US" dirty="0"/>
              <a:t>since 1984</a:t>
            </a:r>
            <a:endParaRPr lang="en-US" i="1" dirty="0"/>
          </a:p>
          <a:p>
            <a:r>
              <a:rPr lang="en-US" dirty="0"/>
              <a:t>An econometric model of trade was combined with a simulation model of the global economy to estimate the impact of the U.S. bilateral and regional agreements on sector-level bilateral trade in goods and services </a:t>
            </a:r>
          </a:p>
          <a:p>
            <a:r>
              <a:rPr lang="en-US" dirty="0"/>
              <a:t>The econometric analysis was based on gravity models of trade that estimated the total tariff equivalents of the barriers to cross-border trade that were removed by the trade agreements, including both tariffs and nontariff measures</a:t>
            </a:r>
          </a:p>
        </p:txBody>
      </p:sp>
    </p:spTree>
    <p:extLst>
      <p:ext uri="{BB962C8B-B14F-4D97-AF65-F5344CB8AC3E}">
        <p14:creationId xmlns:p14="http://schemas.microsoft.com/office/powerpoint/2010/main" val="700487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B6A1936-106F-4B82-8CDA-D5519586CCF0}"/>
              </a:ext>
            </a:extLst>
          </p:cNvPr>
          <p:cNvGraphicFramePr>
            <a:graphicFrameLocks noGrp="1"/>
          </p:cNvGraphicFramePr>
          <p:nvPr>
            <p:extLst>
              <p:ext uri="{D42A27DB-BD31-4B8C-83A1-F6EECF244321}">
                <p14:modId xmlns:p14="http://schemas.microsoft.com/office/powerpoint/2010/main" val="3906983463"/>
              </p:ext>
            </p:extLst>
          </p:nvPr>
        </p:nvGraphicFramePr>
        <p:xfrm>
          <a:off x="1148316" y="1324031"/>
          <a:ext cx="9902455" cy="3448050"/>
        </p:xfrm>
        <a:graphic>
          <a:graphicData uri="http://schemas.openxmlformats.org/drawingml/2006/table">
            <a:tbl>
              <a:tblPr>
                <a:tableStyleId>{5C22544A-7EE6-4342-B048-85BDC9FD1C3A}</a:tableStyleId>
              </a:tblPr>
              <a:tblGrid>
                <a:gridCol w="3184886">
                  <a:extLst>
                    <a:ext uri="{9D8B030D-6E8A-4147-A177-3AD203B41FA5}">
                      <a16:colId xmlns:a16="http://schemas.microsoft.com/office/drawing/2014/main" val="1636414125"/>
                    </a:ext>
                  </a:extLst>
                </a:gridCol>
                <a:gridCol w="6717569">
                  <a:extLst>
                    <a:ext uri="{9D8B030D-6E8A-4147-A177-3AD203B41FA5}">
                      <a16:colId xmlns:a16="http://schemas.microsoft.com/office/drawing/2014/main" val="3123012966"/>
                    </a:ext>
                  </a:extLst>
                </a:gridCol>
              </a:tblGrid>
              <a:tr h="279967">
                <a:tc gridSpan="2">
                  <a:txBody>
                    <a:bodyPr/>
                    <a:lstStyle/>
                    <a:p>
                      <a:pPr algn="l" fontAlgn="b"/>
                      <a:r>
                        <a:rPr lang="en-US" sz="2000" b="1" u="none" strike="noStrike" dirty="0">
                          <a:effectLst/>
                        </a:rPr>
                        <a:t>Estimates of the average impact of U.S. bilateral and regional trade agreements on barriers to cross-border trade</a:t>
                      </a:r>
                      <a:endParaRPr lang="en-US" sz="2000" b="1" i="0"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en-US"/>
                    </a:p>
                  </a:txBody>
                  <a:tcPr/>
                </a:tc>
                <a:extLst>
                  <a:ext uri="{0D108BD9-81ED-4DB2-BD59-A6C34878D82A}">
                    <a16:rowId xmlns:a16="http://schemas.microsoft.com/office/drawing/2014/main" val="3044266948"/>
                  </a:ext>
                </a:extLst>
              </a:tr>
              <a:tr h="261329">
                <a:tc>
                  <a:txBody>
                    <a:bodyPr/>
                    <a:lstStyle/>
                    <a:p>
                      <a:pPr algn="l" fontAlgn="b"/>
                      <a:r>
                        <a:rPr lang="en-US" sz="2000" b="1" u="none" strike="noStrike" dirty="0">
                          <a:effectLst/>
                        </a:rPr>
                        <a:t>Groups of sectors</a:t>
                      </a:r>
                      <a:endParaRPr lang="en-US" sz="20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b="1" u="none" strike="noStrike" dirty="0">
                          <a:effectLst/>
                        </a:rPr>
                        <a:t>Percent reduction in the tariff equivalents of the barriers to cross-border trade</a:t>
                      </a:r>
                      <a:endParaRPr lang="en-US"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51902899"/>
                  </a:ext>
                </a:extLst>
              </a:tr>
              <a:tr h="184150">
                <a:tc>
                  <a:txBody>
                    <a:bodyPr/>
                    <a:lstStyle/>
                    <a:p>
                      <a:pPr algn="l" fontAlgn="b"/>
                      <a:r>
                        <a:rPr lang="en-US" sz="2000" u="none" strike="noStrike" dirty="0">
                          <a:effectLst/>
                        </a:rPr>
                        <a:t>Grains, crops</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a:effectLst/>
                        </a:rPr>
                        <a:t>6.6</a:t>
                      </a:r>
                      <a:endParaRPr lang="en-US"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42395010"/>
                  </a:ext>
                </a:extLst>
              </a:tr>
              <a:tr h="184150">
                <a:tc>
                  <a:txBody>
                    <a:bodyPr/>
                    <a:lstStyle/>
                    <a:p>
                      <a:pPr algn="l" fontAlgn="b"/>
                      <a:r>
                        <a:rPr lang="en-US" sz="2000" u="none" strike="noStrike" dirty="0">
                          <a:effectLst/>
                        </a:rPr>
                        <a:t>Livestock, meats</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a:effectLst/>
                        </a:rPr>
                        <a:t>6.1</a:t>
                      </a:r>
                      <a:endParaRPr lang="en-US"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71831808"/>
                  </a:ext>
                </a:extLst>
              </a:tr>
              <a:tr h="184150">
                <a:tc>
                  <a:txBody>
                    <a:bodyPr/>
                    <a:lstStyle/>
                    <a:p>
                      <a:pPr algn="l" fontAlgn="b"/>
                      <a:r>
                        <a:rPr lang="en-US" sz="2000" u="none" strike="noStrike" dirty="0">
                          <a:effectLst/>
                        </a:rPr>
                        <a:t>Extraction</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dirty="0">
                          <a:effectLst/>
                        </a:rPr>
                        <a:t>0.0</a:t>
                      </a:r>
                      <a:endParaRPr lang="en-US"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67036259"/>
                  </a:ext>
                </a:extLst>
              </a:tr>
              <a:tr h="184150">
                <a:tc>
                  <a:txBody>
                    <a:bodyPr/>
                    <a:lstStyle/>
                    <a:p>
                      <a:pPr algn="l" fontAlgn="b"/>
                      <a:r>
                        <a:rPr lang="en-US" sz="2000" u="none" strike="noStrike" dirty="0">
                          <a:effectLst/>
                        </a:rPr>
                        <a:t>Light manufacturing</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dirty="0">
                          <a:effectLst/>
                        </a:rPr>
                        <a:t>4.9</a:t>
                      </a:r>
                      <a:endParaRPr lang="en-US"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68614002"/>
                  </a:ext>
                </a:extLst>
              </a:tr>
              <a:tr h="184150">
                <a:tc>
                  <a:txBody>
                    <a:bodyPr/>
                    <a:lstStyle/>
                    <a:p>
                      <a:pPr algn="l" fontAlgn="b"/>
                      <a:r>
                        <a:rPr lang="en-US" sz="2000" u="none" strike="noStrike" dirty="0">
                          <a:effectLst/>
                        </a:rPr>
                        <a:t>Heavy manufacturing</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a:effectLst/>
                        </a:rPr>
                        <a:t>4.3</a:t>
                      </a:r>
                      <a:endParaRPr lang="en-US"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53607774"/>
                  </a:ext>
                </a:extLst>
              </a:tr>
              <a:tr h="184150">
                <a:tc>
                  <a:txBody>
                    <a:bodyPr/>
                    <a:lstStyle/>
                    <a:p>
                      <a:pPr algn="l" fontAlgn="b"/>
                      <a:r>
                        <a:rPr lang="en-US" sz="2000" u="none" strike="noStrike" dirty="0">
                          <a:effectLst/>
                        </a:rPr>
                        <a:t>Tradable services</a:t>
                      </a:r>
                      <a:endParaRPr lang="en-US" sz="2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2000" u="none" strike="noStrike" dirty="0">
                          <a:effectLst/>
                        </a:rPr>
                        <a:t>3.5</a:t>
                      </a:r>
                      <a:endParaRPr lang="en-US"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86415974"/>
                  </a:ext>
                </a:extLst>
              </a:tr>
              <a:tr h="349250">
                <a:tc gridSpan="2">
                  <a:txBody>
                    <a:bodyPr/>
                    <a:lstStyle/>
                    <a:p>
                      <a:pPr algn="l" fontAlgn="b"/>
                      <a:r>
                        <a:rPr lang="en-US" sz="1100" u="none" strike="noStrike" dirty="0">
                          <a:effectLst/>
                        </a:rPr>
                        <a:t>Table 3.2 in Economic Impact of Trade Agreements Implemented Under Trade Authorities Procedures</a:t>
                      </a:r>
                      <a:endParaRPr lang="en-US" sz="1100" b="0" i="0" u="none" strike="noStrike" dirty="0">
                        <a:solidFill>
                          <a:srgbClr val="000000"/>
                        </a:solidFill>
                        <a:effectLst/>
                        <a:latin typeface="Calibri" panose="020F0502020204030204" pitchFamily="34" charset="0"/>
                      </a:endParaRPr>
                    </a:p>
                  </a:txBody>
                  <a:tcPr marL="6350" marR="6350" marT="6350" marB="0" anchor="b"/>
                </a:tc>
                <a:tc hMerge="1">
                  <a:txBody>
                    <a:bodyPr/>
                    <a:lstStyle/>
                    <a:p>
                      <a:endParaRPr lang="en-US"/>
                    </a:p>
                  </a:txBody>
                  <a:tcPr/>
                </a:tc>
                <a:extLst>
                  <a:ext uri="{0D108BD9-81ED-4DB2-BD59-A6C34878D82A}">
                    <a16:rowId xmlns:a16="http://schemas.microsoft.com/office/drawing/2014/main" val="2516638560"/>
                  </a:ext>
                </a:extLst>
              </a:tr>
            </a:tbl>
          </a:graphicData>
        </a:graphic>
      </p:graphicFrame>
    </p:spTree>
    <p:extLst>
      <p:ext uri="{BB962C8B-B14F-4D97-AF65-F5344CB8AC3E}">
        <p14:creationId xmlns:p14="http://schemas.microsoft.com/office/powerpoint/2010/main" val="335986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2F7836-3973-44AE-B862-2B698819DECE}"/>
              </a:ext>
            </a:extLst>
          </p:cNvPr>
          <p:cNvSpPr/>
          <p:nvPr/>
        </p:nvSpPr>
        <p:spPr>
          <a:xfrm>
            <a:off x="659218" y="582067"/>
            <a:ext cx="10419907" cy="3416320"/>
          </a:xfrm>
          <a:prstGeom prst="rect">
            <a:avLst/>
          </a:prstGeom>
        </p:spPr>
        <p:txBody>
          <a:bodyPr wrap="square">
            <a:spAutoFit/>
          </a:bodyPr>
          <a:lstStyle/>
          <a:p>
            <a:r>
              <a:rPr lang="en-US" sz="2400" dirty="0">
                <a:latin typeface="Calibri" panose="020F0502020204030204" pitchFamily="34" charset="0"/>
              </a:rPr>
              <a:t>Economy-wide effects of the U.S. bilateral and regional trade agreements in force in 2004 and 2012, Aggregate economic impacts, percent change</a:t>
            </a:r>
          </a:p>
          <a:p>
            <a:endParaRPr lang="en-US" sz="2400" dirty="0">
              <a:latin typeface="Calibri" panose="020F0502020204030204" pitchFamily="34" charset="0"/>
            </a:endParaRPr>
          </a:p>
          <a:p>
            <a:pPr marR="540"/>
            <a:r>
              <a:rPr lang="en-US" b="1" dirty="0">
                <a:latin typeface="Calibri" panose="020F0502020204030204" pitchFamily="34" charset="0"/>
              </a:rPr>
              <a:t>					Annual impact in 2004	Annual impact in 2012	</a:t>
            </a:r>
            <a:endParaRPr lang="en-US" sz="2400" dirty="0">
              <a:latin typeface="Calibri" panose="020F0502020204030204" pitchFamily="34" charset="0"/>
            </a:endParaRPr>
          </a:p>
          <a:p>
            <a:pPr marR="560"/>
            <a:r>
              <a:rPr lang="en-US" dirty="0">
                <a:latin typeface="Calibri" panose="020F0502020204030204" pitchFamily="34" charset="0"/>
              </a:rPr>
              <a:t>Real GDP 						0.13			0.21	</a:t>
            </a:r>
            <a:endParaRPr lang="en-US" sz="2400" dirty="0">
              <a:latin typeface="Calibri" panose="020F0502020204030204" pitchFamily="34" charset="0"/>
            </a:endParaRPr>
          </a:p>
          <a:p>
            <a:pPr marR="560"/>
            <a:endParaRPr lang="en-US" dirty="0">
              <a:latin typeface="Calibri" panose="020F0502020204030204" pitchFamily="34" charset="0"/>
            </a:endParaRPr>
          </a:p>
          <a:p>
            <a:pPr marR="560"/>
            <a:r>
              <a:rPr lang="en-US" dirty="0">
                <a:latin typeface="Calibri" panose="020F0502020204030204" pitchFamily="34" charset="0"/>
              </a:rPr>
              <a:t>Total U.S. exports 					2.58			3.56	</a:t>
            </a:r>
            <a:endParaRPr lang="en-US" sz="2400" dirty="0">
              <a:latin typeface="Calibri" panose="020F0502020204030204" pitchFamily="34" charset="0"/>
            </a:endParaRPr>
          </a:p>
          <a:p>
            <a:pPr marR="560"/>
            <a:r>
              <a:rPr lang="en-US" dirty="0">
                <a:latin typeface="Calibri" panose="020F0502020204030204" pitchFamily="34" charset="0"/>
              </a:rPr>
              <a:t>Total U.S. imports 					2.77			2.30	</a:t>
            </a:r>
            <a:endParaRPr lang="en-US" sz="2400" dirty="0">
              <a:latin typeface="Calibri" panose="020F0502020204030204" pitchFamily="34" charset="0"/>
            </a:endParaRPr>
          </a:p>
          <a:p>
            <a:pPr marR="560"/>
            <a:endParaRPr lang="en-US" dirty="0">
              <a:latin typeface="Calibri" panose="020F0502020204030204" pitchFamily="34" charset="0"/>
            </a:endParaRPr>
          </a:p>
          <a:p>
            <a:pPr marR="560"/>
            <a:r>
              <a:rPr lang="en-US" dirty="0">
                <a:latin typeface="Calibri" panose="020F0502020204030204" pitchFamily="34" charset="0"/>
              </a:rPr>
              <a:t>Total employment of highly skilled workers 		0.07			0.13	</a:t>
            </a:r>
            <a:endParaRPr lang="en-US" sz="2400" dirty="0">
              <a:latin typeface="Calibri" panose="020F0502020204030204" pitchFamily="34" charset="0"/>
            </a:endParaRPr>
          </a:p>
          <a:p>
            <a:pPr marR="560"/>
            <a:r>
              <a:rPr lang="en-US" dirty="0">
                <a:latin typeface="Calibri" panose="020F0502020204030204" pitchFamily="34" charset="0"/>
              </a:rPr>
              <a:t>Total employment of less skilled workers 		0.06			0.11	</a:t>
            </a:r>
            <a:endParaRPr lang="en-US" sz="2400" dirty="0">
              <a:latin typeface="Calibri" panose="020F0502020204030204" pitchFamily="34" charset="0"/>
            </a:endParaRPr>
          </a:p>
        </p:txBody>
      </p:sp>
      <p:sp>
        <p:nvSpPr>
          <p:cNvPr id="5" name="Rectangle 4">
            <a:extLst>
              <a:ext uri="{FF2B5EF4-FFF2-40B4-BE49-F238E27FC236}">
                <a16:creationId xmlns:a16="http://schemas.microsoft.com/office/drawing/2014/main" id="{819E57A6-5FCD-4B74-A3DE-F34C3B4F0CB7}"/>
              </a:ext>
            </a:extLst>
          </p:cNvPr>
          <p:cNvSpPr/>
          <p:nvPr/>
        </p:nvSpPr>
        <p:spPr>
          <a:xfrm>
            <a:off x="659218" y="4928625"/>
            <a:ext cx="10200168" cy="276999"/>
          </a:xfrm>
          <a:prstGeom prst="rect">
            <a:avLst/>
          </a:prstGeom>
        </p:spPr>
        <p:txBody>
          <a:bodyPr wrap="square">
            <a:spAutoFit/>
          </a:bodyPr>
          <a:lstStyle/>
          <a:p>
            <a:pPr fontAlgn="b"/>
            <a:r>
              <a:rPr lang="en-US" sz="1200" dirty="0"/>
              <a:t>Table 3.2 in Economic Impact of Trade Agreements Implemented Under Trade Authorities Procedures</a:t>
            </a:r>
            <a:endParaRPr lang="en-US" sz="12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136409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9DF1-71EA-45CC-B69E-1BB27C76D54A}"/>
              </a:ext>
            </a:extLst>
          </p:cNvPr>
          <p:cNvSpPr>
            <a:spLocks noGrp="1"/>
          </p:cNvSpPr>
          <p:nvPr>
            <p:ph type="title"/>
          </p:nvPr>
        </p:nvSpPr>
        <p:spPr>
          <a:xfrm>
            <a:off x="838200" y="365125"/>
            <a:ext cx="10515600" cy="1325563"/>
          </a:xfrm>
        </p:spPr>
        <p:txBody>
          <a:bodyPr>
            <a:normAutofit fontScale="90000"/>
          </a:bodyPr>
          <a:lstStyle/>
          <a:p>
            <a:r>
              <a:rPr lang="en-US" dirty="0"/>
              <a:t>Economic Impact of Trade Agreements Implemented Under Trade Authorities Procedures, 2016 Report </a:t>
            </a:r>
          </a:p>
        </p:txBody>
      </p:sp>
      <p:pic>
        <p:nvPicPr>
          <p:cNvPr id="3" name="Picture 2">
            <a:extLst>
              <a:ext uri="{FF2B5EF4-FFF2-40B4-BE49-F238E27FC236}">
                <a16:creationId xmlns:a16="http://schemas.microsoft.com/office/drawing/2014/main" id="{BB1BB86D-C752-448F-8B1C-9BEBB89EA759}"/>
              </a:ext>
            </a:extLst>
          </p:cNvPr>
          <p:cNvPicPr>
            <a:picLocks noChangeAspect="1"/>
          </p:cNvPicPr>
          <p:nvPr/>
        </p:nvPicPr>
        <p:blipFill>
          <a:blip r:embed="rId2"/>
          <a:stretch>
            <a:fillRect/>
          </a:stretch>
        </p:blipFill>
        <p:spPr>
          <a:xfrm>
            <a:off x="2540956" y="1882234"/>
            <a:ext cx="7110088" cy="4679898"/>
          </a:xfrm>
          <a:prstGeom prst="rect">
            <a:avLst/>
          </a:prstGeom>
        </p:spPr>
      </p:pic>
    </p:spTree>
    <p:extLst>
      <p:ext uri="{BB962C8B-B14F-4D97-AF65-F5344CB8AC3E}">
        <p14:creationId xmlns:p14="http://schemas.microsoft.com/office/powerpoint/2010/main" val="2935306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AF953D-2ACE-4A01-B52F-3C41797FBD58}"/>
              </a:ext>
            </a:extLst>
          </p:cNvPr>
          <p:cNvSpPr>
            <a:spLocks noGrp="1"/>
          </p:cNvSpPr>
          <p:nvPr>
            <p:ph type="title"/>
          </p:nvPr>
        </p:nvSpPr>
        <p:spPr>
          <a:xfrm>
            <a:off x="838200" y="365125"/>
            <a:ext cx="10515600" cy="1594316"/>
          </a:xfrm>
        </p:spPr>
        <p:txBody>
          <a:bodyPr>
            <a:normAutofit fontScale="90000"/>
          </a:bodyPr>
          <a:lstStyle/>
          <a:p>
            <a:br>
              <a:rPr lang="en-US" sz="3100" dirty="0"/>
            </a:br>
            <a:r>
              <a:rPr lang="en-US" sz="3600" dirty="0"/>
              <a:t>Step 1: Consider workers of different genders instead of skill levels</a:t>
            </a:r>
            <a:br>
              <a:rPr lang="en-US" sz="3600" dirty="0"/>
            </a:br>
            <a:br>
              <a:rPr lang="en-US" sz="3100" dirty="0"/>
            </a:br>
            <a:r>
              <a:rPr lang="en-US" sz="3100" dirty="0"/>
              <a:t>With same model specification but changed labor data for the United States, we simulated the </a:t>
            </a:r>
            <a:r>
              <a:rPr lang="en-US" sz="3100" i="1" dirty="0"/>
              <a:t>Economic Impact of Trade Agreements Implemented Under Trade Authorities Procedures </a:t>
            </a:r>
            <a:r>
              <a:rPr lang="en-US" sz="3100" dirty="0"/>
              <a:t>since 1984</a:t>
            </a:r>
            <a:endParaRPr lang="en-US" dirty="0"/>
          </a:p>
        </p:txBody>
      </p:sp>
      <p:cxnSp>
        <p:nvCxnSpPr>
          <p:cNvPr id="8" name="Straight Connector 7">
            <a:extLst>
              <a:ext uri="{FF2B5EF4-FFF2-40B4-BE49-F238E27FC236}">
                <a16:creationId xmlns:a16="http://schemas.microsoft.com/office/drawing/2014/main" id="{7A4613B3-D522-4E75-958E-5E8DDAB0E703}"/>
              </a:ext>
            </a:extLst>
          </p:cNvPr>
          <p:cNvCxnSpPr>
            <a:cxnSpLocks/>
          </p:cNvCxnSpPr>
          <p:nvPr/>
        </p:nvCxnSpPr>
        <p:spPr>
          <a:xfrm flipH="1">
            <a:off x="1630326" y="2583402"/>
            <a:ext cx="1663291"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F70CEC-471F-4ED3-8604-3E43F7DCF43E}"/>
              </a:ext>
            </a:extLst>
          </p:cNvPr>
          <p:cNvCxnSpPr>
            <a:cxnSpLocks/>
          </p:cNvCxnSpPr>
          <p:nvPr/>
        </p:nvCxnSpPr>
        <p:spPr>
          <a:xfrm flipH="1">
            <a:off x="2573079" y="2583402"/>
            <a:ext cx="720538"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EEC865E-6193-4B01-B73D-B02635CE17BC}"/>
              </a:ext>
            </a:extLst>
          </p:cNvPr>
          <p:cNvCxnSpPr>
            <a:cxnSpLocks/>
          </p:cNvCxnSpPr>
          <p:nvPr/>
        </p:nvCxnSpPr>
        <p:spPr>
          <a:xfrm>
            <a:off x="3293616" y="2583402"/>
            <a:ext cx="0" cy="1757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714651-1D19-44C7-AD55-D9D06F1A0570}"/>
              </a:ext>
            </a:extLst>
          </p:cNvPr>
          <p:cNvCxnSpPr>
            <a:cxnSpLocks/>
          </p:cNvCxnSpPr>
          <p:nvPr/>
        </p:nvCxnSpPr>
        <p:spPr>
          <a:xfrm>
            <a:off x="3293616" y="2576313"/>
            <a:ext cx="1193324" cy="17648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7C5CC72-2D03-454E-B071-CC6C97A009D1}"/>
              </a:ext>
            </a:extLst>
          </p:cNvPr>
          <p:cNvSpPr txBox="1"/>
          <p:nvPr/>
        </p:nvSpPr>
        <p:spPr>
          <a:xfrm>
            <a:off x="1292917" y="4348270"/>
            <a:ext cx="1712538" cy="461665"/>
          </a:xfrm>
          <a:prstGeom prst="rect">
            <a:avLst/>
          </a:prstGeom>
          <a:noFill/>
        </p:spPr>
        <p:txBody>
          <a:bodyPr wrap="square" rtlCol="0">
            <a:spAutoFit/>
          </a:bodyPr>
          <a:lstStyle/>
          <a:p>
            <a:r>
              <a:rPr lang="en-US" sz="1200" dirty="0"/>
              <a:t>Skilled                Unskilled Labor                  Labor</a:t>
            </a:r>
          </a:p>
        </p:txBody>
      </p:sp>
      <p:sp>
        <p:nvSpPr>
          <p:cNvPr id="26" name="TextBox 25">
            <a:extLst>
              <a:ext uri="{FF2B5EF4-FFF2-40B4-BE49-F238E27FC236}">
                <a16:creationId xmlns:a16="http://schemas.microsoft.com/office/drawing/2014/main" id="{C1D0C00B-01A8-44D9-8142-06016FF6F96E}"/>
              </a:ext>
            </a:extLst>
          </p:cNvPr>
          <p:cNvSpPr txBox="1"/>
          <p:nvPr/>
        </p:nvSpPr>
        <p:spPr>
          <a:xfrm>
            <a:off x="3052617" y="4341181"/>
            <a:ext cx="1712538" cy="276999"/>
          </a:xfrm>
          <a:prstGeom prst="rect">
            <a:avLst/>
          </a:prstGeom>
          <a:noFill/>
        </p:spPr>
        <p:txBody>
          <a:bodyPr wrap="square" rtlCol="0">
            <a:spAutoFit/>
          </a:bodyPr>
          <a:lstStyle/>
          <a:p>
            <a:r>
              <a:rPr lang="en-US" sz="1200" dirty="0"/>
              <a:t>Capital                 Other</a:t>
            </a:r>
          </a:p>
        </p:txBody>
      </p:sp>
      <p:cxnSp>
        <p:nvCxnSpPr>
          <p:cNvPr id="28" name="Straight Connector 27">
            <a:extLst>
              <a:ext uri="{FF2B5EF4-FFF2-40B4-BE49-F238E27FC236}">
                <a16:creationId xmlns:a16="http://schemas.microsoft.com/office/drawing/2014/main" id="{DBF04F09-486E-4C9C-BCDB-3E228E3A429B}"/>
              </a:ext>
            </a:extLst>
          </p:cNvPr>
          <p:cNvCxnSpPr>
            <a:cxnSpLocks/>
          </p:cNvCxnSpPr>
          <p:nvPr/>
        </p:nvCxnSpPr>
        <p:spPr>
          <a:xfrm flipH="1">
            <a:off x="7223051" y="2576313"/>
            <a:ext cx="1474382" cy="1771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F82B28E-D625-4B22-9CA7-209356A7ABB5}"/>
              </a:ext>
            </a:extLst>
          </p:cNvPr>
          <p:cNvCxnSpPr>
            <a:cxnSpLocks/>
          </p:cNvCxnSpPr>
          <p:nvPr/>
        </p:nvCxnSpPr>
        <p:spPr>
          <a:xfrm>
            <a:off x="8697433" y="2583402"/>
            <a:ext cx="63795" cy="16696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04DF08C-644B-43BC-97DD-678F1B29490F}"/>
              </a:ext>
            </a:extLst>
          </p:cNvPr>
          <p:cNvCxnSpPr>
            <a:cxnSpLocks/>
          </p:cNvCxnSpPr>
          <p:nvPr/>
        </p:nvCxnSpPr>
        <p:spPr>
          <a:xfrm>
            <a:off x="8697433" y="2576313"/>
            <a:ext cx="1474382" cy="17719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066FDEA-EB2F-43AB-A247-AFF5E8D6D8F0}"/>
              </a:ext>
            </a:extLst>
          </p:cNvPr>
          <p:cNvSpPr txBox="1"/>
          <p:nvPr/>
        </p:nvSpPr>
        <p:spPr>
          <a:xfrm>
            <a:off x="6833190" y="4341181"/>
            <a:ext cx="4054549" cy="461665"/>
          </a:xfrm>
          <a:prstGeom prst="rect">
            <a:avLst/>
          </a:prstGeom>
          <a:noFill/>
        </p:spPr>
        <p:txBody>
          <a:bodyPr wrap="square" rtlCol="0">
            <a:spAutoFit/>
          </a:bodyPr>
          <a:lstStyle/>
          <a:p>
            <a:r>
              <a:rPr lang="en-US" sz="1200" dirty="0"/>
              <a:t>Female             Male            Capital                                 Other</a:t>
            </a:r>
          </a:p>
          <a:p>
            <a:r>
              <a:rPr lang="en-US" sz="1200" dirty="0"/>
              <a:t>Labor                </a:t>
            </a:r>
            <a:r>
              <a:rPr lang="en-US" sz="1200" dirty="0" err="1"/>
              <a:t>Labor</a:t>
            </a:r>
            <a:endParaRPr lang="en-US" sz="1200" dirty="0"/>
          </a:p>
        </p:txBody>
      </p:sp>
      <p:sp>
        <p:nvSpPr>
          <p:cNvPr id="53" name="TextBox 52">
            <a:extLst>
              <a:ext uri="{FF2B5EF4-FFF2-40B4-BE49-F238E27FC236}">
                <a16:creationId xmlns:a16="http://schemas.microsoft.com/office/drawing/2014/main" id="{A519CAFB-8A68-4DE5-87FA-A7CD68985246}"/>
              </a:ext>
            </a:extLst>
          </p:cNvPr>
          <p:cNvSpPr txBox="1"/>
          <p:nvPr/>
        </p:nvSpPr>
        <p:spPr>
          <a:xfrm>
            <a:off x="3015401" y="2785102"/>
            <a:ext cx="510363" cy="369332"/>
          </a:xfrm>
          <a:prstGeom prst="rect">
            <a:avLst/>
          </a:prstGeom>
          <a:noFill/>
        </p:spPr>
        <p:txBody>
          <a:bodyPr wrap="square" rtlCol="0">
            <a:spAutoFit/>
          </a:bodyPr>
          <a:lstStyle/>
          <a:p>
            <a:r>
              <a:rPr lang="el-GR" dirty="0"/>
              <a:t>σ</a:t>
            </a:r>
            <a:r>
              <a:rPr lang="en-US" baseline="-25000" dirty="0"/>
              <a:t>VA</a:t>
            </a:r>
          </a:p>
        </p:txBody>
      </p:sp>
      <p:sp>
        <p:nvSpPr>
          <p:cNvPr id="54" name="TextBox 53">
            <a:extLst>
              <a:ext uri="{FF2B5EF4-FFF2-40B4-BE49-F238E27FC236}">
                <a16:creationId xmlns:a16="http://schemas.microsoft.com/office/drawing/2014/main" id="{B54DD9DC-A240-4D81-87D4-035C9502CB33}"/>
              </a:ext>
            </a:extLst>
          </p:cNvPr>
          <p:cNvSpPr txBox="1"/>
          <p:nvPr/>
        </p:nvSpPr>
        <p:spPr>
          <a:xfrm>
            <a:off x="8474148" y="2696497"/>
            <a:ext cx="510363" cy="369332"/>
          </a:xfrm>
          <a:prstGeom prst="rect">
            <a:avLst/>
          </a:prstGeom>
          <a:noFill/>
        </p:spPr>
        <p:txBody>
          <a:bodyPr wrap="square" rtlCol="0">
            <a:spAutoFit/>
          </a:bodyPr>
          <a:lstStyle/>
          <a:p>
            <a:r>
              <a:rPr lang="el-GR" dirty="0"/>
              <a:t>σ</a:t>
            </a:r>
            <a:r>
              <a:rPr lang="en-US" baseline="-25000" dirty="0"/>
              <a:t>VA</a:t>
            </a:r>
          </a:p>
        </p:txBody>
      </p:sp>
      <p:sp>
        <p:nvSpPr>
          <p:cNvPr id="56" name="Arc 55">
            <a:extLst>
              <a:ext uri="{FF2B5EF4-FFF2-40B4-BE49-F238E27FC236}">
                <a16:creationId xmlns:a16="http://schemas.microsoft.com/office/drawing/2014/main" id="{1B3ABC2A-54D1-4190-B814-9DE9CB7CEF03}"/>
              </a:ext>
            </a:extLst>
          </p:cNvPr>
          <p:cNvSpPr/>
          <p:nvPr/>
        </p:nvSpPr>
        <p:spPr>
          <a:xfrm rot="5400000">
            <a:off x="3062288" y="2624262"/>
            <a:ext cx="354412" cy="1045424"/>
          </a:xfrm>
          <a:prstGeom prst="arc">
            <a:avLst>
              <a:gd name="adj1" fmla="val 16878413"/>
              <a:gd name="adj2" fmla="val 5111030"/>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id="{17F1FA9E-51A2-4CFE-9EF2-E4E627156693}"/>
              </a:ext>
            </a:extLst>
          </p:cNvPr>
          <p:cNvSpPr/>
          <p:nvPr/>
        </p:nvSpPr>
        <p:spPr>
          <a:xfrm rot="5400000">
            <a:off x="8520227" y="2663301"/>
            <a:ext cx="354412" cy="1045424"/>
          </a:xfrm>
          <a:prstGeom prst="arc">
            <a:avLst>
              <a:gd name="adj1" fmla="val 16311287"/>
              <a:gd name="adj2" fmla="val 5304722"/>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DFE77AF0-E8DE-48D7-9D99-0CB7F0DE8224}"/>
              </a:ext>
            </a:extLst>
          </p:cNvPr>
          <p:cNvSpPr txBox="1"/>
          <p:nvPr/>
        </p:nvSpPr>
        <p:spPr>
          <a:xfrm>
            <a:off x="2407848" y="5065084"/>
            <a:ext cx="1663291" cy="369332"/>
          </a:xfrm>
          <a:prstGeom prst="rect">
            <a:avLst/>
          </a:prstGeom>
          <a:noFill/>
        </p:spPr>
        <p:txBody>
          <a:bodyPr wrap="square" rtlCol="0">
            <a:spAutoFit/>
          </a:bodyPr>
          <a:lstStyle/>
          <a:p>
            <a:r>
              <a:rPr lang="en-US" dirty="0"/>
              <a:t>In USITC Report</a:t>
            </a:r>
          </a:p>
        </p:txBody>
      </p:sp>
      <p:sp>
        <p:nvSpPr>
          <p:cNvPr id="60" name="TextBox 59">
            <a:extLst>
              <a:ext uri="{FF2B5EF4-FFF2-40B4-BE49-F238E27FC236}">
                <a16:creationId xmlns:a16="http://schemas.microsoft.com/office/drawing/2014/main" id="{38FC1DF9-ABB4-4EB1-803D-0BF3837A2070}"/>
              </a:ext>
            </a:extLst>
          </p:cNvPr>
          <p:cNvSpPr txBox="1"/>
          <p:nvPr/>
        </p:nvSpPr>
        <p:spPr>
          <a:xfrm>
            <a:off x="8094019" y="5065084"/>
            <a:ext cx="1388084" cy="369332"/>
          </a:xfrm>
          <a:prstGeom prst="rect">
            <a:avLst/>
          </a:prstGeom>
          <a:noFill/>
        </p:spPr>
        <p:txBody>
          <a:bodyPr wrap="square" rtlCol="0">
            <a:spAutoFit/>
          </a:bodyPr>
          <a:lstStyle/>
          <a:p>
            <a:r>
              <a:rPr lang="en-US" dirty="0"/>
              <a:t>In this work</a:t>
            </a:r>
          </a:p>
        </p:txBody>
      </p:sp>
      <p:cxnSp>
        <p:nvCxnSpPr>
          <p:cNvPr id="25" name="Straight Connector 24">
            <a:extLst>
              <a:ext uri="{FF2B5EF4-FFF2-40B4-BE49-F238E27FC236}">
                <a16:creationId xmlns:a16="http://schemas.microsoft.com/office/drawing/2014/main" id="{5CC99F6E-0EC0-4C35-8049-428A72EBFE0B}"/>
              </a:ext>
            </a:extLst>
          </p:cNvPr>
          <p:cNvCxnSpPr>
            <a:cxnSpLocks/>
          </p:cNvCxnSpPr>
          <p:nvPr/>
        </p:nvCxnSpPr>
        <p:spPr>
          <a:xfrm flipH="1">
            <a:off x="7953153" y="2583402"/>
            <a:ext cx="744280" cy="18184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395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B7E50-9F19-409D-B305-44921603B791}"/>
              </a:ext>
            </a:extLst>
          </p:cNvPr>
          <p:cNvSpPr>
            <a:spLocks noGrp="1"/>
          </p:cNvSpPr>
          <p:nvPr>
            <p:ph type="title"/>
          </p:nvPr>
        </p:nvSpPr>
        <p:spPr/>
        <p:txBody>
          <a:bodyPr/>
          <a:lstStyle/>
          <a:p>
            <a:r>
              <a:rPr lang="en-US" dirty="0"/>
              <a:t>Simulated</a:t>
            </a:r>
            <a:r>
              <a:rPr lang="en-US" baseline="0" dirty="0"/>
              <a:t> effects for real wages, percent</a:t>
            </a:r>
            <a:endParaRPr lang="en-US" dirty="0"/>
          </a:p>
        </p:txBody>
      </p:sp>
      <p:pic>
        <p:nvPicPr>
          <p:cNvPr id="4" name="Picture 3">
            <a:extLst>
              <a:ext uri="{FF2B5EF4-FFF2-40B4-BE49-F238E27FC236}">
                <a16:creationId xmlns:a16="http://schemas.microsoft.com/office/drawing/2014/main" id="{D04EA809-1A85-46AF-8B22-3A9EEFBDC63A}"/>
              </a:ext>
            </a:extLst>
          </p:cNvPr>
          <p:cNvPicPr>
            <a:picLocks noChangeAspect="1"/>
          </p:cNvPicPr>
          <p:nvPr/>
        </p:nvPicPr>
        <p:blipFill>
          <a:blip r:embed="rId2"/>
          <a:stretch>
            <a:fillRect/>
          </a:stretch>
        </p:blipFill>
        <p:spPr>
          <a:xfrm>
            <a:off x="838200" y="1851686"/>
            <a:ext cx="4816257" cy="3444539"/>
          </a:xfrm>
          <a:prstGeom prst="rect">
            <a:avLst/>
          </a:prstGeom>
        </p:spPr>
      </p:pic>
      <p:pic>
        <p:nvPicPr>
          <p:cNvPr id="5" name="Picture 4">
            <a:extLst>
              <a:ext uri="{FF2B5EF4-FFF2-40B4-BE49-F238E27FC236}">
                <a16:creationId xmlns:a16="http://schemas.microsoft.com/office/drawing/2014/main" id="{FED30788-7464-4733-B324-C9F736DD7196}"/>
              </a:ext>
            </a:extLst>
          </p:cNvPr>
          <p:cNvPicPr>
            <a:picLocks noChangeAspect="1"/>
          </p:cNvPicPr>
          <p:nvPr/>
        </p:nvPicPr>
        <p:blipFill>
          <a:blip r:embed="rId3"/>
          <a:stretch>
            <a:fillRect/>
          </a:stretch>
        </p:blipFill>
        <p:spPr>
          <a:xfrm>
            <a:off x="6537545" y="1857783"/>
            <a:ext cx="4810161" cy="3438442"/>
          </a:xfrm>
          <a:prstGeom prst="rect">
            <a:avLst/>
          </a:prstGeom>
        </p:spPr>
      </p:pic>
    </p:spTree>
    <p:extLst>
      <p:ext uri="{BB962C8B-B14F-4D97-AF65-F5344CB8AC3E}">
        <p14:creationId xmlns:p14="http://schemas.microsoft.com/office/powerpoint/2010/main" val="2881378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BC402-76B1-43F3-9EC7-11C3ADCBCE20}"/>
              </a:ext>
            </a:extLst>
          </p:cNvPr>
          <p:cNvSpPr>
            <a:spLocks noGrp="1"/>
          </p:cNvSpPr>
          <p:nvPr>
            <p:ph type="title"/>
          </p:nvPr>
        </p:nvSpPr>
        <p:spPr/>
        <p:txBody>
          <a:bodyPr>
            <a:normAutofit/>
          </a:bodyPr>
          <a:lstStyle/>
          <a:p>
            <a:r>
              <a:rPr lang="en-US" dirty="0"/>
              <a:t>Step 2: Modifications to labor data</a:t>
            </a:r>
          </a:p>
        </p:txBody>
      </p:sp>
      <p:sp>
        <p:nvSpPr>
          <p:cNvPr id="3" name="Content Placeholder 2">
            <a:extLst>
              <a:ext uri="{FF2B5EF4-FFF2-40B4-BE49-F238E27FC236}">
                <a16:creationId xmlns:a16="http://schemas.microsoft.com/office/drawing/2014/main" id="{A31A8769-671C-4D77-9FD4-3C22B99FD168}"/>
              </a:ext>
            </a:extLst>
          </p:cNvPr>
          <p:cNvSpPr>
            <a:spLocks noGrp="1"/>
          </p:cNvSpPr>
          <p:nvPr>
            <p:ph idx="1"/>
          </p:nvPr>
        </p:nvSpPr>
        <p:spPr/>
        <p:txBody>
          <a:bodyPr/>
          <a:lstStyle/>
          <a:p>
            <a:r>
              <a:rPr lang="en-US" dirty="0"/>
              <a:t>Workers in the U.S. are split by </a:t>
            </a:r>
          </a:p>
          <a:p>
            <a:pPr lvl="1"/>
            <a:r>
              <a:rPr lang="en-US" dirty="0"/>
              <a:t>Gender</a:t>
            </a:r>
          </a:p>
          <a:p>
            <a:pPr lvl="1"/>
            <a:r>
              <a:rPr lang="en-US" dirty="0"/>
              <a:t>Broad occupation (e.g., management, sales)</a:t>
            </a:r>
          </a:p>
          <a:p>
            <a:pPr lvl="1"/>
            <a:r>
              <a:rPr lang="en-US" dirty="0"/>
              <a:t>Level of education (college graduates vs non-college graduates)</a:t>
            </a:r>
          </a:p>
          <a:p>
            <a:r>
              <a:rPr lang="en-US" dirty="0"/>
              <a:t>Current Population Survey (CPS)</a:t>
            </a:r>
          </a:p>
          <a:p>
            <a:pPr lvl="1"/>
            <a:r>
              <a:rPr lang="en-US" dirty="0"/>
              <a:t>March CPS annual</a:t>
            </a:r>
          </a:p>
          <a:p>
            <a:pPr lvl="1"/>
            <a:r>
              <a:rPr lang="en-US" dirty="0"/>
              <a:t>2004, 2007, 2011, and 2012</a:t>
            </a:r>
          </a:p>
          <a:p>
            <a:r>
              <a:rPr lang="en-US" dirty="0"/>
              <a:t>Matched to GTAP on sector level</a:t>
            </a:r>
          </a:p>
        </p:txBody>
      </p:sp>
    </p:spTree>
    <p:extLst>
      <p:ext uri="{BB962C8B-B14F-4D97-AF65-F5344CB8AC3E}">
        <p14:creationId xmlns:p14="http://schemas.microsoft.com/office/powerpoint/2010/main" val="1785238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483FA4-25D0-4150-BBEA-E87F90309A44}"/>
              </a:ext>
            </a:extLst>
          </p:cNvPr>
          <p:cNvSpPr>
            <a:spLocks noGrp="1"/>
          </p:cNvSpPr>
          <p:nvPr>
            <p:ph type="title"/>
          </p:nvPr>
        </p:nvSpPr>
        <p:spPr/>
        <p:txBody>
          <a:bodyPr/>
          <a:lstStyle/>
          <a:p>
            <a:r>
              <a:rPr lang="en-US" dirty="0"/>
              <a:t>More on labor split</a:t>
            </a:r>
          </a:p>
        </p:txBody>
      </p:sp>
      <p:sp>
        <p:nvSpPr>
          <p:cNvPr id="6" name="Content Placeholder 5">
            <a:extLst>
              <a:ext uri="{FF2B5EF4-FFF2-40B4-BE49-F238E27FC236}">
                <a16:creationId xmlns:a16="http://schemas.microsoft.com/office/drawing/2014/main" id="{3EB3ED2A-4405-45D2-AAC8-F99205220C8E}"/>
              </a:ext>
            </a:extLst>
          </p:cNvPr>
          <p:cNvSpPr>
            <a:spLocks noGrp="1"/>
          </p:cNvSpPr>
          <p:nvPr>
            <p:ph idx="1"/>
          </p:nvPr>
        </p:nvSpPr>
        <p:spPr/>
        <p:txBody>
          <a:bodyPr/>
          <a:lstStyle/>
          <a:p>
            <a:r>
              <a:rPr lang="en-US" dirty="0"/>
              <a:t>Five broad occupation categories:</a:t>
            </a:r>
          </a:p>
          <a:p>
            <a:pPr lvl="1"/>
            <a:r>
              <a:rPr lang="en-US" dirty="0"/>
              <a:t>Management, Business, Science, and Arts</a:t>
            </a:r>
          </a:p>
          <a:p>
            <a:pPr lvl="1"/>
            <a:r>
              <a:rPr lang="en-US" dirty="0"/>
              <a:t>Service (e.g., healthcare support, protective services, food preparation)</a:t>
            </a:r>
          </a:p>
          <a:p>
            <a:pPr lvl="1"/>
            <a:r>
              <a:rPr lang="en-US" dirty="0"/>
              <a:t>Sales and Office</a:t>
            </a:r>
          </a:p>
          <a:p>
            <a:pPr lvl="1"/>
            <a:r>
              <a:rPr lang="en-US" dirty="0"/>
              <a:t>Natural Resources, Construction, and Maintenance</a:t>
            </a:r>
          </a:p>
          <a:p>
            <a:pPr lvl="1"/>
            <a:r>
              <a:rPr lang="en-US" dirty="0"/>
              <a:t>Production, Transportation, and Material Moving</a:t>
            </a:r>
          </a:p>
          <a:p>
            <a:r>
              <a:rPr lang="en-US" dirty="0"/>
              <a:t>Two skill levels in each occupation:</a:t>
            </a:r>
          </a:p>
          <a:p>
            <a:pPr lvl="1"/>
            <a:r>
              <a:rPr lang="en-US" dirty="0"/>
              <a:t>Below college</a:t>
            </a:r>
          </a:p>
          <a:p>
            <a:pPr lvl="1"/>
            <a:r>
              <a:rPr lang="en-US" dirty="0"/>
              <a:t>College or above</a:t>
            </a:r>
          </a:p>
          <a:p>
            <a:r>
              <a:rPr lang="en-US" dirty="0"/>
              <a:t>Gender</a:t>
            </a:r>
          </a:p>
          <a:p>
            <a:pPr lvl="1"/>
            <a:endParaRPr lang="en-US" dirty="0"/>
          </a:p>
        </p:txBody>
      </p:sp>
    </p:spTree>
    <p:extLst>
      <p:ext uri="{BB962C8B-B14F-4D97-AF65-F5344CB8AC3E}">
        <p14:creationId xmlns:p14="http://schemas.microsoft.com/office/powerpoint/2010/main" val="30520726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889</TotalTime>
  <Words>686</Words>
  <Application>Microsoft Office PowerPoint</Application>
  <PresentationFormat>Widescreen</PresentationFormat>
  <Paragraphs>100</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U.S. trade policy and gender A retrospective examination of gender and sector-specific outcomes</vt:lpstr>
      <vt:lpstr>This work builds on a USITC report</vt:lpstr>
      <vt:lpstr>PowerPoint Presentation</vt:lpstr>
      <vt:lpstr>PowerPoint Presentation</vt:lpstr>
      <vt:lpstr>Economic Impact of Trade Agreements Implemented Under Trade Authorities Procedures, 2016 Report </vt:lpstr>
      <vt:lpstr> Step 1: Consider workers of different genders instead of skill levels  With same model specification but changed labor data for the United States, we simulated the Economic Impact of Trade Agreements Implemented Under Trade Authorities Procedures since 1984</vt:lpstr>
      <vt:lpstr>Simulated effects for real wages, percent</vt:lpstr>
      <vt:lpstr>Step 2: Modifications to labor data</vt:lpstr>
      <vt:lpstr>More on labor split</vt:lpstr>
      <vt:lpstr>Substitution</vt:lpstr>
      <vt:lpstr>We then changed the labor substitutions at the sector level: simulated effects were not affected for different σLAB values </vt:lpstr>
      <vt:lpstr>Real wage effects of US trade policies, by year, occupation, and education, percent change</vt:lpstr>
      <vt:lpstr>Observations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Tsigas, Marinos</dc:creator>
  <cp:lastModifiedBy>Gurevich, Tamara</cp:lastModifiedBy>
  <cp:revision>51</cp:revision>
  <dcterms:created xsi:type="dcterms:W3CDTF">2020-03-24T19:40:01Z</dcterms:created>
  <dcterms:modified xsi:type="dcterms:W3CDTF">2020-06-10T17:26:21Z</dcterms:modified>
</cp:coreProperties>
</file>