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9" r:id="rId3"/>
    <p:sldId id="264" r:id="rId4"/>
    <p:sldId id="351" r:id="rId5"/>
    <p:sldId id="290" r:id="rId6"/>
    <p:sldId id="261" r:id="rId7"/>
    <p:sldId id="352" r:id="rId8"/>
    <p:sldId id="266" r:id="rId9"/>
    <p:sldId id="267" r:id="rId10"/>
    <p:sldId id="338" r:id="rId11"/>
    <p:sldId id="315" r:id="rId12"/>
    <p:sldId id="335" r:id="rId13"/>
    <p:sldId id="301" r:id="rId14"/>
    <p:sldId id="305" r:id="rId15"/>
    <p:sldId id="35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9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18" autoAdjust="0"/>
    <p:restoredTop sz="94642" autoAdjust="0"/>
  </p:normalViewPr>
  <p:slideViewPr>
    <p:cSldViewPr snapToGrid="0">
      <p:cViewPr varScale="1">
        <p:scale>
          <a:sx n="75" d="100"/>
          <a:sy n="75" d="100"/>
        </p:scale>
        <p:origin x="18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EF1BFB-72B9-4DC4-9B76-DEA49E9C72F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DE6A9C-009A-42E3-A448-F5A41771B127}">
      <dgm:prSet phldrT="[Text]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1</a:t>
          </a:r>
        </a:p>
      </dgm:t>
    </dgm:pt>
    <dgm:pt modelId="{AFBC7F4E-1948-4E20-AF28-A3E2A58ACD97}" type="parTrans" cxnId="{A8E9F34D-80A1-45C3-813C-34E00141E114}">
      <dgm:prSet/>
      <dgm:spPr/>
      <dgm:t>
        <a:bodyPr/>
        <a:lstStyle/>
        <a:p>
          <a:endParaRPr lang="en-US"/>
        </a:p>
      </dgm:t>
    </dgm:pt>
    <dgm:pt modelId="{56EF8332-7F2F-454D-8820-FBAB7D6FE4D8}" type="sibTrans" cxnId="{A8E9F34D-80A1-45C3-813C-34E00141E114}">
      <dgm:prSet/>
      <dgm:spPr/>
      <dgm:t>
        <a:bodyPr/>
        <a:lstStyle/>
        <a:p>
          <a:endParaRPr lang="en-US"/>
        </a:p>
      </dgm:t>
    </dgm:pt>
    <dgm:pt modelId="{AF87810B-8F81-4817-8F97-223DCE578B1C}">
      <dgm:prSet phldrT="[Text]" custT="1"/>
      <dgm:spPr>
        <a:solidFill>
          <a:schemeClr val="bg1">
            <a:alpha val="90000"/>
          </a:schemeClr>
        </a:solidFill>
        <a:ln>
          <a:solidFill>
            <a:schemeClr val="bg2">
              <a:alpha val="90000"/>
            </a:schemeClr>
          </a:solidFill>
        </a:ln>
      </dgm:spPr>
      <dgm:t>
        <a:bodyPr/>
        <a:lstStyle/>
        <a:p>
          <a:pPr>
            <a:buFontTx/>
            <a:buNone/>
          </a:pP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Research Question</a:t>
          </a:r>
        </a:p>
      </dgm:t>
    </dgm:pt>
    <dgm:pt modelId="{51BF4248-BA04-4842-9025-F80D1DB3B114}" type="parTrans" cxnId="{49FD6399-6244-47FA-BD97-D0DBB9CA33F3}">
      <dgm:prSet/>
      <dgm:spPr/>
      <dgm:t>
        <a:bodyPr/>
        <a:lstStyle/>
        <a:p>
          <a:endParaRPr lang="en-US"/>
        </a:p>
      </dgm:t>
    </dgm:pt>
    <dgm:pt modelId="{011657EC-19B5-4134-A839-238797EF3FD7}" type="sibTrans" cxnId="{49FD6399-6244-47FA-BD97-D0DBB9CA33F3}">
      <dgm:prSet/>
      <dgm:spPr/>
      <dgm:t>
        <a:bodyPr/>
        <a:lstStyle/>
        <a:p>
          <a:endParaRPr lang="en-US"/>
        </a:p>
      </dgm:t>
    </dgm:pt>
    <dgm:pt modelId="{53B607A1-8201-4CAA-ADA5-12D645CF37FC}">
      <dgm:prSet phldrT="[Text]" custT="1"/>
      <dgm:spPr>
        <a:solidFill>
          <a:schemeClr val="bg1">
            <a:alpha val="90000"/>
          </a:schemeClr>
        </a:solidFill>
        <a:ln>
          <a:solidFill>
            <a:schemeClr val="bg2">
              <a:alpha val="90000"/>
            </a:schemeClr>
          </a:solidFill>
        </a:ln>
      </dgm:spPr>
      <dgm:t>
        <a:bodyPr/>
        <a:lstStyle/>
        <a:p>
          <a:pPr>
            <a:buFontTx/>
            <a:buNone/>
          </a:pP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Objective </a:t>
          </a:r>
          <a:endParaRPr lang="en-US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D3A99E-4D1E-47A7-A102-D3D2138EFA59}" type="parTrans" cxnId="{D44CD509-DAEB-4A6A-82F4-C0E460D94C8D}">
      <dgm:prSet/>
      <dgm:spPr/>
      <dgm:t>
        <a:bodyPr/>
        <a:lstStyle/>
        <a:p>
          <a:endParaRPr lang="en-US"/>
        </a:p>
      </dgm:t>
    </dgm:pt>
    <dgm:pt modelId="{7F6A5785-4B64-4C19-9FC9-8503D68A617B}" type="sibTrans" cxnId="{D44CD509-DAEB-4A6A-82F4-C0E460D94C8D}">
      <dgm:prSet/>
      <dgm:spPr/>
      <dgm:t>
        <a:bodyPr/>
        <a:lstStyle/>
        <a:p>
          <a:endParaRPr lang="en-US"/>
        </a:p>
      </dgm:t>
    </dgm:pt>
    <dgm:pt modelId="{E0AC5229-7F21-493C-996A-A7FC0AD0DBFE}">
      <dgm:prSet phldrT="[Text]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3</a:t>
          </a:r>
        </a:p>
      </dgm:t>
    </dgm:pt>
    <dgm:pt modelId="{91EE1963-2030-4545-A60F-D55262CDF999}" type="parTrans" cxnId="{A7B46197-7B46-42C6-B29D-08E6BEE36615}">
      <dgm:prSet/>
      <dgm:spPr/>
      <dgm:t>
        <a:bodyPr/>
        <a:lstStyle/>
        <a:p>
          <a:endParaRPr lang="en-US"/>
        </a:p>
      </dgm:t>
    </dgm:pt>
    <dgm:pt modelId="{D6F8B903-BF2C-4489-84FE-11D5C1C28B40}" type="sibTrans" cxnId="{A7B46197-7B46-42C6-B29D-08E6BEE36615}">
      <dgm:prSet/>
      <dgm:spPr/>
      <dgm:t>
        <a:bodyPr/>
        <a:lstStyle/>
        <a:p>
          <a:endParaRPr lang="en-US"/>
        </a:p>
      </dgm:t>
    </dgm:pt>
    <dgm:pt modelId="{B0B2DEBD-6D4F-4610-9583-9001334F6C01}">
      <dgm:prSet phldrT="[Text]" custT="1"/>
      <dgm:spPr>
        <a:solidFill>
          <a:schemeClr val="bg1">
            <a:alpha val="90000"/>
          </a:schemeClr>
        </a:solidFill>
        <a:ln>
          <a:solidFill>
            <a:schemeClr val="bg2">
              <a:alpha val="90000"/>
            </a:schemeClr>
          </a:solidFill>
        </a:ln>
      </dgm:spPr>
      <dgm:t>
        <a:bodyPr/>
        <a:lstStyle/>
        <a:p>
          <a:pPr>
            <a:buFontTx/>
            <a:buNone/>
          </a:pP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Contribution</a:t>
          </a:r>
          <a:endParaRPr lang="en-US" sz="24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41473B-514F-441E-BCB4-C5015EF7B749}" type="parTrans" cxnId="{A7D2E6A1-B4F0-4041-A1F5-03CA76E4B0A9}">
      <dgm:prSet/>
      <dgm:spPr/>
      <dgm:t>
        <a:bodyPr/>
        <a:lstStyle/>
        <a:p>
          <a:endParaRPr lang="en-US"/>
        </a:p>
      </dgm:t>
    </dgm:pt>
    <dgm:pt modelId="{79CAEE6A-C075-41FC-92FA-8607C37CF863}" type="sibTrans" cxnId="{A7D2E6A1-B4F0-4041-A1F5-03CA76E4B0A9}">
      <dgm:prSet/>
      <dgm:spPr/>
      <dgm:t>
        <a:bodyPr/>
        <a:lstStyle/>
        <a:p>
          <a:endParaRPr lang="en-US"/>
        </a:p>
      </dgm:t>
    </dgm:pt>
    <dgm:pt modelId="{FAA26F3E-A644-4382-A4DA-0730079239E9}">
      <dgm:prSet phldrT="[Text]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2</a:t>
          </a:r>
        </a:p>
      </dgm:t>
    </dgm:pt>
    <dgm:pt modelId="{B634B746-9385-43FE-B579-3486CE424602}" type="sibTrans" cxnId="{0F2DCD06-46F4-48AB-8D53-F80695C879C6}">
      <dgm:prSet/>
      <dgm:spPr/>
      <dgm:t>
        <a:bodyPr/>
        <a:lstStyle/>
        <a:p>
          <a:endParaRPr lang="en-US"/>
        </a:p>
      </dgm:t>
    </dgm:pt>
    <dgm:pt modelId="{C8623FAA-CE07-4F4E-B365-2EE5D404E93A}" type="parTrans" cxnId="{0F2DCD06-46F4-48AB-8D53-F80695C879C6}">
      <dgm:prSet/>
      <dgm:spPr/>
      <dgm:t>
        <a:bodyPr/>
        <a:lstStyle/>
        <a:p>
          <a:endParaRPr lang="en-US"/>
        </a:p>
      </dgm:t>
    </dgm:pt>
    <dgm:pt modelId="{438614FD-2619-4A74-A12F-8827B1C527D4}">
      <dgm:prSet custT="1"/>
      <dgm:spPr/>
      <dgm:t>
        <a:bodyPr/>
        <a:lstStyle/>
        <a:p>
          <a:pPr>
            <a:buFontTx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What is the price raising effect of NTMs in services? </a:t>
          </a:r>
        </a:p>
      </dgm:t>
    </dgm:pt>
    <dgm:pt modelId="{86F4D2FE-471F-4EE2-A571-1A65773ED9D3}" type="parTrans" cxnId="{A2955A22-06BF-4A68-8634-64A2221ADF75}">
      <dgm:prSet/>
      <dgm:spPr/>
      <dgm:t>
        <a:bodyPr/>
        <a:lstStyle/>
        <a:p>
          <a:endParaRPr lang="en-US"/>
        </a:p>
      </dgm:t>
    </dgm:pt>
    <dgm:pt modelId="{FFBC27C8-BF41-44E8-AC70-FCC038190CAC}" type="sibTrans" cxnId="{A2955A22-06BF-4A68-8634-64A2221ADF75}">
      <dgm:prSet/>
      <dgm:spPr/>
      <dgm:t>
        <a:bodyPr/>
        <a:lstStyle/>
        <a:p>
          <a:endParaRPr lang="en-US"/>
        </a:p>
      </dgm:t>
    </dgm:pt>
    <dgm:pt modelId="{5B69B087-A9BE-459D-A21D-BB9CBB7D598A}">
      <dgm:prSet phldrT="[Text]" custT="1"/>
      <dgm:spPr>
        <a:solidFill>
          <a:schemeClr val="bg1">
            <a:alpha val="90000"/>
          </a:schemeClr>
        </a:solidFill>
        <a:ln>
          <a:solidFill>
            <a:schemeClr val="bg2">
              <a:alpha val="90000"/>
            </a:schemeClr>
          </a:solidFill>
        </a:ln>
      </dgm:spPr>
      <dgm:t>
        <a:bodyPr/>
        <a:lstStyle/>
        <a:p>
          <a:pPr>
            <a:buFontTx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To estimate the AVEs in services sectors using GTAP 10 and the latest methodology </a:t>
          </a:r>
        </a:p>
      </dgm:t>
    </dgm:pt>
    <dgm:pt modelId="{AD673919-24D5-4FD2-A8B0-D0DB984C7F86}" type="parTrans" cxnId="{5D58321C-73E4-4971-8F5D-8C0A46210BB7}">
      <dgm:prSet/>
      <dgm:spPr/>
      <dgm:t>
        <a:bodyPr/>
        <a:lstStyle/>
        <a:p>
          <a:endParaRPr lang="en-US"/>
        </a:p>
      </dgm:t>
    </dgm:pt>
    <dgm:pt modelId="{A6BE938F-5232-405F-B34A-1C4A76CA8336}" type="sibTrans" cxnId="{5D58321C-73E4-4971-8F5D-8C0A46210BB7}">
      <dgm:prSet/>
      <dgm:spPr/>
      <dgm:t>
        <a:bodyPr/>
        <a:lstStyle/>
        <a:p>
          <a:endParaRPr lang="en-US"/>
        </a:p>
      </dgm:t>
    </dgm:pt>
    <dgm:pt modelId="{13BDAD97-0419-4DAA-93CE-9A4B1A109C50}">
      <dgm:prSet custT="1"/>
      <dgm:spPr/>
      <dgm:t>
        <a:bodyPr/>
        <a:lstStyle/>
        <a:p>
          <a:pPr>
            <a:buFontTx/>
            <a:buNone/>
          </a:pPr>
          <a:r>
            <a: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Empirical contribution</a:t>
          </a:r>
          <a:endParaRPr lang="en-US" sz="24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8382E8D3-B0AC-4F27-9192-2B8C74F512D2}" type="parTrans" cxnId="{44048F0C-144D-46EC-8968-C0E95750ACFF}">
      <dgm:prSet/>
      <dgm:spPr/>
      <dgm:t>
        <a:bodyPr/>
        <a:lstStyle/>
        <a:p>
          <a:endParaRPr lang="en-US"/>
        </a:p>
      </dgm:t>
    </dgm:pt>
    <dgm:pt modelId="{12281E0C-592C-488E-B6DA-EC3FE2AF8F75}" type="sibTrans" cxnId="{44048F0C-144D-46EC-8968-C0E95750ACFF}">
      <dgm:prSet/>
      <dgm:spPr/>
      <dgm:t>
        <a:bodyPr/>
        <a:lstStyle/>
        <a:p>
          <a:endParaRPr lang="en-US"/>
        </a:p>
      </dgm:t>
    </dgm:pt>
    <dgm:pt modelId="{0430096D-4671-4A65-BC68-0CFBCBB81B63}">
      <dgm:prSet custT="1"/>
      <dgm:spPr/>
      <dgm:t>
        <a:bodyPr/>
        <a:lstStyle/>
        <a:p>
          <a:pPr>
            <a:buFontTx/>
            <a:buNone/>
          </a:pPr>
          <a:r>
            <a: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New data, econometrics technique and covers more countries</a:t>
          </a:r>
        </a:p>
      </dgm:t>
    </dgm:pt>
    <dgm:pt modelId="{E0B5C222-376B-40E3-A65B-1D4A52E73558}" type="parTrans" cxnId="{40ABB444-AD9A-4A4B-9765-2897C9855EF8}">
      <dgm:prSet/>
      <dgm:spPr/>
      <dgm:t>
        <a:bodyPr/>
        <a:lstStyle/>
        <a:p>
          <a:endParaRPr lang="en-US"/>
        </a:p>
      </dgm:t>
    </dgm:pt>
    <dgm:pt modelId="{C0B7463A-CBA8-4F70-AE4F-908726BB9E23}" type="sibTrans" cxnId="{40ABB444-AD9A-4A4B-9765-2897C9855EF8}">
      <dgm:prSet/>
      <dgm:spPr/>
      <dgm:t>
        <a:bodyPr/>
        <a:lstStyle/>
        <a:p>
          <a:endParaRPr lang="en-US"/>
        </a:p>
      </dgm:t>
    </dgm:pt>
    <dgm:pt modelId="{04ED525B-2966-442A-9043-3B441117D62E}">
      <dgm:prSet custT="1"/>
      <dgm:spPr/>
      <dgm:t>
        <a:bodyPr/>
        <a:lstStyle/>
        <a:p>
          <a:pPr>
            <a:buFontTx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Is it linked with development?</a:t>
          </a:r>
        </a:p>
      </dgm:t>
    </dgm:pt>
    <dgm:pt modelId="{E5527689-2AA1-4B1F-805D-4ED54101CC3B}" type="parTrans" cxnId="{774F47C6-075B-49E3-85CF-306D923F9DAA}">
      <dgm:prSet/>
      <dgm:spPr/>
      <dgm:t>
        <a:bodyPr/>
        <a:lstStyle/>
        <a:p>
          <a:endParaRPr lang="en-US"/>
        </a:p>
      </dgm:t>
    </dgm:pt>
    <dgm:pt modelId="{C4F66A03-5AF4-47DD-BC54-CF9B6B89845E}" type="sibTrans" cxnId="{774F47C6-075B-49E3-85CF-306D923F9DAA}">
      <dgm:prSet/>
      <dgm:spPr/>
      <dgm:t>
        <a:bodyPr/>
        <a:lstStyle/>
        <a:p>
          <a:endParaRPr lang="en-US"/>
        </a:p>
      </dgm:t>
    </dgm:pt>
    <dgm:pt modelId="{AFD93AAE-0201-49D8-ADEF-B6A58CDF591F}" type="pres">
      <dgm:prSet presAssocID="{AFEF1BFB-72B9-4DC4-9B76-DEA49E9C72F7}" presName="Name0" presStyleCnt="0">
        <dgm:presLayoutVars>
          <dgm:dir/>
          <dgm:animLvl val="lvl"/>
          <dgm:resizeHandles val="exact"/>
        </dgm:presLayoutVars>
      </dgm:prSet>
      <dgm:spPr/>
    </dgm:pt>
    <dgm:pt modelId="{313D95E3-9EB2-4733-A8C2-39D737B8ECEE}" type="pres">
      <dgm:prSet presAssocID="{F7DE6A9C-009A-42E3-A448-F5A41771B127}" presName="linNode" presStyleCnt="0"/>
      <dgm:spPr/>
    </dgm:pt>
    <dgm:pt modelId="{B1184670-94C0-4830-B367-FCD0D1FD982D}" type="pres">
      <dgm:prSet presAssocID="{F7DE6A9C-009A-42E3-A448-F5A41771B127}" presName="parentText" presStyleLbl="node1" presStyleIdx="0" presStyleCnt="3" custScaleX="13264" custScaleY="27572" custLinFactNeighborY="1169">
        <dgm:presLayoutVars>
          <dgm:chMax val="1"/>
          <dgm:bulletEnabled val="1"/>
        </dgm:presLayoutVars>
      </dgm:prSet>
      <dgm:spPr/>
    </dgm:pt>
    <dgm:pt modelId="{456A461F-98FF-4886-81F9-9813F3292881}" type="pres">
      <dgm:prSet presAssocID="{F7DE6A9C-009A-42E3-A448-F5A41771B127}" presName="descendantText" presStyleLbl="alignAccFollowNode1" presStyleIdx="0" presStyleCnt="3" custLinFactNeighborX="-1420" custLinFactNeighborY="678">
        <dgm:presLayoutVars>
          <dgm:bulletEnabled val="1"/>
        </dgm:presLayoutVars>
      </dgm:prSet>
      <dgm:spPr/>
    </dgm:pt>
    <dgm:pt modelId="{C44ABF7B-EF93-4992-A5F4-8BA9E77BBBDD}" type="pres">
      <dgm:prSet presAssocID="{56EF8332-7F2F-454D-8820-FBAB7D6FE4D8}" presName="sp" presStyleCnt="0"/>
      <dgm:spPr/>
    </dgm:pt>
    <dgm:pt modelId="{C6AAFD23-A400-414B-9896-EB7AAEAA2CBA}" type="pres">
      <dgm:prSet presAssocID="{FAA26F3E-A644-4382-A4DA-0730079239E9}" presName="linNode" presStyleCnt="0"/>
      <dgm:spPr/>
    </dgm:pt>
    <dgm:pt modelId="{552832CA-827C-4176-B522-4269F49DFBEE}" type="pres">
      <dgm:prSet presAssocID="{FAA26F3E-A644-4382-A4DA-0730079239E9}" presName="parentText" presStyleLbl="node1" presStyleIdx="1" presStyleCnt="3" custScaleX="13264" custScaleY="27572">
        <dgm:presLayoutVars>
          <dgm:chMax val="1"/>
          <dgm:bulletEnabled val="1"/>
        </dgm:presLayoutVars>
      </dgm:prSet>
      <dgm:spPr/>
    </dgm:pt>
    <dgm:pt modelId="{5F2D136C-D9C6-4C38-8B86-463A45911FA9}" type="pres">
      <dgm:prSet presAssocID="{FAA26F3E-A644-4382-A4DA-0730079239E9}" presName="descendantText" presStyleLbl="alignAccFollowNode1" presStyleIdx="1" presStyleCnt="3" custLinFactNeighborY="0">
        <dgm:presLayoutVars>
          <dgm:bulletEnabled val="1"/>
        </dgm:presLayoutVars>
      </dgm:prSet>
      <dgm:spPr/>
    </dgm:pt>
    <dgm:pt modelId="{3C63A59D-A4BD-48B9-A3D9-43EC8FF1CF29}" type="pres">
      <dgm:prSet presAssocID="{B634B746-9385-43FE-B579-3486CE424602}" presName="sp" presStyleCnt="0"/>
      <dgm:spPr/>
    </dgm:pt>
    <dgm:pt modelId="{98914BAF-57A9-4B24-8361-5CE633591AC0}" type="pres">
      <dgm:prSet presAssocID="{E0AC5229-7F21-493C-996A-A7FC0AD0DBFE}" presName="linNode" presStyleCnt="0"/>
      <dgm:spPr/>
    </dgm:pt>
    <dgm:pt modelId="{2C39EB1B-4E2A-4FF5-8F60-84BFE305E701}" type="pres">
      <dgm:prSet presAssocID="{E0AC5229-7F21-493C-996A-A7FC0AD0DBFE}" presName="parentText" presStyleLbl="node1" presStyleIdx="2" presStyleCnt="3" custScaleX="13264" custScaleY="27572">
        <dgm:presLayoutVars>
          <dgm:chMax val="1"/>
          <dgm:bulletEnabled val="1"/>
        </dgm:presLayoutVars>
      </dgm:prSet>
      <dgm:spPr/>
    </dgm:pt>
    <dgm:pt modelId="{08DAF63B-AA95-4FDB-A588-3AD486519D84}" type="pres">
      <dgm:prSet presAssocID="{E0AC5229-7F21-493C-996A-A7FC0AD0DBFE}" presName="descendantText" presStyleLbl="alignAccFollowNode1" presStyleIdx="2" presStyleCnt="3" custLinFactNeighborY="38">
        <dgm:presLayoutVars>
          <dgm:bulletEnabled val="1"/>
        </dgm:presLayoutVars>
      </dgm:prSet>
      <dgm:spPr/>
    </dgm:pt>
  </dgm:ptLst>
  <dgm:cxnLst>
    <dgm:cxn modelId="{0F2DCD06-46F4-48AB-8D53-F80695C879C6}" srcId="{AFEF1BFB-72B9-4DC4-9B76-DEA49E9C72F7}" destId="{FAA26F3E-A644-4382-A4DA-0730079239E9}" srcOrd="1" destOrd="0" parTransId="{C8623FAA-CE07-4F4E-B365-2EE5D404E93A}" sibTransId="{B634B746-9385-43FE-B579-3486CE424602}"/>
    <dgm:cxn modelId="{D44CD509-DAEB-4A6A-82F4-C0E460D94C8D}" srcId="{FAA26F3E-A644-4382-A4DA-0730079239E9}" destId="{53B607A1-8201-4CAA-ADA5-12D645CF37FC}" srcOrd="0" destOrd="0" parTransId="{3FD3A99E-4D1E-47A7-A102-D3D2138EFA59}" sibTransId="{7F6A5785-4B64-4C19-9FC9-8503D68A617B}"/>
    <dgm:cxn modelId="{44048F0C-144D-46EC-8968-C0E95750ACFF}" srcId="{E0AC5229-7F21-493C-996A-A7FC0AD0DBFE}" destId="{13BDAD97-0419-4DAA-93CE-9A4B1A109C50}" srcOrd="1" destOrd="0" parTransId="{8382E8D3-B0AC-4F27-9192-2B8C74F512D2}" sibTransId="{12281E0C-592C-488E-B6DA-EC3FE2AF8F75}"/>
    <dgm:cxn modelId="{C035DD10-1357-4321-B152-7BC16EA1B194}" type="presOf" srcId="{5B69B087-A9BE-459D-A21D-BB9CBB7D598A}" destId="{5F2D136C-D9C6-4C38-8B86-463A45911FA9}" srcOrd="0" destOrd="1" presId="urn:microsoft.com/office/officeart/2005/8/layout/vList5"/>
    <dgm:cxn modelId="{5D58321C-73E4-4971-8F5D-8C0A46210BB7}" srcId="{FAA26F3E-A644-4382-A4DA-0730079239E9}" destId="{5B69B087-A9BE-459D-A21D-BB9CBB7D598A}" srcOrd="1" destOrd="0" parTransId="{AD673919-24D5-4FD2-A8B0-D0DB984C7F86}" sibTransId="{A6BE938F-5232-405F-B34A-1C4A76CA8336}"/>
    <dgm:cxn modelId="{A2955A22-06BF-4A68-8634-64A2221ADF75}" srcId="{F7DE6A9C-009A-42E3-A448-F5A41771B127}" destId="{438614FD-2619-4A74-A12F-8827B1C527D4}" srcOrd="1" destOrd="0" parTransId="{86F4D2FE-471F-4EE2-A571-1A65773ED9D3}" sibTransId="{FFBC27C8-BF41-44E8-AC70-FCC038190CAC}"/>
    <dgm:cxn modelId="{40ABB444-AD9A-4A4B-9765-2897C9855EF8}" srcId="{E0AC5229-7F21-493C-996A-A7FC0AD0DBFE}" destId="{0430096D-4671-4A65-BC68-0CFBCBB81B63}" srcOrd="2" destOrd="0" parTransId="{E0B5C222-376B-40E3-A65B-1D4A52E73558}" sibTransId="{C0B7463A-CBA8-4F70-AE4F-908726BB9E23}"/>
    <dgm:cxn modelId="{B63E7E68-1B1F-4B1C-A3C9-4F39A1A2F3A7}" type="presOf" srcId="{438614FD-2619-4A74-A12F-8827B1C527D4}" destId="{456A461F-98FF-4886-81F9-9813F3292881}" srcOrd="0" destOrd="1" presId="urn:microsoft.com/office/officeart/2005/8/layout/vList5"/>
    <dgm:cxn modelId="{A8E9F34D-80A1-45C3-813C-34E00141E114}" srcId="{AFEF1BFB-72B9-4DC4-9B76-DEA49E9C72F7}" destId="{F7DE6A9C-009A-42E3-A448-F5A41771B127}" srcOrd="0" destOrd="0" parTransId="{AFBC7F4E-1948-4E20-AF28-A3E2A58ACD97}" sibTransId="{56EF8332-7F2F-454D-8820-FBAB7D6FE4D8}"/>
    <dgm:cxn modelId="{FC43F56D-928D-4134-B517-0989A8A4B0A4}" type="presOf" srcId="{AFEF1BFB-72B9-4DC4-9B76-DEA49E9C72F7}" destId="{AFD93AAE-0201-49D8-ADEF-B6A58CDF591F}" srcOrd="0" destOrd="0" presId="urn:microsoft.com/office/officeart/2005/8/layout/vList5"/>
    <dgm:cxn modelId="{52B84175-6FBD-4AA5-AF20-3E5E4EC562DC}" type="presOf" srcId="{13BDAD97-0419-4DAA-93CE-9A4B1A109C50}" destId="{08DAF63B-AA95-4FDB-A588-3AD486519D84}" srcOrd="0" destOrd="1" presId="urn:microsoft.com/office/officeart/2005/8/layout/vList5"/>
    <dgm:cxn modelId="{29897055-0739-407D-AF72-68240B0DD2BE}" type="presOf" srcId="{F7DE6A9C-009A-42E3-A448-F5A41771B127}" destId="{B1184670-94C0-4830-B367-FCD0D1FD982D}" srcOrd="0" destOrd="0" presId="urn:microsoft.com/office/officeart/2005/8/layout/vList5"/>
    <dgm:cxn modelId="{E452E45A-FD5C-4B6F-BCF5-8613A824038F}" type="presOf" srcId="{0430096D-4671-4A65-BC68-0CFBCBB81B63}" destId="{08DAF63B-AA95-4FDB-A588-3AD486519D84}" srcOrd="0" destOrd="2" presId="urn:microsoft.com/office/officeart/2005/8/layout/vList5"/>
    <dgm:cxn modelId="{532C1E8B-057A-4C05-A55F-8BEEAA27D175}" type="presOf" srcId="{FAA26F3E-A644-4382-A4DA-0730079239E9}" destId="{552832CA-827C-4176-B522-4269F49DFBEE}" srcOrd="0" destOrd="0" presId="urn:microsoft.com/office/officeart/2005/8/layout/vList5"/>
    <dgm:cxn modelId="{A7B46197-7B46-42C6-B29D-08E6BEE36615}" srcId="{AFEF1BFB-72B9-4DC4-9B76-DEA49E9C72F7}" destId="{E0AC5229-7F21-493C-996A-A7FC0AD0DBFE}" srcOrd="2" destOrd="0" parTransId="{91EE1963-2030-4545-A60F-D55262CDF999}" sibTransId="{D6F8B903-BF2C-4489-84FE-11D5C1C28B40}"/>
    <dgm:cxn modelId="{49FD6399-6244-47FA-BD97-D0DBB9CA33F3}" srcId="{F7DE6A9C-009A-42E3-A448-F5A41771B127}" destId="{AF87810B-8F81-4817-8F97-223DCE578B1C}" srcOrd="0" destOrd="0" parTransId="{51BF4248-BA04-4842-9025-F80D1DB3B114}" sibTransId="{011657EC-19B5-4134-A839-238797EF3FD7}"/>
    <dgm:cxn modelId="{A7D2E6A1-B4F0-4041-A1F5-03CA76E4B0A9}" srcId="{E0AC5229-7F21-493C-996A-A7FC0AD0DBFE}" destId="{B0B2DEBD-6D4F-4610-9583-9001334F6C01}" srcOrd="0" destOrd="0" parTransId="{3741473B-514F-441E-BCB4-C5015EF7B749}" sibTransId="{79CAEE6A-C075-41FC-92FA-8607C37CF863}"/>
    <dgm:cxn modelId="{774F47C6-075B-49E3-85CF-306D923F9DAA}" srcId="{F7DE6A9C-009A-42E3-A448-F5A41771B127}" destId="{04ED525B-2966-442A-9043-3B441117D62E}" srcOrd="2" destOrd="0" parTransId="{E5527689-2AA1-4B1F-805D-4ED54101CC3B}" sibTransId="{C4F66A03-5AF4-47DD-BC54-CF9B6B89845E}"/>
    <dgm:cxn modelId="{AC41E8C8-5AF1-409C-8C99-ED57F3676AAD}" type="presOf" srcId="{B0B2DEBD-6D4F-4610-9583-9001334F6C01}" destId="{08DAF63B-AA95-4FDB-A588-3AD486519D84}" srcOrd="0" destOrd="0" presId="urn:microsoft.com/office/officeart/2005/8/layout/vList5"/>
    <dgm:cxn modelId="{C583DED8-0ED2-4975-96CA-01FB65222D4B}" type="presOf" srcId="{04ED525B-2966-442A-9043-3B441117D62E}" destId="{456A461F-98FF-4886-81F9-9813F3292881}" srcOrd="0" destOrd="2" presId="urn:microsoft.com/office/officeart/2005/8/layout/vList5"/>
    <dgm:cxn modelId="{12119CE1-5597-4993-BA63-C58FDCE0E765}" type="presOf" srcId="{AF87810B-8F81-4817-8F97-223DCE578B1C}" destId="{456A461F-98FF-4886-81F9-9813F3292881}" srcOrd="0" destOrd="0" presId="urn:microsoft.com/office/officeart/2005/8/layout/vList5"/>
    <dgm:cxn modelId="{5EE162E8-6C2E-4AE2-B70B-1FF7C616F5B1}" type="presOf" srcId="{53B607A1-8201-4CAA-ADA5-12D645CF37FC}" destId="{5F2D136C-D9C6-4C38-8B86-463A45911FA9}" srcOrd="0" destOrd="0" presId="urn:microsoft.com/office/officeart/2005/8/layout/vList5"/>
    <dgm:cxn modelId="{A87B48F5-5A5A-4A1F-9CC0-C63EF9949245}" type="presOf" srcId="{E0AC5229-7F21-493C-996A-A7FC0AD0DBFE}" destId="{2C39EB1B-4E2A-4FF5-8F60-84BFE305E701}" srcOrd="0" destOrd="0" presId="urn:microsoft.com/office/officeart/2005/8/layout/vList5"/>
    <dgm:cxn modelId="{BB6F0B2A-8ABD-43BD-943F-292A4D8D9F04}" type="presParOf" srcId="{AFD93AAE-0201-49D8-ADEF-B6A58CDF591F}" destId="{313D95E3-9EB2-4733-A8C2-39D737B8ECEE}" srcOrd="0" destOrd="0" presId="urn:microsoft.com/office/officeart/2005/8/layout/vList5"/>
    <dgm:cxn modelId="{722A88E9-7583-44DE-8467-B94D25734299}" type="presParOf" srcId="{313D95E3-9EB2-4733-A8C2-39D737B8ECEE}" destId="{B1184670-94C0-4830-B367-FCD0D1FD982D}" srcOrd="0" destOrd="0" presId="urn:microsoft.com/office/officeart/2005/8/layout/vList5"/>
    <dgm:cxn modelId="{CE8AB677-4807-45E4-A0A5-BDC293011B8C}" type="presParOf" srcId="{313D95E3-9EB2-4733-A8C2-39D737B8ECEE}" destId="{456A461F-98FF-4886-81F9-9813F3292881}" srcOrd="1" destOrd="0" presId="urn:microsoft.com/office/officeart/2005/8/layout/vList5"/>
    <dgm:cxn modelId="{C42715F3-C267-4909-ADE5-ED2F72E0931D}" type="presParOf" srcId="{AFD93AAE-0201-49D8-ADEF-B6A58CDF591F}" destId="{C44ABF7B-EF93-4992-A5F4-8BA9E77BBBDD}" srcOrd="1" destOrd="0" presId="urn:microsoft.com/office/officeart/2005/8/layout/vList5"/>
    <dgm:cxn modelId="{16507AF0-2BBC-48E8-98EB-1AFBF841A44E}" type="presParOf" srcId="{AFD93AAE-0201-49D8-ADEF-B6A58CDF591F}" destId="{C6AAFD23-A400-414B-9896-EB7AAEAA2CBA}" srcOrd="2" destOrd="0" presId="urn:microsoft.com/office/officeart/2005/8/layout/vList5"/>
    <dgm:cxn modelId="{5B61AA7F-A9FF-4C3C-AAB1-AAF03698FC76}" type="presParOf" srcId="{C6AAFD23-A400-414B-9896-EB7AAEAA2CBA}" destId="{552832CA-827C-4176-B522-4269F49DFBEE}" srcOrd="0" destOrd="0" presId="urn:microsoft.com/office/officeart/2005/8/layout/vList5"/>
    <dgm:cxn modelId="{0C93F7BF-D076-48E1-8020-3A4253620F5A}" type="presParOf" srcId="{C6AAFD23-A400-414B-9896-EB7AAEAA2CBA}" destId="{5F2D136C-D9C6-4C38-8B86-463A45911FA9}" srcOrd="1" destOrd="0" presId="urn:microsoft.com/office/officeart/2005/8/layout/vList5"/>
    <dgm:cxn modelId="{D6364695-4205-4B5D-8690-804C5B2A9B97}" type="presParOf" srcId="{AFD93AAE-0201-49D8-ADEF-B6A58CDF591F}" destId="{3C63A59D-A4BD-48B9-A3D9-43EC8FF1CF29}" srcOrd="3" destOrd="0" presId="urn:microsoft.com/office/officeart/2005/8/layout/vList5"/>
    <dgm:cxn modelId="{0ADB203E-3912-4096-BA74-857560D37492}" type="presParOf" srcId="{AFD93AAE-0201-49D8-ADEF-B6A58CDF591F}" destId="{98914BAF-57A9-4B24-8361-5CE633591AC0}" srcOrd="4" destOrd="0" presId="urn:microsoft.com/office/officeart/2005/8/layout/vList5"/>
    <dgm:cxn modelId="{1008E3E9-0AF3-4F17-B1DA-7B373CF956AA}" type="presParOf" srcId="{98914BAF-57A9-4B24-8361-5CE633591AC0}" destId="{2C39EB1B-4E2A-4FF5-8F60-84BFE305E701}" srcOrd="0" destOrd="0" presId="urn:microsoft.com/office/officeart/2005/8/layout/vList5"/>
    <dgm:cxn modelId="{A8D6673A-9A5D-45C0-9AA2-B55150FA3BA4}" type="presParOf" srcId="{98914BAF-57A9-4B24-8361-5CE633591AC0}" destId="{08DAF63B-AA95-4FDB-A588-3AD486519D8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A461F-98FF-4886-81F9-9813F3292881}">
      <dsp:nvSpPr>
        <dsp:cNvPr id="0" name=""/>
        <dsp:cNvSpPr/>
      </dsp:nvSpPr>
      <dsp:spPr>
        <a:xfrm rot="5400000">
          <a:off x="5164705" y="-2869498"/>
          <a:ext cx="1591860" cy="7353657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bg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Research Question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What is the price raising effect of NTMs in services?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Is it linked with development?</a:t>
          </a:r>
        </a:p>
      </dsp:txBody>
      <dsp:txXfrm rot="-5400000">
        <a:off x="2283807" y="89108"/>
        <a:ext cx="7275949" cy="1436444"/>
      </dsp:txXfrm>
    </dsp:sp>
    <dsp:sp modelId="{B1184670-94C0-4830-B367-FCD0D1FD982D}">
      <dsp:nvSpPr>
        <dsp:cNvPr id="0" name=""/>
        <dsp:cNvSpPr/>
      </dsp:nvSpPr>
      <dsp:spPr>
        <a:xfrm>
          <a:off x="1793888" y="545481"/>
          <a:ext cx="548656" cy="548634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1</a:t>
          </a:r>
        </a:p>
      </dsp:txBody>
      <dsp:txXfrm>
        <a:off x="1820670" y="572263"/>
        <a:ext cx="495092" cy="495070"/>
      </dsp:txXfrm>
    </dsp:sp>
    <dsp:sp modelId="{5F2D136C-D9C6-4C38-8B86-463A45911FA9}">
      <dsp:nvSpPr>
        <dsp:cNvPr id="0" name=""/>
        <dsp:cNvSpPr/>
      </dsp:nvSpPr>
      <dsp:spPr>
        <a:xfrm rot="5400000">
          <a:off x="5223442" y="-1188938"/>
          <a:ext cx="1591860" cy="7353657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bg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Objective </a:t>
          </a:r>
          <a:endParaRPr lang="en-US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To estimate the AVEs in services sectors using GTAP 10 and the latest methodology </a:t>
          </a:r>
        </a:p>
      </dsp:txBody>
      <dsp:txXfrm rot="-5400000">
        <a:off x="2342544" y="1769668"/>
        <a:ext cx="7275949" cy="1436444"/>
      </dsp:txXfrm>
    </dsp:sp>
    <dsp:sp modelId="{552832CA-827C-4176-B522-4269F49DFBEE}">
      <dsp:nvSpPr>
        <dsp:cNvPr id="0" name=""/>
        <dsp:cNvSpPr/>
      </dsp:nvSpPr>
      <dsp:spPr>
        <a:xfrm>
          <a:off x="1793888" y="2213572"/>
          <a:ext cx="548656" cy="548634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2</a:t>
          </a:r>
        </a:p>
      </dsp:txBody>
      <dsp:txXfrm>
        <a:off x="1820670" y="2240354"/>
        <a:ext cx="495092" cy="495070"/>
      </dsp:txXfrm>
    </dsp:sp>
    <dsp:sp modelId="{08DAF63B-AA95-4FDB-A588-3AD486519D84}">
      <dsp:nvSpPr>
        <dsp:cNvPr id="0" name=""/>
        <dsp:cNvSpPr/>
      </dsp:nvSpPr>
      <dsp:spPr>
        <a:xfrm rot="5400000">
          <a:off x="5223442" y="503018"/>
          <a:ext cx="1591860" cy="7353657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bg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Contribution</a:t>
          </a:r>
          <a:endParaRPr lang="en-US" sz="24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Empirical contribution</a:t>
          </a:r>
          <a:endParaRPr lang="en-US" sz="2400" kern="1200" dirty="0"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400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New data, econometrics technique and covers more countries</a:t>
          </a:r>
        </a:p>
      </dsp:txBody>
      <dsp:txXfrm rot="-5400000">
        <a:off x="2342544" y="3461624"/>
        <a:ext cx="7275949" cy="1436444"/>
      </dsp:txXfrm>
    </dsp:sp>
    <dsp:sp modelId="{2C39EB1B-4E2A-4FF5-8F60-84BFE305E701}">
      <dsp:nvSpPr>
        <dsp:cNvPr id="0" name=""/>
        <dsp:cNvSpPr/>
      </dsp:nvSpPr>
      <dsp:spPr>
        <a:xfrm>
          <a:off x="1793888" y="3904924"/>
          <a:ext cx="548656" cy="548634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solidFill>
                <a:schemeClr val="tx1"/>
              </a:solidFill>
            </a:rPr>
            <a:t>3</a:t>
          </a:r>
        </a:p>
      </dsp:txBody>
      <dsp:txXfrm>
        <a:off x="1820670" y="3931706"/>
        <a:ext cx="495092" cy="495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FAA39-26DF-48CC-82FE-5FA414045105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BDF13-E8DE-4134-9158-F39E2DB0C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923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75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53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20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457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4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42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32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80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BDF13-E8DE-4134-9158-F39E2DB0C5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6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050F-8C78-40E1-A7D3-5047CFB7F3C3}" type="datetime1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83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1FEF-D57C-4E26-9B69-D505650216F0}" type="datetime1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6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2C4C9-347D-47B2-990F-2CF97540CA4F}" type="datetime1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38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81243-6536-43F9-B058-F6EE1BCC1835}" type="datetime1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31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33F8B-CFE7-4B8D-84F1-BE01800BE1BA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81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98D9-C079-43DE-A449-56153B09B126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70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88B45-0E38-4227-892C-D7322BEEC54A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90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4C24-2360-4780-91E0-9E18F0F8B222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89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2DBD-6922-4F0A-A4AE-24F55EBBEBE9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37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EE546-460F-41E7-A2CB-8146F15FA712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14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86C44-6C0C-4B83-B248-0079C7596E69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0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BFAF-A432-49EB-8A9F-45FECA44B2D4}" type="datetime1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58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9A8C-E11E-46EF-AB0E-06612306DD76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507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0770E-1734-48D5-99EF-98C7459CFF00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46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D1B73-5CD8-4B61-9C60-63CE1651425F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72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96C29-B990-4837-B1EC-E19E388FC2F0}" type="datetime1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7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2EB2E-58E1-43B3-8FDB-D346390C17EE}" type="datetime1">
              <a:rPr lang="en-US" smtClean="0"/>
              <a:t>6/10/2022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1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7F29-327D-4F68-A793-91396144E2AA}" type="datetime1">
              <a:rPr lang="en-US" smtClean="0"/>
              <a:t>6/10/2022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44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8412F-5115-4845-9FEB-40D4C5ABE0AD}" type="datetime1">
              <a:rPr lang="en-US" smtClean="0"/>
              <a:t>6/10/2022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93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60423-32E2-4E5F-9865-87010CCA8043}" type="datetime1">
              <a:rPr lang="en-US" smtClean="0"/>
              <a:t>6/10/2022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4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EFC4-7E33-417A-B896-CFC2B4869507}" type="datetime1">
              <a:rPr lang="en-US" smtClean="0"/>
              <a:t>6/10/2022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7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4EB7-0522-474B-9326-B06FBDCA3EBD}" type="datetime1">
              <a:rPr lang="en-US" smtClean="0"/>
              <a:t>6/10/2022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1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5EA42-1205-4933-955D-B5F86FD133F1}" type="datetime1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847CA-CED9-4DE4-8AD3-7352389DC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2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197AB-278A-46C1-AE56-ACF3078BDFD4}" type="datetime1">
              <a:rPr lang="en-US" smtClean="0"/>
              <a:t>6/10/2022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6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1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2741" y="791491"/>
            <a:ext cx="11869259" cy="229479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Estimating Protection in Services Sector: A PPML Analysis 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04447" y="2678022"/>
            <a:ext cx="11584353" cy="2535328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Bushra Faizi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Co-authors: Dr. Eskandar Shah, Dr. Nasim Shah Shirazi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Annual GTAP conference June 8</a:t>
            </a:r>
            <a:r>
              <a:rPr 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en-US" sz="2800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,2022</a:t>
            </a:r>
          </a:p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FF09A6E-C060-4428-9217-7AE38095C1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3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655" y="73891"/>
            <a:ext cx="12127345" cy="4713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4655" y="738232"/>
            <a:ext cx="11998035" cy="552128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</a:rPr>
              <a:t>Step 2: Setting benchmark</a:t>
            </a:r>
          </a:p>
          <a:p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</a:rPr>
              <a:t>Benchmark countries</a:t>
            </a:r>
            <a:r>
              <a:rPr lang="en-US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+mn-cs"/>
              </a:rPr>
              <a:t> (AVEs=0)</a:t>
            </a:r>
          </a:p>
          <a:p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 ESUB , low AVEs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Benchmark countries in each sector: zero AVEs (interpretation)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 all countries in each sectors to the benchmark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AVEs- relative not absolute </a:t>
            </a: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8191093F-A1E5-4460-B0BD-A98C2337CB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9561863"/>
              </p:ext>
            </p:extLst>
          </p:nvPr>
        </p:nvGraphicFramePr>
        <p:xfrm>
          <a:off x="6661150" y="738232"/>
          <a:ext cx="4601070" cy="56530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08749">
                  <a:extLst>
                    <a:ext uri="{9D8B030D-6E8A-4147-A177-3AD203B41FA5}">
                      <a16:colId xmlns:a16="http://schemas.microsoft.com/office/drawing/2014/main" val="1760023811"/>
                    </a:ext>
                  </a:extLst>
                </a:gridCol>
                <a:gridCol w="2192321">
                  <a:extLst>
                    <a:ext uri="{9D8B030D-6E8A-4147-A177-3AD203B41FA5}">
                      <a16:colId xmlns:a16="http://schemas.microsoft.com/office/drawing/2014/main" val="3201759401"/>
                    </a:ext>
                  </a:extLst>
                </a:gridCol>
              </a:tblGrid>
              <a:tr h="2820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Benchmark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305299406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CMN- Communication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Luxemburg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398968733"/>
                  </a:ext>
                </a:extLst>
              </a:tr>
              <a:tr h="2861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CNS- Construction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/>
                        <a:t>Azerbaijan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4196311037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TRD- Trade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Ireland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207110249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 – Insurance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Ireland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759861579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OBS- Business serv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Ireland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602009370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OFI- Financial Inter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Luxemburg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999905110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OSG- other serv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Kuwait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433348396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AFS- Accom, food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Ireland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298059690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ELY- Electricity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879622203"/>
                  </a:ext>
                </a:extLst>
              </a:tr>
              <a:tr h="2861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WTP – Water transport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/>
                        <a:t>Greece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502718485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ATP- Air transport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Hong Kong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241830795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OTP- other transport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Singapore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257425984"/>
                  </a:ext>
                </a:extLst>
              </a:tr>
              <a:tr h="2861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GDT- Gas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/>
                        <a:t>Georgia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057189111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HHT- health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Singapore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712642264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WHS- Warehousing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Singapore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901670840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WTR- Water supply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Singapore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753353988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RSA- Real estate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Oman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235689820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ROS- Recreation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Luxemburg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458560554"/>
                  </a:ext>
                </a:extLst>
              </a:tr>
              <a:tr h="2820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EDU- Education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Kuwait</a:t>
                      </a: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296602916"/>
                  </a:ext>
                </a:extLst>
              </a:tr>
            </a:tbl>
          </a:graphicData>
        </a:graphic>
      </p:graphicFrame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299C3321-C714-1D03-E577-13635001FA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10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655" y="73891"/>
            <a:ext cx="12127345" cy="4713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4656" y="738232"/>
            <a:ext cx="11830934" cy="5316712"/>
          </a:xfrm>
        </p:spPr>
        <p:txBody>
          <a:bodyPr>
            <a:normAutofit/>
          </a:bodyPr>
          <a:lstStyle/>
          <a:p>
            <a:r>
              <a:rPr lang="en-US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+mn-cs"/>
              </a:rPr>
              <a:t>Cost of regulation in services (AVEs)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5B4BB7D-F7E3-49C8-A448-A4605935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993" y="1214448"/>
            <a:ext cx="8050926" cy="447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FD155410-EA86-4956-5F30-286C1F36A3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13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655" y="73891"/>
            <a:ext cx="12127345" cy="4713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4655" y="738232"/>
            <a:ext cx="11998035" cy="5521280"/>
          </a:xfrm>
        </p:spPr>
        <p:txBody>
          <a:bodyPr>
            <a:normAutofit/>
          </a:bodyPr>
          <a:lstStyle/>
          <a:p>
            <a:r>
              <a:rPr lang="en-US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+mn-cs"/>
              </a:rPr>
              <a:t>Cost of regulation in services (AVEs)  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8191093F-A1E5-4460-B0BD-A98C2337CB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909871"/>
              </p:ext>
            </p:extLst>
          </p:nvPr>
        </p:nvGraphicFramePr>
        <p:xfrm>
          <a:off x="278008" y="1308369"/>
          <a:ext cx="11399464" cy="4982100"/>
        </p:xfrm>
        <a:graphic>
          <a:graphicData uri="http://schemas.openxmlformats.org/drawingml/2006/table">
            <a:tbl>
              <a:tblPr firstRow="1" firstCol="1" bandRow="1"/>
              <a:tblGrid>
                <a:gridCol w="1665914">
                  <a:extLst>
                    <a:ext uri="{9D8B030D-6E8A-4147-A177-3AD203B41FA5}">
                      <a16:colId xmlns:a16="http://schemas.microsoft.com/office/drawing/2014/main" val="1760023811"/>
                    </a:ext>
                  </a:extLst>
                </a:gridCol>
                <a:gridCol w="867301">
                  <a:extLst>
                    <a:ext uri="{9D8B030D-6E8A-4147-A177-3AD203B41FA5}">
                      <a16:colId xmlns:a16="http://schemas.microsoft.com/office/drawing/2014/main" val="3201759401"/>
                    </a:ext>
                  </a:extLst>
                </a:gridCol>
                <a:gridCol w="1266607">
                  <a:extLst>
                    <a:ext uri="{9D8B030D-6E8A-4147-A177-3AD203B41FA5}">
                      <a16:colId xmlns:a16="http://schemas.microsoft.com/office/drawing/2014/main" val="1546058458"/>
                    </a:ext>
                  </a:extLst>
                </a:gridCol>
                <a:gridCol w="1266607">
                  <a:extLst>
                    <a:ext uri="{9D8B030D-6E8A-4147-A177-3AD203B41FA5}">
                      <a16:colId xmlns:a16="http://schemas.microsoft.com/office/drawing/2014/main" val="3434663013"/>
                    </a:ext>
                  </a:extLst>
                </a:gridCol>
                <a:gridCol w="1266607">
                  <a:extLst>
                    <a:ext uri="{9D8B030D-6E8A-4147-A177-3AD203B41FA5}">
                      <a16:colId xmlns:a16="http://schemas.microsoft.com/office/drawing/2014/main" val="3370027117"/>
                    </a:ext>
                  </a:extLst>
                </a:gridCol>
                <a:gridCol w="1266607">
                  <a:extLst>
                    <a:ext uri="{9D8B030D-6E8A-4147-A177-3AD203B41FA5}">
                      <a16:colId xmlns:a16="http://schemas.microsoft.com/office/drawing/2014/main" val="3908533426"/>
                    </a:ext>
                  </a:extLst>
                </a:gridCol>
                <a:gridCol w="1266607">
                  <a:extLst>
                    <a:ext uri="{9D8B030D-6E8A-4147-A177-3AD203B41FA5}">
                      <a16:colId xmlns:a16="http://schemas.microsoft.com/office/drawing/2014/main" val="3762806963"/>
                    </a:ext>
                  </a:extLst>
                </a:gridCol>
                <a:gridCol w="1266607">
                  <a:extLst>
                    <a:ext uri="{9D8B030D-6E8A-4147-A177-3AD203B41FA5}">
                      <a16:colId xmlns:a16="http://schemas.microsoft.com/office/drawing/2014/main" val="1783118244"/>
                    </a:ext>
                  </a:extLst>
                </a:gridCol>
                <a:gridCol w="1266607">
                  <a:extLst>
                    <a:ext uri="{9D8B030D-6E8A-4147-A177-3AD203B41FA5}">
                      <a16:colId xmlns:a16="http://schemas.microsoft.com/office/drawing/2014/main" val="3202492199"/>
                    </a:ext>
                  </a:extLst>
                </a:gridCol>
              </a:tblGrid>
              <a:tr h="2528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 economies</a:t>
                      </a:r>
                      <a:endParaRPr lang="en-US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Restrictive economies</a:t>
                      </a:r>
                      <a:endParaRPr lang="en-US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131196"/>
                  </a:ext>
                </a:extLst>
              </a:tr>
              <a:tr h="2653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LUX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SGP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IRL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BGD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ZMB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PAK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TJK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305299406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CMN- Communication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17.96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217.89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237.84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124.99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398968733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CNS- Construction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32.37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92.39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79.46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154.11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325.39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351.10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32.37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4196311037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TRD- Trade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42.53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163.68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215.82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168.31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280.74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207110249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 – Insurance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11.72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280.74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101.38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242.27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144.89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759861579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OBS- Business serv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154.67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281.57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602009370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OFI- Financial Inter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124.99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132.44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527.74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432.14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479.23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315.33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999905110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OSG- other serv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52.46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74.46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95.76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207.69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433348396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AFS- Accom, food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24.28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40.37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171.83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130.93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298059690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ELY- Electricity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330.03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73.70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760.35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336.63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162.54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879622203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WTP – Water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35.87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28.40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68.50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235.64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243.76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268.53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502718485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ATP- Air transport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16.44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8.14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23.48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151.91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121.59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92.81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241830795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OTP- other transport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27.57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144.36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71.45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139.63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2257425984"/>
                  </a:ext>
                </a:extLst>
              </a:tr>
              <a:tr h="279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GDT- Gas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43.46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137.04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101.38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83.80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1498.64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1391.21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407.29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35.28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057189111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HHT- health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179.62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712642264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WHS- Warehousing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60.98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60.28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240.79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231.29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188.89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297.66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901670840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WTR- Water supply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113.55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77.91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1753353988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RSA- Real estate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71.82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240.79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194.60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235689820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ROS- Recreation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63.44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98.33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194.60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458560554"/>
                  </a:ext>
                </a:extLst>
              </a:tr>
              <a:tr h="23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EDU- Education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30.94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36.46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38.55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43.46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185.14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86.22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192.05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extLst>
                  <a:ext uri="{0D108BD9-81ED-4DB2-BD59-A6C34878D82A}">
                    <a16:rowId xmlns:a16="http://schemas.microsoft.com/office/drawing/2014/main" val="3296602916"/>
                  </a:ext>
                </a:extLst>
              </a:tr>
            </a:tbl>
          </a:graphicData>
        </a:graphic>
      </p:graphicFrame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940879D4-3CFE-0B57-9889-3C23072C54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65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655" y="73891"/>
            <a:ext cx="12127345" cy="4713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4655" y="545283"/>
            <a:ext cx="12127345" cy="6168783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rotection is heterogeneous across the sectors 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Distance is not an impediment in services trade (mode 1 and mode 2) 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(Tharakan,2005;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Boulatoff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2021)</a:t>
            </a:r>
          </a:p>
          <a:p>
            <a:pPr marL="28575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liberalized sector is air transport, and the restrictive sector is gas </a:t>
            </a:r>
            <a:r>
              <a:rPr lang="en-US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(Fontagne et.al, 2011,2016; Peridy and Ghineim,2013)</a:t>
            </a:r>
          </a:p>
          <a:p>
            <a:pPr marL="28575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AVEs in services with PPML compared to OLS estimation </a:t>
            </a:r>
            <a:r>
              <a:rPr lang="en-US" sz="1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(Bratt,2017)</a:t>
            </a:r>
          </a:p>
          <a:p>
            <a:pPr marL="285750" lvl="0" indent="-28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 the per capita income, the higher the  AVEs in services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average, the most restrictive sector is the </a:t>
            </a:r>
            <a:r>
              <a:rPr lang="en-US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Gas sector </a:t>
            </a:r>
            <a:r>
              <a:rPr lang="en-US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average AVE of 440 percent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Most open sector is Air transport with average AVE of 38 percent.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Taking the average of AVEs in all sectors, Luxemburg, Singapore, Belgium, and Ireland are the most open economies while Bangladesh, Zimbabwe, Pakistan, and Tajikistan are more restrictive.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 research: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AVEs can be used in CGE for welfare analysis</a:t>
            </a:r>
            <a:endParaRPr lang="en-US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B7DA579D-E7DA-77B6-E98B-827D3B6C09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42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1181" y="1381899"/>
            <a:ext cx="12020819" cy="1500186"/>
          </a:xfrm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b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GTAP community and organizers of the conference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B7DA579D-E7DA-77B6-E98B-827D3B6C09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76153-6D60-BFE6-C95F-D294666ABF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Bushra Faizi</a:t>
            </a:r>
          </a:p>
        </p:txBody>
      </p:sp>
    </p:spTree>
    <p:extLst>
      <p:ext uri="{BB962C8B-B14F-4D97-AF65-F5344CB8AC3E}">
        <p14:creationId xmlns:p14="http://schemas.microsoft.com/office/powerpoint/2010/main" val="252085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0669" y="73892"/>
            <a:ext cx="12091332" cy="73145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NTMs in services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4655" y="1071418"/>
            <a:ext cx="11998035" cy="51880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cross-border supply, consumption abroad, commercial presence, and natural presence</a:t>
            </a:r>
          </a:p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NTMs in services: (Restrict supply or increase cost, impede trade)</a:t>
            </a:r>
          </a:p>
          <a:p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CAB7512B-EDAF-41D6-B002-ED5E4418C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257305"/>
              </p:ext>
            </p:extLst>
          </p:nvPr>
        </p:nvGraphicFramePr>
        <p:xfrm>
          <a:off x="2389301" y="2021361"/>
          <a:ext cx="7565390" cy="8198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65390">
                  <a:extLst>
                    <a:ext uri="{9D8B030D-6E8A-4147-A177-3AD203B41FA5}">
                      <a16:colId xmlns:a16="http://schemas.microsoft.com/office/drawing/2014/main" val="1269832272"/>
                    </a:ext>
                  </a:extLst>
                </a:gridCol>
              </a:tblGrid>
              <a:tr h="36288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STRI – Barriers in services-five policy areas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Restriction on foreign entry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US" sz="240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Barriers to competition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US" sz="240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Restrictions on people movement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US" sz="2400" i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Regulatory transparency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US" sz="240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discriminatory measures</a:t>
                      </a:r>
                    </a:p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Also,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Capital requirements  (Telecom Industry)</a:t>
                      </a: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Foreign equity cap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Insurance)</a:t>
                      </a:r>
                      <a:endParaRPr lang="en-US" sz="24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Nationality requirements (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Executives)</a:t>
                      </a:r>
                      <a:endParaRPr lang="en-US" sz="24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Domestic regimes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License requirement </a:t>
                      </a: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261313"/>
                  </a:ext>
                </a:extLst>
              </a:tr>
              <a:tr h="362883">
                <a:tc>
                  <a:txBody>
                    <a:bodyPr/>
                    <a:lstStyle/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383958"/>
                  </a:ext>
                </a:extLst>
              </a:tr>
              <a:tr h="362883"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080426"/>
                  </a:ext>
                </a:extLst>
              </a:tr>
              <a:tr h="362883">
                <a:tc>
                  <a:txBody>
                    <a:bodyPr/>
                    <a:lstStyle/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25740"/>
                  </a:ext>
                </a:extLst>
              </a:tr>
              <a:tr h="362883">
                <a:tc>
                  <a:txBody>
                    <a:bodyPr/>
                    <a:lstStyle/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465882"/>
                  </a:ext>
                </a:extLst>
              </a:tr>
              <a:tr h="362883"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endParaRPr lang="en-US" sz="2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657597"/>
                  </a:ext>
                </a:extLst>
              </a:tr>
              <a:tr h="395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801884"/>
                  </a:ext>
                </a:extLst>
              </a:tr>
            </a:tbl>
          </a:graphicData>
        </a:graphic>
      </p:graphicFrame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F5C8C7C1-143B-494A-0FE9-F80A14BCAA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0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0669" y="73892"/>
            <a:ext cx="12091332" cy="731452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 of AVEs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4655" y="1071418"/>
            <a:ext cx="11998035" cy="5188093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Proportional increase in domestic price due to policy relative to the price in the absence of regulation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in goods and services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(Services are highly differentiated and intangible)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than welfare analysis – higher AVEs do not infer welfare distortion 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NTMs affect both supply curve through the various costs associated with compliance and the demand curve through signaling or catalyst effect (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Cadot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al.,2018, p. 8)”</a:t>
            </a:r>
          </a:p>
          <a:p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F5C8C7C1-143B-494A-0FE9-F80A14BCAA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96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0892D-8DD6-43CD-AF8B-A6AB979C4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8084" y="33555"/>
            <a:ext cx="11912367" cy="528973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Estimation of AVEs in services: Literature 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7C19A-C2E1-4ED6-A4E4-6E6679B27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184" y="863600"/>
            <a:ext cx="11912367" cy="5784753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Price-raising effect - 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higher AVEs in developing countries 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empirical discussion calculating AVEs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WB and OECD Services Trade Restrictiveness Index (STRI) – 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Limitations of STRI approach</a:t>
            </a: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Resource consuming, assigning arbitrary codes to the qualitative information- </a:t>
            </a:r>
            <a:r>
              <a:rPr lang="en-US" sz="20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Fontagné</a:t>
            </a: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al., (2013)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CGE models, modeling regulations using import and export taxes or as an iceberg cost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Indirect method: Park (2002)  Residuals method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Limitation: Residuals include info other than protection- 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Fontagné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al., (2001, 2016) FE method with OLS using GTAP 9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Limitation OLS: Vulnerable to unobserved effects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Santos Silva and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Tenreyro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(2006) suggest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PPML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PPML satisfies the structural gravity model (MRT)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research: GTAP 10, new sectors and countries, PPML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11">
            <a:extLst>
              <a:ext uri="{FF2B5EF4-FFF2-40B4-BE49-F238E27FC236}">
                <a16:creationId xmlns:a16="http://schemas.microsoft.com/office/drawing/2014/main" id="{D20AC5C8-BC25-4785-8123-8F2B2CED7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2346F2F2-AF2B-F96F-570F-4CDE4B032A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739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7781" y="73891"/>
            <a:ext cx="12044219" cy="997527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B76FD16-3C74-4F09-AAE3-D338C7523E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6160587"/>
              </p:ext>
            </p:extLst>
          </p:nvPr>
        </p:nvGraphicFramePr>
        <p:xfrm>
          <a:off x="454587" y="1248808"/>
          <a:ext cx="11490090" cy="4975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597F2074-51F6-046B-11CF-990F478F01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20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0892D-8DD6-43CD-AF8B-A6AB979C4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8084" y="33555"/>
            <a:ext cx="11912367" cy="528973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C7C19A-C2E1-4ED6-A4E4-6E6679B276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655" y="562528"/>
                <a:ext cx="12007104" cy="611510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b="1" u="sng" dirty="0">
                    <a:solidFill>
                      <a:schemeClr val="accent5">
                        <a:lumMod val="75000"/>
                      </a:schemeClr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Step1: </a:t>
                </a:r>
                <a:r>
                  <a:rPr lang="en-US" sz="2400" b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400" b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stimate Structural gravity model</a:t>
                </a:r>
              </a:p>
              <a:p>
                <a:pPr marL="0" lv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𝑙𝑛𝑥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𝑑𝑖𝑠𝑡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(1)</a:t>
                </a:r>
              </a:p>
              <a:p>
                <a:pPr marL="0" lvl="0" indent="0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𝑎𝑑𝑒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𝑑𝑖𝑠𝑡𝑎𝑛𝑐𝑒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𝐺𝐷𝑃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𝑔𝑟𝑎𝑣𝑖𝑡𝑦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𝑣𝑎𝑟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𝑓𝑒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𝑒𝑟𝑟𝑜𝑟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𝑡𝑒𝑟𝑚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Sectoral regression:</a:t>
                </a:r>
                <a:endPara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𝑐</m:t>
                    </m:r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0.8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𝑑𝑖𝑠𝑡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Extract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importe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r’s FE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Benchmark: Importer with h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ighest FE in each sector</a:t>
                </a:r>
              </a:p>
              <a:p>
                <a:r>
                  <a:rPr lang="en-US" sz="2400" b="1" u="sng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Step 2 : </a:t>
                </a:r>
                <a:r>
                  <a:rPr lang="en-US" sz="2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Calculate AVEs</a:t>
                </a:r>
                <a:endParaRPr lang="en-US" sz="2400" i="1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𝑙𝑛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1+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𝐴𝑉𝐸</m:t>
                            </m:r>
                          </m:e>
                        </m:d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𝜎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𝐹𝑒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 </m:t>
                    </m:r>
                    <m:r>
                      <a:rPr lang="en-US" sz="24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𝐹𝑒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bar>
                          <m:bar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bar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𝐵𝑒𝑛𝑐h𝑚𝑎𝑟𝑘</m:t>
                            </m:r>
                          </m:e>
                        </m:ba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(2)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Elasticity of substitution =5.6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C7C19A-C2E1-4ED6-A4E4-6E6679B276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655" y="562528"/>
                <a:ext cx="12007104" cy="6115109"/>
              </a:xfrm>
              <a:blipFill>
                <a:blip r:embed="rId3"/>
                <a:stretch>
                  <a:fillRect l="-813" t="-13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Content Placeholder 11">
            <a:extLst>
              <a:ext uri="{FF2B5EF4-FFF2-40B4-BE49-F238E27FC236}">
                <a16:creationId xmlns:a16="http://schemas.microsoft.com/office/drawing/2014/main" id="{D20AC5C8-BC25-4785-8123-8F2B2CED7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2346F2F2-AF2B-F96F-570F-4CDE4B032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24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23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34863" y="581710"/>
            <a:ext cx="9477211" cy="65914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sources</a:t>
            </a:r>
            <a:b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3BD1EB0B-796F-44AC-8062-3061A851C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508" y="1592982"/>
            <a:ext cx="2707566" cy="2707566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3B20C57-24F0-4B61-8936-96BC6DBEA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92" y="2992319"/>
            <a:ext cx="2251332" cy="873361"/>
          </a:xfrm>
          <a:prstGeom prst="rect">
            <a:avLst/>
          </a:prstGeom>
        </p:spPr>
      </p:pic>
      <p:pic>
        <p:nvPicPr>
          <p:cNvPr id="12" name="Content Placeholder 11" descr="Shape&#10;&#10;Description automatically generated"/>
          <p:cNvPicPr>
            <a:picLocks noGrp="1" noChangeAspect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pic>
        <p:nvPicPr>
          <p:cNvPr id="23" name="Picture 22" descr="Logo, company name&#10;&#10;Description automatically generated">
            <a:extLst>
              <a:ext uri="{FF2B5EF4-FFF2-40B4-BE49-F238E27FC236}">
                <a16:creationId xmlns:a16="http://schemas.microsoft.com/office/drawing/2014/main" id="{68A057AC-9DA8-49BC-B479-077315D2F5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263" y="1121376"/>
            <a:ext cx="3179172" cy="3179172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404E82BC-EC92-93B2-6C22-0ABB474470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EF1815-A083-74D0-AB5A-34C38FD19F60}"/>
              </a:ext>
            </a:extLst>
          </p:cNvPr>
          <p:cNvSpPr txBox="1"/>
          <p:nvPr/>
        </p:nvSpPr>
        <p:spPr>
          <a:xfrm>
            <a:off x="921783" y="4300548"/>
            <a:ext cx="238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Gravity Variables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CDA4E4-C474-6D92-E175-3E38673E1BCC}"/>
              </a:ext>
            </a:extLst>
          </p:cNvPr>
          <p:cNvSpPr txBox="1"/>
          <p:nvPr/>
        </p:nvSpPr>
        <p:spPr>
          <a:xfrm>
            <a:off x="8888630" y="4300547"/>
            <a:ext cx="2381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GDP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0B8741-375B-6676-9FCA-D4786DBFB4ED}"/>
              </a:ext>
            </a:extLst>
          </p:cNvPr>
          <p:cNvSpPr txBox="1"/>
          <p:nvPr/>
        </p:nvSpPr>
        <p:spPr>
          <a:xfrm>
            <a:off x="4014342" y="4300549"/>
            <a:ext cx="3548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Bilateral trade in services </a:t>
            </a:r>
          </a:p>
        </p:txBody>
      </p:sp>
    </p:spTree>
    <p:extLst>
      <p:ext uri="{BB962C8B-B14F-4D97-AF65-F5344CB8AC3E}">
        <p14:creationId xmlns:p14="http://schemas.microsoft.com/office/powerpoint/2010/main" val="287219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34036" y="52004"/>
            <a:ext cx="10498121" cy="57297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 sectors</a:t>
            </a:r>
          </a:p>
        </p:txBody>
      </p:sp>
      <p:pic>
        <p:nvPicPr>
          <p:cNvPr id="12" name="Content Placeholder 11" descr="Shape&#10;&#10;Description automatically generated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84B2F97-E466-4C82-AF75-A5921AACE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670012"/>
              </p:ext>
            </p:extLst>
          </p:nvPr>
        </p:nvGraphicFramePr>
        <p:xfrm>
          <a:off x="171181" y="831850"/>
          <a:ext cx="11849369" cy="5245095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906488">
                  <a:extLst>
                    <a:ext uri="{9D8B030D-6E8A-4147-A177-3AD203B41FA5}">
                      <a16:colId xmlns:a16="http://schemas.microsoft.com/office/drawing/2014/main" val="1149832690"/>
                    </a:ext>
                  </a:extLst>
                </a:gridCol>
                <a:gridCol w="922398">
                  <a:extLst>
                    <a:ext uri="{9D8B030D-6E8A-4147-A177-3AD203B41FA5}">
                      <a16:colId xmlns:a16="http://schemas.microsoft.com/office/drawing/2014/main" val="1898792951"/>
                    </a:ext>
                  </a:extLst>
                </a:gridCol>
                <a:gridCol w="10020483">
                  <a:extLst>
                    <a:ext uri="{9D8B030D-6E8A-4147-A177-3AD203B41FA5}">
                      <a16:colId xmlns:a16="http://schemas.microsoft.com/office/drawing/2014/main" val="1328526114"/>
                    </a:ext>
                  </a:extLst>
                </a:gridCol>
              </a:tblGrid>
              <a:tr h="220162"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Code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250089178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Accommodation, Food and service activities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335603559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Air transport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1812848604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CMN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and communication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484642572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CNS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Construction: building houses factories offices and roads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431946025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2345026781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ELY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Electricity; steam and air conditioning supply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711395281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GDT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 Distribution: distribution of gaseous fuels through mains; steam and hot water supply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1638363843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HHT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Human health and social work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4172268547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9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Insurance: includes pension funding, except compulsory social security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577719127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10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Business Services: real estate, renting and business activities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4156289810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11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OFI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Financial Intermediation: includes auxiliary activities but not insurance and pension funding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3260796197"/>
                  </a:ext>
                </a:extLst>
              </a:tr>
              <a:tr h="433820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12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OSG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Services (Government): public administration and defense; compulsory social security, education, health and social work, sewage and refuse disposal, sanitation and similar activities, activities of membership organizations , extra-territorial organizations and bodies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107791745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13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OTP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Transport: road, rail ; pipelines, auxiliary transport activities; travel agencies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980022180"/>
                  </a:ext>
                </a:extLst>
              </a:tr>
              <a:tr h="431657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14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Recreation &amp; Other Services: recreational, cultural and sporting activities, other service activities; private households with employed persons (servants)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3902909535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15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RSA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 estate activities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3641981699"/>
                  </a:ext>
                </a:extLst>
              </a:tr>
              <a:tr h="431657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16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TRD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Trade: all retail sales; wholesale trade and commission trade; hotels and restaurants; repairs of motor vehicles and personal and household goods; retail sale of automotive fuel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3132945349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17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Warehousing and support activities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702828381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18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WTP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Water transport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1819810163"/>
                  </a:ext>
                </a:extLst>
              </a:tr>
              <a:tr h="220162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effectLst/>
                        </a:rPr>
                        <a:t>19</a:t>
                      </a:r>
                      <a:endParaRPr lang="en-US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WTR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Water supply; sewerage, waste management and remediation activities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224592680"/>
                  </a:ext>
                </a:extLst>
              </a:tr>
              <a:tr h="205207"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 u="none" strike="noStrike">
                          <a:effectLst/>
                        </a:rPr>
                        <a:t>20</a:t>
                      </a:r>
                      <a:endParaRPr lang="en-US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DWE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tc>
                  <a:txBody>
                    <a:bodyPr/>
                    <a:lstStyle/>
                    <a:p>
                      <a:pPr marL="0" marR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Dwellings: ownership of dwellings (imputed rents of houses occupied by owners)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751" marR="57751" marT="8021" marB="0"/>
                </a:tc>
                <a:extLst>
                  <a:ext uri="{0D108BD9-81ED-4DB2-BD59-A6C34878D82A}">
                    <a16:rowId xmlns:a16="http://schemas.microsoft.com/office/drawing/2014/main" val="4273303116"/>
                  </a:ext>
                </a:extLst>
              </a:tr>
            </a:tbl>
          </a:graphicData>
        </a:graphic>
      </p:graphicFrame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89B1A1ED-16A5-E320-8000-831C161229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7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655" y="73891"/>
            <a:ext cx="12127345" cy="47139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78008" y="738232"/>
            <a:ext cx="11784682" cy="385893"/>
          </a:xfrm>
        </p:spPr>
        <p:txBody>
          <a:bodyPr>
            <a:noAutofit/>
          </a:bodyPr>
          <a:lstStyle/>
          <a:p>
            <a:r>
              <a:rPr lang="en-US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+mn-cs"/>
              </a:rPr>
              <a:t>Step 1</a:t>
            </a:r>
            <a:r>
              <a:rPr lang="en-US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+mn-cs"/>
              </a:rPr>
              <a:t>: Gravity Estimation </a:t>
            </a:r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150" y="6224588"/>
            <a:ext cx="577850" cy="577850"/>
          </a:xfrm>
        </p:spPr>
      </p:pic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8191093F-A1E5-4460-B0BD-A98C2337CB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256653"/>
              </p:ext>
            </p:extLst>
          </p:nvPr>
        </p:nvGraphicFramePr>
        <p:xfrm>
          <a:off x="4299571" y="1004549"/>
          <a:ext cx="7674412" cy="5220039"/>
        </p:xfrm>
        <a:graphic>
          <a:graphicData uri="http://schemas.openxmlformats.org/drawingml/2006/table">
            <a:tbl>
              <a:tblPr firstRow="1" firstCol="1" bandRow="1"/>
              <a:tblGrid>
                <a:gridCol w="2307671">
                  <a:extLst>
                    <a:ext uri="{9D8B030D-6E8A-4147-A177-3AD203B41FA5}">
                      <a16:colId xmlns:a16="http://schemas.microsoft.com/office/drawing/2014/main" val="1760023811"/>
                    </a:ext>
                  </a:extLst>
                </a:gridCol>
                <a:gridCol w="997313">
                  <a:extLst>
                    <a:ext uri="{9D8B030D-6E8A-4147-A177-3AD203B41FA5}">
                      <a16:colId xmlns:a16="http://schemas.microsoft.com/office/drawing/2014/main" val="3201759401"/>
                    </a:ext>
                  </a:extLst>
                </a:gridCol>
                <a:gridCol w="1456476">
                  <a:extLst>
                    <a:ext uri="{9D8B030D-6E8A-4147-A177-3AD203B41FA5}">
                      <a16:colId xmlns:a16="http://schemas.microsoft.com/office/drawing/2014/main" val="1546058458"/>
                    </a:ext>
                  </a:extLst>
                </a:gridCol>
                <a:gridCol w="1456476">
                  <a:extLst>
                    <a:ext uri="{9D8B030D-6E8A-4147-A177-3AD203B41FA5}">
                      <a16:colId xmlns:a16="http://schemas.microsoft.com/office/drawing/2014/main" val="3434663013"/>
                    </a:ext>
                  </a:extLst>
                </a:gridCol>
                <a:gridCol w="1456476">
                  <a:extLst>
                    <a:ext uri="{9D8B030D-6E8A-4147-A177-3AD203B41FA5}">
                      <a16:colId xmlns:a16="http://schemas.microsoft.com/office/drawing/2014/main" val="3370027117"/>
                    </a:ext>
                  </a:extLst>
                </a:gridCol>
              </a:tblGrid>
              <a:tr h="2928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Sectors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distance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Comcol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contiguity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rta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5299406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CMN- Communication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0.18**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0.52***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0.43***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8968733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CNS- Construction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0.15**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0.36*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0.41***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0.27**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6311037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TRD- Trade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0.52***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0.36***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7110249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 – Insurance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0.30**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0.91***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0.32***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59861579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OBS- Business serv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0.46***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0.39***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2009370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OFI- Financial Inter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0.30***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0.67**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0.67***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9905110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OSG- other serv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0.56**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1.34***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0.49***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3348396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AFS- Accom, food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0.62***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0.28***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8059690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ELY- Electricity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1.64***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2.69***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0.28**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9622203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WTP – Water transport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0.37***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0.31***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2718485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ATP- Air transport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0.57***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0.24***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1830795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OTP- other transport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0.80***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0.26***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57425984"/>
                  </a:ext>
                </a:extLst>
              </a:tr>
              <a:tr h="30844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GDT- Gas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0.79***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0.27*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57189111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HHT- health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0.36***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2642264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WHS- Warehousing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0.75***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0.22***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01670840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WTR- Water supply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-0.07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0.90***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0.30***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3353988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RSA- Real estate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0.80***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0.30***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5689820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ROS- Recreation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0.11*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-0.05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0.76***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0.33***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8560554"/>
                  </a:ext>
                </a:extLst>
              </a:tr>
              <a:tr h="2565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EDU- Education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937" marR="13937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0.40**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1.04***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0.41***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6602916"/>
                  </a:ext>
                </a:extLst>
              </a:tr>
            </a:tbl>
          </a:graphicData>
        </a:graphic>
      </p:graphicFrame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E0F49130-AE5E-B3B0-CD7A-34F0D1D25A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1" y="6433061"/>
            <a:ext cx="558661" cy="220031"/>
          </a:xfrm>
          <a:prstGeom prst="rect">
            <a:avLst/>
          </a:prstGeom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A66DCD8-A312-6875-4666-456A13006976}"/>
              </a:ext>
            </a:extLst>
          </p:cNvPr>
          <p:cNvSpPr txBox="1">
            <a:spLocks/>
          </p:cNvSpPr>
          <p:nvPr/>
        </p:nvSpPr>
        <p:spPr>
          <a:xfrm>
            <a:off x="64655" y="1841499"/>
            <a:ext cx="4532745" cy="44153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 1. Dist. Proxy for info cost</a:t>
            </a: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Smaller distance effect with PPML</a:t>
            </a: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Example: Education</a:t>
            </a: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Mode1: E-learning</a:t>
            </a: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Mode 2: </a:t>
            </a:r>
            <a:r>
              <a:rPr lang="en-US" sz="1800" i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e,g</a:t>
            </a:r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 Chinese students in the US</a:t>
            </a: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Global trade- Mode 1 (27%), Mode 2 (10%)</a:t>
            </a:r>
            <a:endParaRPr lang="en-US" sz="16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Technology facilitates- </a:t>
            </a:r>
          </a:p>
          <a:p>
            <a:endParaRPr lang="en-US" sz="18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 2. </a:t>
            </a:r>
            <a:r>
              <a:rPr lang="en-US" sz="1800" i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rta</a:t>
            </a:r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 and contiguity increase trade</a:t>
            </a:r>
          </a:p>
          <a:p>
            <a:r>
              <a:rPr lang="en-US" sz="1800" i="1" dirty="0">
                <a:solidFill>
                  <a:prstClr val="black"/>
                </a:solidFill>
                <a:latin typeface="Times New Roman" panose="02020603050405020304" pitchFamily="18" charset="0"/>
              </a:rPr>
              <a:t>(consistent with literature)</a:t>
            </a:r>
          </a:p>
          <a:p>
            <a:endParaRPr lang="en-US" sz="18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endParaRPr lang="en-US" sz="1800" i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r>
              <a:rPr lang="en-US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91295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3148</TotalTime>
  <Words>1561</Words>
  <Application>Microsoft Office PowerPoint</Application>
  <PresentationFormat>Widescreen</PresentationFormat>
  <Paragraphs>510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Courier New</vt:lpstr>
      <vt:lpstr>Times New Roman</vt:lpstr>
      <vt:lpstr>Office Theme</vt:lpstr>
      <vt:lpstr>1_Office Theme</vt:lpstr>
      <vt:lpstr>Estimating Protection in Services Sector: A PPML Analysis  </vt:lpstr>
      <vt:lpstr>NTMs in services </vt:lpstr>
      <vt:lpstr>Interpretation of AVEs</vt:lpstr>
      <vt:lpstr>Estimation of AVEs in services: Literature </vt:lpstr>
      <vt:lpstr> </vt:lpstr>
      <vt:lpstr>Methodology</vt:lpstr>
      <vt:lpstr>Data sources </vt:lpstr>
      <vt:lpstr>Services sectors</vt:lpstr>
      <vt:lpstr>Results and Discussion </vt:lpstr>
      <vt:lpstr>Results and Discussion </vt:lpstr>
      <vt:lpstr>Results and Discussion </vt:lpstr>
      <vt:lpstr>Results and Discussion </vt:lpstr>
      <vt:lpstr>Conclusions</vt:lpstr>
      <vt:lpstr>Thank you   GTAP community and organizers of the conference</vt:lpstr>
    </vt:vector>
  </TitlesOfParts>
  <Company>Qatar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Bushra Faizi</dc:creator>
  <cp:lastModifiedBy>bushra faizi</cp:lastModifiedBy>
  <cp:revision>189</cp:revision>
  <dcterms:created xsi:type="dcterms:W3CDTF">2022-03-24T05:14:04Z</dcterms:created>
  <dcterms:modified xsi:type="dcterms:W3CDTF">2022-06-10T06:29:48Z</dcterms:modified>
</cp:coreProperties>
</file>