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 id="2147483660" r:id="rId7"/>
  </p:sldMasterIdLst>
  <p:notesMasterIdLst>
    <p:notesMasterId r:id="rId36"/>
  </p:notesMasterIdLst>
  <p:sldIdLst>
    <p:sldId id="2141411947" r:id="rId8"/>
    <p:sldId id="2141411913" r:id="rId9"/>
    <p:sldId id="2141412022" r:id="rId10"/>
    <p:sldId id="2141412019" r:id="rId11"/>
    <p:sldId id="2141412018" r:id="rId12"/>
    <p:sldId id="2141411948" r:id="rId13"/>
    <p:sldId id="2141411957" r:id="rId14"/>
    <p:sldId id="2141411949" r:id="rId15"/>
    <p:sldId id="2141412016" r:id="rId16"/>
    <p:sldId id="2141412027" r:id="rId17"/>
    <p:sldId id="2141412030" r:id="rId18"/>
    <p:sldId id="2141411959" r:id="rId19"/>
    <p:sldId id="2141412020" r:id="rId20"/>
    <p:sldId id="2141412026" r:id="rId21"/>
    <p:sldId id="2141412014" r:id="rId22"/>
    <p:sldId id="2141412029" r:id="rId23"/>
    <p:sldId id="2141412015" r:id="rId24"/>
    <p:sldId id="2141411961" r:id="rId25"/>
    <p:sldId id="2141412024" r:id="rId26"/>
    <p:sldId id="2141411963" r:id="rId27"/>
    <p:sldId id="2141412000" r:id="rId28"/>
    <p:sldId id="2141412033" r:id="rId29"/>
    <p:sldId id="2141412032" r:id="rId30"/>
    <p:sldId id="2141412012" r:id="rId31"/>
    <p:sldId id="2141412031" r:id="rId32"/>
    <p:sldId id="2141411946" r:id="rId33"/>
    <p:sldId id="2141411955" r:id="rId34"/>
    <p:sldId id="2141412025" r:id="rId35"/>
  </p:sldIdLst>
  <p:sldSz cx="12192000" cy="6858000"/>
  <p:notesSz cx="9144000" cy="69802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AFD609-76D9-054F-45BA-AC497C53B426}" name="Tijen Arin" initials="TA" userId="S::tarin@worldbank.org::8752602b-4519-4540-9463-fa29f64f6ba7" providerId="AD"/>
  <p188:author id="{AF7D1297-93CF-A80A-DC14-91CE4D172984}" name="Anna Renhart" initials="AR" userId="S::arenhart@worldbank.org::ac8ae20a-6779-44de-a38b-4f7be0149f39" providerId="AD"/>
  <p188:author id="{ABC4A2A2-B872-B831-50E0-9277B1545F46}" name="Bekele Ambaye Shiferaw" initials="BS" userId="S::bambaye@worldbank.org::8c2287f8-74bc-4ed8-a035-bca696826f2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FF3300"/>
    <a:srgbClr val="336600"/>
    <a:srgbClr val="C9E4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835D17-CCD4-4CA6-9872-1C4A43C72FFB}" v="423" dt="2025-06-25T06:18:54.935"/>
    <p1510:client id="{94EC1AA8-0A61-4FFD-8FFB-65D165679F16}" v="47" dt="2025-06-25T06:42:07.351"/>
    <p1510:client id="{D1609AB7-894F-4782-BD96-4E787A8ADFA3}" v="703" dt="2025-06-24T23:46:51.681"/>
    <p1510:client id="{E44037B7-9087-4311-ACAB-262A7C72D19E}" v="186" dt="2025-06-25T06:24:34.9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32" autoAdjust="0"/>
    <p:restoredTop sz="91169" autoAdjust="0"/>
  </p:normalViewPr>
  <p:slideViewPr>
    <p:cSldViewPr snapToGrid="0">
      <p:cViewPr varScale="1">
        <p:scale>
          <a:sx n="53" d="100"/>
          <a:sy n="53" d="100"/>
        </p:scale>
        <p:origin x="64" y="2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jen Arin" userId="8752602b-4519-4540-9463-fa29f64f6ba7" providerId="ADAL" clId="{94EC1AA8-0A61-4FFD-8FFB-65D165679F16}"/>
    <pc:docChg chg="undo custSel addSld delSld modSld sldOrd">
      <pc:chgData name="Tijen Arin" userId="8752602b-4519-4540-9463-fa29f64f6ba7" providerId="ADAL" clId="{94EC1AA8-0A61-4FFD-8FFB-65D165679F16}" dt="2025-06-25T06:42:07.351" v="889" actId="14100"/>
      <pc:docMkLst>
        <pc:docMk/>
      </pc:docMkLst>
      <pc:sldChg chg="addSp modSp mod">
        <pc:chgData name="Tijen Arin" userId="8752602b-4519-4540-9463-fa29f64f6ba7" providerId="ADAL" clId="{94EC1AA8-0A61-4FFD-8FFB-65D165679F16}" dt="2025-06-25T05:34:51.401" v="671" actId="1076"/>
        <pc:sldMkLst>
          <pc:docMk/>
          <pc:sldMk cId="2200657791" sldId="2141411947"/>
        </pc:sldMkLst>
        <pc:spChg chg="mod">
          <ac:chgData name="Tijen Arin" userId="8752602b-4519-4540-9463-fa29f64f6ba7" providerId="ADAL" clId="{94EC1AA8-0A61-4FFD-8FFB-65D165679F16}" dt="2025-06-25T05:32:22.270" v="598" actId="255"/>
          <ac:spMkLst>
            <pc:docMk/>
            <pc:sldMk cId="2200657791" sldId="2141411947"/>
            <ac:spMk id="6" creationId="{158BCF74-5F5E-82CB-A8AD-57760C7E52D7}"/>
          </ac:spMkLst>
        </pc:spChg>
        <pc:spChg chg="mod">
          <ac:chgData name="Tijen Arin" userId="8752602b-4519-4540-9463-fa29f64f6ba7" providerId="ADAL" clId="{94EC1AA8-0A61-4FFD-8FFB-65D165679F16}" dt="2025-06-25T05:32:38.403" v="600" actId="1076"/>
          <ac:spMkLst>
            <pc:docMk/>
            <pc:sldMk cId="2200657791" sldId="2141411947"/>
            <ac:spMk id="9" creationId="{02101D23-2A57-0AA8-D38D-6E9C3F4B01D8}"/>
          </ac:spMkLst>
        </pc:spChg>
        <pc:spChg chg="add mod">
          <ac:chgData name="Tijen Arin" userId="8752602b-4519-4540-9463-fa29f64f6ba7" providerId="ADAL" clId="{94EC1AA8-0A61-4FFD-8FFB-65D165679F16}" dt="2025-06-25T05:34:51.401" v="671" actId="1076"/>
          <ac:spMkLst>
            <pc:docMk/>
            <pc:sldMk cId="2200657791" sldId="2141411947"/>
            <ac:spMk id="10" creationId="{B25E123B-745B-3C21-3FD7-959DD01FAAD9}"/>
          </ac:spMkLst>
        </pc:spChg>
        <pc:picChg chg="add mod">
          <ac:chgData name="Tijen Arin" userId="8752602b-4519-4540-9463-fa29f64f6ba7" providerId="ADAL" clId="{94EC1AA8-0A61-4FFD-8FFB-65D165679F16}" dt="2025-06-25T05:31:56.322" v="594" actId="1076"/>
          <ac:picMkLst>
            <pc:docMk/>
            <pc:sldMk cId="2200657791" sldId="2141411947"/>
            <ac:picMk id="4" creationId="{2F387559-300A-09F2-085F-F7FFD4FACB41}"/>
          </ac:picMkLst>
        </pc:picChg>
        <pc:picChg chg="add mod">
          <ac:chgData name="Tijen Arin" userId="8752602b-4519-4540-9463-fa29f64f6ba7" providerId="ADAL" clId="{94EC1AA8-0A61-4FFD-8FFB-65D165679F16}" dt="2025-06-25T05:31:58.441" v="595" actId="1076"/>
          <ac:picMkLst>
            <pc:docMk/>
            <pc:sldMk cId="2200657791" sldId="2141411947"/>
            <ac:picMk id="7" creationId="{05F3BD83-36B6-5C91-0F00-62556068BBCE}"/>
          </ac:picMkLst>
        </pc:picChg>
        <pc:picChg chg="add mod">
          <ac:chgData name="Tijen Arin" userId="8752602b-4519-4540-9463-fa29f64f6ba7" providerId="ADAL" clId="{94EC1AA8-0A61-4FFD-8FFB-65D165679F16}" dt="2025-06-25T05:32:05.074" v="596" actId="1076"/>
          <ac:picMkLst>
            <pc:docMk/>
            <pc:sldMk cId="2200657791" sldId="2141411947"/>
            <ac:picMk id="8" creationId="{E0F1A734-E7BB-8639-B5DC-2508D36DEA74}"/>
          </ac:picMkLst>
        </pc:picChg>
      </pc:sldChg>
      <pc:sldChg chg="modSp mod">
        <pc:chgData name="Tijen Arin" userId="8752602b-4519-4540-9463-fa29f64f6ba7" providerId="ADAL" clId="{94EC1AA8-0A61-4FFD-8FFB-65D165679F16}" dt="2025-06-25T05:50:06.897" v="840" actId="207"/>
        <pc:sldMkLst>
          <pc:docMk/>
          <pc:sldMk cId="3491769438" sldId="2141411948"/>
        </pc:sldMkLst>
        <pc:spChg chg="mod">
          <ac:chgData name="Tijen Arin" userId="8752602b-4519-4540-9463-fa29f64f6ba7" providerId="ADAL" clId="{94EC1AA8-0A61-4FFD-8FFB-65D165679F16}" dt="2025-06-25T05:50:06.897" v="840" actId="207"/>
          <ac:spMkLst>
            <pc:docMk/>
            <pc:sldMk cId="3491769438" sldId="2141411948"/>
            <ac:spMk id="6" creationId="{1F16C1E3-9472-1771-4B74-D12034F53461}"/>
          </ac:spMkLst>
        </pc:spChg>
      </pc:sldChg>
      <pc:sldChg chg="modSp mod">
        <pc:chgData name="Tijen Arin" userId="8752602b-4519-4540-9463-fa29f64f6ba7" providerId="ADAL" clId="{94EC1AA8-0A61-4FFD-8FFB-65D165679F16}" dt="2025-06-25T05:50:13.472" v="842" actId="113"/>
        <pc:sldMkLst>
          <pc:docMk/>
          <pc:sldMk cId="2480267537" sldId="2141411957"/>
        </pc:sldMkLst>
        <pc:spChg chg="mod">
          <ac:chgData name="Tijen Arin" userId="8752602b-4519-4540-9463-fa29f64f6ba7" providerId="ADAL" clId="{94EC1AA8-0A61-4FFD-8FFB-65D165679F16}" dt="2025-06-25T05:50:13.472" v="842" actId="113"/>
          <ac:spMkLst>
            <pc:docMk/>
            <pc:sldMk cId="2480267537" sldId="2141411957"/>
            <ac:spMk id="6" creationId="{2EE95056-73C3-66DD-5207-61C82962992A}"/>
          </ac:spMkLst>
        </pc:spChg>
        <pc:graphicFrameChg chg="mod">
          <ac:chgData name="Tijen Arin" userId="8752602b-4519-4540-9463-fa29f64f6ba7" providerId="ADAL" clId="{94EC1AA8-0A61-4FFD-8FFB-65D165679F16}" dt="2025-06-25T05:38:39.336" v="770" actId="1076"/>
          <ac:graphicFrameMkLst>
            <pc:docMk/>
            <pc:sldMk cId="2480267537" sldId="2141411957"/>
            <ac:graphicFrameMk id="7" creationId="{62661C7B-81A5-09AC-487C-3DAAF62E826F}"/>
          </ac:graphicFrameMkLst>
        </pc:graphicFrameChg>
        <pc:graphicFrameChg chg="mod">
          <ac:chgData name="Tijen Arin" userId="8752602b-4519-4540-9463-fa29f64f6ba7" providerId="ADAL" clId="{94EC1AA8-0A61-4FFD-8FFB-65D165679F16}" dt="2025-06-25T05:38:30.765" v="769" actId="1076"/>
          <ac:graphicFrameMkLst>
            <pc:docMk/>
            <pc:sldMk cId="2480267537" sldId="2141411957"/>
            <ac:graphicFrameMk id="8" creationId="{B7D5DDFE-D63C-6CF2-3BB4-F502A1C33F38}"/>
          </ac:graphicFrameMkLst>
        </pc:graphicFrameChg>
      </pc:sldChg>
      <pc:sldChg chg="modSp mod">
        <pc:chgData name="Tijen Arin" userId="8752602b-4519-4540-9463-fa29f64f6ba7" providerId="ADAL" clId="{94EC1AA8-0A61-4FFD-8FFB-65D165679F16}" dt="2025-06-25T05:48:32.656" v="793" actId="1076"/>
        <pc:sldMkLst>
          <pc:docMk/>
          <pc:sldMk cId="4080095921" sldId="2141411959"/>
        </pc:sldMkLst>
        <pc:spChg chg="mod">
          <ac:chgData name="Tijen Arin" userId="8752602b-4519-4540-9463-fa29f64f6ba7" providerId="ADAL" clId="{94EC1AA8-0A61-4FFD-8FFB-65D165679F16}" dt="2025-06-25T05:47:55.190" v="788" actId="20577"/>
          <ac:spMkLst>
            <pc:docMk/>
            <pc:sldMk cId="4080095921" sldId="2141411959"/>
            <ac:spMk id="2" creationId="{C4056E44-98CC-CCE3-C332-6002E76A6FF9}"/>
          </ac:spMkLst>
        </pc:spChg>
        <pc:spChg chg="mod">
          <ac:chgData name="Tijen Arin" userId="8752602b-4519-4540-9463-fa29f64f6ba7" providerId="ADAL" clId="{94EC1AA8-0A61-4FFD-8FFB-65D165679F16}" dt="2025-06-25T05:46:41.513" v="777" actId="20578"/>
          <ac:spMkLst>
            <pc:docMk/>
            <pc:sldMk cId="4080095921" sldId="2141411959"/>
            <ac:spMk id="6" creationId="{6C7AA995-98D9-0495-225D-E0191142D5A7}"/>
          </ac:spMkLst>
        </pc:spChg>
        <pc:graphicFrameChg chg="mod modGraphic">
          <ac:chgData name="Tijen Arin" userId="8752602b-4519-4540-9463-fa29f64f6ba7" providerId="ADAL" clId="{94EC1AA8-0A61-4FFD-8FFB-65D165679F16}" dt="2025-06-25T05:48:32.656" v="793" actId="1076"/>
          <ac:graphicFrameMkLst>
            <pc:docMk/>
            <pc:sldMk cId="4080095921" sldId="2141411959"/>
            <ac:graphicFrameMk id="11" creationId="{78C94A3C-6E2F-BCE1-A845-BCEF6BED279D}"/>
          </ac:graphicFrameMkLst>
        </pc:graphicFrameChg>
      </pc:sldChg>
      <pc:sldChg chg="modSp mod">
        <pc:chgData name="Tijen Arin" userId="8752602b-4519-4540-9463-fa29f64f6ba7" providerId="ADAL" clId="{94EC1AA8-0A61-4FFD-8FFB-65D165679F16}" dt="2025-06-25T05:51:01.230" v="843" actId="6549"/>
        <pc:sldMkLst>
          <pc:docMk/>
          <pc:sldMk cId="2176770156" sldId="2141411963"/>
        </pc:sldMkLst>
        <pc:spChg chg="mod">
          <ac:chgData name="Tijen Arin" userId="8752602b-4519-4540-9463-fa29f64f6ba7" providerId="ADAL" clId="{94EC1AA8-0A61-4FFD-8FFB-65D165679F16}" dt="2025-06-25T05:51:01.230" v="843" actId="6549"/>
          <ac:spMkLst>
            <pc:docMk/>
            <pc:sldMk cId="2176770156" sldId="2141411963"/>
            <ac:spMk id="2" creationId="{076E9B00-B37E-5971-A2C9-3B4C9F723E9A}"/>
          </ac:spMkLst>
        </pc:spChg>
      </pc:sldChg>
      <pc:sldChg chg="delSp modSp mod">
        <pc:chgData name="Tijen Arin" userId="8752602b-4519-4540-9463-fa29f64f6ba7" providerId="ADAL" clId="{94EC1AA8-0A61-4FFD-8FFB-65D165679F16}" dt="2025-06-25T06:37:32.399" v="880" actId="1076"/>
        <pc:sldMkLst>
          <pc:docMk/>
          <pc:sldMk cId="1795099559" sldId="2141412000"/>
        </pc:sldMkLst>
        <pc:spChg chg="mod">
          <ac:chgData name="Tijen Arin" userId="8752602b-4519-4540-9463-fa29f64f6ba7" providerId="ADAL" clId="{94EC1AA8-0A61-4FFD-8FFB-65D165679F16}" dt="2025-06-25T06:37:10.986" v="875" actId="14100"/>
          <ac:spMkLst>
            <pc:docMk/>
            <pc:sldMk cId="1795099559" sldId="2141412000"/>
            <ac:spMk id="3" creationId="{67FCFAAE-7701-E36A-12AB-2802A9F3DDD4}"/>
          </ac:spMkLst>
        </pc:spChg>
        <pc:spChg chg="mod">
          <ac:chgData name="Tijen Arin" userId="8752602b-4519-4540-9463-fa29f64f6ba7" providerId="ADAL" clId="{94EC1AA8-0A61-4FFD-8FFB-65D165679F16}" dt="2025-06-25T06:37:14.218" v="876" actId="14100"/>
          <ac:spMkLst>
            <pc:docMk/>
            <pc:sldMk cId="1795099559" sldId="2141412000"/>
            <ac:spMk id="4" creationId="{1940FAFE-DDF6-DEE4-121D-AD853FF9D141}"/>
          </ac:spMkLst>
        </pc:spChg>
        <pc:spChg chg="mod">
          <ac:chgData name="Tijen Arin" userId="8752602b-4519-4540-9463-fa29f64f6ba7" providerId="ADAL" clId="{94EC1AA8-0A61-4FFD-8FFB-65D165679F16}" dt="2025-06-25T06:37:32.399" v="880" actId="1076"/>
          <ac:spMkLst>
            <pc:docMk/>
            <pc:sldMk cId="1795099559" sldId="2141412000"/>
            <ac:spMk id="5" creationId="{96B51959-8F18-BDDF-18AC-E958396CC223}"/>
          </ac:spMkLst>
        </pc:spChg>
        <pc:picChg chg="del">
          <ac:chgData name="Tijen Arin" userId="8752602b-4519-4540-9463-fa29f64f6ba7" providerId="ADAL" clId="{94EC1AA8-0A61-4FFD-8FFB-65D165679F16}" dt="2025-06-25T06:36:10.122" v="864" actId="478"/>
          <ac:picMkLst>
            <pc:docMk/>
            <pc:sldMk cId="1795099559" sldId="2141412000"/>
            <ac:picMk id="7" creationId="{8624F37F-39E2-05E4-701A-DCD9E0B821EB}"/>
          </ac:picMkLst>
        </pc:picChg>
        <pc:picChg chg="del">
          <ac:chgData name="Tijen Arin" userId="8752602b-4519-4540-9463-fa29f64f6ba7" providerId="ADAL" clId="{94EC1AA8-0A61-4FFD-8FFB-65D165679F16}" dt="2025-06-25T06:36:12.022" v="865" actId="478"/>
          <ac:picMkLst>
            <pc:docMk/>
            <pc:sldMk cId="1795099559" sldId="2141412000"/>
            <ac:picMk id="8" creationId="{AFC56F07-FF62-0140-4F76-9F690DD493C9}"/>
          </ac:picMkLst>
        </pc:picChg>
      </pc:sldChg>
      <pc:sldChg chg="addSp modSp mod">
        <pc:chgData name="Tijen Arin" userId="8752602b-4519-4540-9463-fa29f64f6ba7" providerId="ADAL" clId="{94EC1AA8-0A61-4FFD-8FFB-65D165679F16}" dt="2025-06-25T05:13:09.821" v="494" actId="14100"/>
        <pc:sldMkLst>
          <pc:docMk/>
          <pc:sldMk cId="3122789659" sldId="2141412019"/>
        </pc:sldMkLst>
        <pc:spChg chg="mod">
          <ac:chgData name="Tijen Arin" userId="8752602b-4519-4540-9463-fa29f64f6ba7" providerId="ADAL" clId="{94EC1AA8-0A61-4FFD-8FFB-65D165679F16}" dt="2025-06-25T05:10:41.859" v="488" actId="20577"/>
          <ac:spMkLst>
            <pc:docMk/>
            <pc:sldMk cId="3122789659" sldId="2141412019"/>
            <ac:spMk id="6" creationId="{F757FFF3-D4DC-B109-772B-302FB844D97D}"/>
          </ac:spMkLst>
        </pc:spChg>
        <pc:spChg chg="mod">
          <ac:chgData name="Tijen Arin" userId="8752602b-4519-4540-9463-fa29f64f6ba7" providerId="ADAL" clId="{94EC1AA8-0A61-4FFD-8FFB-65D165679F16}" dt="2025-06-25T05:11:07.909" v="489" actId="1076"/>
          <ac:spMkLst>
            <pc:docMk/>
            <pc:sldMk cId="3122789659" sldId="2141412019"/>
            <ac:spMk id="10" creationId="{892353F3-6B3E-8ADD-7387-AA69ADE68704}"/>
          </ac:spMkLst>
        </pc:spChg>
        <pc:picChg chg="add mod">
          <ac:chgData name="Tijen Arin" userId="8752602b-4519-4540-9463-fa29f64f6ba7" providerId="ADAL" clId="{94EC1AA8-0A61-4FFD-8FFB-65D165679F16}" dt="2025-06-25T05:13:09.821" v="494" actId="14100"/>
          <ac:picMkLst>
            <pc:docMk/>
            <pc:sldMk cId="3122789659" sldId="2141412019"/>
            <ac:picMk id="7" creationId="{571ACF77-A868-459D-8992-3A95949ABD13}"/>
          </ac:picMkLst>
        </pc:picChg>
        <pc:picChg chg="mod">
          <ac:chgData name="Tijen Arin" userId="8752602b-4519-4540-9463-fa29f64f6ba7" providerId="ADAL" clId="{94EC1AA8-0A61-4FFD-8FFB-65D165679F16}" dt="2025-06-25T05:09:39.280" v="411" actId="1076"/>
          <ac:picMkLst>
            <pc:docMk/>
            <pc:sldMk cId="3122789659" sldId="2141412019"/>
            <ac:picMk id="9" creationId="{CE33D9DF-F209-BE39-910F-6E7CE313B8A9}"/>
          </ac:picMkLst>
        </pc:picChg>
      </pc:sldChg>
      <pc:sldChg chg="ord">
        <pc:chgData name="Tijen Arin" userId="8752602b-4519-4540-9463-fa29f64f6ba7" providerId="ADAL" clId="{94EC1AA8-0A61-4FFD-8FFB-65D165679F16}" dt="2025-06-25T06:09:27.642" v="845"/>
        <pc:sldMkLst>
          <pc:docMk/>
          <pc:sldMk cId="1968117942" sldId="2141412026"/>
        </pc:sldMkLst>
      </pc:sldChg>
      <pc:sldChg chg="del">
        <pc:chgData name="Tijen Arin" userId="8752602b-4519-4540-9463-fa29f64f6ba7" providerId="ADAL" clId="{94EC1AA8-0A61-4FFD-8FFB-65D165679F16}" dt="2025-06-25T05:44:23.217" v="771" actId="47"/>
        <pc:sldMkLst>
          <pc:docMk/>
          <pc:sldMk cId="2350076246" sldId="2141412028"/>
        </pc:sldMkLst>
      </pc:sldChg>
      <pc:sldChg chg="modSp mod ord">
        <pc:chgData name="Tijen Arin" userId="8752602b-4519-4540-9463-fa29f64f6ba7" providerId="ADAL" clId="{94EC1AA8-0A61-4FFD-8FFB-65D165679F16}" dt="2025-06-25T05:46:08.474" v="775" actId="1076"/>
        <pc:sldMkLst>
          <pc:docMk/>
          <pc:sldMk cId="1823622303" sldId="2141412029"/>
        </pc:sldMkLst>
        <pc:spChg chg="mod">
          <ac:chgData name="Tijen Arin" userId="8752602b-4519-4540-9463-fa29f64f6ba7" providerId="ADAL" clId="{94EC1AA8-0A61-4FFD-8FFB-65D165679F16}" dt="2025-06-25T05:46:00.389" v="774" actId="20577"/>
          <ac:spMkLst>
            <pc:docMk/>
            <pc:sldMk cId="1823622303" sldId="2141412029"/>
            <ac:spMk id="2" creationId="{F5DC03FE-9FC5-81A9-9DC5-55219D7ECB4E}"/>
          </ac:spMkLst>
        </pc:spChg>
        <pc:spChg chg="mod">
          <ac:chgData name="Tijen Arin" userId="8752602b-4519-4540-9463-fa29f64f6ba7" providerId="ADAL" clId="{94EC1AA8-0A61-4FFD-8FFB-65D165679F16}" dt="2025-06-25T05:46:08.474" v="775" actId="1076"/>
          <ac:spMkLst>
            <pc:docMk/>
            <pc:sldMk cId="1823622303" sldId="2141412029"/>
            <ac:spMk id="7" creationId="{FC3A8D39-16AF-EC57-48CC-82416E2DD98A}"/>
          </ac:spMkLst>
        </pc:spChg>
      </pc:sldChg>
      <pc:sldChg chg="modSp mod">
        <pc:chgData name="Tijen Arin" userId="8752602b-4519-4540-9463-fa29f64f6ba7" providerId="ADAL" clId="{94EC1AA8-0A61-4FFD-8FFB-65D165679F16}" dt="2025-06-25T05:49:38.177" v="838" actId="20577"/>
        <pc:sldMkLst>
          <pc:docMk/>
          <pc:sldMk cId="1357539088" sldId="2141412030"/>
        </pc:sldMkLst>
        <pc:spChg chg="mod">
          <ac:chgData name="Tijen Arin" userId="8752602b-4519-4540-9463-fa29f64f6ba7" providerId="ADAL" clId="{94EC1AA8-0A61-4FFD-8FFB-65D165679F16}" dt="2025-06-25T05:49:38.177" v="838" actId="20577"/>
          <ac:spMkLst>
            <pc:docMk/>
            <pc:sldMk cId="1357539088" sldId="2141412030"/>
            <ac:spMk id="2" creationId="{F8367625-C6F1-94C6-10A8-C9950455410F}"/>
          </ac:spMkLst>
        </pc:spChg>
      </pc:sldChg>
      <pc:sldChg chg="addSp modSp new mod ord">
        <pc:chgData name="Tijen Arin" userId="8752602b-4519-4540-9463-fa29f64f6ba7" providerId="ADAL" clId="{94EC1AA8-0A61-4FFD-8FFB-65D165679F16}" dt="2025-06-25T06:40:26.623" v="882"/>
        <pc:sldMkLst>
          <pc:docMk/>
          <pc:sldMk cId="4175145567" sldId="2141412031"/>
        </pc:sldMkLst>
        <pc:picChg chg="add mod modCrop">
          <ac:chgData name="Tijen Arin" userId="8752602b-4519-4540-9463-fa29f64f6ba7" providerId="ADAL" clId="{94EC1AA8-0A61-4FFD-8FFB-65D165679F16}" dt="2025-06-25T06:34:21.662" v="850" actId="1076"/>
          <ac:picMkLst>
            <pc:docMk/>
            <pc:sldMk cId="4175145567" sldId="2141412031"/>
            <ac:picMk id="3" creationId="{B24A253A-33F4-B9C0-3B81-65278E91E20B}"/>
          </ac:picMkLst>
        </pc:picChg>
      </pc:sldChg>
      <pc:sldChg chg="delSp modSp add mod ord">
        <pc:chgData name="Tijen Arin" userId="8752602b-4519-4540-9463-fa29f64f6ba7" providerId="ADAL" clId="{94EC1AA8-0A61-4FFD-8FFB-65D165679F16}" dt="2025-06-25T06:36:02.159" v="863" actId="1076"/>
        <pc:sldMkLst>
          <pc:docMk/>
          <pc:sldMk cId="1589310381" sldId="2141412032"/>
        </pc:sldMkLst>
        <pc:spChg chg="del">
          <ac:chgData name="Tijen Arin" userId="8752602b-4519-4540-9463-fa29f64f6ba7" providerId="ADAL" clId="{94EC1AA8-0A61-4FFD-8FFB-65D165679F16}" dt="2025-06-25T06:35:40.043" v="857" actId="478"/>
          <ac:spMkLst>
            <pc:docMk/>
            <pc:sldMk cId="1589310381" sldId="2141412032"/>
            <ac:spMk id="3" creationId="{70BBFBC2-E7E9-4C18-5334-D421CF09C0C3}"/>
          </ac:spMkLst>
        </pc:spChg>
        <pc:spChg chg="del mod">
          <ac:chgData name="Tijen Arin" userId="8752602b-4519-4540-9463-fa29f64f6ba7" providerId="ADAL" clId="{94EC1AA8-0A61-4FFD-8FFB-65D165679F16}" dt="2025-06-25T06:35:36.142" v="856" actId="478"/>
          <ac:spMkLst>
            <pc:docMk/>
            <pc:sldMk cId="1589310381" sldId="2141412032"/>
            <ac:spMk id="4" creationId="{12B8749D-B8A0-332C-3035-D99DE95937D8}"/>
          </ac:spMkLst>
        </pc:spChg>
        <pc:spChg chg="del">
          <ac:chgData name="Tijen Arin" userId="8752602b-4519-4540-9463-fa29f64f6ba7" providerId="ADAL" clId="{94EC1AA8-0A61-4FFD-8FFB-65D165679F16}" dt="2025-06-25T06:35:30.443" v="854" actId="478"/>
          <ac:spMkLst>
            <pc:docMk/>
            <pc:sldMk cId="1589310381" sldId="2141412032"/>
            <ac:spMk id="5" creationId="{51E7A084-76E2-F1BF-90C1-32B6FBF1A5DC}"/>
          </ac:spMkLst>
        </pc:spChg>
        <pc:picChg chg="mod">
          <ac:chgData name="Tijen Arin" userId="8752602b-4519-4540-9463-fa29f64f6ba7" providerId="ADAL" clId="{94EC1AA8-0A61-4FFD-8FFB-65D165679F16}" dt="2025-06-25T06:35:59.875" v="862" actId="1076"/>
          <ac:picMkLst>
            <pc:docMk/>
            <pc:sldMk cId="1589310381" sldId="2141412032"/>
            <ac:picMk id="7" creationId="{BBAC988F-1C5F-481C-42CB-261CEE049DE3}"/>
          </ac:picMkLst>
        </pc:picChg>
        <pc:picChg chg="mod">
          <ac:chgData name="Tijen Arin" userId="8752602b-4519-4540-9463-fa29f64f6ba7" providerId="ADAL" clId="{94EC1AA8-0A61-4FFD-8FFB-65D165679F16}" dt="2025-06-25T06:36:02.159" v="863" actId="1076"/>
          <ac:picMkLst>
            <pc:docMk/>
            <pc:sldMk cId="1589310381" sldId="2141412032"/>
            <ac:picMk id="8" creationId="{C171C79A-FC4E-9F6B-5AEE-B0FADB2C68D7}"/>
          </ac:picMkLst>
        </pc:picChg>
      </pc:sldChg>
      <pc:sldChg chg="addSp delSp modSp new mod">
        <pc:chgData name="Tijen Arin" userId="8752602b-4519-4540-9463-fa29f64f6ba7" providerId="ADAL" clId="{94EC1AA8-0A61-4FFD-8FFB-65D165679F16}" dt="2025-06-25T06:42:07.351" v="889" actId="14100"/>
        <pc:sldMkLst>
          <pc:docMk/>
          <pc:sldMk cId="1857963559" sldId="2141412033"/>
        </pc:sldMkLst>
        <pc:picChg chg="add del mod">
          <ac:chgData name="Tijen Arin" userId="8752602b-4519-4540-9463-fa29f64f6ba7" providerId="ADAL" clId="{94EC1AA8-0A61-4FFD-8FFB-65D165679F16}" dt="2025-06-25T06:41:58.774" v="887" actId="478"/>
          <ac:picMkLst>
            <pc:docMk/>
            <pc:sldMk cId="1857963559" sldId="2141412033"/>
            <ac:picMk id="3" creationId="{2CB2BDA1-0532-C71F-609F-73D6D61F203E}"/>
          </ac:picMkLst>
        </pc:picChg>
        <pc:picChg chg="add mod">
          <ac:chgData name="Tijen Arin" userId="8752602b-4519-4540-9463-fa29f64f6ba7" providerId="ADAL" clId="{94EC1AA8-0A61-4FFD-8FFB-65D165679F16}" dt="2025-06-25T06:42:07.351" v="889" actId="14100"/>
          <ac:picMkLst>
            <pc:docMk/>
            <pc:sldMk cId="1857963559" sldId="2141412033"/>
            <ac:picMk id="5" creationId="{E64ECBBC-6CDA-B399-E170-E09DCC0EEC16}"/>
          </ac:picMkLst>
        </pc:picChg>
      </pc:sldChg>
    </pc:docChg>
  </pc:docChgLst>
  <pc:docChgLst>
    <pc:chgData name="Ragchaasuren Galindev" userId="S::rgalindev@worldbank.org::acf93cf3-bdd8-472f-8e67-c15ad704fe98" providerId="AD" clId="Web-{25835D17-CCD4-4CA6-9872-1C4A43C72FFB}"/>
    <pc:docChg chg="modSld">
      <pc:chgData name="Ragchaasuren Galindev" userId="S::rgalindev@worldbank.org::acf93cf3-bdd8-472f-8e67-c15ad704fe98" providerId="AD" clId="Web-{25835D17-CCD4-4CA6-9872-1C4A43C72FFB}" dt="2025-06-25T06:18:52.279" v="214" actId="20577"/>
      <pc:docMkLst>
        <pc:docMk/>
      </pc:docMkLst>
      <pc:sldChg chg="modSp">
        <pc:chgData name="Ragchaasuren Galindev" userId="S::rgalindev@worldbank.org::acf93cf3-bdd8-472f-8e67-c15ad704fe98" providerId="AD" clId="Web-{25835D17-CCD4-4CA6-9872-1C4A43C72FFB}" dt="2025-06-25T06:18:52.279" v="214" actId="20577"/>
        <pc:sldMkLst>
          <pc:docMk/>
          <pc:sldMk cId="1823622303" sldId="2141412029"/>
        </pc:sldMkLst>
        <pc:spChg chg="mod">
          <ac:chgData name="Ragchaasuren Galindev" userId="S::rgalindev@worldbank.org::acf93cf3-bdd8-472f-8e67-c15ad704fe98" providerId="AD" clId="Web-{25835D17-CCD4-4CA6-9872-1C4A43C72FFB}" dt="2025-06-25T06:18:52.279" v="214" actId="20577"/>
          <ac:spMkLst>
            <pc:docMk/>
            <pc:sldMk cId="1823622303" sldId="2141412029"/>
            <ac:spMk id="7" creationId="{FC3A8D39-16AF-EC57-48CC-82416E2DD98A}"/>
          </ac:spMkLst>
        </pc:spChg>
      </pc:sldChg>
    </pc:docChg>
  </pc:docChgLst>
  <pc:docChgLst>
    <pc:chgData name="Ragchaasuren Galindev" userId="acf93cf3-bdd8-472f-8e67-c15ad704fe98" providerId="ADAL" clId="{E44037B7-9087-4311-ACAB-262A7C72D19E}"/>
    <pc:docChg chg="modSld">
      <pc:chgData name="Ragchaasuren Galindev" userId="acf93cf3-bdd8-472f-8e67-c15ad704fe98" providerId="ADAL" clId="{E44037B7-9087-4311-ACAB-262A7C72D19E}" dt="2025-06-25T06:24:34.956" v="185" actId="14100"/>
      <pc:docMkLst>
        <pc:docMk/>
      </pc:docMkLst>
      <pc:sldChg chg="modSp mod">
        <pc:chgData name="Ragchaasuren Galindev" userId="acf93cf3-bdd8-472f-8e67-c15ad704fe98" providerId="ADAL" clId="{E44037B7-9087-4311-ACAB-262A7C72D19E}" dt="2025-06-25T06:24:34.956" v="185" actId="14100"/>
        <pc:sldMkLst>
          <pc:docMk/>
          <pc:sldMk cId="1795099559" sldId="2141412000"/>
        </pc:sldMkLst>
        <pc:picChg chg="mod">
          <ac:chgData name="Ragchaasuren Galindev" userId="acf93cf3-bdd8-472f-8e67-c15ad704fe98" providerId="ADAL" clId="{E44037B7-9087-4311-ACAB-262A7C72D19E}" dt="2025-06-25T06:24:34.956" v="185" actId="14100"/>
          <ac:picMkLst>
            <pc:docMk/>
            <pc:sldMk cId="1795099559" sldId="2141412000"/>
            <ac:picMk id="8" creationId="{AFC56F07-FF62-0140-4F76-9F690DD493C9}"/>
          </ac:picMkLst>
        </pc:picChg>
      </pc:sldChg>
      <pc:sldChg chg="modSp mod">
        <pc:chgData name="Ragchaasuren Galindev" userId="acf93cf3-bdd8-472f-8e67-c15ad704fe98" providerId="ADAL" clId="{E44037B7-9087-4311-ACAB-262A7C72D19E}" dt="2025-06-25T06:23:36.287" v="184" actId="20577"/>
        <pc:sldMkLst>
          <pc:docMk/>
          <pc:sldMk cId="1823622303" sldId="2141412029"/>
        </pc:sldMkLst>
        <pc:spChg chg="mod">
          <ac:chgData name="Ragchaasuren Galindev" userId="acf93cf3-bdd8-472f-8e67-c15ad704fe98" providerId="ADAL" clId="{E44037B7-9087-4311-ACAB-262A7C72D19E}" dt="2025-06-25T06:23:36.287" v="184" actId="20577"/>
          <ac:spMkLst>
            <pc:docMk/>
            <pc:sldMk cId="1823622303" sldId="2141412029"/>
            <ac:spMk id="7" creationId="{FC3A8D39-16AF-EC57-48CC-82416E2DD98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5022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1"/>
            <a:ext cx="3962400" cy="350224"/>
          </a:xfrm>
          <a:prstGeom prst="rect">
            <a:avLst/>
          </a:prstGeom>
        </p:spPr>
        <p:txBody>
          <a:bodyPr vert="horz" lIns="91440" tIns="45720" rIns="91440" bIns="45720" rtlCol="0"/>
          <a:lstStyle>
            <a:lvl1pPr algn="r">
              <a:defRPr sz="1200"/>
            </a:lvl1pPr>
          </a:lstStyle>
          <a:p>
            <a:fld id="{F2FBA067-9256-49FC-BA34-A79F92078CFA}" type="datetimeFigureOut">
              <a:rPr lang="en-US" smtClean="0"/>
              <a:t>6/25/2025</a:t>
            </a:fld>
            <a:endParaRPr lang="en-US"/>
          </a:p>
        </p:txBody>
      </p:sp>
      <p:sp>
        <p:nvSpPr>
          <p:cNvPr id="4" name="Slide Image Placeholder 3"/>
          <p:cNvSpPr>
            <a:spLocks noGrp="1" noRot="1" noChangeAspect="1"/>
          </p:cNvSpPr>
          <p:nvPr>
            <p:ph type="sldImg" idx="2"/>
          </p:nvPr>
        </p:nvSpPr>
        <p:spPr>
          <a:xfrm>
            <a:off x="2478088" y="873125"/>
            <a:ext cx="4187825" cy="2355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59239"/>
            <a:ext cx="7315200" cy="274846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30015"/>
            <a:ext cx="3962400" cy="35022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630015"/>
            <a:ext cx="3962400" cy="350223"/>
          </a:xfrm>
          <a:prstGeom prst="rect">
            <a:avLst/>
          </a:prstGeom>
        </p:spPr>
        <p:txBody>
          <a:bodyPr vert="horz" lIns="91440" tIns="45720" rIns="91440" bIns="45720" rtlCol="0" anchor="b"/>
          <a:lstStyle>
            <a:lvl1pPr algn="r">
              <a:defRPr sz="1200"/>
            </a:lvl1pPr>
          </a:lstStyle>
          <a:p>
            <a:fld id="{6A4E3800-57D4-49C2-AEB9-E07CE2219347}" type="slidenum">
              <a:rPr lang="en-US" smtClean="0"/>
              <a:t>‹#›</a:t>
            </a:fld>
            <a:endParaRPr lang="en-US"/>
          </a:p>
        </p:txBody>
      </p:sp>
    </p:spTree>
    <p:extLst>
      <p:ext uri="{BB962C8B-B14F-4D97-AF65-F5344CB8AC3E}">
        <p14:creationId xmlns:p14="http://schemas.microsoft.com/office/powerpoint/2010/main" val="3385391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releases.naturalcapitalproject.org/invest-userguide/latest/en/coastal_vulnerability.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DC099-164E-517F-39E7-688BE26FDD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22B679-765F-E089-0F6D-96BB7FEC23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4C0E24-13FC-EFC2-B347-6B0CFD6D27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14B230-ECF6-212C-DD27-CEEB63C361FD}"/>
              </a:ext>
            </a:extLst>
          </p:cNvPr>
          <p:cNvSpPr>
            <a:spLocks noGrp="1"/>
          </p:cNvSpPr>
          <p:nvPr>
            <p:ph type="sldNum" sz="quarter" idx="5"/>
          </p:nvPr>
        </p:nvSpPr>
        <p:spPr/>
        <p:txBody>
          <a:bodyPr/>
          <a:lstStyle/>
          <a:p>
            <a:fld id="{3CCDB559-6784-BE4B-A915-4954A9DC66B4}" type="slidenum">
              <a:rPr lang="en-US" smtClean="0"/>
              <a:t>1</a:t>
            </a:fld>
            <a:endParaRPr lang="en-US"/>
          </a:p>
        </p:txBody>
      </p:sp>
    </p:spTree>
    <p:extLst>
      <p:ext uri="{BB962C8B-B14F-4D97-AF65-F5344CB8AC3E}">
        <p14:creationId xmlns:p14="http://schemas.microsoft.com/office/powerpoint/2010/main" val="4211882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4AAE5-B05E-5685-2679-D68B52088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F6E42-C152-3042-3A30-BADC64BA56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8CD9C3-5FD0-0291-91DB-19695A8E09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5D9442-A350-D3EA-9315-CDCE8E90E17E}"/>
              </a:ext>
            </a:extLst>
          </p:cNvPr>
          <p:cNvSpPr>
            <a:spLocks noGrp="1"/>
          </p:cNvSpPr>
          <p:nvPr>
            <p:ph type="sldNum" sz="quarter" idx="5"/>
          </p:nvPr>
        </p:nvSpPr>
        <p:spPr/>
        <p:txBody>
          <a:bodyPr/>
          <a:lstStyle/>
          <a:p>
            <a:fld id="{3CCDB559-6784-BE4B-A915-4954A9DC66B4}" type="slidenum">
              <a:rPr lang="en-US" smtClean="0"/>
              <a:t>10</a:t>
            </a:fld>
            <a:endParaRPr lang="en-US"/>
          </a:p>
        </p:txBody>
      </p:sp>
    </p:spTree>
    <p:extLst>
      <p:ext uri="{BB962C8B-B14F-4D97-AF65-F5344CB8AC3E}">
        <p14:creationId xmlns:p14="http://schemas.microsoft.com/office/powerpoint/2010/main" val="2546043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9D9A1-A4EE-B733-B1AC-B66308145F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148739-0AAF-6214-AF0A-91E784F3F6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4B7281-349A-2C1E-849B-98FF8EF85D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7F51AB-9693-62F0-6A81-05A091585487}"/>
              </a:ext>
            </a:extLst>
          </p:cNvPr>
          <p:cNvSpPr>
            <a:spLocks noGrp="1"/>
          </p:cNvSpPr>
          <p:nvPr>
            <p:ph type="sldNum" sz="quarter" idx="5"/>
          </p:nvPr>
        </p:nvSpPr>
        <p:spPr/>
        <p:txBody>
          <a:bodyPr/>
          <a:lstStyle/>
          <a:p>
            <a:fld id="{3CCDB559-6784-BE4B-A915-4954A9DC66B4}" type="slidenum">
              <a:rPr lang="en-US" smtClean="0"/>
              <a:t>11</a:t>
            </a:fld>
            <a:endParaRPr lang="en-US"/>
          </a:p>
        </p:txBody>
      </p:sp>
    </p:spTree>
    <p:extLst>
      <p:ext uri="{BB962C8B-B14F-4D97-AF65-F5344CB8AC3E}">
        <p14:creationId xmlns:p14="http://schemas.microsoft.com/office/powerpoint/2010/main" val="1178774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95762-D582-3282-66A0-97EEF17EA5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320B6-46A4-C944-ED2F-EF9B449585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A4743F-324C-651F-4674-846BCF8DF3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9B9B56-3A1C-2542-8275-8D987CCB960A}"/>
              </a:ext>
            </a:extLst>
          </p:cNvPr>
          <p:cNvSpPr>
            <a:spLocks noGrp="1"/>
          </p:cNvSpPr>
          <p:nvPr>
            <p:ph type="sldNum" sz="quarter" idx="5"/>
          </p:nvPr>
        </p:nvSpPr>
        <p:spPr/>
        <p:txBody>
          <a:bodyPr/>
          <a:lstStyle/>
          <a:p>
            <a:fld id="{3CCDB559-6784-BE4B-A915-4954A9DC66B4}" type="slidenum">
              <a:rPr lang="en-US" smtClean="0"/>
              <a:t>12</a:t>
            </a:fld>
            <a:endParaRPr lang="en-US"/>
          </a:p>
        </p:txBody>
      </p:sp>
    </p:spTree>
    <p:extLst>
      <p:ext uri="{BB962C8B-B14F-4D97-AF65-F5344CB8AC3E}">
        <p14:creationId xmlns:p14="http://schemas.microsoft.com/office/powerpoint/2010/main" val="2996944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17F3F-13C7-43FD-5E22-B35C5E2CED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296B3B-63A9-1BB2-85FC-A9B7712C73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461CD7-317C-8DC4-4E1C-D433A3157E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Yu Gothic" panose="020B0400000000000000" pitchFamily="34" charset="-128"/>
              </a:rPr>
              <a:t>The InVEST Coastal Vulnerability model is used to produce a vulnerability index, which provides a qualitative estimate of exposure to erosion and inundation during storms based on the biological and physical characteristics of the coastline. The vulnerability index ranges from values of 1 (very low exposure) to 5 (very high exposure), and, in this method, a threshold of 3.3 on the vulnerability index is used to designate a coastline as “at risk”. The index score is combined with population and gridded GDP data (300m grid cells) to identify coastal areas where humans and built capital are most vulnerable to storm surge. </a:t>
            </a:r>
            <a:r>
              <a:rPr lang="en-US" sz="1800" dirty="0">
                <a:solidFill>
                  <a:srgbClr val="000000"/>
                </a:solidFill>
                <a:effectLst/>
                <a:latin typeface="Calibri" panose="020F0502020204030204" pitchFamily="34" charset="0"/>
                <a:ea typeface="Yu Gothic" panose="020B0400000000000000" pitchFamily="34" charset="-128"/>
              </a:rPr>
              <a:t>The economic impact of the model is reflected in the avoidance of damages to assets and people from flooding, which is based on the percentage of GDP production in grid-cells newly at risk from flooding due to sea-level rise. In the 2020 Global Futures paper, it was assumed that 5% of the GDP within each grid-cell that is designated as “at risk” is lost.  The advantage of the InVEST Coastal Vulnerability Model is that it covers both coastal erosion and flooding, is a simple model with relatively basic data requirements, and it is applicable across the globe on a flexible scale. However, the major issue with this approach is the arbitrary choice of a 5% GDP impact, as also acknowledged by Johnson et al. (2020). Perhaps more importantly, the </a:t>
            </a:r>
            <a:r>
              <a:rPr lang="en-US" sz="1800" i="1" dirty="0">
                <a:solidFill>
                  <a:srgbClr val="000000"/>
                </a:solidFill>
                <a:effectLst/>
                <a:latin typeface="Calibri" panose="020F0502020204030204" pitchFamily="34" charset="0"/>
                <a:ea typeface="Yu Gothic" panose="020B0400000000000000" pitchFamily="34" charset="-128"/>
              </a:rPr>
              <a:t>a priori</a:t>
            </a:r>
            <a:r>
              <a:rPr lang="en-US" sz="1800" dirty="0">
                <a:solidFill>
                  <a:srgbClr val="000000"/>
                </a:solidFill>
                <a:effectLst/>
                <a:latin typeface="Calibri" panose="020F0502020204030204" pitchFamily="34" charset="0"/>
                <a:ea typeface="Yu Gothic" panose="020B0400000000000000" pitchFamily="34" charset="-128"/>
              </a:rPr>
              <a:t> assumption of a GDP impact, albeit at the grid level, is inconsistent the objective of macroeconomic modeling to assess the impact of a change in ecosystem services on GDP and other key macroeconomic indicators. </a:t>
            </a:r>
            <a:r>
              <a:rPr lang="en-US" sz="1800" kern="100" dirty="0">
                <a:effectLst/>
                <a:latin typeface="Calibri" panose="020F0502020204030204" pitchFamily="34" charset="0"/>
                <a:ea typeface="Aptos" panose="020B0004020202020204" pitchFamily="34" charset="0"/>
                <a:cs typeface="Arial" panose="020B0604020202020204" pitchFamily="34" charset="0"/>
              </a:rPr>
              <a:t>Information comes from the User Guide for the Coastal Vulnerability Model. Natural Capital Project. </a:t>
            </a:r>
            <a:r>
              <a:rPr lang="en-US" sz="1800" u="sng" kern="100" dirty="0">
                <a:solidFill>
                  <a:srgbClr val="0000FF"/>
                </a:solidFill>
                <a:effectLst/>
                <a:latin typeface="Calibri" panose="020F0502020204030204" pitchFamily="34" charset="0"/>
                <a:ea typeface="Aptos" panose="020B0004020202020204" pitchFamily="34" charset="0"/>
                <a:cs typeface="Arial" panose="020B0604020202020204" pitchFamily="34" charset="0"/>
                <a:hlinkClick r:id="rId3"/>
              </a:rPr>
              <a:t>http://releases.naturalcapitalproject.org/invest-userguide/latest/en/coastal_vulnerability.html</a:t>
            </a:r>
            <a:r>
              <a:rPr lang="en-US" sz="1800" kern="100" dirty="0">
                <a:effectLst/>
                <a:latin typeface="Aptos" panose="020B0004020202020204" pitchFamily="34" charset="0"/>
                <a:ea typeface="Aptos" panose="020B0004020202020204" pitchFamily="34" charset="0"/>
                <a:cs typeface="Arial" panose="020B0604020202020204" pitchFamily="34" charset="0"/>
              </a:rPr>
              <a:t> </a:t>
            </a:r>
          </a:p>
          <a:p>
            <a:endParaRPr lang="en-US" dirty="0"/>
          </a:p>
        </p:txBody>
      </p:sp>
      <p:sp>
        <p:nvSpPr>
          <p:cNvPr id="4" name="Slide Number Placeholder 3">
            <a:extLst>
              <a:ext uri="{FF2B5EF4-FFF2-40B4-BE49-F238E27FC236}">
                <a16:creationId xmlns:a16="http://schemas.microsoft.com/office/drawing/2014/main" id="{21CB7D49-2179-CF83-964A-4F0BB8572023}"/>
              </a:ext>
            </a:extLst>
          </p:cNvPr>
          <p:cNvSpPr>
            <a:spLocks noGrp="1"/>
          </p:cNvSpPr>
          <p:nvPr>
            <p:ph type="sldNum" sz="quarter" idx="5"/>
          </p:nvPr>
        </p:nvSpPr>
        <p:spPr/>
        <p:txBody>
          <a:bodyPr/>
          <a:lstStyle/>
          <a:p>
            <a:fld id="{3CCDB559-6784-BE4B-A915-4954A9DC66B4}" type="slidenum">
              <a:rPr lang="en-US" smtClean="0"/>
              <a:t>13</a:t>
            </a:fld>
            <a:endParaRPr lang="en-US"/>
          </a:p>
        </p:txBody>
      </p:sp>
    </p:spTree>
    <p:extLst>
      <p:ext uri="{BB962C8B-B14F-4D97-AF65-F5344CB8AC3E}">
        <p14:creationId xmlns:p14="http://schemas.microsoft.com/office/powerpoint/2010/main" val="3145654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C8F73-8FBE-26D1-96AB-E304CA6FF1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45A44-6F30-4844-5416-E4707F01FF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C191B-C874-8647-1ED5-B6061D42F9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ptos" panose="020B0004020202020204" pitchFamily="34" charset="0"/>
              </a:rPr>
              <a:t>calculation of annual expected damages from flooding requires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ptos" panose="020B0004020202020204" pitchFamily="34" charset="0"/>
              </a:rPr>
              <a:t>first the determination of exposed capital stock and then the calculation of damages under a range of storms of varying strength with and without mangroves.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ptos" panose="020B0004020202020204" pitchFamily="34" charset="0"/>
              </a:rPr>
              <a:t>To calculate the exposed capital stock in each 250mx250m pixel, the authors first determine the number of exposed people in each pixel. To this end, they use global data on population distribution and density as well as offshore storm models with coastal processes and flood models.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ptos" panose="020B0004020202020204" pitchFamily="34" charset="0"/>
              </a:rPr>
              <a:t>Then they multiply the number of exposed people by the per-capita capital stock value of the corresponding country.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ptos" panose="020B0004020202020204" pitchFamily="34" charset="0"/>
              </a:rPr>
              <a:t>National capital stock information is sourced from the Pew World Tables version 10.0. and comprises built assets. </a:t>
            </a:r>
            <a:r>
              <a:rPr lang="en-US" sz="1800" kern="100" dirty="0">
                <a:effectLst/>
                <a:latin typeface="Calibri" panose="020F0502020204030204" pitchFamily="34" charset="0"/>
                <a:ea typeface="Aptos" panose="020B0004020202020204" pitchFamily="34" charset="0"/>
                <a:cs typeface="Arial" panose="020B0604020202020204" pitchFamily="34" charset="0"/>
              </a:rPr>
              <a:t>The data include residential and non-residential structures, machinery including computers, communication equipment and other equipment, transport equipment and other assets including software, other intellectual property products and cultivated assets, including livestock for dairy or breeding, vineyards, orchards</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ptos" panose="020B0004020202020204" pitchFamily="34" charset="0"/>
              </a:rPr>
              <a:t> Damage under each storm return period to capital stock is calculated as a function of flood water depth. The annual expected damage is the integral of damages of under a range of storms return periods. The mangrove extent data are sourced from the Global Mangrove Watch dataset.</a:t>
            </a:r>
            <a:r>
              <a:rPr lang="en-US"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Aptos" panose="020B0004020202020204" pitchFamily="34" charset="0"/>
                <a:cs typeface="Arial" panose="020B0604020202020204" pitchFamily="34" charset="0"/>
              </a:rPr>
              <a:t> </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3B368528-2685-FE72-5BC9-FCD94B6AB3CA}"/>
              </a:ext>
            </a:extLst>
          </p:cNvPr>
          <p:cNvSpPr>
            <a:spLocks noGrp="1"/>
          </p:cNvSpPr>
          <p:nvPr>
            <p:ph type="sldNum" sz="quarter" idx="5"/>
          </p:nvPr>
        </p:nvSpPr>
        <p:spPr/>
        <p:txBody>
          <a:bodyPr/>
          <a:lstStyle/>
          <a:p>
            <a:fld id="{3CCDB559-6784-BE4B-A915-4954A9DC66B4}" type="slidenum">
              <a:rPr lang="en-US" smtClean="0"/>
              <a:t>14</a:t>
            </a:fld>
            <a:endParaRPr lang="en-US"/>
          </a:p>
        </p:txBody>
      </p:sp>
    </p:spTree>
    <p:extLst>
      <p:ext uri="{BB962C8B-B14F-4D97-AF65-F5344CB8AC3E}">
        <p14:creationId xmlns:p14="http://schemas.microsoft.com/office/powerpoint/2010/main" val="3684407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369AA-0471-84C7-D46E-2F291F011C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D4D30-D33D-000D-49E1-1C9D727972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488171-71FF-DC5C-49EE-35056CA119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DA41DA-1ED3-FE0C-F4A5-219334963D2D}"/>
              </a:ext>
            </a:extLst>
          </p:cNvPr>
          <p:cNvSpPr>
            <a:spLocks noGrp="1"/>
          </p:cNvSpPr>
          <p:nvPr>
            <p:ph type="sldNum" sz="quarter" idx="5"/>
          </p:nvPr>
        </p:nvSpPr>
        <p:spPr/>
        <p:txBody>
          <a:bodyPr/>
          <a:lstStyle/>
          <a:p>
            <a:fld id="{3CCDB559-6784-BE4B-A915-4954A9DC66B4}" type="slidenum">
              <a:rPr lang="en-US" smtClean="0"/>
              <a:t>15</a:t>
            </a:fld>
            <a:endParaRPr lang="en-US"/>
          </a:p>
        </p:txBody>
      </p:sp>
    </p:spTree>
    <p:extLst>
      <p:ext uri="{BB962C8B-B14F-4D97-AF65-F5344CB8AC3E}">
        <p14:creationId xmlns:p14="http://schemas.microsoft.com/office/powerpoint/2010/main" val="38487906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EC593-5F7E-D39A-837C-1249CCCA18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DE982F-3B37-95FD-3D9A-FB8045CE72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F18EC-1ACE-9B86-3B51-271A519922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E0E73B-D028-562F-B3C7-5EE4C301CE75}"/>
              </a:ext>
            </a:extLst>
          </p:cNvPr>
          <p:cNvSpPr>
            <a:spLocks noGrp="1"/>
          </p:cNvSpPr>
          <p:nvPr>
            <p:ph type="sldNum" sz="quarter" idx="5"/>
          </p:nvPr>
        </p:nvSpPr>
        <p:spPr/>
        <p:txBody>
          <a:bodyPr/>
          <a:lstStyle/>
          <a:p>
            <a:fld id="{3CCDB559-6784-BE4B-A915-4954A9DC66B4}" type="slidenum">
              <a:rPr lang="en-US" smtClean="0"/>
              <a:t>16</a:t>
            </a:fld>
            <a:endParaRPr lang="en-US"/>
          </a:p>
        </p:txBody>
      </p:sp>
    </p:spTree>
    <p:extLst>
      <p:ext uri="{BB962C8B-B14F-4D97-AF65-F5344CB8AC3E}">
        <p14:creationId xmlns:p14="http://schemas.microsoft.com/office/powerpoint/2010/main" val="2701668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7389B-0C4C-2267-3E76-C04E30E22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9B603-3F08-D804-40B0-F6256575A3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CBEF29-8A09-6769-4C5F-1DAB5A93F9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5659E45-9077-AFA9-8344-1524D7CF2CF6}"/>
              </a:ext>
            </a:extLst>
          </p:cNvPr>
          <p:cNvSpPr>
            <a:spLocks noGrp="1"/>
          </p:cNvSpPr>
          <p:nvPr>
            <p:ph type="sldNum" sz="quarter" idx="5"/>
          </p:nvPr>
        </p:nvSpPr>
        <p:spPr/>
        <p:txBody>
          <a:bodyPr/>
          <a:lstStyle/>
          <a:p>
            <a:fld id="{3CCDB559-6784-BE4B-A915-4954A9DC66B4}" type="slidenum">
              <a:rPr lang="en-US" smtClean="0"/>
              <a:t>17</a:t>
            </a:fld>
            <a:endParaRPr lang="en-US"/>
          </a:p>
        </p:txBody>
      </p:sp>
    </p:spTree>
    <p:extLst>
      <p:ext uri="{BB962C8B-B14F-4D97-AF65-F5344CB8AC3E}">
        <p14:creationId xmlns:p14="http://schemas.microsoft.com/office/powerpoint/2010/main" val="2392742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908AB-19C8-B367-AD50-DE418201B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9595B3-7957-5F1F-2A61-0064C07322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8B8166-E759-C035-18EB-5EAAE56B18C2}"/>
              </a:ext>
            </a:extLst>
          </p:cNvPr>
          <p:cNvSpPr>
            <a:spLocks noGrp="1"/>
          </p:cNvSpPr>
          <p:nvPr>
            <p:ph type="body" idx="1"/>
          </p:nvPr>
        </p:nvSpPr>
        <p:spPr/>
        <p:txBody>
          <a:bodyPr/>
          <a:lstStyle/>
          <a:p>
            <a:pPr algn="l"/>
            <a:r>
              <a:rPr lang="en-US" sz="1800" b="0" i="0" u="none" strike="noStrike" baseline="0" dirty="0">
                <a:latin typeface="AdvOTdd63dae3"/>
              </a:rPr>
              <a:t>Song et al (2023) integrated results from direct </a:t>
            </a:r>
            <a:r>
              <a:rPr lang="en-US" sz="1800" b="0" i="0" u="none" strike="noStrike" baseline="0" dirty="0">
                <a:latin typeface="AdvOTdd63dae3+fb"/>
              </a:rPr>
              <a:t>fi</a:t>
            </a:r>
            <a:r>
              <a:rPr lang="en-US" sz="1800" b="0" i="0" u="none" strike="noStrike" baseline="0" dirty="0">
                <a:latin typeface="AdvOTdd63dae3"/>
              </a:rPr>
              <a:t>eld measurements of over 370</a:t>
            </a:r>
          </a:p>
          <a:p>
            <a:pPr algn="l"/>
            <a:r>
              <a:rPr lang="en-US" sz="1800" b="0" i="0" u="none" strike="noStrike" baseline="0" dirty="0">
                <a:latin typeface="AdvOTdd63dae3"/>
              </a:rPr>
              <a:t>restoration sites around the world to show that mangrove reforestation</a:t>
            </a:r>
          </a:p>
          <a:p>
            <a:pPr algn="l"/>
            <a:r>
              <a:rPr lang="en-US" sz="1800" b="0" i="0" u="none" strike="noStrike" baseline="0" dirty="0">
                <a:latin typeface="AdvOTdd63dae3"/>
              </a:rPr>
              <a:t>(reestablishing mangroves where they previously colonized) had a greater</a:t>
            </a:r>
          </a:p>
          <a:p>
            <a:pPr algn="l"/>
            <a:r>
              <a:rPr lang="en-US" sz="1800" b="0" i="0" u="none" strike="noStrike" baseline="0" dirty="0">
                <a:latin typeface="AdvOTdd63dae3"/>
              </a:rPr>
              <a:t>carbon storage potential per hectare than afforestation (establishing mangroves</a:t>
            </a:r>
          </a:p>
          <a:p>
            <a:pPr algn="l"/>
            <a:r>
              <a:rPr lang="en-US" sz="1800" b="0" i="0" u="none" strike="noStrike" baseline="0" dirty="0">
                <a:latin typeface="AdvOTdd63dae3"/>
              </a:rPr>
              <a:t>where not previously mangrove) </a:t>
            </a:r>
          </a:p>
        </p:txBody>
      </p:sp>
      <p:sp>
        <p:nvSpPr>
          <p:cNvPr id="4" name="Slide Number Placeholder 3">
            <a:extLst>
              <a:ext uri="{FF2B5EF4-FFF2-40B4-BE49-F238E27FC236}">
                <a16:creationId xmlns:a16="http://schemas.microsoft.com/office/drawing/2014/main" id="{BBD6FCE5-2DCA-00BB-8CB7-E813A6B4E06E}"/>
              </a:ext>
            </a:extLst>
          </p:cNvPr>
          <p:cNvSpPr>
            <a:spLocks noGrp="1"/>
          </p:cNvSpPr>
          <p:nvPr>
            <p:ph type="sldNum" sz="quarter" idx="5"/>
          </p:nvPr>
        </p:nvSpPr>
        <p:spPr/>
        <p:txBody>
          <a:bodyPr/>
          <a:lstStyle/>
          <a:p>
            <a:fld id="{3CCDB559-6784-BE4B-A915-4954A9DC66B4}" type="slidenum">
              <a:rPr lang="en-US" smtClean="0"/>
              <a:t>18</a:t>
            </a:fld>
            <a:endParaRPr lang="en-US"/>
          </a:p>
        </p:txBody>
      </p:sp>
    </p:spTree>
    <p:extLst>
      <p:ext uri="{BB962C8B-B14F-4D97-AF65-F5344CB8AC3E}">
        <p14:creationId xmlns:p14="http://schemas.microsoft.com/office/powerpoint/2010/main" val="5006885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31996-BA4A-17F1-7978-5EC8E8BAD7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398946-E565-4D47-5866-51EA6723BB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21D6F4-8D5F-F4AF-D15F-4958DC440802}"/>
              </a:ext>
            </a:extLst>
          </p:cNvPr>
          <p:cNvSpPr>
            <a:spLocks noGrp="1"/>
          </p:cNvSpPr>
          <p:nvPr>
            <p:ph type="body" idx="1"/>
          </p:nvPr>
        </p:nvSpPr>
        <p:spPr/>
        <p:txBody>
          <a:bodyPr/>
          <a:lstStyle/>
          <a:p>
            <a:pPr algn="l"/>
            <a:endParaRPr lang="en-US" sz="1800" b="0" i="0" u="none" strike="noStrike" baseline="0" dirty="0">
              <a:latin typeface="AdvOTdd63dae3"/>
            </a:endParaRPr>
          </a:p>
        </p:txBody>
      </p:sp>
      <p:sp>
        <p:nvSpPr>
          <p:cNvPr id="4" name="Slide Number Placeholder 3">
            <a:extLst>
              <a:ext uri="{FF2B5EF4-FFF2-40B4-BE49-F238E27FC236}">
                <a16:creationId xmlns:a16="http://schemas.microsoft.com/office/drawing/2014/main" id="{6345D2BA-CE3D-95EE-AC9D-91D040C9CC2C}"/>
              </a:ext>
            </a:extLst>
          </p:cNvPr>
          <p:cNvSpPr>
            <a:spLocks noGrp="1"/>
          </p:cNvSpPr>
          <p:nvPr>
            <p:ph type="sldNum" sz="quarter" idx="5"/>
          </p:nvPr>
        </p:nvSpPr>
        <p:spPr/>
        <p:txBody>
          <a:bodyPr/>
          <a:lstStyle/>
          <a:p>
            <a:fld id="{3CCDB559-6784-BE4B-A915-4954A9DC66B4}" type="slidenum">
              <a:rPr lang="en-US" smtClean="0"/>
              <a:t>19</a:t>
            </a:fld>
            <a:endParaRPr lang="en-US"/>
          </a:p>
        </p:txBody>
      </p:sp>
    </p:spTree>
    <p:extLst>
      <p:ext uri="{BB962C8B-B14F-4D97-AF65-F5344CB8AC3E}">
        <p14:creationId xmlns:p14="http://schemas.microsoft.com/office/powerpoint/2010/main" val="4180309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CDB559-6784-BE4B-A915-4954A9DC66B4}" type="slidenum">
              <a:rPr lang="en-US" smtClean="0"/>
              <a:t>2</a:t>
            </a:fld>
            <a:endParaRPr lang="en-US"/>
          </a:p>
        </p:txBody>
      </p:sp>
    </p:spTree>
    <p:extLst>
      <p:ext uri="{BB962C8B-B14F-4D97-AF65-F5344CB8AC3E}">
        <p14:creationId xmlns:p14="http://schemas.microsoft.com/office/powerpoint/2010/main" val="617459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0F86B-A5BB-0D89-815A-50F88E2766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DADA07-8D6B-19A6-4B73-0470DA9554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ED4F1B-4C4A-2C0F-F496-35D8F42F5A62}"/>
              </a:ext>
            </a:extLst>
          </p:cNvPr>
          <p:cNvSpPr>
            <a:spLocks noGrp="1"/>
          </p:cNvSpPr>
          <p:nvPr>
            <p:ph type="body" idx="1"/>
          </p:nvPr>
        </p:nvSpPr>
        <p:spPr/>
        <p:txBody>
          <a:bodyPr/>
          <a:lstStyle/>
          <a:p>
            <a:pPr marL="0" marR="0">
              <a:lnSpc>
                <a:spcPct val="107000"/>
              </a:lnSpc>
              <a:spcAft>
                <a:spcPts val="800"/>
              </a:spcAft>
              <a:buNone/>
            </a:pPr>
            <a:r>
              <a:rPr lang="en-US" sz="1800" kern="100" dirty="0">
                <a:effectLst/>
                <a:latin typeface="Calibri" panose="020F0502020204030204" pitchFamily="34" charset="0"/>
                <a:ea typeface="Aptos" panose="020B0004020202020204" pitchFamily="34" charset="0"/>
                <a:cs typeface="Arial" panose="020B0604020202020204" pitchFamily="34" charset="0"/>
              </a:rPr>
              <a:t>The Nature-Based Solutions Opportunity Scan (NBSOS) (World Bank 2024c) at the World Bank uses value functions to estimate the cost of mangrove restoration. It is essentially a regression fitted to observed mangrove restoration cost data globally with explanatory variables that describe the project context, such as adjusted GDP per capita and the size of the project. </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r>
              <a:rPr lang="en-US" sz="1800" kern="100" dirty="0">
                <a:effectLst/>
                <a:latin typeface="Calibri" panose="020F0502020204030204" pitchFamily="34" charset="0"/>
                <a:ea typeface="Aptos" panose="020B0004020202020204" pitchFamily="34" charset="0"/>
                <a:cs typeface="Arial" panose="020B0604020202020204" pitchFamily="34" charset="0"/>
              </a:rPr>
              <a:t>Personal communication with Boris Ton van Zanten, August 2024</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17829753-1806-498C-51B2-BFFDB7BB6E19}"/>
              </a:ext>
            </a:extLst>
          </p:cNvPr>
          <p:cNvSpPr>
            <a:spLocks noGrp="1"/>
          </p:cNvSpPr>
          <p:nvPr>
            <p:ph type="sldNum" sz="quarter" idx="5"/>
          </p:nvPr>
        </p:nvSpPr>
        <p:spPr/>
        <p:txBody>
          <a:bodyPr/>
          <a:lstStyle/>
          <a:p>
            <a:fld id="{3CCDB559-6784-BE4B-A915-4954A9DC66B4}" type="slidenum">
              <a:rPr lang="en-US" smtClean="0"/>
              <a:t>20</a:t>
            </a:fld>
            <a:endParaRPr lang="en-US"/>
          </a:p>
        </p:txBody>
      </p:sp>
    </p:spTree>
    <p:extLst>
      <p:ext uri="{BB962C8B-B14F-4D97-AF65-F5344CB8AC3E}">
        <p14:creationId xmlns:p14="http://schemas.microsoft.com/office/powerpoint/2010/main" val="1286627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80943-C247-D9E4-2DEB-5CD01400D5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367464-0839-0D28-8BBA-2C95237BD1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2ACAFD-D894-AAF7-139B-4DD625DF8AE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 </a:t>
            </a:r>
            <a:endPar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effectLst/>
                <a:latin typeface="Calibri" panose="020F0502020204030204" pitchFamily="34" charset="0"/>
                <a:ea typeface="Aptos" panose="020B0004020202020204" pitchFamily="34" charset="0"/>
              </a:rPr>
              <a:t>Presenting the restoration scenario results as deviations from the BAU scenario, figure 5.9 shows that capital stock is higher, because of the avoided asset damages. Higher capital stock increases potential GDP, which then pulls actual GDP upwards. </a:t>
            </a:r>
            <a:r>
              <a:rPr lang="en-US" sz="1800">
                <a:effectLst/>
                <a:latin typeface="Calibri" panose="020F0502020204030204" pitchFamily="34" charset="0"/>
                <a:ea typeface="Aptos" panose="020B0004020202020204" pitchFamily="34" charset="0"/>
              </a:rPr>
              <a:t>Negative TFP shock reduces potential GDP initially, but is then dominated by the capital stock response. In the labor market, negative output gap and higher real wages slightly reduce employment. Although government restoration projects might increase labor demand in specific sectors, </a:t>
            </a:r>
            <a:r>
              <a:rPr lang="en-US" sz="1800" err="1">
                <a:effectLst/>
                <a:latin typeface="Calibri" panose="020F0502020204030204" pitchFamily="34" charset="0"/>
                <a:ea typeface="Aptos" panose="020B0004020202020204" pitchFamily="34" charset="0"/>
              </a:rPr>
              <a:t>aggreate</a:t>
            </a:r>
            <a:r>
              <a:rPr lang="en-US" sz="1800">
                <a:effectLst/>
                <a:latin typeface="Calibri" panose="020F0502020204030204" pitchFamily="34" charset="0"/>
                <a:ea typeface="Aptos" panose="020B0004020202020204" pitchFamily="34" charset="0"/>
              </a:rPr>
              <a:t> labor demand declines with higher real wages and insufficient aggregate demand</a:t>
            </a:r>
            <a:r>
              <a:rPr lang="en-US" sz="1800">
                <a:solidFill>
                  <a:srgbClr val="000000"/>
                </a:solidFill>
                <a:effectLst/>
                <a:latin typeface="Calibri" panose="020F0502020204030204" pitchFamily="34" charset="0"/>
                <a:ea typeface="Aptos" panose="020B0004020202020204" pitchFamily="34" charset="0"/>
              </a:rPr>
              <a:t>. </a:t>
            </a:r>
            <a:endPar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a:extLst>
              <a:ext uri="{FF2B5EF4-FFF2-40B4-BE49-F238E27FC236}">
                <a16:creationId xmlns:a16="http://schemas.microsoft.com/office/drawing/2014/main" id="{68BE645B-6E93-FDD5-A692-F544FC3D3C0A}"/>
              </a:ext>
            </a:extLst>
          </p:cNvPr>
          <p:cNvSpPr>
            <a:spLocks noGrp="1"/>
          </p:cNvSpPr>
          <p:nvPr>
            <p:ph type="sldNum" sz="quarter" idx="5"/>
          </p:nvPr>
        </p:nvSpPr>
        <p:spPr/>
        <p:txBody>
          <a:bodyPr/>
          <a:lstStyle/>
          <a:p>
            <a:fld id="{3CCDB559-6784-BE4B-A915-4954A9DC66B4}" type="slidenum">
              <a:rPr lang="en-US" smtClean="0"/>
              <a:t>26</a:t>
            </a:fld>
            <a:endParaRPr lang="en-US"/>
          </a:p>
        </p:txBody>
      </p:sp>
    </p:spTree>
    <p:extLst>
      <p:ext uri="{BB962C8B-B14F-4D97-AF65-F5344CB8AC3E}">
        <p14:creationId xmlns:p14="http://schemas.microsoft.com/office/powerpoint/2010/main" val="31424909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3F157-B844-C175-28DD-DD40EB3DC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EF7BEC-01CF-0C04-03A1-CEE5B4C663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F6E1A4-2D6B-D531-CD80-E964FCD139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ECDF8C-6D98-7A33-4EF6-DEB3EDA8F037}"/>
              </a:ext>
            </a:extLst>
          </p:cNvPr>
          <p:cNvSpPr>
            <a:spLocks noGrp="1"/>
          </p:cNvSpPr>
          <p:nvPr>
            <p:ph type="sldNum" sz="quarter" idx="5"/>
          </p:nvPr>
        </p:nvSpPr>
        <p:spPr/>
        <p:txBody>
          <a:bodyPr/>
          <a:lstStyle/>
          <a:p>
            <a:fld id="{3CCDB559-6784-BE4B-A915-4954A9DC66B4}" type="slidenum">
              <a:rPr lang="en-US" smtClean="0"/>
              <a:t>27</a:t>
            </a:fld>
            <a:endParaRPr lang="en-US"/>
          </a:p>
        </p:txBody>
      </p:sp>
    </p:spTree>
    <p:extLst>
      <p:ext uri="{BB962C8B-B14F-4D97-AF65-F5344CB8AC3E}">
        <p14:creationId xmlns:p14="http://schemas.microsoft.com/office/powerpoint/2010/main" val="614293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E8B2D-0374-221D-86F8-E59DCA08B7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E1F781-440B-F5D0-A59B-3AF4953B99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529597-BFD7-4DAD-D9BE-6BBEC5B48D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27F83F-CBA0-083A-6E03-62249851EE4C}"/>
              </a:ext>
            </a:extLst>
          </p:cNvPr>
          <p:cNvSpPr>
            <a:spLocks noGrp="1"/>
          </p:cNvSpPr>
          <p:nvPr>
            <p:ph type="sldNum" sz="quarter" idx="5"/>
          </p:nvPr>
        </p:nvSpPr>
        <p:spPr/>
        <p:txBody>
          <a:bodyPr/>
          <a:lstStyle/>
          <a:p>
            <a:fld id="{3CCDB559-6784-BE4B-A915-4954A9DC66B4}" type="slidenum">
              <a:rPr lang="en-US" smtClean="0"/>
              <a:t>28</a:t>
            </a:fld>
            <a:endParaRPr lang="en-US"/>
          </a:p>
        </p:txBody>
      </p:sp>
    </p:spTree>
    <p:extLst>
      <p:ext uri="{BB962C8B-B14F-4D97-AF65-F5344CB8AC3E}">
        <p14:creationId xmlns:p14="http://schemas.microsoft.com/office/powerpoint/2010/main" val="3626876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E5EFB-EE7F-BCFC-F474-B0B882AC7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281F5-99EE-C9D9-7905-23ECBDCB63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3E2D80-9840-83DA-7C2F-727D1DAD1A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DF3263-B3B3-F353-3467-BED14B62B14B}"/>
              </a:ext>
            </a:extLst>
          </p:cNvPr>
          <p:cNvSpPr>
            <a:spLocks noGrp="1"/>
          </p:cNvSpPr>
          <p:nvPr>
            <p:ph type="sldNum" sz="quarter" idx="5"/>
          </p:nvPr>
        </p:nvSpPr>
        <p:spPr/>
        <p:txBody>
          <a:bodyPr/>
          <a:lstStyle/>
          <a:p>
            <a:fld id="{3CCDB559-6784-BE4B-A915-4954A9DC66B4}" type="slidenum">
              <a:rPr lang="en-US" smtClean="0"/>
              <a:t>3</a:t>
            </a:fld>
            <a:endParaRPr lang="en-US"/>
          </a:p>
        </p:txBody>
      </p:sp>
    </p:spTree>
    <p:extLst>
      <p:ext uri="{BB962C8B-B14F-4D97-AF65-F5344CB8AC3E}">
        <p14:creationId xmlns:p14="http://schemas.microsoft.com/office/powerpoint/2010/main" val="3633064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6FF46-41E2-3DC1-8111-7CC691B90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60EFC-8FC8-6D61-FE64-0BE6A64CED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3BAF6B-3A7E-A512-C2AC-99EB9BBE66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38FE1C-CCA8-5FD4-5A5E-FC75F5C843CC}"/>
              </a:ext>
            </a:extLst>
          </p:cNvPr>
          <p:cNvSpPr>
            <a:spLocks noGrp="1"/>
          </p:cNvSpPr>
          <p:nvPr>
            <p:ph type="sldNum" sz="quarter" idx="5"/>
          </p:nvPr>
        </p:nvSpPr>
        <p:spPr/>
        <p:txBody>
          <a:bodyPr/>
          <a:lstStyle/>
          <a:p>
            <a:fld id="{3CCDB559-6784-BE4B-A915-4954A9DC66B4}" type="slidenum">
              <a:rPr lang="en-US" smtClean="0"/>
              <a:t>4</a:t>
            </a:fld>
            <a:endParaRPr lang="en-US"/>
          </a:p>
        </p:txBody>
      </p:sp>
    </p:spTree>
    <p:extLst>
      <p:ext uri="{BB962C8B-B14F-4D97-AF65-F5344CB8AC3E}">
        <p14:creationId xmlns:p14="http://schemas.microsoft.com/office/powerpoint/2010/main" val="3762783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3B32D-22D3-CD45-DAD7-783D5CC55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9EBA8-52A1-A541-68FE-CD9A7CB4EB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B4B748-9562-54BF-1A16-BCF49A79E4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F8D9AB-6C38-B437-84EE-370820CFC89F}"/>
              </a:ext>
            </a:extLst>
          </p:cNvPr>
          <p:cNvSpPr>
            <a:spLocks noGrp="1"/>
          </p:cNvSpPr>
          <p:nvPr>
            <p:ph type="sldNum" sz="quarter" idx="5"/>
          </p:nvPr>
        </p:nvSpPr>
        <p:spPr/>
        <p:txBody>
          <a:bodyPr/>
          <a:lstStyle/>
          <a:p>
            <a:fld id="{3CCDB559-6784-BE4B-A915-4954A9DC66B4}" type="slidenum">
              <a:rPr lang="en-US" smtClean="0"/>
              <a:t>5</a:t>
            </a:fld>
            <a:endParaRPr lang="en-US"/>
          </a:p>
        </p:txBody>
      </p:sp>
    </p:spTree>
    <p:extLst>
      <p:ext uri="{BB962C8B-B14F-4D97-AF65-F5344CB8AC3E}">
        <p14:creationId xmlns:p14="http://schemas.microsoft.com/office/powerpoint/2010/main" val="194134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54EED-E545-7B30-721D-3C95B02318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74F4E-A5C3-23A8-588D-0E60B9A562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481B4A-C851-5AB7-7DFB-5F253301B7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F59C90-9C87-EC83-3A75-379159C5512B}"/>
              </a:ext>
            </a:extLst>
          </p:cNvPr>
          <p:cNvSpPr>
            <a:spLocks noGrp="1"/>
          </p:cNvSpPr>
          <p:nvPr>
            <p:ph type="sldNum" sz="quarter" idx="5"/>
          </p:nvPr>
        </p:nvSpPr>
        <p:spPr/>
        <p:txBody>
          <a:bodyPr/>
          <a:lstStyle/>
          <a:p>
            <a:fld id="{3CCDB559-6784-BE4B-A915-4954A9DC66B4}" type="slidenum">
              <a:rPr lang="en-US" smtClean="0"/>
              <a:t>6</a:t>
            </a:fld>
            <a:endParaRPr lang="en-US"/>
          </a:p>
        </p:txBody>
      </p:sp>
    </p:spTree>
    <p:extLst>
      <p:ext uri="{BB962C8B-B14F-4D97-AF65-F5344CB8AC3E}">
        <p14:creationId xmlns:p14="http://schemas.microsoft.com/office/powerpoint/2010/main" val="173724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BB418-6A91-13FF-3821-2BD5C4104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0825E-3938-87EA-FB8F-E1F2AA29A3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790B2D-7301-BAB8-5E94-B17FAEC452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B6AC36-F29A-BE2D-CF9C-D2E8AF4787A2}"/>
              </a:ext>
            </a:extLst>
          </p:cNvPr>
          <p:cNvSpPr>
            <a:spLocks noGrp="1"/>
          </p:cNvSpPr>
          <p:nvPr>
            <p:ph type="sldNum" sz="quarter" idx="5"/>
          </p:nvPr>
        </p:nvSpPr>
        <p:spPr/>
        <p:txBody>
          <a:bodyPr/>
          <a:lstStyle/>
          <a:p>
            <a:fld id="{3CCDB559-6784-BE4B-A915-4954A9DC66B4}" type="slidenum">
              <a:rPr lang="en-US" smtClean="0"/>
              <a:t>7</a:t>
            </a:fld>
            <a:endParaRPr lang="en-US"/>
          </a:p>
        </p:txBody>
      </p:sp>
    </p:spTree>
    <p:extLst>
      <p:ext uri="{BB962C8B-B14F-4D97-AF65-F5344CB8AC3E}">
        <p14:creationId xmlns:p14="http://schemas.microsoft.com/office/powerpoint/2010/main" val="135030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06B12-6BDF-4A08-13EA-D095079908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2926F1-933A-787B-C2FC-6C94AECD58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2F622B-A806-4B5B-EEE5-7C42B80F907A}"/>
              </a:ext>
            </a:extLst>
          </p:cNvPr>
          <p:cNvSpPr>
            <a:spLocks noGrp="1"/>
          </p:cNvSpPr>
          <p:nvPr>
            <p:ph type="body" idx="1"/>
          </p:nvPr>
        </p:nvSpPr>
        <p:spPr/>
        <p:txBody>
          <a:bodyPr/>
          <a:lstStyle/>
          <a:p>
            <a:r>
              <a:rPr lang="en-US" dirty="0"/>
              <a:t>NC condition model: https://www.google.com/search?q=+natural+capital+condition+model+example&amp;sca_esv=28e4df54c19560e0&amp;ei=qbBMaKnMDM2h5NoPjdHr2Ao&amp;ved=0ahUKEwjpxIeVw--NAxXNEFkFHY3oGqsQ4dUDCBA&amp;uact=5&amp;oq=+natural+capital+condition+model+example&amp;gs_lp=Egxnd3Mtd2l6LXNlcnAiKCBuYXR1cmFsIGNhcGl0YWwgY29uZGl0aW9uIG1vZGVsIGV4YW1wbGUyBRAhGKABMgUQIRigATIFECEYoAEyBRAhGKABMgUQIRirAkidLVAAWABwAHgBkAEAmAFYoAGoAaoBATK4AQPIAQD4AQGYAgKgArgBwgIIEAAYogQYiQXCAggQABiABBiiBMICBRAAGO8FmAMAkgcBMqAHygeyBwEyuAe4AcIHAzItMsgHCg&amp;sclient=gws-wiz-serp</a:t>
            </a:r>
          </a:p>
          <a:p>
            <a:endParaRPr lang="en-US" dirty="0"/>
          </a:p>
        </p:txBody>
      </p:sp>
      <p:sp>
        <p:nvSpPr>
          <p:cNvPr id="4" name="Slide Number Placeholder 3">
            <a:extLst>
              <a:ext uri="{FF2B5EF4-FFF2-40B4-BE49-F238E27FC236}">
                <a16:creationId xmlns:a16="http://schemas.microsoft.com/office/drawing/2014/main" id="{D14AF90A-CB61-EA31-C752-01F4773050BD}"/>
              </a:ext>
            </a:extLst>
          </p:cNvPr>
          <p:cNvSpPr>
            <a:spLocks noGrp="1"/>
          </p:cNvSpPr>
          <p:nvPr>
            <p:ph type="sldNum" sz="quarter" idx="5"/>
          </p:nvPr>
        </p:nvSpPr>
        <p:spPr/>
        <p:txBody>
          <a:bodyPr/>
          <a:lstStyle/>
          <a:p>
            <a:fld id="{3CCDB559-6784-BE4B-A915-4954A9DC66B4}" type="slidenum">
              <a:rPr lang="en-US" smtClean="0"/>
              <a:t>8</a:t>
            </a:fld>
            <a:endParaRPr lang="en-US"/>
          </a:p>
        </p:txBody>
      </p:sp>
    </p:spTree>
    <p:extLst>
      <p:ext uri="{BB962C8B-B14F-4D97-AF65-F5344CB8AC3E}">
        <p14:creationId xmlns:p14="http://schemas.microsoft.com/office/powerpoint/2010/main" val="2170757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1378B-72EB-A2E1-78C4-32EF806B74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38C375-7793-BB01-435D-9A8B39F566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E9B74F-17DA-F88F-4CCD-15992FC28324}"/>
              </a:ext>
            </a:extLst>
          </p:cNvPr>
          <p:cNvSpPr>
            <a:spLocks noGrp="1"/>
          </p:cNvSpPr>
          <p:nvPr>
            <p:ph type="body" idx="1"/>
          </p:nvPr>
        </p:nvSpPr>
        <p:spPr/>
        <p:txBody>
          <a:bodyPr/>
          <a:lstStyle/>
          <a:p>
            <a:pPr marL="0" marR="0" algn="just">
              <a:lnSpc>
                <a:spcPct val="115000"/>
              </a:lnSpc>
              <a:spcAft>
                <a:spcPts val="1000"/>
              </a:spcAft>
              <a:buNone/>
            </a:pPr>
            <a:r>
              <a:rPr lang="en-US" dirty="0"/>
              <a:t>Predictors include</a:t>
            </a:r>
            <a:r>
              <a:rPr lang="en-US" sz="1800" dirty="0">
                <a:solidFill>
                  <a:srgbClr val="156082"/>
                </a:solidFill>
                <a:effectLst/>
                <a:latin typeface="Aptos" panose="020B0004020202020204" pitchFamily="34" charset="0"/>
                <a:ea typeface="Calibri" panose="020F0502020204030204" pitchFamily="34" charset="0"/>
                <a:cs typeface="Aptos" panose="020B0004020202020204" pitchFamily="34" charset="0"/>
              </a:rPr>
              <a:t> </a:t>
            </a:r>
            <a:r>
              <a:rPr lang="en-US" sz="1800" dirty="0">
                <a:solidFill>
                  <a:srgbClr val="000000"/>
                </a:solidFill>
                <a:effectLst/>
                <a:latin typeface="Calibri" panose="020F0502020204030204" pitchFamily="34" charset="0"/>
                <a:ea typeface="Aptos" panose="020B0004020202020204" pitchFamily="34" charset="0"/>
              </a:rPr>
              <a:t>proximity, suitability, and economic viability </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r>
              <a:rPr lang="en-US" dirty="0"/>
              <a:t> </a:t>
            </a:r>
          </a:p>
          <a:p>
            <a:endParaRPr lang="en-US" dirty="0"/>
          </a:p>
        </p:txBody>
      </p:sp>
      <p:sp>
        <p:nvSpPr>
          <p:cNvPr id="4" name="Slide Number Placeholder 3">
            <a:extLst>
              <a:ext uri="{FF2B5EF4-FFF2-40B4-BE49-F238E27FC236}">
                <a16:creationId xmlns:a16="http://schemas.microsoft.com/office/drawing/2014/main" id="{16E891A9-3009-2F57-024F-17106BCD00D8}"/>
              </a:ext>
            </a:extLst>
          </p:cNvPr>
          <p:cNvSpPr>
            <a:spLocks noGrp="1"/>
          </p:cNvSpPr>
          <p:nvPr>
            <p:ph type="sldNum" sz="quarter" idx="5"/>
          </p:nvPr>
        </p:nvSpPr>
        <p:spPr/>
        <p:txBody>
          <a:bodyPr/>
          <a:lstStyle/>
          <a:p>
            <a:fld id="{3CCDB559-6784-BE4B-A915-4954A9DC66B4}" type="slidenum">
              <a:rPr lang="en-US" smtClean="0"/>
              <a:t>9</a:t>
            </a:fld>
            <a:endParaRPr lang="en-US"/>
          </a:p>
        </p:txBody>
      </p:sp>
    </p:spTree>
    <p:extLst>
      <p:ext uri="{BB962C8B-B14F-4D97-AF65-F5344CB8AC3E}">
        <p14:creationId xmlns:p14="http://schemas.microsoft.com/office/powerpoint/2010/main" val="4081886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 Id="rId5" Type="http://schemas.openxmlformats.org/officeDocument/2006/relationships/image" Target="../media/image12.png"/><Relationship Id="rId4" Type="http://schemas.microsoft.com/office/2007/relationships/hdphoto" Target="../media/hdphoto1.wdp"/></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2.xml"/><Relationship Id="rId5" Type="http://schemas.openxmlformats.org/officeDocument/2006/relationships/image" Target="../media/image12.png"/><Relationship Id="rId4" Type="http://schemas.microsoft.com/office/2007/relationships/hdphoto" Target="../media/hdphoto4.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BAE73-C7EF-5E4A-3AA5-9168152BFD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6E554B-8A04-C9E9-A7B5-DD1E47510F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A57414-CE83-54A5-C51A-95B523CD656D}"/>
              </a:ext>
            </a:extLst>
          </p:cNvPr>
          <p:cNvSpPr>
            <a:spLocks noGrp="1"/>
          </p:cNvSpPr>
          <p:nvPr>
            <p:ph type="dt" sz="half" idx="10"/>
          </p:nvPr>
        </p:nvSpPr>
        <p:spPr/>
        <p:txBody>
          <a:bodyPr/>
          <a:lstStyle/>
          <a:p>
            <a:fld id="{7F8853D9-6A19-45D0-B707-3483EF9EFA82}" type="datetimeFigureOut">
              <a:rPr lang="en-US" smtClean="0"/>
              <a:t>6/25/2025</a:t>
            </a:fld>
            <a:endParaRPr lang="en-US"/>
          </a:p>
        </p:txBody>
      </p:sp>
      <p:sp>
        <p:nvSpPr>
          <p:cNvPr id="5" name="Footer Placeholder 4">
            <a:extLst>
              <a:ext uri="{FF2B5EF4-FFF2-40B4-BE49-F238E27FC236}">
                <a16:creationId xmlns:a16="http://schemas.microsoft.com/office/drawing/2014/main" id="{04A082FE-3794-C5B3-4E65-A281C39B078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79158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BC6FC-A168-6254-D7C6-440241DB1C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C19840-BB12-1DDB-A676-9495003E76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5C6DD0-6CEC-6B0A-8544-AA05EE467A40}"/>
              </a:ext>
            </a:extLst>
          </p:cNvPr>
          <p:cNvSpPr>
            <a:spLocks noGrp="1"/>
          </p:cNvSpPr>
          <p:nvPr>
            <p:ph type="dt" sz="half" idx="10"/>
          </p:nvPr>
        </p:nvSpPr>
        <p:spPr/>
        <p:txBody>
          <a:bodyPr/>
          <a:lstStyle/>
          <a:p>
            <a:fld id="{7F8853D9-6A19-45D0-B707-3483EF9EFA82}" type="datetimeFigureOut">
              <a:rPr lang="en-US" smtClean="0"/>
              <a:t>6/25/2025</a:t>
            </a:fld>
            <a:endParaRPr lang="en-US"/>
          </a:p>
        </p:txBody>
      </p:sp>
      <p:sp>
        <p:nvSpPr>
          <p:cNvPr id="5" name="Footer Placeholder 4">
            <a:extLst>
              <a:ext uri="{FF2B5EF4-FFF2-40B4-BE49-F238E27FC236}">
                <a16:creationId xmlns:a16="http://schemas.microsoft.com/office/drawing/2014/main" id="{3FE1A53D-FCE2-6578-5115-88032D3D0BF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16814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B73767-DE72-2085-47D7-45A92D74E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E47E7A-F073-B027-A82B-0A227CAA22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B0E14E-811C-A566-FC45-9E8DAE03A10D}"/>
              </a:ext>
            </a:extLst>
          </p:cNvPr>
          <p:cNvSpPr>
            <a:spLocks noGrp="1"/>
          </p:cNvSpPr>
          <p:nvPr>
            <p:ph type="dt" sz="half" idx="10"/>
          </p:nvPr>
        </p:nvSpPr>
        <p:spPr/>
        <p:txBody>
          <a:bodyPr/>
          <a:lstStyle/>
          <a:p>
            <a:fld id="{7F8853D9-6A19-45D0-B707-3483EF9EFA82}" type="datetimeFigureOut">
              <a:rPr lang="en-US" smtClean="0"/>
              <a:t>6/25/2025</a:t>
            </a:fld>
            <a:endParaRPr lang="en-US"/>
          </a:p>
        </p:txBody>
      </p:sp>
      <p:sp>
        <p:nvSpPr>
          <p:cNvPr id="5" name="Footer Placeholder 4">
            <a:extLst>
              <a:ext uri="{FF2B5EF4-FFF2-40B4-BE49-F238E27FC236}">
                <a16:creationId xmlns:a16="http://schemas.microsoft.com/office/drawing/2014/main" id="{18FEDCB0-F3E1-9FBA-38CF-A6674B78055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34480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22" name="Picture 21" descr="A blue text on a black background&#10;&#10;Description automatically generated">
            <a:extLst>
              <a:ext uri="{FF2B5EF4-FFF2-40B4-BE49-F238E27FC236}">
                <a16:creationId xmlns:a16="http://schemas.microsoft.com/office/drawing/2014/main" id="{4DBD82F1-F70E-B2AE-EEA7-F98FE2212B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5465" y="6432276"/>
            <a:ext cx="1109535" cy="241005"/>
          </a:xfrm>
          <a:prstGeom prst="rect">
            <a:avLst/>
          </a:prstGeom>
        </p:spPr>
      </p:pic>
      <p:sp>
        <p:nvSpPr>
          <p:cNvPr id="23" name="Slide Number Placeholder 5">
            <a:extLst>
              <a:ext uri="{FF2B5EF4-FFF2-40B4-BE49-F238E27FC236}">
                <a16:creationId xmlns:a16="http://schemas.microsoft.com/office/drawing/2014/main" id="{0B7A9F35-BC55-5292-C7D4-EE7D0B321A01}"/>
              </a:ext>
            </a:extLst>
          </p:cNvPr>
          <p:cNvSpPr>
            <a:spLocks noGrp="1"/>
          </p:cNvSpPr>
          <p:nvPr>
            <p:ph type="sldNum" sz="quarter" idx="4"/>
          </p:nvPr>
        </p:nvSpPr>
        <p:spPr>
          <a:xfrm>
            <a:off x="11158251" y="6370215"/>
            <a:ext cx="453738" cy="365125"/>
          </a:xfrm>
          <a:prstGeom prst="rect">
            <a:avLst/>
          </a:prstGeom>
        </p:spPr>
        <p:txBody>
          <a:bodyPr vert="horz" lIns="45720" tIns="0" rIns="0" bIns="0" rtlCol="0" anchor="ctr"/>
          <a:lstStyle>
            <a:lvl1pPr algn="r">
              <a:defRPr sz="9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 </a:t>
            </a:r>
            <a:r>
              <a:rPr lang="en-US" sz="1050">
                <a:solidFill>
                  <a:schemeClr val="accent5"/>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a:t>
            </a:r>
            <a:r>
              <a:rPr lang="en-US"/>
              <a:t>  </a:t>
            </a:r>
            <a:fld id="{96E69268-9C8B-4EBF-A9EE-DC5DC2D48DC3}" type="slidenum">
              <a:rPr lang="en-US" smtClean="0">
                <a:solidFill>
                  <a:srgbClr val="5A6675"/>
                </a:solidFill>
              </a:rPr>
              <a:pPr/>
              <a:t>‹#›</a:t>
            </a:fld>
            <a:r>
              <a:rPr lang="en-US"/>
              <a:t>  </a:t>
            </a:r>
            <a:r>
              <a:rPr lang="en-US" sz="1050">
                <a:solidFill>
                  <a:schemeClr val="accent5"/>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a:t>
            </a:r>
            <a:endParaRPr lang="en-US" sz="1050">
              <a:solidFill>
                <a:schemeClr val="accent5"/>
              </a:solidFill>
            </a:endParaRPr>
          </a:p>
        </p:txBody>
      </p:sp>
      <p:sp>
        <p:nvSpPr>
          <p:cNvPr id="26" name="Title 1">
            <a:extLst>
              <a:ext uri="{FF2B5EF4-FFF2-40B4-BE49-F238E27FC236}">
                <a16:creationId xmlns:a16="http://schemas.microsoft.com/office/drawing/2014/main" id="{1B09ED3B-89C8-EFEE-6E24-F2B3CFB5857B}"/>
              </a:ext>
            </a:extLst>
          </p:cNvPr>
          <p:cNvSpPr>
            <a:spLocks noGrp="1"/>
          </p:cNvSpPr>
          <p:nvPr>
            <p:ph type="title"/>
          </p:nvPr>
        </p:nvSpPr>
        <p:spPr>
          <a:xfrm>
            <a:off x="571500" y="571500"/>
            <a:ext cx="9225165" cy="1119188"/>
          </a:xfrm>
        </p:spPr>
        <p:txBody>
          <a:bodyPr lIns="45720" tIns="0" rIns="0" bIns="0" anchor="t" anchorCtr="0">
            <a:noAutofit/>
          </a:bodyPr>
          <a:lstStyle>
            <a:lvl1pPr>
              <a:defRPr sz="360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cxnSp>
        <p:nvCxnSpPr>
          <p:cNvPr id="27" name="Straight Connector 26">
            <a:extLst>
              <a:ext uri="{FF2B5EF4-FFF2-40B4-BE49-F238E27FC236}">
                <a16:creationId xmlns:a16="http://schemas.microsoft.com/office/drawing/2014/main" id="{679B03B6-2A7D-3647-D1CC-212DCFCB7237}"/>
              </a:ext>
            </a:extLst>
          </p:cNvPr>
          <p:cNvCxnSpPr/>
          <p:nvPr userDrawn="1"/>
        </p:nvCxnSpPr>
        <p:spPr>
          <a:xfrm>
            <a:off x="609600" y="439489"/>
            <a:ext cx="863158"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29" name="Picture 28" descr="A purple zigzag symbol&#10;&#10;Description automatically generated">
            <a:extLst>
              <a:ext uri="{FF2B5EF4-FFF2-40B4-BE49-F238E27FC236}">
                <a16:creationId xmlns:a16="http://schemas.microsoft.com/office/drawing/2014/main" id="{A68561C2-E58C-A353-1F0D-F6E57C8194A3}"/>
              </a:ext>
            </a:extLst>
          </p:cNvPr>
          <p:cNvPicPr>
            <a:picLocks noChangeAspect="1"/>
          </p:cNvPicPr>
          <p:nvPr userDrawn="1"/>
        </p:nvPicPr>
        <p:blipFill>
          <a:blip r:embed="rId3"/>
          <a:srcRect t="34385" r="34743"/>
          <a:stretch/>
        </p:blipFill>
        <p:spPr>
          <a:xfrm>
            <a:off x="10451597" y="-1"/>
            <a:ext cx="1740403" cy="1724943"/>
          </a:xfrm>
          <a:prstGeom prst="rect">
            <a:avLst/>
          </a:prstGeom>
        </p:spPr>
      </p:pic>
      <p:pic>
        <p:nvPicPr>
          <p:cNvPr id="2" name="Picture 1" descr="A black background with white and brown letters&#10;&#10;Description automatically generated">
            <a:extLst>
              <a:ext uri="{FF2B5EF4-FFF2-40B4-BE49-F238E27FC236}">
                <a16:creationId xmlns:a16="http://schemas.microsoft.com/office/drawing/2014/main" id="{3A497EE3-DBC7-1E43-F00D-8B312C55AED7}"/>
              </a:ext>
            </a:extLst>
          </p:cNvPr>
          <p:cNvPicPr>
            <a:picLocks noChangeAspect="1"/>
          </p:cNvPicPr>
          <p:nvPr userDrawn="1"/>
        </p:nvPicPr>
        <p:blipFill>
          <a:blip r:embed="rId4"/>
          <a:stretch>
            <a:fillRect/>
          </a:stretch>
        </p:blipFill>
        <p:spPr>
          <a:xfrm>
            <a:off x="8910359" y="6378765"/>
            <a:ext cx="2286000" cy="381000"/>
          </a:xfrm>
          <a:prstGeom prst="rect">
            <a:avLst/>
          </a:prstGeom>
        </p:spPr>
      </p:pic>
      <p:sp>
        <p:nvSpPr>
          <p:cNvPr id="3" name="Content Placeholder 2">
            <a:extLst>
              <a:ext uri="{FF2B5EF4-FFF2-40B4-BE49-F238E27FC236}">
                <a16:creationId xmlns:a16="http://schemas.microsoft.com/office/drawing/2014/main" id="{7AD057C1-D8E7-F1D3-CA8E-002927EF3D3D}"/>
              </a:ext>
            </a:extLst>
          </p:cNvPr>
          <p:cNvSpPr>
            <a:spLocks noGrp="1"/>
          </p:cNvSpPr>
          <p:nvPr>
            <p:ph idx="1"/>
          </p:nvPr>
        </p:nvSpPr>
        <p:spPr>
          <a:xfrm>
            <a:off x="571500" y="2259883"/>
            <a:ext cx="5299954" cy="3908776"/>
          </a:xfrm>
        </p:spPr>
        <p:txBody>
          <a:bodyPr lIns="45720" tIns="0" rIns="0" bIns="0" anchor="t" anchorCtr="0">
            <a:noAutofit/>
          </a:bodyPr>
          <a:lstStyle>
            <a:lvl1pPr marL="295275" indent="-295275">
              <a:lnSpc>
                <a:spcPts val="2160"/>
              </a:lnSpc>
              <a:spcBef>
                <a:spcPts val="400"/>
              </a:spcBef>
              <a:spcAft>
                <a:spcPts val="600"/>
              </a:spcAft>
              <a:buFontTx/>
              <a:buBlip>
                <a:blip r:embed="rId5"/>
              </a:buBlip>
              <a:tabLst/>
              <a:defRPr sz="1800">
                <a:latin typeface="Open Sans" panose="020B0606030504020204" pitchFamily="34" charset="0"/>
                <a:ea typeface="Open Sans" panose="020B0606030504020204" pitchFamily="34" charset="0"/>
                <a:cs typeface="Open Sans" panose="020B0606030504020204" pitchFamily="34" charset="0"/>
              </a:defRPr>
            </a:lvl1pPr>
            <a:lvl2pPr marL="747713" indent="-285750">
              <a:lnSpc>
                <a:spcPts val="2160"/>
              </a:lnSpc>
              <a:spcBef>
                <a:spcPts val="400"/>
              </a:spcBef>
              <a:spcAft>
                <a:spcPts val="600"/>
              </a:spcAft>
              <a:buSzPct val="90000"/>
              <a:buFontTx/>
              <a:buBlip>
                <a:blip r:embed="rId5"/>
              </a:buBlip>
              <a:tabLst/>
              <a:defRPr sz="1800">
                <a:latin typeface="Open Sans" panose="020B0606030504020204" pitchFamily="34" charset="0"/>
                <a:ea typeface="Open Sans" panose="020B0606030504020204" pitchFamily="34" charset="0"/>
                <a:cs typeface="Open Sans" panose="020B0606030504020204" pitchFamily="34" charset="0"/>
              </a:defRPr>
            </a:lvl2pPr>
            <a:lvl3pPr marL="1090613" indent="-225425">
              <a:lnSpc>
                <a:spcPts val="2160"/>
              </a:lnSpc>
              <a:spcBef>
                <a:spcPts val="400"/>
              </a:spcBef>
              <a:spcAft>
                <a:spcPts val="600"/>
              </a:spcAft>
              <a:buFont typeface="System Font Regular"/>
              <a:buChar char="‒"/>
              <a:tabLst/>
              <a:defRPr sz="1800">
                <a:latin typeface="Open Sans" panose="020B0606030504020204" pitchFamily="34" charset="0"/>
                <a:ea typeface="Open Sans" panose="020B0606030504020204" pitchFamily="34" charset="0"/>
                <a:cs typeface="Open Sans" panose="020B0606030504020204" pitchFamily="34" charset="0"/>
              </a:defRPr>
            </a:lvl3pPr>
          </a:lstStyle>
          <a:p>
            <a:pPr lvl="0"/>
            <a:r>
              <a:rPr lang="en-US"/>
              <a:t>Click to edit Master text styles</a:t>
            </a:r>
          </a:p>
          <a:p>
            <a:pPr lvl="1"/>
            <a:r>
              <a:rPr lang="en-US"/>
              <a:t>Second level</a:t>
            </a:r>
          </a:p>
          <a:p>
            <a:pPr lvl="2"/>
            <a:r>
              <a:rPr lang="en-US"/>
              <a:t>Third level</a:t>
            </a:r>
          </a:p>
        </p:txBody>
      </p:sp>
      <p:sp>
        <p:nvSpPr>
          <p:cNvPr id="4" name="Content Placeholder 2">
            <a:extLst>
              <a:ext uri="{FF2B5EF4-FFF2-40B4-BE49-F238E27FC236}">
                <a16:creationId xmlns:a16="http://schemas.microsoft.com/office/drawing/2014/main" id="{041D5061-A7C3-05F2-ADB2-6005FF2D999D}"/>
              </a:ext>
            </a:extLst>
          </p:cNvPr>
          <p:cNvSpPr>
            <a:spLocks noGrp="1"/>
          </p:cNvSpPr>
          <p:nvPr>
            <p:ph idx="10"/>
          </p:nvPr>
        </p:nvSpPr>
        <p:spPr>
          <a:xfrm>
            <a:off x="6320547" y="2259883"/>
            <a:ext cx="5263244" cy="3908776"/>
          </a:xfrm>
        </p:spPr>
        <p:txBody>
          <a:bodyPr lIns="45720" tIns="0" rIns="0" bIns="0" anchor="t" anchorCtr="0">
            <a:noAutofit/>
          </a:bodyPr>
          <a:lstStyle>
            <a:lvl1pPr marL="295275" indent="-295275">
              <a:lnSpc>
                <a:spcPts val="2160"/>
              </a:lnSpc>
              <a:spcBef>
                <a:spcPts val="400"/>
              </a:spcBef>
              <a:spcAft>
                <a:spcPts val="600"/>
              </a:spcAft>
              <a:buFontTx/>
              <a:buBlip>
                <a:blip r:embed="rId5"/>
              </a:buBlip>
              <a:tabLst/>
              <a:defRPr sz="1800">
                <a:latin typeface="Open Sans" panose="020B0606030504020204" pitchFamily="34" charset="0"/>
                <a:ea typeface="Open Sans" panose="020B0606030504020204" pitchFamily="34" charset="0"/>
                <a:cs typeface="Open Sans" panose="020B0606030504020204" pitchFamily="34" charset="0"/>
              </a:defRPr>
            </a:lvl1pPr>
            <a:lvl2pPr marL="747713" indent="-285750">
              <a:lnSpc>
                <a:spcPts val="2160"/>
              </a:lnSpc>
              <a:spcBef>
                <a:spcPts val="400"/>
              </a:spcBef>
              <a:spcAft>
                <a:spcPts val="600"/>
              </a:spcAft>
              <a:buSzPct val="90000"/>
              <a:buFontTx/>
              <a:buBlip>
                <a:blip r:embed="rId5"/>
              </a:buBlip>
              <a:tabLst/>
              <a:defRPr sz="1800">
                <a:latin typeface="Open Sans" panose="020B0606030504020204" pitchFamily="34" charset="0"/>
                <a:ea typeface="Open Sans" panose="020B0606030504020204" pitchFamily="34" charset="0"/>
                <a:cs typeface="Open Sans" panose="020B0606030504020204" pitchFamily="34" charset="0"/>
              </a:defRPr>
            </a:lvl2pPr>
            <a:lvl3pPr marL="1090613" indent="-225425">
              <a:lnSpc>
                <a:spcPts val="2160"/>
              </a:lnSpc>
              <a:spcBef>
                <a:spcPts val="400"/>
              </a:spcBef>
              <a:spcAft>
                <a:spcPts val="600"/>
              </a:spcAft>
              <a:buFont typeface="System Font Regular"/>
              <a:buChar char="‒"/>
              <a:tabLst/>
              <a:defRPr sz="1800">
                <a:latin typeface="Open Sans" panose="020B0606030504020204" pitchFamily="34" charset="0"/>
                <a:ea typeface="Open Sans" panose="020B0606030504020204" pitchFamily="34" charset="0"/>
                <a:cs typeface="Open Sans" panose="020B0606030504020204" pitchFamily="34" charset="0"/>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61630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4" descr="A white and blue background with a blue and green border&#10;&#10;Description automatically generated">
            <a:extLst>
              <a:ext uri="{FF2B5EF4-FFF2-40B4-BE49-F238E27FC236}">
                <a16:creationId xmlns:a16="http://schemas.microsoft.com/office/drawing/2014/main" id="{1FE4DA3A-AAFA-2C21-040F-6CFE1C3D11F6}"/>
              </a:ext>
            </a:extLst>
          </p:cNvPr>
          <p:cNvPicPr>
            <a:picLocks noChangeAspect="1"/>
          </p:cNvPicPr>
          <p:nvPr userDrawn="1"/>
        </p:nvPicPr>
        <p:blipFill>
          <a:blip r:embed="rId2"/>
          <a:stretch>
            <a:fillRect/>
          </a:stretch>
        </p:blipFill>
        <p:spPr>
          <a:xfrm>
            <a:off x="4930" y="0"/>
            <a:ext cx="12187070" cy="6860774"/>
          </a:xfrm>
          <a:prstGeom prst="rect">
            <a:avLst/>
          </a:prstGeom>
        </p:spPr>
      </p:pic>
      <p:pic>
        <p:nvPicPr>
          <p:cNvPr id="2" name="Picture 1" descr="A green letter on a black background&#10;&#10;Description automatically generated">
            <a:extLst>
              <a:ext uri="{FF2B5EF4-FFF2-40B4-BE49-F238E27FC236}">
                <a16:creationId xmlns:a16="http://schemas.microsoft.com/office/drawing/2014/main" id="{019FE031-47E6-F621-E6EF-EDB1B9CBB94B}"/>
              </a:ext>
            </a:extLst>
          </p:cNvPr>
          <p:cNvPicPr>
            <a:picLocks noChangeAspect="1"/>
          </p:cNvPicPr>
          <p:nvPr userDrawn="1"/>
        </p:nvPicPr>
        <p:blipFill>
          <a:blip r:embed="rId3"/>
          <a:stretch>
            <a:fillRect/>
          </a:stretch>
        </p:blipFill>
        <p:spPr>
          <a:xfrm>
            <a:off x="3821910" y="6334425"/>
            <a:ext cx="2113796" cy="283414"/>
          </a:xfrm>
          <a:prstGeom prst="rect">
            <a:avLst/>
          </a:prstGeom>
        </p:spPr>
      </p:pic>
      <p:pic>
        <p:nvPicPr>
          <p:cNvPr id="3" name="Picture 2">
            <a:extLst>
              <a:ext uri="{FF2B5EF4-FFF2-40B4-BE49-F238E27FC236}">
                <a16:creationId xmlns:a16="http://schemas.microsoft.com/office/drawing/2014/main" id="{092EA9FC-B36D-4ED2-919C-3521518E0665}"/>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b="23077"/>
          <a:stretch/>
        </p:blipFill>
        <p:spPr bwMode="auto">
          <a:xfrm>
            <a:off x="6182404" y="6329915"/>
            <a:ext cx="1757867" cy="287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333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E54768-BACB-45B7-A0B6-9285094BB5C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lumMod val="60000"/>
              <a:lumOff val="40000"/>
              <a:alpha val="67000"/>
            </a:schemeClr>
          </a:solidFill>
        </p:spPr>
      </p:pic>
      <p:pic>
        <p:nvPicPr>
          <p:cNvPr id="8" name="Picture 7" descr="A colorful bird&#10;&#10;Description automatically generated">
            <a:extLst>
              <a:ext uri="{FF2B5EF4-FFF2-40B4-BE49-F238E27FC236}">
                <a16:creationId xmlns:a16="http://schemas.microsoft.com/office/drawing/2014/main" id="{56B2B2E2-58CF-44A4-8139-F8D59EF11077}"/>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8831" b="100000" l="9873" r="89932">
                        <a14:foregroundMark x1="48387" y1="12749" x2="59531" y2="9761"/>
                        <a14:foregroundMark x1="59531" y1="9761" x2="34018" y2="10890"/>
                        <a14:foregroundMark x1="34018" y1="10890" x2="43793" y2="6773"/>
                        <a14:foregroundMark x1="43793" y1="6773" x2="66569" y2="8831"/>
                        <a14:foregroundMark x1="66569" y1="8831" x2="53177" y2="11023"/>
                        <a14:foregroundMark x1="53177" y1="11023" x2="41349" y2="10558"/>
                        <a14:foregroundMark x1="41349" y1="10558" x2="51808" y2="7437"/>
                        <a14:foregroundMark x1="51808" y1="7437" x2="62757" y2="8898"/>
                        <a14:foregroundMark x1="62757" y1="8898" x2="39492" y2="11886"/>
                        <a14:foregroundMark x1="39492" y1="11886" x2="35191" y2="14608"/>
                        <a14:foregroundMark x1="19062" y1="91700" x2="30694" y2="92497"/>
                        <a14:foregroundMark x1="30694" y1="92497" x2="42131" y2="91301"/>
                        <a14:foregroundMark x1="42131" y1="91301" x2="30401" y2="92231"/>
                        <a14:foregroundMark x1="30401" y1="92231" x2="56109" y2="91102"/>
                        <a14:foregroundMark x1="56109" y1="91102" x2="70186" y2="92497"/>
                        <a14:foregroundMark x1="70186" y1="92497" x2="58162" y2="91833"/>
                        <a14:foregroundMark x1="58162" y1="91833" x2="71652" y2="90637"/>
                        <a14:foregroundMark x1="71652" y1="90637" x2="82893" y2="91501"/>
                        <a14:foregroundMark x1="82893" y1="91501" x2="88954" y2="98141"/>
                        <a14:foregroundMark x1="88954" y1="98141" x2="83284" y2="91235"/>
                        <a14:foregroundMark x1="83284" y1="91235" x2="87195" y2="98672"/>
                        <a14:foregroundMark x1="87195" y1="98672" x2="83382" y2="91501"/>
                        <a14:foregroundMark x1="83382" y1="91501" x2="20137" y2="92696"/>
                        <a14:foregroundMark x1="20137" y1="92696" x2="12414" y2="98606"/>
                        <a14:foregroundMark x1="12414" y1="98606" x2="18671" y2="99934"/>
                        <a14:foregroundMark x1="18768" y1="99801" x2="18573" y2="99934"/>
                      </a14:backgroundRemoval>
                    </a14:imgEffect>
                  </a14:imgLayer>
                </a14:imgProps>
              </a:ext>
              <a:ext uri="{28A0092B-C50C-407E-A947-70E740481C1C}">
                <a14:useLocalDpi xmlns:a14="http://schemas.microsoft.com/office/drawing/2010/main"/>
              </a:ext>
            </a:extLst>
          </a:blip>
          <a:srcRect r="-2"/>
          <a:stretch/>
        </p:blipFill>
        <p:spPr>
          <a:xfrm flipH="1">
            <a:off x="0" y="0"/>
            <a:ext cx="4825077" cy="6858000"/>
          </a:xfrm>
          <a:prstGeom prst="rect">
            <a:avLst/>
          </a:prstGeom>
        </p:spPr>
      </p:pic>
      <p:sp>
        <p:nvSpPr>
          <p:cNvPr id="2" name="Title 1">
            <a:extLst>
              <a:ext uri="{FF2B5EF4-FFF2-40B4-BE49-F238E27FC236}">
                <a16:creationId xmlns:a16="http://schemas.microsoft.com/office/drawing/2014/main" id="{B3524514-CDD9-4EA4-BEC3-4AF857F4E98A}"/>
              </a:ext>
            </a:extLst>
          </p:cNvPr>
          <p:cNvSpPr>
            <a:spLocks noGrp="1"/>
          </p:cNvSpPr>
          <p:nvPr>
            <p:ph type="ctrTitle"/>
          </p:nvPr>
        </p:nvSpPr>
        <p:spPr>
          <a:xfrm>
            <a:off x="4701396" y="405442"/>
            <a:ext cx="7325265" cy="3104521"/>
          </a:xfrm>
        </p:spPr>
        <p:txBody>
          <a:bodyPr anchor="ctr"/>
          <a:lstStyle>
            <a:lvl1pPr algn="l">
              <a:defRPr sz="6000" b="1">
                <a:solidFill>
                  <a:schemeClr val="accent6">
                    <a:lumMod val="50000"/>
                  </a:schemeClr>
                </a:solidFill>
              </a:defRPr>
            </a:lvl1pPr>
          </a:lstStyle>
          <a:p>
            <a:r>
              <a:rPr lang="en-US"/>
              <a:t>Click to edit Master title style</a:t>
            </a:r>
            <a:endParaRPr lang="pt-BR"/>
          </a:p>
        </p:txBody>
      </p:sp>
      <p:sp>
        <p:nvSpPr>
          <p:cNvPr id="3" name="Subtitle 2">
            <a:extLst>
              <a:ext uri="{FF2B5EF4-FFF2-40B4-BE49-F238E27FC236}">
                <a16:creationId xmlns:a16="http://schemas.microsoft.com/office/drawing/2014/main" id="{0F8CD756-B13E-4504-9EAF-A11535E34BA4}"/>
              </a:ext>
            </a:extLst>
          </p:cNvPr>
          <p:cNvSpPr>
            <a:spLocks noGrp="1"/>
          </p:cNvSpPr>
          <p:nvPr>
            <p:ph type="subTitle" idx="1"/>
          </p:nvPr>
        </p:nvSpPr>
        <p:spPr>
          <a:xfrm>
            <a:off x="4701396" y="3602037"/>
            <a:ext cx="7325264" cy="2203539"/>
          </a:xfrm>
        </p:spPr>
        <p:txBody>
          <a:bodyPr/>
          <a:lstStyle>
            <a:lvl1pPr marL="0" indent="0" algn="l">
              <a:buNone/>
              <a:defRPr sz="2400">
                <a:solidFill>
                  <a:schemeClr val="accent6">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BR"/>
          </a:p>
        </p:txBody>
      </p:sp>
      <p:sp>
        <p:nvSpPr>
          <p:cNvPr id="4" name="Date Placeholder 3">
            <a:extLst>
              <a:ext uri="{FF2B5EF4-FFF2-40B4-BE49-F238E27FC236}">
                <a16:creationId xmlns:a16="http://schemas.microsoft.com/office/drawing/2014/main" id="{4491F042-1E8C-4694-B2C6-584E9F254099}"/>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5" name="Footer Placeholder 4">
            <a:extLst>
              <a:ext uri="{FF2B5EF4-FFF2-40B4-BE49-F238E27FC236}">
                <a16:creationId xmlns:a16="http://schemas.microsoft.com/office/drawing/2014/main" id="{80F1CBBD-AB0B-487D-A2C8-D02C579F08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E91F0E-B9AB-497D-A08C-EE963EEFBE5A}"/>
              </a:ext>
            </a:extLst>
          </p:cNvPr>
          <p:cNvSpPr>
            <a:spLocks noGrp="1"/>
          </p:cNvSpPr>
          <p:nvPr>
            <p:ph type="sldNum" sz="quarter" idx="12"/>
          </p:nvPr>
        </p:nvSpPr>
        <p:spPr/>
        <p:txBody>
          <a:bodyPr/>
          <a:lstStyle/>
          <a:p>
            <a:fld id="{79F0C5D6-5C5D-4597-9DBE-7D0DF51A6DC9}" type="slidenum">
              <a:rPr lang="en-US" smtClean="0"/>
              <a:t>‹#›</a:t>
            </a:fld>
            <a:endParaRPr lang="en-US"/>
          </a:p>
        </p:txBody>
      </p:sp>
      <p:pic>
        <p:nvPicPr>
          <p:cNvPr id="9" name="Imagen 9">
            <a:extLst>
              <a:ext uri="{FF2B5EF4-FFF2-40B4-BE49-F238E27FC236}">
                <a16:creationId xmlns:a16="http://schemas.microsoft.com/office/drawing/2014/main" id="{EB5CE0DF-D7CF-48C6-B152-E0093F0FE8B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150789" y="5804052"/>
            <a:ext cx="2745036" cy="553823"/>
          </a:xfrm>
          <a:prstGeom prst="rect">
            <a:avLst/>
          </a:prstGeom>
        </p:spPr>
      </p:pic>
    </p:spTree>
    <p:extLst>
      <p:ext uri="{BB962C8B-B14F-4D97-AF65-F5344CB8AC3E}">
        <p14:creationId xmlns:p14="http://schemas.microsoft.com/office/powerpoint/2010/main" val="3314076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5" name="Picture 14" descr="Chart, sunburst chart&#10;&#10;Description automatically generated">
            <a:extLst>
              <a:ext uri="{FF2B5EF4-FFF2-40B4-BE49-F238E27FC236}">
                <a16:creationId xmlns:a16="http://schemas.microsoft.com/office/drawing/2014/main" id="{C228AD9F-7831-2543-834A-2202616E75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762000"/>
            <a:ext cx="12192000" cy="6096000"/>
          </a:xfrm>
          <a:prstGeom prst="rect">
            <a:avLst/>
          </a:prstGeom>
        </p:spPr>
      </p:pic>
      <p:sp>
        <p:nvSpPr>
          <p:cNvPr id="2" name="Title 1">
            <a:extLst>
              <a:ext uri="{FF2B5EF4-FFF2-40B4-BE49-F238E27FC236}">
                <a16:creationId xmlns:a16="http://schemas.microsoft.com/office/drawing/2014/main" id="{B3524514-CDD9-4EA4-BEC3-4AF857F4E98A}"/>
              </a:ext>
            </a:extLst>
          </p:cNvPr>
          <p:cNvSpPr>
            <a:spLocks noGrp="1"/>
          </p:cNvSpPr>
          <p:nvPr>
            <p:ph type="ctrTitle"/>
          </p:nvPr>
        </p:nvSpPr>
        <p:spPr>
          <a:xfrm>
            <a:off x="4701396" y="405442"/>
            <a:ext cx="7325265" cy="3104521"/>
          </a:xfrm>
        </p:spPr>
        <p:txBody>
          <a:bodyPr anchor="ctr"/>
          <a:lstStyle>
            <a:lvl1pPr algn="l">
              <a:defRPr sz="6000" b="1">
                <a:solidFill>
                  <a:srgbClr val="002060"/>
                </a:solidFill>
              </a:defRPr>
            </a:lvl1pPr>
          </a:lstStyle>
          <a:p>
            <a:r>
              <a:rPr lang="en-US"/>
              <a:t>Click to edit Master title style</a:t>
            </a:r>
            <a:endParaRPr lang="pt-BR"/>
          </a:p>
        </p:txBody>
      </p:sp>
      <p:sp>
        <p:nvSpPr>
          <p:cNvPr id="3" name="Subtitle 2">
            <a:extLst>
              <a:ext uri="{FF2B5EF4-FFF2-40B4-BE49-F238E27FC236}">
                <a16:creationId xmlns:a16="http://schemas.microsoft.com/office/drawing/2014/main" id="{0F8CD756-B13E-4504-9EAF-A11535E34BA4}"/>
              </a:ext>
            </a:extLst>
          </p:cNvPr>
          <p:cNvSpPr>
            <a:spLocks noGrp="1"/>
          </p:cNvSpPr>
          <p:nvPr>
            <p:ph type="subTitle" idx="1"/>
          </p:nvPr>
        </p:nvSpPr>
        <p:spPr>
          <a:xfrm>
            <a:off x="4701396" y="3602038"/>
            <a:ext cx="7325264" cy="1829788"/>
          </a:xfrm>
        </p:spPr>
        <p:txBody>
          <a:bodyPr/>
          <a:lstStyle>
            <a:lvl1pPr marL="0" indent="0" algn="l">
              <a:buNone/>
              <a:defRPr sz="2400">
                <a:solidFill>
                  <a:srgbClr val="0020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BR"/>
          </a:p>
        </p:txBody>
      </p:sp>
      <p:sp>
        <p:nvSpPr>
          <p:cNvPr id="4" name="Date Placeholder 3">
            <a:extLst>
              <a:ext uri="{FF2B5EF4-FFF2-40B4-BE49-F238E27FC236}">
                <a16:creationId xmlns:a16="http://schemas.microsoft.com/office/drawing/2014/main" id="{4491F042-1E8C-4694-B2C6-584E9F254099}"/>
              </a:ext>
            </a:extLst>
          </p:cNvPr>
          <p:cNvSpPr>
            <a:spLocks noGrp="1"/>
          </p:cNvSpPr>
          <p:nvPr>
            <p:ph type="dt" sz="half" idx="10"/>
          </p:nvPr>
        </p:nvSpPr>
        <p:spPr>
          <a:xfrm>
            <a:off x="4701396" y="5605821"/>
            <a:ext cx="2743200" cy="365125"/>
          </a:xfrm>
        </p:spPr>
        <p:txBody>
          <a:bodyPr/>
          <a:lstStyle>
            <a:lvl1pPr>
              <a:defRPr sz="2000" b="1">
                <a:solidFill>
                  <a:srgbClr val="002060"/>
                </a:solidFill>
              </a:defRPr>
            </a:lvl1pPr>
          </a:lstStyle>
          <a:p>
            <a:fld id="{6DD554EF-99D0-400B-9F50-0C6007817A21}" type="datetimeFigureOut">
              <a:rPr lang="en-US" smtClean="0"/>
              <a:t>6/25/2025</a:t>
            </a:fld>
            <a:endParaRPr lang="en-US"/>
          </a:p>
        </p:txBody>
      </p:sp>
      <p:pic>
        <p:nvPicPr>
          <p:cNvPr id="13" name="Picture 12" descr="A picture containing text, sign&#10;&#10;Description automatically generated">
            <a:extLst>
              <a:ext uri="{FF2B5EF4-FFF2-40B4-BE49-F238E27FC236}">
                <a16:creationId xmlns:a16="http://schemas.microsoft.com/office/drawing/2014/main" id="{04908836-8411-FE44-BC4D-6CDC53DA3B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5339" y="405442"/>
            <a:ext cx="3357737" cy="656876"/>
          </a:xfrm>
          <a:prstGeom prst="rect">
            <a:avLst/>
          </a:prstGeom>
        </p:spPr>
      </p:pic>
      <p:pic>
        <p:nvPicPr>
          <p:cNvPr id="5" name="Picture 4" descr="A logo with green text">
            <a:extLst>
              <a:ext uri="{FF2B5EF4-FFF2-40B4-BE49-F238E27FC236}">
                <a16:creationId xmlns:a16="http://schemas.microsoft.com/office/drawing/2014/main" id="{533D42BE-871C-E99F-60FA-52E0BC190D9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03029" y="0"/>
            <a:ext cx="4288971" cy="1749653"/>
          </a:xfrm>
          <a:prstGeom prst="rect">
            <a:avLst/>
          </a:prstGeom>
        </p:spPr>
      </p:pic>
    </p:spTree>
    <p:extLst>
      <p:ext uri="{BB962C8B-B14F-4D97-AF65-F5344CB8AC3E}">
        <p14:creationId xmlns:p14="http://schemas.microsoft.com/office/powerpoint/2010/main" val="3225162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21" name="Picture 20" descr="A picture containing seat&#10;&#10;Description automatically generated">
            <a:extLst>
              <a:ext uri="{FF2B5EF4-FFF2-40B4-BE49-F238E27FC236}">
                <a16:creationId xmlns:a16="http://schemas.microsoft.com/office/drawing/2014/main" id="{2386D389-76F4-1945-96D7-ACAA2EB6C4F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1111"/>
          <a:stretch/>
        </p:blipFill>
        <p:spPr>
          <a:xfrm>
            <a:off x="0" y="8626"/>
            <a:ext cx="12192000" cy="6858000"/>
          </a:xfrm>
          <a:prstGeom prst="rect">
            <a:avLst/>
          </a:prstGeom>
        </p:spPr>
      </p:pic>
      <p:sp>
        <p:nvSpPr>
          <p:cNvPr id="3" name="Date Placeholder 2">
            <a:extLst>
              <a:ext uri="{FF2B5EF4-FFF2-40B4-BE49-F238E27FC236}">
                <a16:creationId xmlns:a16="http://schemas.microsoft.com/office/drawing/2014/main" id="{0A59AD13-6468-4C08-BB0A-F1CD23E2F2D5}"/>
              </a:ext>
            </a:extLst>
          </p:cNvPr>
          <p:cNvSpPr>
            <a:spLocks noGrp="1"/>
          </p:cNvSpPr>
          <p:nvPr>
            <p:ph type="dt" sz="half" idx="10"/>
          </p:nvPr>
        </p:nvSpPr>
        <p:spPr/>
        <p:txBody>
          <a:bodyPr/>
          <a:lstStyle>
            <a:lvl1pPr>
              <a:defRPr b="1">
                <a:solidFill>
                  <a:srgbClr val="002060"/>
                </a:solidFill>
              </a:defRPr>
            </a:lvl1pPr>
          </a:lstStyle>
          <a:p>
            <a:fld id="{6DD554EF-99D0-400B-9F50-0C6007817A21}" type="datetimeFigureOut">
              <a:rPr lang="en-US" smtClean="0"/>
              <a:t>6/25/2025</a:t>
            </a:fld>
            <a:endParaRPr lang="en-US"/>
          </a:p>
        </p:txBody>
      </p:sp>
      <p:sp>
        <p:nvSpPr>
          <p:cNvPr id="5" name="Slide Number Placeholder 4">
            <a:extLst>
              <a:ext uri="{FF2B5EF4-FFF2-40B4-BE49-F238E27FC236}">
                <a16:creationId xmlns:a16="http://schemas.microsoft.com/office/drawing/2014/main" id="{5117A47B-7082-47B8-A8DB-610094341DC8}"/>
              </a:ext>
            </a:extLst>
          </p:cNvPr>
          <p:cNvSpPr>
            <a:spLocks noGrp="1"/>
          </p:cNvSpPr>
          <p:nvPr>
            <p:ph type="sldNum" sz="quarter" idx="12"/>
          </p:nvPr>
        </p:nvSpPr>
        <p:spPr/>
        <p:txBody>
          <a:bodyPr/>
          <a:lstStyle>
            <a:lvl1pPr>
              <a:defRPr b="1">
                <a:solidFill>
                  <a:srgbClr val="002060"/>
                </a:solidFill>
              </a:defRPr>
            </a:lvl1pPr>
          </a:lstStyle>
          <a:p>
            <a:fld id="{79F0C5D6-5C5D-4597-9DBE-7D0DF51A6DC9}" type="slidenum">
              <a:rPr lang="en-US" smtClean="0"/>
              <a:t>‹#›</a:t>
            </a:fld>
            <a:endParaRPr lang="en-US"/>
          </a:p>
        </p:txBody>
      </p:sp>
      <p:sp>
        <p:nvSpPr>
          <p:cNvPr id="2" name="Title 1">
            <a:extLst>
              <a:ext uri="{FF2B5EF4-FFF2-40B4-BE49-F238E27FC236}">
                <a16:creationId xmlns:a16="http://schemas.microsoft.com/office/drawing/2014/main" id="{EAAD8434-A56E-429D-879A-D94206AD8775}"/>
              </a:ext>
            </a:extLst>
          </p:cNvPr>
          <p:cNvSpPr>
            <a:spLocks noGrp="1"/>
          </p:cNvSpPr>
          <p:nvPr>
            <p:ph type="title"/>
          </p:nvPr>
        </p:nvSpPr>
        <p:spPr>
          <a:xfrm>
            <a:off x="165339" y="116026"/>
            <a:ext cx="11861322" cy="1043796"/>
          </a:xfrm>
        </p:spPr>
        <p:txBody>
          <a:bodyPr/>
          <a:lstStyle>
            <a:lvl1pPr>
              <a:defRPr>
                <a:solidFill>
                  <a:srgbClr val="002060"/>
                </a:solidFill>
                <a:latin typeface="+mn-lt"/>
              </a:defRPr>
            </a:lvl1pPr>
          </a:lstStyle>
          <a:p>
            <a:r>
              <a:rPr lang="en-US"/>
              <a:t>Click to edit Master title style</a:t>
            </a:r>
            <a:endParaRPr lang="pt-BR"/>
          </a:p>
        </p:txBody>
      </p:sp>
    </p:spTree>
    <p:extLst>
      <p:ext uri="{BB962C8B-B14F-4D97-AF65-F5344CB8AC3E}">
        <p14:creationId xmlns:p14="http://schemas.microsoft.com/office/powerpoint/2010/main" val="3155804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pic>
        <p:nvPicPr>
          <p:cNvPr id="7" name="Picture 6" descr="Background pattern&#10;&#10;Description automatically generated with medium confidence">
            <a:extLst>
              <a:ext uri="{FF2B5EF4-FFF2-40B4-BE49-F238E27FC236}">
                <a16:creationId xmlns:a16="http://schemas.microsoft.com/office/drawing/2014/main" id="{90BE3032-4933-2B4D-BDDD-B5B4C9029A5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4" r="10970"/>
          <a:stretch/>
        </p:blipFill>
        <p:spPr>
          <a:xfrm>
            <a:off x="0" y="33466"/>
            <a:ext cx="12192000" cy="6840747"/>
          </a:xfrm>
          <a:prstGeom prst="rect">
            <a:avLst/>
          </a:prstGeom>
        </p:spPr>
      </p:pic>
      <p:sp>
        <p:nvSpPr>
          <p:cNvPr id="3" name="Date Placeholder 2">
            <a:extLst>
              <a:ext uri="{FF2B5EF4-FFF2-40B4-BE49-F238E27FC236}">
                <a16:creationId xmlns:a16="http://schemas.microsoft.com/office/drawing/2014/main" id="{0A59AD13-6468-4C08-BB0A-F1CD23E2F2D5}"/>
              </a:ext>
            </a:extLst>
          </p:cNvPr>
          <p:cNvSpPr>
            <a:spLocks noGrp="1"/>
          </p:cNvSpPr>
          <p:nvPr>
            <p:ph type="dt" sz="half" idx="10"/>
          </p:nvPr>
        </p:nvSpPr>
        <p:spPr/>
        <p:txBody>
          <a:bodyPr/>
          <a:lstStyle>
            <a:lvl1pPr>
              <a:defRPr b="1">
                <a:solidFill>
                  <a:srgbClr val="002060"/>
                </a:solidFill>
              </a:defRPr>
            </a:lvl1pPr>
          </a:lstStyle>
          <a:p>
            <a:fld id="{6DD554EF-99D0-400B-9F50-0C6007817A21}" type="datetimeFigureOut">
              <a:rPr lang="en-US" smtClean="0"/>
              <a:t>6/25/2025</a:t>
            </a:fld>
            <a:endParaRPr lang="en-US"/>
          </a:p>
        </p:txBody>
      </p:sp>
      <p:sp>
        <p:nvSpPr>
          <p:cNvPr id="5" name="Slide Number Placeholder 4">
            <a:extLst>
              <a:ext uri="{FF2B5EF4-FFF2-40B4-BE49-F238E27FC236}">
                <a16:creationId xmlns:a16="http://schemas.microsoft.com/office/drawing/2014/main" id="{5117A47B-7082-47B8-A8DB-610094341DC8}"/>
              </a:ext>
            </a:extLst>
          </p:cNvPr>
          <p:cNvSpPr>
            <a:spLocks noGrp="1"/>
          </p:cNvSpPr>
          <p:nvPr>
            <p:ph type="sldNum" sz="quarter" idx="12"/>
          </p:nvPr>
        </p:nvSpPr>
        <p:spPr/>
        <p:txBody>
          <a:bodyPr/>
          <a:lstStyle>
            <a:lvl1pPr>
              <a:defRPr b="1">
                <a:solidFill>
                  <a:srgbClr val="002060"/>
                </a:solidFill>
              </a:defRPr>
            </a:lvl1pPr>
          </a:lstStyle>
          <a:p>
            <a:fld id="{79F0C5D6-5C5D-4597-9DBE-7D0DF51A6DC9}" type="slidenum">
              <a:rPr lang="en-US" smtClean="0"/>
              <a:t>‹#›</a:t>
            </a:fld>
            <a:endParaRPr lang="en-US"/>
          </a:p>
        </p:txBody>
      </p:sp>
      <p:sp>
        <p:nvSpPr>
          <p:cNvPr id="2" name="Title 1">
            <a:extLst>
              <a:ext uri="{FF2B5EF4-FFF2-40B4-BE49-F238E27FC236}">
                <a16:creationId xmlns:a16="http://schemas.microsoft.com/office/drawing/2014/main" id="{EAAD8434-A56E-429D-879A-D94206AD8775}"/>
              </a:ext>
            </a:extLst>
          </p:cNvPr>
          <p:cNvSpPr>
            <a:spLocks noGrp="1"/>
          </p:cNvSpPr>
          <p:nvPr>
            <p:ph type="title"/>
          </p:nvPr>
        </p:nvSpPr>
        <p:spPr>
          <a:xfrm>
            <a:off x="165339" y="116026"/>
            <a:ext cx="11861322" cy="1043796"/>
          </a:xfrm>
        </p:spPr>
        <p:txBody>
          <a:bodyPr/>
          <a:lstStyle>
            <a:lvl1pPr>
              <a:defRPr>
                <a:solidFill>
                  <a:srgbClr val="002060"/>
                </a:solidFill>
                <a:latin typeface="+mn-lt"/>
              </a:defRPr>
            </a:lvl1pPr>
          </a:lstStyle>
          <a:p>
            <a:r>
              <a:rPr lang="en-US"/>
              <a:t>Click to edit Master title style</a:t>
            </a:r>
            <a:endParaRPr lang="pt-BR"/>
          </a:p>
        </p:txBody>
      </p:sp>
    </p:spTree>
    <p:extLst>
      <p:ext uri="{BB962C8B-B14F-4D97-AF65-F5344CB8AC3E}">
        <p14:creationId xmlns:p14="http://schemas.microsoft.com/office/powerpoint/2010/main" val="1125568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7_Title Only">
    <p:spTree>
      <p:nvGrpSpPr>
        <p:cNvPr id="1" name=""/>
        <p:cNvGrpSpPr/>
        <p:nvPr/>
      </p:nvGrpSpPr>
      <p:grpSpPr>
        <a:xfrm>
          <a:off x="0" y="0"/>
          <a:ext cx="0" cy="0"/>
          <a:chOff x="0" y="0"/>
          <a:chExt cx="0" cy="0"/>
        </a:xfrm>
      </p:grpSpPr>
      <p:pic>
        <p:nvPicPr>
          <p:cNvPr id="7" name="Picture 6" descr="Background pattern&#10;&#10;Description automatically generated with low confidence">
            <a:extLst>
              <a:ext uri="{FF2B5EF4-FFF2-40B4-BE49-F238E27FC236}">
                <a16:creationId xmlns:a16="http://schemas.microsoft.com/office/drawing/2014/main" id="{DF775CFE-3AF8-2649-8EE9-7AA62383C05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0915"/>
          <a:stretch/>
        </p:blipFill>
        <p:spPr>
          <a:xfrm>
            <a:off x="-11505" y="8627"/>
            <a:ext cx="12203505" cy="6849373"/>
          </a:xfrm>
          <a:prstGeom prst="rect">
            <a:avLst/>
          </a:prstGeom>
        </p:spPr>
      </p:pic>
      <p:sp>
        <p:nvSpPr>
          <p:cNvPr id="3" name="Date Placeholder 2">
            <a:extLst>
              <a:ext uri="{FF2B5EF4-FFF2-40B4-BE49-F238E27FC236}">
                <a16:creationId xmlns:a16="http://schemas.microsoft.com/office/drawing/2014/main" id="{0A59AD13-6468-4C08-BB0A-F1CD23E2F2D5}"/>
              </a:ext>
            </a:extLst>
          </p:cNvPr>
          <p:cNvSpPr>
            <a:spLocks noGrp="1"/>
          </p:cNvSpPr>
          <p:nvPr>
            <p:ph type="dt" sz="half" idx="10"/>
          </p:nvPr>
        </p:nvSpPr>
        <p:spPr/>
        <p:txBody>
          <a:bodyPr/>
          <a:lstStyle>
            <a:lvl1pPr>
              <a:defRPr b="1">
                <a:solidFill>
                  <a:srgbClr val="002060"/>
                </a:solidFill>
              </a:defRPr>
            </a:lvl1pPr>
          </a:lstStyle>
          <a:p>
            <a:fld id="{6DD554EF-99D0-400B-9F50-0C6007817A21}" type="datetimeFigureOut">
              <a:rPr lang="en-US" smtClean="0"/>
              <a:t>6/25/2025</a:t>
            </a:fld>
            <a:endParaRPr lang="en-US"/>
          </a:p>
        </p:txBody>
      </p:sp>
      <p:sp>
        <p:nvSpPr>
          <p:cNvPr id="5" name="Slide Number Placeholder 4">
            <a:extLst>
              <a:ext uri="{FF2B5EF4-FFF2-40B4-BE49-F238E27FC236}">
                <a16:creationId xmlns:a16="http://schemas.microsoft.com/office/drawing/2014/main" id="{5117A47B-7082-47B8-A8DB-610094341DC8}"/>
              </a:ext>
            </a:extLst>
          </p:cNvPr>
          <p:cNvSpPr>
            <a:spLocks noGrp="1"/>
          </p:cNvSpPr>
          <p:nvPr>
            <p:ph type="sldNum" sz="quarter" idx="12"/>
          </p:nvPr>
        </p:nvSpPr>
        <p:spPr/>
        <p:txBody>
          <a:bodyPr/>
          <a:lstStyle>
            <a:lvl1pPr>
              <a:defRPr b="1">
                <a:solidFill>
                  <a:srgbClr val="002060"/>
                </a:solidFill>
              </a:defRPr>
            </a:lvl1pPr>
          </a:lstStyle>
          <a:p>
            <a:fld id="{79F0C5D6-5C5D-4597-9DBE-7D0DF51A6DC9}" type="slidenum">
              <a:rPr lang="en-US" smtClean="0"/>
              <a:t>‹#›</a:t>
            </a:fld>
            <a:endParaRPr lang="en-US"/>
          </a:p>
        </p:txBody>
      </p:sp>
      <p:sp>
        <p:nvSpPr>
          <p:cNvPr id="2" name="Title 1">
            <a:extLst>
              <a:ext uri="{FF2B5EF4-FFF2-40B4-BE49-F238E27FC236}">
                <a16:creationId xmlns:a16="http://schemas.microsoft.com/office/drawing/2014/main" id="{EAAD8434-A56E-429D-879A-D94206AD8775}"/>
              </a:ext>
            </a:extLst>
          </p:cNvPr>
          <p:cNvSpPr>
            <a:spLocks noGrp="1"/>
          </p:cNvSpPr>
          <p:nvPr>
            <p:ph type="title"/>
          </p:nvPr>
        </p:nvSpPr>
        <p:spPr>
          <a:xfrm>
            <a:off x="159586" y="513592"/>
            <a:ext cx="11861322" cy="1043796"/>
          </a:xfrm>
        </p:spPr>
        <p:txBody>
          <a:bodyPr/>
          <a:lstStyle>
            <a:lvl1pPr>
              <a:defRPr>
                <a:solidFill>
                  <a:srgbClr val="002060"/>
                </a:solidFill>
                <a:latin typeface="+mn-lt"/>
              </a:defRPr>
            </a:lvl1pPr>
          </a:lstStyle>
          <a:p>
            <a:r>
              <a:rPr lang="en-US"/>
              <a:t>Click to edit Master title style</a:t>
            </a:r>
            <a:endParaRPr lang="pt-BR"/>
          </a:p>
        </p:txBody>
      </p:sp>
    </p:spTree>
    <p:extLst>
      <p:ext uri="{BB962C8B-B14F-4D97-AF65-F5344CB8AC3E}">
        <p14:creationId xmlns:p14="http://schemas.microsoft.com/office/powerpoint/2010/main" val="3853375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6_Title Only">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456B7EE5-B7FD-AC48-8573-ABF30BC809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05" y="774035"/>
            <a:ext cx="12192000" cy="6096000"/>
          </a:xfrm>
          <a:prstGeom prst="rect">
            <a:avLst/>
          </a:prstGeom>
        </p:spPr>
      </p:pic>
      <p:sp>
        <p:nvSpPr>
          <p:cNvPr id="3" name="Date Placeholder 2">
            <a:extLst>
              <a:ext uri="{FF2B5EF4-FFF2-40B4-BE49-F238E27FC236}">
                <a16:creationId xmlns:a16="http://schemas.microsoft.com/office/drawing/2014/main" id="{0A59AD13-6468-4C08-BB0A-F1CD23E2F2D5}"/>
              </a:ext>
            </a:extLst>
          </p:cNvPr>
          <p:cNvSpPr>
            <a:spLocks noGrp="1"/>
          </p:cNvSpPr>
          <p:nvPr>
            <p:ph type="dt" sz="half" idx="10"/>
          </p:nvPr>
        </p:nvSpPr>
        <p:spPr/>
        <p:txBody>
          <a:bodyPr/>
          <a:lstStyle>
            <a:lvl1pPr>
              <a:defRPr b="1">
                <a:solidFill>
                  <a:srgbClr val="002060"/>
                </a:solidFill>
              </a:defRPr>
            </a:lvl1pPr>
          </a:lstStyle>
          <a:p>
            <a:fld id="{6DD554EF-99D0-400B-9F50-0C6007817A21}" type="datetimeFigureOut">
              <a:rPr lang="en-US" smtClean="0"/>
              <a:t>6/25/2025</a:t>
            </a:fld>
            <a:endParaRPr lang="en-US"/>
          </a:p>
        </p:txBody>
      </p:sp>
      <p:sp>
        <p:nvSpPr>
          <p:cNvPr id="5" name="Slide Number Placeholder 4">
            <a:extLst>
              <a:ext uri="{FF2B5EF4-FFF2-40B4-BE49-F238E27FC236}">
                <a16:creationId xmlns:a16="http://schemas.microsoft.com/office/drawing/2014/main" id="{5117A47B-7082-47B8-A8DB-610094341DC8}"/>
              </a:ext>
            </a:extLst>
          </p:cNvPr>
          <p:cNvSpPr>
            <a:spLocks noGrp="1"/>
          </p:cNvSpPr>
          <p:nvPr>
            <p:ph type="sldNum" sz="quarter" idx="12"/>
          </p:nvPr>
        </p:nvSpPr>
        <p:spPr/>
        <p:txBody>
          <a:bodyPr/>
          <a:lstStyle>
            <a:lvl1pPr>
              <a:defRPr b="1">
                <a:solidFill>
                  <a:srgbClr val="002060"/>
                </a:solidFill>
              </a:defRPr>
            </a:lvl1pPr>
          </a:lstStyle>
          <a:p>
            <a:fld id="{79F0C5D6-5C5D-4597-9DBE-7D0DF51A6DC9}" type="slidenum">
              <a:rPr lang="en-US" smtClean="0"/>
              <a:t>‹#›</a:t>
            </a:fld>
            <a:endParaRPr lang="en-US"/>
          </a:p>
        </p:txBody>
      </p:sp>
      <p:sp>
        <p:nvSpPr>
          <p:cNvPr id="2" name="Title 1">
            <a:extLst>
              <a:ext uri="{FF2B5EF4-FFF2-40B4-BE49-F238E27FC236}">
                <a16:creationId xmlns:a16="http://schemas.microsoft.com/office/drawing/2014/main" id="{EAAD8434-A56E-429D-879A-D94206AD8775}"/>
              </a:ext>
            </a:extLst>
          </p:cNvPr>
          <p:cNvSpPr>
            <a:spLocks noGrp="1"/>
          </p:cNvSpPr>
          <p:nvPr>
            <p:ph type="title"/>
          </p:nvPr>
        </p:nvSpPr>
        <p:spPr>
          <a:xfrm>
            <a:off x="165339" y="116026"/>
            <a:ext cx="11861322" cy="1043796"/>
          </a:xfrm>
        </p:spPr>
        <p:txBody>
          <a:bodyPr/>
          <a:lstStyle>
            <a:lvl1pPr>
              <a:defRPr>
                <a:solidFill>
                  <a:srgbClr val="002060"/>
                </a:solidFill>
                <a:latin typeface="+mn-lt"/>
              </a:defRPr>
            </a:lvl1pPr>
          </a:lstStyle>
          <a:p>
            <a:r>
              <a:rPr lang="en-US"/>
              <a:t>Click to edit Master title style</a:t>
            </a:r>
            <a:endParaRPr lang="pt-BR"/>
          </a:p>
        </p:txBody>
      </p:sp>
    </p:spTree>
    <p:extLst>
      <p:ext uri="{BB962C8B-B14F-4D97-AF65-F5344CB8AC3E}">
        <p14:creationId xmlns:p14="http://schemas.microsoft.com/office/powerpoint/2010/main" val="2513474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07EFB-F43E-B01C-B688-6E3F88813E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951055-14D5-63F8-62FA-C2D605C623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16F1A6-9E3A-3A24-6EC3-194E5FC35271}"/>
              </a:ext>
            </a:extLst>
          </p:cNvPr>
          <p:cNvSpPr>
            <a:spLocks noGrp="1"/>
          </p:cNvSpPr>
          <p:nvPr>
            <p:ph type="dt" sz="half" idx="10"/>
          </p:nvPr>
        </p:nvSpPr>
        <p:spPr/>
        <p:txBody>
          <a:bodyPr/>
          <a:lstStyle/>
          <a:p>
            <a:fld id="{7F8853D9-6A19-45D0-B707-3483EF9EFA82}" type="datetimeFigureOut">
              <a:rPr lang="en-US" smtClean="0"/>
              <a:t>6/25/2025</a:t>
            </a:fld>
            <a:endParaRPr lang="en-US"/>
          </a:p>
        </p:txBody>
      </p:sp>
      <p:sp>
        <p:nvSpPr>
          <p:cNvPr id="5" name="Footer Placeholder 4">
            <a:extLst>
              <a:ext uri="{FF2B5EF4-FFF2-40B4-BE49-F238E27FC236}">
                <a16:creationId xmlns:a16="http://schemas.microsoft.com/office/drawing/2014/main" id="{4DFA57A1-5045-A22E-C978-E7E264A4CC97}"/>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32669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5_Title Only">
    <p:spTree>
      <p:nvGrpSpPr>
        <p:cNvPr id="1" name=""/>
        <p:cNvGrpSpPr/>
        <p:nvPr/>
      </p:nvGrpSpPr>
      <p:grpSpPr>
        <a:xfrm>
          <a:off x="0" y="0"/>
          <a:ext cx="0" cy="0"/>
          <a:chOff x="0" y="0"/>
          <a:chExt cx="0" cy="0"/>
        </a:xfrm>
      </p:grpSpPr>
      <p:pic>
        <p:nvPicPr>
          <p:cNvPr id="7" name="Picture 6" descr="Background pattern&#10;&#10;Description automatically generated with medium confidence">
            <a:extLst>
              <a:ext uri="{FF2B5EF4-FFF2-40B4-BE49-F238E27FC236}">
                <a16:creationId xmlns:a16="http://schemas.microsoft.com/office/drawing/2014/main" id="{7C51E684-8FF1-6247-B73F-F71341437F2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1111"/>
          <a:stretch/>
        </p:blipFill>
        <p:spPr>
          <a:xfrm>
            <a:off x="0" y="8626"/>
            <a:ext cx="12192000" cy="6858000"/>
          </a:xfrm>
          <a:prstGeom prst="rect">
            <a:avLst/>
          </a:prstGeom>
        </p:spPr>
      </p:pic>
      <p:sp>
        <p:nvSpPr>
          <p:cNvPr id="3" name="Date Placeholder 2">
            <a:extLst>
              <a:ext uri="{FF2B5EF4-FFF2-40B4-BE49-F238E27FC236}">
                <a16:creationId xmlns:a16="http://schemas.microsoft.com/office/drawing/2014/main" id="{0A59AD13-6468-4C08-BB0A-F1CD23E2F2D5}"/>
              </a:ext>
            </a:extLst>
          </p:cNvPr>
          <p:cNvSpPr>
            <a:spLocks noGrp="1"/>
          </p:cNvSpPr>
          <p:nvPr>
            <p:ph type="dt" sz="half" idx="10"/>
          </p:nvPr>
        </p:nvSpPr>
        <p:spPr/>
        <p:txBody>
          <a:bodyPr/>
          <a:lstStyle>
            <a:lvl1pPr>
              <a:defRPr>
                <a:solidFill>
                  <a:srgbClr val="002060"/>
                </a:solidFill>
              </a:defRPr>
            </a:lvl1pPr>
          </a:lstStyle>
          <a:p>
            <a:fld id="{6DD554EF-99D0-400B-9F50-0C6007817A21}" type="datetimeFigureOut">
              <a:rPr lang="en-US" smtClean="0"/>
              <a:t>6/25/2025</a:t>
            </a:fld>
            <a:endParaRPr lang="en-US"/>
          </a:p>
        </p:txBody>
      </p:sp>
      <p:sp>
        <p:nvSpPr>
          <p:cNvPr id="5" name="Slide Number Placeholder 4">
            <a:extLst>
              <a:ext uri="{FF2B5EF4-FFF2-40B4-BE49-F238E27FC236}">
                <a16:creationId xmlns:a16="http://schemas.microsoft.com/office/drawing/2014/main" id="{5117A47B-7082-47B8-A8DB-610094341DC8}"/>
              </a:ext>
            </a:extLst>
          </p:cNvPr>
          <p:cNvSpPr>
            <a:spLocks noGrp="1"/>
          </p:cNvSpPr>
          <p:nvPr>
            <p:ph type="sldNum" sz="quarter" idx="12"/>
          </p:nvPr>
        </p:nvSpPr>
        <p:spPr/>
        <p:txBody>
          <a:bodyPr/>
          <a:lstStyle>
            <a:lvl1pPr>
              <a:defRPr b="1">
                <a:solidFill>
                  <a:srgbClr val="002060"/>
                </a:solidFill>
              </a:defRPr>
            </a:lvl1pPr>
          </a:lstStyle>
          <a:p>
            <a:fld id="{79F0C5D6-5C5D-4597-9DBE-7D0DF51A6DC9}" type="slidenum">
              <a:rPr lang="en-US" smtClean="0"/>
              <a:t>‹#›</a:t>
            </a:fld>
            <a:endParaRPr lang="en-US"/>
          </a:p>
        </p:txBody>
      </p:sp>
      <p:sp>
        <p:nvSpPr>
          <p:cNvPr id="2" name="Title 1">
            <a:extLst>
              <a:ext uri="{FF2B5EF4-FFF2-40B4-BE49-F238E27FC236}">
                <a16:creationId xmlns:a16="http://schemas.microsoft.com/office/drawing/2014/main" id="{EAAD8434-A56E-429D-879A-D94206AD8775}"/>
              </a:ext>
            </a:extLst>
          </p:cNvPr>
          <p:cNvSpPr>
            <a:spLocks noGrp="1"/>
          </p:cNvSpPr>
          <p:nvPr>
            <p:ph type="title"/>
          </p:nvPr>
        </p:nvSpPr>
        <p:spPr>
          <a:xfrm>
            <a:off x="165339" y="116026"/>
            <a:ext cx="11861322" cy="1043796"/>
          </a:xfrm>
        </p:spPr>
        <p:txBody>
          <a:bodyPr/>
          <a:lstStyle>
            <a:lvl1pPr>
              <a:defRPr>
                <a:solidFill>
                  <a:srgbClr val="002060"/>
                </a:solidFill>
                <a:latin typeface="+mn-lt"/>
              </a:defRPr>
            </a:lvl1pPr>
          </a:lstStyle>
          <a:p>
            <a:r>
              <a:rPr lang="en-US"/>
              <a:t>Click to edit Master title style</a:t>
            </a:r>
            <a:endParaRPr lang="pt-BR"/>
          </a:p>
        </p:txBody>
      </p:sp>
    </p:spTree>
    <p:extLst>
      <p:ext uri="{BB962C8B-B14F-4D97-AF65-F5344CB8AC3E}">
        <p14:creationId xmlns:p14="http://schemas.microsoft.com/office/powerpoint/2010/main" val="4036978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8_Title Only">
    <p:spTree>
      <p:nvGrpSpPr>
        <p:cNvPr id="1" name=""/>
        <p:cNvGrpSpPr/>
        <p:nvPr/>
      </p:nvGrpSpPr>
      <p:grpSpPr>
        <a:xfrm>
          <a:off x="0" y="0"/>
          <a:ext cx="0" cy="0"/>
          <a:chOff x="0" y="0"/>
          <a:chExt cx="0" cy="0"/>
        </a:xfrm>
      </p:grpSpPr>
      <p:pic>
        <p:nvPicPr>
          <p:cNvPr id="8" name="Picture 7" descr="Background pattern&#10;&#10;Description automatically generated with low confidence">
            <a:extLst>
              <a:ext uri="{FF2B5EF4-FFF2-40B4-BE49-F238E27FC236}">
                <a16:creationId xmlns:a16="http://schemas.microsoft.com/office/drawing/2014/main" id="{980A723D-2447-CC49-9BCF-C6E808DD8D0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8626"/>
            <a:ext cx="376519" cy="6861409"/>
          </a:xfrm>
          <a:prstGeom prst="rect">
            <a:avLst/>
          </a:prstGeom>
        </p:spPr>
      </p:pic>
      <p:pic>
        <p:nvPicPr>
          <p:cNvPr id="9" name="Picture 8" descr="Background pattern&#10;&#10;Description automatically generated with low confidence">
            <a:extLst>
              <a:ext uri="{FF2B5EF4-FFF2-40B4-BE49-F238E27FC236}">
                <a16:creationId xmlns:a16="http://schemas.microsoft.com/office/drawing/2014/main" id="{AED21AA9-3C45-614A-8CE8-16B6D814B0A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a:off x="11815481" y="8626"/>
            <a:ext cx="376519" cy="6861409"/>
          </a:xfrm>
          <a:prstGeom prst="rect">
            <a:avLst/>
          </a:prstGeom>
        </p:spPr>
      </p:pic>
      <p:sp>
        <p:nvSpPr>
          <p:cNvPr id="3" name="Date Placeholder 2">
            <a:extLst>
              <a:ext uri="{FF2B5EF4-FFF2-40B4-BE49-F238E27FC236}">
                <a16:creationId xmlns:a16="http://schemas.microsoft.com/office/drawing/2014/main" id="{0A59AD13-6468-4C08-BB0A-F1CD23E2F2D5}"/>
              </a:ext>
            </a:extLst>
          </p:cNvPr>
          <p:cNvSpPr>
            <a:spLocks noGrp="1"/>
          </p:cNvSpPr>
          <p:nvPr>
            <p:ph type="dt" sz="half" idx="10"/>
          </p:nvPr>
        </p:nvSpPr>
        <p:spPr/>
        <p:txBody>
          <a:bodyPr/>
          <a:lstStyle>
            <a:lvl1pPr>
              <a:defRPr>
                <a:solidFill>
                  <a:srgbClr val="002060"/>
                </a:solidFill>
              </a:defRPr>
            </a:lvl1pPr>
          </a:lstStyle>
          <a:p>
            <a:fld id="{6DD554EF-99D0-400B-9F50-0C6007817A21}" type="datetimeFigureOut">
              <a:rPr lang="en-US" smtClean="0"/>
              <a:t>6/25/2025</a:t>
            </a:fld>
            <a:endParaRPr lang="en-US"/>
          </a:p>
        </p:txBody>
      </p:sp>
      <p:sp>
        <p:nvSpPr>
          <p:cNvPr id="5" name="Slide Number Placeholder 4">
            <a:extLst>
              <a:ext uri="{FF2B5EF4-FFF2-40B4-BE49-F238E27FC236}">
                <a16:creationId xmlns:a16="http://schemas.microsoft.com/office/drawing/2014/main" id="{5117A47B-7082-47B8-A8DB-610094341DC8}"/>
              </a:ext>
            </a:extLst>
          </p:cNvPr>
          <p:cNvSpPr>
            <a:spLocks noGrp="1"/>
          </p:cNvSpPr>
          <p:nvPr>
            <p:ph type="sldNum" sz="quarter" idx="12"/>
          </p:nvPr>
        </p:nvSpPr>
        <p:spPr/>
        <p:txBody>
          <a:bodyPr/>
          <a:lstStyle>
            <a:lvl1pPr>
              <a:defRPr b="1">
                <a:solidFill>
                  <a:srgbClr val="002060"/>
                </a:solidFill>
              </a:defRPr>
            </a:lvl1pPr>
          </a:lstStyle>
          <a:p>
            <a:fld id="{79F0C5D6-5C5D-4597-9DBE-7D0DF51A6DC9}" type="slidenum">
              <a:rPr lang="en-US" smtClean="0"/>
              <a:t>‹#›</a:t>
            </a:fld>
            <a:endParaRPr lang="en-US"/>
          </a:p>
        </p:txBody>
      </p:sp>
      <p:sp>
        <p:nvSpPr>
          <p:cNvPr id="2" name="Title 1">
            <a:extLst>
              <a:ext uri="{FF2B5EF4-FFF2-40B4-BE49-F238E27FC236}">
                <a16:creationId xmlns:a16="http://schemas.microsoft.com/office/drawing/2014/main" id="{EAAD8434-A56E-429D-879A-D94206AD8775}"/>
              </a:ext>
            </a:extLst>
          </p:cNvPr>
          <p:cNvSpPr>
            <a:spLocks noGrp="1"/>
          </p:cNvSpPr>
          <p:nvPr>
            <p:ph type="title"/>
          </p:nvPr>
        </p:nvSpPr>
        <p:spPr>
          <a:xfrm>
            <a:off x="165339" y="116026"/>
            <a:ext cx="11861322" cy="1043796"/>
          </a:xfrm>
        </p:spPr>
        <p:txBody>
          <a:bodyPr/>
          <a:lstStyle>
            <a:lvl1pPr>
              <a:defRPr>
                <a:solidFill>
                  <a:srgbClr val="002060"/>
                </a:solidFill>
                <a:latin typeface="+mn-lt"/>
              </a:defRPr>
            </a:lvl1pPr>
          </a:lstStyle>
          <a:p>
            <a:r>
              <a:rPr lang="en-US"/>
              <a:t>Click to edit Master title style</a:t>
            </a:r>
            <a:endParaRPr lang="pt-BR"/>
          </a:p>
        </p:txBody>
      </p:sp>
    </p:spTree>
    <p:extLst>
      <p:ext uri="{BB962C8B-B14F-4D97-AF65-F5344CB8AC3E}">
        <p14:creationId xmlns:p14="http://schemas.microsoft.com/office/powerpoint/2010/main" val="3280025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9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A59AD13-6468-4C08-BB0A-F1CD23E2F2D5}"/>
              </a:ext>
            </a:extLst>
          </p:cNvPr>
          <p:cNvSpPr>
            <a:spLocks noGrp="1"/>
          </p:cNvSpPr>
          <p:nvPr>
            <p:ph type="dt" sz="half" idx="10"/>
          </p:nvPr>
        </p:nvSpPr>
        <p:spPr/>
        <p:txBody>
          <a:bodyPr/>
          <a:lstStyle>
            <a:lvl1pPr>
              <a:defRPr>
                <a:solidFill>
                  <a:srgbClr val="002060"/>
                </a:solidFill>
              </a:defRPr>
            </a:lvl1pPr>
          </a:lstStyle>
          <a:p>
            <a:fld id="{6DD554EF-99D0-400B-9F50-0C6007817A21}" type="datetimeFigureOut">
              <a:rPr lang="en-US" smtClean="0"/>
              <a:t>6/25/2025</a:t>
            </a:fld>
            <a:endParaRPr lang="en-US"/>
          </a:p>
        </p:txBody>
      </p:sp>
      <p:sp>
        <p:nvSpPr>
          <p:cNvPr id="4" name="Footer Placeholder 3">
            <a:extLst>
              <a:ext uri="{FF2B5EF4-FFF2-40B4-BE49-F238E27FC236}">
                <a16:creationId xmlns:a16="http://schemas.microsoft.com/office/drawing/2014/main" id="{11AD22AE-F017-4423-BB3C-087EE7C7497E}"/>
              </a:ext>
            </a:extLst>
          </p:cNvPr>
          <p:cNvSpPr>
            <a:spLocks noGrp="1"/>
          </p:cNvSpPr>
          <p:nvPr>
            <p:ph type="ftr" sz="quarter" idx="11"/>
          </p:nvPr>
        </p:nvSpPr>
        <p:spPr/>
        <p:txBody>
          <a:bodyPr/>
          <a:lstStyle>
            <a:lvl1pPr>
              <a:defRPr b="1">
                <a:solidFill>
                  <a:srgbClr val="002060"/>
                </a:solidFill>
              </a:defRPr>
            </a:lvl1pPr>
          </a:lstStyle>
          <a:p>
            <a:endParaRPr lang="en-US"/>
          </a:p>
        </p:txBody>
      </p:sp>
      <p:sp>
        <p:nvSpPr>
          <p:cNvPr id="5" name="Slide Number Placeholder 4">
            <a:extLst>
              <a:ext uri="{FF2B5EF4-FFF2-40B4-BE49-F238E27FC236}">
                <a16:creationId xmlns:a16="http://schemas.microsoft.com/office/drawing/2014/main" id="{5117A47B-7082-47B8-A8DB-610094341DC8}"/>
              </a:ext>
            </a:extLst>
          </p:cNvPr>
          <p:cNvSpPr>
            <a:spLocks noGrp="1"/>
          </p:cNvSpPr>
          <p:nvPr>
            <p:ph type="sldNum" sz="quarter" idx="12"/>
          </p:nvPr>
        </p:nvSpPr>
        <p:spPr/>
        <p:txBody>
          <a:bodyPr/>
          <a:lstStyle>
            <a:lvl1pPr>
              <a:defRPr b="1">
                <a:solidFill>
                  <a:srgbClr val="002060"/>
                </a:solidFill>
              </a:defRPr>
            </a:lvl1pPr>
          </a:lstStyle>
          <a:p>
            <a:fld id="{79F0C5D6-5C5D-4597-9DBE-7D0DF51A6DC9}" type="slidenum">
              <a:rPr lang="en-US" smtClean="0"/>
              <a:t>‹#›</a:t>
            </a:fld>
            <a:endParaRPr lang="en-US"/>
          </a:p>
        </p:txBody>
      </p:sp>
      <p:sp>
        <p:nvSpPr>
          <p:cNvPr id="2" name="Title 1">
            <a:extLst>
              <a:ext uri="{FF2B5EF4-FFF2-40B4-BE49-F238E27FC236}">
                <a16:creationId xmlns:a16="http://schemas.microsoft.com/office/drawing/2014/main" id="{EAAD8434-A56E-429D-879A-D94206AD8775}"/>
              </a:ext>
            </a:extLst>
          </p:cNvPr>
          <p:cNvSpPr>
            <a:spLocks noGrp="1"/>
          </p:cNvSpPr>
          <p:nvPr>
            <p:ph type="title"/>
          </p:nvPr>
        </p:nvSpPr>
        <p:spPr>
          <a:xfrm>
            <a:off x="165339" y="116026"/>
            <a:ext cx="11861322" cy="1043796"/>
          </a:xfrm>
        </p:spPr>
        <p:txBody>
          <a:bodyPr/>
          <a:lstStyle>
            <a:lvl1pPr>
              <a:defRPr>
                <a:solidFill>
                  <a:srgbClr val="002060"/>
                </a:solidFill>
                <a:latin typeface="+mn-lt"/>
              </a:defRPr>
            </a:lvl1pPr>
          </a:lstStyle>
          <a:p>
            <a:r>
              <a:rPr lang="en-US"/>
              <a:t>Click to edit Master title style</a:t>
            </a:r>
            <a:endParaRPr lang="pt-BR"/>
          </a:p>
        </p:txBody>
      </p:sp>
      <p:pic>
        <p:nvPicPr>
          <p:cNvPr id="7" name="Picture 6" descr="A picture containing colorful&#10;&#10;Description automatically generated">
            <a:extLst>
              <a:ext uri="{FF2B5EF4-FFF2-40B4-BE49-F238E27FC236}">
                <a16:creationId xmlns:a16="http://schemas.microsoft.com/office/drawing/2014/main" id="{930A6506-770D-4D43-93A1-159F9D21A2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06" y="774035"/>
            <a:ext cx="12203505" cy="6096000"/>
          </a:xfrm>
          <a:prstGeom prst="rect">
            <a:avLst/>
          </a:prstGeom>
        </p:spPr>
      </p:pic>
    </p:spTree>
    <p:extLst>
      <p:ext uri="{BB962C8B-B14F-4D97-AF65-F5344CB8AC3E}">
        <p14:creationId xmlns:p14="http://schemas.microsoft.com/office/powerpoint/2010/main" val="883510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DDAD9E-91ED-3E45-BEFD-2D3FA716A72D}"/>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2" y="6640"/>
            <a:ext cx="12203505" cy="1053546"/>
          </a:xfrm>
          <a:prstGeom prst="rect">
            <a:avLst/>
          </a:prstGeom>
          <a:ln>
            <a:noFill/>
          </a:ln>
          <a:effectLst>
            <a:softEdge rad="0"/>
          </a:effectLst>
        </p:spPr>
      </p:pic>
      <p:sp>
        <p:nvSpPr>
          <p:cNvPr id="3" name="Date Placeholder 2">
            <a:extLst>
              <a:ext uri="{FF2B5EF4-FFF2-40B4-BE49-F238E27FC236}">
                <a16:creationId xmlns:a16="http://schemas.microsoft.com/office/drawing/2014/main" id="{0A59AD13-6468-4C08-BB0A-F1CD23E2F2D5}"/>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4" name="Footer Placeholder 3">
            <a:extLst>
              <a:ext uri="{FF2B5EF4-FFF2-40B4-BE49-F238E27FC236}">
                <a16:creationId xmlns:a16="http://schemas.microsoft.com/office/drawing/2014/main" id="{11AD22AE-F017-4423-BB3C-087EE7C749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17A47B-7082-47B8-A8DB-610094341DC8}"/>
              </a:ext>
            </a:extLst>
          </p:cNvPr>
          <p:cNvSpPr>
            <a:spLocks noGrp="1"/>
          </p:cNvSpPr>
          <p:nvPr>
            <p:ph type="sldNum" sz="quarter" idx="12"/>
          </p:nvPr>
        </p:nvSpPr>
        <p:spPr/>
        <p:txBody>
          <a:bodyPr/>
          <a:lstStyle/>
          <a:p>
            <a:fld id="{79F0C5D6-5C5D-4597-9DBE-7D0DF51A6DC9}" type="slidenum">
              <a:rPr lang="en-US" smtClean="0"/>
              <a:t>‹#›</a:t>
            </a:fld>
            <a:endParaRPr lang="en-US"/>
          </a:p>
        </p:txBody>
      </p:sp>
      <p:sp>
        <p:nvSpPr>
          <p:cNvPr id="9" name="Rectangle 8">
            <a:extLst>
              <a:ext uri="{FF2B5EF4-FFF2-40B4-BE49-F238E27FC236}">
                <a16:creationId xmlns:a16="http://schemas.microsoft.com/office/drawing/2014/main" id="{6518AB96-0A6A-9F4F-8FB0-542499752308}"/>
              </a:ext>
            </a:extLst>
          </p:cNvPr>
          <p:cNvSpPr/>
          <p:nvPr/>
        </p:nvSpPr>
        <p:spPr>
          <a:xfrm>
            <a:off x="0" y="-1"/>
            <a:ext cx="12203506" cy="1060185"/>
          </a:xfrm>
          <a:prstGeom prst="rect">
            <a:avLst/>
          </a:prstGeom>
          <a:solidFill>
            <a:schemeClr val="bg1">
              <a:alpha val="607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AD8434-A56E-429D-879A-D94206AD8775}"/>
              </a:ext>
            </a:extLst>
          </p:cNvPr>
          <p:cNvSpPr>
            <a:spLocks noGrp="1"/>
          </p:cNvSpPr>
          <p:nvPr>
            <p:ph type="title"/>
          </p:nvPr>
        </p:nvSpPr>
        <p:spPr>
          <a:xfrm>
            <a:off x="165339" y="16389"/>
            <a:ext cx="11861322" cy="1043796"/>
          </a:xfrm>
        </p:spPr>
        <p:txBody>
          <a:bodyPr/>
          <a:lstStyle>
            <a:lvl1pPr>
              <a:defRPr>
                <a:solidFill>
                  <a:srgbClr val="002060"/>
                </a:solidFill>
                <a:latin typeface="+mn-lt"/>
              </a:defRPr>
            </a:lvl1pPr>
          </a:lstStyle>
          <a:p>
            <a:r>
              <a:rPr lang="en-US"/>
              <a:t>Click to edit Master title style</a:t>
            </a:r>
            <a:endParaRPr lang="pt-BR"/>
          </a:p>
        </p:txBody>
      </p:sp>
    </p:spTree>
    <p:extLst>
      <p:ext uri="{BB962C8B-B14F-4D97-AF65-F5344CB8AC3E}">
        <p14:creationId xmlns:p14="http://schemas.microsoft.com/office/powerpoint/2010/main" val="9268730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Content with Cap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E4E11D8-ADC6-2748-B849-11D2C89C1193}"/>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0" y="-6675"/>
            <a:ext cx="4038600" cy="1675886"/>
          </a:xfrm>
          <a:prstGeom prst="rect">
            <a:avLst/>
          </a:prstGeom>
          <a:ln>
            <a:noFill/>
          </a:ln>
          <a:effectLst>
            <a:softEdge rad="0"/>
          </a:effectLst>
        </p:spPr>
      </p:pic>
      <p:sp>
        <p:nvSpPr>
          <p:cNvPr id="3" name="Content Placeholder 2">
            <a:extLst>
              <a:ext uri="{FF2B5EF4-FFF2-40B4-BE49-F238E27FC236}">
                <a16:creationId xmlns:a16="http://schemas.microsoft.com/office/drawing/2014/main" id="{530D47E8-03C5-4EC8-8B9F-0D1D5C876CB9}"/>
              </a:ext>
            </a:extLst>
          </p:cNvPr>
          <p:cNvSpPr>
            <a:spLocks noGrp="1"/>
          </p:cNvSpPr>
          <p:nvPr>
            <p:ph idx="1"/>
          </p:nvPr>
        </p:nvSpPr>
        <p:spPr>
          <a:xfrm>
            <a:off x="4166557" y="69011"/>
            <a:ext cx="7919079" cy="63059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Text Placeholder 3">
            <a:extLst>
              <a:ext uri="{FF2B5EF4-FFF2-40B4-BE49-F238E27FC236}">
                <a16:creationId xmlns:a16="http://schemas.microsoft.com/office/drawing/2014/main" id="{7970D6A7-8235-42BF-AB26-55FD614B3FE3}"/>
              </a:ext>
            </a:extLst>
          </p:cNvPr>
          <p:cNvSpPr>
            <a:spLocks noGrp="1"/>
          </p:cNvSpPr>
          <p:nvPr>
            <p:ph type="body" sz="half" idx="2"/>
          </p:nvPr>
        </p:nvSpPr>
        <p:spPr>
          <a:xfrm>
            <a:off x="106363" y="1755475"/>
            <a:ext cx="3932237" cy="46194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2D9473-AEAA-4642-93A6-E54847D2647E}"/>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6" name="Footer Placeholder 5">
            <a:extLst>
              <a:ext uri="{FF2B5EF4-FFF2-40B4-BE49-F238E27FC236}">
                <a16:creationId xmlns:a16="http://schemas.microsoft.com/office/drawing/2014/main" id="{1146C889-9659-4397-BEA2-52A5DE0855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F72946-4765-4A26-890B-C918905A73EC}"/>
              </a:ext>
            </a:extLst>
          </p:cNvPr>
          <p:cNvSpPr>
            <a:spLocks noGrp="1"/>
          </p:cNvSpPr>
          <p:nvPr>
            <p:ph type="sldNum" sz="quarter" idx="12"/>
          </p:nvPr>
        </p:nvSpPr>
        <p:spPr/>
        <p:txBody>
          <a:bodyPr/>
          <a:lstStyle/>
          <a:p>
            <a:fld id="{79F0C5D6-5C5D-4597-9DBE-7D0DF51A6DC9}" type="slidenum">
              <a:rPr lang="en-US" smtClean="0"/>
              <a:t>‹#›</a:t>
            </a:fld>
            <a:endParaRPr lang="en-US"/>
          </a:p>
        </p:txBody>
      </p:sp>
      <p:sp>
        <p:nvSpPr>
          <p:cNvPr id="9" name="Rectangle 8">
            <a:extLst>
              <a:ext uri="{FF2B5EF4-FFF2-40B4-BE49-F238E27FC236}">
                <a16:creationId xmlns:a16="http://schemas.microsoft.com/office/drawing/2014/main" id="{11E6A4B2-4B4F-C541-9BB2-616029CB85DC}"/>
              </a:ext>
            </a:extLst>
          </p:cNvPr>
          <p:cNvSpPr/>
          <p:nvPr/>
        </p:nvSpPr>
        <p:spPr>
          <a:xfrm>
            <a:off x="0" y="-15299"/>
            <a:ext cx="4038600" cy="1770774"/>
          </a:xfrm>
          <a:prstGeom prst="rect">
            <a:avLst/>
          </a:prstGeom>
          <a:solidFill>
            <a:schemeClr val="bg1">
              <a:alpha val="607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3F670335-885E-AE4F-AB0F-C4BF800CED50}"/>
              </a:ext>
            </a:extLst>
          </p:cNvPr>
          <p:cNvSpPr>
            <a:spLocks noGrp="1"/>
          </p:cNvSpPr>
          <p:nvPr>
            <p:ph type="title"/>
          </p:nvPr>
        </p:nvSpPr>
        <p:spPr>
          <a:xfrm>
            <a:off x="106363" y="309370"/>
            <a:ext cx="3587264" cy="1043796"/>
          </a:xfrm>
        </p:spPr>
        <p:txBody>
          <a:bodyPr/>
          <a:lstStyle>
            <a:lvl1pPr>
              <a:defRPr>
                <a:solidFill>
                  <a:srgbClr val="002060"/>
                </a:solidFill>
                <a:latin typeface="+mn-lt"/>
              </a:defRPr>
            </a:lvl1pPr>
          </a:lstStyle>
          <a:p>
            <a:r>
              <a:rPr lang="en-US"/>
              <a:t>Click to edit Master title style</a:t>
            </a:r>
            <a:endParaRPr lang="pt-BR"/>
          </a:p>
        </p:txBody>
      </p:sp>
    </p:spTree>
    <p:extLst>
      <p:ext uri="{BB962C8B-B14F-4D97-AF65-F5344CB8AC3E}">
        <p14:creationId xmlns:p14="http://schemas.microsoft.com/office/powerpoint/2010/main" val="13775045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_Content with Capti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6E26184-551B-5942-96FF-8912582E78C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243"/>
            <a:ext cx="3693627" cy="6949307"/>
          </a:xfrm>
          <a:prstGeom prst="rect">
            <a:avLst/>
          </a:prstGeom>
          <a:solidFill>
            <a:schemeClr val="accent6">
              <a:lumMod val="60000"/>
              <a:lumOff val="40000"/>
              <a:alpha val="67000"/>
            </a:schemeClr>
          </a:solidFill>
        </p:spPr>
      </p:pic>
      <p:sp>
        <p:nvSpPr>
          <p:cNvPr id="3" name="Content Placeholder 2">
            <a:extLst>
              <a:ext uri="{FF2B5EF4-FFF2-40B4-BE49-F238E27FC236}">
                <a16:creationId xmlns:a16="http://schemas.microsoft.com/office/drawing/2014/main" id="{530D47E8-03C5-4EC8-8B9F-0D1D5C876CB9}"/>
              </a:ext>
            </a:extLst>
          </p:cNvPr>
          <p:cNvSpPr>
            <a:spLocks noGrp="1"/>
          </p:cNvSpPr>
          <p:nvPr>
            <p:ph idx="1"/>
          </p:nvPr>
        </p:nvSpPr>
        <p:spPr>
          <a:xfrm>
            <a:off x="4166557" y="69011"/>
            <a:ext cx="7919079" cy="63059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C52D9473-AEAA-4642-93A6-E54847D2647E}"/>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6" name="Footer Placeholder 5">
            <a:extLst>
              <a:ext uri="{FF2B5EF4-FFF2-40B4-BE49-F238E27FC236}">
                <a16:creationId xmlns:a16="http://schemas.microsoft.com/office/drawing/2014/main" id="{1146C889-9659-4397-BEA2-52A5DE0855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F72946-4765-4A26-890B-C918905A73EC}"/>
              </a:ext>
            </a:extLst>
          </p:cNvPr>
          <p:cNvSpPr>
            <a:spLocks noGrp="1"/>
          </p:cNvSpPr>
          <p:nvPr>
            <p:ph type="sldNum" sz="quarter" idx="12"/>
          </p:nvPr>
        </p:nvSpPr>
        <p:spPr/>
        <p:txBody>
          <a:bodyPr/>
          <a:lstStyle/>
          <a:p>
            <a:fld id="{79F0C5D6-5C5D-4597-9DBE-7D0DF51A6DC9}" type="slidenum">
              <a:rPr lang="en-US" smtClean="0"/>
              <a:t>‹#›</a:t>
            </a:fld>
            <a:endParaRPr lang="en-US"/>
          </a:p>
        </p:txBody>
      </p:sp>
      <p:sp>
        <p:nvSpPr>
          <p:cNvPr id="9" name="Rectangle 8">
            <a:extLst>
              <a:ext uri="{FF2B5EF4-FFF2-40B4-BE49-F238E27FC236}">
                <a16:creationId xmlns:a16="http://schemas.microsoft.com/office/drawing/2014/main" id="{11E6A4B2-4B4F-C541-9BB2-616029CB85DC}"/>
              </a:ext>
            </a:extLst>
          </p:cNvPr>
          <p:cNvSpPr/>
          <p:nvPr/>
        </p:nvSpPr>
        <p:spPr>
          <a:xfrm>
            <a:off x="0" y="-2244"/>
            <a:ext cx="3693627" cy="6949307"/>
          </a:xfrm>
          <a:prstGeom prst="rect">
            <a:avLst/>
          </a:prstGeom>
          <a:solidFill>
            <a:schemeClr val="bg1">
              <a:alpha val="607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3F670335-885E-AE4F-AB0F-C4BF800CED50}"/>
              </a:ext>
            </a:extLst>
          </p:cNvPr>
          <p:cNvSpPr>
            <a:spLocks noGrp="1"/>
          </p:cNvSpPr>
          <p:nvPr>
            <p:ph type="title"/>
          </p:nvPr>
        </p:nvSpPr>
        <p:spPr>
          <a:xfrm>
            <a:off x="106363" y="309370"/>
            <a:ext cx="3444359" cy="1043796"/>
          </a:xfrm>
        </p:spPr>
        <p:txBody>
          <a:bodyPr/>
          <a:lstStyle>
            <a:lvl1pPr>
              <a:defRPr>
                <a:solidFill>
                  <a:srgbClr val="002060"/>
                </a:solidFill>
                <a:latin typeface="+mn-lt"/>
              </a:defRPr>
            </a:lvl1pPr>
          </a:lstStyle>
          <a:p>
            <a:r>
              <a:rPr lang="en-US"/>
              <a:t>Click to edit Master title style</a:t>
            </a:r>
            <a:endParaRPr lang="pt-BR"/>
          </a:p>
        </p:txBody>
      </p:sp>
    </p:spTree>
    <p:extLst>
      <p:ext uri="{BB962C8B-B14F-4D97-AF65-F5344CB8AC3E}">
        <p14:creationId xmlns:p14="http://schemas.microsoft.com/office/powerpoint/2010/main" val="237487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_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0D47E8-03C5-4EC8-8B9F-0D1D5C876CB9}"/>
              </a:ext>
            </a:extLst>
          </p:cNvPr>
          <p:cNvSpPr>
            <a:spLocks noGrp="1"/>
          </p:cNvSpPr>
          <p:nvPr>
            <p:ph idx="1"/>
          </p:nvPr>
        </p:nvSpPr>
        <p:spPr>
          <a:xfrm>
            <a:off x="4166558" y="-4226"/>
            <a:ext cx="7919079" cy="63059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C52D9473-AEAA-4642-93A6-E54847D2647E}"/>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6" name="Footer Placeholder 5">
            <a:extLst>
              <a:ext uri="{FF2B5EF4-FFF2-40B4-BE49-F238E27FC236}">
                <a16:creationId xmlns:a16="http://schemas.microsoft.com/office/drawing/2014/main" id="{1146C889-9659-4397-BEA2-52A5DE0855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F72946-4765-4A26-890B-C918905A73EC}"/>
              </a:ext>
            </a:extLst>
          </p:cNvPr>
          <p:cNvSpPr>
            <a:spLocks noGrp="1"/>
          </p:cNvSpPr>
          <p:nvPr>
            <p:ph type="sldNum" sz="quarter" idx="12"/>
          </p:nvPr>
        </p:nvSpPr>
        <p:spPr/>
        <p:txBody>
          <a:bodyPr/>
          <a:lstStyle/>
          <a:p>
            <a:fld id="{79F0C5D6-5C5D-4597-9DBE-7D0DF51A6DC9}" type="slidenum">
              <a:rPr lang="en-US" smtClean="0"/>
              <a:t>‹#›</a:t>
            </a:fld>
            <a:endParaRPr lang="en-US"/>
          </a:p>
        </p:txBody>
      </p:sp>
      <p:pic>
        <p:nvPicPr>
          <p:cNvPr id="12" name="Picture 11">
            <a:extLst>
              <a:ext uri="{FF2B5EF4-FFF2-40B4-BE49-F238E27FC236}">
                <a16:creationId xmlns:a16="http://schemas.microsoft.com/office/drawing/2014/main" id="{E6E26184-551B-5942-96FF-8912582E78C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15" y="-4225"/>
            <a:ext cx="163267" cy="6862226"/>
          </a:xfrm>
          <a:prstGeom prst="rect">
            <a:avLst/>
          </a:prstGeom>
          <a:solidFill>
            <a:schemeClr val="accent6">
              <a:lumMod val="60000"/>
              <a:lumOff val="40000"/>
              <a:alpha val="67000"/>
            </a:schemeClr>
          </a:solidFill>
        </p:spPr>
      </p:pic>
      <p:sp>
        <p:nvSpPr>
          <p:cNvPr id="11" name="Title 1">
            <a:extLst>
              <a:ext uri="{FF2B5EF4-FFF2-40B4-BE49-F238E27FC236}">
                <a16:creationId xmlns:a16="http://schemas.microsoft.com/office/drawing/2014/main" id="{3F670335-885E-AE4F-AB0F-C4BF800CED50}"/>
              </a:ext>
            </a:extLst>
          </p:cNvPr>
          <p:cNvSpPr>
            <a:spLocks noGrp="1"/>
          </p:cNvSpPr>
          <p:nvPr>
            <p:ph type="title"/>
          </p:nvPr>
        </p:nvSpPr>
        <p:spPr>
          <a:xfrm>
            <a:off x="164824" y="309370"/>
            <a:ext cx="3873631" cy="1043796"/>
          </a:xfrm>
        </p:spPr>
        <p:txBody>
          <a:bodyPr/>
          <a:lstStyle>
            <a:lvl1pPr>
              <a:defRPr>
                <a:solidFill>
                  <a:srgbClr val="002060"/>
                </a:solidFill>
                <a:latin typeface="+mn-lt"/>
              </a:defRPr>
            </a:lvl1pPr>
          </a:lstStyle>
          <a:p>
            <a:r>
              <a:rPr lang="en-US"/>
              <a:t>Click to edit Master title style</a:t>
            </a:r>
            <a:endParaRPr lang="pt-BR"/>
          </a:p>
        </p:txBody>
      </p:sp>
      <p:pic>
        <p:nvPicPr>
          <p:cNvPr id="15" name="Picture 14">
            <a:extLst>
              <a:ext uri="{FF2B5EF4-FFF2-40B4-BE49-F238E27FC236}">
                <a16:creationId xmlns:a16="http://schemas.microsoft.com/office/drawing/2014/main" id="{6286159B-4330-DD45-AD6C-A0905380F51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027031" y="-4226"/>
            <a:ext cx="163267" cy="6862226"/>
          </a:xfrm>
          <a:prstGeom prst="rect">
            <a:avLst/>
          </a:prstGeom>
          <a:solidFill>
            <a:schemeClr val="accent6">
              <a:lumMod val="60000"/>
              <a:lumOff val="40000"/>
              <a:alpha val="67000"/>
            </a:schemeClr>
          </a:solidFill>
        </p:spPr>
      </p:pic>
    </p:spTree>
    <p:extLst>
      <p:ext uri="{BB962C8B-B14F-4D97-AF65-F5344CB8AC3E}">
        <p14:creationId xmlns:p14="http://schemas.microsoft.com/office/powerpoint/2010/main" val="3331810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ángulo 1">
            <a:extLst>
              <a:ext uri="{FF2B5EF4-FFF2-40B4-BE49-F238E27FC236}">
                <a16:creationId xmlns:a16="http://schemas.microsoft.com/office/drawing/2014/main" id="{0E6705AB-14A4-43CB-973B-2CE8BE389E6D}"/>
              </a:ext>
            </a:extLst>
          </p:cNvPr>
          <p:cNvSpPr/>
          <p:nvPr/>
        </p:nvSpPr>
        <p:spPr>
          <a:xfrm>
            <a:off x="0" y="0"/>
            <a:ext cx="12192000" cy="1043796"/>
          </a:xfrm>
          <a:prstGeom prst="rect">
            <a:avLst/>
          </a:prstGeom>
          <a:gradFill>
            <a:gsLst>
              <a:gs pos="100000">
                <a:srgbClr val="61C1DC"/>
              </a:gs>
              <a:gs pos="0">
                <a:srgbClr val="83B73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Title 1">
            <a:extLst>
              <a:ext uri="{FF2B5EF4-FFF2-40B4-BE49-F238E27FC236}">
                <a16:creationId xmlns:a16="http://schemas.microsoft.com/office/drawing/2014/main" id="{331E749F-F25C-4EB2-84D3-E6DDF47ED91F}"/>
              </a:ext>
            </a:extLst>
          </p:cNvPr>
          <p:cNvSpPr>
            <a:spLocks noGrp="1"/>
          </p:cNvSpPr>
          <p:nvPr>
            <p:ph type="title"/>
          </p:nvPr>
        </p:nvSpPr>
        <p:spPr/>
        <p:txBody>
          <a:bodyPr>
            <a:normAutofit/>
          </a:bodyPr>
          <a:lstStyle>
            <a:lvl1pPr>
              <a:defRPr sz="4400">
                <a:solidFill>
                  <a:schemeClr val="bg1"/>
                </a:solidFill>
              </a:defRPr>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id="{E701C95A-DDB2-498C-A136-FFCF10DEA4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6C0446A6-9760-4B9F-B2B6-388BD419114E}"/>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5" name="Footer Placeholder 4">
            <a:extLst>
              <a:ext uri="{FF2B5EF4-FFF2-40B4-BE49-F238E27FC236}">
                <a16:creationId xmlns:a16="http://schemas.microsoft.com/office/drawing/2014/main" id="{75773F8D-20FA-4643-8B9D-A4454F19EC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85C84A-DD20-48FE-823B-5AF14DC385DA}"/>
              </a:ext>
            </a:extLst>
          </p:cNvPr>
          <p:cNvSpPr>
            <a:spLocks noGrp="1"/>
          </p:cNvSpPr>
          <p:nvPr>
            <p:ph type="sldNum" sz="quarter" idx="12"/>
          </p:nvPr>
        </p:nvSpPr>
        <p:spPr/>
        <p:txBody>
          <a:bodyPr/>
          <a:lstStyle/>
          <a:p>
            <a:fld id="{79F0C5D6-5C5D-4597-9DBE-7D0DF51A6DC9}" type="slidenum">
              <a:rPr lang="en-US" smtClean="0"/>
              <a:t>‹#›</a:t>
            </a:fld>
            <a:endParaRPr lang="en-US"/>
          </a:p>
        </p:txBody>
      </p:sp>
    </p:spTree>
    <p:extLst>
      <p:ext uri="{BB962C8B-B14F-4D97-AF65-F5344CB8AC3E}">
        <p14:creationId xmlns:p14="http://schemas.microsoft.com/office/powerpoint/2010/main" val="5928237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A543B8-683D-44DB-95E2-AEAECACE226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68351"/>
            <a:ext cx="12192000" cy="2586036"/>
          </a:xfrm>
          <a:prstGeom prst="rect">
            <a:avLst/>
          </a:prstGeom>
          <a:ln>
            <a:noFill/>
          </a:ln>
          <a:effectLst>
            <a:softEdge rad="112500"/>
          </a:effectLst>
        </p:spPr>
      </p:pic>
      <p:sp>
        <p:nvSpPr>
          <p:cNvPr id="2" name="Title 1">
            <a:extLst>
              <a:ext uri="{FF2B5EF4-FFF2-40B4-BE49-F238E27FC236}">
                <a16:creationId xmlns:a16="http://schemas.microsoft.com/office/drawing/2014/main" id="{C620618D-1B5B-4A36-9C2C-B8923F32677D}"/>
              </a:ext>
            </a:extLst>
          </p:cNvPr>
          <p:cNvSpPr>
            <a:spLocks noGrp="1"/>
          </p:cNvSpPr>
          <p:nvPr>
            <p:ph type="title"/>
          </p:nvPr>
        </p:nvSpPr>
        <p:spPr>
          <a:xfrm>
            <a:off x="3433313" y="3621087"/>
            <a:ext cx="8593348" cy="1347728"/>
          </a:xfrm>
        </p:spPr>
        <p:txBody>
          <a:bodyPr anchor="b">
            <a:normAutofit/>
          </a:bodyPr>
          <a:lstStyle>
            <a:lvl1pPr>
              <a:defRPr sz="3200" b="1">
                <a:solidFill>
                  <a:schemeClr val="accent6">
                    <a:lumMod val="50000"/>
                  </a:schemeClr>
                </a:solidFill>
                <a:latin typeface="+mn-lt"/>
              </a:defRPr>
            </a:lvl1pPr>
          </a:lstStyle>
          <a:p>
            <a:r>
              <a:rPr lang="en-US"/>
              <a:t>Click to edit Master title style</a:t>
            </a:r>
            <a:endParaRPr lang="pt-BR"/>
          </a:p>
        </p:txBody>
      </p:sp>
      <p:sp>
        <p:nvSpPr>
          <p:cNvPr id="3" name="Text Placeholder 2">
            <a:extLst>
              <a:ext uri="{FF2B5EF4-FFF2-40B4-BE49-F238E27FC236}">
                <a16:creationId xmlns:a16="http://schemas.microsoft.com/office/drawing/2014/main" id="{097B2C31-21E8-43AE-8450-1BCA8657DEDB}"/>
              </a:ext>
            </a:extLst>
          </p:cNvPr>
          <p:cNvSpPr>
            <a:spLocks noGrp="1"/>
          </p:cNvSpPr>
          <p:nvPr>
            <p:ph type="body" idx="1"/>
          </p:nvPr>
        </p:nvSpPr>
        <p:spPr>
          <a:xfrm>
            <a:off x="2432648" y="5167222"/>
            <a:ext cx="9594012" cy="922427"/>
          </a:xfrm>
        </p:spPr>
        <p:txBody>
          <a:bodyPr/>
          <a:lstStyle>
            <a:lvl1pPr marL="0" indent="0">
              <a:buNone/>
              <a:defRPr sz="2400" b="1">
                <a:solidFill>
                  <a:schemeClr val="accent6">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02D0A8-DC0C-4A78-B096-B3708A5F6E19}"/>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5" name="Footer Placeholder 4">
            <a:extLst>
              <a:ext uri="{FF2B5EF4-FFF2-40B4-BE49-F238E27FC236}">
                <a16:creationId xmlns:a16="http://schemas.microsoft.com/office/drawing/2014/main" id="{ADB2064E-7333-4A6D-820E-3FE0414E8D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55EC37-164E-4B8C-A53C-7C49A3A548FB}"/>
              </a:ext>
            </a:extLst>
          </p:cNvPr>
          <p:cNvSpPr>
            <a:spLocks noGrp="1"/>
          </p:cNvSpPr>
          <p:nvPr>
            <p:ph type="sldNum" sz="quarter" idx="12"/>
          </p:nvPr>
        </p:nvSpPr>
        <p:spPr/>
        <p:txBody>
          <a:bodyPr/>
          <a:lstStyle/>
          <a:p>
            <a:fld id="{79F0C5D6-5C5D-4597-9DBE-7D0DF51A6DC9}" type="slidenum">
              <a:rPr lang="en-US" smtClean="0"/>
              <a:t>‹#›</a:t>
            </a:fld>
            <a:endParaRPr lang="en-US"/>
          </a:p>
        </p:txBody>
      </p:sp>
      <p:pic>
        <p:nvPicPr>
          <p:cNvPr id="7" name="Picture 6" descr="A colorful bird&#10;&#10;Description automatically generated">
            <a:extLst>
              <a:ext uri="{FF2B5EF4-FFF2-40B4-BE49-F238E27FC236}">
                <a16:creationId xmlns:a16="http://schemas.microsoft.com/office/drawing/2014/main" id="{AA5E7545-73ED-4719-8C35-0B666B52B3CC}"/>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8831" b="100000" l="9873" r="89932">
                        <a14:foregroundMark x1="48387" y1="12749" x2="59531" y2="9761"/>
                        <a14:foregroundMark x1="59531" y1="9761" x2="34018" y2="10890"/>
                        <a14:foregroundMark x1="34018" y1="10890" x2="43793" y2="6773"/>
                        <a14:foregroundMark x1="43793" y1="6773" x2="66569" y2="8831"/>
                        <a14:foregroundMark x1="66569" y1="8831" x2="53177" y2="11023"/>
                        <a14:foregroundMark x1="53177" y1="11023" x2="41349" y2="10558"/>
                        <a14:foregroundMark x1="41349" y1="10558" x2="51808" y2="7437"/>
                        <a14:foregroundMark x1="51808" y1="7437" x2="62757" y2="8898"/>
                        <a14:foregroundMark x1="62757" y1="8898" x2="39492" y2="11886"/>
                        <a14:foregroundMark x1="39492" y1="11886" x2="35191" y2="14608"/>
                        <a14:foregroundMark x1="19062" y1="91700" x2="30694" y2="92497"/>
                        <a14:foregroundMark x1="30694" y1="92497" x2="42131" y2="91301"/>
                        <a14:foregroundMark x1="42131" y1="91301" x2="30401" y2="92231"/>
                        <a14:foregroundMark x1="30401" y1="92231" x2="56109" y2="91102"/>
                        <a14:foregroundMark x1="56109" y1="91102" x2="70186" y2="92497"/>
                        <a14:foregroundMark x1="70186" y1="92497" x2="58162" y2="91833"/>
                        <a14:foregroundMark x1="58162" y1="91833" x2="71652" y2="90637"/>
                        <a14:foregroundMark x1="71652" y1="90637" x2="82893" y2="91501"/>
                        <a14:foregroundMark x1="82893" y1="91501" x2="88954" y2="98141"/>
                        <a14:foregroundMark x1="88954" y1="98141" x2="83284" y2="91235"/>
                        <a14:foregroundMark x1="83284" y1="91235" x2="87195" y2="98672"/>
                        <a14:foregroundMark x1="87195" y1="98672" x2="83382" y2="91501"/>
                        <a14:foregroundMark x1="83382" y1="91501" x2="20137" y2="92696"/>
                        <a14:foregroundMark x1="20137" y1="92696" x2="12414" y2="98606"/>
                        <a14:foregroundMark x1="12414" y1="98606" x2="18671" y2="99934"/>
                        <a14:foregroundMark x1="18768" y1="99801" x2="18573" y2="99934"/>
                      </a14:backgroundRemoval>
                    </a14:imgEffect>
                  </a14:imgLayer>
                </a14:imgProps>
              </a:ext>
              <a:ext uri="{28A0092B-C50C-407E-A947-70E740481C1C}">
                <a14:useLocalDpi xmlns:a14="http://schemas.microsoft.com/office/drawing/2010/main"/>
              </a:ext>
            </a:extLst>
          </a:blip>
          <a:srcRect r="-2"/>
          <a:stretch/>
        </p:blipFill>
        <p:spPr>
          <a:xfrm flipH="1">
            <a:off x="296175" y="912693"/>
            <a:ext cx="1579215" cy="2244575"/>
          </a:xfrm>
          <a:prstGeom prst="rect">
            <a:avLst/>
          </a:prstGeom>
        </p:spPr>
      </p:pic>
      <p:pic>
        <p:nvPicPr>
          <p:cNvPr id="11" name="Imagen 9">
            <a:extLst>
              <a:ext uri="{FF2B5EF4-FFF2-40B4-BE49-F238E27FC236}">
                <a16:creationId xmlns:a16="http://schemas.microsoft.com/office/drawing/2014/main" id="{7ACA2A17-FFEA-48BA-B19A-A822C17A84C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150789" y="2533144"/>
            <a:ext cx="2745036" cy="553823"/>
          </a:xfrm>
          <a:prstGeom prst="rect">
            <a:avLst/>
          </a:prstGeom>
        </p:spPr>
      </p:pic>
    </p:spTree>
    <p:extLst>
      <p:ext uri="{BB962C8B-B14F-4D97-AF65-F5344CB8AC3E}">
        <p14:creationId xmlns:p14="http://schemas.microsoft.com/office/powerpoint/2010/main" val="2955316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ángulo 1">
            <a:extLst>
              <a:ext uri="{FF2B5EF4-FFF2-40B4-BE49-F238E27FC236}">
                <a16:creationId xmlns:a16="http://schemas.microsoft.com/office/drawing/2014/main" id="{B275A504-2A27-437F-94A2-6E67A5119576}"/>
              </a:ext>
            </a:extLst>
          </p:cNvPr>
          <p:cNvSpPr/>
          <p:nvPr/>
        </p:nvSpPr>
        <p:spPr>
          <a:xfrm>
            <a:off x="0" y="0"/>
            <a:ext cx="12192000" cy="1043796"/>
          </a:xfrm>
          <a:prstGeom prst="rect">
            <a:avLst/>
          </a:prstGeom>
          <a:gradFill>
            <a:gsLst>
              <a:gs pos="100000">
                <a:srgbClr val="61C1DC"/>
              </a:gs>
              <a:gs pos="0">
                <a:srgbClr val="83B73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Title 1">
            <a:extLst>
              <a:ext uri="{FF2B5EF4-FFF2-40B4-BE49-F238E27FC236}">
                <a16:creationId xmlns:a16="http://schemas.microsoft.com/office/drawing/2014/main" id="{AFE0D580-C383-47A8-A5D3-3748EFA3E5BD}"/>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id="{497C6876-2B49-4157-9385-DBF8706B17BC}"/>
              </a:ext>
            </a:extLst>
          </p:cNvPr>
          <p:cNvSpPr>
            <a:spLocks noGrp="1"/>
          </p:cNvSpPr>
          <p:nvPr>
            <p:ph sz="half" idx="1"/>
          </p:nvPr>
        </p:nvSpPr>
        <p:spPr>
          <a:xfrm>
            <a:off x="165339" y="1043796"/>
            <a:ext cx="5854461" cy="53570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Content Placeholder 3">
            <a:extLst>
              <a:ext uri="{FF2B5EF4-FFF2-40B4-BE49-F238E27FC236}">
                <a16:creationId xmlns:a16="http://schemas.microsoft.com/office/drawing/2014/main" id="{9E65B558-BA45-4F39-8FEB-E601551C52EF}"/>
              </a:ext>
            </a:extLst>
          </p:cNvPr>
          <p:cNvSpPr>
            <a:spLocks noGrp="1"/>
          </p:cNvSpPr>
          <p:nvPr>
            <p:ph sz="half" idx="2"/>
          </p:nvPr>
        </p:nvSpPr>
        <p:spPr>
          <a:xfrm>
            <a:off x="6172199" y="1043796"/>
            <a:ext cx="5854461" cy="53570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0AB842B1-0C01-4928-A767-ED177CF13DFF}"/>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6" name="Footer Placeholder 5">
            <a:extLst>
              <a:ext uri="{FF2B5EF4-FFF2-40B4-BE49-F238E27FC236}">
                <a16:creationId xmlns:a16="http://schemas.microsoft.com/office/drawing/2014/main" id="{E6B7E7EC-09EE-4B42-B492-49A5211DE1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91B794-6DE1-4C6E-8DC9-D169D8D14E17}"/>
              </a:ext>
            </a:extLst>
          </p:cNvPr>
          <p:cNvSpPr>
            <a:spLocks noGrp="1"/>
          </p:cNvSpPr>
          <p:nvPr>
            <p:ph type="sldNum" sz="quarter" idx="12"/>
          </p:nvPr>
        </p:nvSpPr>
        <p:spPr/>
        <p:txBody>
          <a:bodyPr/>
          <a:lstStyle/>
          <a:p>
            <a:fld id="{79F0C5D6-5C5D-4597-9DBE-7D0DF51A6DC9}" type="slidenum">
              <a:rPr lang="en-US" smtClean="0"/>
              <a:t>‹#›</a:t>
            </a:fld>
            <a:endParaRPr lang="en-US"/>
          </a:p>
        </p:txBody>
      </p:sp>
    </p:spTree>
    <p:extLst>
      <p:ext uri="{BB962C8B-B14F-4D97-AF65-F5344CB8AC3E}">
        <p14:creationId xmlns:p14="http://schemas.microsoft.com/office/powerpoint/2010/main" val="4193834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A19BF-9F94-75B4-75DC-AB3A89B10F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625AEA-F766-84E5-EDC3-740AB0EC12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EA04D8-3327-0095-F2B9-A37CBEB5C386}"/>
              </a:ext>
            </a:extLst>
          </p:cNvPr>
          <p:cNvSpPr>
            <a:spLocks noGrp="1"/>
          </p:cNvSpPr>
          <p:nvPr>
            <p:ph type="dt" sz="half" idx="10"/>
          </p:nvPr>
        </p:nvSpPr>
        <p:spPr/>
        <p:txBody>
          <a:bodyPr/>
          <a:lstStyle/>
          <a:p>
            <a:fld id="{7F8853D9-6A19-45D0-B707-3483EF9EFA82}" type="datetimeFigureOut">
              <a:rPr lang="en-US" smtClean="0"/>
              <a:t>6/25/2025</a:t>
            </a:fld>
            <a:endParaRPr lang="en-US"/>
          </a:p>
        </p:txBody>
      </p:sp>
      <p:sp>
        <p:nvSpPr>
          <p:cNvPr id="5" name="Footer Placeholder 4">
            <a:extLst>
              <a:ext uri="{FF2B5EF4-FFF2-40B4-BE49-F238E27FC236}">
                <a16:creationId xmlns:a16="http://schemas.microsoft.com/office/drawing/2014/main" id="{FC589CA9-419E-1AD1-BFDE-874EB6674B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6362570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5C86B4-9654-41D8-9813-7D92891E395F}"/>
              </a:ext>
            </a:extLst>
          </p:cNvPr>
          <p:cNvSpPr>
            <a:spLocks noGrp="1"/>
          </p:cNvSpPr>
          <p:nvPr>
            <p:ph type="body" idx="1"/>
          </p:nvPr>
        </p:nvSpPr>
        <p:spPr>
          <a:xfrm>
            <a:off x="165340" y="1051434"/>
            <a:ext cx="585446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63FE59-7338-48D7-A6C0-7AB0E35A3E60}"/>
              </a:ext>
            </a:extLst>
          </p:cNvPr>
          <p:cNvSpPr>
            <a:spLocks noGrp="1"/>
          </p:cNvSpPr>
          <p:nvPr>
            <p:ph sz="half" idx="2"/>
          </p:nvPr>
        </p:nvSpPr>
        <p:spPr>
          <a:xfrm>
            <a:off x="165339" y="1882984"/>
            <a:ext cx="5854461" cy="4306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Text Placeholder 4">
            <a:extLst>
              <a:ext uri="{FF2B5EF4-FFF2-40B4-BE49-F238E27FC236}">
                <a16:creationId xmlns:a16="http://schemas.microsoft.com/office/drawing/2014/main" id="{407C9255-EF41-4D23-9681-7CF176178DD7}"/>
              </a:ext>
            </a:extLst>
          </p:cNvPr>
          <p:cNvSpPr>
            <a:spLocks noGrp="1"/>
          </p:cNvSpPr>
          <p:nvPr>
            <p:ph type="body" sz="quarter" idx="3"/>
          </p:nvPr>
        </p:nvSpPr>
        <p:spPr>
          <a:xfrm>
            <a:off x="6172199" y="1051434"/>
            <a:ext cx="585446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827825-DC04-4000-A0B3-ECF753A85911}"/>
              </a:ext>
            </a:extLst>
          </p:cNvPr>
          <p:cNvSpPr>
            <a:spLocks noGrp="1"/>
          </p:cNvSpPr>
          <p:nvPr>
            <p:ph sz="quarter" idx="4"/>
          </p:nvPr>
        </p:nvSpPr>
        <p:spPr>
          <a:xfrm>
            <a:off x="6172197" y="1895697"/>
            <a:ext cx="5854460" cy="4306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7" name="Date Placeholder 6">
            <a:extLst>
              <a:ext uri="{FF2B5EF4-FFF2-40B4-BE49-F238E27FC236}">
                <a16:creationId xmlns:a16="http://schemas.microsoft.com/office/drawing/2014/main" id="{BD21C118-788A-418B-A652-F70456F2ADB5}"/>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8" name="Footer Placeholder 7">
            <a:extLst>
              <a:ext uri="{FF2B5EF4-FFF2-40B4-BE49-F238E27FC236}">
                <a16:creationId xmlns:a16="http://schemas.microsoft.com/office/drawing/2014/main" id="{20A8167D-46EA-4CD6-A7A2-7B9E4A4354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F686F7-53A8-4A37-A4C7-5BB9C8A466B7}"/>
              </a:ext>
            </a:extLst>
          </p:cNvPr>
          <p:cNvSpPr>
            <a:spLocks noGrp="1"/>
          </p:cNvSpPr>
          <p:nvPr>
            <p:ph type="sldNum" sz="quarter" idx="12"/>
          </p:nvPr>
        </p:nvSpPr>
        <p:spPr/>
        <p:txBody>
          <a:bodyPr/>
          <a:lstStyle/>
          <a:p>
            <a:fld id="{79F0C5D6-5C5D-4597-9DBE-7D0DF51A6DC9}" type="slidenum">
              <a:rPr lang="en-US" smtClean="0"/>
              <a:t>‹#›</a:t>
            </a:fld>
            <a:endParaRPr lang="en-US"/>
          </a:p>
        </p:txBody>
      </p:sp>
      <p:sp>
        <p:nvSpPr>
          <p:cNvPr id="10" name="Rectángulo 1">
            <a:extLst>
              <a:ext uri="{FF2B5EF4-FFF2-40B4-BE49-F238E27FC236}">
                <a16:creationId xmlns:a16="http://schemas.microsoft.com/office/drawing/2014/main" id="{B4E4B949-C9CC-4E12-9D1C-70B6894C7329}"/>
              </a:ext>
            </a:extLst>
          </p:cNvPr>
          <p:cNvSpPr/>
          <p:nvPr/>
        </p:nvSpPr>
        <p:spPr>
          <a:xfrm>
            <a:off x="0" y="0"/>
            <a:ext cx="12192000" cy="1043796"/>
          </a:xfrm>
          <a:prstGeom prst="rect">
            <a:avLst/>
          </a:prstGeom>
          <a:gradFill>
            <a:gsLst>
              <a:gs pos="100000">
                <a:srgbClr val="61C1DC"/>
              </a:gs>
              <a:gs pos="0">
                <a:srgbClr val="83B73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Title 1">
            <a:extLst>
              <a:ext uri="{FF2B5EF4-FFF2-40B4-BE49-F238E27FC236}">
                <a16:creationId xmlns:a16="http://schemas.microsoft.com/office/drawing/2014/main" id="{4B392E81-A309-4AE4-A129-79E1C5A9D5A6}"/>
              </a:ext>
            </a:extLst>
          </p:cNvPr>
          <p:cNvSpPr>
            <a:spLocks noGrp="1"/>
          </p:cNvSpPr>
          <p:nvPr>
            <p:ph type="title"/>
          </p:nvPr>
        </p:nvSpPr>
        <p:spPr>
          <a:xfrm>
            <a:off x="165339" y="5555"/>
            <a:ext cx="11861322" cy="1038241"/>
          </a:xfrm>
        </p:spPr>
        <p:txBody>
          <a:bodyPr/>
          <a:lstStyle>
            <a:lvl1pPr>
              <a:defRPr>
                <a:solidFill>
                  <a:schemeClr val="bg1"/>
                </a:solidFill>
              </a:defRPr>
            </a:lvl1pPr>
          </a:lstStyle>
          <a:p>
            <a:r>
              <a:rPr lang="en-US"/>
              <a:t>Click to edit Master title style</a:t>
            </a:r>
            <a:endParaRPr lang="pt-BR"/>
          </a:p>
        </p:txBody>
      </p:sp>
    </p:spTree>
    <p:extLst>
      <p:ext uri="{BB962C8B-B14F-4D97-AF65-F5344CB8AC3E}">
        <p14:creationId xmlns:p14="http://schemas.microsoft.com/office/powerpoint/2010/main" val="29704591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ángulo 1">
            <a:extLst>
              <a:ext uri="{FF2B5EF4-FFF2-40B4-BE49-F238E27FC236}">
                <a16:creationId xmlns:a16="http://schemas.microsoft.com/office/drawing/2014/main" id="{8AEF3882-DB30-453A-AD93-036E79B4EF17}"/>
              </a:ext>
            </a:extLst>
          </p:cNvPr>
          <p:cNvSpPr/>
          <p:nvPr/>
        </p:nvSpPr>
        <p:spPr>
          <a:xfrm>
            <a:off x="0" y="0"/>
            <a:ext cx="12192000" cy="1043796"/>
          </a:xfrm>
          <a:prstGeom prst="rect">
            <a:avLst/>
          </a:prstGeom>
          <a:gradFill>
            <a:gsLst>
              <a:gs pos="100000">
                <a:srgbClr val="61C1DC"/>
              </a:gs>
              <a:gs pos="0">
                <a:srgbClr val="83B73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Title 1">
            <a:extLst>
              <a:ext uri="{FF2B5EF4-FFF2-40B4-BE49-F238E27FC236}">
                <a16:creationId xmlns:a16="http://schemas.microsoft.com/office/drawing/2014/main" id="{EAAD8434-A56E-429D-879A-D94206AD8775}"/>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pt-BR"/>
          </a:p>
        </p:txBody>
      </p:sp>
      <p:sp>
        <p:nvSpPr>
          <p:cNvPr id="3" name="Date Placeholder 2">
            <a:extLst>
              <a:ext uri="{FF2B5EF4-FFF2-40B4-BE49-F238E27FC236}">
                <a16:creationId xmlns:a16="http://schemas.microsoft.com/office/drawing/2014/main" id="{0A59AD13-6468-4C08-BB0A-F1CD23E2F2D5}"/>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4" name="Footer Placeholder 3">
            <a:extLst>
              <a:ext uri="{FF2B5EF4-FFF2-40B4-BE49-F238E27FC236}">
                <a16:creationId xmlns:a16="http://schemas.microsoft.com/office/drawing/2014/main" id="{11AD22AE-F017-4423-BB3C-087EE7C749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17A47B-7082-47B8-A8DB-610094341DC8}"/>
              </a:ext>
            </a:extLst>
          </p:cNvPr>
          <p:cNvSpPr>
            <a:spLocks noGrp="1"/>
          </p:cNvSpPr>
          <p:nvPr>
            <p:ph type="sldNum" sz="quarter" idx="12"/>
          </p:nvPr>
        </p:nvSpPr>
        <p:spPr/>
        <p:txBody>
          <a:bodyPr/>
          <a:lstStyle/>
          <a:p>
            <a:fld id="{79F0C5D6-5C5D-4597-9DBE-7D0DF51A6DC9}" type="slidenum">
              <a:rPr lang="en-US" smtClean="0"/>
              <a:t>‹#›</a:t>
            </a:fld>
            <a:endParaRPr lang="en-US"/>
          </a:p>
        </p:txBody>
      </p:sp>
    </p:spTree>
    <p:extLst>
      <p:ext uri="{BB962C8B-B14F-4D97-AF65-F5344CB8AC3E}">
        <p14:creationId xmlns:p14="http://schemas.microsoft.com/office/powerpoint/2010/main" val="1199790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D01ED6-F98C-4663-852A-12A43A7106C1}"/>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3" name="Footer Placeholder 2">
            <a:extLst>
              <a:ext uri="{FF2B5EF4-FFF2-40B4-BE49-F238E27FC236}">
                <a16:creationId xmlns:a16="http://schemas.microsoft.com/office/drawing/2014/main" id="{781B0997-28A8-460F-AA88-FDD05F14A7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4F36CD-2908-4BB6-80DA-D3A54BB21EC6}"/>
              </a:ext>
            </a:extLst>
          </p:cNvPr>
          <p:cNvSpPr>
            <a:spLocks noGrp="1"/>
          </p:cNvSpPr>
          <p:nvPr>
            <p:ph type="sldNum" sz="quarter" idx="12"/>
          </p:nvPr>
        </p:nvSpPr>
        <p:spPr/>
        <p:txBody>
          <a:bodyPr/>
          <a:lstStyle/>
          <a:p>
            <a:fld id="{79F0C5D6-5C5D-4597-9DBE-7D0DF51A6DC9}" type="slidenum">
              <a:rPr lang="en-US" smtClean="0"/>
              <a:t>‹#›</a:t>
            </a:fld>
            <a:endParaRPr lang="en-US"/>
          </a:p>
        </p:txBody>
      </p:sp>
    </p:spTree>
    <p:extLst>
      <p:ext uri="{BB962C8B-B14F-4D97-AF65-F5344CB8AC3E}">
        <p14:creationId xmlns:p14="http://schemas.microsoft.com/office/powerpoint/2010/main" val="25329372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ángulo 1">
            <a:extLst>
              <a:ext uri="{FF2B5EF4-FFF2-40B4-BE49-F238E27FC236}">
                <a16:creationId xmlns:a16="http://schemas.microsoft.com/office/drawing/2014/main" id="{D0EDD764-D735-4CEC-AB66-F190715844FC}"/>
              </a:ext>
            </a:extLst>
          </p:cNvPr>
          <p:cNvSpPr/>
          <p:nvPr/>
        </p:nvSpPr>
        <p:spPr>
          <a:xfrm>
            <a:off x="0" y="-1"/>
            <a:ext cx="4114801" cy="1755475"/>
          </a:xfrm>
          <a:prstGeom prst="rect">
            <a:avLst/>
          </a:prstGeom>
          <a:gradFill>
            <a:gsLst>
              <a:gs pos="100000">
                <a:srgbClr val="61C1DC"/>
              </a:gs>
              <a:gs pos="0">
                <a:srgbClr val="83B73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Title 1">
            <a:extLst>
              <a:ext uri="{FF2B5EF4-FFF2-40B4-BE49-F238E27FC236}">
                <a16:creationId xmlns:a16="http://schemas.microsoft.com/office/drawing/2014/main" id="{FA56E094-F712-4F5B-AFE1-925784646F8C}"/>
              </a:ext>
            </a:extLst>
          </p:cNvPr>
          <p:cNvSpPr>
            <a:spLocks noGrp="1"/>
          </p:cNvSpPr>
          <p:nvPr>
            <p:ph type="title"/>
          </p:nvPr>
        </p:nvSpPr>
        <p:spPr>
          <a:xfrm>
            <a:off x="106363" y="69011"/>
            <a:ext cx="3932237" cy="1600200"/>
          </a:xfrm>
        </p:spPr>
        <p:txBody>
          <a:bodyPr anchor="b"/>
          <a:lstStyle>
            <a:lvl1pPr>
              <a:defRPr sz="3200">
                <a:solidFill>
                  <a:schemeClr val="bg1"/>
                </a:solidFill>
              </a:defRPr>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id="{530D47E8-03C5-4EC8-8B9F-0D1D5C876CB9}"/>
              </a:ext>
            </a:extLst>
          </p:cNvPr>
          <p:cNvSpPr>
            <a:spLocks noGrp="1"/>
          </p:cNvSpPr>
          <p:nvPr>
            <p:ph idx="1"/>
          </p:nvPr>
        </p:nvSpPr>
        <p:spPr>
          <a:xfrm>
            <a:off x="4166557" y="69011"/>
            <a:ext cx="7919079" cy="63059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Text Placeholder 3">
            <a:extLst>
              <a:ext uri="{FF2B5EF4-FFF2-40B4-BE49-F238E27FC236}">
                <a16:creationId xmlns:a16="http://schemas.microsoft.com/office/drawing/2014/main" id="{7970D6A7-8235-42BF-AB26-55FD614B3FE3}"/>
              </a:ext>
            </a:extLst>
          </p:cNvPr>
          <p:cNvSpPr>
            <a:spLocks noGrp="1"/>
          </p:cNvSpPr>
          <p:nvPr>
            <p:ph type="body" sz="half" idx="2"/>
          </p:nvPr>
        </p:nvSpPr>
        <p:spPr>
          <a:xfrm>
            <a:off x="106363" y="1755475"/>
            <a:ext cx="3932237" cy="46194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2D9473-AEAA-4642-93A6-E54847D2647E}"/>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6" name="Footer Placeholder 5">
            <a:extLst>
              <a:ext uri="{FF2B5EF4-FFF2-40B4-BE49-F238E27FC236}">
                <a16:creationId xmlns:a16="http://schemas.microsoft.com/office/drawing/2014/main" id="{1146C889-9659-4397-BEA2-52A5DE0855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F72946-4765-4A26-890B-C918905A73EC}"/>
              </a:ext>
            </a:extLst>
          </p:cNvPr>
          <p:cNvSpPr>
            <a:spLocks noGrp="1"/>
          </p:cNvSpPr>
          <p:nvPr>
            <p:ph type="sldNum" sz="quarter" idx="12"/>
          </p:nvPr>
        </p:nvSpPr>
        <p:spPr/>
        <p:txBody>
          <a:bodyPr/>
          <a:lstStyle/>
          <a:p>
            <a:fld id="{79F0C5D6-5C5D-4597-9DBE-7D0DF51A6DC9}" type="slidenum">
              <a:rPr lang="en-US" smtClean="0"/>
              <a:t>‹#›</a:t>
            </a:fld>
            <a:endParaRPr lang="en-US"/>
          </a:p>
        </p:txBody>
      </p:sp>
    </p:spTree>
    <p:extLst>
      <p:ext uri="{BB962C8B-B14F-4D97-AF65-F5344CB8AC3E}">
        <p14:creationId xmlns:p14="http://schemas.microsoft.com/office/powerpoint/2010/main" val="30243891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C3D13-A071-4955-A669-6A7BA4524B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Picture Placeholder 2">
            <a:extLst>
              <a:ext uri="{FF2B5EF4-FFF2-40B4-BE49-F238E27FC236}">
                <a16:creationId xmlns:a16="http://schemas.microsoft.com/office/drawing/2014/main" id="{8F85D81D-0C8C-4EC2-BAE3-777913EDDE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pt-BR"/>
          </a:p>
        </p:txBody>
      </p:sp>
      <p:sp>
        <p:nvSpPr>
          <p:cNvPr id="4" name="Text Placeholder 3">
            <a:extLst>
              <a:ext uri="{FF2B5EF4-FFF2-40B4-BE49-F238E27FC236}">
                <a16:creationId xmlns:a16="http://schemas.microsoft.com/office/drawing/2014/main" id="{1A76FD7D-40C6-4449-A2D6-09CE842A36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0429B8-9E29-4EC4-84B8-A447D53ABB5F}"/>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6" name="Footer Placeholder 5">
            <a:extLst>
              <a:ext uri="{FF2B5EF4-FFF2-40B4-BE49-F238E27FC236}">
                <a16:creationId xmlns:a16="http://schemas.microsoft.com/office/drawing/2014/main" id="{DB96FACC-9A60-4C33-97DD-81A6CC9D9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F7DCB5-DF2A-4222-B2E9-88424A38593D}"/>
              </a:ext>
            </a:extLst>
          </p:cNvPr>
          <p:cNvSpPr>
            <a:spLocks noGrp="1"/>
          </p:cNvSpPr>
          <p:nvPr>
            <p:ph type="sldNum" sz="quarter" idx="12"/>
          </p:nvPr>
        </p:nvSpPr>
        <p:spPr/>
        <p:txBody>
          <a:bodyPr/>
          <a:lstStyle/>
          <a:p>
            <a:fld id="{79F0C5D6-5C5D-4597-9DBE-7D0DF51A6DC9}" type="slidenum">
              <a:rPr lang="en-US" smtClean="0"/>
              <a:t>‹#›</a:t>
            </a:fld>
            <a:endParaRPr lang="en-US"/>
          </a:p>
        </p:txBody>
      </p:sp>
    </p:spTree>
    <p:extLst>
      <p:ext uri="{BB962C8B-B14F-4D97-AF65-F5344CB8AC3E}">
        <p14:creationId xmlns:p14="http://schemas.microsoft.com/office/powerpoint/2010/main" val="241879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653EA-84A5-4FCA-ABF0-AF31712A6466}"/>
              </a:ext>
            </a:extLst>
          </p:cNvPr>
          <p:cNvSpPr>
            <a:spLocks noGrp="1"/>
          </p:cNvSpPr>
          <p:nvPr>
            <p:ph type="title"/>
          </p:nvPr>
        </p:nvSpPr>
        <p:spPr/>
        <p:txBody>
          <a:bodyPr/>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A592E155-ED71-4982-A5BE-E0C5F9C8A0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5BE27883-B356-488F-A36B-75A12300C415}"/>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5" name="Footer Placeholder 4">
            <a:extLst>
              <a:ext uri="{FF2B5EF4-FFF2-40B4-BE49-F238E27FC236}">
                <a16:creationId xmlns:a16="http://schemas.microsoft.com/office/drawing/2014/main" id="{C2CEDF8A-3B8A-4D07-860A-0355B61B6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31C762-0BBF-451C-9E7F-35FB8665AE66}"/>
              </a:ext>
            </a:extLst>
          </p:cNvPr>
          <p:cNvSpPr>
            <a:spLocks noGrp="1"/>
          </p:cNvSpPr>
          <p:nvPr>
            <p:ph type="sldNum" sz="quarter" idx="12"/>
          </p:nvPr>
        </p:nvSpPr>
        <p:spPr/>
        <p:txBody>
          <a:bodyPr/>
          <a:lstStyle/>
          <a:p>
            <a:fld id="{79F0C5D6-5C5D-4597-9DBE-7D0DF51A6DC9}" type="slidenum">
              <a:rPr lang="en-US" smtClean="0"/>
              <a:t>‹#›</a:t>
            </a:fld>
            <a:endParaRPr lang="en-US"/>
          </a:p>
        </p:txBody>
      </p:sp>
    </p:spTree>
    <p:extLst>
      <p:ext uri="{BB962C8B-B14F-4D97-AF65-F5344CB8AC3E}">
        <p14:creationId xmlns:p14="http://schemas.microsoft.com/office/powerpoint/2010/main" val="23424086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1B46AF-056C-4CED-B3AB-BAA20A09FE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32F0FC11-A413-4445-A08E-13F49F0539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6977A66D-BF8D-4014-BC18-4C5613C1B692}"/>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5" name="Footer Placeholder 4">
            <a:extLst>
              <a:ext uri="{FF2B5EF4-FFF2-40B4-BE49-F238E27FC236}">
                <a16:creationId xmlns:a16="http://schemas.microsoft.com/office/drawing/2014/main" id="{7B1210A8-335F-4111-9AD3-376775B8D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14024D-63C6-4E7E-8ADE-C833A24F18C9}"/>
              </a:ext>
            </a:extLst>
          </p:cNvPr>
          <p:cNvSpPr>
            <a:spLocks noGrp="1"/>
          </p:cNvSpPr>
          <p:nvPr>
            <p:ph type="sldNum" sz="quarter" idx="12"/>
          </p:nvPr>
        </p:nvSpPr>
        <p:spPr/>
        <p:txBody>
          <a:bodyPr/>
          <a:lstStyle/>
          <a:p>
            <a:fld id="{79F0C5D6-5C5D-4597-9DBE-7D0DF51A6DC9}" type="slidenum">
              <a:rPr lang="en-US" smtClean="0"/>
              <a:t>‹#›</a:t>
            </a:fld>
            <a:endParaRPr lang="en-US"/>
          </a:p>
        </p:txBody>
      </p:sp>
    </p:spTree>
    <p:extLst>
      <p:ext uri="{BB962C8B-B14F-4D97-AF65-F5344CB8AC3E}">
        <p14:creationId xmlns:p14="http://schemas.microsoft.com/office/powerpoint/2010/main" val="10068259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A420E-D7FD-4BC7-917C-5EB19C1068AF}"/>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051FA8F5-C6B1-411D-B3C0-74C992ACE4E8}"/>
              </a:ext>
            </a:extLst>
          </p:cNvPr>
          <p:cNvSpPr>
            <a:spLocks noGrp="1"/>
          </p:cNvSpPr>
          <p:nvPr>
            <p:ph idx="1"/>
          </p:nvPr>
        </p:nvSpPr>
        <p:spPr>
          <a:xfrm>
            <a:off x="838200" y="1906438"/>
            <a:ext cx="10515600" cy="43649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FEBAD7AB-AA08-4A91-A7E1-8184A8B086C8}"/>
              </a:ext>
            </a:extLst>
          </p:cNvPr>
          <p:cNvSpPr>
            <a:spLocks noGrp="1"/>
          </p:cNvSpPr>
          <p:nvPr>
            <p:ph type="dt" sz="half" idx="10"/>
          </p:nvPr>
        </p:nvSpPr>
        <p:spPr/>
        <p:txBody>
          <a:bodyPr/>
          <a:lstStyle/>
          <a:p>
            <a:fld id="{6DD554EF-99D0-400B-9F50-0C6007817A21}" type="datetimeFigureOut">
              <a:rPr lang="en-US" smtClean="0"/>
              <a:t>6/25/2025</a:t>
            </a:fld>
            <a:endParaRPr lang="en-US"/>
          </a:p>
        </p:txBody>
      </p:sp>
      <p:sp>
        <p:nvSpPr>
          <p:cNvPr id="5" name="Footer Placeholder 4">
            <a:extLst>
              <a:ext uri="{FF2B5EF4-FFF2-40B4-BE49-F238E27FC236}">
                <a16:creationId xmlns:a16="http://schemas.microsoft.com/office/drawing/2014/main" id="{2ECA6B19-CF5F-4C10-B8D4-DBA0358470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5293B2-B072-4D9B-A415-ACC8DE7F8B54}"/>
              </a:ext>
            </a:extLst>
          </p:cNvPr>
          <p:cNvSpPr>
            <a:spLocks noGrp="1"/>
          </p:cNvSpPr>
          <p:nvPr>
            <p:ph type="sldNum" sz="quarter" idx="12"/>
          </p:nvPr>
        </p:nvSpPr>
        <p:spPr/>
        <p:txBody>
          <a:bodyPr/>
          <a:lstStyle/>
          <a:p>
            <a:fld id="{79F0C5D6-5C5D-4597-9DBE-7D0DF51A6DC9}" type="slidenum">
              <a:rPr lang="en-US" smtClean="0"/>
              <a:t>‹#›</a:t>
            </a:fld>
            <a:endParaRPr lang="en-US"/>
          </a:p>
        </p:txBody>
      </p:sp>
      <p:sp>
        <p:nvSpPr>
          <p:cNvPr id="7" name="Text Placeholder 2">
            <a:extLst>
              <a:ext uri="{FF2B5EF4-FFF2-40B4-BE49-F238E27FC236}">
                <a16:creationId xmlns:a16="http://schemas.microsoft.com/office/drawing/2014/main" id="{30877902-96AB-45F3-9C55-49A89A1195DF}"/>
              </a:ext>
            </a:extLst>
          </p:cNvPr>
          <p:cNvSpPr>
            <a:spLocks noGrp="1"/>
          </p:cNvSpPr>
          <p:nvPr>
            <p:ph type="body" idx="13"/>
          </p:nvPr>
        </p:nvSpPr>
        <p:spPr>
          <a:xfrm>
            <a:off x="838200" y="1432434"/>
            <a:ext cx="10515600" cy="47400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42124827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C78655B-DF0A-494E-A172-3BDE1867F2ED}"/>
              </a:ext>
            </a:extLst>
          </p:cNvPr>
          <p:cNvSpPr>
            <a:spLocks noChangeArrowheads="1"/>
          </p:cNvSpPr>
          <p:nvPr/>
        </p:nvSpPr>
        <p:spPr bwMode="auto">
          <a:xfrm>
            <a:off x="1" y="6409267"/>
            <a:ext cx="12206817" cy="457200"/>
          </a:xfrm>
          <a:prstGeom prst="rect">
            <a:avLst/>
          </a:prstGeom>
          <a:solidFill>
            <a:schemeClr val="accent6"/>
          </a:solidFill>
          <a:ln w="9525">
            <a:solidFill>
              <a:schemeClr val="accent6"/>
            </a:solidFill>
            <a:miter lim="800000"/>
            <a:headEnd/>
            <a:tailEnd/>
          </a:ln>
          <a:effectLst>
            <a:outerShdw blurRad="38100" dist="25401" dir="2700000" algn="br" rotWithShape="0">
              <a:srgbClr val="808080">
                <a:alpha val="59999"/>
              </a:srgbClr>
            </a:outerShdw>
          </a:effectLst>
        </p:spPr>
        <p:txBody>
          <a:bodyPr anchor="ctr"/>
          <a:lstStyle/>
          <a:p>
            <a:pPr algn="ctr" fontAlgn="auto">
              <a:spcBef>
                <a:spcPts val="0"/>
              </a:spcBef>
              <a:spcAft>
                <a:spcPts val="0"/>
              </a:spcAft>
              <a:defRPr/>
            </a:pPr>
            <a:endParaRPr lang="en-US" sz="2400">
              <a:solidFill>
                <a:schemeClr val="lt1"/>
              </a:solidFill>
              <a:latin typeface="Arial"/>
              <a:ea typeface="+mn-ea"/>
            </a:endParaRPr>
          </a:p>
        </p:txBody>
      </p:sp>
      <p:pic>
        <p:nvPicPr>
          <p:cNvPr id="7" name="Picture 14" title="Stanford University">
            <a:extLst>
              <a:ext uri="{FF2B5EF4-FFF2-40B4-BE49-F238E27FC236}">
                <a16:creationId xmlns:a16="http://schemas.microsoft.com/office/drawing/2014/main" id="{A6479842-53F0-9447-876A-BEC90301766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015093" y="6534235"/>
            <a:ext cx="1696425" cy="207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7">
            <a:extLst>
              <a:ext uri="{FF2B5EF4-FFF2-40B4-BE49-F238E27FC236}">
                <a16:creationId xmlns:a16="http://schemas.microsoft.com/office/drawing/2014/main" id="{D1A7AEDD-6473-7242-8CE3-AAA8383D76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6409267"/>
            <a:ext cx="555181" cy="463296"/>
          </a:xfrm>
          <a:prstGeom prst="rect">
            <a:avLst/>
          </a:prstGeom>
        </p:spPr>
      </p:pic>
      <p:sp>
        <p:nvSpPr>
          <p:cNvPr id="3" name="Table Placeholder 2">
            <a:extLst>
              <a:ext uri="{FF2B5EF4-FFF2-40B4-BE49-F238E27FC236}">
                <a16:creationId xmlns:a16="http://schemas.microsoft.com/office/drawing/2014/main" id="{95B4DC1B-A299-9D44-9742-75E7F3FEA70B}"/>
              </a:ext>
            </a:extLst>
          </p:cNvPr>
          <p:cNvSpPr>
            <a:spLocks noGrp="1"/>
          </p:cNvSpPr>
          <p:nvPr>
            <p:ph type="tbl" sz="quarter" idx="10"/>
          </p:nvPr>
        </p:nvSpPr>
        <p:spPr>
          <a:xfrm>
            <a:off x="486834" y="391584"/>
            <a:ext cx="11224684" cy="5452533"/>
          </a:xfrm>
          <a:prstGeom prst="rect">
            <a:avLst/>
          </a:prstGeom>
        </p:spPr>
        <p:txBody>
          <a:bodyPr/>
          <a:lstStyle/>
          <a:p>
            <a:r>
              <a:rPr lang="en-US"/>
              <a:t>Click icon to add table</a:t>
            </a:r>
          </a:p>
        </p:txBody>
      </p:sp>
    </p:spTree>
    <p:extLst>
      <p:ext uri="{BB962C8B-B14F-4D97-AF65-F5344CB8AC3E}">
        <p14:creationId xmlns:p14="http://schemas.microsoft.com/office/powerpoint/2010/main" val="41701396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E31180B9-A9EF-5943-966F-F061207F0965}"/>
              </a:ext>
            </a:extLst>
          </p:cNvPr>
          <p:cNvSpPr>
            <a:spLocks noGrp="1"/>
          </p:cNvSpPr>
          <p:nvPr>
            <p:ph type="body" idx="1"/>
          </p:nvPr>
        </p:nvSpPr>
        <p:spPr>
          <a:xfrm>
            <a:off x="711199" y="1572713"/>
            <a:ext cx="5854854" cy="4351338"/>
          </a:xfrm>
          <a:prstGeom prst="rect">
            <a:avLst/>
          </a:prstGeom>
        </p:spPr>
        <p:txBody>
          <a:bodyPr vert="horz" lIns="91440" tIns="45720" rIns="91440" bIns="45720" rtlCol="0">
            <a:normAutofit/>
          </a:bodyPr>
          <a:lstStyle>
            <a:lvl1pPr>
              <a:lnSpc>
                <a:spcPct val="100000"/>
              </a:lnSpc>
              <a:spcAft>
                <a:spcPts val="800"/>
              </a:spcAft>
              <a:buClr>
                <a:schemeClr val="tx2"/>
              </a:buClr>
              <a:defRPr sz="2400"/>
            </a:lvl1pPr>
            <a:lvl2pPr>
              <a:buClr>
                <a:srgbClr val="D4934C"/>
              </a:buClr>
              <a:defRPr/>
            </a:lvl2pPr>
            <a:lvl3pPr>
              <a:buClr>
                <a:schemeClr val="tx2">
                  <a:lumMod val="60000"/>
                  <a:lumOff val="40000"/>
                </a:schemeClr>
              </a:buCl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ound Same Side Corner Rectangle 5">
            <a:extLst>
              <a:ext uri="{FF2B5EF4-FFF2-40B4-BE49-F238E27FC236}">
                <a16:creationId xmlns:a16="http://schemas.microsoft.com/office/drawing/2014/main" id="{AE120223-8428-D349-A7D3-C13E86DD1CDD}"/>
              </a:ext>
            </a:extLst>
          </p:cNvPr>
          <p:cNvSpPr/>
          <p:nvPr/>
        </p:nvSpPr>
        <p:spPr>
          <a:xfrm rot="5400000">
            <a:off x="0" y="3452665"/>
            <a:ext cx="273205" cy="273205"/>
          </a:xfrm>
          <a:prstGeom prst="round2Same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52D4596-7D93-CB49-930F-270A9B5AD0D4}"/>
              </a:ext>
            </a:extLst>
          </p:cNvPr>
          <p:cNvSpPr txBox="1"/>
          <p:nvPr/>
        </p:nvSpPr>
        <p:spPr>
          <a:xfrm>
            <a:off x="-17386" y="3487590"/>
            <a:ext cx="377825" cy="215444"/>
          </a:xfrm>
          <a:prstGeom prst="rect">
            <a:avLst/>
          </a:prstGeom>
          <a:noFill/>
        </p:spPr>
        <p:txBody>
          <a:bodyPr wrap="square" rtlCol="0">
            <a:spAutoFit/>
          </a:bodyPr>
          <a:lstStyle/>
          <a:p>
            <a:fld id="{A94DCF33-1272-7D4D-9D65-6B4B0C818F12}" type="slidenum">
              <a:rPr lang="en-US" sz="800" b="1" smtClean="0">
                <a:solidFill>
                  <a:schemeClr val="bg1"/>
                </a:solidFill>
              </a:rPr>
              <a:t>‹#›</a:t>
            </a:fld>
            <a:endParaRPr lang="en-US" sz="800" b="1">
              <a:solidFill>
                <a:schemeClr val="bg1"/>
              </a:solidFill>
            </a:endParaRPr>
          </a:p>
        </p:txBody>
      </p:sp>
      <p:sp>
        <p:nvSpPr>
          <p:cNvPr id="8" name="Rectangle 7">
            <a:extLst>
              <a:ext uri="{FF2B5EF4-FFF2-40B4-BE49-F238E27FC236}">
                <a16:creationId xmlns:a16="http://schemas.microsoft.com/office/drawing/2014/main" id="{C916DF2C-0593-8C48-A305-C90C79FBABE6}"/>
              </a:ext>
            </a:extLst>
          </p:cNvPr>
          <p:cNvSpPr/>
          <p:nvPr/>
        </p:nvSpPr>
        <p:spPr>
          <a:xfrm>
            <a:off x="171189" y="6609606"/>
            <a:ext cx="11511877" cy="51544"/>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16">
            <a:extLst>
              <a:ext uri="{FF2B5EF4-FFF2-40B4-BE49-F238E27FC236}">
                <a16:creationId xmlns:a16="http://schemas.microsoft.com/office/drawing/2014/main" id="{0F97AD12-C364-8A4A-ABD9-0F799EDB84B6}"/>
              </a:ext>
            </a:extLst>
          </p:cNvPr>
          <p:cNvSpPr/>
          <p:nvPr/>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blipFill>
            <a:blip r:embed="rId2"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C915207B-52B3-F547-B6D3-E375EE1F9F6C}"/>
              </a:ext>
            </a:extLst>
          </p:cNvPr>
          <p:cNvSpPr/>
          <p:nvPr/>
        </p:nvSpPr>
        <p:spPr>
          <a:xfrm flipH="1">
            <a:off x="11744410" y="6471405"/>
            <a:ext cx="276401" cy="276401"/>
          </a:xfrm>
          <a:prstGeom prst="round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8D7A8EEC-EFFD-5943-9FC4-659C6AD68919}"/>
              </a:ext>
            </a:extLst>
          </p:cNvPr>
          <p:cNvSpPr/>
          <p:nvPr/>
        </p:nvSpPr>
        <p:spPr>
          <a:xfrm flipH="1">
            <a:off x="11713738" y="6433390"/>
            <a:ext cx="276401" cy="276401"/>
          </a:xfrm>
          <a:prstGeom prst="round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9">
            <a:extLst>
              <a:ext uri="{FF2B5EF4-FFF2-40B4-BE49-F238E27FC236}">
                <a16:creationId xmlns:a16="http://schemas.microsoft.com/office/drawing/2014/main" id="{7C4631B6-4F37-467A-B2DC-44B18F3C7215}"/>
              </a:ext>
            </a:extLst>
          </p:cNvPr>
          <p:cNvSpPr>
            <a:spLocks noGrp="1"/>
          </p:cNvSpPr>
          <p:nvPr>
            <p:ph type="body" sz="quarter" idx="10"/>
          </p:nvPr>
        </p:nvSpPr>
        <p:spPr>
          <a:xfrm>
            <a:off x="761537" y="48648"/>
            <a:ext cx="11228602" cy="1003775"/>
          </a:xfrm>
          <a:prstGeom prst="rect">
            <a:avLst/>
          </a:prstGeom>
        </p:spPr>
        <p:txBody>
          <a:bodyPr anchor="ctr"/>
          <a:lstStyle>
            <a:lvl1pPr marL="0" indent="0" algn="ctr">
              <a:buNone/>
              <a:defRPr sz="4000" b="1" baseline="0">
                <a:solidFill>
                  <a:schemeClr val="accent6"/>
                </a:solidFill>
                <a:latin typeface="+mj-lt"/>
                <a:cs typeface="Arial" pitchFamily="34" charset="0"/>
              </a:defRPr>
            </a:lvl1pPr>
          </a:lstStyle>
          <a:p>
            <a:pPr lvl="0"/>
            <a:r>
              <a:rPr lang="en-US" altLang="ko-KR"/>
              <a:t>Click to edit Master text styles</a:t>
            </a:r>
          </a:p>
          <a:p>
            <a:pPr lvl="1"/>
            <a:r>
              <a:rPr lang="en-US" altLang="ko-KR"/>
              <a:t>Second level</a:t>
            </a:r>
          </a:p>
        </p:txBody>
      </p:sp>
    </p:spTree>
    <p:extLst>
      <p:ext uri="{BB962C8B-B14F-4D97-AF65-F5344CB8AC3E}">
        <p14:creationId xmlns:p14="http://schemas.microsoft.com/office/powerpoint/2010/main" val="1227056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F7BFC-D0C7-86E2-FC73-F460D594CD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5BB439-99F8-DAFE-3816-59AC84DDD4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1DDDEF-C4FC-E216-5008-A89FAEC1C5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B9C2D5-C977-5852-F7B4-95FC891BE392}"/>
              </a:ext>
            </a:extLst>
          </p:cNvPr>
          <p:cNvSpPr>
            <a:spLocks noGrp="1"/>
          </p:cNvSpPr>
          <p:nvPr>
            <p:ph type="dt" sz="half" idx="10"/>
          </p:nvPr>
        </p:nvSpPr>
        <p:spPr/>
        <p:txBody>
          <a:bodyPr/>
          <a:lstStyle/>
          <a:p>
            <a:fld id="{7F8853D9-6A19-45D0-B707-3483EF9EFA82}" type="datetimeFigureOut">
              <a:rPr lang="en-US" smtClean="0"/>
              <a:t>6/25/2025</a:t>
            </a:fld>
            <a:endParaRPr lang="en-US"/>
          </a:p>
        </p:txBody>
      </p:sp>
      <p:sp>
        <p:nvSpPr>
          <p:cNvPr id="6" name="Footer Placeholder 5">
            <a:extLst>
              <a:ext uri="{FF2B5EF4-FFF2-40B4-BE49-F238E27FC236}">
                <a16:creationId xmlns:a16="http://schemas.microsoft.com/office/drawing/2014/main" id="{1F7CD411-6E19-5A23-2406-B49B27A68B2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419832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5B239-3595-1509-87C2-0E0FA5F065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2E7D6E-A0F2-6D6A-1684-59E4874AA4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5D287B-3F76-1B28-B5B7-828F845310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FFDAFA-9B55-28DC-752E-F93FECDC29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F2FD7B-AF63-8EEC-1685-5E33B80B2E3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DCAD9-3956-9274-7AD1-6533176419D2}"/>
              </a:ext>
            </a:extLst>
          </p:cNvPr>
          <p:cNvSpPr>
            <a:spLocks noGrp="1"/>
          </p:cNvSpPr>
          <p:nvPr>
            <p:ph type="dt" sz="half" idx="10"/>
          </p:nvPr>
        </p:nvSpPr>
        <p:spPr/>
        <p:txBody>
          <a:bodyPr/>
          <a:lstStyle/>
          <a:p>
            <a:fld id="{7F8853D9-6A19-45D0-B707-3483EF9EFA82}" type="datetimeFigureOut">
              <a:rPr lang="en-US" smtClean="0"/>
              <a:t>6/25/2025</a:t>
            </a:fld>
            <a:endParaRPr lang="en-US"/>
          </a:p>
        </p:txBody>
      </p:sp>
      <p:sp>
        <p:nvSpPr>
          <p:cNvPr id="8" name="Footer Placeholder 7">
            <a:extLst>
              <a:ext uri="{FF2B5EF4-FFF2-40B4-BE49-F238E27FC236}">
                <a16:creationId xmlns:a16="http://schemas.microsoft.com/office/drawing/2014/main" id="{B7C50329-03BF-3E4B-FBEF-0A528306701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996872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8DFB9-DD6B-C13E-37A9-A8D59CC231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C6EB33-876C-62FF-425D-8CA5C0D498B9}"/>
              </a:ext>
            </a:extLst>
          </p:cNvPr>
          <p:cNvSpPr>
            <a:spLocks noGrp="1"/>
          </p:cNvSpPr>
          <p:nvPr>
            <p:ph type="dt" sz="half" idx="10"/>
          </p:nvPr>
        </p:nvSpPr>
        <p:spPr/>
        <p:txBody>
          <a:bodyPr/>
          <a:lstStyle/>
          <a:p>
            <a:fld id="{7F8853D9-6A19-45D0-B707-3483EF9EFA82}" type="datetimeFigureOut">
              <a:rPr lang="en-US" smtClean="0"/>
              <a:t>6/25/2025</a:t>
            </a:fld>
            <a:endParaRPr lang="en-US"/>
          </a:p>
        </p:txBody>
      </p:sp>
      <p:sp>
        <p:nvSpPr>
          <p:cNvPr id="4" name="Footer Placeholder 3">
            <a:extLst>
              <a:ext uri="{FF2B5EF4-FFF2-40B4-BE49-F238E27FC236}">
                <a16:creationId xmlns:a16="http://schemas.microsoft.com/office/drawing/2014/main" id="{D2579743-7514-F75E-B201-AC647192B418}"/>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768883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F918B4-5649-A111-FB4F-0E9C04C2F6A8}"/>
              </a:ext>
            </a:extLst>
          </p:cNvPr>
          <p:cNvSpPr>
            <a:spLocks noGrp="1"/>
          </p:cNvSpPr>
          <p:nvPr>
            <p:ph type="dt" sz="half" idx="10"/>
          </p:nvPr>
        </p:nvSpPr>
        <p:spPr/>
        <p:txBody>
          <a:bodyPr/>
          <a:lstStyle/>
          <a:p>
            <a:fld id="{7F8853D9-6A19-45D0-B707-3483EF9EFA82}" type="datetimeFigureOut">
              <a:rPr lang="en-US" smtClean="0"/>
              <a:t>6/25/2025</a:t>
            </a:fld>
            <a:endParaRPr lang="en-US"/>
          </a:p>
        </p:txBody>
      </p:sp>
      <p:sp>
        <p:nvSpPr>
          <p:cNvPr id="3" name="Footer Placeholder 2">
            <a:extLst>
              <a:ext uri="{FF2B5EF4-FFF2-40B4-BE49-F238E27FC236}">
                <a16:creationId xmlns:a16="http://schemas.microsoft.com/office/drawing/2014/main" id="{E7E38884-404D-D9BF-1BC4-1B3C91D24EC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214045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D8F9-54C1-C31F-1403-DC39164A16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B3DA0D-CFF9-4EF8-0B52-30A05BC10D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46845E-EE2A-8781-B26F-4C957649F3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FD2A53-6D82-20D5-221B-AC253624EBCC}"/>
              </a:ext>
            </a:extLst>
          </p:cNvPr>
          <p:cNvSpPr>
            <a:spLocks noGrp="1"/>
          </p:cNvSpPr>
          <p:nvPr>
            <p:ph type="dt" sz="half" idx="10"/>
          </p:nvPr>
        </p:nvSpPr>
        <p:spPr/>
        <p:txBody>
          <a:bodyPr/>
          <a:lstStyle/>
          <a:p>
            <a:fld id="{7F8853D9-6A19-45D0-B707-3483EF9EFA82}" type="datetimeFigureOut">
              <a:rPr lang="en-US" smtClean="0"/>
              <a:t>6/25/2025</a:t>
            </a:fld>
            <a:endParaRPr lang="en-US"/>
          </a:p>
        </p:txBody>
      </p:sp>
      <p:sp>
        <p:nvSpPr>
          <p:cNvPr id="6" name="Footer Placeholder 5">
            <a:extLst>
              <a:ext uri="{FF2B5EF4-FFF2-40B4-BE49-F238E27FC236}">
                <a16:creationId xmlns:a16="http://schemas.microsoft.com/office/drawing/2014/main" id="{84C45442-CFA8-92B1-6D12-12D7F19B324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251651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A0A85-83CA-374B-6678-0065D3DFE9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B99C2C-51B9-5D26-6A5B-E6D70FBFB8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733F20-955F-F047-84EA-541BB1875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9C50CF-BB0A-CEF5-D252-585D7AA28236}"/>
              </a:ext>
            </a:extLst>
          </p:cNvPr>
          <p:cNvSpPr>
            <a:spLocks noGrp="1"/>
          </p:cNvSpPr>
          <p:nvPr>
            <p:ph type="dt" sz="half" idx="10"/>
          </p:nvPr>
        </p:nvSpPr>
        <p:spPr/>
        <p:txBody>
          <a:bodyPr/>
          <a:lstStyle/>
          <a:p>
            <a:fld id="{7F8853D9-6A19-45D0-B707-3483EF9EFA82}" type="datetimeFigureOut">
              <a:rPr lang="en-US" smtClean="0"/>
              <a:t>6/25/2025</a:t>
            </a:fld>
            <a:endParaRPr lang="en-US"/>
          </a:p>
        </p:txBody>
      </p:sp>
      <p:sp>
        <p:nvSpPr>
          <p:cNvPr id="6" name="Footer Placeholder 5">
            <a:extLst>
              <a:ext uri="{FF2B5EF4-FFF2-40B4-BE49-F238E27FC236}">
                <a16:creationId xmlns:a16="http://schemas.microsoft.com/office/drawing/2014/main" id="{424375D1-7DF3-54D5-160A-AAE25FFB8F4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031459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E70AB0-0802-8120-7B86-C1FD24A710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9E1B8F-9BC4-F9E2-5786-22A08ECD41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39C38C-8A2C-F0F2-FC82-53D4D158B7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8853D9-6A19-45D0-B707-3483EF9EFA82}" type="datetimeFigureOut">
              <a:rPr lang="en-US" smtClean="0"/>
              <a:t>6/25/2025</a:t>
            </a:fld>
            <a:endParaRPr lang="en-US"/>
          </a:p>
        </p:txBody>
      </p:sp>
      <p:sp>
        <p:nvSpPr>
          <p:cNvPr id="5" name="Footer Placeholder 4">
            <a:extLst>
              <a:ext uri="{FF2B5EF4-FFF2-40B4-BE49-F238E27FC236}">
                <a16:creationId xmlns:a16="http://schemas.microsoft.com/office/drawing/2014/main" id="{9C9917A5-E361-B2F8-ACEB-08FD193D21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grpSp>
        <p:nvGrpSpPr>
          <p:cNvPr id="8" name="Group 7">
            <a:extLst>
              <a:ext uri="{FF2B5EF4-FFF2-40B4-BE49-F238E27FC236}">
                <a16:creationId xmlns:a16="http://schemas.microsoft.com/office/drawing/2014/main" id="{BAB8033E-A779-E1B2-6090-78A6A63D3A15}"/>
              </a:ext>
            </a:extLst>
          </p:cNvPr>
          <p:cNvGrpSpPr/>
          <p:nvPr userDrawn="1"/>
        </p:nvGrpSpPr>
        <p:grpSpPr>
          <a:xfrm>
            <a:off x="8153400" y="5934986"/>
            <a:ext cx="3949320" cy="1115778"/>
            <a:chOff x="5774550" y="5215406"/>
            <a:chExt cx="6070936" cy="1716670"/>
          </a:xfrm>
        </p:grpSpPr>
        <p:pic>
          <p:nvPicPr>
            <p:cNvPr id="9" name="Picture 8" descr="A black background with blue text&#10;&#10;Description automatically generated">
              <a:extLst>
                <a:ext uri="{FF2B5EF4-FFF2-40B4-BE49-F238E27FC236}">
                  <a16:creationId xmlns:a16="http://schemas.microsoft.com/office/drawing/2014/main" id="{A1B165E4-57B3-42ED-1014-FB66D709F8B3}"/>
                </a:ext>
              </a:extLst>
            </p:cNvPr>
            <p:cNvPicPr>
              <a:picLocks noChangeAspect="1"/>
            </p:cNvPicPr>
            <p:nvPr/>
          </p:nvPicPr>
          <p:blipFill>
            <a:blip r:embed="rId15"/>
            <a:stretch>
              <a:fillRect/>
            </a:stretch>
          </p:blipFill>
          <p:spPr>
            <a:xfrm>
              <a:off x="9311081" y="5739149"/>
              <a:ext cx="2534405" cy="583842"/>
            </a:xfrm>
            <a:prstGeom prst="rect">
              <a:avLst/>
            </a:prstGeom>
          </p:spPr>
        </p:pic>
        <p:pic>
          <p:nvPicPr>
            <p:cNvPr id="10" name="Picture 9" descr="A logo with green text&#10;&#10;Description automatically generated">
              <a:extLst>
                <a:ext uri="{FF2B5EF4-FFF2-40B4-BE49-F238E27FC236}">
                  <a16:creationId xmlns:a16="http://schemas.microsoft.com/office/drawing/2014/main" id="{7617F661-9D23-E268-DEE5-CE33714B0F12}"/>
                </a:ext>
              </a:extLst>
            </p:cNvPr>
            <p:cNvPicPr>
              <a:picLocks noChangeAspect="1"/>
            </p:cNvPicPr>
            <p:nvPr/>
          </p:nvPicPr>
          <p:blipFill>
            <a:blip r:embed="rId16"/>
            <a:stretch>
              <a:fillRect/>
            </a:stretch>
          </p:blipFill>
          <p:spPr>
            <a:xfrm>
              <a:off x="5774550" y="5215406"/>
              <a:ext cx="3664222" cy="1716670"/>
            </a:xfrm>
            <a:prstGeom prst="rect">
              <a:avLst/>
            </a:prstGeom>
          </p:spPr>
        </p:pic>
      </p:grpSp>
    </p:spTree>
    <p:extLst>
      <p:ext uri="{BB962C8B-B14F-4D97-AF65-F5344CB8AC3E}">
        <p14:creationId xmlns:p14="http://schemas.microsoft.com/office/powerpoint/2010/main" val="3119629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0" r:id="rId12"/>
    <p:sldLayoutId id="214748373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FEADB9-C1DD-4C8D-BB30-A34F0B8FEA40}"/>
              </a:ext>
            </a:extLst>
          </p:cNvPr>
          <p:cNvSpPr>
            <a:spLocks noGrp="1"/>
          </p:cNvSpPr>
          <p:nvPr>
            <p:ph type="title"/>
          </p:nvPr>
        </p:nvSpPr>
        <p:spPr>
          <a:xfrm>
            <a:off x="165339" y="0"/>
            <a:ext cx="11861322" cy="1043796"/>
          </a:xfrm>
          <a:prstGeom prst="rect">
            <a:avLst/>
          </a:prstGeom>
        </p:spPr>
        <p:txBody>
          <a:bodyPr vert="horz" lIns="91440" tIns="45720" rIns="91440" bIns="45720" rtlCol="0" anchor="ctr">
            <a:normAutofit/>
          </a:bodyPr>
          <a:lstStyle/>
          <a:p>
            <a:r>
              <a:rPr lang="en-US"/>
              <a:t>Click to edit Master title style</a:t>
            </a:r>
            <a:endParaRPr lang="pt-BR"/>
          </a:p>
        </p:txBody>
      </p:sp>
      <p:sp>
        <p:nvSpPr>
          <p:cNvPr id="3" name="Text Placeholder 2">
            <a:extLst>
              <a:ext uri="{FF2B5EF4-FFF2-40B4-BE49-F238E27FC236}">
                <a16:creationId xmlns:a16="http://schemas.microsoft.com/office/drawing/2014/main" id="{9748AE83-FDA4-43EF-B860-10FA047BA2FA}"/>
              </a:ext>
            </a:extLst>
          </p:cNvPr>
          <p:cNvSpPr>
            <a:spLocks noGrp="1"/>
          </p:cNvSpPr>
          <p:nvPr>
            <p:ph type="body" idx="1"/>
          </p:nvPr>
        </p:nvSpPr>
        <p:spPr>
          <a:xfrm>
            <a:off x="165339" y="1043796"/>
            <a:ext cx="11861322" cy="536563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93AD72BC-2A93-4641-88AE-41295C4C1995}"/>
              </a:ext>
            </a:extLst>
          </p:cNvPr>
          <p:cNvSpPr>
            <a:spLocks noGrp="1"/>
          </p:cNvSpPr>
          <p:nvPr>
            <p:ph type="dt" sz="half" idx="2"/>
          </p:nvPr>
        </p:nvSpPr>
        <p:spPr>
          <a:xfrm>
            <a:off x="165339" y="6484249"/>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D554EF-99D0-400B-9F50-0C6007817A21}" type="datetimeFigureOut">
              <a:rPr lang="en-US" smtClean="0"/>
              <a:t>6/25/2025</a:t>
            </a:fld>
            <a:endParaRPr lang="en-US"/>
          </a:p>
        </p:txBody>
      </p:sp>
      <p:sp>
        <p:nvSpPr>
          <p:cNvPr id="5" name="Footer Placeholder 4">
            <a:extLst>
              <a:ext uri="{FF2B5EF4-FFF2-40B4-BE49-F238E27FC236}">
                <a16:creationId xmlns:a16="http://schemas.microsoft.com/office/drawing/2014/main" id="{108E8D10-4E73-4E36-BD7A-C7F7EE448AA6}"/>
              </a:ext>
            </a:extLst>
          </p:cNvPr>
          <p:cNvSpPr>
            <a:spLocks noGrp="1"/>
          </p:cNvSpPr>
          <p:nvPr>
            <p:ph type="ftr" sz="quarter" idx="3"/>
          </p:nvPr>
        </p:nvSpPr>
        <p:spPr>
          <a:xfrm>
            <a:off x="4038600" y="6484248"/>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9119F9-4FDD-43A6-98C5-29A7362A1BC1}"/>
              </a:ext>
            </a:extLst>
          </p:cNvPr>
          <p:cNvSpPr>
            <a:spLocks noGrp="1"/>
          </p:cNvSpPr>
          <p:nvPr>
            <p:ph type="sldNum" sz="quarter" idx="4"/>
          </p:nvPr>
        </p:nvSpPr>
        <p:spPr>
          <a:xfrm>
            <a:off x="11611155" y="6484248"/>
            <a:ext cx="569340" cy="365126"/>
          </a:xfrm>
          <a:prstGeom prst="ellipse">
            <a:avLst/>
          </a:prstGeom>
          <a:noFill/>
          <a:ln>
            <a:noFill/>
          </a:ln>
        </p:spPr>
        <p:style>
          <a:lnRef idx="0">
            <a:scrgbClr r="0" g="0" b="0"/>
          </a:lnRef>
          <a:fillRef idx="0">
            <a:scrgbClr r="0" g="0" b="0"/>
          </a:fillRef>
          <a:effectRef idx="0">
            <a:scrgbClr r="0" g="0" b="0"/>
          </a:effectRef>
          <a:fontRef idx="minor">
            <a:schemeClr val="accent3"/>
          </a:fontRef>
        </p:style>
        <p:txBody>
          <a:bodyPr vert="horz" lIns="91440" tIns="45720" rIns="91440" bIns="45720" rtlCol="0" anchor="ctr"/>
          <a:lstStyle>
            <a:lvl1pPr algn="ctr">
              <a:defRPr sz="1400">
                <a:solidFill>
                  <a:schemeClr val="accent3"/>
                </a:solidFill>
              </a:defRPr>
            </a:lvl1pPr>
          </a:lstStyle>
          <a:p>
            <a:fld id="{79F0C5D6-5C5D-4597-9DBE-7D0DF51A6DC9}" type="slidenum">
              <a:rPr lang="en-US" smtClean="0"/>
              <a:t>‹#›</a:t>
            </a:fld>
            <a:endParaRPr lang="en-US"/>
          </a:p>
        </p:txBody>
      </p:sp>
    </p:spTree>
    <p:extLst>
      <p:ext uri="{BB962C8B-B14F-4D97-AF65-F5344CB8AC3E}">
        <p14:creationId xmlns:p14="http://schemas.microsoft.com/office/powerpoint/2010/main" val="19878295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txStyles>
    <p:titleStyle>
      <a:lvl1pPr algn="l" defTabSz="914400" rtl="0" eaLnBrk="1" latinLnBrk="0" hangingPunct="1">
        <a:lnSpc>
          <a:spcPct val="90000"/>
        </a:lnSpc>
        <a:spcBef>
          <a:spcPct val="0"/>
        </a:spcBef>
        <a:buNone/>
        <a:defRPr lang="pt-BR" sz="3600" b="1" kern="120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accent6">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6">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600" kern="1200">
          <a:solidFill>
            <a:schemeClr val="accent6">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600" kern="1200">
          <a:solidFill>
            <a:schemeClr val="accent6">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1.emf"/><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90.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3.emf"/><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51.emf"/></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9CA90-7EA0-D1FE-62CE-8344A897F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8F01DE-BCCB-D691-2F68-97935960F903}"/>
              </a:ext>
            </a:extLst>
          </p:cNvPr>
          <p:cNvSpPr>
            <a:spLocks noGrp="1"/>
          </p:cNvSpPr>
          <p:nvPr>
            <p:ph type="title"/>
          </p:nvPr>
        </p:nvSpPr>
        <p:spPr>
          <a:xfrm>
            <a:off x="314072" y="-11719"/>
            <a:ext cx="10515600" cy="1001353"/>
          </a:xfrm>
        </p:spPr>
        <p:txBody>
          <a:bodyPr>
            <a:normAutofit/>
          </a:bodyPr>
          <a:lstStyle/>
          <a:p>
            <a:r>
              <a:rPr lang="en-US" dirty="0">
                <a:solidFill>
                  <a:schemeClr val="accent1"/>
                </a:solidFill>
                <a:latin typeface="Calibri"/>
                <a:ea typeface="Calibri"/>
                <a:cs typeface="Calibri"/>
              </a:rPr>
              <a:t> </a:t>
            </a:r>
          </a:p>
        </p:txBody>
      </p:sp>
      <p:pic>
        <p:nvPicPr>
          <p:cNvPr id="3" name="Picture 2">
            <a:extLst>
              <a:ext uri="{FF2B5EF4-FFF2-40B4-BE49-F238E27FC236}">
                <a16:creationId xmlns:a16="http://schemas.microsoft.com/office/drawing/2014/main" id="{F9761B65-B61E-19ED-5720-44D7BFC98654}"/>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5C33C463-04B4-C9D3-A497-AAD67F4CD2F0}"/>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itle 1">
            <a:extLst>
              <a:ext uri="{FF2B5EF4-FFF2-40B4-BE49-F238E27FC236}">
                <a16:creationId xmlns:a16="http://schemas.microsoft.com/office/drawing/2014/main" id="{158BCF74-5F5E-82CB-A8AD-57760C7E52D7}"/>
              </a:ext>
            </a:extLst>
          </p:cNvPr>
          <p:cNvSpPr txBox="1">
            <a:spLocks/>
          </p:cNvSpPr>
          <p:nvPr/>
        </p:nvSpPr>
        <p:spPr>
          <a:xfrm>
            <a:off x="971911" y="648971"/>
            <a:ext cx="10515600" cy="4798832"/>
          </a:xfrm>
          <a:prstGeom prst="rect">
            <a:avLst/>
          </a:prstGeom>
        </p:spPr>
        <p:txBody>
          <a:bodyPr vert="horz" lIns="91440" tIns="45720" rIns="91440" bIns="45720" rtlCol="0" anchor="ctr">
            <a:normAutofit fontScale="4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spcAft>
                <a:spcPts val="600"/>
              </a:spcAft>
            </a:pPr>
            <a:r>
              <a:rPr lang="en-US" sz="6400" dirty="0">
                <a:solidFill>
                  <a:schemeClr val="accent1"/>
                </a:solidFill>
                <a:latin typeface="+mn-lt"/>
              </a:rPr>
              <a:t>Incorporating </a:t>
            </a:r>
          </a:p>
          <a:p>
            <a:pPr algn="ctr">
              <a:spcBef>
                <a:spcPts val="600"/>
              </a:spcBef>
              <a:spcAft>
                <a:spcPts val="600"/>
              </a:spcAft>
            </a:pPr>
            <a:r>
              <a:rPr lang="en-US" sz="6400" dirty="0">
                <a:solidFill>
                  <a:schemeClr val="accent1"/>
                </a:solidFill>
                <a:latin typeface="+mn-lt"/>
              </a:rPr>
              <a:t>Mangrove Ecosystem Services </a:t>
            </a:r>
          </a:p>
          <a:p>
            <a:pPr algn="ctr">
              <a:spcBef>
                <a:spcPts val="600"/>
              </a:spcBef>
              <a:spcAft>
                <a:spcPts val="600"/>
              </a:spcAft>
            </a:pPr>
            <a:r>
              <a:rPr lang="en-US" sz="6400" dirty="0">
                <a:solidFill>
                  <a:schemeClr val="accent1"/>
                </a:solidFill>
                <a:latin typeface="+mn-lt"/>
              </a:rPr>
              <a:t>Into World Bank </a:t>
            </a:r>
          </a:p>
          <a:p>
            <a:pPr algn="ctr">
              <a:spcBef>
                <a:spcPts val="200"/>
              </a:spcBef>
              <a:spcAft>
                <a:spcPts val="200"/>
              </a:spcAft>
            </a:pPr>
            <a:r>
              <a:rPr lang="en-US" sz="6400" dirty="0">
                <a:solidFill>
                  <a:schemeClr val="accent1"/>
                </a:solidFill>
                <a:latin typeface="+mn-lt"/>
              </a:rPr>
              <a:t>Macroeconomic Models</a:t>
            </a:r>
            <a:br>
              <a:rPr lang="en-US" dirty="0">
                <a:solidFill>
                  <a:schemeClr val="accent1"/>
                </a:solidFill>
              </a:rPr>
            </a:br>
            <a:endParaRPr lang="en-US" sz="2600" dirty="0">
              <a:solidFill>
                <a:schemeClr val="accent1"/>
              </a:solidFill>
            </a:endParaRPr>
          </a:p>
          <a:p>
            <a:pPr algn="ctr">
              <a:spcBef>
                <a:spcPts val="200"/>
              </a:spcBef>
              <a:spcAft>
                <a:spcPts val="200"/>
              </a:spcAft>
            </a:pPr>
            <a:endParaRPr lang="en-US" sz="2600" dirty="0">
              <a:solidFill>
                <a:schemeClr val="accent1"/>
              </a:solidFill>
            </a:endParaRPr>
          </a:p>
          <a:p>
            <a:pPr algn="ctr">
              <a:spcBef>
                <a:spcPts val="200"/>
              </a:spcBef>
              <a:spcAft>
                <a:spcPts val="200"/>
              </a:spcAft>
            </a:pPr>
            <a:endParaRPr lang="en-US" sz="2600" dirty="0">
              <a:solidFill>
                <a:schemeClr val="accent1"/>
              </a:solidFill>
            </a:endParaRPr>
          </a:p>
          <a:p>
            <a:pPr algn="ctr">
              <a:spcBef>
                <a:spcPts val="200"/>
              </a:spcBef>
              <a:spcAft>
                <a:spcPts val="200"/>
              </a:spcAft>
            </a:pPr>
            <a:r>
              <a:rPr lang="en-US" sz="4200" dirty="0">
                <a:solidFill>
                  <a:schemeClr val="accent1"/>
                </a:solidFill>
              </a:rPr>
              <a:t>Tijen Arin</a:t>
            </a:r>
            <a:r>
              <a:rPr lang="en-US" sz="4200" baseline="30000" dirty="0">
                <a:solidFill>
                  <a:schemeClr val="accent1"/>
                </a:solidFill>
              </a:rPr>
              <a:t>1</a:t>
            </a:r>
            <a:br>
              <a:rPr lang="en-US" sz="4200" dirty="0">
                <a:solidFill>
                  <a:schemeClr val="accent1"/>
                </a:solidFill>
              </a:rPr>
            </a:br>
            <a:r>
              <a:rPr lang="en-US" sz="4200" dirty="0">
                <a:solidFill>
                  <a:schemeClr val="accent1"/>
                </a:solidFill>
              </a:rPr>
              <a:t>Ally Finkbeiner</a:t>
            </a:r>
            <a:r>
              <a:rPr lang="en-US" sz="4200" baseline="30000" dirty="0">
                <a:solidFill>
                  <a:schemeClr val="accent1"/>
                </a:solidFill>
              </a:rPr>
              <a:t>1</a:t>
            </a:r>
            <a:endParaRPr lang="en-US" sz="4200" dirty="0">
              <a:solidFill>
                <a:schemeClr val="accent1"/>
              </a:solidFill>
            </a:endParaRPr>
          </a:p>
          <a:p>
            <a:pPr algn="ctr">
              <a:spcBef>
                <a:spcPts val="200"/>
              </a:spcBef>
              <a:spcAft>
                <a:spcPts val="200"/>
              </a:spcAft>
            </a:pPr>
            <a:r>
              <a:rPr lang="en-US" sz="4200" dirty="0">
                <a:solidFill>
                  <a:schemeClr val="accent1"/>
                </a:solidFill>
              </a:rPr>
              <a:t>Ragchaasuren Galindev</a:t>
            </a:r>
            <a:r>
              <a:rPr lang="en-US" sz="4200" baseline="30000" dirty="0">
                <a:solidFill>
                  <a:schemeClr val="accent1"/>
                </a:solidFill>
              </a:rPr>
              <a:t>1</a:t>
            </a:r>
            <a:r>
              <a:rPr lang="en-US" sz="4200" dirty="0">
                <a:solidFill>
                  <a:schemeClr val="accent1"/>
                </a:solidFill>
              </a:rPr>
              <a:t>  </a:t>
            </a:r>
          </a:p>
          <a:p>
            <a:pPr algn="ctr">
              <a:spcBef>
                <a:spcPts val="200"/>
              </a:spcBef>
              <a:spcAft>
                <a:spcPts val="200"/>
              </a:spcAft>
            </a:pPr>
            <a:r>
              <a:rPr lang="en-US" sz="4200" dirty="0">
                <a:solidFill>
                  <a:schemeClr val="accent1"/>
                </a:solidFill>
              </a:rPr>
              <a:t>R. Barış Tercioğlu</a:t>
            </a:r>
            <a:r>
              <a:rPr lang="en-US" sz="4200" baseline="30000" dirty="0">
                <a:solidFill>
                  <a:schemeClr val="accent1"/>
                </a:solidFill>
              </a:rPr>
              <a:t>1</a:t>
            </a:r>
          </a:p>
          <a:p>
            <a:pPr algn="ctr">
              <a:spcBef>
                <a:spcPts val="200"/>
              </a:spcBef>
              <a:spcAft>
                <a:spcPts val="200"/>
              </a:spcAft>
            </a:pPr>
            <a:r>
              <a:rPr lang="en-US" sz="4200" dirty="0">
                <a:solidFill>
                  <a:schemeClr val="accent1"/>
                </a:solidFill>
              </a:rPr>
              <a:t>Ernest Frimpong Asamoah</a:t>
            </a:r>
            <a:r>
              <a:rPr lang="en-US" sz="4200" baseline="30000" dirty="0">
                <a:solidFill>
                  <a:schemeClr val="accent1"/>
                </a:solidFill>
              </a:rPr>
              <a:t>1</a:t>
            </a:r>
          </a:p>
          <a:p>
            <a:pPr algn="ctr">
              <a:spcBef>
                <a:spcPts val="200"/>
              </a:spcBef>
              <a:spcAft>
                <a:spcPts val="200"/>
              </a:spcAft>
            </a:pPr>
            <a:r>
              <a:rPr lang="en-US" sz="4200" dirty="0">
                <a:solidFill>
                  <a:schemeClr val="accent1"/>
                </a:solidFill>
              </a:rPr>
              <a:t>Mike Beck</a:t>
            </a:r>
            <a:r>
              <a:rPr lang="en-US" sz="4200" baseline="30000" dirty="0">
                <a:solidFill>
                  <a:schemeClr val="accent1"/>
                </a:solidFill>
              </a:rPr>
              <a:t>2</a:t>
            </a:r>
          </a:p>
          <a:p>
            <a:pPr algn="ctr"/>
            <a:endParaRPr lang="en-US" sz="1700" baseline="30000" dirty="0">
              <a:solidFill>
                <a:schemeClr val="accent1"/>
              </a:solidFill>
              <a:latin typeface="+mn-lt"/>
            </a:endParaRPr>
          </a:p>
          <a:p>
            <a:pPr algn="ctr"/>
            <a:endParaRPr lang="en-US" sz="1700" baseline="30000" dirty="0">
              <a:solidFill>
                <a:schemeClr val="accent1"/>
              </a:solidFill>
            </a:endParaRPr>
          </a:p>
          <a:p>
            <a:pPr algn="ctr"/>
            <a:endParaRPr lang="en-US" sz="1700" baseline="30000" dirty="0">
              <a:solidFill>
                <a:schemeClr val="accent1"/>
              </a:solidFill>
            </a:endParaRPr>
          </a:p>
          <a:p>
            <a:pPr algn="ctr"/>
            <a:endParaRPr lang="en-US" sz="1700" baseline="30000" dirty="0">
              <a:solidFill>
                <a:schemeClr val="accent1"/>
              </a:solidFill>
            </a:endParaRPr>
          </a:p>
          <a:p>
            <a:pPr algn="ctr"/>
            <a:endParaRPr lang="en-US" sz="1700" baseline="30000" dirty="0">
              <a:solidFill>
                <a:schemeClr val="accent1"/>
              </a:solidFill>
            </a:endParaRPr>
          </a:p>
          <a:p>
            <a:pPr algn="ctr"/>
            <a:endParaRPr lang="en-US" sz="1700" baseline="30000" dirty="0">
              <a:solidFill>
                <a:schemeClr val="accent1"/>
              </a:solidFill>
            </a:endParaRPr>
          </a:p>
          <a:p>
            <a:pPr algn="ctr"/>
            <a:endParaRPr lang="en-US" sz="1700" baseline="30000" dirty="0">
              <a:solidFill>
                <a:schemeClr val="accent1"/>
              </a:solidFill>
            </a:endParaRPr>
          </a:p>
          <a:p>
            <a:pPr algn="ctr"/>
            <a:endParaRPr lang="en-US" sz="1700" baseline="30000" dirty="0">
              <a:solidFill>
                <a:schemeClr val="accent1"/>
              </a:solidFill>
            </a:endParaRPr>
          </a:p>
          <a:p>
            <a:pPr algn="ctr"/>
            <a:endParaRPr lang="en-US" sz="1700" baseline="30000" dirty="0">
              <a:solidFill>
                <a:schemeClr val="accent1"/>
              </a:solidFill>
            </a:endParaRPr>
          </a:p>
          <a:p>
            <a:pPr algn="ctr"/>
            <a:endParaRPr lang="en-US" sz="2900" baseline="30000" dirty="0">
              <a:solidFill>
                <a:schemeClr val="accent1"/>
              </a:solidFill>
            </a:endParaRPr>
          </a:p>
          <a:p>
            <a:pPr algn="ctr"/>
            <a:r>
              <a:rPr lang="en-US" sz="2900" baseline="30000" dirty="0">
                <a:solidFill>
                  <a:schemeClr val="accent1"/>
                </a:solidFill>
              </a:rPr>
              <a:t>1: </a:t>
            </a:r>
            <a:r>
              <a:rPr lang="en-US" sz="2900" dirty="0">
                <a:solidFill>
                  <a:schemeClr val="accent1"/>
                </a:solidFill>
              </a:rPr>
              <a:t>World Bank, </a:t>
            </a:r>
            <a:r>
              <a:rPr lang="en-US" sz="2900" baseline="30000" dirty="0">
                <a:solidFill>
                  <a:schemeClr val="accent1"/>
                </a:solidFill>
              </a:rPr>
              <a:t>2: </a:t>
            </a:r>
            <a:r>
              <a:rPr lang="en-US" sz="2900" dirty="0">
                <a:solidFill>
                  <a:schemeClr val="accent1"/>
                </a:solidFill>
              </a:rPr>
              <a:t>Center on Coastal Climate Resilience, UC Santa Cruz</a:t>
            </a:r>
          </a:p>
        </p:txBody>
      </p:sp>
      <p:sp>
        <p:nvSpPr>
          <p:cNvPr id="9" name="Subtitle 2">
            <a:extLst>
              <a:ext uri="{FF2B5EF4-FFF2-40B4-BE49-F238E27FC236}">
                <a16:creationId xmlns:a16="http://schemas.microsoft.com/office/drawing/2014/main" id="{02101D23-2A57-0AA8-D38D-6E9C3F4B01D8}"/>
              </a:ext>
            </a:extLst>
          </p:cNvPr>
          <p:cNvSpPr txBox="1">
            <a:spLocks/>
          </p:cNvSpPr>
          <p:nvPr/>
        </p:nvSpPr>
        <p:spPr>
          <a:xfrm>
            <a:off x="3191960" y="5839697"/>
            <a:ext cx="6231096" cy="26879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solidFill>
                  <a:schemeClr val="accent1"/>
                </a:solidFill>
                <a:latin typeface="+mj-lt"/>
              </a:rPr>
              <a:t>GTAP Annual Conference. June 25-27, 2025. Kigali, Rwanda</a:t>
            </a:r>
          </a:p>
        </p:txBody>
      </p:sp>
      <p:pic>
        <p:nvPicPr>
          <p:cNvPr id="4" name="Picture 3">
            <a:extLst>
              <a:ext uri="{FF2B5EF4-FFF2-40B4-BE49-F238E27FC236}">
                <a16:creationId xmlns:a16="http://schemas.microsoft.com/office/drawing/2014/main" id="{2F387559-300A-09F2-085F-F7FFD4FACB41}"/>
              </a:ext>
            </a:extLst>
          </p:cNvPr>
          <p:cNvPicPr>
            <a:picLocks noChangeAspect="1"/>
          </p:cNvPicPr>
          <p:nvPr/>
        </p:nvPicPr>
        <p:blipFill>
          <a:blip r:embed="rId5"/>
          <a:stretch>
            <a:fillRect/>
          </a:stretch>
        </p:blipFill>
        <p:spPr>
          <a:xfrm>
            <a:off x="9148359" y="1103745"/>
            <a:ext cx="2339152" cy="3510762"/>
          </a:xfrm>
          <a:prstGeom prst="rect">
            <a:avLst/>
          </a:prstGeom>
        </p:spPr>
      </p:pic>
      <p:pic>
        <p:nvPicPr>
          <p:cNvPr id="7" name="Picture 6">
            <a:extLst>
              <a:ext uri="{FF2B5EF4-FFF2-40B4-BE49-F238E27FC236}">
                <a16:creationId xmlns:a16="http://schemas.microsoft.com/office/drawing/2014/main" id="{05F3BD83-36B6-5C91-0F00-62556068BBCE}"/>
              </a:ext>
            </a:extLst>
          </p:cNvPr>
          <p:cNvPicPr>
            <a:picLocks noChangeAspect="1"/>
          </p:cNvPicPr>
          <p:nvPr/>
        </p:nvPicPr>
        <p:blipFill>
          <a:blip r:embed="rId6"/>
          <a:stretch>
            <a:fillRect/>
          </a:stretch>
        </p:blipFill>
        <p:spPr>
          <a:xfrm>
            <a:off x="530916" y="825984"/>
            <a:ext cx="2982936" cy="1951506"/>
          </a:xfrm>
          <a:prstGeom prst="rect">
            <a:avLst/>
          </a:prstGeom>
        </p:spPr>
      </p:pic>
      <p:pic>
        <p:nvPicPr>
          <p:cNvPr id="8" name="Picture 7">
            <a:extLst>
              <a:ext uri="{FF2B5EF4-FFF2-40B4-BE49-F238E27FC236}">
                <a16:creationId xmlns:a16="http://schemas.microsoft.com/office/drawing/2014/main" id="{E0F1A734-E7BB-8639-B5DC-2508D36DEA74}"/>
              </a:ext>
            </a:extLst>
          </p:cNvPr>
          <p:cNvPicPr>
            <a:picLocks noChangeAspect="1"/>
          </p:cNvPicPr>
          <p:nvPr/>
        </p:nvPicPr>
        <p:blipFill>
          <a:blip r:embed="rId7"/>
          <a:stretch>
            <a:fillRect/>
          </a:stretch>
        </p:blipFill>
        <p:spPr>
          <a:xfrm>
            <a:off x="852808" y="3202983"/>
            <a:ext cx="2339152" cy="1755056"/>
          </a:xfrm>
          <a:prstGeom prst="rect">
            <a:avLst/>
          </a:prstGeom>
        </p:spPr>
      </p:pic>
      <p:sp>
        <p:nvSpPr>
          <p:cNvPr id="10" name="TextBox 9">
            <a:extLst>
              <a:ext uri="{FF2B5EF4-FFF2-40B4-BE49-F238E27FC236}">
                <a16:creationId xmlns:a16="http://schemas.microsoft.com/office/drawing/2014/main" id="{B25E123B-745B-3C21-3FD7-959DD01FAAD9}"/>
              </a:ext>
            </a:extLst>
          </p:cNvPr>
          <p:cNvSpPr txBox="1"/>
          <p:nvPr/>
        </p:nvSpPr>
        <p:spPr>
          <a:xfrm>
            <a:off x="0" y="6531639"/>
            <a:ext cx="2399631" cy="276999"/>
          </a:xfrm>
          <a:prstGeom prst="rect">
            <a:avLst/>
          </a:prstGeom>
          <a:noFill/>
        </p:spPr>
        <p:txBody>
          <a:bodyPr wrap="none" rtlCol="0">
            <a:spAutoFit/>
          </a:bodyPr>
          <a:lstStyle/>
          <a:p>
            <a:r>
              <a:rPr lang="en-US" sz="1200" dirty="0"/>
              <a:t>Source of images: World Bank 2021</a:t>
            </a:r>
          </a:p>
        </p:txBody>
      </p:sp>
    </p:spTree>
    <p:extLst>
      <p:ext uri="{BB962C8B-B14F-4D97-AF65-F5344CB8AC3E}">
        <p14:creationId xmlns:p14="http://schemas.microsoft.com/office/powerpoint/2010/main" val="2200657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C244A-5576-22ED-3712-A4C1B41504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0CC492-B7E4-6552-2693-54240CAB9F35}"/>
              </a:ext>
            </a:extLst>
          </p:cNvPr>
          <p:cNvSpPr>
            <a:spLocks noGrp="1"/>
          </p:cNvSpPr>
          <p:nvPr>
            <p:ph type="title"/>
          </p:nvPr>
        </p:nvSpPr>
        <p:spPr>
          <a:xfrm>
            <a:off x="314072" y="-11719"/>
            <a:ext cx="11390248" cy="708949"/>
          </a:xfrm>
        </p:spPr>
        <p:txBody>
          <a:bodyPr>
            <a:normAutofit/>
          </a:bodyPr>
          <a:lstStyle/>
          <a:p>
            <a:r>
              <a:rPr lang="en-US" sz="4000" dirty="0">
                <a:solidFill>
                  <a:schemeClr val="accent1"/>
                </a:solidFill>
                <a:latin typeface="Calibri"/>
                <a:ea typeface="Calibri"/>
                <a:cs typeface="Calibri"/>
              </a:rPr>
              <a:t>Literature Review</a:t>
            </a:r>
            <a:endParaRPr lang="en-US" sz="2000" dirty="0">
              <a:solidFill>
                <a:schemeClr val="accent1"/>
              </a:solidFill>
              <a:latin typeface="Calibri"/>
              <a:ea typeface="Calibri"/>
              <a:cs typeface="Calibri"/>
            </a:endParaRPr>
          </a:p>
        </p:txBody>
      </p:sp>
      <p:sp>
        <p:nvSpPr>
          <p:cNvPr id="4" name="TextBox 3">
            <a:extLst>
              <a:ext uri="{FF2B5EF4-FFF2-40B4-BE49-F238E27FC236}">
                <a16:creationId xmlns:a16="http://schemas.microsoft.com/office/drawing/2014/main" id="{807455EE-B3F9-993D-1A3C-66952DDE471E}"/>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1952845C-1C87-6CCC-E6B5-3CC9D0C57A1F}"/>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7AD8BD01-F645-A98F-C64C-60F2AC618DDF}"/>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14112EBF-02AB-DC74-305A-0544FE304175}"/>
              </a:ext>
            </a:extLst>
          </p:cNvPr>
          <p:cNvSpPr txBox="1"/>
          <p:nvPr/>
        </p:nvSpPr>
        <p:spPr>
          <a:xfrm>
            <a:off x="0" y="821885"/>
            <a:ext cx="12192000" cy="5539978"/>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r>
              <a:rPr lang="en-US" sz="2400" dirty="0"/>
              <a:t>Nature-aware macroeconomic models relatively nascent , most incorporate terrestrial ESs.</a:t>
            </a:r>
          </a:p>
          <a:p>
            <a:pPr marL="285750" indent="-285750">
              <a:spcBef>
                <a:spcPts val="1200"/>
              </a:spcBef>
              <a:spcAft>
                <a:spcPts val="600"/>
              </a:spcAft>
              <a:buFont typeface="Arial" panose="020B0604020202020204" pitchFamily="34" charset="0"/>
              <a:buChar char="•"/>
            </a:pPr>
            <a:r>
              <a:rPr lang="en-US" sz="2400" dirty="0"/>
              <a:t>Numerous mangrove valuation studies, but vast majority partial equilibrium analyses.</a:t>
            </a:r>
          </a:p>
          <a:p>
            <a:pPr marL="285750" indent="-285750">
              <a:spcBef>
                <a:spcPts val="1200"/>
              </a:spcBef>
              <a:spcAft>
                <a:spcPts val="600"/>
              </a:spcAft>
              <a:buFont typeface="Arial" panose="020B0604020202020204" pitchFamily="34" charset="0"/>
              <a:buChar char="•"/>
            </a:pPr>
            <a:r>
              <a:rPr lang="en-US" sz="2400" dirty="0"/>
              <a:t>Two macro models with mangroves</a:t>
            </a:r>
          </a:p>
          <a:p>
            <a:pPr marL="914400" lvl="1" indent="-457200">
              <a:spcBef>
                <a:spcPts val="1200"/>
              </a:spcBef>
              <a:spcAft>
                <a:spcPts val="600"/>
              </a:spcAft>
              <a:buFont typeface="+mj-lt"/>
              <a:buAutoNum type="arabicPeriod"/>
            </a:pPr>
            <a:r>
              <a:rPr lang="en-US" sz="2400" dirty="0">
                <a:effectLst/>
                <a:ea typeface="Yu Gothic" panose="020B0400000000000000" pitchFamily="34" charset="-128"/>
              </a:rPr>
              <a:t>GTAP CGE model – Global Futures </a:t>
            </a:r>
            <a:r>
              <a:rPr lang="en-US" sz="2400" dirty="0">
                <a:ea typeface="Yu Gothic" panose="020B0400000000000000" pitchFamily="34" charset="-128"/>
              </a:rPr>
              <a:t>Report </a:t>
            </a:r>
            <a:r>
              <a:rPr lang="en-US" dirty="0">
                <a:ea typeface="Yu Gothic" panose="020B0400000000000000" pitchFamily="34" charset="-128"/>
              </a:rPr>
              <a:t>(Johnson et al. 2020)</a:t>
            </a:r>
            <a:endParaRPr lang="en-US" dirty="0"/>
          </a:p>
          <a:p>
            <a:pPr marL="1200150" lvl="2" indent="-285750">
              <a:spcBef>
                <a:spcPts val="1200"/>
              </a:spcBef>
              <a:spcAft>
                <a:spcPts val="600"/>
              </a:spcAft>
              <a:buFont typeface="Arial" panose="020B0604020202020204" pitchFamily="34" charset="0"/>
              <a:buChar char="•"/>
            </a:pPr>
            <a:r>
              <a:rPr lang="en-US" sz="2400" dirty="0">
                <a:ea typeface="Yu Gothic" panose="020B0400000000000000" pitchFamily="34" charset="-128"/>
              </a:rPr>
              <a:t>L</a:t>
            </a:r>
            <a:r>
              <a:rPr lang="en-US" sz="2400" dirty="0">
                <a:effectLst/>
                <a:ea typeface="Yu Gothic" panose="020B0400000000000000" pitchFamily="34" charset="-128"/>
              </a:rPr>
              <a:t>inked with InVEST Coastal Vulnerability Model </a:t>
            </a:r>
            <a:r>
              <a:rPr lang="en-US" dirty="0"/>
              <a:t>(Natural Capital Project 2025)</a:t>
            </a:r>
            <a:endParaRPr lang="en-US" sz="2400" dirty="0">
              <a:effectLst/>
              <a:ea typeface="Yu Gothic" panose="020B0400000000000000" pitchFamily="34" charset="-128"/>
            </a:endParaRPr>
          </a:p>
          <a:p>
            <a:pPr marL="914400" lvl="1" indent="-457200">
              <a:spcBef>
                <a:spcPts val="1200"/>
              </a:spcBef>
              <a:spcAft>
                <a:spcPts val="600"/>
              </a:spcAft>
              <a:buFont typeface="+mj-lt"/>
              <a:buAutoNum type="arabicPeriod"/>
            </a:pPr>
            <a:r>
              <a:rPr lang="en-US" sz="2400" dirty="0">
                <a:ea typeface="Yu Gothic" panose="020B0400000000000000" pitchFamily="34" charset="-128"/>
              </a:rPr>
              <a:t>Indonesia Bioeconomic Model 201 informing Indonesia CCDR </a:t>
            </a:r>
            <a:r>
              <a:rPr lang="en-US" dirty="0">
                <a:ea typeface="Yu Gothic" panose="020B0400000000000000" pitchFamily="34" charset="-128"/>
              </a:rPr>
              <a:t>(Scandizzo 2023,  WBG 2023)</a:t>
            </a:r>
          </a:p>
          <a:p>
            <a:pPr marL="1200150" lvl="2" indent="-285750">
              <a:spcBef>
                <a:spcPts val="1200"/>
              </a:spcBef>
              <a:spcAft>
                <a:spcPts val="600"/>
              </a:spcAft>
              <a:buFont typeface="Arial" panose="020B0604020202020204" pitchFamily="34" charset="0"/>
              <a:buChar char="•"/>
            </a:pPr>
            <a:r>
              <a:rPr lang="en-US" sz="2400" dirty="0">
                <a:ea typeface="Yu Gothic" panose="020B0400000000000000" pitchFamily="34" charset="-128"/>
              </a:rPr>
              <a:t>Extended SAM reflecting regional land use estimates</a:t>
            </a:r>
          </a:p>
          <a:p>
            <a:pPr marL="1200150" lvl="2" indent="-285750">
              <a:spcBef>
                <a:spcPts val="1200"/>
              </a:spcBef>
              <a:spcAft>
                <a:spcPts val="600"/>
              </a:spcAft>
              <a:buFont typeface="Arial" panose="020B0604020202020204" pitchFamily="34" charset="0"/>
              <a:buChar char="•"/>
            </a:pPr>
            <a:r>
              <a:rPr lang="en-US" sz="2400" dirty="0">
                <a:ea typeface="Yu Gothic" panose="020B0400000000000000" pitchFamily="34" charset="-128"/>
              </a:rPr>
              <a:t>Multiple ESs included (timber, fish, coastal protection, tourism)</a:t>
            </a:r>
          </a:p>
          <a:p>
            <a:pPr marL="1200150" lvl="2" indent="-285750">
              <a:spcBef>
                <a:spcPts val="1200"/>
              </a:spcBef>
              <a:spcAft>
                <a:spcPts val="600"/>
              </a:spcAft>
              <a:buFont typeface="Arial" panose="020B0604020202020204" pitchFamily="34" charset="0"/>
              <a:buChar char="•"/>
            </a:pPr>
            <a:r>
              <a:rPr lang="en-US" sz="2400" dirty="0">
                <a:ea typeface="Yu Gothic" panose="020B0400000000000000" pitchFamily="34" charset="-128"/>
              </a:rPr>
              <a:t>Average per ha ES value estimates from separate spatially explicit cost-benefit analysis </a:t>
            </a:r>
            <a:r>
              <a:rPr lang="en-US" dirty="0">
                <a:ea typeface="Yu Gothic" panose="020B0400000000000000" pitchFamily="34" charset="-128"/>
              </a:rPr>
              <a:t>(World Bank 2021) </a:t>
            </a:r>
          </a:p>
        </p:txBody>
      </p:sp>
    </p:spTree>
    <p:extLst>
      <p:ext uri="{BB962C8B-B14F-4D97-AF65-F5344CB8AC3E}">
        <p14:creationId xmlns:p14="http://schemas.microsoft.com/office/powerpoint/2010/main" val="2501041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A1811-4219-3AE0-E008-B37F9A2677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367625-C6F1-94C6-10A8-C9950455410F}"/>
              </a:ext>
            </a:extLst>
          </p:cNvPr>
          <p:cNvSpPr>
            <a:spLocks noGrp="1"/>
          </p:cNvSpPr>
          <p:nvPr>
            <p:ph type="title"/>
          </p:nvPr>
        </p:nvSpPr>
        <p:spPr>
          <a:xfrm>
            <a:off x="291013" y="267454"/>
            <a:ext cx="12109331" cy="558372"/>
          </a:xfrm>
        </p:spPr>
        <p:txBody>
          <a:bodyPr>
            <a:normAutofit fontScale="90000"/>
          </a:bodyPr>
          <a:lstStyle/>
          <a:p>
            <a:pPr>
              <a:spcBef>
                <a:spcPts val="1200"/>
              </a:spcBef>
              <a:spcAft>
                <a:spcPts val="600"/>
              </a:spcAft>
            </a:pPr>
            <a:r>
              <a:rPr lang="en-US" sz="4000" dirty="0">
                <a:solidFill>
                  <a:schemeClr val="accent1"/>
                </a:solidFill>
                <a:latin typeface="Calibri"/>
                <a:ea typeface="Calibri"/>
                <a:cs typeface="Calibri"/>
              </a:rPr>
              <a:t>Mangroves ESs in World Bank Macro Models</a:t>
            </a:r>
            <a:endParaRPr lang="en-US" sz="2200" dirty="0">
              <a:solidFill>
                <a:schemeClr val="accent1"/>
              </a:solidFill>
              <a:latin typeface="Calibri"/>
              <a:ea typeface="Calibri"/>
              <a:cs typeface="Calibri"/>
            </a:endParaRPr>
          </a:p>
        </p:txBody>
      </p:sp>
      <p:sp>
        <p:nvSpPr>
          <p:cNvPr id="4" name="TextBox 3">
            <a:extLst>
              <a:ext uri="{FF2B5EF4-FFF2-40B4-BE49-F238E27FC236}">
                <a16:creationId xmlns:a16="http://schemas.microsoft.com/office/drawing/2014/main" id="{E722541A-4A3D-E35A-DC42-0EF87CE7967A}"/>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FA20B82B-4E1B-3D4A-2F13-840B5CCD8174}"/>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9F6BEE52-ADD7-49D8-5819-FB7B6A8EBF61}"/>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738DB204-D0C8-E8EA-E3CA-057CF1633B57}"/>
              </a:ext>
            </a:extLst>
          </p:cNvPr>
          <p:cNvSpPr txBox="1"/>
          <p:nvPr/>
        </p:nvSpPr>
        <p:spPr>
          <a:xfrm>
            <a:off x="82669" y="989634"/>
            <a:ext cx="12026661" cy="5586145"/>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r>
              <a:rPr lang="en-US" sz="2400" dirty="0"/>
              <a:t>MANAGE-WB and MFMod</a:t>
            </a:r>
          </a:p>
          <a:p>
            <a:pPr marL="285750" indent="-285750">
              <a:spcBef>
                <a:spcPts val="1200"/>
              </a:spcBef>
              <a:spcAft>
                <a:spcPts val="600"/>
              </a:spcAft>
              <a:buFont typeface="Arial" panose="020B0604020202020204" pitchFamily="34" charset="0"/>
              <a:buChar char="•"/>
            </a:pPr>
            <a:r>
              <a:rPr lang="en-US" sz="2400" dirty="0"/>
              <a:t>Scenarios</a:t>
            </a:r>
          </a:p>
          <a:p>
            <a:pPr marL="742950" lvl="1" indent="-285750">
              <a:spcBef>
                <a:spcPts val="1200"/>
              </a:spcBef>
              <a:spcAft>
                <a:spcPts val="600"/>
              </a:spcAft>
              <a:buFont typeface="Arial" panose="020B0604020202020204" pitchFamily="34" charset="0"/>
              <a:buChar char="•"/>
            </a:pPr>
            <a:r>
              <a:rPr lang="en-US" sz="2400" dirty="0"/>
              <a:t>BAU: no change in extent or continued loss of mangroves*</a:t>
            </a:r>
          </a:p>
          <a:p>
            <a:pPr marL="742950" lvl="1" indent="-285750">
              <a:spcBef>
                <a:spcPts val="1200"/>
              </a:spcBef>
              <a:spcAft>
                <a:spcPts val="600"/>
              </a:spcAft>
              <a:buFont typeface="Arial" panose="020B0604020202020204" pitchFamily="34" charset="0"/>
              <a:buChar char="•"/>
            </a:pPr>
            <a:r>
              <a:rPr lang="en-US" sz="2400" dirty="0"/>
              <a:t>Policy scenario: Conservation and or restoration </a:t>
            </a:r>
          </a:p>
          <a:p>
            <a:pPr marL="285750" indent="-285750">
              <a:spcBef>
                <a:spcPts val="1200"/>
              </a:spcBef>
              <a:spcAft>
                <a:spcPts val="600"/>
              </a:spcAft>
              <a:buFont typeface="Arial" panose="020B0604020202020204" pitchFamily="34" charset="0"/>
              <a:buChar char="•"/>
            </a:pPr>
            <a:r>
              <a:rPr lang="en-US" sz="2400" dirty="0"/>
              <a:t>Spatially explicit</a:t>
            </a:r>
          </a:p>
          <a:p>
            <a:pPr marL="285750" indent="-285750">
              <a:spcBef>
                <a:spcPts val="1200"/>
              </a:spcBef>
              <a:spcAft>
                <a:spcPts val="600"/>
              </a:spcAft>
              <a:buFont typeface="Arial" panose="020B0604020202020204" pitchFamily="34" charset="0"/>
              <a:buChar char="•"/>
            </a:pPr>
            <a:r>
              <a:rPr lang="en-US" sz="2400" dirty="0"/>
              <a:t>LULC where available, otherwise exogenously determined land allocation</a:t>
            </a:r>
          </a:p>
          <a:p>
            <a:pPr marL="285750" indent="-285750">
              <a:spcBef>
                <a:spcPts val="1200"/>
              </a:spcBef>
              <a:spcAft>
                <a:spcPts val="600"/>
              </a:spcAft>
              <a:buFont typeface="Arial" panose="020B0604020202020204" pitchFamily="34" charset="0"/>
              <a:buChar char="•"/>
            </a:pPr>
            <a:r>
              <a:rPr lang="en-US" sz="2400" dirty="0">
                <a:ea typeface="Calibri"/>
                <a:cs typeface="Calibri"/>
              </a:rPr>
              <a:t>Linking with ES models or using parameters derived by ES models.</a:t>
            </a:r>
          </a:p>
          <a:p>
            <a:pPr marL="285750" indent="-285750">
              <a:spcBef>
                <a:spcPts val="1200"/>
              </a:spcBef>
              <a:spcAft>
                <a:spcPts val="600"/>
              </a:spcAft>
              <a:buFont typeface="Arial" panose="020B0604020202020204" pitchFamily="34" charset="0"/>
              <a:buChar char="•"/>
            </a:pPr>
            <a:r>
              <a:rPr lang="en-US" sz="2400" dirty="0">
                <a:ea typeface="Calibri"/>
                <a:cs typeface="Calibri"/>
              </a:rPr>
              <a:t>Impact channels</a:t>
            </a:r>
          </a:p>
          <a:p>
            <a:pPr marL="285750" indent="-285750">
              <a:spcBef>
                <a:spcPts val="1200"/>
              </a:spcBef>
              <a:spcAft>
                <a:spcPts val="600"/>
              </a:spcAft>
              <a:buFont typeface="Arial" panose="020B0604020202020204" pitchFamily="34" charset="0"/>
              <a:buChar char="•"/>
            </a:pPr>
            <a:r>
              <a:rPr lang="en-US" sz="2400" dirty="0">
                <a:ea typeface="Calibri"/>
                <a:cs typeface="Calibri"/>
              </a:rPr>
              <a:t>Taking into account direct costs and opportunity costs</a:t>
            </a:r>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spTree>
    <p:extLst>
      <p:ext uri="{BB962C8B-B14F-4D97-AF65-F5344CB8AC3E}">
        <p14:creationId xmlns:p14="http://schemas.microsoft.com/office/powerpoint/2010/main" val="1357539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1CE61-A3A1-C8DC-BAF0-11FB10FB1F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56E44-98CC-CCE3-C332-6002E76A6FF9}"/>
              </a:ext>
            </a:extLst>
          </p:cNvPr>
          <p:cNvSpPr>
            <a:spLocks noGrp="1"/>
          </p:cNvSpPr>
          <p:nvPr>
            <p:ph type="title"/>
          </p:nvPr>
        </p:nvSpPr>
        <p:spPr>
          <a:xfrm>
            <a:off x="428263" y="374212"/>
            <a:ext cx="11763737" cy="742737"/>
          </a:xfrm>
        </p:spPr>
        <p:txBody>
          <a:bodyPr>
            <a:noAutofit/>
          </a:bodyPr>
          <a:lstStyle/>
          <a:p>
            <a:pPr algn="ctr"/>
            <a:br>
              <a:rPr lang="en-US" sz="3200" dirty="0">
                <a:solidFill>
                  <a:schemeClr val="accent1"/>
                </a:solidFill>
                <a:latin typeface="+mn-lt"/>
              </a:rPr>
            </a:br>
            <a:r>
              <a:rPr lang="en-US" sz="3200" dirty="0">
                <a:solidFill>
                  <a:schemeClr val="accent1"/>
                </a:solidFill>
                <a:latin typeface="+mn-lt"/>
              </a:rPr>
              <a:t>Impact Channels for Mangrove Ecosystem Services </a:t>
            </a:r>
            <a:br>
              <a:rPr lang="en-US" sz="3200" dirty="0">
                <a:solidFill>
                  <a:schemeClr val="accent1"/>
                </a:solidFill>
                <a:latin typeface="+mn-lt"/>
              </a:rPr>
            </a:br>
            <a:r>
              <a:rPr lang="en-US" sz="3200" dirty="0">
                <a:solidFill>
                  <a:schemeClr val="accent1"/>
                </a:solidFill>
                <a:latin typeface="+mn-lt"/>
              </a:rPr>
              <a:t>in MANAGE-WB and MFMod</a:t>
            </a:r>
            <a:br>
              <a:rPr lang="en-US" sz="4000" dirty="0">
                <a:solidFill>
                  <a:schemeClr val="accent1"/>
                </a:solidFill>
                <a:latin typeface="+mn-lt"/>
              </a:rPr>
            </a:br>
            <a:endParaRPr lang="en-US" sz="4000" dirty="0">
              <a:solidFill>
                <a:schemeClr val="accent1"/>
              </a:solidFill>
              <a:latin typeface="+mn-lt"/>
              <a:ea typeface="Calibri"/>
              <a:cs typeface="Calibri"/>
            </a:endParaRPr>
          </a:p>
        </p:txBody>
      </p:sp>
      <p:sp>
        <p:nvSpPr>
          <p:cNvPr id="4" name="TextBox 3">
            <a:extLst>
              <a:ext uri="{FF2B5EF4-FFF2-40B4-BE49-F238E27FC236}">
                <a16:creationId xmlns:a16="http://schemas.microsoft.com/office/drawing/2014/main" id="{3998B079-1553-1E23-0373-7E5E02D6F68F}"/>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D2CAD7F9-B839-29FF-C638-C16442ED91FB}"/>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242B4DA1-51E0-5391-963D-9E496DE48EF3}"/>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6C7AA995-98D9-0495-225D-E0191142D5A7}"/>
              </a:ext>
            </a:extLst>
          </p:cNvPr>
          <p:cNvSpPr txBox="1"/>
          <p:nvPr/>
        </p:nvSpPr>
        <p:spPr>
          <a:xfrm>
            <a:off x="790980" y="919211"/>
            <a:ext cx="10316715" cy="461665"/>
          </a:xfrm>
          <a:prstGeom prst="rect">
            <a:avLst/>
          </a:prstGeom>
          <a:noFill/>
        </p:spPr>
        <p:txBody>
          <a:bodyPr wrap="square" lIns="91440" tIns="45720" rIns="91440" bIns="45720" rtlCol="0" anchor="t">
            <a:spAutoFit/>
          </a:bodyPr>
          <a:lstStyle/>
          <a:p>
            <a:pPr>
              <a:spcBef>
                <a:spcPts val="1200"/>
              </a:spcBef>
              <a:spcAft>
                <a:spcPts val="600"/>
              </a:spcAft>
            </a:pPr>
            <a:r>
              <a:rPr lang="en-US" sz="2400" dirty="0"/>
              <a:t> </a:t>
            </a:r>
            <a:endParaRPr lang="en-US" sz="800" dirty="0">
              <a:sym typeface="Wingdings" panose="05000000000000000000" pitchFamily="2" charset="2"/>
            </a:endParaRPr>
          </a:p>
        </p:txBody>
      </p:sp>
      <p:graphicFrame>
        <p:nvGraphicFramePr>
          <p:cNvPr id="11" name="Table 10">
            <a:extLst>
              <a:ext uri="{FF2B5EF4-FFF2-40B4-BE49-F238E27FC236}">
                <a16:creationId xmlns:a16="http://schemas.microsoft.com/office/drawing/2014/main" id="{78C94A3C-6E2F-BCE1-A845-BCEF6BED279D}"/>
              </a:ext>
            </a:extLst>
          </p:cNvPr>
          <p:cNvGraphicFramePr>
            <a:graphicFrameLocks noGrp="1"/>
          </p:cNvGraphicFramePr>
          <p:nvPr>
            <p:extLst>
              <p:ext uri="{D42A27DB-BD31-4B8C-83A1-F6EECF244321}">
                <p14:modId xmlns:p14="http://schemas.microsoft.com/office/powerpoint/2010/main" val="987979881"/>
              </p:ext>
            </p:extLst>
          </p:nvPr>
        </p:nvGraphicFramePr>
        <p:xfrm>
          <a:off x="520861" y="1268395"/>
          <a:ext cx="10972756" cy="4947208"/>
        </p:xfrm>
        <a:graphic>
          <a:graphicData uri="http://schemas.openxmlformats.org/drawingml/2006/table">
            <a:tbl>
              <a:tblPr firstRow="1" firstCol="1" bandRow="1">
                <a:tableStyleId>{5C22544A-7EE6-4342-B048-85BDC9FD1C3A}</a:tableStyleId>
              </a:tblPr>
              <a:tblGrid>
                <a:gridCol w="4076480">
                  <a:extLst>
                    <a:ext uri="{9D8B030D-6E8A-4147-A177-3AD203B41FA5}">
                      <a16:colId xmlns:a16="http://schemas.microsoft.com/office/drawing/2014/main" val="401529713"/>
                    </a:ext>
                  </a:extLst>
                </a:gridCol>
                <a:gridCol w="3448138">
                  <a:extLst>
                    <a:ext uri="{9D8B030D-6E8A-4147-A177-3AD203B41FA5}">
                      <a16:colId xmlns:a16="http://schemas.microsoft.com/office/drawing/2014/main" val="775379734"/>
                    </a:ext>
                  </a:extLst>
                </a:gridCol>
                <a:gridCol w="3448138">
                  <a:extLst>
                    <a:ext uri="{9D8B030D-6E8A-4147-A177-3AD203B41FA5}">
                      <a16:colId xmlns:a16="http://schemas.microsoft.com/office/drawing/2014/main" val="1764741871"/>
                    </a:ext>
                  </a:extLst>
                </a:gridCol>
              </a:tblGrid>
              <a:tr h="558496">
                <a:tc rowSpan="2">
                  <a:txBody>
                    <a:bodyPr/>
                    <a:lstStyle/>
                    <a:p>
                      <a:pPr marL="0" marR="0">
                        <a:lnSpc>
                          <a:spcPct val="107000"/>
                        </a:lnSpc>
                        <a:spcAft>
                          <a:spcPts val="800"/>
                        </a:spcAft>
                        <a:buNone/>
                      </a:pPr>
                      <a:r>
                        <a:rPr lang="en-US" sz="1800" kern="100" dirty="0">
                          <a:effectLst/>
                        </a:rPr>
                        <a:t>Ecosystem service</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gridSpan="2">
                  <a:txBody>
                    <a:bodyPr/>
                    <a:lstStyle/>
                    <a:p>
                      <a:pPr marL="0" marR="0" algn="ctr">
                        <a:lnSpc>
                          <a:spcPct val="107000"/>
                        </a:lnSpc>
                        <a:spcAft>
                          <a:spcPts val="800"/>
                        </a:spcAft>
                        <a:buNone/>
                      </a:pPr>
                      <a:r>
                        <a:rPr lang="en-US" sz="1800" kern="100" dirty="0">
                          <a:effectLst/>
                        </a:rPr>
                        <a:t>Impact Channel</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1360366674"/>
                  </a:ext>
                </a:extLst>
              </a:tr>
              <a:tr h="558496">
                <a:tc vMerge="1">
                  <a:txBody>
                    <a:bodyPr/>
                    <a:lstStyle/>
                    <a:p>
                      <a:endParaRPr lang="en-US"/>
                    </a:p>
                  </a:txBody>
                  <a:tcPr/>
                </a:tc>
                <a:tc>
                  <a:txBody>
                    <a:bodyPr/>
                    <a:lstStyle/>
                    <a:p>
                      <a:pPr marL="0" marR="0" algn="ctr">
                        <a:lnSpc>
                          <a:spcPct val="107000"/>
                        </a:lnSpc>
                        <a:spcAft>
                          <a:spcPts val="800"/>
                        </a:spcAft>
                        <a:buNone/>
                      </a:pPr>
                      <a:r>
                        <a:rPr lang="en-US" sz="1800" b="1" kern="100" dirty="0">
                          <a:solidFill>
                            <a:schemeClr val="accent1"/>
                          </a:solidFill>
                          <a:effectLst/>
                        </a:rPr>
                        <a:t>MANAGE-WB</a:t>
                      </a:r>
                      <a:endParaRPr lang="en-US" sz="1800" b="1" kern="100" dirty="0">
                        <a:solidFill>
                          <a:schemeClr val="accent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defTabSz="914400" rtl="0" eaLnBrk="1" latinLnBrk="0" hangingPunct="1">
                        <a:lnSpc>
                          <a:spcPct val="107000"/>
                        </a:lnSpc>
                        <a:spcAft>
                          <a:spcPts val="800"/>
                        </a:spcAft>
                        <a:buNone/>
                      </a:pPr>
                      <a:r>
                        <a:rPr lang="en-US" sz="1800" b="1" kern="100" dirty="0">
                          <a:solidFill>
                            <a:schemeClr val="accent1"/>
                          </a:solidFill>
                          <a:effectLst/>
                          <a:latin typeface="+mn-lt"/>
                          <a:ea typeface="+mn-ea"/>
                          <a:cs typeface="+mn-cs"/>
                        </a:rPr>
                        <a:t>MFMod</a:t>
                      </a:r>
                    </a:p>
                  </a:txBody>
                  <a:tcPr marL="68580" marR="68580" marT="0" marB="0" anchor="ctr"/>
                </a:tc>
                <a:extLst>
                  <a:ext uri="{0D108BD9-81ED-4DB2-BD59-A6C34878D82A}">
                    <a16:rowId xmlns:a16="http://schemas.microsoft.com/office/drawing/2014/main" val="1689203020"/>
                  </a:ext>
                </a:extLst>
              </a:tr>
              <a:tr h="717639">
                <a:tc>
                  <a:txBody>
                    <a:bodyPr/>
                    <a:lstStyle/>
                    <a:p>
                      <a:pPr marL="0" marR="0">
                        <a:lnSpc>
                          <a:spcPct val="107000"/>
                        </a:lnSpc>
                        <a:spcAft>
                          <a:spcPts val="800"/>
                        </a:spcAft>
                        <a:buNone/>
                      </a:pPr>
                      <a:r>
                        <a:rPr lang="en-US" sz="1800" kern="100">
                          <a:effectLst/>
                        </a:rPr>
                        <a:t>Coastal flood and erosion mitigation </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nSpc>
                          <a:spcPct val="107000"/>
                        </a:lnSpc>
                        <a:spcAft>
                          <a:spcPts val="800"/>
                        </a:spcAft>
                        <a:buNone/>
                      </a:pPr>
                      <a:r>
                        <a:rPr lang="en-US" sz="1800" kern="100">
                          <a:effectLst/>
                        </a:rPr>
                        <a:t>Depreciation of capital stock</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nSpc>
                          <a:spcPct val="107000"/>
                        </a:lnSpc>
                        <a:spcAft>
                          <a:spcPts val="800"/>
                        </a:spcAft>
                        <a:buNone/>
                      </a:pPr>
                      <a:r>
                        <a:rPr lang="en-US" sz="1800" kern="100" dirty="0">
                          <a:effectLst/>
                        </a:rPr>
                        <a:t>Shock to capital stock </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74509205"/>
                  </a:ext>
                </a:extLst>
              </a:tr>
              <a:tr h="558496">
                <a:tc>
                  <a:txBody>
                    <a:bodyPr/>
                    <a:lstStyle/>
                    <a:p>
                      <a:pPr marL="0" marR="0">
                        <a:lnSpc>
                          <a:spcPct val="107000"/>
                        </a:lnSpc>
                        <a:spcAft>
                          <a:spcPts val="800"/>
                        </a:spcAft>
                        <a:buNone/>
                      </a:pPr>
                      <a:r>
                        <a:rPr lang="en-US" sz="1800" kern="100">
                          <a:effectLst/>
                        </a:rPr>
                        <a:t>Fish habitat</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nSpc>
                          <a:spcPct val="107000"/>
                        </a:lnSpc>
                        <a:spcAft>
                          <a:spcPts val="800"/>
                        </a:spcAft>
                        <a:buNone/>
                      </a:pPr>
                      <a:r>
                        <a:rPr lang="en-US" sz="1800" kern="100" dirty="0">
                          <a:effectLst/>
                        </a:rPr>
                        <a:t>Output shock</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nSpc>
                          <a:spcPct val="107000"/>
                        </a:lnSpc>
                        <a:spcAft>
                          <a:spcPts val="800"/>
                        </a:spcAft>
                        <a:buNone/>
                      </a:pPr>
                      <a:r>
                        <a:rPr lang="en-US" sz="1800" kern="100">
                          <a:effectLst/>
                        </a:rPr>
                        <a:t>Productivity shock</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822945876"/>
                  </a:ext>
                </a:extLst>
              </a:tr>
              <a:tr h="558496">
                <a:tc>
                  <a:txBody>
                    <a:bodyPr/>
                    <a:lstStyle/>
                    <a:p>
                      <a:pPr marL="0" marR="0">
                        <a:lnSpc>
                          <a:spcPct val="107000"/>
                        </a:lnSpc>
                        <a:spcAft>
                          <a:spcPts val="800"/>
                        </a:spcAft>
                        <a:buNone/>
                      </a:pPr>
                      <a:r>
                        <a:rPr lang="en-US" sz="1800" kern="100">
                          <a:effectLst/>
                        </a:rPr>
                        <a:t>Provision of wood </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nSpc>
                          <a:spcPct val="107000"/>
                        </a:lnSpc>
                        <a:spcAft>
                          <a:spcPts val="800"/>
                        </a:spcAft>
                        <a:buNone/>
                      </a:pPr>
                      <a:r>
                        <a:rPr lang="en-US" sz="1800" kern="100">
                          <a:effectLst/>
                        </a:rPr>
                        <a:t>Output shock</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nSpc>
                          <a:spcPct val="107000"/>
                        </a:lnSpc>
                        <a:spcAft>
                          <a:spcPts val="800"/>
                        </a:spcAft>
                        <a:buNone/>
                      </a:pPr>
                      <a:r>
                        <a:rPr lang="en-US" sz="1800" kern="100">
                          <a:effectLst/>
                        </a:rPr>
                        <a:t>Consumption shock</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760302539"/>
                  </a:ext>
                </a:extLst>
              </a:tr>
              <a:tr h="558496">
                <a:tc>
                  <a:txBody>
                    <a:bodyPr/>
                    <a:lstStyle/>
                    <a:p>
                      <a:pPr marL="0" marR="0">
                        <a:lnSpc>
                          <a:spcPct val="107000"/>
                        </a:lnSpc>
                        <a:spcAft>
                          <a:spcPts val="800"/>
                        </a:spcAft>
                        <a:buNone/>
                      </a:pPr>
                      <a:r>
                        <a:rPr lang="en-US" sz="1800" kern="100">
                          <a:effectLst/>
                        </a:rPr>
                        <a:t>Recreation (international tourism)</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nSpc>
                          <a:spcPct val="107000"/>
                        </a:lnSpc>
                        <a:spcAft>
                          <a:spcPts val="800"/>
                        </a:spcAft>
                        <a:buNone/>
                      </a:pPr>
                      <a:r>
                        <a:rPr lang="en-US" sz="1800" kern="100" dirty="0">
                          <a:effectLst/>
                        </a:rPr>
                        <a:t>Tourism revenues</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nSpc>
                          <a:spcPct val="107000"/>
                        </a:lnSpc>
                        <a:spcAft>
                          <a:spcPts val="800"/>
                        </a:spcAft>
                        <a:buNone/>
                      </a:pPr>
                      <a:r>
                        <a:rPr lang="en-US" sz="1800" kern="100" dirty="0">
                          <a:effectLst/>
                        </a:rPr>
                        <a:t>Export revenues</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54102382"/>
                  </a:ext>
                </a:extLst>
              </a:tr>
              <a:tr h="298961">
                <a:tc>
                  <a:txBody>
                    <a:bodyPr/>
                    <a:lstStyle/>
                    <a:p>
                      <a:pPr marL="0" marR="0">
                        <a:lnSpc>
                          <a:spcPct val="107000"/>
                        </a:lnSpc>
                        <a:spcAft>
                          <a:spcPts val="800"/>
                        </a:spcAft>
                        <a:buNone/>
                      </a:pPr>
                      <a:r>
                        <a:rPr lang="en-US" sz="1800" kern="100">
                          <a:effectLst/>
                        </a:rPr>
                        <a:t> </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nSpc>
                          <a:spcPct val="107000"/>
                        </a:lnSpc>
                        <a:spcAft>
                          <a:spcPts val="800"/>
                        </a:spcAft>
                        <a:buNone/>
                      </a:pPr>
                      <a:r>
                        <a:rPr lang="en-US" sz="1800" kern="100">
                          <a:effectLst/>
                        </a:rPr>
                        <a:t> </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nSpc>
                          <a:spcPct val="107000"/>
                        </a:lnSpc>
                        <a:spcAft>
                          <a:spcPts val="800"/>
                        </a:spcAft>
                        <a:buNone/>
                      </a:pPr>
                      <a:r>
                        <a:rPr lang="en-US" sz="1600" kern="100" dirty="0">
                          <a:effectLst/>
                        </a:rPr>
                        <a:t> </a:t>
                      </a:r>
                      <a:endParaRPr lang="en-US" sz="16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64434490"/>
                  </a:ext>
                </a:extLst>
              </a:tr>
              <a:tr h="1138128">
                <a:tc>
                  <a:txBody>
                    <a:bodyPr/>
                    <a:lstStyle/>
                    <a:p>
                      <a:pPr marL="0" marR="0">
                        <a:lnSpc>
                          <a:spcPct val="107000"/>
                        </a:lnSpc>
                        <a:spcAft>
                          <a:spcPts val="800"/>
                        </a:spcAft>
                        <a:buNone/>
                      </a:pPr>
                      <a:r>
                        <a:rPr lang="en-US" sz="1800" kern="100">
                          <a:effectLst/>
                        </a:rPr>
                        <a:t>Global climate regulation (carbon sequestration)</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gridSpan="2">
                  <a:txBody>
                    <a:bodyPr/>
                    <a:lstStyle/>
                    <a:p>
                      <a:pPr marL="0" marR="0">
                        <a:lnSpc>
                          <a:spcPct val="107000"/>
                        </a:lnSpc>
                        <a:spcAft>
                          <a:spcPts val="800"/>
                        </a:spcAft>
                        <a:buNone/>
                      </a:pPr>
                      <a:r>
                        <a:rPr lang="en-US" sz="1800" kern="100" dirty="0">
                          <a:effectLst/>
                        </a:rPr>
                        <a:t>Mass of sequestration / emissions calculated separately by model. Shadow value of carbon not incorporated.  </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4212446231"/>
                  </a:ext>
                </a:extLst>
              </a:tr>
            </a:tbl>
          </a:graphicData>
        </a:graphic>
      </p:graphicFrame>
    </p:spTree>
    <p:extLst>
      <p:ext uri="{BB962C8B-B14F-4D97-AF65-F5344CB8AC3E}">
        <p14:creationId xmlns:p14="http://schemas.microsoft.com/office/powerpoint/2010/main" val="4080095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60F90-A921-8F75-178B-B87A2CEB5E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AC7864-C7A9-DCE9-DECB-A0BCE97B3707}"/>
              </a:ext>
            </a:extLst>
          </p:cNvPr>
          <p:cNvSpPr>
            <a:spLocks noGrp="1"/>
          </p:cNvSpPr>
          <p:nvPr>
            <p:ph type="title"/>
          </p:nvPr>
        </p:nvSpPr>
        <p:spPr>
          <a:xfrm>
            <a:off x="0" y="-11719"/>
            <a:ext cx="12175394" cy="1001353"/>
          </a:xfrm>
        </p:spPr>
        <p:txBody>
          <a:bodyPr>
            <a:normAutofit/>
          </a:bodyPr>
          <a:lstStyle/>
          <a:p>
            <a:r>
              <a:rPr lang="en-US" sz="4000" dirty="0">
                <a:solidFill>
                  <a:schemeClr val="accent1"/>
                </a:solidFill>
                <a:latin typeface="Calibri"/>
                <a:ea typeface="Calibri"/>
                <a:cs typeface="Calibri"/>
              </a:rPr>
              <a:t>Coastal Protection ES</a:t>
            </a:r>
          </a:p>
        </p:txBody>
      </p:sp>
      <p:sp>
        <p:nvSpPr>
          <p:cNvPr id="4" name="TextBox 3">
            <a:extLst>
              <a:ext uri="{FF2B5EF4-FFF2-40B4-BE49-F238E27FC236}">
                <a16:creationId xmlns:a16="http://schemas.microsoft.com/office/drawing/2014/main" id="{B6369CEA-04C3-EB59-7B44-9E837808FDC9}"/>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32C00B65-E9B8-8B93-71B4-FD4C44A02460}"/>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76116195-1CDF-154B-9333-9305F9B720EC}"/>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7CDF19B9-630A-4EB1-821D-F8B884FBC5D4}"/>
              </a:ext>
            </a:extLst>
          </p:cNvPr>
          <p:cNvSpPr txBox="1"/>
          <p:nvPr/>
        </p:nvSpPr>
        <p:spPr>
          <a:xfrm>
            <a:off x="165338" y="989634"/>
            <a:ext cx="11861323" cy="4431983"/>
          </a:xfrm>
          <a:prstGeom prst="rect">
            <a:avLst/>
          </a:prstGeom>
          <a:noFill/>
        </p:spPr>
        <p:txBody>
          <a:bodyPr wrap="square" lIns="91440" tIns="45720" rIns="91440" bIns="45720" rtlCol="0" anchor="t">
            <a:spAutoFit/>
          </a:bodyPr>
          <a:lstStyle/>
          <a:p>
            <a:pPr>
              <a:spcBef>
                <a:spcPts val="1200"/>
              </a:spcBef>
              <a:spcAft>
                <a:spcPts val="600"/>
              </a:spcAft>
            </a:pPr>
            <a:r>
              <a:rPr lang="en-US" sz="2400" dirty="0"/>
              <a:t>InVEST Coastal Vulnerability Model </a:t>
            </a:r>
            <a:r>
              <a:rPr lang="en-US" dirty="0"/>
              <a:t>(Natural Capital Project 2025)</a:t>
            </a:r>
          </a:p>
          <a:p>
            <a:pPr marL="685800" lvl="2" indent="-285750">
              <a:spcBef>
                <a:spcPts val="1200"/>
              </a:spcBef>
              <a:spcAft>
                <a:spcPts val="600"/>
              </a:spcAft>
              <a:buFont typeface="Arial" panose="020B0604020202020204" pitchFamily="34" charset="0"/>
              <a:buChar char="•"/>
            </a:pPr>
            <a:r>
              <a:rPr lang="en-US" sz="2000" dirty="0"/>
              <a:t> </a:t>
            </a:r>
            <a:r>
              <a:rPr lang="en-US" sz="2400" dirty="0"/>
              <a:t>Vulnerability index: </a:t>
            </a:r>
            <a:r>
              <a:rPr lang="en-US" sz="2400" dirty="0">
                <a:effectLst/>
                <a:ea typeface="Yu Gothic" panose="020B0400000000000000" pitchFamily="34" charset="-128"/>
              </a:rPr>
              <a:t>qualitative estimate of exposure to erosion and inundation during storms based on the biological and physical characteristics of the coastline.</a:t>
            </a:r>
          </a:p>
          <a:p>
            <a:pPr marL="685800" lvl="2" indent="-285750">
              <a:spcBef>
                <a:spcPts val="1200"/>
              </a:spcBef>
              <a:spcAft>
                <a:spcPts val="600"/>
              </a:spcAft>
              <a:buFont typeface="Arial" panose="020B0604020202020204" pitchFamily="34" charset="0"/>
              <a:buChar char="•"/>
            </a:pPr>
            <a:r>
              <a:rPr lang="en-US" sz="2400" dirty="0">
                <a:effectLst/>
                <a:ea typeface="Yu Gothic" panose="020B0400000000000000" pitchFamily="34" charset="-128"/>
              </a:rPr>
              <a:t>1 (very low exposure) - 5 (very high exposure) </a:t>
            </a:r>
          </a:p>
          <a:p>
            <a:pPr marL="685800" lvl="2" indent="-285750">
              <a:spcBef>
                <a:spcPts val="1200"/>
              </a:spcBef>
              <a:spcAft>
                <a:spcPts val="600"/>
              </a:spcAft>
              <a:buFont typeface="Arial" panose="020B0604020202020204" pitchFamily="34" charset="0"/>
              <a:buChar char="•"/>
            </a:pPr>
            <a:r>
              <a:rPr lang="en-US" sz="2400" dirty="0">
                <a:ea typeface="Yu Gothic" panose="020B0400000000000000" pitchFamily="34" charset="-128"/>
              </a:rPr>
              <a:t>&gt; 3.3 : Coastline “at risk”</a:t>
            </a:r>
          </a:p>
          <a:p>
            <a:pPr marL="685800" lvl="2" indent="-285750">
              <a:spcBef>
                <a:spcPts val="1200"/>
              </a:spcBef>
              <a:spcAft>
                <a:spcPts val="600"/>
              </a:spcAft>
              <a:buFont typeface="Arial" panose="020B0604020202020204" pitchFamily="34" charset="0"/>
              <a:buChar char="•"/>
            </a:pPr>
            <a:r>
              <a:rPr lang="en-US" sz="2400" dirty="0">
                <a:ea typeface="Yu Gothic" panose="020B0400000000000000" pitchFamily="34" charset="-128"/>
              </a:rPr>
              <a:t>Combined with population and gridded GDP data</a:t>
            </a:r>
          </a:p>
          <a:p>
            <a:pPr marL="685800" lvl="2" indent="-285750">
              <a:spcBef>
                <a:spcPts val="1200"/>
              </a:spcBef>
              <a:spcAft>
                <a:spcPts val="600"/>
              </a:spcAft>
              <a:buFont typeface="Arial" panose="020B0604020202020204" pitchFamily="34" charset="0"/>
              <a:buChar char="•"/>
            </a:pPr>
            <a:r>
              <a:rPr lang="en-US" sz="2400" dirty="0">
                <a:ea typeface="Yu Gothic" panose="020B0400000000000000" pitchFamily="34" charset="-128"/>
              </a:rPr>
              <a:t>In Global Futures paper (Johnson et al 2020) assumed 5% GDP impact of at-risk status</a:t>
            </a:r>
          </a:p>
          <a:p>
            <a:pPr marL="685800" lvl="2" indent="-285750">
              <a:spcBef>
                <a:spcPts val="1200"/>
              </a:spcBef>
              <a:spcAft>
                <a:spcPts val="600"/>
              </a:spcAft>
              <a:buFont typeface="Arial" panose="020B0604020202020204" pitchFamily="34" charset="0"/>
              <a:buChar char="•"/>
            </a:pPr>
            <a:r>
              <a:rPr lang="en-US" sz="2400" dirty="0">
                <a:ea typeface="Yu Gothic" panose="020B0400000000000000" pitchFamily="34" charset="-128"/>
              </a:rPr>
              <a:t>Arbitrary, </a:t>
            </a:r>
            <a:r>
              <a:rPr lang="en-US" sz="2400" i="1" dirty="0">
                <a:ea typeface="Yu Gothic" panose="020B0400000000000000" pitchFamily="34" charset="-128"/>
              </a:rPr>
              <a:t>a priori </a:t>
            </a:r>
            <a:r>
              <a:rPr lang="en-US" sz="2400" dirty="0">
                <a:ea typeface="Yu Gothic" panose="020B0400000000000000" pitchFamily="34" charset="-128"/>
              </a:rPr>
              <a:t>assumption on economic impact</a:t>
            </a:r>
            <a:endParaRPr lang="en-US" sz="2400" dirty="0"/>
          </a:p>
        </p:txBody>
      </p:sp>
    </p:spTree>
    <p:extLst>
      <p:ext uri="{BB962C8B-B14F-4D97-AF65-F5344CB8AC3E}">
        <p14:creationId xmlns:p14="http://schemas.microsoft.com/office/powerpoint/2010/main" val="574526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A034F-38B1-EE4B-BDEE-0698A5C71D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853A0D-4A69-F51A-9D7C-275C9057FDB6}"/>
              </a:ext>
            </a:extLst>
          </p:cNvPr>
          <p:cNvSpPr>
            <a:spLocks noGrp="1"/>
          </p:cNvSpPr>
          <p:nvPr>
            <p:ph type="title"/>
          </p:nvPr>
        </p:nvSpPr>
        <p:spPr>
          <a:xfrm>
            <a:off x="-1" y="-11719"/>
            <a:ext cx="12191999" cy="594649"/>
          </a:xfrm>
        </p:spPr>
        <p:txBody>
          <a:bodyPr>
            <a:normAutofit fontScale="90000"/>
          </a:bodyPr>
          <a:lstStyle/>
          <a:p>
            <a:r>
              <a:rPr lang="en-US" dirty="0">
                <a:solidFill>
                  <a:schemeClr val="accent1"/>
                </a:solidFill>
                <a:latin typeface="Calibri"/>
                <a:ea typeface="Calibri"/>
                <a:cs typeface="Calibri"/>
              </a:rPr>
              <a:t> Coastal Protection ES </a:t>
            </a:r>
            <a:endParaRPr lang="en-US" sz="2200" dirty="0">
              <a:solidFill>
                <a:schemeClr val="accent1"/>
              </a:solidFill>
              <a:latin typeface="Calibri"/>
              <a:ea typeface="Calibri"/>
              <a:cs typeface="Calibri"/>
            </a:endParaRPr>
          </a:p>
        </p:txBody>
      </p:sp>
      <p:sp>
        <p:nvSpPr>
          <p:cNvPr id="4" name="TextBox 3">
            <a:extLst>
              <a:ext uri="{FF2B5EF4-FFF2-40B4-BE49-F238E27FC236}">
                <a16:creationId xmlns:a16="http://schemas.microsoft.com/office/drawing/2014/main" id="{960BE945-7DA4-63DE-C242-D965B9820573}"/>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99C3B869-AB96-FD2E-44C6-2EF96B5D7FFE}"/>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C1BD74DF-154C-5414-C610-8CDB0FEBB445}"/>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BE420F86-7285-6116-D4D8-1C7DE41FA417}"/>
              </a:ext>
            </a:extLst>
          </p:cNvPr>
          <p:cNvSpPr txBox="1"/>
          <p:nvPr/>
        </p:nvSpPr>
        <p:spPr>
          <a:xfrm>
            <a:off x="0" y="582930"/>
            <a:ext cx="12191999" cy="5693866"/>
          </a:xfrm>
          <a:prstGeom prst="rect">
            <a:avLst/>
          </a:prstGeom>
          <a:noFill/>
        </p:spPr>
        <p:txBody>
          <a:bodyPr wrap="square" lIns="91440" tIns="45720" rIns="91440" bIns="45720" rtlCol="0" anchor="t">
            <a:spAutoFit/>
          </a:bodyPr>
          <a:lstStyle/>
          <a:p>
            <a:pPr marL="0" lvl="1">
              <a:spcBef>
                <a:spcPts val="1200"/>
              </a:spcBef>
              <a:spcAft>
                <a:spcPts val="600"/>
              </a:spcAft>
            </a:pPr>
            <a:r>
              <a:rPr lang="en-US" sz="2400" dirty="0"/>
              <a:t>Changing Wealth of Nations (CWON), Coastal Protection against Flooding </a:t>
            </a:r>
            <a:r>
              <a:rPr lang="en-US" dirty="0"/>
              <a:t>(World Bank 2024b)</a:t>
            </a:r>
          </a:p>
          <a:p>
            <a:pPr marL="0" lvl="1">
              <a:spcBef>
                <a:spcPts val="1200"/>
              </a:spcBef>
              <a:spcAft>
                <a:spcPts val="600"/>
              </a:spcAft>
            </a:pPr>
            <a:endParaRPr lang="en-US" sz="2000" dirty="0">
              <a:effectLst/>
              <a:latin typeface="Calibri" panose="020F0502020204030204" pitchFamily="34" charset="0"/>
              <a:ea typeface="Aptos" panose="020B0004020202020204" pitchFamily="34" charset="0"/>
            </a:endParaRPr>
          </a:p>
          <a:p>
            <a:pPr marL="0" lvl="1">
              <a:spcBef>
                <a:spcPts val="1200"/>
              </a:spcBef>
              <a:spcAft>
                <a:spcPts val="600"/>
              </a:spcAft>
            </a:pPr>
            <a:r>
              <a:rPr lang="en-US" sz="2000" dirty="0">
                <a:effectLst/>
                <a:latin typeface="Calibri" panose="020F0502020204030204" pitchFamily="34" charset="0"/>
                <a:ea typeface="Aptos" panose="020B0004020202020204" pitchFamily="34" charset="0"/>
              </a:rPr>
              <a:t>Annual expected damages to capital </a:t>
            </a:r>
          </a:p>
          <a:p>
            <a:pPr marL="571500" lvl="1" indent="-342900">
              <a:spcBef>
                <a:spcPts val="1200"/>
              </a:spcBef>
              <a:spcAft>
                <a:spcPts val="600"/>
              </a:spcAft>
              <a:buFont typeface="Arial" panose="020B0604020202020204" pitchFamily="34" charset="0"/>
              <a:buChar char="•"/>
            </a:pPr>
            <a:r>
              <a:rPr lang="en-US" sz="2000" dirty="0">
                <a:effectLst/>
                <a:latin typeface="Calibri" panose="020F0502020204030204" pitchFamily="34" charset="0"/>
                <a:ea typeface="Aptos" panose="020B0004020202020204" pitchFamily="34" charset="0"/>
              </a:rPr>
              <a:t>Without mangroves</a:t>
            </a:r>
          </a:p>
          <a:p>
            <a:pPr marL="571500" lvl="1" indent="-342900">
              <a:spcBef>
                <a:spcPts val="1200"/>
              </a:spcBef>
              <a:spcAft>
                <a:spcPts val="600"/>
              </a:spcAft>
              <a:buFont typeface="Arial" panose="020B0604020202020204" pitchFamily="34" charset="0"/>
              <a:buChar char="•"/>
            </a:pPr>
            <a:r>
              <a:rPr lang="en-US" sz="2000" dirty="0">
                <a:latin typeface="Calibri" panose="020F0502020204030204" pitchFamily="34" charset="0"/>
                <a:ea typeface="Aptos" panose="020B0004020202020204" pitchFamily="34" charset="0"/>
              </a:rPr>
              <a:t>With mangroves </a:t>
            </a:r>
            <a:r>
              <a:rPr lang="en-US" sz="2000" dirty="0">
                <a:effectLst/>
                <a:latin typeface="Calibri" panose="020F0502020204030204" pitchFamily="34" charset="0"/>
                <a:ea typeface="Aptos" panose="020B0004020202020204" pitchFamily="34" charset="0"/>
              </a:rPr>
              <a:t>  </a:t>
            </a:r>
          </a:p>
          <a:p>
            <a:pPr marL="339725" lvl="1">
              <a:spcBef>
                <a:spcPts val="1200"/>
              </a:spcBef>
              <a:spcAft>
                <a:spcPts val="600"/>
              </a:spcAft>
            </a:pPr>
            <a:endParaRPr lang="en-US" sz="2000" dirty="0">
              <a:latin typeface="Calibri" panose="020F0502020204030204" pitchFamily="34" charset="0"/>
              <a:ea typeface="Aptos" panose="020B0004020202020204" pitchFamily="34" charset="0"/>
            </a:endParaRPr>
          </a:p>
          <a:p>
            <a:pPr marL="0" lvl="1"/>
            <a:endParaRPr lang="en-US" sz="2000" dirty="0">
              <a:latin typeface="Calibri" panose="020F0502020204030204" pitchFamily="34" charset="0"/>
              <a:ea typeface="Aptos" panose="020B0004020202020204" pitchFamily="34" charset="0"/>
            </a:endParaRPr>
          </a:p>
          <a:p>
            <a:pPr marL="0" lvl="1">
              <a:spcBef>
                <a:spcPts val="1800"/>
              </a:spcBef>
              <a:spcAft>
                <a:spcPts val="600"/>
              </a:spcAft>
            </a:pPr>
            <a:r>
              <a:rPr lang="en-US" sz="2000" dirty="0">
                <a:latin typeface="Calibri" panose="020F0502020204030204" pitchFamily="34" charset="0"/>
                <a:ea typeface="Aptos" panose="020B0004020202020204" pitchFamily="34" charset="0"/>
              </a:rPr>
              <a:t>Exposed capital /pixel = Number of people / pixel  * capital stock /capita</a:t>
            </a:r>
          </a:p>
          <a:p>
            <a:pPr marL="0" lvl="1">
              <a:spcBef>
                <a:spcPts val="1200"/>
              </a:spcBef>
              <a:spcAft>
                <a:spcPts val="600"/>
              </a:spcAft>
            </a:pPr>
            <a:r>
              <a:rPr lang="en-US" sz="2000" dirty="0">
                <a:latin typeface="Calibri" panose="020F0502020204030204" pitchFamily="34" charset="0"/>
                <a:ea typeface="Aptos" panose="020B0004020202020204" pitchFamily="34" charset="0"/>
              </a:rPr>
              <a:t>Damage under each storm return period function of flood water depth </a:t>
            </a:r>
          </a:p>
          <a:p>
            <a:pPr marL="0" lvl="1">
              <a:spcBef>
                <a:spcPts val="1200"/>
              </a:spcBef>
              <a:spcAft>
                <a:spcPts val="600"/>
              </a:spcAft>
            </a:pPr>
            <a:r>
              <a:rPr lang="en-US" sz="2000" dirty="0">
                <a:effectLst/>
                <a:latin typeface="Calibri" panose="020F0502020204030204" pitchFamily="34" charset="0"/>
                <a:ea typeface="Aptos" panose="020B0004020202020204" pitchFamily="34" charset="0"/>
              </a:rPr>
              <a:t>Annual expected damage = probability weighted average of damages under various storm return periods.</a:t>
            </a:r>
          </a:p>
          <a:p>
            <a:pPr marL="0" lvl="1">
              <a:spcBef>
                <a:spcPts val="1200"/>
              </a:spcBef>
              <a:spcAft>
                <a:spcPts val="600"/>
              </a:spcAft>
            </a:pPr>
            <a:r>
              <a:rPr lang="en-US" sz="2000" dirty="0">
                <a:latin typeface="Calibri" panose="020F0502020204030204" pitchFamily="34" charset="0"/>
                <a:ea typeface="Aptos" panose="020B0004020202020204" pitchFamily="34" charset="0"/>
              </a:rPr>
              <a:t>Mangrove extent data sourced from the Global Mangrove Watch dataset.</a:t>
            </a:r>
            <a:endParaRPr lang="en-US" sz="2000" dirty="0">
              <a:ea typeface="Calibri"/>
              <a:cs typeface="Calibri"/>
            </a:endParaRPr>
          </a:p>
        </p:txBody>
      </p:sp>
      <p:pic>
        <p:nvPicPr>
          <p:cNvPr id="8" name="Picture 7">
            <a:extLst>
              <a:ext uri="{FF2B5EF4-FFF2-40B4-BE49-F238E27FC236}">
                <a16:creationId xmlns:a16="http://schemas.microsoft.com/office/drawing/2014/main" id="{91506B83-977F-1993-B2BD-0C8CACDD22D9}"/>
              </a:ext>
            </a:extLst>
          </p:cNvPr>
          <p:cNvPicPr>
            <a:picLocks noChangeAspect="1"/>
          </p:cNvPicPr>
          <p:nvPr/>
        </p:nvPicPr>
        <p:blipFill>
          <a:blip r:embed="rId5"/>
          <a:stretch>
            <a:fillRect/>
          </a:stretch>
        </p:blipFill>
        <p:spPr>
          <a:xfrm>
            <a:off x="5105447" y="972103"/>
            <a:ext cx="7086553" cy="3234137"/>
          </a:xfrm>
          <a:prstGeom prst="rect">
            <a:avLst/>
          </a:prstGeom>
        </p:spPr>
      </p:pic>
    </p:spTree>
    <p:extLst>
      <p:ext uri="{BB962C8B-B14F-4D97-AF65-F5344CB8AC3E}">
        <p14:creationId xmlns:p14="http://schemas.microsoft.com/office/powerpoint/2010/main" val="1968117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F08EF-602F-69B3-1928-0B4EB2BB9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422300-9F4D-4EE1-BB20-8A62968E0AF6}"/>
              </a:ext>
            </a:extLst>
          </p:cNvPr>
          <p:cNvSpPr>
            <a:spLocks noGrp="1"/>
          </p:cNvSpPr>
          <p:nvPr>
            <p:ph type="title"/>
          </p:nvPr>
        </p:nvSpPr>
        <p:spPr>
          <a:xfrm>
            <a:off x="312234" y="-11719"/>
            <a:ext cx="11879765" cy="1001353"/>
          </a:xfrm>
        </p:spPr>
        <p:txBody>
          <a:bodyPr>
            <a:normAutofit/>
          </a:bodyPr>
          <a:lstStyle/>
          <a:p>
            <a:pPr>
              <a:spcBef>
                <a:spcPts val="1200"/>
              </a:spcBef>
              <a:spcAft>
                <a:spcPts val="600"/>
              </a:spcAft>
            </a:pPr>
            <a:r>
              <a:rPr lang="en-US" sz="4000" dirty="0">
                <a:solidFill>
                  <a:schemeClr val="accent1"/>
                </a:solidFill>
                <a:latin typeface="Calibri"/>
                <a:ea typeface="Calibri"/>
                <a:cs typeface="Calibri"/>
              </a:rPr>
              <a:t>  </a:t>
            </a:r>
            <a:endParaRPr lang="en-US" sz="2200" dirty="0">
              <a:solidFill>
                <a:schemeClr val="accent1"/>
              </a:solidFill>
              <a:latin typeface="Calibri"/>
              <a:ea typeface="Calibri"/>
              <a:cs typeface="Calibri"/>
            </a:endParaRPr>
          </a:p>
        </p:txBody>
      </p:sp>
      <p:sp>
        <p:nvSpPr>
          <p:cNvPr id="4" name="TextBox 3">
            <a:extLst>
              <a:ext uri="{FF2B5EF4-FFF2-40B4-BE49-F238E27FC236}">
                <a16:creationId xmlns:a16="http://schemas.microsoft.com/office/drawing/2014/main" id="{3C61E707-4475-AF59-E553-B30624D811E1}"/>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DDA35907-9C42-8760-1087-0BE6FDB7B6E3}"/>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936A504F-838B-B64D-74FD-2C6ABF85E5C3}"/>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54868789-B672-A9EB-7458-CD003DEC59A3}"/>
              </a:ext>
            </a:extLst>
          </p:cNvPr>
          <p:cNvSpPr txBox="1"/>
          <p:nvPr/>
        </p:nvSpPr>
        <p:spPr>
          <a:xfrm>
            <a:off x="165336" y="389469"/>
            <a:ext cx="12026661" cy="907941"/>
          </a:xfrm>
          <a:prstGeom prst="rect">
            <a:avLst/>
          </a:prstGeom>
          <a:noFill/>
        </p:spPr>
        <p:txBody>
          <a:bodyPr wrap="square" lIns="91440" tIns="45720" rIns="91440" bIns="45720" rtlCol="0" anchor="t">
            <a:spAutoFit/>
          </a:bodyPr>
          <a:lstStyle/>
          <a:p>
            <a:pPr>
              <a:spcBef>
                <a:spcPts val="1200"/>
              </a:spcBef>
              <a:spcAft>
                <a:spcPts val="600"/>
              </a:spcAft>
            </a:pPr>
            <a:r>
              <a:rPr lang="en-US" sz="4000" dirty="0">
                <a:solidFill>
                  <a:schemeClr val="accent1"/>
                </a:solidFill>
              </a:rPr>
              <a:t>Coastal Protection in </a:t>
            </a:r>
            <a:r>
              <a:rPr lang="en-US" sz="4000" dirty="0">
                <a:solidFill>
                  <a:schemeClr val="accent1"/>
                </a:solidFill>
                <a:sym typeface="Wingdings" panose="05000000000000000000" pitchFamily="2" charset="2"/>
              </a:rPr>
              <a:t>MANAGE-WB</a:t>
            </a:r>
            <a:endParaRPr lang="en-US" sz="4000" dirty="0">
              <a:solidFill>
                <a:schemeClr val="accent1"/>
              </a:solidFill>
            </a:endParaRPr>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11" name="Picture 10">
            <a:extLst>
              <a:ext uri="{FF2B5EF4-FFF2-40B4-BE49-F238E27FC236}">
                <a16:creationId xmlns:a16="http://schemas.microsoft.com/office/drawing/2014/main" id="{B856EDC5-30B6-4B4F-3D1C-076E2F20A692}"/>
              </a:ext>
            </a:extLst>
          </p:cNvPr>
          <p:cNvPicPr>
            <a:picLocks noChangeAspect="1"/>
          </p:cNvPicPr>
          <p:nvPr/>
        </p:nvPicPr>
        <p:blipFill>
          <a:blip r:embed="rId5"/>
          <a:stretch>
            <a:fillRect/>
          </a:stretch>
        </p:blipFill>
        <p:spPr>
          <a:xfrm>
            <a:off x="82669" y="1324047"/>
            <a:ext cx="12026661" cy="4203426"/>
          </a:xfrm>
          <a:prstGeom prst="rect">
            <a:avLst/>
          </a:prstGeom>
        </p:spPr>
      </p:pic>
    </p:spTree>
    <p:extLst>
      <p:ext uri="{BB962C8B-B14F-4D97-AF65-F5344CB8AC3E}">
        <p14:creationId xmlns:p14="http://schemas.microsoft.com/office/powerpoint/2010/main" val="4089544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8F193-7D74-0C2B-5330-CDF33F03AF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DC03FE-9FC5-81A9-9DC5-55219D7ECB4E}"/>
              </a:ext>
            </a:extLst>
          </p:cNvPr>
          <p:cNvSpPr>
            <a:spLocks noGrp="1"/>
          </p:cNvSpPr>
          <p:nvPr>
            <p:ph type="title"/>
          </p:nvPr>
        </p:nvSpPr>
        <p:spPr>
          <a:xfrm>
            <a:off x="82669" y="144418"/>
            <a:ext cx="12109331" cy="558372"/>
          </a:xfrm>
        </p:spPr>
        <p:txBody>
          <a:bodyPr>
            <a:normAutofit fontScale="90000"/>
          </a:bodyPr>
          <a:lstStyle/>
          <a:p>
            <a:pPr>
              <a:spcBef>
                <a:spcPts val="1200"/>
              </a:spcBef>
              <a:spcAft>
                <a:spcPts val="600"/>
              </a:spcAft>
            </a:pPr>
            <a:r>
              <a:rPr lang="en-US" sz="4000" dirty="0">
                <a:solidFill>
                  <a:schemeClr val="accent1"/>
                </a:solidFill>
                <a:latin typeface="Calibri"/>
                <a:ea typeface="Calibri"/>
                <a:cs typeface="Calibri"/>
              </a:rPr>
              <a:t> </a:t>
            </a:r>
            <a:endParaRPr lang="en-US" sz="2200" dirty="0">
              <a:solidFill>
                <a:schemeClr val="accent1"/>
              </a:solidFill>
              <a:latin typeface="Calibri"/>
              <a:ea typeface="Calibri"/>
              <a:cs typeface="Calibri"/>
            </a:endParaRPr>
          </a:p>
        </p:txBody>
      </p:sp>
      <p:sp>
        <p:nvSpPr>
          <p:cNvPr id="4" name="TextBox 3">
            <a:extLst>
              <a:ext uri="{FF2B5EF4-FFF2-40B4-BE49-F238E27FC236}">
                <a16:creationId xmlns:a16="http://schemas.microsoft.com/office/drawing/2014/main" id="{B0E4CFED-5311-5D26-6F27-64C03A2BD5DF}"/>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F671E9B5-F6E0-51C4-577C-54FB758C996B}"/>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C8823E9E-8E9D-4F8F-AD0D-56A1195E5047}"/>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7" name="TextBox 6">
            <a:extLst>
              <a:ext uri="{FF2B5EF4-FFF2-40B4-BE49-F238E27FC236}">
                <a16:creationId xmlns:a16="http://schemas.microsoft.com/office/drawing/2014/main" id="{FC3A8D39-16AF-EC57-48CC-82416E2DD98A}"/>
              </a:ext>
            </a:extLst>
          </p:cNvPr>
          <p:cNvSpPr txBox="1"/>
          <p:nvPr/>
        </p:nvSpPr>
        <p:spPr>
          <a:xfrm>
            <a:off x="146018" y="403215"/>
            <a:ext cx="11851211" cy="5693866"/>
          </a:xfrm>
          <a:prstGeom prst="rect">
            <a:avLst/>
          </a:prstGeom>
          <a:noFill/>
        </p:spPr>
        <p:txBody>
          <a:bodyPr wrap="square" lIns="91440" tIns="45720" rIns="91440" bIns="45720" rtlCol="0" anchor="t">
            <a:spAutoFit/>
          </a:bodyPr>
          <a:lstStyle/>
          <a:p>
            <a:pPr>
              <a:spcBef>
                <a:spcPts val="1200"/>
              </a:spcBef>
              <a:spcAft>
                <a:spcPts val="600"/>
              </a:spcAft>
            </a:pPr>
            <a:r>
              <a:rPr lang="en-US" sz="2800" b="1"/>
              <a:t>Macro-fiscal Model (</a:t>
            </a:r>
            <a:r>
              <a:rPr lang="en-US" sz="2800" b="1" err="1"/>
              <a:t>MFMod</a:t>
            </a:r>
            <a:r>
              <a:rPr lang="en-US" sz="2800" b="1"/>
              <a:t>) </a:t>
            </a:r>
            <a:r>
              <a:rPr lang="en-US" sz="2000"/>
              <a:t>(</a:t>
            </a:r>
            <a:r>
              <a:rPr lang="en-US" sz="2000">
                <a:solidFill>
                  <a:srgbClr val="000000"/>
                </a:solidFill>
                <a:effectLst/>
                <a:ea typeface="Aptos" panose="020B0004020202020204" pitchFamily="34" charset="0"/>
              </a:rPr>
              <a:t>Burns et al. 2019)</a:t>
            </a:r>
            <a:endParaRPr lang="en-US" sz="2000" b="1"/>
          </a:p>
          <a:p>
            <a:pPr marL="285750" indent="-285750">
              <a:spcBef>
                <a:spcPts val="1200"/>
              </a:spcBef>
              <a:spcAft>
                <a:spcPts val="600"/>
              </a:spcAft>
              <a:buFont typeface="Arial" panose="020B0604020202020204" pitchFamily="34" charset="0"/>
              <a:buChar char="•"/>
            </a:pPr>
            <a:r>
              <a:rPr lang="en-US" sz="2400"/>
              <a:t>Macro structural general equilibrium model with 3 sectors (AGR, MAN, SER)</a:t>
            </a:r>
          </a:p>
          <a:p>
            <a:pPr marL="285750" indent="-285750">
              <a:spcBef>
                <a:spcPts val="1200"/>
              </a:spcBef>
              <a:spcAft>
                <a:spcPts val="600"/>
              </a:spcAft>
              <a:buFont typeface="Arial" panose="020B0604020202020204" pitchFamily="34" charset="0"/>
              <a:buChar char="•"/>
            </a:pPr>
            <a:r>
              <a:rPr lang="en-US" sz="2400">
                <a:ea typeface="Calibri"/>
                <a:cs typeface="Calibri"/>
              </a:rPr>
              <a:t>Long-run: supply-determined ‘potential output” driven by TFP, L, and K </a:t>
            </a:r>
            <a:endParaRPr lang="en-US" sz="2400"/>
          </a:p>
          <a:p>
            <a:pPr marL="285750" indent="-285750">
              <a:spcBef>
                <a:spcPts val="1200"/>
              </a:spcBef>
              <a:spcAft>
                <a:spcPts val="600"/>
              </a:spcAft>
              <a:buFont typeface="Arial" panose="020B0604020202020204" pitchFamily="34" charset="0"/>
              <a:buChar char="•"/>
            </a:pPr>
            <a:r>
              <a:rPr lang="en-US" sz="2400">
                <a:ea typeface="Calibri"/>
                <a:cs typeface="Calibri"/>
              </a:rPr>
              <a:t>Short-run: demand-driven (e.g., monetary policy) due to various nominal rigidities</a:t>
            </a:r>
            <a:endParaRPr lang="en-US" sz="2400"/>
          </a:p>
          <a:p>
            <a:pPr marL="285750" indent="-285750">
              <a:spcBef>
                <a:spcPts val="1200"/>
              </a:spcBef>
              <a:spcAft>
                <a:spcPts val="600"/>
              </a:spcAft>
              <a:buFont typeface="Arial" panose="020B0604020202020204" pitchFamily="34" charset="0"/>
              <a:buChar char="•"/>
            </a:pPr>
            <a:r>
              <a:rPr lang="en-US" sz="2400"/>
              <a:t>HHs and firm decisions based on optimizing behavior</a:t>
            </a:r>
          </a:p>
          <a:p>
            <a:pPr marL="285750" indent="-285750">
              <a:spcBef>
                <a:spcPts val="1200"/>
              </a:spcBef>
              <a:spcAft>
                <a:spcPts val="600"/>
              </a:spcAft>
              <a:buFont typeface="Arial" panose="020B0604020202020204" pitchFamily="34" charset="0"/>
              <a:buChar char="•"/>
            </a:pPr>
            <a:r>
              <a:rPr lang="en-US" sz="2400">
                <a:solidFill>
                  <a:srgbClr val="000000"/>
                </a:solidFill>
                <a:effectLst/>
                <a:ea typeface="Aptos" panose="020B0004020202020204" pitchFamily="34" charset="0"/>
              </a:rPr>
              <a:t>Includes detailed</a:t>
            </a:r>
            <a:r>
              <a:rPr lang="en-US" sz="2400">
                <a:solidFill>
                  <a:srgbClr val="000000"/>
                </a:solidFill>
                <a:ea typeface="Aptos" panose="020B0004020202020204" pitchFamily="34" charset="0"/>
              </a:rPr>
              <a:t> of</a:t>
            </a:r>
            <a:r>
              <a:rPr lang="en-US" sz="2400">
                <a:solidFill>
                  <a:srgbClr val="000000"/>
                </a:solidFill>
                <a:effectLst/>
                <a:ea typeface="Aptos" panose="020B0004020202020204" pitchFamily="34" charset="0"/>
              </a:rPr>
              <a:t> fiscal </a:t>
            </a:r>
            <a:r>
              <a:rPr lang="en-US" sz="2400">
                <a:solidFill>
                  <a:srgbClr val="000000"/>
                </a:solidFill>
                <a:ea typeface="Aptos" panose="020B0004020202020204" pitchFamily="34" charset="0"/>
              </a:rPr>
              <a:t>and </a:t>
            </a:r>
            <a:r>
              <a:rPr lang="en-US" sz="2400"/>
              <a:t>monetary block</a:t>
            </a:r>
            <a:endParaRPr lang="en-US" sz="2400">
              <a:ea typeface="Calibri"/>
              <a:cs typeface="Calibri"/>
            </a:endParaRPr>
          </a:p>
          <a:p>
            <a:pPr marL="285750" indent="-285750">
              <a:spcBef>
                <a:spcPts val="1200"/>
              </a:spcBef>
              <a:spcAft>
                <a:spcPts val="600"/>
              </a:spcAft>
              <a:buFont typeface="Arial" panose="020B0604020202020204" pitchFamily="34" charset="0"/>
              <a:buChar char="•"/>
            </a:pPr>
            <a:r>
              <a:rPr lang="en-US" sz="2400">
                <a:ea typeface="Calibri"/>
                <a:cs typeface="Calibri"/>
              </a:rPr>
              <a:t>Model parameters are estimated econometrically using historical country data</a:t>
            </a:r>
          </a:p>
          <a:p>
            <a:pPr marL="285750" indent="-285750">
              <a:spcBef>
                <a:spcPts val="1200"/>
              </a:spcBef>
              <a:spcAft>
                <a:spcPts val="600"/>
              </a:spcAft>
              <a:buFont typeface="Arial" panose="020B0604020202020204" pitchFamily="34" charset="0"/>
              <a:buChar char="•"/>
            </a:pPr>
            <a:r>
              <a:rPr lang="en-US" sz="2400">
                <a:ea typeface="Calibri"/>
                <a:cs typeface="Calibri"/>
              </a:rPr>
              <a:t>In the short run, the economy deviates from the long run equilibrium (i.e., gap) - price adjustment processes bring back to the long-run equilibrium. </a:t>
            </a:r>
          </a:p>
          <a:p>
            <a:pPr marL="285750" indent="-285750">
              <a:spcBef>
                <a:spcPts val="1200"/>
              </a:spcBef>
              <a:spcAft>
                <a:spcPts val="600"/>
              </a:spcAft>
              <a:buFont typeface="Arial" panose="020B0604020202020204" pitchFamily="34" charset="0"/>
              <a:buChar char="•"/>
            </a:pPr>
            <a:r>
              <a:rPr lang="en-US" sz="2400"/>
              <a:t>Parsimonious system for country-level projections and simulations of policies and shocks</a:t>
            </a:r>
            <a:endParaRPr lang="en-US" sz="2400">
              <a:ea typeface="Calibri"/>
              <a:cs typeface="Calibri"/>
            </a:endParaRPr>
          </a:p>
        </p:txBody>
      </p:sp>
    </p:spTree>
    <p:extLst>
      <p:ext uri="{BB962C8B-B14F-4D97-AF65-F5344CB8AC3E}">
        <p14:creationId xmlns:p14="http://schemas.microsoft.com/office/powerpoint/2010/main" val="1823622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A963-C04A-6727-4FA5-3D98DBC08C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C58C99-C0C2-6D93-4283-0B7C923C6E6F}"/>
              </a:ext>
            </a:extLst>
          </p:cNvPr>
          <p:cNvSpPr>
            <a:spLocks noGrp="1"/>
          </p:cNvSpPr>
          <p:nvPr>
            <p:ph type="title"/>
          </p:nvPr>
        </p:nvSpPr>
        <p:spPr>
          <a:xfrm>
            <a:off x="1" y="-11719"/>
            <a:ext cx="12109330" cy="784831"/>
          </a:xfrm>
        </p:spPr>
        <p:txBody>
          <a:bodyPr>
            <a:normAutofit/>
          </a:bodyPr>
          <a:lstStyle/>
          <a:p>
            <a:pPr>
              <a:spcBef>
                <a:spcPts val="1200"/>
              </a:spcBef>
              <a:spcAft>
                <a:spcPts val="600"/>
              </a:spcAft>
            </a:pPr>
            <a:r>
              <a:rPr lang="en-US" sz="4000" dirty="0">
                <a:solidFill>
                  <a:schemeClr val="accent1"/>
                </a:solidFill>
                <a:latin typeface="+mn-lt"/>
              </a:rPr>
              <a:t>Coastal Protection in </a:t>
            </a:r>
            <a:r>
              <a:rPr lang="en-US" sz="4000" dirty="0">
                <a:solidFill>
                  <a:schemeClr val="accent1"/>
                </a:solidFill>
                <a:latin typeface="+mn-lt"/>
                <a:sym typeface="Wingdings" panose="05000000000000000000" pitchFamily="2" charset="2"/>
              </a:rPr>
              <a:t>MFMod</a:t>
            </a:r>
            <a:endParaRPr lang="en-US" sz="2200" dirty="0">
              <a:solidFill>
                <a:schemeClr val="accent1"/>
              </a:solidFill>
              <a:latin typeface="Calibri"/>
              <a:ea typeface="Calibri"/>
              <a:cs typeface="Calibri"/>
            </a:endParaRPr>
          </a:p>
        </p:txBody>
      </p:sp>
      <p:sp>
        <p:nvSpPr>
          <p:cNvPr id="4" name="TextBox 3">
            <a:extLst>
              <a:ext uri="{FF2B5EF4-FFF2-40B4-BE49-F238E27FC236}">
                <a16:creationId xmlns:a16="http://schemas.microsoft.com/office/drawing/2014/main" id="{48D2530E-B13D-0766-BBAC-B60CF3CB777D}"/>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ABC44E3D-5141-088A-5D66-46533F498299}"/>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5ABD6F71-3961-ED8D-E2B9-16DDF4691A58}"/>
              </a:ext>
            </a:extLst>
          </p:cNvPr>
          <p:cNvPicPr>
            <a:picLocks noChangeAspect="1"/>
          </p:cNvPicPr>
          <p:nvPr/>
        </p:nvPicPr>
        <p:blipFill>
          <a:blip r:embed="rId4"/>
          <a:stretch>
            <a:fillRect/>
          </a:stretch>
        </p:blipFill>
        <p:spPr>
          <a:xfrm>
            <a:off x="6629400" y="6332349"/>
            <a:ext cx="1553321" cy="356413"/>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7C34EED-DCA8-7B77-1BFE-2B51D3E27DE2}"/>
                  </a:ext>
                </a:extLst>
              </p:cNvPr>
              <p:cNvSpPr txBox="1"/>
              <p:nvPr/>
            </p:nvSpPr>
            <p:spPr>
              <a:xfrm>
                <a:off x="82669" y="1178820"/>
                <a:ext cx="12026661" cy="3511410"/>
              </a:xfrm>
              <a:prstGeom prst="rect">
                <a:avLst/>
              </a:prstGeom>
              <a:noFill/>
            </p:spPr>
            <p:txBody>
              <a:bodyPr wrap="square" lIns="91440" tIns="45720" rIns="91440" bIns="45720" rtlCol="0" anchor="t">
                <a:spAutoFit/>
              </a:bodyPr>
              <a:lstStyle/>
              <a:p>
                <a:pPr marL="0" marR="0" algn="just">
                  <a:lnSpc>
                    <a:spcPct val="107000"/>
                  </a:lnSpc>
                  <a:spcAft>
                    <a:spcPts val="800"/>
                  </a:spcAft>
                  <a:buNone/>
                </a:pPr>
                <a:r>
                  <a:rPr lang="en-US" sz="1800" kern="100" dirty="0">
                    <a:effectLst/>
                    <a:latin typeface="Calibri" panose="020F0502020204030204" pitchFamily="34" charset="0"/>
                    <a:ea typeface="Aptos" panose="020B0004020202020204" pitchFamily="34" charset="0"/>
                    <a:cs typeface="Arial" panose="020B0604020202020204" pitchFamily="34" charset="0"/>
                  </a:rPr>
                  <a:t>The production function of each MFMod country model is written as:</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lgn="just">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sSubPr>
                        <m:e>
                          <m:r>
                            <a:rPr lang="en-US" sz="1800" i="1" kern="100">
                              <a:effectLst/>
                              <a:latin typeface="Cambria Math" panose="02040503050406030204" pitchFamily="18" charset="0"/>
                              <a:ea typeface="Aptos" panose="020B0004020202020204" pitchFamily="34" charset="0"/>
                              <a:cs typeface="Calibri" panose="020F0502020204030204" pitchFamily="34" charset="0"/>
                            </a:rPr>
                            <m:t>𝑌</m:t>
                          </m:r>
                        </m:e>
                        <m:sub>
                          <m:r>
                            <a:rPr lang="en-US" sz="1800" i="1" kern="100">
                              <a:effectLst/>
                              <a:latin typeface="Cambria Math" panose="02040503050406030204" pitchFamily="18" charset="0"/>
                              <a:ea typeface="Aptos" panose="020B0004020202020204" pitchFamily="34" charset="0"/>
                              <a:cs typeface="Calibri" panose="020F0502020204030204" pitchFamily="34" charset="0"/>
                            </a:rPr>
                            <m:t>𝑡</m:t>
                          </m:r>
                        </m:sub>
                      </m:sSub>
                      <m:r>
                        <a:rPr lang="en-US" sz="1800" i="1" kern="100">
                          <a:effectLst/>
                          <a:latin typeface="Cambria Math" panose="02040503050406030204" pitchFamily="18" charset="0"/>
                          <a:ea typeface="Aptos" panose="020B0004020202020204" pitchFamily="34" charset="0"/>
                          <a:cs typeface="Calibri" panose="020F0502020204030204" pitchFamily="34" charset="0"/>
                        </a:rPr>
                        <m:t>=</m:t>
                      </m:r>
                      <m:sSub>
                        <m:sSubPr>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sSubPr>
                        <m:e>
                          <m:r>
                            <a:rPr lang="en-US" sz="1800" i="1" kern="100">
                              <a:effectLst/>
                              <a:latin typeface="Cambria Math" panose="02040503050406030204" pitchFamily="18" charset="0"/>
                              <a:ea typeface="Aptos" panose="020B0004020202020204" pitchFamily="34" charset="0"/>
                              <a:cs typeface="Calibri" panose="020F0502020204030204" pitchFamily="34" charset="0"/>
                            </a:rPr>
                            <m:t>𝐴</m:t>
                          </m:r>
                        </m:e>
                        <m:sub>
                          <m:r>
                            <a:rPr lang="en-US" sz="1800" i="1" kern="100">
                              <a:effectLst/>
                              <a:latin typeface="Cambria Math" panose="02040503050406030204" pitchFamily="18" charset="0"/>
                              <a:ea typeface="Aptos" panose="020B0004020202020204" pitchFamily="34" charset="0"/>
                              <a:cs typeface="Calibri" panose="020F0502020204030204" pitchFamily="34" charset="0"/>
                            </a:rPr>
                            <m:t>𝑡</m:t>
                          </m:r>
                        </m:sub>
                      </m:sSub>
                      <m:sSubSup>
                        <m:sSubSupPr>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sSubSupPr>
                        <m:e>
                          <m:r>
                            <a:rPr lang="en-US" sz="1800" i="1" kern="100">
                              <a:effectLst/>
                              <a:latin typeface="Cambria Math" panose="02040503050406030204" pitchFamily="18" charset="0"/>
                              <a:ea typeface="Aptos" panose="020B0004020202020204" pitchFamily="34" charset="0"/>
                              <a:cs typeface="Calibri" panose="020F0502020204030204" pitchFamily="34" charset="0"/>
                            </a:rPr>
                            <m:t>𝑁</m:t>
                          </m:r>
                        </m:e>
                        <m:sub>
                          <m:r>
                            <a:rPr lang="en-US" sz="1800" i="1" kern="100">
                              <a:effectLst/>
                              <a:latin typeface="Cambria Math" panose="02040503050406030204" pitchFamily="18" charset="0"/>
                              <a:ea typeface="Aptos" panose="020B0004020202020204" pitchFamily="34" charset="0"/>
                              <a:cs typeface="Calibri" panose="020F0502020204030204" pitchFamily="34" charset="0"/>
                            </a:rPr>
                            <m:t>𝑡</m:t>
                          </m:r>
                        </m:sub>
                        <m:sup>
                          <m:r>
                            <a:rPr lang="en-US" sz="1800" i="1" kern="100">
                              <a:effectLst/>
                              <a:latin typeface="Cambria Math" panose="02040503050406030204" pitchFamily="18" charset="0"/>
                              <a:ea typeface="Aptos" panose="020B0004020202020204" pitchFamily="34" charset="0"/>
                              <a:cs typeface="Calibri" panose="020F0502020204030204" pitchFamily="34" charset="0"/>
                            </a:rPr>
                            <m:t>𝛼</m:t>
                          </m:r>
                        </m:sup>
                      </m:sSubSup>
                      <m:sSubSup>
                        <m:sSubSupPr>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sSubSupPr>
                        <m:e>
                          <m:r>
                            <a:rPr lang="en-US" sz="1800" i="1" kern="100">
                              <a:effectLst/>
                              <a:latin typeface="Cambria Math" panose="02040503050406030204" pitchFamily="18" charset="0"/>
                              <a:ea typeface="Aptos" panose="020B0004020202020204" pitchFamily="34" charset="0"/>
                              <a:cs typeface="Calibri" panose="020F0502020204030204" pitchFamily="34" charset="0"/>
                            </a:rPr>
                            <m:t>𝐾</m:t>
                          </m:r>
                        </m:e>
                        <m:sub>
                          <m:r>
                            <a:rPr lang="en-US" sz="1800" i="1" kern="100">
                              <a:effectLst/>
                              <a:latin typeface="Cambria Math" panose="02040503050406030204" pitchFamily="18" charset="0"/>
                              <a:ea typeface="Aptos" panose="020B0004020202020204" pitchFamily="34" charset="0"/>
                              <a:cs typeface="Calibri" panose="020F0502020204030204" pitchFamily="34" charset="0"/>
                            </a:rPr>
                            <m:t>𝑡</m:t>
                          </m:r>
                          <m:r>
                            <a:rPr lang="en-US" sz="1800" i="1" kern="100">
                              <a:effectLst/>
                              <a:latin typeface="Cambria Math" panose="02040503050406030204" pitchFamily="18" charset="0"/>
                              <a:ea typeface="Aptos" panose="020B0004020202020204" pitchFamily="34" charset="0"/>
                              <a:cs typeface="Calibri" panose="020F0502020204030204" pitchFamily="34" charset="0"/>
                            </a:rPr>
                            <m:t>−1</m:t>
                          </m:r>
                        </m:sub>
                        <m:sup>
                          <m:r>
                            <a:rPr lang="en-US" sz="1800" i="1" kern="100">
                              <a:effectLst/>
                              <a:latin typeface="Cambria Math" panose="02040503050406030204" pitchFamily="18" charset="0"/>
                              <a:ea typeface="Aptos" panose="020B0004020202020204" pitchFamily="34" charset="0"/>
                              <a:cs typeface="Calibri" panose="020F0502020204030204" pitchFamily="34" charset="0"/>
                            </a:rPr>
                            <m:t>1−</m:t>
                          </m:r>
                          <m:r>
                            <a:rPr lang="en-US" sz="1800" i="1" kern="100">
                              <a:effectLst/>
                              <a:latin typeface="Cambria Math" panose="02040503050406030204" pitchFamily="18" charset="0"/>
                              <a:ea typeface="Aptos" panose="020B0004020202020204" pitchFamily="34" charset="0"/>
                              <a:cs typeface="Calibri" panose="020F0502020204030204" pitchFamily="34" charset="0"/>
                            </a:rPr>
                            <m:t>𝛼</m:t>
                          </m:r>
                        </m:sup>
                      </m:sSubSup>
                    </m:oMath>
                  </m:oMathPara>
                </a14:m>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lgn="just">
                  <a:lnSpc>
                    <a:spcPct val="107000"/>
                  </a:lnSpc>
                  <a:spcAft>
                    <a:spcPts val="800"/>
                  </a:spcAft>
                  <a:buNone/>
                </a:pPr>
                <a:r>
                  <a:rPr lang="en-US" sz="1800" kern="100" dirty="0">
                    <a:effectLst/>
                    <a:latin typeface="Calibri" panose="020F0502020204030204" pitchFamily="34" charset="0"/>
                    <a:ea typeface="Aptos" panose="020B0004020202020204" pitchFamily="34" charset="0"/>
                    <a:cs typeface="Arial" panose="020B0604020202020204" pitchFamily="34" charset="0"/>
                  </a:rPr>
                  <a:t>Where Y is potential GDP, A is total factor productivity (TFP), N is structural employment, K is total capital stock and </a:t>
                </a:r>
                <a14:m>
                  <m:oMath xmlns:m="http://schemas.openxmlformats.org/officeDocument/2006/math">
                    <m:r>
                      <a:rPr lang="en-US" sz="1800" i="1" kern="100">
                        <a:effectLst/>
                        <a:latin typeface="Cambria Math" panose="02040503050406030204" pitchFamily="18" charset="0"/>
                        <a:ea typeface="Aptos" panose="020B0004020202020204" pitchFamily="34" charset="0"/>
                        <a:cs typeface="Calibri" panose="020F0502020204030204" pitchFamily="34" charset="0"/>
                      </a:rPr>
                      <m:t>𝛼</m:t>
                    </m:r>
                  </m:oMath>
                </a14:m>
                <a:r>
                  <a:rPr lang="en-US" sz="1800" kern="100" dirty="0">
                    <a:effectLst/>
                    <a:latin typeface="Calibri" panose="020F0502020204030204" pitchFamily="34" charset="0"/>
                    <a:ea typeface="Yu Gothic" panose="020B0400000000000000" pitchFamily="34" charset="-128"/>
                    <a:cs typeface="Arial" panose="020B0604020202020204" pitchFamily="34" charset="0"/>
                  </a:rPr>
                  <a:t> </a:t>
                </a:r>
                <a:r>
                  <a:rPr lang="en-US" sz="1800" kern="100" dirty="0">
                    <a:effectLst/>
                    <a:latin typeface="Calibri" panose="020F0502020204030204" pitchFamily="34" charset="0"/>
                    <a:ea typeface="Aptos" panose="020B0004020202020204" pitchFamily="34" charset="0"/>
                    <a:cs typeface="Arial" panose="020B0604020202020204" pitchFamily="34" charset="0"/>
                  </a:rPr>
                  <a:t>is the share of labor in total value-added.</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lgn="just">
                  <a:lnSpc>
                    <a:spcPct val="107000"/>
                  </a:lnSpc>
                  <a:spcAft>
                    <a:spcPts val="800"/>
                  </a:spcAft>
                  <a:buNone/>
                </a:pPr>
                <a:r>
                  <a:rPr lang="en-US" sz="1800" kern="100" dirty="0">
                    <a:effectLst/>
                    <a:latin typeface="Calibri" panose="020F0502020204030204" pitchFamily="34" charset="0"/>
                    <a:ea typeface="Aptos" panose="020B0004020202020204" pitchFamily="34" charset="0"/>
                    <a:cs typeface="Arial" panose="020B0604020202020204" pitchFamily="34" charset="0"/>
                  </a:rPr>
                  <a:t>Capital stock accounts for damages as follows:</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lgn="just">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sSubPr>
                        <m:e>
                          <m:r>
                            <a:rPr lang="en-US" sz="1800" i="1" kern="100">
                              <a:effectLst/>
                              <a:latin typeface="Cambria Math" panose="02040503050406030204" pitchFamily="18" charset="0"/>
                              <a:ea typeface="Aptos" panose="020B0004020202020204" pitchFamily="34" charset="0"/>
                              <a:cs typeface="Calibri" panose="020F0502020204030204" pitchFamily="34" charset="0"/>
                            </a:rPr>
                            <m:t>𝐾</m:t>
                          </m:r>
                        </m:e>
                        <m:sub>
                          <m:r>
                            <a:rPr lang="en-US" sz="1800" i="1" kern="100">
                              <a:effectLst/>
                              <a:latin typeface="Cambria Math" panose="02040503050406030204" pitchFamily="18" charset="0"/>
                              <a:ea typeface="Aptos" panose="020B0004020202020204" pitchFamily="34" charset="0"/>
                              <a:cs typeface="Calibri" panose="020F0502020204030204" pitchFamily="34" charset="0"/>
                            </a:rPr>
                            <m:t>𝑡</m:t>
                          </m:r>
                        </m:sub>
                      </m:sSub>
                      <m:r>
                        <a:rPr lang="en-US" sz="1800" i="1" kern="100">
                          <a:effectLst/>
                          <a:latin typeface="Cambria Math" panose="02040503050406030204" pitchFamily="18" charset="0"/>
                          <a:ea typeface="Aptos" panose="020B0004020202020204" pitchFamily="34" charset="0"/>
                          <a:cs typeface="Calibri" panose="020F0502020204030204" pitchFamily="34" charset="0"/>
                        </a:rPr>
                        <m:t>=</m:t>
                      </m:r>
                      <m:sSup>
                        <m:sSupPr>
                          <m:ctrlPr>
                            <a:rPr lang="en-US" sz="1800" i="1" kern="100">
                              <a:effectLst/>
                              <a:latin typeface="Cambria Math" panose="02040503050406030204" pitchFamily="18" charset="0"/>
                              <a:ea typeface="Yu Gothic" panose="020B0400000000000000" pitchFamily="34" charset="-128"/>
                              <a:cs typeface="Calibri" panose="020F0502020204030204" pitchFamily="34" charset="0"/>
                            </a:rPr>
                          </m:ctrlPr>
                        </m:sSupPr>
                        <m:e>
                          <m:d>
                            <m:dPr>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dPr>
                            <m:e>
                              <m:r>
                                <a:rPr lang="en-US" sz="1800" i="1" kern="100">
                                  <a:effectLst/>
                                  <a:latin typeface="Cambria Math" panose="02040503050406030204" pitchFamily="18" charset="0"/>
                                  <a:ea typeface="Aptos" panose="020B0004020202020204" pitchFamily="34" charset="0"/>
                                  <a:cs typeface="Calibri" panose="020F0502020204030204" pitchFamily="34" charset="0"/>
                                </a:rPr>
                                <m:t>1−</m:t>
                              </m:r>
                              <m:f>
                                <m:fPr>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fPr>
                                <m:num>
                                  <m:r>
                                    <a:rPr lang="en-US" sz="1800" i="1" kern="100">
                                      <a:effectLst/>
                                      <a:latin typeface="Cambria Math" panose="02040503050406030204" pitchFamily="18" charset="0"/>
                                      <a:ea typeface="Aptos" panose="020B0004020202020204" pitchFamily="34" charset="0"/>
                                      <a:cs typeface="Calibri" panose="020F0502020204030204" pitchFamily="34" charset="0"/>
                                    </a:rPr>
                                    <m:t>𝐷</m:t>
                                  </m:r>
                                  <m:sSub>
                                    <m:sSubPr>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sSubPr>
                                    <m:e>
                                      <m:r>
                                        <a:rPr lang="en-US" sz="1800" i="1" kern="100">
                                          <a:effectLst/>
                                          <a:latin typeface="Cambria Math" panose="02040503050406030204" pitchFamily="18" charset="0"/>
                                          <a:ea typeface="Aptos" panose="020B0004020202020204" pitchFamily="34" charset="0"/>
                                          <a:cs typeface="Calibri" panose="020F0502020204030204" pitchFamily="34" charset="0"/>
                                        </a:rPr>
                                        <m:t>𝑆</m:t>
                                      </m:r>
                                    </m:e>
                                    <m:sub>
                                      <m:r>
                                        <a:rPr lang="en-US" sz="1800" i="1" kern="100">
                                          <a:effectLst/>
                                          <a:latin typeface="Cambria Math" panose="02040503050406030204" pitchFamily="18" charset="0"/>
                                          <a:ea typeface="Aptos" panose="020B0004020202020204" pitchFamily="34" charset="0"/>
                                          <a:cs typeface="Calibri" panose="020F0502020204030204" pitchFamily="34" charset="0"/>
                                        </a:rPr>
                                        <m:t>𝑡</m:t>
                                      </m:r>
                                    </m:sub>
                                  </m:sSub>
                                </m:num>
                                <m:den>
                                  <m:acc>
                                    <m:accPr>
                                      <m:chr m:val="̃"/>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accPr>
                                    <m:e>
                                      <m:sSub>
                                        <m:sSubPr>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sSubPr>
                                        <m:e>
                                          <m:r>
                                            <a:rPr lang="en-US" sz="1800" i="1" kern="100">
                                              <a:effectLst/>
                                              <a:latin typeface="Cambria Math" panose="02040503050406030204" pitchFamily="18" charset="0"/>
                                              <a:ea typeface="Aptos" panose="020B0004020202020204" pitchFamily="34" charset="0"/>
                                              <a:cs typeface="Calibri" panose="020F0502020204030204" pitchFamily="34" charset="0"/>
                                            </a:rPr>
                                            <m:t>𝐾</m:t>
                                          </m:r>
                                        </m:e>
                                        <m:sub>
                                          <m:r>
                                            <a:rPr lang="en-US" sz="1800" i="1" kern="100">
                                              <a:effectLst/>
                                              <a:latin typeface="Cambria Math" panose="02040503050406030204" pitchFamily="18" charset="0"/>
                                              <a:ea typeface="Aptos" panose="020B0004020202020204" pitchFamily="34" charset="0"/>
                                              <a:cs typeface="Calibri" panose="020F0502020204030204" pitchFamily="34" charset="0"/>
                                            </a:rPr>
                                            <m:t>𝑡</m:t>
                                          </m:r>
                                        </m:sub>
                                      </m:sSub>
                                      <m:r>
                                        <a:rPr lang="en-US" sz="1800" i="1" kern="100">
                                          <a:effectLst/>
                                          <a:latin typeface="Cambria Math" panose="02040503050406030204" pitchFamily="18" charset="0"/>
                                          <a:ea typeface="Aptos" panose="020B0004020202020204" pitchFamily="34" charset="0"/>
                                          <a:cs typeface="Calibri" panose="020F0502020204030204" pitchFamily="34" charset="0"/>
                                        </a:rPr>
                                        <m:t> </m:t>
                                      </m:r>
                                    </m:e>
                                  </m:acc>
                                </m:den>
                              </m:f>
                            </m:e>
                          </m:d>
                        </m:e>
                        <m:sup>
                          <m:f>
                            <m:fPr>
                              <m:ctrlPr>
                                <a:rPr lang="en-US" sz="1800" i="1" kern="100">
                                  <a:effectLst/>
                                  <a:latin typeface="Cambria Math" panose="02040503050406030204" pitchFamily="18" charset="0"/>
                                  <a:ea typeface="Yu Gothic" panose="020B0400000000000000" pitchFamily="34" charset="-128"/>
                                  <a:cs typeface="Calibri" panose="020F0502020204030204" pitchFamily="34" charset="0"/>
                                </a:rPr>
                              </m:ctrlPr>
                            </m:fPr>
                            <m:num>
                              <m:r>
                                <a:rPr lang="en-US" sz="1800" i="1" kern="100">
                                  <a:effectLst/>
                                  <a:latin typeface="Cambria Math" panose="02040503050406030204" pitchFamily="18" charset="0"/>
                                  <a:ea typeface="Yu Gothic" panose="020B0400000000000000" pitchFamily="34" charset="-128"/>
                                  <a:cs typeface="Calibri" panose="020F0502020204030204" pitchFamily="34" charset="0"/>
                                </a:rPr>
                                <m:t>1</m:t>
                              </m:r>
                            </m:num>
                            <m:den>
                              <m:r>
                                <a:rPr lang="en-US" sz="1800" i="1" kern="100">
                                  <a:effectLst/>
                                  <a:latin typeface="Cambria Math" panose="02040503050406030204" pitchFamily="18" charset="0"/>
                                  <a:ea typeface="Yu Gothic" panose="020B0400000000000000" pitchFamily="34" charset="-128"/>
                                  <a:cs typeface="Calibri" panose="020F0502020204030204" pitchFamily="34" charset="0"/>
                                </a:rPr>
                                <m:t>1−</m:t>
                              </m:r>
                              <m:r>
                                <a:rPr lang="en-US" sz="1800" i="1" kern="100">
                                  <a:effectLst/>
                                  <a:latin typeface="Cambria Math" panose="02040503050406030204" pitchFamily="18" charset="0"/>
                                  <a:ea typeface="Yu Gothic" panose="020B0400000000000000" pitchFamily="34" charset="-128"/>
                                  <a:cs typeface="Calibri" panose="020F0502020204030204" pitchFamily="34" charset="0"/>
                                </a:rPr>
                                <m:t>𝛼</m:t>
                              </m:r>
                            </m:den>
                          </m:f>
                        </m:sup>
                      </m:sSup>
                      <m:acc>
                        <m:accPr>
                          <m:chr m:val="̃"/>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accPr>
                        <m:e>
                          <m:sSub>
                            <m:sSubPr>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sSubPr>
                            <m:e>
                              <m:r>
                                <a:rPr lang="en-US" sz="1800" i="1" kern="100">
                                  <a:effectLst/>
                                  <a:latin typeface="Cambria Math" panose="02040503050406030204" pitchFamily="18" charset="0"/>
                                  <a:ea typeface="Aptos" panose="020B0004020202020204" pitchFamily="34" charset="0"/>
                                  <a:cs typeface="Calibri" panose="020F0502020204030204" pitchFamily="34" charset="0"/>
                                </a:rPr>
                                <m:t>𝐾</m:t>
                              </m:r>
                            </m:e>
                            <m:sub>
                              <m:r>
                                <a:rPr lang="en-US" sz="1800" i="1" kern="100">
                                  <a:effectLst/>
                                  <a:latin typeface="Cambria Math" panose="02040503050406030204" pitchFamily="18" charset="0"/>
                                  <a:ea typeface="Aptos" panose="020B0004020202020204" pitchFamily="34" charset="0"/>
                                  <a:cs typeface="Calibri" panose="020F0502020204030204" pitchFamily="34" charset="0"/>
                                </a:rPr>
                                <m:t>𝑡</m:t>
                              </m:r>
                            </m:sub>
                          </m:sSub>
                        </m:e>
                      </m:acc>
                      <m:r>
                        <a:rPr lang="en-US" sz="1800" i="1" kern="100">
                          <a:effectLst/>
                          <a:latin typeface="Cambria Math" panose="02040503050406030204" pitchFamily="18" charset="0"/>
                          <a:ea typeface="Aptos" panose="020B0004020202020204" pitchFamily="34" charset="0"/>
                          <a:cs typeface="Calibri" panose="020F0502020204030204" pitchFamily="34" charset="0"/>
                        </a:rPr>
                        <m:t> </m:t>
                      </m:r>
                    </m:oMath>
                  </m:oMathPara>
                </a14:m>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lgn="just">
                  <a:lnSpc>
                    <a:spcPct val="107000"/>
                  </a:lnSpc>
                  <a:spcAft>
                    <a:spcPts val="800"/>
                  </a:spcAft>
                </a:pPr>
                <a:r>
                  <a:rPr lang="en-US" sz="1800" kern="100" dirty="0">
                    <a:effectLst/>
                    <a:latin typeface="Calibri" panose="020F0502020204030204" pitchFamily="34" charset="0"/>
                    <a:ea typeface="Aptos" panose="020B0004020202020204" pitchFamily="34" charset="0"/>
                    <a:cs typeface="Arial" panose="020B0604020202020204" pitchFamily="34" charset="0"/>
                  </a:rPr>
                  <a:t>DS is the stock of destroyed capital and  </a:t>
                </a:r>
                <a14:m>
                  <m:oMath xmlns:m="http://schemas.openxmlformats.org/officeDocument/2006/math">
                    <m:acc>
                      <m:accPr>
                        <m:chr m:val="̃"/>
                        <m:ctrlPr>
                          <a:rPr lang="en-US" sz="1800" i="1" kern="100">
                            <a:effectLst/>
                            <a:latin typeface="Cambria Math" panose="02040503050406030204" pitchFamily="18" charset="0"/>
                            <a:ea typeface="Aptos" panose="020B0004020202020204" pitchFamily="34" charset="0"/>
                            <a:cs typeface="Calibri" panose="020F0502020204030204" pitchFamily="34" charset="0"/>
                          </a:rPr>
                        </m:ctrlPr>
                      </m:accPr>
                      <m:e>
                        <m:r>
                          <a:rPr lang="en-US" sz="1800" i="1" kern="100">
                            <a:effectLst/>
                            <a:latin typeface="Cambria Math" panose="02040503050406030204" pitchFamily="18" charset="0"/>
                            <a:ea typeface="Aptos" panose="020B0004020202020204" pitchFamily="34" charset="0"/>
                            <a:cs typeface="Calibri" panose="020F0502020204030204" pitchFamily="34" charset="0"/>
                          </a:rPr>
                          <m:t>𝐾</m:t>
                        </m:r>
                      </m:e>
                    </m:acc>
                  </m:oMath>
                </a14:m>
                <a:r>
                  <a:rPr lang="en-US" sz="1800" kern="100" dirty="0">
                    <a:effectLst/>
                    <a:latin typeface="Calibri" panose="020F0502020204030204" pitchFamily="34" charset="0"/>
                    <a:ea typeface="Yu Gothic" panose="020B0400000000000000" pitchFamily="34" charset="-128"/>
                    <a:cs typeface="Arial" panose="020B0604020202020204" pitchFamily="34" charset="0"/>
                  </a:rPr>
                  <a:t> </a:t>
                </a:r>
                <a:r>
                  <a:rPr lang="en-US" sz="1800" kern="100" dirty="0">
                    <a:effectLst/>
                    <a:latin typeface="Calibri" panose="020F0502020204030204" pitchFamily="34" charset="0"/>
                    <a:ea typeface="Aptos" panose="020B0004020202020204" pitchFamily="34" charset="0"/>
                    <a:cs typeface="Arial" panose="020B0604020202020204" pitchFamily="34" charset="0"/>
                  </a:rPr>
                  <a:t>is the remaining capital. Mangroves reduce DS and limit the capital stock destruction.</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p:txBody>
          </p:sp>
        </mc:Choice>
        <mc:Fallback xmlns="">
          <p:sp>
            <p:nvSpPr>
              <p:cNvPr id="6" name="TextBox 5">
                <a:extLst>
                  <a:ext uri="{FF2B5EF4-FFF2-40B4-BE49-F238E27FC236}">
                    <a16:creationId xmlns:a16="http://schemas.microsoft.com/office/drawing/2014/main" id="{A7C34EED-DCA8-7B77-1BFE-2B51D3E27DE2}"/>
                  </a:ext>
                </a:extLst>
              </p:cNvPr>
              <p:cNvSpPr txBox="1">
                <a:spLocks noRot="1" noChangeAspect="1" noMove="1" noResize="1" noEditPoints="1" noAdjustHandles="1" noChangeArrowheads="1" noChangeShapeType="1" noTextEdit="1"/>
              </p:cNvSpPr>
              <p:nvPr/>
            </p:nvSpPr>
            <p:spPr>
              <a:xfrm>
                <a:off x="82669" y="1178820"/>
                <a:ext cx="12026661" cy="3511410"/>
              </a:xfrm>
              <a:prstGeom prst="rect">
                <a:avLst/>
              </a:prstGeom>
              <a:blipFill>
                <a:blip r:embed="rId5"/>
                <a:stretch>
                  <a:fillRect l="-456" t="-694" r="-456" b="-1736"/>
                </a:stretch>
              </a:blipFill>
            </p:spPr>
            <p:txBody>
              <a:bodyPr/>
              <a:lstStyle/>
              <a:p>
                <a:r>
                  <a:rPr lang="en-US">
                    <a:noFill/>
                  </a:rPr>
                  <a:t> </a:t>
                </a:r>
              </a:p>
            </p:txBody>
          </p:sp>
        </mc:Fallback>
      </mc:AlternateContent>
    </p:spTree>
    <p:extLst>
      <p:ext uri="{BB962C8B-B14F-4D97-AF65-F5344CB8AC3E}">
        <p14:creationId xmlns:p14="http://schemas.microsoft.com/office/powerpoint/2010/main" val="1903210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958B2-CFD0-AADD-2F28-A729A999E1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0160FC-494D-0839-B144-F87107BA107A}"/>
              </a:ext>
            </a:extLst>
          </p:cNvPr>
          <p:cNvSpPr>
            <a:spLocks noGrp="1"/>
          </p:cNvSpPr>
          <p:nvPr>
            <p:ph type="title"/>
          </p:nvPr>
        </p:nvSpPr>
        <p:spPr>
          <a:xfrm>
            <a:off x="314072" y="-11719"/>
            <a:ext cx="10515600" cy="1001353"/>
          </a:xfrm>
        </p:spPr>
        <p:txBody>
          <a:bodyPr>
            <a:normAutofit/>
          </a:bodyPr>
          <a:lstStyle/>
          <a:p>
            <a:r>
              <a:rPr lang="en-US" sz="4000" dirty="0">
                <a:solidFill>
                  <a:schemeClr val="accent1"/>
                </a:solidFill>
                <a:latin typeface="Calibri"/>
                <a:ea typeface="Calibri"/>
                <a:cs typeface="Calibri"/>
              </a:rPr>
              <a:t>Carbon Sequestration</a:t>
            </a:r>
          </a:p>
        </p:txBody>
      </p:sp>
      <p:sp>
        <p:nvSpPr>
          <p:cNvPr id="4" name="TextBox 3">
            <a:extLst>
              <a:ext uri="{FF2B5EF4-FFF2-40B4-BE49-F238E27FC236}">
                <a16:creationId xmlns:a16="http://schemas.microsoft.com/office/drawing/2014/main" id="{902E6D41-F792-DBBD-E531-AFEC0DF1E797}"/>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C82A01D5-F9FA-B5EC-3520-093606496078}"/>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8D3FAE24-F056-B3AD-5EEB-F613E57B8756}"/>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38DC9A52-7C42-CE97-B553-544F97558B9F}"/>
              </a:ext>
            </a:extLst>
          </p:cNvPr>
          <p:cNvSpPr txBox="1"/>
          <p:nvPr/>
        </p:nvSpPr>
        <p:spPr>
          <a:xfrm>
            <a:off x="165339" y="989634"/>
            <a:ext cx="12026661" cy="4770537"/>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r>
              <a:rPr lang="en-US" sz="2400" dirty="0">
                <a:solidFill>
                  <a:srgbClr val="7030A0"/>
                </a:solidFill>
                <a:ea typeface="Calibri"/>
                <a:cs typeface="Calibri"/>
              </a:rPr>
              <a:t>Most recent comprehensive review of global evidence: Song et al. (2023)</a:t>
            </a:r>
          </a:p>
          <a:p>
            <a:pPr marL="742950" lvl="1" indent="-285750">
              <a:spcBef>
                <a:spcPts val="1200"/>
              </a:spcBef>
              <a:spcAft>
                <a:spcPts val="600"/>
              </a:spcAft>
              <a:buFont typeface="Arial" panose="020B0604020202020204" pitchFamily="34" charset="0"/>
              <a:buChar char="•"/>
            </a:pPr>
            <a:r>
              <a:rPr lang="en-US" sz="2400" dirty="0">
                <a:solidFill>
                  <a:srgbClr val="7030A0"/>
                </a:solidFill>
                <a:ea typeface="Calibri"/>
                <a:cs typeface="Calibri"/>
              </a:rPr>
              <a:t>Considered field measurements from &gt;370 restoration sites globally</a:t>
            </a:r>
          </a:p>
          <a:p>
            <a:pPr marL="746125" lvl="1" indent="-288925">
              <a:buFont typeface="Arial" panose="020B0604020202020204" pitchFamily="34" charset="0"/>
              <a:buChar char="•"/>
            </a:pPr>
            <a:r>
              <a:rPr lang="en-US" sz="2400" dirty="0">
                <a:solidFill>
                  <a:srgbClr val="7030A0"/>
                </a:solidFill>
                <a:ea typeface="Calibri"/>
                <a:cs typeface="Calibri"/>
              </a:rPr>
              <a:t>Reforestation </a:t>
            </a:r>
            <a:r>
              <a:rPr lang="en-US" sz="2400" dirty="0">
                <a:solidFill>
                  <a:srgbClr val="7030A0"/>
                </a:solidFill>
              </a:rPr>
              <a:t>greater carbon storage potential per hectare than afforestation</a:t>
            </a:r>
          </a:p>
          <a:p>
            <a:pPr lvl="1"/>
            <a:endParaRPr lang="en-US" sz="2400" dirty="0"/>
          </a:p>
          <a:p>
            <a:pPr lvl="1"/>
            <a:r>
              <a:rPr lang="en-US" sz="2400" dirty="0"/>
              <a:t>  </a:t>
            </a:r>
          </a:p>
          <a:p>
            <a:pPr marL="742950" lvl="1" indent="-285750">
              <a:spcBef>
                <a:spcPts val="1200"/>
              </a:spcBef>
              <a:spcAft>
                <a:spcPts val="600"/>
              </a:spcAft>
              <a:buFont typeface="Arial" panose="020B0604020202020204" pitchFamily="34" charset="0"/>
              <a:buChar char="•"/>
            </a:pPr>
            <a:endParaRPr lang="en-US" sz="2400" dirty="0">
              <a:ea typeface="Calibri"/>
              <a:cs typeface="Calibri"/>
            </a:endParaRPr>
          </a:p>
          <a:p>
            <a:pPr marL="742950" lvl="1" indent="-285750">
              <a:spcBef>
                <a:spcPts val="1200"/>
              </a:spcBef>
              <a:spcAft>
                <a:spcPts val="600"/>
              </a:spcAft>
              <a:buFont typeface="Arial" panose="020B0604020202020204" pitchFamily="34" charset="0"/>
              <a:buChar char="•"/>
            </a:pPr>
            <a:endParaRPr lang="en-US" sz="2400" dirty="0">
              <a:ea typeface="Calibri"/>
              <a:cs typeface="Calibri"/>
            </a:endParaRPr>
          </a:p>
          <a:p>
            <a:pPr marL="742950" lvl="1" indent="-285750">
              <a:spcBef>
                <a:spcPts val="1200"/>
              </a:spcBef>
              <a:spcAft>
                <a:spcPts val="600"/>
              </a:spcAft>
              <a:buFont typeface="Arial" panose="020B0604020202020204" pitchFamily="34" charset="0"/>
              <a:buChar char="•"/>
            </a:pPr>
            <a:endParaRPr lang="en-US" sz="2400" dirty="0">
              <a:ea typeface="Calibri"/>
              <a:cs typeface="Calibri"/>
            </a:endParaRPr>
          </a:p>
          <a:p>
            <a:pPr marL="285750" indent="-285750">
              <a:spcBef>
                <a:spcPts val="1200"/>
              </a:spcBef>
              <a:spcAft>
                <a:spcPts val="600"/>
              </a:spcAft>
              <a:buFont typeface="Arial" panose="020B0604020202020204" pitchFamily="34" charset="0"/>
              <a:buChar char="•"/>
            </a:pPr>
            <a:endParaRPr lang="en-US" sz="2400" dirty="0">
              <a:ea typeface="Calibri"/>
              <a:cs typeface="Calibri"/>
            </a:endParaRPr>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9" name="Picture 8">
            <a:extLst>
              <a:ext uri="{FF2B5EF4-FFF2-40B4-BE49-F238E27FC236}">
                <a16:creationId xmlns:a16="http://schemas.microsoft.com/office/drawing/2014/main" id="{452F97BB-1CAC-2886-C827-22F016603B40}"/>
              </a:ext>
            </a:extLst>
          </p:cNvPr>
          <p:cNvPicPr>
            <a:picLocks noChangeAspect="1"/>
          </p:cNvPicPr>
          <p:nvPr/>
        </p:nvPicPr>
        <p:blipFill>
          <a:blip r:embed="rId5"/>
          <a:stretch>
            <a:fillRect/>
          </a:stretch>
        </p:blipFill>
        <p:spPr>
          <a:xfrm>
            <a:off x="916669" y="2647995"/>
            <a:ext cx="9671120" cy="3580246"/>
          </a:xfrm>
          <a:prstGeom prst="rect">
            <a:avLst/>
          </a:prstGeom>
        </p:spPr>
      </p:pic>
    </p:spTree>
    <p:extLst>
      <p:ext uri="{BB962C8B-B14F-4D97-AF65-F5344CB8AC3E}">
        <p14:creationId xmlns:p14="http://schemas.microsoft.com/office/powerpoint/2010/main" val="1888129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2A443-5B8B-E931-FC81-8EFD96A8D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2D71B0-074D-327C-EAC3-449156C2AE45}"/>
              </a:ext>
            </a:extLst>
          </p:cNvPr>
          <p:cNvSpPr>
            <a:spLocks noGrp="1"/>
          </p:cNvSpPr>
          <p:nvPr>
            <p:ph type="title"/>
          </p:nvPr>
        </p:nvSpPr>
        <p:spPr>
          <a:xfrm>
            <a:off x="314072" y="-11719"/>
            <a:ext cx="10515600" cy="1001353"/>
          </a:xfrm>
        </p:spPr>
        <p:txBody>
          <a:bodyPr>
            <a:normAutofit/>
          </a:bodyPr>
          <a:lstStyle/>
          <a:p>
            <a:r>
              <a:rPr lang="en-US" sz="4000" dirty="0">
                <a:solidFill>
                  <a:schemeClr val="accent1"/>
                </a:solidFill>
                <a:latin typeface="Calibri"/>
                <a:ea typeface="Calibri"/>
                <a:cs typeface="Calibri"/>
              </a:rPr>
              <a:t>Loss of Stored Carbon</a:t>
            </a:r>
          </a:p>
        </p:txBody>
      </p:sp>
      <p:sp>
        <p:nvSpPr>
          <p:cNvPr id="4" name="TextBox 3">
            <a:extLst>
              <a:ext uri="{FF2B5EF4-FFF2-40B4-BE49-F238E27FC236}">
                <a16:creationId xmlns:a16="http://schemas.microsoft.com/office/drawing/2014/main" id="{677308A5-73C5-1799-3F63-555AF1FEAAB4}"/>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BAEA552A-388D-90E9-FB9B-22A881297D86}"/>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4C4DD27D-C9D0-0FF6-AEDE-B50FEA8EEEBA}"/>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2EF4DDF3-A5AD-C529-F14E-FC887D66E701}"/>
              </a:ext>
            </a:extLst>
          </p:cNvPr>
          <p:cNvSpPr txBox="1"/>
          <p:nvPr/>
        </p:nvSpPr>
        <p:spPr>
          <a:xfrm>
            <a:off x="165339" y="989634"/>
            <a:ext cx="7546903" cy="3093154"/>
          </a:xfrm>
          <a:prstGeom prst="rect">
            <a:avLst/>
          </a:prstGeom>
          <a:noFill/>
        </p:spPr>
        <p:txBody>
          <a:bodyPr wrap="square" lIns="91440" tIns="45720" rIns="91440" bIns="45720" rtlCol="0" anchor="t">
            <a:spAutoFit/>
          </a:bodyPr>
          <a:lstStyle/>
          <a:p>
            <a:pPr marL="349250" lvl="1" indent="-349250">
              <a:spcBef>
                <a:spcPts val="600"/>
              </a:spcBef>
              <a:spcAft>
                <a:spcPts val="600"/>
              </a:spcAft>
              <a:buFont typeface="Arial" panose="020B0604020202020204" pitchFamily="34" charset="0"/>
              <a:buChar char="•"/>
            </a:pPr>
            <a:r>
              <a:rPr lang="en-US" sz="2400" dirty="0"/>
              <a:t>Carbon stored above- &amp; below-ground biomass and soil (1m depth)</a:t>
            </a:r>
          </a:p>
          <a:p>
            <a:pPr marL="349250" lvl="1" indent="-349250">
              <a:spcBef>
                <a:spcPts val="600"/>
              </a:spcBef>
              <a:spcAft>
                <a:spcPts val="600"/>
              </a:spcAft>
              <a:buFont typeface="Arial" panose="020B0604020202020204" pitchFamily="34" charset="0"/>
              <a:buChar char="•"/>
            </a:pPr>
            <a:r>
              <a:rPr lang="en-US" sz="2400" dirty="0"/>
              <a:t>Lost over time when converted (Murray et al. 2011) </a:t>
            </a:r>
          </a:p>
          <a:p>
            <a:pPr marL="974725" lvl="2" indent="-342900">
              <a:spcBef>
                <a:spcPts val="600"/>
              </a:spcBef>
              <a:spcAft>
                <a:spcPts val="600"/>
              </a:spcAft>
              <a:buFont typeface="Arial" panose="020B0604020202020204" pitchFamily="34" charset="0"/>
              <a:buChar char="•"/>
            </a:pPr>
            <a:r>
              <a:rPr lang="en-US" sz="2400" dirty="0"/>
              <a:t>75% of biomass C immediately upon conversion, 15-year halftime for the rest</a:t>
            </a:r>
          </a:p>
          <a:p>
            <a:pPr marL="974725" lvl="2" indent="-342900">
              <a:spcBef>
                <a:spcPts val="600"/>
              </a:spcBef>
              <a:spcAft>
                <a:spcPts val="600"/>
              </a:spcAft>
              <a:buFont typeface="Arial" panose="020B0604020202020204" pitchFamily="34" charset="0"/>
              <a:buChar char="•"/>
            </a:pPr>
            <a:r>
              <a:rPr lang="en-US" sz="2400" dirty="0"/>
              <a:t>7.5-years halftime for soil organic C</a:t>
            </a:r>
            <a:endParaRPr lang="en-US" sz="2400" dirty="0">
              <a:ea typeface="Calibri"/>
              <a:cs typeface="Calibri"/>
            </a:endParaRPr>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7" name="Picture 6">
            <a:extLst>
              <a:ext uri="{FF2B5EF4-FFF2-40B4-BE49-F238E27FC236}">
                <a16:creationId xmlns:a16="http://schemas.microsoft.com/office/drawing/2014/main" id="{C62D6F8E-C50D-C4BD-AC88-BE11238CEC69}"/>
              </a:ext>
            </a:extLst>
          </p:cNvPr>
          <p:cNvPicPr>
            <a:picLocks noChangeAspect="1"/>
          </p:cNvPicPr>
          <p:nvPr/>
        </p:nvPicPr>
        <p:blipFill>
          <a:blip r:embed="rId5"/>
          <a:stretch>
            <a:fillRect/>
          </a:stretch>
        </p:blipFill>
        <p:spPr>
          <a:xfrm>
            <a:off x="7484747" y="1398545"/>
            <a:ext cx="4541914" cy="2499577"/>
          </a:xfrm>
          <a:prstGeom prst="rect">
            <a:avLst/>
          </a:prstGeom>
        </p:spPr>
      </p:pic>
      <p:sp>
        <p:nvSpPr>
          <p:cNvPr id="8" name="TextBox 7">
            <a:extLst>
              <a:ext uri="{FF2B5EF4-FFF2-40B4-BE49-F238E27FC236}">
                <a16:creationId xmlns:a16="http://schemas.microsoft.com/office/drawing/2014/main" id="{92299228-7323-B47B-B64F-6D9ADDE22A3D}"/>
              </a:ext>
            </a:extLst>
          </p:cNvPr>
          <p:cNvSpPr txBox="1"/>
          <p:nvPr/>
        </p:nvSpPr>
        <p:spPr>
          <a:xfrm>
            <a:off x="165338" y="4082788"/>
            <a:ext cx="11481230" cy="2693045"/>
          </a:xfrm>
          <a:prstGeom prst="rect">
            <a:avLst/>
          </a:prstGeom>
          <a:noFill/>
        </p:spPr>
        <p:txBody>
          <a:bodyPr wrap="square" lIns="91440" tIns="45720" rIns="91440" bIns="45720" rtlCol="0" anchor="t">
            <a:spAutoFit/>
          </a:bodyPr>
          <a:lstStyle/>
          <a:p>
            <a:pPr marL="349250" lvl="1" indent="-349250">
              <a:spcBef>
                <a:spcPts val="600"/>
              </a:spcBef>
              <a:spcAft>
                <a:spcPts val="600"/>
              </a:spcAft>
              <a:buFont typeface="Arial" panose="020B0604020202020204" pitchFamily="34" charset="0"/>
              <a:buChar char="•"/>
            </a:pPr>
            <a:r>
              <a:rPr lang="en-US" sz="2400" dirty="0"/>
              <a:t>New, spatially explicit CWON data set on carbon stored by mangroves</a:t>
            </a:r>
          </a:p>
          <a:p>
            <a:pPr marL="349250" lvl="1" indent="-349250">
              <a:spcBef>
                <a:spcPts val="600"/>
              </a:spcBef>
              <a:spcAft>
                <a:spcPts val="600"/>
              </a:spcAft>
              <a:buFont typeface="Arial" panose="020B0604020202020204" pitchFamily="34" charset="0"/>
              <a:buChar char="•"/>
            </a:pPr>
            <a:r>
              <a:rPr lang="en-US" sz="2400" dirty="0"/>
              <a:t>CWON – Carbon Storage by Mangroves global dataset (World Bank 2024d) </a:t>
            </a:r>
          </a:p>
          <a:p>
            <a:pPr marL="806450" lvl="2" indent="-349250">
              <a:spcBef>
                <a:spcPts val="600"/>
              </a:spcBef>
              <a:spcAft>
                <a:spcPts val="600"/>
              </a:spcAft>
              <a:buFont typeface="Arial" panose="020B0604020202020204" pitchFamily="34" charset="0"/>
              <a:buChar char="•"/>
            </a:pPr>
            <a:r>
              <a:rPr lang="en-US" sz="1800" dirty="0">
                <a:effectLst/>
                <a:latin typeface="Calibri" panose="020F0502020204030204" pitchFamily="34" charset="0"/>
                <a:ea typeface="Yu Gothic" panose="020B0400000000000000" pitchFamily="34" charset="-128"/>
              </a:rPr>
              <a:t>Based on mangrove extent reported by  Global Mangrove Watch</a:t>
            </a:r>
          </a:p>
          <a:p>
            <a:pPr marL="806450" lvl="2" indent="-349250">
              <a:spcBef>
                <a:spcPts val="600"/>
              </a:spcBef>
              <a:spcAft>
                <a:spcPts val="600"/>
              </a:spcAft>
              <a:buFont typeface="Arial" panose="020B0604020202020204" pitchFamily="34" charset="0"/>
              <a:buChar char="•"/>
            </a:pPr>
            <a:r>
              <a:rPr lang="en-US" dirty="0">
                <a:latin typeface="Calibri" panose="020F0502020204030204" pitchFamily="34" charset="0"/>
                <a:ea typeface="Yu Gothic" panose="020B0400000000000000" pitchFamily="34" charset="-128"/>
              </a:rPr>
              <a:t>R</a:t>
            </a:r>
            <a:r>
              <a:rPr lang="en-US" sz="1800" dirty="0">
                <a:effectLst/>
                <a:latin typeface="Calibri" panose="020F0502020204030204" pitchFamily="34" charset="0"/>
                <a:ea typeface="Yu Gothic" panose="020B0400000000000000" pitchFamily="34" charset="-128"/>
              </a:rPr>
              <a:t>eported at a 30m resolution. </a:t>
            </a:r>
            <a:endParaRPr lang="en-US" sz="2400" dirty="0"/>
          </a:p>
          <a:p>
            <a:pPr marL="349250" lvl="1" indent="-349250">
              <a:spcBef>
                <a:spcPts val="600"/>
              </a:spcBef>
              <a:spcAft>
                <a:spcPts val="600"/>
              </a:spcAft>
              <a:buFont typeface="Arial" panose="020B0604020202020204" pitchFamily="34" charset="0"/>
              <a:buChar char="•"/>
            </a:pPr>
            <a:r>
              <a:rPr lang="en-US" sz="2400" dirty="0"/>
              <a:t>Use country-specific data where available / credible</a:t>
            </a:r>
            <a:endParaRPr lang="en-US" sz="2400" dirty="0">
              <a:ea typeface="Calibri"/>
              <a:cs typeface="Calibri"/>
            </a:endParaRPr>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spTree>
    <p:extLst>
      <p:ext uri="{BB962C8B-B14F-4D97-AF65-F5344CB8AC3E}">
        <p14:creationId xmlns:p14="http://schemas.microsoft.com/office/powerpoint/2010/main" val="2426282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6C791-DD99-46BE-A143-81B9ECCCCC94}"/>
              </a:ext>
            </a:extLst>
          </p:cNvPr>
          <p:cNvSpPr>
            <a:spLocks noGrp="1"/>
          </p:cNvSpPr>
          <p:nvPr>
            <p:ph type="title"/>
          </p:nvPr>
        </p:nvSpPr>
        <p:spPr>
          <a:xfrm>
            <a:off x="165339" y="24063"/>
            <a:ext cx="10515600" cy="786772"/>
          </a:xfrm>
        </p:spPr>
        <p:txBody>
          <a:bodyPr>
            <a:normAutofit/>
          </a:bodyPr>
          <a:lstStyle/>
          <a:p>
            <a:r>
              <a:rPr lang="en-US" dirty="0">
                <a:solidFill>
                  <a:schemeClr val="accent1"/>
                </a:solidFill>
                <a:latin typeface="Calibri"/>
                <a:ea typeface="Calibri"/>
                <a:cs typeface="Calibri"/>
              </a:rPr>
              <a:t>Content</a:t>
            </a:r>
          </a:p>
        </p:txBody>
      </p:sp>
      <p:sp>
        <p:nvSpPr>
          <p:cNvPr id="4" name="TextBox 3">
            <a:extLst>
              <a:ext uri="{FF2B5EF4-FFF2-40B4-BE49-F238E27FC236}">
                <a16:creationId xmlns:a16="http://schemas.microsoft.com/office/drawing/2014/main" id="{5D7ADDA8-5469-AED1-76D2-BCAECE0529EF}"/>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2C91E4DB-C817-3F4A-BFF6-2EEF195C8F39}"/>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7BC5FDD0-65AE-F7DF-6744-C1E09950F550}"/>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E0F5F12F-FD57-2170-BC45-2DA3A3729231}"/>
              </a:ext>
            </a:extLst>
          </p:cNvPr>
          <p:cNvSpPr txBox="1"/>
          <p:nvPr/>
        </p:nvSpPr>
        <p:spPr>
          <a:xfrm>
            <a:off x="586444" y="1145751"/>
            <a:ext cx="11184450" cy="4124206"/>
          </a:xfrm>
          <a:prstGeom prst="rect">
            <a:avLst/>
          </a:prstGeom>
          <a:noFill/>
        </p:spPr>
        <p:txBody>
          <a:bodyPr wrap="square" lIns="91440" tIns="45720" rIns="91440" bIns="45720" rtlCol="0" anchor="t">
            <a:spAutoFit/>
          </a:bodyPr>
          <a:lstStyle/>
          <a:p>
            <a:pPr marL="285750" indent="-285750">
              <a:spcBef>
                <a:spcPts val="600"/>
              </a:spcBef>
              <a:spcAft>
                <a:spcPts val="600"/>
              </a:spcAft>
              <a:buFont typeface="Arial" panose="020B0604020202020204" pitchFamily="34" charset="0"/>
              <a:buChar char="•"/>
            </a:pPr>
            <a:r>
              <a:rPr lang="en-US" sz="2400" dirty="0">
                <a:latin typeface="Calibri"/>
                <a:ea typeface="Calibri"/>
                <a:cs typeface="Calibri"/>
              </a:rPr>
              <a:t>Context and Motivation</a:t>
            </a:r>
          </a:p>
          <a:p>
            <a:pPr marL="285750" indent="-285750">
              <a:spcBef>
                <a:spcPts val="600"/>
              </a:spcBef>
              <a:spcAft>
                <a:spcPts val="600"/>
              </a:spcAft>
              <a:buFont typeface="Arial" panose="020B0604020202020204" pitchFamily="34" charset="0"/>
              <a:buChar char="•"/>
            </a:pPr>
            <a:r>
              <a:rPr lang="en-US" sz="2400" dirty="0">
                <a:latin typeface="Calibri"/>
                <a:ea typeface="Calibri"/>
                <a:cs typeface="Calibri"/>
              </a:rPr>
              <a:t>Objectives</a:t>
            </a:r>
          </a:p>
          <a:p>
            <a:pPr marL="285750" indent="-285750">
              <a:spcBef>
                <a:spcPts val="600"/>
              </a:spcBef>
              <a:spcAft>
                <a:spcPts val="600"/>
              </a:spcAft>
              <a:buFont typeface="Arial" panose="020B0604020202020204" pitchFamily="34" charset="0"/>
              <a:buChar char="•"/>
            </a:pPr>
            <a:r>
              <a:rPr lang="en-US" sz="2400" dirty="0">
                <a:latin typeface="Calibri"/>
                <a:ea typeface="Calibri"/>
                <a:cs typeface="Calibri"/>
              </a:rPr>
              <a:t>Conceptual Framework</a:t>
            </a:r>
          </a:p>
          <a:p>
            <a:pPr marL="285750" indent="-285750">
              <a:spcBef>
                <a:spcPts val="600"/>
              </a:spcBef>
              <a:spcAft>
                <a:spcPts val="600"/>
              </a:spcAft>
              <a:buFont typeface="Arial" panose="020B0604020202020204" pitchFamily="34" charset="0"/>
              <a:buChar char="•"/>
            </a:pPr>
            <a:r>
              <a:rPr lang="en-US" sz="2400" dirty="0">
                <a:latin typeface="Calibri"/>
                <a:ea typeface="Calibri"/>
                <a:cs typeface="Calibri"/>
              </a:rPr>
              <a:t>Analytical Framework</a:t>
            </a:r>
          </a:p>
          <a:p>
            <a:pPr marL="285750" indent="-285750">
              <a:spcBef>
                <a:spcPts val="600"/>
              </a:spcBef>
              <a:spcAft>
                <a:spcPts val="600"/>
              </a:spcAft>
              <a:buFont typeface="Arial" panose="020B0604020202020204" pitchFamily="34" charset="0"/>
              <a:buChar char="•"/>
            </a:pPr>
            <a:r>
              <a:rPr lang="en-US" sz="2400" dirty="0">
                <a:latin typeface="Calibri"/>
                <a:ea typeface="Calibri"/>
                <a:cs typeface="Calibri"/>
              </a:rPr>
              <a:t>Literature Review</a:t>
            </a:r>
          </a:p>
          <a:p>
            <a:pPr marL="285750" indent="-285750">
              <a:spcBef>
                <a:spcPts val="600"/>
              </a:spcBef>
              <a:spcAft>
                <a:spcPts val="600"/>
              </a:spcAft>
              <a:buFont typeface="Arial" panose="020B0604020202020204" pitchFamily="34" charset="0"/>
              <a:buChar char="•"/>
            </a:pPr>
            <a:r>
              <a:rPr lang="en-US" sz="2400" dirty="0">
                <a:latin typeface="Calibri"/>
                <a:ea typeface="Calibri"/>
                <a:cs typeface="Calibri"/>
              </a:rPr>
              <a:t>Analytical Framework: World Bank Macro Models </a:t>
            </a:r>
          </a:p>
          <a:p>
            <a:pPr marL="285750" indent="-285750">
              <a:spcBef>
                <a:spcPts val="600"/>
              </a:spcBef>
              <a:spcAft>
                <a:spcPts val="600"/>
              </a:spcAft>
              <a:buFont typeface="Arial" panose="020B0604020202020204" pitchFamily="34" charset="0"/>
              <a:buChar char="•"/>
            </a:pPr>
            <a:r>
              <a:rPr lang="en-US" sz="2400" dirty="0">
                <a:latin typeface="Calibri"/>
                <a:ea typeface="Calibri"/>
                <a:cs typeface="Calibri"/>
              </a:rPr>
              <a:t>Pilot Applications</a:t>
            </a:r>
          </a:p>
          <a:p>
            <a:pPr marL="285750" indent="-285750">
              <a:spcBef>
                <a:spcPts val="600"/>
              </a:spcBef>
              <a:spcAft>
                <a:spcPts val="600"/>
              </a:spcAft>
              <a:buFont typeface="Arial" panose="020B0604020202020204" pitchFamily="34" charset="0"/>
              <a:buChar char="•"/>
            </a:pPr>
            <a:r>
              <a:rPr lang="en-US" sz="2400" dirty="0">
                <a:latin typeface="Calibri"/>
                <a:ea typeface="Calibri"/>
                <a:cs typeface="Calibri"/>
              </a:rPr>
              <a:t>Conclusions</a:t>
            </a:r>
          </a:p>
        </p:txBody>
      </p:sp>
    </p:spTree>
    <p:extLst>
      <p:ext uri="{BB962C8B-B14F-4D97-AF65-F5344CB8AC3E}">
        <p14:creationId xmlns:p14="http://schemas.microsoft.com/office/powerpoint/2010/main" val="618916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D2252-AD7F-0908-7417-CF85A1722F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E9B00-B37E-5971-A2C9-3B4C9F723E9A}"/>
              </a:ext>
            </a:extLst>
          </p:cNvPr>
          <p:cNvSpPr>
            <a:spLocks noGrp="1"/>
          </p:cNvSpPr>
          <p:nvPr>
            <p:ph type="title"/>
          </p:nvPr>
        </p:nvSpPr>
        <p:spPr>
          <a:xfrm>
            <a:off x="314072" y="-11719"/>
            <a:ext cx="10515600" cy="1001353"/>
          </a:xfrm>
        </p:spPr>
        <p:txBody>
          <a:bodyPr>
            <a:normAutofit/>
          </a:bodyPr>
          <a:lstStyle/>
          <a:p>
            <a:r>
              <a:rPr lang="en-US" sz="4000" dirty="0">
                <a:solidFill>
                  <a:schemeClr val="accent1"/>
                </a:solidFill>
                <a:latin typeface="Calibri"/>
                <a:ea typeface="Calibri"/>
                <a:cs typeface="Calibri"/>
              </a:rPr>
              <a:t>Costs</a:t>
            </a:r>
          </a:p>
        </p:txBody>
      </p:sp>
      <p:sp>
        <p:nvSpPr>
          <p:cNvPr id="4" name="TextBox 3">
            <a:extLst>
              <a:ext uri="{FF2B5EF4-FFF2-40B4-BE49-F238E27FC236}">
                <a16:creationId xmlns:a16="http://schemas.microsoft.com/office/drawing/2014/main" id="{A5B02327-D061-8A63-D63A-B27507601A60}"/>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5B2E1AC3-5DF8-15C2-F97C-7BD225C8FC19}"/>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9FA905FB-5BB5-0FBD-C890-44D93B4EEBC4}"/>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4192A1A9-9251-6180-C167-F11A1E989F52}"/>
              </a:ext>
            </a:extLst>
          </p:cNvPr>
          <p:cNvSpPr txBox="1"/>
          <p:nvPr/>
        </p:nvSpPr>
        <p:spPr>
          <a:xfrm>
            <a:off x="0" y="807760"/>
            <a:ext cx="12026661" cy="3570208"/>
          </a:xfrm>
          <a:prstGeom prst="rect">
            <a:avLst/>
          </a:prstGeom>
          <a:noFill/>
        </p:spPr>
        <p:txBody>
          <a:bodyPr wrap="square" lIns="91440" tIns="45720" rIns="91440" bIns="45720" rtlCol="0" anchor="t">
            <a:spAutoFit/>
          </a:bodyPr>
          <a:lstStyle/>
          <a:p>
            <a:pPr>
              <a:spcBef>
                <a:spcPts val="1200"/>
              </a:spcBef>
              <a:spcAft>
                <a:spcPts val="600"/>
              </a:spcAft>
            </a:pPr>
            <a:r>
              <a:rPr lang="en-US" sz="2400" b="1" dirty="0">
                <a:ea typeface="Calibri"/>
                <a:cs typeface="Calibri"/>
              </a:rPr>
              <a:t>Direct Costs of Restoration and Conservation</a:t>
            </a:r>
          </a:p>
          <a:p>
            <a:pPr marL="349250" indent="-285750">
              <a:spcBef>
                <a:spcPts val="600"/>
              </a:spcBef>
              <a:spcAft>
                <a:spcPts val="600"/>
              </a:spcAft>
              <a:buFont typeface="Arial" panose="020B0604020202020204" pitchFamily="34" charset="0"/>
              <a:buChar char="•"/>
            </a:pPr>
            <a:r>
              <a:rPr lang="en-US" sz="2400" dirty="0">
                <a:ea typeface="Calibri"/>
                <a:cs typeface="Calibri"/>
              </a:rPr>
              <a:t> </a:t>
            </a:r>
            <a:r>
              <a:rPr lang="en-US" sz="2400" dirty="0"/>
              <a:t>No complete global dataset available until recently</a:t>
            </a:r>
          </a:p>
          <a:p>
            <a:pPr marL="746125" lvl="1" indent="-285750">
              <a:spcBef>
                <a:spcPts val="600"/>
              </a:spcBef>
              <a:spcAft>
                <a:spcPts val="600"/>
              </a:spcAft>
              <a:buFont typeface="Arial" panose="020B0604020202020204" pitchFamily="34" charset="0"/>
              <a:buChar char="•"/>
            </a:pPr>
            <a:r>
              <a:rPr lang="en-US" sz="2000" dirty="0"/>
              <a:t>Median and/or average restoration cost estimates globally, </a:t>
            </a:r>
            <a:r>
              <a:rPr lang="en-US" sz="2000" dirty="0">
                <a:effectLst/>
                <a:ea typeface="Aptos" panose="020B0004020202020204" pitchFamily="34" charset="0"/>
              </a:rPr>
              <a:t> “developed” </a:t>
            </a:r>
            <a:r>
              <a:rPr lang="en-US" sz="2000" dirty="0">
                <a:ea typeface="Aptos" panose="020B0004020202020204" pitchFamily="34" charset="0"/>
              </a:rPr>
              <a:t>vs, </a:t>
            </a:r>
            <a:r>
              <a:rPr lang="en-US" sz="2000" dirty="0">
                <a:effectLst/>
                <a:ea typeface="Aptos" panose="020B0004020202020204" pitchFamily="34" charset="0"/>
              </a:rPr>
              <a:t>“developing” countries, or regions (</a:t>
            </a:r>
            <a:r>
              <a:rPr lang="en-US" sz="2000" dirty="0" err="1">
                <a:effectLst/>
                <a:ea typeface="Aptos" panose="020B0004020202020204" pitchFamily="34" charset="0"/>
              </a:rPr>
              <a:t>Bayraktarov</a:t>
            </a:r>
            <a:r>
              <a:rPr lang="en-US" sz="2000" dirty="0">
                <a:effectLst/>
                <a:ea typeface="Aptos" panose="020B0004020202020204" pitchFamily="34" charset="0"/>
              </a:rPr>
              <a:t> et al. 2016; Narayan et al. 2016; Beck et al. 2022)</a:t>
            </a:r>
          </a:p>
          <a:p>
            <a:pPr marL="746125" lvl="1" indent="-285750">
              <a:spcBef>
                <a:spcPts val="600"/>
              </a:spcBef>
              <a:spcAft>
                <a:spcPts val="600"/>
              </a:spcAft>
              <a:buFont typeface="Arial" panose="020B0604020202020204" pitchFamily="34" charset="0"/>
              <a:buChar char="•"/>
            </a:pPr>
            <a:r>
              <a:rPr lang="en-US" sz="2000" dirty="0">
                <a:effectLst/>
                <a:ea typeface="Aptos" panose="020B0004020202020204" pitchFamily="34" charset="0"/>
              </a:rPr>
              <a:t>Regression based estimat</a:t>
            </a:r>
            <a:r>
              <a:rPr lang="en-US" sz="2000" dirty="0">
                <a:ea typeface="Aptos" panose="020B0004020202020204" pitchFamily="34" charset="0"/>
              </a:rPr>
              <a:t>es - </a:t>
            </a:r>
            <a:r>
              <a:rPr lang="en-US" sz="2000" kern="100" dirty="0">
                <a:effectLst/>
                <a:ea typeface="Aptos" panose="020B0004020202020204" pitchFamily="34" charset="0"/>
                <a:cs typeface="Arial" panose="020B0604020202020204" pitchFamily="34" charset="0"/>
              </a:rPr>
              <a:t>Nature-Based Solutions Opportunity Scan (NBSOS) (World Bank 2024c) </a:t>
            </a:r>
            <a:r>
              <a:rPr lang="en-US" sz="2000" dirty="0">
                <a:ea typeface="Aptos" panose="020B0004020202020204" pitchFamily="34" charset="0"/>
              </a:rPr>
              <a:t> - Overestimates?</a:t>
            </a:r>
          </a:p>
          <a:p>
            <a:pPr marL="349250" lvl="1" indent="-285750">
              <a:spcBef>
                <a:spcPts val="600"/>
              </a:spcBef>
              <a:spcAft>
                <a:spcPts val="600"/>
              </a:spcAft>
              <a:buFont typeface="Arial" panose="020B0604020202020204" pitchFamily="34" charset="0"/>
              <a:buChar char="•"/>
            </a:pPr>
            <a:r>
              <a:rPr lang="en-US" sz="2400" dirty="0">
                <a:ea typeface="Calibri"/>
                <a:cs typeface="Calibri"/>
              </a:rPr>
              <a:t>But, recent publication: </a:t>
            </a:r>
            <a:r>
              <a:rPr lang="en-US" sz="2400" dirty="0">
                <a:effectLst/>
                <a:latin typeface="Aptos" panose="020B0004020202020204" pitchFamily="34" charset="0"/>
                <a:ea typeface="Times New Roman" panose="02020603050405020304" pitchFamily="18" charset="0"/>
                <a:cs typeface="Calibri" panose="020F0502020204030204" pitchFamily="34" charset="0"/>
              </a:rPr>
              <a:t>global costs of mangrove forest restoration (Busch et al 2025)</a:t>
            </a:r>
          </a:p>
          <a:p>
            <a:pPr marL="349250" lvl="1" indent="-285750">
              <a:spcBef>
                <a:spcPts val="600"/>
              </a:spcBef>
              <a:spcAft>
                <a:spcPts val="600"/>
              </a:spcAft>
              <a:buFont typeface="Arial" panose="020B0604020202020204" pitchFamily="34" charset="0"/>
              <a:buChar char="•"/>
            </a:pPr>
            <a:r>
              <a:rPr lang="en-US" sz="2400" dirty="0">
                <a:ea typeface="Calibri"/>
                <a:cs typeface="Calibri"/>
              </a:rPr>
              <a:t>Use country-based information, where available/reliable and conduct sensitivity analysis </a:t>
            </a:r>
          </a:p>
        </p:txBody>
      </p:sp>
      <p:sp>
        <p:nvSpPr>
          <p:cNvPr id="7" name="TextBox 6">
            <a:extLst>
              <a:ext uri="{FF2B5EF4-FFF2-40B4-BE49-F238E27FC236}">
                <a16:creationId xmlns:a16="http://schemas.microsoft.com/office/drawing/2014/main" id="{B4F32175-4D95-A9A6-D5DF-1AE52D98D725}"/>
              </a:ext>
            </a:extLst>
          </p:cNvPr>
          <p:cNvSpPr txBox="1"/>
          <p:nvPr/>
        </p:nvSpPr>
        <p:spPr>
          <a:xfrm>
            <a:off x="0" y="4377968"/>
            <a:ext cx="11910522" cy="1954381"/>
          </a:xfrm>
          <a:prstGeom prst="rect">
            <a:avLst/>
          </a:prstGeom>
          <a:noFill/>
        </p:spPr>
        <p:txBody>
          <a:bodyPr wrap="square" rtlCol="0">
            <a:spAutoFit/>
          </a:bodyPr>
          <a:lstStyle/>
          <a:p>
            <a:r>
              <a:rPr lang="en-US" sz="2400" b="1" dirty="0"/>
              <a:t>Opportunity Costs</a:t>
            </a:r>
            <a:endParaRPr lang="en-US" b="1" dirty="0"/>
          </a:p>
          <a:p>
            <a:pPr marL="457200" indent="-285750">
              <a:spcBef>
                <a:spcPts val="600"/>
              </a:spcBef>
              <a:spcAft>
                <a:spcPts val="600"/>
              </a:spcAft>
              <a:buFont typeface="Arial" panose="020B0604020202020204" pitchFamily="34" charset="0"/>
              <a:buChar char="•"/>
            </a:pPr>
            <a:r>
              <a:rPr lang="en-US" sz="2400" dirty="0"/>
              <a:t>Mean annual per hectare opportunity cost estimates by </a:t>
            </a:r>
            <a:r>
              <a:rPr lang="en-US" sz="2400" dirty="0" err="1"/>
              <a:t>Jacovac</a:t>
            </a:r>
            <a:r>
              <a:rPr lang="en-US" sz="2400" dirty="0"/>
              <a:t> et (2020) </a:t>
            </a:r>
          </a:p>
          <a:p>
            <a:pPr marL="457200" indent="-285750">
              <a:spcBef>
                <a:spcPts val="600"/>
              </a:spcBef>
              <a:spcAft>
                <a:spcPts val="600"/>
              </a:spcAft>
              <a:buFont typeface="Arial" panose="020B0604020202020204" pitchFamily="34" charset="0"/>
              <a:buChar char="•"/>
            </a:pPr>
            <a:r>
              <a:rPr lang="en-US" sz="2400" dirty="0"/>
              <a:t>Agriculture </a:t>
            </a:r>
          </a:p>
          <a:p>
            <a:pPr marL="457200" indent="-285750">
              <a:spcBef>
                <a:spcPts val="600"/>
              </a:spcBef>
              <a:spcAft>
                <a:spcPts val="600"/>
              </a:spcAft>
              <a:buFont typeface="Arial" panose="020B0604020202020204" pitchFamily="34" charset="0"/>
              <a:buChar char="•"/>
            </a:pPr>
            <a:r>
              <a:rPr lang="en-US" sz="2400" dirty="0"/>
              <a:t>Estimates not available for other conversions, </a:t>
            </a:r>
            <a:r>
              <a:rPr lang="en-US" sz="2400" dirty="0" err="1"/>
              <a:t>eg</a:t>
            </a:r>
            <a:r>
              <a:rPr lang="en-US" sz="2400" dirty="0"/>
              <a:t> urban development, aquaculture</a:t>
            </a:r>
          </a:p>
        </p:txBody>
      </p:sp>
    </p:spTree>
    <p:extLst>
      <p:ext uri="{BB962C8B-B14F-4D97-AF65-F5344CB8AC3E}">
        <p14:creationId xmlns:p14="http://schemas.microsoft.com/office/powerpoint/2010/main" val="2176770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519D8-9A84-6CFE-6B1C-3165C05A047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30D7836-8B74-F824-0046-D8B8DD191B88}"/>
              </a:ext>
            </a:extLst>
          </p:cNvPr>
          <p:cNvSpPr txBox="1"/>
          <p:nvPr/>
        </p:nvSpPr>
        <p:spPr>
          <a:xfrm>
            <a:off x="440988" y="238413"/>
            <a:ext cx="6350105" cy="707886"/>
          </a:xfrm>
          <a:prstGeom prst="rect">
            <a:avLst/>
          </a:prstGeom>
          <a:noFill/>
        </p:spPr>
        <p:txBody>
          <a:bodyPr wrap="square" rtlCol="0">
            <a:spAutoFit/>
          </a:bodyPr>
          <a:lstStyle/>
          <a:p>
            <a:pPr marR="0" lvl="0" algn="ctr">
              <a:spcBef>
                <a:spcPts val="1200"/>
              </a:spcBef>
              <a:spcAft>
                <a:spcPts val="1200"/>
              </a:spcAft>
            </a:pPr>
            <a:r>
              <a:rPr lang="en-US" sz="4000" dirty="0">
                <a:solidFill>
                  <a:schemeClr val="accent1"/>
                </a:solidFill>
                <a:ea typeface="Times New Roman" panose="02020603050405020304" pitchFamily="18" charset="0"/>
                <a:cs typeface="Times New Roman" panose="02020603050405020304" pitchFamily="18" charset="0"/>
              </a:rPr>
              <a:t>India Pilot with MANAGE-WB</a:t>
            </a:r>
            <a:r>
              <a:rPr lang="en-US" sz="4000" dirty="0">
                <a:effectLst/>
                <a:ea typeface="Times New Roman" panose="02020603050405020304" pitchFamily="18" charset="0"/>
                <a:cs typeface="Times New Roman" panose="02020603050405020304" pitchFamily="18" charset="0"/>
              </a:rPr>
              <a:t> </a:t>
            </a:r>
            <a:endParaRPr lang="en-US" sz="4000" b="1" dirty="0">
              <a:solidFill>
                <a:schemeClr val="accent1"/>
              </a:solidFill>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67FCFAAE-7701-E36A-12AB-2802A9F3DDD4}"/>
              </a:ext>
            </a:extLst>
          </p:cNvPr>
          <p:cNvSpPr txBox="1"/>
          <p:nvPr/>
        </p:nvSpPr>
        <p:spPr>
          <a:xfrm>
            <a:off x="312516" y="1157156"/>
            <a:ext cx="11320040" cy="1569660"/>
          </a:xfrm>
          <a:prstGeom prst="rect">
            <a:avLst/>
          </a:prstGeom>
          <a:noFill/>
        </p:spPr>
        <p:txBody>
          <a:bodyPr wrap="square" rtlCol="0">
            <a:spAutoFit/>
          </a:bodyPr>
          <a:lstStyle/>
          <a:p>
            <a:r>
              <a:rPr lang="en-US" sz="2400" b="1" dirty="0"/>
              <a:t>Scenarios: </a:t>
            </a:r>
          </a:p>
          <a:p>
            <a:r>
              <a:rPr lang="en-US" sz="2400" dirty="0"/>
              <a:t>BAU: No change in mangrove extent</a:t>
            </a:r>
          </a:p>
          <a:p>
            <a:pPr marL="692150" indent="-692150"/>
            <a:r>
              <a:rPr lang="en-US" sz="2400" dirty="0"/>
              <a:t>Policy: Afforestation / reforestation of nearly 50,000 ha of mangroves in 12 states in 10 years</a:t>
            </a:r>
          </a:p>
        </p:txBody>
      </p:sp>
      <p:sp>
        <p:nvSpPr>
          <p:cNvPr id="4" name="TextBox 3">
            <a:extLst>
              <a:ext uri="{FF2B5EF4-FFF2-40B4-BE49-F238E27FC236}">
                <a16:creationId xmlns:a16="http://schemas.microsoft.com/office/drawing/2014/main" id="{1940FAFE-DDF6-DEE4-121D-AD853FF9D141}"/>
              </a:ext>
            </a:extLst>
          </p:cNvPr>
          <p:cNvSpPr txBox="1"/>
          <p:nvPr/>
        </p:nvSpPr>
        <p:spPr>
          <a:xfrm>
            <a:off x="312517" y="2730491"/>
            <a:ext cx="11320040" cy="2308324"/>
          </a:xfrm>
          <a:prstGeom prst="rect">
            <a:avLst/>
          </a:prstGeom>
          <a:noFill/>
        </p:spPr>
        <p:txBody>
          <a:bodyPr wrap="square" rtlCol="0">
            <a:spAutoFit/>
          </a:bodyPr>
          <a:lstStyle/>
          <a:p>
            <a:r>
              <a:rPr lang="en-US" sz="2400" b="1" dirty="0"/>
              <a:t>Ecosystem services incorporated:</a:t>
            </a:r>
          </a:p>
          <a:p>
            <a:pPr marL="285750" indent="-285750">
              <a:buFont typeface="Arial" panose="020B0604020202020204" pitchFamily="34" charset="0"/>
              <a:buChar char="•"/>
            </a:pPr>
            <a:r>
              <a:rPr lang="en-US" sz="2400" dirty="0"/>
              <a:t>Coastal flood protection – </a:t>
            </a:r>
          </a:p>
          <a:p>
            <a:pPr marL="742950" lvl="1" indent="-285750">
              <a:buFont typeface="Courier New" panose="02070309020205020404" pitchFamily="49" charset="0"/>
              <a:buChar char="o"/>
            </a:pPr>
            <a:r>
              <a:rPr lang="en-US" sz="2400" dirty="0"/>
              <a:t>Impact channel: Capital stock depreciation</a:t>
            </a:r>
          </a:p>
          <a:p>
            <a:pPr marL="742950" lvl="1" indent="-285750">
              <a:buFont typeface="Courier New" panose="02070309020205020404" pitchFamily="49" charset="0"/>
              <a:buChar char="o"/>
            </a:pPr>
            <a:r>
              <a:rPr lang="en-US" sz="2400" dirty="0"/>
              <a:t>Derived expected annual damage to built assets under both scenarios from spatially explicit CWON dataset  </a:t>
            </a:r>
          </a:p>
          <a:p>
            <a:pPr marL="285750" indent="-285750">
              <a:buFont typeface="Arial" panose="020B0604020202020204" pitchFamily="34" charset="0"/>
              <a:buChar char="•"/>
            </a:pPr>
            <a:r>
              <a:rPr lang="en-US" sz="2400" dirty="0"/>
              <a:t>Carbon sequestration (blue carbon)</a:t>
            </a:r>
          </a:p>
        </p:txBody>
      </p:sp>
      <p:sp>
        <p:nvSpPr>
          <p:cNvPr id="5" name="TextBox 4">
            <a:extLst>
              <a:ext uri="{FF2B5EF4-FFF2-40B4-BE49-F238E27FC236}">
                <a16:creationId xmlns:a16="http://schemas.microsoft.com/office/drawing/2014/main" id="{96B51959-8F18-BDDF-18AC-E958396CC223}"/>
              </a:ext>
            </a:extLst>
          </p:cNvPr>
          <p:cNvSpPr txBox="1"/>
          <p:nvPr/>
        </p:nvSpPr>
        <p:spPr>
          <a:xfrm>
            <a:off x="440988" y="5285345"/>
            <a:ext cx="10592870" cy="830997"/>
          </a:xfrm>
          <a:prstGeom prst="rect">
            <a:avLst/>
          </a:prstGeom>
          <a:noFill/>
        </p:spPr>
        <p:txBody>
          <a:bodyPr wrap="square" rtlCol="0">
            <a:spAutoFit/>
          </a:bodyPr>
          <a:lstStyle/>
          <a:p>
            <a:pPr marL="285750" indent="-285750">
              <a:buFont typeface="Wingdings" panose="05000000000000000000" pitchFamily="2" charset="2"/>
              <a:buChar char="è"/>
            </a:pPr>
            <a:r>
              <a:rPr lang="en-US" sz="2400" dirty="0"/>
              <a:t>Direct cost treated as government expenditure, financed through borrowing  </a:t>
            </a:r>
          </a:p>
          <a:p>
            <a:pPr marL="285750" indent="-285750">
              <a:buFont typeface="Wingdings" panose="05000000000000000000" pitchFamily="2" charset="2"/>
              <a:buChar char="è"/>
            </a:pPr>
            <a:r>
              <a:rPr lang="en-US" sz="2400" dirty="0"/>
              <a:t>Opportunity costs treated as output shock </a:t>
            </a:r>
          </a:p>
        </p:txBody>
      </p:sp>
      <p:pic>
        <p:nvPicPr>
          <p:cNvPr id="6" name="Picture 5">
            <a:extLst>
              <a:ext uri="{FF2B5EF4-FFF2-40B4-BE49-F238E27FC236}">
                <a16:creationId xmlns:a16="http://schemas.microsoft.com/office/drawing/2014/main" id="{93BE0BB5-C39F-7307-5514-BE58C4D9D4E4}"/>
              </a:ext>
            </a:extLst>
          </p:cNvPr>
          <p:cNvPicPr>
            <a:picLocks noChangeAspect="1"/>
          </p:cNvPicPr>
          <p:nvPr/>
        </p:nvPicPr>
        <p:blipFill>
          <a:blip r:embed="rId2"/>
          <a:stretch>
            <a:fillRect/>
          </a:stretch>
        </p:blipFill>
        <p:spPr>
          <a:xfrm>
            <a:off x="5032703" y="6332349"/>
            <a:ext cx="1396538" cy="337790"/>
          </a:xfrm>
          <a:prstGeom prst="rect">
            <a:avLst/>
          </a:prstGeom>
        </p:spPr>
      </p:pic>
      <p:pic>
        <p:nvPicPr>
          <p:cNvPr id="9" name="Picture 8">
            <a:extLst>
              <a:ext uri="{FF2B5EF4-FFF2-40B4-BE49-F238E27FC236}">
                <a16:creationId xmlns:a16="http://schemas.microsoft.com/office/drawing/2014/main" id="{72F9F313-AC58-4FFB-4623-2DC80822817A}"/>
              </a:ext>
            </a:extLst>
          </p:cNvPr>
          <p:cNvPicPr>
            <a:picLocks noChangeAspect="1"/>
          </p:cNvPicPr>
          <p:nvPr/>
        </p:nvPicPr>
        <p:blipFill>
          <a:blip r:embed="rId3"/>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1795099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4ECBBC-6CDA-B399-E170-E09DCC0EEC16}"/>
              </a:ext>
            </a:extLst>
          </p:cNvPr>
          <p:cNvPicPr>
            <a:picLocks noChangeAspect="1"/>
          </p:cNvPicPr>
          <p:nvPr/>
        </p:nvPicPr>
        <p:blipFill>
          <a:blip r:embed="rId2"/>
          <a:stretch>
            <a:fillRect/>
          </a:stretch>
        </p:blipFill>
        <p:spPr>
          <a:xfrm>
            <a:off x="236076" y="625642"/>
            <a:ext cx="11692502" cy="5113493"/>
          </a:xfrm>
          <a:prstGeom prst="rect">
            <a:avLst/>
          </a:prstGeom>
        </p:spPr>
      </p:pic>
    </p:spTree>
    <p:extLst>
      <p:ext uri="{BB962C8B-B14F-4D97-AF65-F5344CB8AC3E}">
        <p14:creationId xmlns:p14="http://schemas.microsoft.com/office/powerpoint/2010/main" val="1857963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B013C-DC94-2971-5803-293132FD6EA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64014D6-73AE-65D6-89E4-ED161E297667}"/>
              </a:ext>
            </a:extLst>
          </p:cNvPr>
          <p:cNvSpPr txBox="1"/>
          <p:nvPr/>
        </p:nvSpPr>
        <p:spPr>
          <a:xfrm>
            <a:off x="440988" y="238413"/>
            <a:ext cx="6350105" cy="707886"/>
          </a:xfrm>
          <a:prstGeom prst="rect">
            <a:avLst/>
          </a:prstGeom>
          <a:noFill/>
        </p:spPr>
        <p:txBody>
          <a:bodyPr wrap="square" rtlCol="0">
            <a:spAutoFit/>
          </a:bodyPr>
          <a:lstStyle/>
          <a:p>
            <a:pPr marR="0" lvl="0" algn="ctr">
              <a:spcBef>
                <a:spcPts val="1200"/>
              </a:spcBef>
              <a:spcAft>
                <a:spcPts val="1200"/>
              </a:spcAft>
            </a:pPr>
            <a:r>
              <a:rPr lang="en-US" sz="4000" dirty="0">
                <a:solidFill>
                  <a:schemeClr val="accent1"/>
                </a:solidFill>
                <a:ea typeface="Times New Roman" panose="02020603050405020304" pitchFamily="18" charset="0"/>
                <a:cs typeface="Times New Roman" panose="02020603050405020304" pitchFamily="18" charset="0"/>
              </a:rPr>
              <a:t>India Pilot with MANAGE-WB</a:t>
            </a:r>
            <a:r>
              <a:rPr lang="en-US" sz="4000" dirty="0">
                <a:effectLst/>
                <a:ea typeface="Times New Roman" panose="02020603050405020304" pitchFamily="18" charset="0"/>
                <a:cs typeface="Times New Roman" panose="02020603050405020304" pitchFamily="18" charset="0"/>
              </a:rPr>
              <a:t> </a:t>
            </a:r>
            <a:endParaRPr lang="en-US" sz="4000" b="1" dirty="0">
              <a:solidFill>
                <a:schemeClr val="accent1"/>
              </a:solidFill>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BAC988F-1C5F-481C-42CB-261CEE049DE3}"/>
              </a:ext>
            </a:extLst>
          </p:cNvPr>
          <p:cNvPicPr>
            <a:picLocks noChangeAspect="1"/>
          </p:cNvPicPr>
          <p:nvPr/>
        </p:nvPicPr>
        <p:blipFill>
          <a:blip r:embed="rId2"/>
          <a:srcRect b="16664"/>
          <a:stretch/>
        </p:blipFill>
        <p:spPr>
          <a:xfrm>
            <a:off x="296563" y="1956123"/>
            <a:ext cx="5506282" cy="3082408"/>
          </a:xfrm>
          <a:prstGeom prst="rect">
            <a:avLst/>
          </a:prstGeom>
        </p:spPr>
      </p:pic>
      <p:pic>
        <p:nvPicPr>
          <p:cNvPr id="8" name="Picture 7">
            <a:extLst>
              <a:ext uri="{FF2B5EF4-FFF2-40B4-BE49-F238E27FC236}">
                <a16:creationId xmlns:a16="http://schemas.microsoft.com/office/drawing/2014/main" id="{C171C79A-FC4E-9F6B-5AEE-B0FADB2C68D7}"/>
              </a:ext>
            </a:extLst>
          </p:cNvPr>
          <p:cNvPicPr>
            <a:picLocks noChangeAspect="1"/>
          </p:cNvPicPr>
          <p:nvPr/>
        </p:nvPicPr>
        <p:blipFill>
          <a:blip r:embed="rId3"/>
          <a:stretch>
            <a:fillRect/>
          </a:stretch>
        </p:blipFill>
        <p:spPr>
          <a:xfrm>
            <a:off x="6461027" y="1956123"/>
            <a:ext cx="5434410" cy="3170325"/>
          </a:xfrm>
          <a:prstGeom prst="rect">
            <a:avLst/>
          </a:prstGeom>
        </p:spPr>
      </p:pic>
      <p:pic>
        <p:nvPicPr>
          <p:cNvPr id="6" name="Picture 5">
            <a:extLst>
              <a:ext uri="{FF2B5EF4-FFF2-40B4-BE49-F238E27FC236}">
                <a16:creationId xmlns:a16="http://schemas.microsoft.com/office/drawing/2014/main" id="{B119B062-7F57-4690-2075-0D867554907C}"/>
              </a:ext>
            </a:extLst>
          </p:cNvPr>
          <p:cNvPicPr>
            <a:picLocks noChangeAspect="1"/>
          </p:cNvPicPr>
          <p:nvPr/>
        </p:nvPicPr>
        <p:blipFill>
          <a:blip r:embed="rId4"/>
          <a:stretch>
            <a:fillRect/>
          </a:stretch>
        </p:blipFill>
        <p:spPr>
          <a:xfrm>
            <a:off x="5032703" y="6332349"/>
            <a:ext cx="1396538" cy="337790"/>
          </a:xfrm>
          <a:prstGeom prst="rect">
            <a:avLst/>
          </a:prstGeom>
        </p:spPr>
      </p:pic>
      <p:pic>
        <p:nvPicPr>
          <p:cNvPr id="9" name="Picture 8">
            <a:extLst>
              <a:ext uri="{FF2B5EF4-FFF2-40B4-BE49-F238E27FC236}">
                <a16:creationId xmlns:a16="http://schemas.microsoft.com/office/drawing/2014/main" id="{844C064D-73CF-8198-1784-C3D2C85A6B59}"/>
              </a:ext>
            </a:extLst>
          </p:cNvPr>
          <p:cNvPicPr>
            <a:picLocks noChangeAspect="1"/>
          </p:cNvPicPr>
          <p:nvPr/>
        </p:nvPicPr>
        <p:blipFill>
          <a:blip r:embed="rId5"/>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1589310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ECDD8-EE59-A819-4B52-F17DB540988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362E88F-EDEA-D870-3F5A-B20FA23F5CAC}"/>
              </a:ext>
            </a:extLst>
          </p:cNvPr>
          <p:cNvSpPr txBox="1"/>
          <p:nvPr/>
        </p:nvSpPr>
        <p:spPr>
          <a:xfrm>
            <a:off x="124443" y="71987"/>
            <a:ext cx="6504957" cy="707886"/>
          </a:xfrm>
          <a:prstGeom prst="rect">
            <a:avLst/>
          </a:prstGeom>
          <a:noFill/>
        </p:spPr>
        <p:txBody>
          <a:bodyPr wrap="square" rtlCol="0">
            <a:spAutoFit/>
          </a:bodyPr>
          <a:lstStyle/>
          <a:p>
            <a:pPr marR="0" lvl="0" algn="ctr">
              <a:spcBef>
                <a:spcPts val="1200"/>
              </a:spcBef>
              <a:spcAft>
                <a:spcPts val="1200"/>
              </a:spcAft>
            </a:pPr>
            <a:r>
              <a:rPr lang="en-US" sz="4000" dirty="0">
                <a:solidFill>
                  <a:schemeClr val="accent1"/>
                </a:solidFill>
                <a:ea typeface="Times New Roman" panose="02020603050405020304" pitchFamily="18" charset="0"/>
                <a:cs typeface="Times New Roman" panose="02020603050405020304" pitchFamily="18" charset="0"/>
              </a:rPr>
              <a:t>Sri Lanka Pilot with MFMod </a:t>
            </a:r>
            <a:r>
              <a:rPr lang="en-US" sz="2000" dirty="0">
                <a:solidFill>
                  <a:schemeClr val="accent1"/>
                </a:solidFill>
                <a:ea typeface="Times New Roman" panose="02020603050405020304" pitchFamily="18" charset="0"/>
                <a:cs typeface="Times New Roman" panose="02020603050405020304" pitchFamily="18" charset="0"/>
              </a:rPr>
              <a:t>(1/2)</a:t>
            </a:r>
            <a:r>
              <a:rPr lang="en-US" sz="2000" dirty="0">
                <a:effectLst/>
                <a:ea typeface="Times New Roman" panose="02020603050405020304" pitchFamily="18" charset="0"/>
                <a:cs typeface="Times New Roman" panose="02020603050405020304" pitchFamily="18" charset="0"/>
              </a:rPr>
              <a:t> </a:t>
            </a:r>
            <a:endParaRPr lang="en-US" sz="2000" b="1" dirty="0">
              <a:solidFill>
                <a:schemeClr val="accent1"/>
              </a:solidFill>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BBA42000-E077-D894-37FA-0A9AFD39BD05}"/>
              </a:ext>
            </a:extLst>
          </p:cNvPr>
          <p:cNvSpPr txBox="1"/>
          <p:nvPr/>
        </p:nvSpPr>
        <p:spPr>
          <a:xfrm>
            <a:off x="754877" y="897661"/>
            <a:ext cx="5149812" cy="1231106"/>
          </a:xfrm>
          <a:prstGeom prst="rect">
            <a:avLst/>
          </a:prstGeom>
          <a:noFill/>
        </p:spPr>
        <p:txBody>
          <a:bodyPr wrap="square" rtlCol="0">
            <a:spAutoFit/>
          </a:bodyPr>
          <a:lstStyle/>
          <a:p>
            <a:r>
              <a:rPr lang="en-US" sz="2000" b="1"/>
              <a:t>Scenarios: </a:t>
            </a:r>
          </a:p>
          <a:p>
            <a:r>
              <a:rPr lang="en-US"/>
              <a:t>BAU: Continued loss of mangroves, 7,000 ha by 2050</a:t>
            </a:r>
          </a:p>
          <a:p>
            <a:pPr marL="631825" indent="-631825"/>
            <a:r>
              <a:rPr lang="en-US"/>
              <a:t>Policy: Conservation of existing mangroves + restoration of 3,500ha by 2030.   </a:t>
            </a:r>
          </a:p>
        </p:txBody>
      </p:sp>
      <p:sp>
        <p:nvSpPr>
          <p:cNvPr id="4" name="TextBox 3">
            <a:extLst>
              <a:ext uri="{FF2B5EF4-FFF2-40B4-BE49-F238E27FC236}">
                <a16:creationId xmlns:a16="http://schemas.microsoft.com/office/drawing/2014/main" id="{CF6F1BA9-8EDC-6DEC-DA78-327F93BA392F}"/>
              </a:ext>
            </a:extLst>
          </p:cNvPr>
          <p:cNvSpPr txBox="1"/>
          <p:nvPr/>
        </p:nvSpPr>
        <p:spPr>
          <a:xfrm>
            <a:off x="735421" y="2280343"/>
            <a:ext cx="5360579" cy="2893100"/>
          </a:xfrm>
          <a:prstGeom prst="rect">
            <a:avLst/>
          </a:prstGeom>
          <a:noFill/>
        </p:spPr>
        <p:txBody>
          <a:bodyPr wrap="square" rtlCol="0">
            <a:spAutoFit/>
          </a:bodyPr>
          <a:lstStyle/>
          <a:p>
            <a:r>
              <a:rPr lang="en-US" sz="2000" b="1"/>
              <a:t>Ecosystem services incorporated:</a:t>
            </a:r>
          </a:p>
          <a:p>
            <a:pPr marL="285750" indent="-285750">
              <a:buFont typeface="Arial" panose="020B0604020202020204" pitchFamily="34" charset="0"/>
              <a:buChar char="•"/>
            </a:pPr>
            <a:r>
              <a:rPr lang="en-US"/>
              <a:t>Coastal flood protection – </a:t>
            </a:r>
          </a:p>
          <a:p>
            <a:pPr marL="631825" lvl="1" indent="-285750">
              <a:buFont typeface="Courier New" panose="02070309020205020404" pitchFamily="49" charset="0"/>
              <a:buChar char="o"/>
            </a:pPr>
            <a:r>
              <a:rPr lang="en-US"/>
              <a:t>Impact channel: Change in capital stock</a:t>
            </a:r>
          </a:p>
          <a:p>
            <a:pPr marL="631825" lvl="1" indent="-285750">
              <a:buFont typeface="Courier New" panose="02070309020205020404" pitchFamily="49" charset="0"/>
              <a:buChar char="o"/>
            </a:pPr>
            <a:r>
              <a:rPr lang="en-US"/>
              <a:t>Derived expected annual damage to built assets under both scenarios from CWON)  </a:t>
            </a:r>
          </a:p>
          <a:p>
            <a:pPr marL="285750" indent="-285750">
              <a:buFont typeface="Arial" panose="020B0604020202020204" pitchFamily="34" charset="0"/>
              <a:buChar char="•"/>
            </a:pPr>
            <a:r>
              <a:rPr lang="en-US"/>
              <a:t>Fish and other resources (loss in BAU, gain in Policy)</a:t>
            </a:r>
          </a:p>
          <a:p>
            <a:pPr marL="742950" lvl="1" indent="-285750">
              <a:buFont typeface="Arial" panose="020B0604020202020204" pitchFamily="34" charset="0"/>
              <a:buChar char="•"/>
            </a:pPr>
            <a:r>
              <a:rPr lang="en-US"/>
              <a:t>Impact channel: Productivity shock</a:t>
            </a:r>
          </a:p>
          <a:p>
            <a:pPr marL="285750" indent="-285750">
              <a:buFont typeface="Arial" panose="020B0604020202020204" pitchFamily="34" charset="0"/>
              <a:buChar char="•"/>
            </a:pPr>
            <a:r>
              <a:rPr lang="en-US"/>
              <a:t>Loss of stored carbon (BAU)</a:t>
            </a:r>
          </a:p>
          <a:p>
            <a:pPr marL="285750" indent="-285750">
              <a:buFont typeface="Arial" panose="020B0604020202020204" pitchFamily="34" charset="0"/>
              <a:buChar char="•"/>
            </a:pPr>
            <a:r>
              <a:rPr lang="en-US"/>
              <a:t>Carbon sequestration (Policy)</a:t>
            </a:r>
          </a:p>
          <a:p>
            <a:pPr marL="285750" indent="-285750">
              <a:buFont typeface="Arial" panose="020B0604020202020204" pitchFamily="34" charset="0"/>
              <a:buChar char="•"/>
            </a:pPr>
            <a:endParaRPr lang="en-US"/>
          </a:p>
        </p:txBody>
      </p:sp>
      <p:sp>
        <p:nvSpPr>
          <p:cNvPr id="6" name="TextBox 5">
            <a:extLst>
              <a:ext uri="{FF2B5EF4-FFF2-40B4-BE49-F238E27FC236}">
                <a16:creationId xmlns:a16="http://schemas.microsoft.com/office/drawing/2014/main" id="{91A7C910-F2F9-1C34-8C61-35A86837918C}"/>
              </a:ext>
            </a:extLst>
          </p:cNvPr>
          <p:cNvSpPr txBox="1"/>
          <p:nvPr/>
        </p:nvSpPr>
        <p:spPr>
          <a:xfrm>
            <a:off x="735421" y="5173443"/>
            <a:ext cx="5071992" cy="923330"/>
          </a:xfrm>
          <a:prstGeom prst="rect">
            <a:avLst/>
          </a:prstGeom>
          <a:noFill/>
        </p:spPr>
        <p:txBody>
          <a:bodyPr wrap="square" rtlCol="0">
            <a:spAutoFit/>
          </a:bodyPr>
          <a:lstStyle/>
          <a:p>
            <a:pPr marL="285750" indent="-285750">
              <a:buFont typeface="Wingdings" panose="05000000000000000000" pitchFamily="2" charset="2"/>
              <a:buChar char="è"/>
            </a:pPr>
            <a:r>
              <a:rPr lang="en-US"/>
              <a:t>Direct cost treated as government expenditure, financed through borrowing  </a:t>
            </a:r>
          </a:p>
          <a:p>
            <a:pPr marL="285750" indent="-285750">
              <a:buFont typeface="Wingdings" panose="05000000000000000000" pitchFamily="2" charset="2"/>
              <a:buChar char="è"/>
            </a:pPr>
            <a:r>
              <a:rPr lang="en-US"/>
              <a:t>Opportunity costs treated as productivity shock</a:t>
            </a:r>
          </a:p>
        </p:txBody>
      </p:sp>
      <p:pic>
        <p:nvPicPr>
          <p:cNvPr id="5" name="Picture 4">
            <a:extLst>
              <a:ext uri="{FF2B5EF4-FFF2-40B4-BE49-F238E27FC236}">
                <a16:creationId xmlns:a16="http://schemas.microsoft.com/office/drawing/2014/main" id="{5A8B6C57-77DF-E934-A682-8FDD0F7AC044}"/>
              </a:ext>
            </a:extLst>
          </p:cNvPr>
          <p:cNvPicPr>
            <a:picLocks noChangeAspect="1"/>
          </p:cNvPicPr>
          <p:nvPr/>
        </p:nvPicPr>
        <p:blipFill>
          <a:blip r:embed="rId2"/>
          <a:stretch>
            <a:fillRect/>
          </a:stretch>
        </p:blipFill>
        <p:spPr>
          <a:xfrm>
            <a:off x="5032703" y="6332349"/>
            <a:ext cx="1396538" cy="337790"/>
          </a:xfrm>
          <a:prstGeom prst="rect">
            <a:avLst/>
          </a:prstGeom>
        </p:spPr>
      </p:pic>
      <p:pic>
        <p:nvPicPr>
          <p:cNvPr id="7" name="Picture 6">
            <a:extLst>
              <a:ext uri="{FF2B5EF4-FFF2-40B4-BE49-F238E27FC236}">
                <a16:creationId xmlns:a16="http://schemas.microsoft.com/office/drawing/2014/main" id="{F2531A73-13C7-ECBB-6EF1-1E9F166FEB6D}"/>
              </a:ext>
            </a:extLst>
          </p:cNvPr>
          <p:cNvPicPr>
            <a:picLocks noChangeAspect="1"/>
          </p:cNvPicPr>
          <p:nvPr/>
        </p:nvPicPr>
        <p:blipFill>
          <a:blip r:embed="rId3"/>
          <a:stretch>
            <a:fillRect/>
          </a:stretch>
        </p:blipFill>
        <p:spPr>
          <a:xfrm>
            <a:off x="6629400" y="6332349"/>
            <a:ext cx="1553321" cy="356413"/>
          </a:xfrm>
          <a:prstGeom prst="rect">
            <a:avLst/>
          </a:prstGeom>
        </p:spPr>
      </p:pic>
      <p:pic>
        <p:nvPicPr>
          <p:cNvPr id="10" name="Picture 9" descr="A map of sri lanka with different locations&#10;&#10;Description automatically generated">
            <a:extLst>
              <a:ext uri="{FF2B5EF4-FFF2-40B4-BE49-F238E27FC236}">
                <a16:creationId xmlns:a16="http://schemas.microsoft.com/office/drawing/2014/main" id="{35D4E2B6-4892-A43D-594D-5D82C64A5344}"/>
              </a:ext>
            </a:extLst>
          </p:cNvPr>
          <p:cNvPicPr>
            <a:picLocks noChangeAspect="1"/>
          </p:cNvPicPr>
          <p:nvPr/>
        </p:nvPicPr>
        <p:blipFill rotWithShape="1">
          <a:blip r:embed="rId4"/>
          <a:srcRect t="8627" b="6532"/>
          <a:stretch/>
        </p:blipFill>
        <p:spPr bwMode="auto">
          <a:xfrm>
            <a:off x="7595632" y="1599276"/>
            <a:ext cx="4296377" cy="357416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39693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4A253A-33F4-B9C0-3B81-65278E91E20B}"/>
              </a:ext>
            </a:extLst>
          </p:cNvPr>
          <p:cNvPicPr>
            <a:picLocks noChangeAspect="1"/>
          </p:cNvPicPr>
          <p:nvPr/>
        </p:nvPicPr>
        <p:blipFill>
          <a:blip r:embed="rId2"/>
          <a:srcRect l="1800"/>
          <a:stretch/>
        </p:blipFill>
        <p:spPr>
          <a:xfrm>
            <a:off x="753353" y="71208"/>
            <a:ext cx="10685293" cy="6715583"/>
          </a:xfrm>
          <a:prstGeom prst="rect">
            <a:avLst/>
          </a:prstGeom>
        </p:spPr>
      </p:pic>
    </p:spTree>
    <p:extLst>
      <p:ext uri="{BB962C8B-B14F-4D97-AF65-F5344CB8AC3E}">
        <p14:creationId xmlns:p14="http://schemas.microsoft.com/office/powerpoint/2010/main" val="4175145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3CB58-2B8C-8617-407E-FCDC91BCF1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29F988-F2DC-10BC-B7D2-60EE34560D5D}"/>
              </a:ext>
            </a:extLst>
          </p:cNvPr>
          <p:cNvSpPr>
            <a:spLocks noGrp="1"/>
          </p:cNvSpPr>
          <p:nvPr>
            <p:ph type="title"/>
          </p:nvPr>
        </p:nvSpPr>
        <p:spPr>
          <a:xfrm>
            <a:off x="351883" y="191189"/>
            <a:ext cx="7124389" cy="580812"/>
          </a:xfrm>
        </p:spPr>
        <p:txBody>
          <a:bodyPr>
            <a:normAutofit fontScale="90000"/>
          </a:bodyPr>
          <a:lstStyle/>
          <a:p>
            <a:pPr marL="508000" indent="-508000">
              <a:lnSpc>
                <a:spcPct val="107000"/>
              </a:lnSpc>
              <a:spcBef>
                <a:spcPts val="800"/>
              </a:spcBef>
              <a:spcAft>
                <a:spcPts val="400"/>
              </a:spcAft>
            </a:pPr>
            <a:r>
              <a:rPr lang="en-US" sz="4400" dirty="0">
                <a:solidFill>
                  <a:schemeClr val="accent1"/>
                </a:solidFill>
                <a:latin typeface="+mn-lt"/>
                <a:ea typeface="Times New Roman" panose="02020603050405020304" pitchFamily="18" charset="0"/>
                <a:cs typeface="Times New Roman" panose="02020603050405020304" pitchFamily="18" charset="0"/>
              </a:rPr>
              <a:t>Sri Lanka Pilot with MFMod </a:t>
            </a:r>
            <a:r>
              <a:rPr lang="en-US" sz="2400" dirty="0">
                <a:solidFill>
                  <a:schemeClr val="accent1"/>
                </a:solidFill>
                <a:ea typeface="Times New Roman" panose="02020603050405020304" pitchFamily="18" charset="0"/>
                <a:cs typeface="Times New Roman" panose="02020603050405020304" pitchFamily="18" charset="0"/>
              </a:rPr>
              <a:t>(2/2)</a:t>
            </a:r>
            <a:r>
              <a:rPr lang="en-US" sz="2400" dirty="0">
                <a:effectLst/>
                <a:ea typeface="Times New Roman" panose="02020603050405020304" pitchFamily="18" charset="0"/>
                <a:cs typeface="Times New Roman" panose="02020603050405020304" pitchFamily="18" charset="0"/>
              </a:rPr>
              <a:t> </a:t>
            </a:r>
            <a:endParaRPr lang="en-US" sz="1800" b="1" kern="100" dirty="0">
              <a:solidFill>
                <a:srgbClr val="0F4761"/>
              </a:solidFill>
              <a:effectLst/>
              <a:latin typeface="Aptos Display" panose="020B0004020202020204" pitchFamily="34" charset="0"/>
              <a:ea typeface="Yu Gothic Light" panose="020B0300000000000000" pitchFamily="34" charset="-128"/>
              <a:cs typeface="Times New Roman" panose="02020603050405020304" pitchFamily="18" charset="0"/>
            </a:endParaRPr>
          </a:p>
        </p:txBody>
      </p:sp>
      <p:sp>
        <p:nvSpPr>
          <p:cNvPr id="6" name="Content Placeholder 2">
            <a:extLst>
              <a:ext uri="{FF2B5EF4-FFF2-40B4-BE49-F238E27FC236}">
                <a16:creationId xmlns:a16="http://schemas.microsoft.com/office/drawing/2014/main" id="{4F4711E3-7563-C60D-B424-F6EA467ECEA5}"/>
              </a:ext>
            </a:extLst>
          </p:cNvPr>
          <p:cNvSpPr txBox="1">
            <a:spLocks/>
          </p:cNvSpPr>
          <p:nvPr/>
        </p:nvSpPr>
        <p:spPr>
          <a:xfrm>
            <a:off x="795130" y="1633075"/>
            <a:ext cx="10419210" cy="5033736"/>
          </a:xfrm>
          <a:prstGeom prst="rect">
            <a:avLst/>
          </a:prstGeom>
          <a:ln w="3175">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endParaRPr lang="en-US"/>
          </a:p>
          <a:p>
            <a:pPr marL="514350" indent="-514350">
              <a:buFont typeface="+mj-lt"/>
              <a:buAutoNum type="arabicPeriod"/>
            </a:pPr>
            <a:endParaRPr lang="en-US" b="1"/>
          </a:p>
          <a:p>
            <a:pPr marL="514350" indent="-514350">
              <a:buFont typeface="+mj-lt"/>
              <a:buAutoNum type="arabicPeriod"/>
            </a:pPr>
            <a:endParaRPr lang="en-US"/>
          </a:p>
          <a:p>
            <a:pPr marL="514350" indent="-514350">
              <a:buFont typeface="+mj-lt"/>
              <a:buAutoNum type="arabicPeriod"/>
            </a:pPr>
            <a:endParaRPr lang="en-US"/>
          </a:p>
          <a:p>
            <a:pPr marL="514350" indent="-514350">
              <a:buFont typeface="Arial" panose="020B0604020202020204" pitchFamily="34" charset="0"/>
              <a:buAutoNum type="arabicParenR"/>
            </a:pPr>
            <a:endParaRPr lang="en-US"/>
          </a:p>
          <a:p>
            <a:pPr marL="0" indent="0">
              <a:buFont typeface="Arial" panose="020B0604020202020204" pitchFamily="34" charset="0"/>
              <a:buNone/>
            </a:pPr>
            <a:endParaRPr lang="en-US"/>
          </a:p>
          <a:p>
            <a:endParaRPr lang="en-US"/>
          </a:p>
          <a:p>
            <a:pPr marL="0" indent="0">
              <a:buFont typeface="Arial" panose="020B0604020202020204" pitchFamily="34" charset="0"/>
              <a:buNone/>
            </a:pPr>
            <a:endParaRPr lang="en-US"/>
          </a:p>
        </p:txBody>
      </p:sp>
      <p:pic>
        <p:nvPicPr>
          <p:cNvPr id="5" name="Picture 4">
            <a:extLst>
              <a:ext uri="{FF2B5EF4-FFF2-40B4-BE49-F238E27FC236}">
                <a16:creationId xmlns:a16="http://schemas.microsoft.com/office/drawing/2014/main" id="{AFF4F36A-B423-3242-6871-F294F5D28E5A}"/>
              </a:ext>
            </a:extLst>
          </p:cNvPr>
          <p:cNvPicPr>
            <a:picLocks noChangeAspect="1"/>
          </p:cNvPicPr>
          <p:nvPr/>
        </p:nvPicPr>
        <p:blipFill>
          <a:blip r:embed="rId3"/>
          <a:stretch>
            <a:fillRect/>
          </a:stretch>
        </p:blipFill>
        <p:spPr>
          <a:xfrm>
            <a:off x="5654509" y="6381021"/>
            <a:ext cx="2381582" cy="285790"/>
          </a:xfrm>
          <a:prstGeom prst="rect">
            <a:avLst/>
          </a:prstGeom>
        </p:spPr>
      </p:pic>
      <p:pic>
        <p:nvPicPr>
          <p:cNvPr id="10" name="Picture 9">
            <a:extLst>
              <a:ext uri="{FF2B5EF4-FFF2-40B4-BE49-F238E27FC236}">
                <a16:creationId xmlns:a16="http://schemas.microsoft.com/office/drawing/2014/main" id="{66141C68-C6A0-C116-8A9D-CBEABDEC04CC}"/>
              </a:ext>
            </a:extLst>
          </p:cNvPr>
          <p:cNvPicPr>
            <a:picLocks noChangeAspect="1"/>
          </p:cNvPicPr>
          <p:nvPr/>
        </p:nvPicPr>
        <p:blipFill>
          <a:blip r:embed="rId4"/>
          <a:srcRect t="4568" b="5198"/>
          <a:stretch/>
        </p:blipFill>
        <p:spPr>
          <a:xfrm>
            <a:off x="2364059" y="972386"/>
            <a:ext cx="7961970" cy="5352214"/>
          </a:xfrm>
          <a:prstGeom prst="rect">
            <a:avLst/>
          </a:prstGeom>
        </p:spPr>
      </p:pic>
    </p:spTree>
    <p:extLst>
      <p:ext uri="{BB962C8B-B14F-4D97-AF65-F5344CB8AC3E}">
        <p14:creationId xmlns:p14="http://schemas.microsoft.com/office/powerpoint/2010/main" val="2306161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53015-FDF1-C058-A1B5-788A4941DC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3BB5B-681C-6A2E-018C-F45F6BFEAB79}"/>
              </a:ext>
            </a:extLst>
          </p:cNvPr>
          <p:cNvSpPr>
            <a:spLocks noGrp="1"/>
          </p:cNvSpPr>
          <p:nvPr>
            <p:ph type="title"/>
          </p:nvPr>
        </p:nvSpPr>
        <p:spPr>
          <a:xfrm>
            <a:off x="314072" y="-11719"/>
            <a:ext cx="10515600" cy="781153"/>
          </a:xfrm>
        </p:spPr>
        <p:txBody>
          <a:bodyPr>
            <a:normAutofit/>
          </a:bodyPr>
          <a:lstStyle/>
          <a:p>
            <a:r>
              <a:rPr lang="en-US" sz="4000" dirty="0">
                <a:solidFill>
                  <a:schemeClr val="accent1"/>
                </a:solidFill>
                <a:latin typeface="Calibri"/>
                <a:ea typeface="Calibri"/>
                <a:cs typeface="Calibri"/>
              </a:rPr>
              <a:t>Conclusions and Discussion </a:t>
            </a:r>
            <a:r>
              <a:rPr lang="en-US" sz="2000" dirty="0">
                <a:solidFill>
                  <a:schemeClr val="accent1"/>
                </a:solidFill>
                <a:latin typeface="Calibri"/>
                <a:ea typeface="Calibri"/>
                <a:cs typeface="Calibri"/>
              </a:rPr>
              <a:t>(1/2)</a:t>
            </a:r>
          </a:p>
        </p:txBody>
      </p:sp>
      <p:sp>
        <p:nvSpPr>
          <p:cNvPr id="4" name="TextBox 3">
            <a:extLst>
              <a:ext uri="{FF2B5EF4-FFF2-40B4-BE49-F238E27FC236}">
                <a16:creationId xmlns:a16="http://schemas.microsoft.com/office/drawing/2014/main" id="{A6D7A34C-16FF-525C-A124-2757B1CEC439}"/>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A11BFCB4-8C95-3612-BC9B-BA52D59C9F61}"/>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012026CA-B876-E22E-81EF-8D0DE09C5F09}"/>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7907948A-2990-9823-46C6-7E0FF0351FA9}"/>
              </a:ext>
            </a:extLst>
          </p:cNvPr>
          <p:cNvSpPr txBox="1"/>
          <p:nvPr/>
        </p:nvSpPr>
        <p:spPr>
          <a:xfrm>
            <a:off x="0" y="745822"/>
            <a:ext cx="12191999" cy="5755422"/>
          </a:xfrm>
          <a:prstGeom prst="rect">
            <a:avLst/>
          </a:prstGeom>
          <a:noFill/>
        </p:spPr>
        <p:txBody>
          <a:bodyPr wrap="square" lIns="91440" tIns="45720" rIns="91440" bIns="45720" rtlCol="0" anchor="t">
            <a:spAutoFit/>
          </a:bodyPr>
          <a:lstStyle/>
          <a:p>
            <a:pPr>
              <a:spcBef>
                <a:spcPts val="600"/>
              </a:spcBef>
              <a:spcAft>
                <a:spcPts val="600"/>
              </a:spcAft>
            </a:pPr>
            <a:r>
              <a:rPr lang="en-US" sz="2400" b="1" dirty="0"/>
              <a:t>Summary</a:t>
            </a:r>
          </a:p>
          <a:p>
            <a:pPr marL="285750" indent="-285750">
              <a:spcBef>
                <a:spcPts val="600"/>
              </a:spcBef>
              <a:spcAft>
                <a:spcPts val="600"/>
              </a:spcAft>
              <a:buFont typeface="Arial" panose="020B0604020202020204" pitchFamily="34" charset="0"/>
              <a:buChar char="•"/>
            </a:pPr>
            <a:r>
              <a:rPr lang="en-US" sz="2400" dirty="0"/>
              <a:t>Demonstrated incorporation of key mangrove ESs in MANAGE-WB and MFMod</a:t>
            </a:r>
          </a:p>
          <a:p>
            <a:pPr marL="742950" lvl="1" indent="-285750">
              <a:spcBef>
                <a:spcPts val="600"/>
              </a:spcBef>
              <a:spcAft>
                <a:spcPts val="600"/>
              </a:spcAft>
              <a:buFont typeface="Arial" panose="020B0604020202020204" pitchFamily="34" charset="0"/>
              <a:buChar char="•"/>
            </a:pPr>
            <a:r>
              <a:rPr lang="en-US" sz="2400" dirty="0"/>
              <a:t>Identified global datasets for consistent application, but also highlighted importance of robust national data.</a:t>
            </a:r>
          </a:p>
          <a:p>
            <a:pPr marL="742950" lvl="1" indent="-285750">
              <a:spcBef>
                <a:spcPts val="600"/>
              </a:spcBef>
              <a:spcAft>
                <a:spcPts val="600"/>
              </a:spcAft>
              <a:buFont typeface="Arial" panose="020B0604020202020204" pitchFamily="34" charset="0"/>
              <a:buChar char="•"/>
            </a:pPr>
            <a:r>
              <a:rPr lang="en-US" sz="2400" dirty="0"/>
              <a:t> Expect to apply them to 3-4 new countries in the next 12 months. </a:t>
            </a:r>
          </a:p>
          <a:p>
            <a:pPr marL="285750" indent="-285750">
              <a:spcBef>
                <a:spcPts val="600"/>
              </a:spcBef>
              <a:spcAft>
                <a:spcPts val="600"/>
              </a:spcAft>
              <a:buFont typeface="Arial" panose="020B0604020202020204" pitchFamily="34" charset="0"/>
              <a:buChar char="•"/>
            </a:pPr>
            <a:r>
              <a:rPr lang="en-US" sz="2400" dirty="0"/>
              <a:t>Contribution to literature re: incorporation of coastal protection </a:t>
            </a:r>
          </a:p>
          <a:p>
            <a:pPr>
              <a:spcBef>
                <a:spcPts val="600"/>
              </a:spcBef>
              <a:spcAft>
                <a:spcPts val="600"/>
              </a:spcAft>
            </a:pPr>
            <a:r>
              <a:rPr lang="en-US" sz="2400" b="1" dirty="0"/>
              <a:t>Caveats / Issues / Future directions </a:t>
            </a:r>
          </a:p>
          <a:p>
            <a:pPr marL="285750" indent="-285750">
              <a:spcBef>
                <a:spcPts val="600"/>
              </a:spcBef>
              <a:spcAft>
                <a:spcPts val="600"/>
              </a:spcAft>
              <a:buFont typeface="Arial" panose="020B0604020202020204" pitchFamily="34" charset="0"/>
              <a:buChar char="•"/>
            </a:pPr>
            <a:r>
              <a:rPr lang="en-US" sz="2400" dirty="0"/>
              <a:t>Method piloted doesn’t capture coastal erosion. Global dataset not available.</a:t>
            </a:r>
          </a:p>
          <a:p>
            <a:pPr marL="742950" lvl="1" indent="-285750">
              <a:spcBef>
                <a:spcPts val="600"/>
              </a:spcBef>
              <a:spcAft>
                <a:spcPts val="600"/>
              </a:spcAft>
              <a:buFont typeface="Arial" panose="020B0604020202020204" pitchFamily="34" charset="0"/>
              <a:buChar char="•"/>
            </a:pPr>
            <a:r>
              <a:rPr lang="en-US" sz="2400" dirty="0"/>
              <a:t>But, can be incorporated in similar fashion to coastal flooding where country-specific models are available.</a:t>
            </a:r>
          </a:p>
          <a:p>
            <a:pPr marL="290513" lvl="1" indent="-285750">
              <a:spcBef>
                <a:spcPts val="600"/>
              </a:spcBef>
              <a:spcAft>
                <a:spcPts val="600"/>
              </a:spcAft>
              <a:buFont typeface="Arial" panose="020B0604020202020204" pitchFamily="34" charset="0"/>
              <a:buChar char="•"/>
            </a:pPr>
            <a:r>
              <a:rPr lang="en-US" sz="2400" dirty="0"/>
              <a:t>Proposed methods can also be applied to similar ESs provided by other coastal ecosystems, </a:t>
            </a:r>
            <a:r>
              <a:rPr lang="en-US" sz="2400" dirty="0" err="1"/>
              <a:t>eg</a:t>
            </a:r>
            <a:r>
              <a:rPr lang="en-US" sz="2400" dirty="0"/>
              <a:t> coral reefs, sea grass meadows</a:t>
            </a:r>
          </a:p>
        </p:txBody>
      </p:sp>
    </p:spTree>
    <p:extLst>
      <p:ext uri="{BB962C8B-B14F-4D97-AF65-F5344CB8AC3E}">
        <p14:creationId xmlns:p14="http://schemas.microsoft.com/office/powerpoint/2010/main" val="1002850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613B6-8FA5-148F-04E7-E87E2EDF56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66BEE5-FB92-97A2-FC75-07F7E1964A56}"/>
              </a:ext>
            </a:extLst>
          </p:cNvPr>
          <p:cNvSpPr>
            <a:spLocks noGrp="1"/>
          </p:cNvSpPr>
          <p:nvPr>
            <p:ph type="title"/>
          </p:nvPr>
        </p:nvSpPr>
        <p:spPr>
          <a:xfrm>
            <a:off x="314072" y="-11719"/>
            <a:ext cx="10515600" cy="1001353"/>
          </a:xfrm>
        </p:spPr>
        <p:txBody>
          <a:bodyPr>
            <a:normAutofit/>
          </a:bodyPr>
          <a:lstStyle/>
          <a:p>
            <a:r>
              <a:rPr lang="en-US" sz="4000" dirty="0">
                <a:solidFill>
                  <a:schemeClr val="accent1"/>
                </a:solidFill>
                <a:latin typeface="Calibri"/>
                <a:ea typeface="Calibri"/>
                <a:cs typeface="Calibri"/>
              </a:rPr>
              <a:t>Conclusions and Discussion </a:t>
            </a:r>
            <a:r>
              <a:rPr lang="en-US" sz="2000" dirty="0">
                <a:solidFill>
                  <a:schemeClr val="accent1"/>
                </a:solidFill>
                <a:latin typeface="Calibri"/>
                <a:ea typeface="Calibri"/>
                <a:cs typeface="Calibri"/>
              </a:rPr>
              <a:t>(2/2)</a:t>
            </a:r>
          </a:p>
        </p:txBody>
      </p:sp>
      <p:sp>
        <p:nvSpPr>
          <p:cNvPr id="4" name="TextBox 3">
            <a:extLst>
              <a:ext uri="{FF2B5EF4-FFF2-40B4-BE49-F238E27FC236}">
                <a16:creationId xmlns:a16="http://schemas.microsoft.com/office/drawing/2014/main" id="{7E33E3E1-1510-8C1B-B4B7-DC5E3ABF9C12}"/>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B3E12B8D-1072-526B-2D21-EED4EBEF01BF}"/>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3961F93E-A749-B88C-B300-626630DA00B7}"/>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19A65267-0E7E-1AAB-7E14-A7B63AB0EA3E}"/>
              </a:ext>
            </a:extLst>
          </p:cNvPr>
          <p:cNvSpPr txBox="1"/>
          <p:nvPr/>
        </p:nvSpPr>
        <p:spPr>
          <a:xfrm>
            <a:off x="165339" y="892016"/>
            <a:ext cx="12026661" cy="5609228"/>
          </a:xfrm>
          <a:prstGeom prst="rect">
            <a:avLst/>
          </a:prstGeom>
          <a:noFill/>
        </p:spPr>
        <p:txBody>
          <a:bodyPr wrap="square" lIns="91440" tIns="45720" rIns="91440" bIns="45720" rtlCol="0" anchor="t">
            <a:spAutoFit/>
          </a:bodyPr>
          <a:lstStyle/>
          <a:p>
            <a:pPr marL="290513" lvl="1" indent="-285750">
              <a:spcBef>
                <a:spcPts val="300"/>
              </a:spcBef>
              <a:spcAft>
                <a:spcPts val="300"/>
              </a:spcAft>
              <a:buFont typeface="Arial" panose="020B0604020202020204" pitchFamily="34" charset="0"/>
              <a:buChar char="•"/>
            </a:pPr>
            <a:r>
              <a:rPr lang="en-US" sz="2400" dirty="0"/>
              <a:t> Small macroeconomic impact..</a:t>
            </a:r>
          </a:p>
          <a:p>
            <a:pPr marL="747713" lvl="2" indent="-285750">
              <a:spcBef>
                <a:spcPts val="300"/>
              </a:spcBef>
              <a:spcAft>
                <a:spcPts val="300"/>
              </a:spcAft>
              <a:buFont typeface="Arial" panose="020B0604020202020204" pitchFamily="34" charset="0"/>
              <a:buChar char="•"/>
            </a:pPr>
            <a:r>
              <a:rPr lang="en-US" sz="2400" dirty="0"/>
              <a:t>Realistic. Reflects costs, including opportunity costs, and their economywide implications.</a:t>
            </a:r>
          </a:p>
          <a:p>
            <a:pPr marL="747713" lvl="2" indent="-285750">
              <a:spcBef>
                <a:spcPts val="300"/>
              </a:spcBef>
              <a:spcAft>
                <a:spcPts val="300"/>
              </a:spcAft>
              <a:buFont typeface="Arial" panose="020B0604020202020204" pitchFamily="34" charset="0"/>
              <a:buChar char="•"/>
            </a:pPr>
            <a:r>
              <a:rPr lang="en-US" sz="2400" dirty="0"/>
              <a:t>Points to important policy implications (restoration should maximize benefits, minimize costs for growth and jobs)</a:t>
            </a:r>
          </a:p>
          <a:p>
            <a:pPr marL="747713" lvl="2" indent="-285750">
              <a:spcBef>
                <a:spcPts val="300"/>
              </a:spcBef>
              <a:spcAft>
                <a:spcPts val="300"/>
              </a:spcAft>
              <a:buFont typeface="Arial" panose="020B0604020202020204" pitchFamily="34" charset="0"/>
              <a:buChar char="•"/>
            </a:pPr>
            <a:r>
              <a:rPr lang="en-US" sz="2400" dirty="0"/>
              <a:t>Averted damages </a:t>
            </a:r>
          </a:p>
          <a:p>
            <a:pPr marL="1204913" lvl="3" indent="-285750">
              <a:spcBef>
                <a:spcPts val="300"/>
              </a:spcBef>
              <a:spcAft>
                <a:spcPts val="300"/>
              </a:spcAft>
              <a:buFont typeface="Arial" panose="020B0604020202020204" pitchFamily="34" charset="0"/>
              <a:buChar char="•"/>
            </a:pPr>
            <a:r>
              <a:rPr lang="en-US" sz="2400" dirty="0"/>
              <a:t>Would simulation of high return period events better capture the economic impact than expected annual damages? </a:t>
            </a:r>
          </a:p>
          <a:p>
            <a:pPr marL="1204913" lvl="3" indent="-285750">
              <a:spcBef>
                <a:spcPts val="300"/>
              </a:spcBef>
              <a:spcAft>
                <a:spcPts val="300"/>
              </a:spcAft>
              <a:buFont typeface="Arial" panose="020B0604020202020204" pitchFamily="34" charset="0"/>
              <a:buChar char="•"/>
            </a:pPr>
            <a:r>
              <a:rPr lang="en-US" sz="2400" dirty="0"/>
              <a:t>Potentially more relevant for sovereign risk  and debt sustainability assessments</a:t>
            </a:r>
          </a:p>
          <a:p>
            <a:pPr marL="1204913" lvl="3" indent="-285750">
              <a:spcBef>
                <a:spcPts val="300"/>
              </a:spcBef>
              <a:spcAft>
                <a:spcPts val="300"/>
              </a:spcAft>
              <a:buFont typeface="Arial" panose="020B0604020202020204" pitchFamily="34" charset="0"/>
              <a:buChar char="•"/>
            </a:pPr>
            <a:r>
              <a:rPr lang="en-US" sz="2400" dirty="0"/>
              <a:t>Careful scenario modeling required</a:t>
            </a:r>
          </a:p>
          <a:p>
            <a:pPr marL="285750" lvl="3" indent="-285750">
              <a:spcBef>
                <a:spcPts val="600"/>
              </a:spcBef>
              <a:spcAft>
                <a:spcPts val="600"/>
              </a:spcAft>
              <a:buFont typeface="Arial" panose="020B0604020202020204" pitchFamily="34" charset="0"/>
              <a:buChar char="•"/>
            </a:pPr>
            <a:r>
              <a:rPr lang="en-US" sz="2400" dirty="0"/>
              <a:t>Climate impact on mangroves </a:t>
            </a:r>
          </a:p>
          <a:p>
            <a:pPr marL="747713" lvl="4" indent="-285750">
              <a:spcBef>
                <a:spcPts val="600"/>
              </a:spcBef>
              <a:spcAft>
                <a:spcPts val="600"/>
              </a:spcAft>
              <a:buFont typeface="Arial" panose="020B0604020202020204" pitchFamily="34" charset="0"/>
              <a:buChar char="•"/>
            </a:pPr>
            <a:r>
              <a:rPr lang="en-US" sz="2400" dirty="0"/>
              <a:t>Modeling work ongoing at the Bank and at UCSC</a:t>
            </a:r>
          </a:p>
          <a:p>
            <a:pPr marL="747713" lvl="4" indent="-285750">
              <a:spcBef>
                <a:spcPts val="600"/>
              </a:spcBef>
              <a:spcAft>
                <a:spcPts val="600"/>
              </a:spcAft>
              <a:buFont typeface="Arial" panose="020B0604020202020204" pitchFamily="34" charset="0"/>
              <a:buChar char="•"/>
            </a:pPr>
            <a:r>
              <a:rPr lang="en-US" sz="2400" dirty="0"/>
              <a:t>Important for inclusion in next phase of country pilots</a:t>
            </a: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spTree>
    <p:extLst>
      <p:ext uri="{BB962C8B-B14F-4D97-AF65-F5344CB8AC3E}">
        <p14:creationId xmlns:p14="http://schemas.microsoft.com/office/powerpoint/2010/main" val="54711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38B75-586A-EDE6-EA03-AD349A8CB0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3009DC-721F-17E9-0710-8B4D848325C1}"/>
              </a:ext>
            </a:extLst>
          </p:cNvPr>
          <p:cNvSpPr>
            <a:spLocks noGrp="1"/>
          </p:cNvSpPr>
          <p:nvPr>
            <p:ph type="title"/>
          </p:nvPr>
        </p:nvSpPr>
        <p:spPr>
          <a:xfrm>
            <a:off x="165339" y="24063"/>
            <a:ext cx="10515600" cy="786772"/>
          </a:xfrm>
        </p:spPr>
        <p:txBody>
          <a:bodyPr>
            <a:normAutofit/>
          </a:bodyPr>
          <a:lstStyle/>
          <a:p>
            <a:r>
              <a:rPr lang="en-US" sz="4000" dirty="0">
                <a:solidFill>
                  <a:schemeClr val="accent1"/>
                </a:solidFill>
                <a:latin typeface="Calibri"/>
                <a:ea typeface="Calibri"/>
                <a:cs typeface="Calibri"/>
              </a:rPr>
              <a:t>Context and Motivation </a:t>
            </a:r>
            <a:r>
              <a:rPr lang="en-US" sz="2000" dirty="0">
                <a:solidFill>
                  <a:schemeClr val="accent1"/>
                </a:solidFill>
                <a:latin typeface="Calibri"/>
                <a:ea typeface="Calibri"/>
                <a:cs typeface="Calibri"/>
              </a:rPr>
              <a:t>(1/2) </a:t>
            </a:r>
          </a:p>
        </p:txBody>
      </p:sp>
      <p:sp>
        <p:nvSpPr>
          <p:cNvPr id="4" name="TextBox 3">
            <a:extLst>
              <a:ext uri="{FF2B5EF4-FFF2-40B4-BE49-F238E27FC236}">
                <a16:creationId xmlns:a16="http://schemas.microsoft.com/office/drawing/2014/main" id="{49ED11F0-01D0-7C4A-D951-FB929C4310C1}"/>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95EC849F-FBB7-CF59-2220-EC699FC5B66B}"/>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6BF30271-2B75-83DC-4320-3FD0DCDBFE33}"/>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6E6BF50F-66E9-7632-2C9E-80F9DD7128FD}"/>
              </a:ext>
            </a:extLst>
          </p:cNvPr>
          <p:cNvSpPr txBox="1"/>
          <p:nvPr/>
        </p:nvSpPr>
        <p:spPr>
          <a:xfrm>
            <a:off x="82669" y="989634"/>
            <a:ext cx="11943992" cy="3908762"/>
          </a:xfrm>
          <a:prstGeom prst="rect">
            <a:avLst/>
          </a:prstGeom>
          <a:noFill/>
        </p:spPr>
        <p:txBody>
          <a:bodyPr wrap="square" lIns="91440" tIns="45720" rIns="91440" bIns="45720" rtlCol="0" anchor="t">
            <a:spAutoFit/>
          </a:bodyPr>
          <a:lstStyle/>
          <a:p>
            <a:pPr marL="285750" indent="-285750">
              <a:spcBef>
                <a:spcPts val="600"/>
              </a:spcBef>
              <a:spcAft>
                <a:spcPts val="600"/>
              </a:spcAft>
              <a:buFont typeface="Arial" panose="020B0604020202020204" pitchFamily="34" charset="0"/>
              <a:buChar char="•"/>
            </a:pPr>
            <a:r>
              <a:rPr lang="en-US" sz="2400" dirty="0"/>
              <a:t>Macroeconomic models integral part of World Bank (WB) core diagnostic / analytical work, </a:t>
            </a:r>
          </a:p>
          <a:p>
            <a:pPr marL="742950" lvl="1" indent="-285750">
              <a:spcBef>
                <a:spcPts val="300"/>
              </a:spcBef>
              <a:spcAft>
                <a:spcPts val="300"/>
              </a:spcAft>
              <a:buFont typeface="Arial" panose="020B0604020202020204" pitchFamily="34" charset="0"/>
              <a:buChar char="•"/>
            </a:pPr>
            <a:r>
              <a:rPr lang="en-US" dirty="0"/>
              <a:t>incl. Country Climate and Development Report, Country Growth and Jobs Report, Public Finance Review </a:t>
            </a:r>
          </a:p>
          <a:p>
            <a:pPr marL="285750" indent="-285750">
              <a:spcBef>
                <a:spcPts val="600"/>
              </a:spcBef>
              <a:spcAft>
                <a:spcPts val="600"/>
              </a:spcAft>
              <a:buFont typeface="Arial" panose="020B0604020202020204" pitchFamily="34" charset="0"/>
              <a:buChar char="•"/>
            </a:pPr>
            <a:r>
              <a:rPr lang="en-US" sz="2400" dirty="0">
                <a:ea typeface="Calibri"/>
                <a:cs typeface="Calibri"/>
              </a:rPr>
              <a:t>Inform dialogue with government, hence country programming</a:t>
            </a:r>
          </a:p>
          <a:p>
            <a:pPr marL="285750" indent="-285750">
              <a:spcBef>
                <a:spcPts val="600"/>
              </a:spcBef>
              <a:spcAft>
                <a:spcPts val="600"/>
              </a:spcAft>
              <a:buFont typeface="Arial" panose="020B0604020202020204" pitchFamily="34" charset="0"/>
              <a:buChar char="•"/>
            </a:pPr>
            <a:r>
              <a:rPr lang="en-US" sz="2400" dirty="0">
                <a:ea typeface="Calibri"/>
                <a:cs typeface="Calibri"/>
              </a:rPr>
              <a:t>Nature conservation part of WB vision </a:t>
            </a:r>
            <a:r>
              <a:rPr lang="en-US" sz="2400" b="0" i="0" dirty="0">
                <a:solidFill>
                  <a:srgbClr val="001D35"/>
                </a:solidFill>
                <a:effectLst/>
                <a:latin typeface="Google Sans"/>
              </a:rPr>
              <a:t>"</a:t>
            </a:r>
            <a:r>
              <a:rPr lang="en-US" sz="2400" dirty="0"/>
              <a:t>a world free of poverty on a livable planet</a:t>
            </a:r>
            <a:r>
              <a:rPr lang="en-US" sz="2400" b="0" i="0" dirty="0">
                <a:solidFill>
                  <a:srgbClr val="001D35"/>
                </a:solidFill>
                <a:effectLst/>
                <a:latin typeface="Google Sans"/>
              </a:rPr>
              <a:t>".</a:t>
            </a:r>
          </a:p>
          <a:p>
            <a:pPr marL="742950" lvl="1" indent="-285750">
              <a:spcBef>
                <a:spcPts val="300"/>
              </a:spcBef>
              <a:spcAft>
                <a:spcPts val="300"/>
              </a:spcAft>
              <a:buFont typeface="Arial" panose="020B0604020202020204" pitchFamily="34" charset="0"/>
              <a:buChar char="•"/>
            </a:pPr>
            <a:r>
              <a:rPr lang="en-US" dirty="0">
                <a:solidFill>
                  <a:srgbClr val="001D35"/>
                </a:solidFill>
                <a:ea typeface="Calibri"/>
                <a:cs typeface="Calibri"/>
              </a:rPr>
              <a:t>Scorecard includes impact indicators to track progress, incl. </a:t>
            </a:r>
            <a:r>
              <a:rPr lang="en-US" i="1" dirty="0">
                <a:solidFill>
                  <a:srgbClr val="001D35"/>
                </a:solidFill>
                <a:ea typeface="Calibri"/>
                <a:cs typeface="Calibri"/>
              </a:rPr>
              <a:t>c</a:t>
            </a:r>
            <a:r>
              <a:rPr lang="en-US" i="1" dirty="0">
                <a:effectLst/>
              </a:rPr>
              <a:t>urbing the world's carbon footprint  </a:t>
            </a:r>
            <a:r>
              <a:rPr lang="en-US" i="0" dirty="0">
                <a:effectLst/>
              </a:rPr>
              <a:t>(GHG emissions, MtCO</a:t>
            </a:r>
            <a:r>
              <a:rPr lang="en-US" i="0" baseline="-25000" dirty="0">
                <a:effectLst/>
              </a:rPr>
              <a:t>2</a:t>
            </a:r>
            <a:r>
              <a:rPr lang="en-US" i="0" dirty="0">
                <a:effectLst/>
              </a:rPr>
              <a:t>eq/ year) and </a:t>
            </a:r>
            <a:r>
              <a:rPr lang="en-US" i="1" dirty="0">
                <a:effectLst/>
              </a:rPr>
              <a:t>preserving the Earth's ecosystems </a:t>
            </a:r>
            <a:r>
              <a:rPr lang="en-US" i="0" dirty="0">
                <a:effectLst/>
              </a:rPr>
              <a:t>(hectares of key ecosystems)</a:t>
            </a:r>
          </a:p>
          <a:p>
            <a:pPr marL="341313" lvl="1" indent="-285750">
              <a:spcBef>
                <a:spcPts val="600"/>
              </a:spcBef>
              <a:spcAft>
                <a:spcPts val="600"/>
              </a:spcAft>
              <a:buFont typeface="Arial" panose="020B0604020202020204" pitchFamily="34" charset="0"/>
              <a:buChar char="•"/>
            </a:pPr>
            <a:r>
              <a:rPr lang="en-US" sz="2400" i="0" dirty="0">
                <a:effectLst/>
              </a:rPr>
              <a:t>Recent incorporation of natural capital (NC) and ecosystem services (ESs) into key WB macr</a:t>
            </a:r>
            <a:r>
              <a:rPr lang="en-US" sz="2400" dirty="0"/>
              <a:t>o models </a:t>
            </a:r>
            <a:r>
              <a:rPr lang="en-US" dirty="0"/>
              <a:t>(World Bank forthcoming, Galindev et al. 2025, Jooste 2025)</a:t>
            </a:r>
          </a:p>
          <a:p>
            <a:pPr marL="341313" lvl="1" indent="-285750">
              <a:spcBef>
                <a:spcPts val="600"/>
              </a:spcBef>
              <a:spcAft>
                <a:spcPts val="600"/>
              </a:spcAft>
              <a:buFont typeface="Arial" panose="020B0604020202020204" pitchFamily="34" charset="0"/>
              <a:buChar char="•"/>
            </a:pPr>
            <a:r>
              <a:rPr lang="en-US" sz="2400" dirty="0"/>
              <a:t>Drivers: Land use change, overuse,  climate change, pollution, invasive species</a:t>
            </a:r>
            <a:r>
              <a:rPr lang="en-US" sz="1800" dirty="0"/>
              <a:t> (IPBES 2019)</a:t>
            </a:r>
            <a:endParaRPr lang="en-US" dirty="0"/>
          </a:p>
        </p:txBody>
      </p:sp>
    </p:spTree>
    <p:extLst>
      <p:ext uri="{BB962C8B-B14F-4D97-AF65-F5344CB8AC3E}">
        <p14:creationId xmlns:p14="http://schemas.microsoft.com/office/powerpoint/2010/main" val="2518673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14AEC-7A50-6941-CFA8-42CA0B6D50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5B7CE-9A6F-74CB-CB33-3091C1680EEE}"/>
              </a:ext>
            </a:extLst>
          </p:cNvPr>
          <p:cNvSpPr>
            <a:spLocks noGrp="1"/>
          </p:cNvSpPr>
          <p:nvPr>
            <p:ph type="title"/>
          </p:nvPr>
        </p:nvSpPr>
        <p:spPr>
          <a:xfrm>
            <a:off x="165339" y="-29129"/>
            <a:ext cx="10515600" cy="786772"/>
          </a:xfrm>
        </p:spPr>
        <p:txBody>
          <a:bodyPr>
            <a:normAutofit/>
          </a:bodyPr>
          <a:lstStyle/>
          <a:p>
            <a:r>
              <a:rPr lang="en-US" sz="4000" dirty="0">
                <a:solidFill>
                  <a:schemeClr val="accent1"/>
                </a:solidFill>
                <a:latin typeface="Calibri"/>
                <a:ea typeface="Calibri"/>
                <a:cs typeface="Calibri"/>
              </a:rPr>
              <a:t>Context and Motivation </a:t>
            </a:r>
            <a:r>
              <a:rPr lang="en-US" sz="2000" dirty="0">
                <a:solidFill>
                  <a:schemeClr val="accent1"/>
                </a:solidFill>
                <a:latin typeface="Calibri"/>
                <a:ea typeface="Calibri"/>
                <a:cs typeface="Calibri"/>
              </a:rPr>
              <a:t>(2/2)</a:t>
            </a:r>
          </a:p>
        </p:txBody>
      </p:sp>
      <p:sp>
        <p:nvSpPr>
          <p:cNvPr id="4" name="TextBox 3">
            <a:extLst>
              <a:ext uri="{FF2B5EF4-FFF2-40B4-BE49-F238E27FC236}">
                <a16:creationId xmlns:a16="http://schemas.microsoft.com/office/drawing/2014/main" id="{A87A9F17-68EE-CD96-5D1F-7281603E9965}"/>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E8098C13-8FA0-5A07-E6DB-EF6E64535534}"/>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9CDB6F1C-182C-7F23-9790-24D758CF90AC}"/>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F757FFF3-D4DC-B109-772B-302FB844D97D}"/>
              </a:ext>
            </a:extLst>
          </p:cNvPr>
          <p:cNvSpPr txBox="1"/>
          <p:nvPr/>
        </p:nvSpPr>
        <p:spPr>
          <a:xfrm>
            <a:off x="0" y="606935"/>
            <a:ext cx="12192000" cy="4370427"/>
          </a:xfrm>
          <a:prstGeom prst="rect">
            <a:avLst/>
          </a:prstGeom>
          <a:noFill/>
        </p:spPr>
        <p:txBody>
          <a:bodyPr wrap="square" lIns="91440" tIns="45720" rIns="91440" bIns="45720" rtlCol="0" anchor="t">
            <a:spAutoFit/>
          </a:bodyPr>
          <a:lstStyle/>
          <a:p>
            <a:pPr marL="341313" lvl="1" indent="-285750">
              <a:spcBef>
                <a:spcPts val="600"/>
              </a:spcBef>
              <a:spcAft>
                <a:spcPts val="1200"/>
              </a:spcAft>
              <a:buFont typeface="Arial" panose="020B0604020202020204" pitchFamily="34" charset="0"/>
              <a:buChar char="•"/>
            </a:pPr>
            <a:r>
              <a:rPr lang="en-US" sz="2400" i="0" dirty="0">
                <a:effectLst/>
              </a:rPr>
              <a:t>Mangroves provide important ESs</a:t>
            </a:r>
          </a:p>
          <a:p>
            <a:pPr marL="742950" lvl="1" indent="-285750">
              <a:spcBef>
                <a:spcPts val="300"/>
              </a:spcBef>
              <a:spcAft>
                <a:spcPts val="300"/>
              </a:spcAft>
              <a:buFont typeface="Arial" panose="020B0604020202020204" pitchFamily="34" charset="0"/>
              <a:buChar char="•"/>
            </a:pPr>
            <a:r>
              <a:rPr lang="en-US" sz="2400" dirty="0">
                <a:solidFill>
                  <a:srgbClr val="001D35"/>
                </a:solidFill>
                <a:ea typeface="Calibri"/>
                <a:cs typeface="Calibri"/>
              </a:rPr>
              <a:t>Coastal erosion and flood mitigation </a:t>
            </a:r>
            <a:r>
              <a:rPr lang="en-US" dirty="0">
                <a:solidFill>
                  <a:srgbClr val="001D35"/>
                </a:solidFill>
                <a:ea typeface="Calibri"/>
                <a:cs typeface="Calibri"/>
              </a:rPr>
              <a:t>(World Bank 2024b)</a:t>
            </a:r>
          </a:p>
          <a:p>
            <a:pPr marL="742950" lvl="1" indent="-285750">
              <a:spcBef>
                <a:spcPts val="300"/>
              </a:spcBef>
              <a:spcAft>
                <a:spcPts val="300"/>
              </a:spcAft>
              <a:buFont typeface="Arial" panose="020B0604020202020204" pitchFamily="34" charset="0"/>
              <a:buChar char="•"/>
            </a:pPr>
            <a:r>
              <a:rPr lang="en-US" sz="2400" dirty="0">
                <a:solidFill>
                  <a:srgbClr val="001D35"/>
                </a:solidFill>
                <a:ea typeface="Calibri"/>
                <a:cs typeface="Calibri"/>
              </a:rPr>
              <a:t>Blue carbon </a:t>
            </a:r>
            <a:r>
              <a:rPr lang="en-US" sz="2400" dirty="0">
                <a:effectLst/>
                <a:ea typeface="Yu Gothic" panose="020B0400000000000000" pitchFamily="34" charset="-128"/>
              </a:rPr>
              <a:t>important in NDCs / “net zero”                                                                              </a:t>
            </a:r>
            <a:r>
              <a:rPr lang="en-US" dirty="0">
                <a:latin typeface="Calibri" panose="020F0502020204030204" pitchFamily="34" charset="0"/>
                <a:ea typeface="Yu Gothic" panose="020B0400000000000000" pitchFamily="34" charset="-128"/>
              </a:rPr>
              <a:t>(Murray et al. 2011, </a:t>
            </a:r>
            <a:r>
              <a:rPr lang="en-US" dirty="0" err="1">
                <a:latin typeface="Calibri" panose="020F0502020204030204" pitchFamily="34" charset="0"/>
                <a:ea typeface="Yu Gothic" panose="020B0400000000000000" pitchFamily="34" charset="-128"/>
              </a:rPr>
              <a:t>Taillardat</a:t>
            </a:r>
            <a:r>
              <a:rPr lang="en-US" dirty="0">
                <a:latin typeface="Calibri" panose="020F0502020204030204" pitchFamily="34" charset="0"/>
                <a:ea typeface="Yu Gothic" panose="020B0400000000000000" pitchFamily="34" charset="-128"/>
              </a:rPr>
              <a:t> et al. 2018, World Bank 2024d) </a:t>
            </a:r>
            <a:endParaRPr lang="en-US" dirty="0">
              <a:solidFill>
                <a:srgbClr val="001D35"/>
              </a:solidFill>
              <a:ea typeface="Calibri"/>
              <a:cs typeface="Calibri"/>
            </a:endParaRPr>
          </a:p>
          <a:p>
            <a:pPr marL="742950" lvl="1" indent="-285750">
              <a:spcBef>
                <a:spcPts val="300"/>
              </a:spcBef>
              <a:spcAft>
                <a:spcPts val="300"/>
              </a:spcAft>
              <a:buFont typeface="Arial" panose="020B0604020202020204" pitchFamily="34" charset="0"/>
              <a:buChar char="•"/>
            </a:pPr>
            <a:r>
              <a:rPr lang="en-US" sz="2400" dirty="0">
                <a:solidFill>
                  <a:srgbClr val="001D35"/>
                </a:solidFill>
                <a:ea typeface="Calibri"/>
                <a:cs typeface="Calibri"/>
              </a:rPr>
              <a:t>Fish habitat </a:t>
            </a:r>
            <a:r>
              <a:rPr lang="en-US" dirty="0">
                <a:effectLst/>
                <a:latin typeface="Calibri" panose="020F0502020204030204" pitchFamily="34" charset="0"/>
                <a:ea typeface="Yu Gothic" panose="020B0400000000000000" pitchFamily="34" charset="-128"/>
              </a:rPr>
              <a:t>(</a:t>
            </a:r>
            <a:r>
              <a:rPr lang="en-US" dirty="0" err="1">
                <a:effectLst/>
                <a:latin typeface="Calibri" panose="020F0502020204030204" pitchFamily="34" charset="0"/>
                <a:ea typeface="Aptos" panose="020B0004020202020204" pitchFamily="34" charset="0"/>
                <a:cs typeface="Segoe UI" panose="020B0502040204020203" pitchFamily="34" charset="0"/>
              </a:rPr>
              <a:t>zu</a:t>
            </a:r>
            <a:r>
              <a:rPr lang="en-US" dirty="0">
                <a:effectLst/>
                <a:latin typeface="Calibri" panose="020F0502020204030204" pitchFamily="34" charset="0"/>
                <a:ea typeface="Aptos" panose="020B0004020202020204" pitchFamily="34" charset="0"/>
                <a:cs typeface="Segoe UI" panose="020B0502040204020203" pitchFamily="34" charset="0"/>
              </a:rPr>
              <a:t> </a:t>
            </a:r>
            <a:r>
              <a:rPr lang="en-US" dirty="0" err="1">
                <a:effectLst/>
                <a:latin typeface="Calibri" panose="020F0502020204030204" pitchFamily="34" charset="0"/>
                <a:ea typeface="Aptos" panose="020B0004020202020204" pitchFamily="34" charset="0"/>
                <a:cs typeface="Segoe UI" panose="020B0502040204020203" pitchFamily="34" charset="0"/>
              </a:rPr>
              <a:t>Ermgassen</a:t>
            </a:r>
            <a:r>
              <a:rPr lang="en-US" dirty="0">
                <a:effectLst/>
                <a:latin typeface="Calibri" panose="020F0502020204030204" pitchFamily="34" charset="0"/>
                <a:ea typeface="Aptos" panose="020B0004020202020204" pitchFamily="34" charset="0"/>
                <a:cs typeface="Segoe UI" panose="020B0502040204020203" pitchFamily="34" charset="0"/>
              </a:rPr>
              <a:t> et al. 2020)</a:t>
            </a:r>
          </a:p>
          <a:p>
            <a:pPr marL="742950" lvl="1" indent="-285750">
              <a:spcBef>
                <a:spcPts val="300"/>
              </a:spcBef>
              <a:spcAft>
                <a:spcPts val="300"/>
              </a:spcAft>
              <a:buFont typeface="Arial" panose="020B0604020202020204" pitchFamily="34" charset="0"/>
              <a:buChar char="•"/>
            </a:pPr>
            <a:r>
              <a:rPr lang="en-US" sz="2400" dirty="0">
                <a:latin typeface="Calibri" panose="020F0502020204030204" pitchFamily="34" charset="0"/>
                <a:ea typeface="Aptos" panose="020B0004020202020204" pitchFamily="34" charset="0"/>
                <a:cs typeface="Segoe UI" panose="020B0502040204020203" pitchFamily="34" charset="0"/>
              </a:rPr>
              <a:t>Provision of wood for construction and fuel </a:t>
            </a:r>
            <a:r>
              <a:rPr lang="en-US" sz="2400" dirty="0">
                <a:effectLst/>
                <a:latin typeface="Calibri" panose="020F0502020204030204" pitchFamily="34" charset="0"/>
                <a:ea typeface="Aptos" panose="020B0004020202020204" pitchFamily="34" charset="0"/>
                <a:cs typeface="Segoe UI" panose="020B0502040204020203" pitchFamily="34" charset="0"/>
              </a:rPr>
              <a:t> </a:t>
            </a:r>
          </a:p>
          <a:p>
            <a:pPr marL="742950" lvl="1" indent="-285750">
              <a:spcBef>
                <a:spcPts val="300"/>
              </a:spcBef>
              <a:spcAft>
                <a:spcPts val="300"/>
              </a:spcAft>
              <a:buFont typeface="Arial" panose="020B0604020202020204" pitchFamily="34" charset="0"/>
              <a:buChar char="•"/>
            </a:pPr>
            <a:r>
              <a:rPr lang="en-US" sz="2400" i="0" dirty="0">
                <a:latin typeface="Calibri" panose="020F0502020204030204" pitchFamily="34" charset="0"/>
                <a:cs typeface="Segoe UI" panose="020B0502040204020203" pitchFamily="34" charset="0"/>
              </a:rPr>
              <a:t>Cultural services, including recreation</a:t>
            </a:r>
            <a:endParaRPr lang="en-US" sz="2400" i="0" dirty="0">
              <a:effectLst/>
            </a:endParaRPr>
          </a:p>
          <a:p>
            <a:pPr marL="341313" lvl="1" indent="-285750">
              <a:spcBef>
                <a:spcPts val="1800"/>
              </a:spcBef>
              <a:spcAft>
                <a:spcPts val="600"/>
              </a:spcAft>
              <a:buFont typeface="Arial" panose="020B0604020202020204" pitchFamily="34" charset="0"/>
              <a:buChar char="•"/>
            </a:pPr>
            <a:r>
              <a:rPr lang="en-US" sz="2400" dirty="0"/>
              <a:t>D</a:t>
            </a:r>
            <a:r>
              <a:rPr lang="en-US" sz="2400" i="0" dirty="0">
                <a:effectLst/>
              </a:rPr>
              <a:t>eclining due to conversion for aquaculture, </a:t>
            </a:r>
            <a:r>
              <a:rPr lang="en-US" sz="2400" dirty="0"/>
              <a:t>                                                                      </a:t>
            </a:r>
            <a:r>
              <a:rPr lang="en-US" sz="2400" i="0" dirty="0">
                <a:effectLst/>
              </a:rPr>
              <a:t>agriculture, oil palm plantations                                                                                                          </a:t>
            </a:r>
            <a:r>
              <a:rPr lang="en-US" dirty="0">
                <a:effectLst/>
                <a:latin typeface="Calibri" panose="020F0502020204030204" pitchFamily="34" charset="0"/>
                <a:ea typeface="Yu Gothic" panose="020B0400000000000000" pitchFamily="34" charset="-128"/>
              </a:rPr>
              <a:t>(</a:t>
            </a:r>
            <a:r>
              <a:rPr lang="en-US" dirty="0">
                <a:solidFill>
                  <a:srgbClr val="001D35"/>
                </a:solidFill>
                <a:ea typeface="Calibri"/>
                <a:cs typeface="Calibri"/>
              </a:rPr>
              <a:t>World Bank 2024a, </a:t>
            </a:r>
            <a:r>
              <a:rPr lang="en-US" dirty="0">
                <a:effectLst/>
                <a:latin typeface="Calibri" panose="020F0502020204030204" pitchFamily="34" charset="0"/>
                <a:ea typeface="Yu Gothic" panose="020B0400000000000000" pitchFamily="34" charset="-128"/>
              </a:rPr>
              <a:t>Leal and Spalding 2024)</a:t>
            </a:r>
          </a:p>
        </p:txBody>
      </p:sp>
      <p:pic>
        <p:nvPicPr>
          <p:cNvPr id="9" name="Picture 8">
            <a:extLst>
              <a:ext uri="{FF2B5EF4-FFF2-40B4-BE49-F238E27FC236}">
                <a16:creationId xmlns:a16="http://schemas.microsoft.com/office/drawing/2014/main" id="{CE33D9DF-F209-BE39-910F-6E7CE313B8A9}"/>
              </a:ext>
            </a:extLst>
          </p:cNvPr>
          <p:cNvPicPr>
            <a:picLocks noChangeAspect="1"/>
          </p:cNvPicPr>
          <p:nvPr/>
        </p:nvPicPr>
        <p:blipFill>
          <a:blip r:embed="rId5"/>
          <a:stretch>
            <a:fillRect/>
          </a:stretch>
        </p:blipFill>
        <p:spPr>
          <a:xfrm>
            <a:off x="7812271" y="4366186"/>
            <a:ext cx="3998925" cy="2322576"/>
          </a:xfrm>
          <a:prstGeom prst="rect">
            <a:avLst/>
          </a:prstGeom>
        </p:spPr>
      </p:pic>
      <p:sp>
        <p:nvSpPr>
          <p:cNvPr id="10" name="TextBox 9">
            <a:extLst>
              <a:ext uri="{FF2B5EF4-FFF2-40B4-BE49-F238E27FC236}">
                <a16:creationId xmlns:a16="http://schemas.microsoft.com/office/drawing/2014/main" id="{892353F3-6B3E-8ADD-7387-AA69ADE68704}"/>
              </a:ext>
            </a:extLst>
          </p:cNvPr>
          <p:cNvSpPr txBox="1"/>
          <p:nvPr/>
        </p:nvSpPr>
        <p:spPr>
          <a:xfrm>
            <a:off x="0" y="4977362"/>
            <a:ext cx="6786761" cy="1200329"/>
          </a:xfrm>
          <a:prstGeom prst="rect">
            <a:avLst/>
          </a:prstGeom>
          <a:noFill/>
        </p:spPr>
        <p:txBody>
          <a:bodyPr wrap="square" lIns="91440" tIns="45720" rIns="91440" bIns="45720" rtlCol="0" anchor="t">
            <a:spAutoFit/>
          </a:bodyPr>
          <a:lstStyle/>
          <a:p>
            <a:pPr marL="341313" lvl="1" indent="-285750">
              <a:spcBef>
                <a:spcPts val="1800"/>
              </a:spcBef>
              <a:spcAft>
                <a:spcPts val="600"/>
              </a:spcAft>
              <a:buFont typeface="Arial" panose="020B0604020202020204" pitchFamily="34" charset="0"/>
              <a:buChar char="•"/>
            </a:pPr>
            <a:r>
              <a:rPr lang="en-US" sz="2400" i="0" dirty="0">
                <a:latin typeface="Calibri" panose="020F0502020204030204" pitchFamily="34" charset="0"/>
                <a:ea typeface="Yu Gothic" panose="020B0400000000000000" pitchFamily="34" charset="-128"/>
              </a:rPr>
              <a:t>Conservation and restoration </a:t>
            </a:r>
            <a:r>
              <a:rPr lang="en-US" sz="2400" dirty="0">
                <a:latin typeface="Calibri" panose="020F0502020204030204" pitchFamily="34" charset="0"/>
                <a:ea typeface="Yu Gothic" panose="020B0400000000000000" pitchFamily="34" charset="-128"/>
              </a:rPr>
              <a:t>investments considered by many governments for climate resilience and mitigation advantages</a:t>
            </a:r>
            <a:r>
              <a:rPr lang="en-US" dirty="0">
                <a:latin typeface="Calibri" panose="020F0502020204030204" pitchFamily="34" charset="0"/>
                <a:ea typeface="Yu Gothic" panose="020B0400000000000000" pitchFamily="34" charset="-128"/>
              </a:rPr>
              <a:t>. </a:t>
            </a:r>
            <a:endParaRPr lang="en-US" i="0" dirty="0">
              <a:effectLst/>
            </a:endParaRPr>
          </a:p>
        </p:txBody>
      </p:sp>
      <p:pic>
        <p:nvPicPr>
          <p:cNvPr id="7" name="Picture 6">
            <a:extLst>
              <a:ext uri="{FF2B5EF4-FFF2-40B4-BE49-F238E27FC236}">
                <a16:creationId xmlns:a16="http://schemas.microsoft.com/office/drawing/2014/main" id="{571ACF77-A868-459D-8992-3A95949ABD13}"/>
              </a:ext>
            </a:extLst>
          </p:cNvPr>
          <p:cNvPicPr>
            <a:picLocks noChangeAspect="1"/>
          </p:cNvPicPr>
          <p:nvPr/>
        </p:nvPicPr>
        <p:blipFill>
          <a:blip r:embed="rId6"/>
          <a:stretch>
            <a:fillRect/>
          </a:stretch>
        </p:blipFill>
        <p:spPr>
          <a:xfrm>
            <a:off x="7498079" y="233408"/>
            <a:ext cx="4528581" cy="3907660"/>
          </a:xfrm>
          <a:prstGeom prst="rect">
            <a:avLst/>
          </a:prstGeom>
        </p:spPr>
      </p:pic>
    </p:spTree>
    <p:extLst>
      <p:ext uri="{BB962C8B-B14F-4D97-AF65-F5344CB8AC3E}">
        <p14:creationId xmlns:p14="http://schemas.microsoft.com/office/powerpoint/2010/main" val="3122789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0E73A-48AC-B491-02BF-C937829A70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03555D-A942-CC68-D2A6-5E9E761BCE7B}"/>
              </a:ext>
            </a:extLst>
          </p:cNvPr>
          <p:cNvSpPr>
            <a:spLocks noGrp="1"/>
          </p:cNvSpPr>
          <p:nvPr>
            <p:ph type="title"/>
          </p:nvPr>
        </p:nvSpPr>
        <p:spPr>
          <a:xfrm>
            <a:off x="314072" y="224127"/>
            <a:ext cx="10515600" cy="786772"/>
          </a:xfrm>
        </p:spPr>
        <p:txBody>
          <a:bodyPr>
            <a:normAutofit/>
          </a:bodyPr>
          <a:lstStyle/>
          <a:p>
            <a:r>
              <a:rPr lang="en-US" dirty="0">
                <a:solidFill>
                  <a:schemeClr val="accent1"/>
                </a:solidFill>
                <a:latin typeface="Calibri"/>
                <a:ea typeface="Calibri"/>
                <a:cs typeface="Calibri"/>
              </a:rPr>
              <a:t>Objectives</a:t>
            </a:r>
          </a:p>
        </p:txBody>
      </p:sp>
      <p:sp>
        <p:nvSpPr>
          <p:cNvPr id="4" name="TextBox 3">
            <a:extLst>
              <a:ext uri="{FF2B5EF4-FFF2-40B4-BE49-F238E27FC236}">
                <a16:creationId xmlns:a16="http://schemas.microsoft.com/office/drawing/2014/main" id="{E10AA611-20C9-EEF2-7132-3CCA7C047D9B}"/>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B127EA6D-2AF0-17D8-69C7-BA6C8F10A942}"/>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6A84769F-70D3-FAA6-49B2-29CF814C3CBC}"/>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4A8C38CC-BE4B-DA63-8243-493572D9A044}"/>
              </a:ext>
            </a:extLst>
          </p:cNvPr>
          <p:cNvSpPr txBox="1"/>
          <p:nvPr/>
        </p:nvSpPr>
        <p:spPr>
          <a:xfrm>
            <a:off x="314071" y="1476801"/>
            <a:ext cx="10052939" cy="1354217"/>
          </a:xfrm>
          <a:prstGeom prst="rect">
            <a:avLst/>
          </a:prstGeom>
          <a:noFill/>
        </p:spPr>
        <p:txBody>
          <a:bodyPr wrap="square" lIns="91440" tIns="45720" rIns="91440" bIns="45720" rtlCol="0" anchor="t">
            <a:spAutoFit/>
          </a:bodyPr>
          <a:lstStyle/>
          <a:p>
            <a:pPr marL="285750" lvl="2" indent="-285750">
              <a:spcBef>
                <a:spcPts val="600"/>
              </a:spcBef>
              <a:spcAft>
                <a:spcPts val="600"/>
              </a:spcAft>
              <a:buFont typeface="Arial" panose="020B0604020202020204" pitchFamily="34" charset="0"/>
              <a:buChar char="•"/>
            </a:pPr>
            <a:r>
              <a:rPr lang="en-US" sz="2400" dirty="0"/>
              <a:t>To develop methods for incorporating mangrove ecosystem service in country-specific macroeconomic models  </a:t>
            </a:r>
          </a:p>
          <a:p>
            <a:pPr marL="285750" lvl="2" indent="-285750">
              <a:spcBef>
                <a:spcPts val="600"/>
              </a:spcBef>
              <a:spcAft>
                <a:spcPts val="600"/>
              </a:spcAft>
              <a:buFont typeface="Arial" panose="020B0604020202020204" pitchFamily="34" charset="0"/>
              <a:buChar char="•"/>
            </a:pPr>
            <a:r>
              <a:rPr lang="en-US" sz="2400" dirty="0"/>
              <a:t>To demonstrate application through two country pilots  </a:t>
            </a:r>
          </a:p>
        </p:txBody>
      </p:sp>
    </p:spTree>
    <p:extLst>
      <p:ext uri="{BB962C8B-B14F-4D97-AF65-F5344CB8AC3E}">
        <p14:creationId xmlns:p14="http://schemas.microsoft.com/office/powerpoint/2010/main" val="788976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EAD7B-26F0-8EE4-D4BA-28544B365A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55D2B6-5032-1845-9182-587B1BA24E23}"/>
              </a:ext>
            </a:extLst>
          </p:cNvPr>
          <p:cNvSpPr>
            <a:spLocks noGrp="1"/>
          </p:cNvSpPr>
          <p:nvPr>
            <p:ph type="title"/>
          </p:nvPr>
        </p:nvSpPr>
        <p:spPr>
          <a:xfrm>
            <a:off x="314072" y="-11719"/>
            <a:ext cx="10515600" cy="1001353"/>
          </a:xfrm>
        </p:spPr>
        <p:txBody>
          <a:bodyPr>
            <a:normAutofit/>
          </a:bodyPr>
          <a:lstStyle/>
          <a:p>
            <a:r>
              <a:rPr lang="en-US" sz="4000" dirty="0">
                <a:solidFill>
                  <a:schemeClr val="accent1"/>
                </a:solidFill>
                <a:latin typeface="Calibri"/>
                <a:ea typeface="Calibri"/>
                <a:cs typeface="Calibri"/>
              </a:rPr>
              <a:t>Conceptual Framework </a:t>
            </a:r>
            <a:r>
              <a:rPr lang="en-US" sz="2000" dirty="0">
                <a:solidFill>
                  <a:schemeClr val="accent1"/>
                </a:solidFill>
                <a:latin typeface="Calibri"/>
                <a:ea typeface="Calibri"/>
                <a:cs typeface="Calibri"/>
              </a:rPr>
              <a:t>(1/2) </a:t>
            </a:r>
          </a:p>
        </p:txBody>
      </p:sp>
      <p:sp>
        <p:nvSpPr>
          <p:cNvPr id="4" name="TextBox 3">
            <a:extLst>
              <a:ext uri="{FF2B5EF4-FFF2-40B4-BE49-F238E27FC236}">
                <a16:creationId xmlns:a16="http://schemas.microsoft.com/office/drawing/2014/main" id="{13DC61C1-BFFF-D188-086D-F1D576520881}"/>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1B7CDA17-7068-E0E6-13D4-4114BD8A856E}"/>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DF681422-5242-14DC-92E4-0A6B19BA667C}"/>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1F16C1E3-9472-1771-4B74-D12034F53461}"/>
              </a:ext>
            </a:extLst>
          </p:cNvPr>
          <p:cNvSpPr txBox="1"/>
          <p:nvPr/>
        </p:nvSpPr>
        <p:spPr>
          <a:xfrm>
            <a:off x="415911" y="912321"/>
            <a:ext cx="6553602" cy="661720"/>
          </a:xfrm>
          <a:prstGeom prst="rect">
            <a:avLst/>
          </a:prstGeom>
          <a:noFill/>
        </p:spPr>
        <p:txBody>
          <a:bodyPr wrap="square" lIns="91440" tIns="45720" rIns="91440" bIns="45720" rtlCol="0" anchor="t">
            <a:spAutoFit/>
          </a:bodyPr>
          <a:lstStyle/>
          <a:p>
            <a:pPr>
              <a:spcBef>
                <a:spcPts val="1200"/>
              </a:spcBef>
              <a:spcAft>
                <a:spcPts val="600"/>
              </a:spcAft>
            </a:pPr>
            <a:r>
              <a:rPr lang="en-US" sz="2400" b="1" dirty="0">
                <a:solidFill>
                  <a:srgbClr val="7030A0"/>
                </a:solidFill>
              </a:rPr>
              <a:t>Mangrove ESs have economy-wide implications</a:t>
            </a:r>
            <a:endParaRPr lang="en-US" sz="800" b="1" dirty="0">
              <a:solidFill>
                <a:srgbClr val="7030A0"/>
              </a:solidFill>
            </a:endParaRPr>
          </a:p>
          <a:p>
            <a:pPr marL="800100" lvl="1" indent="-342900">
              <a:buFont typeface="Arial" panose="020B0604020202020204" pitchFamily="34" charset="0"/>
              <a:buChar char="•"/>
            </a:pPr>
            <a:endParaRPr lang="en-US" sz="800" dirty="0">
              <a:sym typeface="Wingdings" panose="05000000000000000000" pitchFamily="2" charset="2"/>
            </a:endParaRPr>
          </a:p>
        </p:txBody>
      </p:sp>
      <p:graphicFrame>
        <p:nvGraphicFramePr>
          <p:cNvPr id="7" name="Table 6">
            <a:extLst>
              <a:ext uri="{FF2B5EF4-FFF2-40B4-BE49-F238E27FC236}">
                <a16:creationId xmlns:a16="http://schemas.microsoft.com/office/drawing/2014/main" id="{B52CBE66-8B02-19F5-00D5-528467B4F2EE}"/>
              </a:ext>
            </a:extLst>
          </p:cNvPr>
          <p:cNvGraphicFramePr>
            <a:graphicFrameLocks noGrp="1"/>
          </p:cNvGraphicFramePr>
          <p:nvPr>
            <p:extLst>
              <p:ext uri="{D42A27DB-BD31-4B8C-83A1-F6EECF244321}">
                <p14:modId xmlns:p14="http://schemas.microsoft.com/office/powerpoint/2010/main" val="3263336629"/>
              </p:ext>
            </p:extLst>
          </p:nvPr>
        </p:nvGraphicFramePr>
        <p:xfrm>
          <a:off x="497958" y="1774464"/>
          <a:ext cx="11421140" cy="4634802"/>
        </p:xfrm>
        <a:graphic>
          <a:graphicData uri="http://schemas.openxmlformats.org/drawingml/2006/table">
            <a:tbl>
              <a:tblPr firstRow="1" bandRow="1">
                <a:tableStyleId>{5C22544A-7EE6-4342-B048-85BDC9FD1C3A}</a:tableStyleId>
              </a:tblPr>
              <a:tblGrid>
                <a:gridCol w="4339856">
                  <a:extLst>
                    <a:ext uri="{9D8B030D-6E8A-4147-A177-3AD203B41FA5}">
                      <a16:colId xmlns:a16="http://schemas.microsoft.com/office/drawing/2014/main" val="1923871816"/>
                    </a:ext>
                  </a:extLst>
                </a:gridCol>
                <a:gridCol w="7081284">
                  <a:extLst>
                    <a:ext uri="{9D8B030D-6E8A-4147-A177-3AD203B41FA5}">
                      <a16:colId xmlns:a16="http://schemas.microsoft.com/office/drawing/2014/main" val="2904617449"/>
                    </a:ext>
                  </a:extLst>
                </a:gridCol>
              </a:tblGrid>
              <a:tr h="610521">
                <a:tc>
                  <a:txBody>
                    <a:bodyPr/>
                    <a:lstStyle/>
                    <a:p>
                      <a:r>
                        <a:rPr lang="en-US" sz="2000" dirty="0"/>
                        <a:t>Ecosystem Service</a:t>
                      </a:r>
                    </a:p>
                  </a:txBody>
                  <a:tcPr/>
                </a:tc>
                <a:tc>
                  <a:txBody>
                    <a:bodyPr/>
                    <a:lstStyle/>
                    <a:p>
                      <a:r>
                        <a:rPr lang="en-US" sz="2000" dirty="0"/>
                        <a:t>Contribution to Economy</a:t>
                      </a:r>
                    </a:p>
                  </a:txBody>
                  <a:tcPr/>
                </a:tc>
                <a:extLst>
                  <a:ext uri="{0D108BD9-81ED-4DB2-BD59-A6C34878D82A}">
                    <a16:rowId xmlns:a16="http://schemas.microsoft.com/office/drawing/2014/main" val="4158942351"/>
                  </a:ext>
                </a:extLst>
              </a:tr>
              <a:tr h="1131703">
                <a:tc>
                  <a:txBody>
                    <a:bodyPr/>
                    <a:lstStyle/>
                    <a:p>
                      <a:r>
                        <a:rPr lang="en-US" sz="2000" dirty="0"/>
                        <a:t>Coastal flood and erosion mitigation</a:t>
                      </a:r>
                    </a:p>
                  </a:txBody>
                  <a:tcPr/>
                </a:tc>
                <a:tc>
                  <a:txBody>
                    <a:bodyPr/>
                    <a:lstStyle/>
                    <a:p>
                      <a:r>
                        <a:rPr lang="en-US" sz="2000" dirty="0"/>
                        <a:t>Reduction of damages to </a:t>
                      </a:r>
                    </a:p>
                    <a:p>
                      <a:pPr marL="285750" indent="-285750">
                        <a:buFont typeface="Arial" panose="020B0604020202020204" pitchFamily="34" charset="0"/>
                        <a:buChar char="•"/>
                      </a:pPr>
                      <a:r>
                        <a:rPr lang="en-US" sz="2000" dirty="0"/>
                        <a:t>People - mortality, morbidity, productivity</a:t>
                      </a:r>
                    </a:p>
                    <a:p>
                      <a:pPr marL="285750" indent="-285750">
                        <a:buFont typeface="Arial" panose="020B0604020202020204" pitchFamily="34" charset="0"/>
                        <a:buChar char="•"/>
                      </a:pPr>
                      <a:r>
                        <a:rPr lang="en-US" sz="2000" dirty="0"/>
                        <a:t>Assets (productive capital, infrastructure) – production (direct, indirect/value chains, induced) + associated jobs</a:t>
                      </a:r>
                    </a:p>
                  </a:txBody>
                  <a:tcPr/>
                </a:tc>
                <a:extLst>
                  <a:ext uri="{0D108BD9-81ED-4DB2-BD59-A6C34878D82A}">
                    <a16:rowId xmlns:a16="http://schemas.microsoft.com/office/drawing/2014/main" val="2814179463"/>
                  </a:ext>
                </a:extLst>
              </a:tr>
              <a:tr h="610521">
                <a:tc>
                  <a:txBody>
                    <a:bodyPr/>
                    <a:lstStyle/>
                    <a:p>
                      <a:r>
                        <a:rPr lang="en-US" sz="2000" dirty="0"/>
                        <a:t>Global climate regulation through carbon sequestration (“blue carbon”)</a:t>
                      </a:r>
                    </a:p>
                  </a:txBody>
                  <a:tcPr/>
                </a:tc>
                <a:tc>
                  <a:txBody>
                    <a:bodyPr/>
                    <a:lstStyle/>
                    <a:p>
                      <a:r>
                        <a:rPr lang="en-US" sz="2000" dirty="0">
                          <a:solidFill>
                            <a:schemeClr val="accent2">
                              <a:lumMod val="50000"/>
                            </a:schemeClr>
                          </a:solidFill>
                        </a:rPr>
                        <a:t>Reduction of climate change impacts to economy</a:t>
                      </a:r>
                    </a:p>
                    <a:p>
                      <a:r>
                        <a:rPr lang="en-US" sz="2000" dirty="0"/>
                        <a:t>Carbon credits, contribution to “net-zero emissions” </a:t>
                      </a:r>
                    </a:p>
                  </a:txBody>
                  <a:tcPr/>
                </a:tc>
                <a:extLst>
                  <a:ext uri="{0D108BD9-81ED-4DB2-BD59-A6C34878D82A}">
                    <a16:rowId xmlns:a16="http://schemas.microsoft.com/office/drawing/2014/main" val="4054293694"/>
                  </a:ext>
                </a:extLst>
              </a:tr>
              <a:tr h="610521">
                <a:tc>
                  <a:txBody>
                    <a:bodyPr/>
                    <a:lstStyle/>
                    <a:p>
                      <a:r>
                        <a:rPr lang="en-US" sz="2000" dirty="0"/>
                        <a:t>Fish habitat  </a:t>
                      </a:r>
                    </a:p>
                  </a:txBody>
                  <a:tcPr/>
                </a:tc>
                <a:tc>
                  <a:txBody>
                    <a:bodyPr/>
                    <a:lstStyle/>
                    <a:p>
                      <a:r>
                        <a:rPr lang="en-US" sz="2000" dirty="0"/>
                        <a:t>Production of commercially important fish (direct, indirect/value chains, induced) + associated jobs</a:t>
                      </a:r>
                    </a:p>
                  </a:txBody>
                  <a:tcPr/>
                </a:tc>
                <a:extLst>
                  <a:ext uri="{0D108BD9-81ED-4DB2-BD59-A6C34878D82A}">
                    <a16:rowId xmlns:a16="http://schemas.microsoft.com/office/drawing/2014/main" val="1037048834"/>
                  </a:ext>
                </a:extLst>
              </a:tr>
              <a:tr h="610521">
                <a:tc>
                  <a:txBody>
                    <a:bodyPr/>
                    <a:lstStyle/>
                    <a:p>
                      <a:r>
                        <a:rPr lang="en-US" sz="2000" dirty="0"/>
                        <a:t>Provision of timber, wood </a:t>
                      </a:r>
                    </a:p>
                  </a:txBody>
                  <a:tcPr/>
                </a:tc>
                <a:tc>
                  <a:txBody>
                    <a:bodyPr/>
                    <a:lstStyle/>
                    <a:p>
                      <a:r>
                        <a:rPr lang="en-US" sz="2000" dirty="0"/>
                        <a:t>Uses as construction material and firewood</a:t>
                      </a:r>
                    </a:p>
                  </a:txBody>
                  <a:tcPr/>
                </a:tc>
                <a:extLst>
                  <a:ext uri="{0D108BD9-81ED-4DB2-BD59-A6C34878D82A}">
                    <a16:rowId xmlns:a16="http://schemas.microsoft.com/office/drawing/2014/main" val="1091340818"/>
                  </a:ext>
                </a:extLst>
              </a:tr>
              <a:tr h="610521">
                <a:tc>
                  <a:txBody>
                    <a:bodyPr/>
                    <a:lstStyle/>
                    <a:p>
                      <a:r>
                        <a:rPr lang="en-US" sz="2000" dirty="0"/>
                        <a:t>Recreation </a:t>
                      </a:r>
                    </a:p>
                  </a:txBody>
                  <a:tcPr/>
                </a:tc>
                <a:tc>
                  <a:txBody>
                    <a:bodyPr/>
                    <a:lstStyle/>
                    <a:p>
                      <a:r>
                        <a:rPr lang="en-US" sz="2000" dirty="0"/>
                        <a:t>Tourism revenues +  indirect/value chains, induced impacts and associated jobs </a:t>
                      </a:r>
                    </a:p>
                  </a:txBody>
                  <a:tcPr/>
                </a:tc>
                <a:extLst>
                  <a:ext uri="{0D108BD9-81ED-4DB2-BD59-A6C34878D82A}">
                    <a16:rowId xmlns:a16="http://schemas.microsoft.com/office/drawing/2014/main" val="844312598"/>
                  </a:ext>
                </a:extLst>
              </a:tr>
            </a:tbl>
          </a:graphicData>
        </a:graphic>
      </p:graphicFrame>
    </p:spTree>
    <p:extLst>
      <p:ext uri="{BB962C8B-B14F-4D97-AF65-F5344CB8AC3E}">
        <p14:creationId xmlns:p14="http://schemas.microsoft.com/office/powerpoint/2010/main" val="3491769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7AAB8-0E18-6D5D-A20D-EBEF264E52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7CC28-79E6-E925-08A0-7C32C2B107F4}"/>
              </a:ext>
            </a:extLst>
          </p:cNvPr>
          <p:cNvSpPr>
            <a:spLocks noGrp="1"/>
          </p:cNvSpPr>
          <p:nvPr>
            <p:ph type="title"/>
          </p:nvPr>
        </p:nvSpPr>
        <p:spPr>
          <a:xfrm>
            <a:off x="314072" y="-11719"/>
            <a:ext cx="10515600" cy="1001353"/>
          </a:xfrm>
        </p:spPr>
        <p:txBody>
          <a:bodyPr>
            <a:normAutofit/>
          </a:bodyPr>
          <a:lstStyle/>
          <a:p>
            <a:r>
              <a:rPr lang="en-US" sz="4000" dirty="0">
                <a:solidFill>
                  <a:schemeClr val="accent1"/>
                </a:solidFill>
                <a:latin typeface="Calibri"/>
                <a:ea typeface="Calibri"/>
                <a:cs typeface="Calibri"/>
              </a:rPr>
              <a:t>Conceptual Framework </a:t>
            </a:r>
            <a:r>
              <a:rPr lang="en-US" sz="2000" dirty="0">
                <a:solidFill>
                  <a:schemeClr val="accent1"/>
                </a:solidFill>
                <a:latin typeface="Calibri"/>
                <a:ea typeface="Calibri"/>
                <a:cs typeface="Calibri"/>
              </a:rPr>
              <a:t>(2 /2) </a:t>
            </a:r>
          </a:p>
        </p:txBody>
      </p:sp>
      <p:sp>
        <p:nvSpPr>
          <p:cNvPr id="4" name="TextBox 3">
            <a:extLst>
              <a:ext uri="{FF2B5EF4-FFF2-40B4-BE49-F238E27FC236}">
                <a16:creationId xmlns:a16="http://schemas.microsoft.com/office/drawing/2014/main" id="{D74AB39C-A8F2-FD83-5465-CF4923ACCCDB}"/>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endParaRPr lang="en-US" sz="2400" dirty="0"/>
          </a:p>
          <a:p>
            <a:pPr marL="803275" lvl="2" indent="-346075">
              <a:buFont typeface="Arial" panose="020B0604020202020204" pitchFamily="34" charset="0"/>
              <a:buChar char="•"/>
            </a:pP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3" name="Picture 2">
            <a:extLst>
              <a:ext uri="{FF2B5EF4-FFF2-40B4-BE49-F238E27FC236}">
                <a16:creationId xmlns:a16="http://schemas.microsoft.com/office/drawing/2014/main" id="{6105EA33-7816-FB0A-CFA7-9E5B8930DDEB}"/>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ABDE60E5-CFA7-D363-07B7-0D6A330DFC53}"/>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2EE95056-73C3-66DD-5207-61C82962992A}"/>
              </a:ext>
            </a:extLst>
          </p:cNvPr>
          <p:cNvSpPr txBox="1"/>
          <p:nvPr/>
        </p:nvSpPr>
        <p:spPr>
          <a:xfrm>
            <a:off x="165338" y="747800"/>
            <a:ext cx="12026661" cy="1031051"/>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r>
              <a:rPr lang="en-US" sz="2400" b="1" dirty="0">
                <a:solidFill>
                  <a:srgbClr val="7030A0"/>
                </a:solidFill>
              </a:rPr>
              <a:t>Costs of interventions to conserve / restore mangroves and funding type have economy wide implications. </a:t>
            </a:r>
            <a:endParaRPr lang="en-US" sz="800" b="1" dirty="0">
              <a:solidFill>
                <a:srgbClr val="7030A0"/>
              </a:solidFill>
            </a:endParaRPr>
          </a:p>
          <a:p>
            <a:pPr marL="800100" lvl="1" indent="-342900">
              <a:buFont typeface="Arial" panose="020B0604020202020204" pitchFamily="34" charset="0"/>
              <a:buChar char="•"/>
            </a:pPr>
            <a:endParaRPr lang="en-US" sz="800" dirty="0">
              <a:sym typeface="Wingdings" panose="05000000000000000000" pitchFamily="2" charset="2"/>
            </a:endParaRPr>
          </a:p>
        </p:txBody>
      </p:sp>
      <p:graphicFrame>
        <p:nvGraphicFramePr>
          <p:cNvPr id="7" name="Table 6">
            <a:extLst>
              <a:ext uri="{FF2B5EF4-FFF2-40B4-BE49-F238E27FC236}">
                <a16:creationId xmlns:a16="http://schemas.microsoft.com/office/drawing/2014/main" id="{62661C7B-81A5-09AC-487C-3DAAF62E826F}"/>
              </a:ext>
            </a:extLst>
          </p:cNvPr>
          <p:cNvGraphicFramePr>
            <a:graphicFrameLocks noGrp="1"/>
          </p:cNvGraphicFramePr>
          <p:nvPr>
            <p:extLst>
              <p:ext uri="{D42A27DB-BD31-4B8C-83A1-F6EECF244321}">
                <p14:modId xmlns:p14="http://schemas.microsoft.com/office/powerpoint/2010/main" val="3257445831"/>
              </p:ext>
            </p:extLst>
          </p:nvPr>
        </p:nvGraphicFramePr>
        <p:xfrm>
          <a:off x="314072" y="1625423"/>
          <a:ext cx="11421140" cy="2048917"/>
        </p:xfrm>
        <a:graphic>
          <a:graphicData uri="http://schemas.openxmlformats.org/drawingml/2006/table">
            <a:tbl>
              <a:tblPr firstRow="1" bandRow="1">
                <a:tableStyleId>{5C22544A-7EE6-4342-B048-85BDC9FD1C3A}</a:tableStyleId>
              </a:tblPr>
              <a:tblGrid>
                <a:gridCol w="4339856">
                  <a:extLst>
                    <a:ext uri="{9D8B030D-6E8A-4147-A177-3AD203B41FA5}">
                      <a16:colId xmlns:a16="http://schemas.microsoft.com/office/drawing/2014/main" val="1923871816"/>
                    </a:ext>
                  </a:extLst>
                </a:gridCol>
                <a:gridCol w="7081284">
                  <a:extLst>
                    <a:ext uri="{9D8B030D-6E8A-4147-A177-3AD203B41FA5}">
                      <a16:colId xmlns:a16="http://schemas.microsoft.com/office/drawing/2014/main" val="2904617449"/>
                    </a:ext>
                  </a:extLst>
                </a:gridCol>
              </a:tblGrid>
              <a:tr h="610521">
                <a:tc>
                  <a:txBody>
                    <a:bodyPr/>
                    <a:lstStyle/>
                    <a:p>
                      <a:r>
                        <a:rPr lang="en-US" sz="2000" dirty="0"/>
                        <a:t>Cost</a:t>
                      </a:r>
                    </a:p>
                  </a:txBody>
                  <a:tcPr/>
                </a:tc>
                <a:tc>
                  <a:txBody>
                    <a:bodyPr/>
                    <a:lstStyle/>
                    <a:p>
                      <a:r>
                        <a:rPr lang="en-US" sz="2000" dirty="0"/>
                        <a:t> Effect on Economy</a:t>
                      </a:r>
                    </a:p>
                  </a:txBody>
                  <a:tcPr/>
                </a:tc>
                <a:extLst>
                  <a:ext uri="{0D108BD9-81ED-4DB2-BD59-A6C34878D82A}">
                    <a16:rowId xmlns:a16="http://schemas.microsoft.com/office/drawing/2014/main" val="4158942351"/>
                  </a:ext>
                </a:extLst>
              </a:tr>
              <a:tr h="737356">
                <a:tc>
                  <a:txBody>
                    <a:bodyPr/>
                    <a:lstStyle/>
                    <a:p>
                      <a:r>
                        <a:rPr lang="en-US" sz="2000" dirty="0"/>
                        <a:t>Direct cost </a:t>
                      </a:r>
                    </a:p>
                    <a:p>
                      <a:r>
                        <a:rPr lang="en-US" sz="2000" dirty="0"/>
                        <a:t>(management, planting, after care)</a:t>
                      </a:r>
                    </a:p>
                  </a:txBody>
                  <a:tcPr/>
                </a:tc>
                <a:tc>
                  <a:txBody>
                    <a:bodyPr/>
                    <a:lstStyle/>
                    <a:p>
                      <a:r>
                        <a:rPr lang="en-US" sz="2000" dirty="0"/>
                        <a:t> Government spending has multiplier effects </a:t>
                      </a:r>
                    </a:p>
                    <a:p>
                      <a:r>
                        <a:rPr lang="en-US" sz="2000" dirty="0"/>
                        <a:t>+ different effects by funding type </a:t>
                      </a:r>
                    </a:p>
                  </a:txBody>
                  <a:tcPr/>
                </a:tc>
                <a:extLst>
                  <a:ext uri="{0D108BD9-81ED-4DB2-BD59-A6C34878D82A}">
                    <a16:rowId xmlns:a16="http://schemas.microsoft.com/office/drawing/2014/main" val="2814179463"/>
                  </a:ext>
                </a:extLst>
              </a:tr>
              <a:tr h="610521">
                <a:tc>
                  <a:txBody>
                    <a:bodyPr/>
                    <a:lstStyle/>
                    <a:p>
                      <a:r>
                        <a:rPr lang="en-US" sz="2000" dirty="0"/>
                        <a:t>Opportunity cost  </a:t>
                      </a:r>
                    </a:p>
                  </a:txBody>
                  <a:tcPr/>
                </a:tc>
                <a:tc>
                  <a:txBody>
                    <a:bodyPr/>
                    <a:lstStyle/>
                    <a:p>
                      <a:r>
                        <a:rPr lang="en-US" sz="2000" dirty="0">
                          <a:solidFill>
                            <a:schemeClr val="tx1"/>
                          </a:solidFill>
                        </a:rPr>
                        <a:t>Foregone agricultural / aquaculture production </a:t>
                      </a:r>
                      <a:r>
                        <a:rPr lang="en-US" sz="2000" dirty="0"/>
                        <a:t>(direct, indirect/value chains, induced)</a:t>
                      </a:r>
                    </a:p>
                  </a:txBody>
                  <a:tcPr/>
                </a:tc>
                <a:extLst>
                  <a:ext uri="{0D108BD9-81ED-4DB2-BD59-A6C34878D82A}">
                    <a16:rowId xmlns:a16="http://schemas.microsoft.com/office/drawing/2014/main" val="4054293694"/>
                  </a:ext>
                </a:extLst>
              </a:tr>
            </a:tbl>
          </a:graphicData>
        </a:graphic>
      </p:graphicFrame>
      <p:graphicFrame>
        <p:nvGraphicFramePr>
          <p:cNvPr id="8" name="Table 7">
            <a:extLst>
              <a:ext uri="{FF2B5EF4-FFF2-40B4-BE49-F238E27FC236}">
                <a16:creationId xmlns:a16="http://schemas.microsoft.com/office/drawing/2014/main" id="{B7D5DDFE-D63C-6CF2-3BB4-F502A1C33F38}"/>
              </a:ext>
            </a:extLst>
          </p:cNvPr>
          <p:cNvGraphicFramePr>
            <a:graphicFrameLocks noGrp="1"/>
          </p:cNvGraphicFramePr>
          <p:nvPr>
            <p:extLst>
              <p:ext uri="{D42A27DB-BD31-4B8C-83A1-F6EECF244321}">
                <p14:modId xmlns:p14="http://schemas.microsoft.com/office/powerpoint/2010/main" val="3173945382"/>
              </p:ext>
            </p:extLst>
          </p:nvPr>
        </p:nvGraphicFramePr>
        <p:xfrm>
          <a:off x="314072" y="3883230"/>
          <a:ext cx="11421140" cy="2391840"/>
        </p:xfrm>
        <a:graphic>
          <a:graphicData uri="http://schemas.openxmlformats.org/drawingml/2006/table">
            <a:tbl>
              <a:tblPr firstRow="1" bandRow="1">
                <a:tableStyleId>{5C22544A-7EE6-4342-B048-85BDC9FD1C3A}</a:tableStyleId>
              </a:tblPr>
              <a:tblGrid>
                <a:gridCol w="4339856">
                  <a:extLst>
                    <a:ext uri="{9D8B030D-6E8A-4147-A177-3AD203B41FA5}">
                      <a16:colId xmlns:a16="http://schemas.microsoft.com/office/drawing/2014/main" val="3829390065"/>
                    </a:ext>
                  </a:extLst>
                </a:gridCol>
                <a:gridCol w="7081284">
                  <a:extLst>
                    <a:ext uri="{9D8B030D-6E8A-4147-A177-3AD203B41FA5}">
                      <a16:colId xmlns:a16="http://schemas.microsoft.com/office/drawing/2014/main" val="1090982127"/>
                    </a:ext>
                  </a:extLst>
                </a:gridCol>
              </a:tblGrid>
              <a:tr h="319713">
                <a:tc>
                  <a:txBody>
                    <a:bodyPr/>
                    <a:lstStyle/>
                    <a:p>
                      <a:r>
                        <a:rPr lang="en-US" sz="2000" dirty="0"/>
                        <a:t>Funding type</a:t>
                      </a:r>
                    </a:p>
                  </a:txBody>
                  <a:tcPr/>
                </a:tc>
                <a:tc>
                  <a:txBody>
                    <a:bodyPr/>
                    <a:lstStyle/>
                    <a:p>
                      <a:r>
                        <a:rPr lang="en-US" sz="2000" dirty="0"/>
                        <a:t> </a:t>
                      </a:r>
                    </a:p>
                  </a:txBody>
                  <a:tcPr/>
                </a:tc>
                <a:extLst>
                  <a:ext uri="{0D108BD9-81ED-4DB2-BD59-A6C34878D82A}">
                    <a16:rowId xmlns:a16="http://schemas.microsoft.com/office/drawing/2014/main" val="52281264"/>
                  </a:ext>
                </a:extLst>
              </a:tr>
              <a:tr h="486667">
                <a:tc>
                  <a:txBody>
                    <a:bodyPr/>
                    <a:lstStyle/>
                    <a:p>
                      <a:r>
                        <a:rPr lang="en-US" sz="2000" dirty="0"/>
                        <a:t>Decrease of other spending </a:t>
                      </a:r>
                    </a:p>
                  </a:txBody>
                  <a:tcPr/>
                </a:tc>
                <a:tc>
                  <a:txBody>
                    <a:bodyPr/>
                    <a:lstStyle/>
                    <a:p>
                      <a:r>
                        <a:rPr lang="en-US" sz="2000" dirty="0"/>
                        <a:t>Different multiplier effects, depending on the structure of the economy </a:t>
                      </a:r>
                    </a:p>
                  </a:txBody>
                  <a:tcPr/>
                </a:tc>
                <a:extLst>
                  <a:ext uri="{0D108BD9-81ED-4DB2-BD59-A6C34878D82A}">
                    <a16:rowId xmlns:a16="http://schemas.microsoft.com/office/drawing/2014/main" val="3660948719"/>
                  </a:ext>
                </a:extLst>
              </a:tr>
              <a:tr h="368601">
                <a:tc>
                  <a:txBody>
                    <a:bodyPr/>
                    <a:lstStyle/>
                    <a:p>
                      <a:r>
                        <a:rPr lang="en-US" sz="2000" dirty="0"/>
                        <a:t> Tax</a:t>
                      </a:r>
                    </a:p>
                  </a:txBody>
                  <a:tcPr/>
                </a:tc>
                <a:tc>
                  <a:txBody>
                    <a:bodyPr/>
                    <a:lstStyle/>
                    <a:p>
                      <a:r>
                        <a:rPr lang="en-US" sz="2000" dirty="0"/>
                        <a:t>Different multiplier effects depending on type of tax</a:t>
                      </a:r>
                    </a:p>
                  </a:txBody>
                  <a:tcPr/>
                </a:tc>
                <a:extLst>
                  <a:ext uri="{0D108BD9-81ED-4DB2-BD59-A6C34878D82A}">
                    <a16:rowId xmlns:a16="http://schemas.microsoft.com/office/drawing/2014/main" val="3707927625"/>
                  </a:ext>
                </a:extLst>
              </a:tr>
              <a:tr h="449160">
                <a:tc>
                  <a:txBody>
                    <a:bodyPr/>
                    <a:lstStyle/>
                    <a:p>
                      <a:r>
                        <a:rPr lang="en-US" sz="2000" dirty="0"/>
                        <a:t> Foreign grant, including C credits</a:t>
                      </a:r>
                    </a:p>
                  </a:txBody>
                  <a:tcPr/>
                </a:tc>
                <a:tc>
                  <a:txBody>
                    <a:bodyPr/>
                    <a:lstStyle/>
                    <a:p>
                      <a:r>
                        <a:rPr lang="en-US" sz="2000" dirty="0">
                          <a:solidFill>
                            <a:schemeClr val="tx1"/>
                          </a:solidFill>
                        </a:rPr>
                        <a:t> Balance of payments </a:t>
                      </a:r>
                      <a:endParaRPr lang="en-US" sz="2000" dirty="0"/>
                    </a:p>
                  </a:txBody>
                  <a:tcPr/>
                </a:tc>
                <a:extLst>
                  <a:ext uri="{0D108BD9-81ED-4DB2-BD59-A6C34878D82A}">
                    <a16:rowId xmlns:a16="http://schemas.microsoft.com/office/drawing/2014/main" val="1294719834"/>
                  </a:ext>
                </a:extLst>
              </a:tr>
              <a:tr h="449160">
                <a:tc>
                  <a:txBody>
                    <a:bodyPr/>
                    <a:lstStyle/>
                    <a:p>
                      <a:r>
                        <a:rPr lang="en-US" sz="2000" dirty="0"/>
                        <a:t>Foreign /domestic debt</a:t>
                      </a:r>
                    </a:p>
                  </a:txBody>
                  <a:tcPr/>
                </a:tc>
                <a:tc>
                  <a:txBody>
                    <a:bodyPr/>
                    <a:lstStyle/>
                    <a:p>
                      <a:r>
                        <a:rPr lang="en-US" sz="2000" dirty="0"/>
                        <a:t>Balance of payments / crowding out of private spending</a:t>
                      </a:r>
                    </a:p>
                  </a:txBody>
                  <a:tcPr/>
                </a:tc>
                <a:extLst>
                  <a:ext uri="{0D108BD9-81ED-4DB2-BD59-A6C34878D82A}">
                    <a16:rowId xmlns:a16="http://schemas.microsoft.com/office/drawing/2014/main" val="4250938865"/>
                  </a:ext>
                </a:extLst>
              </a:tr>
            </a:tbl>
          </a:graphicData>
        </a:graphic>
      </p:graphicFrame>
    </p:spTree>
    <p:extLst>
      <p:ext uri="{BB962C8B-B14F-4D97-AF65-F5344CB8AC3E}">
        <p14:creationId xmlns:p14="http://schemas.microsoft.com/office/powerpoint/2010/main" val="2480267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8E5D8-912B-4993-13E3-A34AFA480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B3CE09-F5C2-EF0D-5538-F3546A97A1A0}"/>
              </a:ext>
            </a:extLst>
          </p:cNvPr>
          <p:cNvSpPr>
            <a:spLocks noGrp="1"/>
          </p:cNvSpPr>
          <p:nvPr>
            <p:ph type="title"/>
          </p:nvPr>
        </p:nvSpPr>
        <p:spPr>
          <a:xfrm>
            <a:off x="314072" y="-11719"/>
            <a:ext cx="10515600" cy="1001353"/>
          </a:xfrm>
        </p:spPr>
        <p:txBody>
          <a:bodyPr>
            <a:normAutofit/>
          </a:bodyPr>
          <a:lstStyle/>
          <a:p>
            <a:r>
              <a:rPr lang="en-US" sz="4000" dirty="0">
                <a:solidFill>
                  <a:schemeClr val="accent1"/>
                </a:solidFill>
                <a:latin typeface="Calibri"/>
                <a:ea typeface="Calibri"/>
                <a:cs typeface="Calibri"/>
              </a:rPr>
              <a:t>Analytical Framework </a:t>
            </a:r>
            <a:r>
              <a:rPr lang="en-US" sz="2000" dirty="0">
                <a:solidFill>
                  <a:schemeClr val="accent1"/>
                </a:solidFill>
                <a:latin typeface="Calibri"/>
                <a:ea typeface="Calibri"/>
                <a:cs typeface="Calibri"/>
              </a:rPr>
              <a:t>(1/2)</a:t>
            </a:r>
          </a:p>
        </p:txBody>
      </p:sp>
      <p:pic>
        <p:nvPicPr>
          <p:cNvPr id="3" name="Picture 2">
            <a:extLst>
              <a:ext uri="{FF2B5EF4-FFF2-40B4-BE49-F238E27FC236}">
                <a16:creationId xmlns:a16="http://schemas.microsoft.com/office/drawing/2014/main" id="{76E27134-91BB-51A9-1075-B73ACA6B4835}"/>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CF92BFC8-6E37-D6BC-FC29-E0A3D43D3207}"/>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79A4C890-E8B2-F345-AF98-9CECE6B4DADD}"/>
              </a:ext>
            </a:extLst>
          </p:cNvPr>
          <p:cNvSpPr txBox="1"/>
          <p:nvPr/>
        </p:nvSpPr>
        <p:spPr>
          <a:xfrm>
            <a:off x="0" y="1241605"/>
            <a:ext cx="12192000" cy="1785104"/>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r>
              <a:rPr lang="en-US" sz="2400" dirty="0"/>
              <a:t>Nature-aware macroeconomic models </a:t>
            </a:r>
          </a:p>
          <a:p>
            <a:pPr marL="742950" lvl="1" indent="-285750">
              <a:spcBef>
                <a:spcPts val="1200"/>
              </a:spcBef>
              <a:spcAft>
                <a:spcPts val="600"/>
              </a:spcAft>
              <a:buFont typeface="Arial" panose="020B0604020202020204" pitchFamily="34" charset="0"/>
              <a:buChar char="•"/>
            </a:pPr>
            <a:r>
              <a:rPr lang="en-US" sz="2400" dirty="0"/>
              <a:t>Examine impact of changes in ESs due to changes in NC</a:t>
            </a:r>
          </a:p>
          <a:p>
            <a:pPr marL="742950" lvl="1" indent="-285750">
              <a:spcBef>
                <a:spcPts val="600"/>
              </a:spcBef>
              <a:spcAft>
                <a:spcPts val="600"/>
              </a:spcAft>
              <a:buFont typeface="Arial" panose="020B0604020202020204" pitchFamily="34" charset="0"/>
              <a:buChar char="•"/>
            </a:pPr>
            <a:r>
              <a:rPr lang="en-US" sz="2400" dirty="0"/>
              <a:t>NC change can be in terms of condition or extent (LULC)</a:t>
            </a:r>
            <a:endParaRPr lang="en-US" sz="800" dirty="0"/>
          </a:p>
          <a:p>
            <a:pPr marL="800100" lvl="1" indent="-342900">
              <a:buFont typeface="Arial" panose="020B0604020202020204" pitchFamily="34" charset="0"/>
              <a:buChar char="•"/>
            </a:pPr>
            <a:endParaRPr lang="en-US" sz="800" dirty="0">
              <a:sym typeface="Wingdings" panose="05000000000000000000" pitchFamily="2" charset="2"/>
            </a:endParaRPr>
          </a:p>
        </p:txBody>
      </p:sp>
      <p:pic>
        <p:nvPicPr>
          <p:cNvPr id="7" name="Picture 6">
            <a:extLst>
              <a:ext uri="{FF2B5EF4-FFF2-40B4-BE49-F238E27FC236}">
                <a16:creationId xmlns:a16="http://schemas.microsoft.com/office/drawing/2014/main" id="{1505C4AD-6F33-5188-0CA8-63E41DBFED62}"/>
              </a:ext>
            </a:extLst>
          </p:cNvPr>
          <p:cNvPicPr>
            <a:picLocks noChangeAspect="1"/>
          </p:cNvPicPr>
          <p:nvPr/>
        </p:nvPicPr>
        <p:blipFill>
          <a:blip r:embed="rId5" cstate="print">
            <a:extLst>
              <a:ext uri="{28A0092B-C50C-407E-A947-70E740481C1C}">
                <a14:useLocalDpi xmlns:a14="http://schemas.microsoft.com/office/drawing/2010/main" val="0"/>
              </a:ext>
            </a:extLst>
          </a:blip>
          <a:srcRect l="13366" r="14725"/>
          <a:stretch/>
        </p:blipFill>
        <p:spPr bwMode="auto">
          <a:xfrm>
            <a:off x="7700211" y="2134157"/>
            <a:ext cx="4137662" cy="3473511"/>
          </a:xfrm>
          <a:prstGeom prst="rect">
            <a:avLst/>
          </a:prstGeom>
          <a:noFill/>
        </p:spPr>
      </p:pic>
      <p:sp>
        <p:nvSpPr>
          <p:cNvPr id="9" name="TextBox 8">
            <a:extLst>
              <a:ext uri="{FF2B5EF4-FFF2-40B4-BE49-F238E27FC236}">
                <a16:creationId xmlns:a16="http://schemas.microsoft.com/office/drawing/2014/main" id="{AC54191A-76AC-DEBE-D763-F1F34B1F741D}"/>
              </a:ext>
            </a:extLst>
          </p:cNvPr>
          <p:cNvSpPr txBox="1"/>
          <p:nvPr/>
        </p:nvSpPr>
        <p:spPr>
          <a:xfrm>
            <a:off x="454432" y="2882296"/>
            <a:ext cx="7330000" cy="3077766"/>
          </a:xfrm>
          <a:prstGeom prst="rect">
            <a:avLst/>
          </a:prstGeom>
          <a:noFill/>
        </p:spPr>
        <p:txBody>
          <a:bodyPr wrap="square" lIns="91440" tIns="45720" rIns="91440" bIns="45720" rtlCol="0" anchor="t">
            <a:spAutoFit/>
          </a:bodyPr>
          <a:lstStyle/>
          <a:p>
            <a:pPr marL="285750" indent="-285750">
              <a:spcBef>
                <a:spcPts val="1200"/>
              </a:spcBef>
              <a:spcAft>
                <a:spcPts val="600"/>
              </a:spcAft>
              <a:buFont typeface="Arial" panose="020B0604020202020204" pitchFamily="34" charset="0"/>
              <a:buChar char="•"/>
            </a:pPr>
            <a:r>
              <a:rPr lang="en-US" sz="2400" dirty="0"/>
              <a:t>Link macro model with NC change model and ES model(s)</a:t>
            </a:r>
          </a:p>
          <a:p>
            <a:pPr marL="285750" indent="-285750">
              <a:spcBef>
                <a:spcPts val="600"/>
              </a:spcBef>
              <a:spcAft>
                <a:spcPts val="600"/>
              </a:spcAft>
              <a:buFont typeface="Arial" panose="020B0604020202020204" pitchFamily="34" charset="0"/>
              <a:buChar char="•"/>
            </a:pPr>
            <a:r>
              <a:rPr lang="en-US" sz="2400" dirty="0">
                <a:ea typeface="Calibri"/>
                <a:cs typeface="Calibri"/>
              </a:rPr>
              <a:t>Dynamic process</a:t>
            </a:r>
          </a:p>
          <a:p>
            <a:pPr marL="285750" indent="-285750">
              <a:spcBef>
                <a:spcPts val="600"/>
              </a:spcBef>
              <a:spcAft>
                <a:spcPts val="600"/>
              </a:spcAft>
              <a:buFont typeface="Arial" panose="020B0604020202020204" pitchFamily="34" charset="0"/>
              <a:buChar char="•"/>
            </a:pPr>
            <a:r>
              <a:rPr lang="en-US" sz="2400" dirty="0">
                <a:ea typeface="Calibri"/>
                <a:cs typeface="Calibri"/>
              </a:rPr>
              <a:t>In time steps during analytical period</a:t>
            </a:r>
          </a:p>
          <a:p>
            <a:pPr marL="285750" lvl="1" indent="-285750">
              <a:spcBef>
                <a:spcPts val="1200"/>
              </a:spcBef>
              <a:spcAft>
                <a:spcPts val="600"/>
              </a:spcAft>
              <a:buFont typeface="Arial" panose="020B0604020202020204" pitchFamily="34" charset="0"/>
              <a:buChar char="•"/>
            </a:pPr>
            <a:r>
              <a:rPr lang="en-US" sz="2400" dirty="0">
                <a:ea typeface="Calibri"/>
                <a:cs typeface="Calibri"/>
              </a:rPr>
              <a:t>Scenario-based modeling </a:t>
            </a:r>
          </a:p>
          <a:p>
            <a:pPr marL="742950" lvl="2" indent="-285750">
              <a:spcBef>
                <a:spcPts val="1200"/>
              </a:spcBef>
              <a:spcAft>
                <a:spcPts val="600"/>
              </a:spcAft>
              <a:buFont typeface="Arial" panose="020B0604020202020204" pitchFamily="34" charset="0"/>
              <a:buChar char="•"/>
            </a:pPr>
            <a:r>
              <a:rPr lang="en-US" sz="2400" dirty="0">
                <a:ea typeface="Calibri"/>
                <a:cs typeface="Calibri"/>
              </a:rPr>
              <a:t>BAU vs. alternative / policy </a:t>
            </a:r>
          </a:p>
        </p:txBody>
      </p:sp>
    </p:spTree>
    <p:extLst>
      <p:ext uri="{BB962C8B-B14F-4D97-AF65-F5344CB8AC3E}">
        <p14:creationId xmlns:p14="http://schemas.microsoft.com/office/powerpoint/2010/main" val="3757482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41020-77C8-B229-C4D3-E6CC1DD463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DD8101-8F6E-8957-FCE9-8F6A9ACFD037}"/>
              </a:ext>
            </a:extLst>
          </p:cNvPr>
          <p:cNvSpPr>
            <a:spLocks noGrp="1"/>
          </p:cNvSpPr>
          <p:nvPr>
            <p:ph type="title"/>
          </p:nvPr>
        </p:nvSpPr>
        <p:spPr>
          <a:xfrm>
            <a:off x="314072" y="-11719"/>
            <a:ext cx="10515600" cy="1001353"/>
          </a:xfrm>
        </p:spPr>
        <p:txBody>
          <a:bodyPr>
            <a:normAutofit/>
          </a:bodyPr>
          <a:lstStyle/>
          <a:p>
            <a:r>
              <a:rPr lang="en-US" sz="4000" dirty="0">
                <a:solidFill>
                  <a:schemeClr val="accent1"/>
                </a:solidFill>
                <a:latin typeface="Calibri"/>
                <a:ea typeface="Calibri"/>
                <a:cs typeface="Calibri"/>
              </a:rPr>
              <a:t>Analytical Framework </a:t>
            </a:r>
            <a:r>
              <a:rPr lang="en-US" sz="2000" dirty="0">
                <a:solidFill>
                  <a:schemeClr val="accent1"/>
                </a:solidFill>
                <a:latin typeface="Calibri"/>
                <a:ea typeface="Calibri"/>
                <a:cs typeface="Calibri"/>
              </a:rPr>
              <a:t>(2/2)</a:t>
            </a:r>
          </a:p>
        </p:txBody>
      </p:sp>
      <p:pic>
        <p:nvPicPr>
          <p:cNvPr id="3" name="Picture 2">
            <a:extLst>
              <a:ext uri="{FF2B5EF4-FFF2-40B4-BE49-F238E27FC236}">
                <a16:creationId xmlns:a16="http://schemas.microsoft.com/office/drawing/2014/main" id="{9A67B0A9-AB4E-687E-3B86-155815E5D9EC}"/>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FB267CBD-EAAA-47DD-7545-72439E27FE7B}"/>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99952CBE-9200-FB98-643C-334F3AA54D6A}"/>
              </a:ext>
            </a:extLst>
          </p:cNvPr>
          <p:cNvSpPr txBox="1"/>
          <p:nvPr/>
        </p:nvSpPr>
        <p:spPr>
          <a:xfrm>
            <a:off x="0" y="798670"/>
            <a:ext cx="12076386" cy="5524589"/>
          </a:xfrm>
          <a:prstGeom prst="rect">
            <a:avLst/>
          </a:prstGeom>
          <a:noFill/>
        </p:spPr>
        <p:txBody>
          <a:bodyPr wrap="square" lIns="91440" tIns="45720" rIns="91440" bIns="45720" rtlCol="0" anchor="t">
            <a:spAutoFit/>
          </a:bodyPr>
          <a:lstStyle/>
          <a:p>
            <a:pPr marL="285750" lvl="1" indent="-285750">
              <a:spcBef>
                <a:spcPts val="600"/>
              </a:spcBef>
              <a:spcAft>
                <a:spcPts val="600"/>
              </a:spcAft>
              <a:buFont typeface="Arial" panose="020B0604020202020204" pitchFamily="34" charset="0"/>
              <a:buChar char="•"/>
            </a:pPr>
            <a:r>
              <a:rPr lang="en-US" sz="2400" dirty="0"/>
              <a:t>NC change model estimates impact of driver on NC condition or extent (LULC)</a:t>
            </a:r>
          </a:p>
          <a:p>
            <a:pPr marL="746125" lvl="2" indent="-285750">
              <a:spcBef>
                <a:spcPts val="300"/>
              </a:spcBef>
              <a:spcAft>
                <a:spcPts val="300"/>
              </a:spcAft>
              <a:buFont typeface="Arial" panose="020B0604020202020204" pitchFamily="34" charset="0"/>
              <a:buChar char="•"/>
            </a:pPr>
            <a:r>
              <a:rPr lang="en-US" sz="2400" dirty="0">
                <a:ea typeface="Calibri"/>
                <a:cs typeface="Calibri"/>
              </a:rPr>
              <a:t>LULC change model projects changes spatially explicitly, based on predictors </a:t>
            </a:r>
          </a:p>
          <a:p>
            <a:pPr marL="746125" lvl="2" indent="-285750">
              <a:spcBef>
                <a:spcPts val="300"/>
              </a:spcBef>
              <a:spcAft>
                <a:spcPts val="300"/>
              </a:spcAft>
              <a:buFont typeface="Arial" panose="020B0604020202020204" pitchFamily="34" charset="0"/>
              <a:buChar char="•"/>
            </a:pPr>
            <a:r>
              <a:rPr lang="en-US" sz="2400" dirty="0">
                <a:ea typeface="Calibri"/>
                <a:cs typeface="Calibri"/>
              </a:rPr>
              <a:t>LULC model also downscale aggregate land use change projections from macro model, to pixel-level for ES estimation.</a:t>
            </a:r>
          </a:p>
          <a:p>
            <a:pPr marL="746125" lvl="2" indent="-285750">
              <a:spcBef>
                <a:spcPts val="300"/>
              </a:spcBef>
              <a:spcAft>
                <a:spcPts val="300"/>
              </a:spcAft>
              <a:buFont typeface="Arial" panose="020B0604020202020204" pitchFamily="34" charset="0"/>
              <a:buChar char="•"/>
            </a:pPr>
            <a:r>
              <a:rPr lang="en-US" sz="2400" dirty="0">
                <a:ea typeface="Calibri"/>
                <a:cs typeface="Calibri"/>
              </a:rPr>
              <a:t>Two widely used models: </a:t>
            </a:r>
          </a:p>
          <a:p>
            <a:pPr marL="1198563" lvl="3" indent="-285750">
              <a:spcBef>
                <a:spcPts val="300"/>
              </a:spcBef>
              <a:spcAft>
                <a:spcPts val="3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Conversion of Land Use and its Effects </a:t>
            </a:r>
            <a:r>
              <a:rPr lang="en-US" sz="2400" dirty="0">
                <a:ea typeface="Calibri"/>
                <a:cs typeface="Calibri"/>
              </a:rPr>
              <a:t>(CLUE) </a:t>
            </a:r>
            <a:r>
              <a:rPr lang="en-US" dirty="0">
                <a:ea typeface="Calibri"/>
                <a:cs typeface="Calibri"/>
              </a:rPr>
              <a:t>(</a:t>
            </a:r>
            <a:r>
              <a:rPr lang="en-US" dirty="0" err="1">
                <a:ea typeface="Calibri"/>
                <a:cs typeface="Calibri"/>
              </a:rPr>
              <a:t>Verbung</a:t>
            </a:r>
            <a:r>
              <a:rPr lang="en-US" dirty="0">
                <a:ea typeface="Calibri"/>
                <a:cs typeface="Calibri"/>
              </a:rPr>
              <a:t> et al. 1999, 2008, Verburg and </a:t>
            </a:r>
            <a:r>
              <a:rPr lang="en-US" dirty="0" err="1">
                <a:ea typeface="Calibri"/>
                <a:cs typeface="Calibri"/>
              </a:rPr>
              <a:t>Overmas</a:t>
            </a:r>
            <a:r>
              <a:rPr lang="en-US" dirty="0">
                <a:ea typeface="Calibri"/>
                <a:cs typeface="Calibri"/>
              </a:rPr>
              <a:t> 2009), </a:t>
            </a:r>
          </a:p>
          <a:p>
            <a:pPr marL="1198563" lvl="3" indent="-285750">
              <a:spcBef>
                <a:spcPts val="300"/>
              </a:spcBef>
              <a:spcAft>
                <a:spcPts val="3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Spatial Economic Allocation Landscape Simulator </a:t>
            </a:r>
            <a:r>
              <a:rPr lang="en-US" sz="2400" dirty="0">
                <a:effectLst/>
                <a:ea typeface="Calibri" panose="020F0502020204030204" pitchFamily="34" charset="0"/>
                <a:cs typeface="Times New Roman" panose="02020603050405020304" pitchFamily="18" charset="0"/>
              </a:rPr>
              <a:t>(SEALS)</a:t>
            </a:r>
            <a:r>
              <a:rPr lang="en-US" sz="2400" dirty="0">
                <a:ea typeface="Calibri"/>
                <a:cs typeface="Calibri"/>
              </a:rPr>
              <a:t> </a:t>
            </a:r>
            <a:r>
              <a:rPr lang="en-US" dirty="0">
                <a:effectLst/>
                <a:ea typeface="Aptos" panose="020B0004020202020204" pitchFamily="34" charset="0"/>
              </a:rPr>
              <a:t>(von Jeetze et al. 2023; Suh et al. 2020)</a:t>
            </a:r>
            <a:endParaRPr lang="en-US" dirty="0">
              <a:ea typeface="Calibri"/>
              <a:cs typeface="Calibri"/>
            </a:endParaRPr>
          </a:p>
          <a:p>
            <a:pPr marL="285750" lvl="1" indent="-285750">
              <a:spcBef>
                <a:spcPts val="600"/>
              </a:spcBef>
              <a:spcAft>
                <a:spcPts val="600"/>
              </a:spcAft>
              <a:buFont typeface="Arial" panose="020B0604020202020204" pitchFamily="34" charset="0"/>
              <a:buChar char="•"/>
            </a:pPr>
            <a:r>
              <a:rPr lang="en-US" sz="2400" dirty="0">
                <a:ea typeface="Calibri"/>
                <a:cs typeface="Calibri"/>
              </a:rPr>
              <a:t>If LULC model not available, land cover changes inserted manually into ES model at each time step. </a:t>
            </a:r>
          </a:p>
          <a:p>
            <a:pPr marL="285750" lvl="1" indent="-285750">
              <a:spcBef>
                <a:spcPts val="600"/>
              </a:spcBef>
              <a:spcAft>
                <a:spcPts val="600"/>
              </a:spcAft>
              <a:buFont typeface="Arial" panose="020B0604020202020204" pitchFamily="34" charset="0"/>
              <a:buChar char="•"/>
            </a:pPr>
            <a:r>
              <a:rPr lang="en-US" sz="2400" dirty="0">
                <a:ea typeface="Calibri"/>
                <a:cs typeface="Calibri"/>
              </a:rPr>
              <a:t>ES models estimate ESs provided by NC </a:t>
            </a:r>
          </a:p>
          <a:p>
            <a:pPr marL="798513" lvl="2" indent="-285750">
              <a:spcBef>
                <a:spcPts val="600"/>
              </a:spcBef>
              <a:spcAft>
                <a:spcPts val="600"/>
              </a:spcAft>
              <a:buFont typeface="Arial" panose="020B0604020202020204" pitchFamily="34" charset="0"/>
              <a:buChar char="•"/>
            </a:pPr>
            <a:r>
              <a:rPr lang="en-US" sz="2400" dirty="0" err="1">
                <a:ea typeface="Calibri"/>
                <a:cs typeface="Calibri"/>
              </a:rPr>
              <a:t>Eg</a:t>
            </a:r>
            <a:r>
              <a:rPr lang="en-US" sz="2400" dirty="0">
                <a:ea typeface="Calibri"/>
                <a:cs typeface="Calibri"/>
              </a:rPr>
              <a:t>: InVEST suite of models (</a:t>
            </a:r>
            <a:r>
              <a:rPr lang="en-US" sz="1800" dirty="0">
                <a:effectLst/>
                <a:latin typeface="Calibri" panose="020F0502020204030204" pitchFamily="34" charset="0"/>
                <a:ea typeface="Aptos" panose="020B0004020202020204" pitchFamily="34" charset="0"/>
              </a:rPr>
              <a:t>Natural Capital Project 2025); flood damage models (World Bank 2024b)</a:t>
            </a:r>
            <a:endParaRPr lang="en-US" sz="2400" dirty="0">
              <a:ea typeface="Calibri"/>
              <a:cs typeface="Calibri"/>
            </a:endParaRPr>
          </a:p>
          <a:p>
            <a:pPr marL="798513" lvl="2" indent="-285750">
              <a:spcBef>
                <a:spcPts val="600"/>
              </a:spcBef>
              <a:spcAft>
                <a:spcPts val="600"/>
              </a:spcAft>
              <a:buFont typeface="Arial" panose="020B0604020202020204" pitchFamily="34" charset="0"/>
              <a:buChar char="•"/>
            </a:pPr>
            <a:r>
              <a:rPr lang="en-US" sz="2400" dirty="0">
                <a:ea typeface="Calibri"/>
                <a:cs typeface="Calibri"/>
              </a:rPr>
              <a:t>ES model output inputted into macro model through impact channels  </a:t>
            </a:r>
            <a:r>
              <a:rPr lang="en-US" sz="2400" dirty="0">
                <a:highlight>
                  <a:srgbClr val="FFFF00"/>
                </a:highlight>
                <a:ea typeface="Calibri"/>
                <a:cs typeface="Calibri"/>
              </a:rPr>
              <a:t> </a:t>
            </a:r>
            <a:endParaRPr lang="en-US" sz="800" dirty="0"/>
          </a:p>
        </p:txBody>
      </p:sp>
      <p:pic>
        <p:nvPicPr>
          <p:cNvPr id="7" name="Picture 6">
            <a:extLst>
              <a:ext uri="{FF2B5EF4-FFF2-40B4-BE49-F238E27FC236}">
                <a16:creationId xmlns:a16="http://schemas.microsoft.com/office/drawing/2014/main" id="{63866349-B1B6-AA48-49C4-C8CD584D717F}"/>
              </a:ext>
            </a:extLst>
          </p:cNvPr>
          <p:cNvPicPr>
            <a:picLocks noChangeAspect="1"/>
          </p:cNvPicPr>
          <p:nvPr/>
        </p:nvPicPr>
        <p:blipFill>
          <a:blip r:embed="rId5"/>
          <a:stretch>
            <a:fillRect/>
          </a:stretch>
        </p:blipFill>
        <p:spPr>
          <a:xfrm>
            <a:off x="10345076" y="71979"/>
            <a:ext cx="1731310" cy="1453382"/>
          </a:xfrm>
          <a:prstGeom prst="rect">
            <a:avLst/>
          </a:prstGeom>
        </p:spPr>
      </p:pic>
    </p:spTree>
    <p:extLst>
      <p:ext uri="{BB962C8B-B14F-4D97-AF65-F5344CB8AC3E}">
        <p14:creationId xmlns:p14="http://schemas.microsoft.com/office/powerpoint/2010/main" val="26843216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e CW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WON 2021 Japan presentation.potx" id="{616AB66F-D39E-4687-87E6-5AB0B3BA7417}" vid="{0F096978-7F4A-466E-B39F-5585A351D50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file>

<file path=customXml/item2.xml><?xml version="1.0" encoding="utf-8"?>
<ct:contentTypeSchema xmlns:ct="http://schemas.microsoft.com/office/2006/metadata/contentType" xmlns:ma="http://schemas.microsoft.com/office/2006/metadata/properties/metaAttributes" ct:_="" ma:_="" ma:contentTypeName="WBDocument" ma:contentTypeID="0x010100F4C63C3BD852AE468EAEFD0E6C57C64F0200ECC7ED0844922E4F860A3FF2E255BA81" ma:contentTypeVersion="44" ma:contentTypeDescription="" ma:contentTypeScope="" ma:versionID="234e0810441c56da95e08b676835c93d">
  <xsd:schema xmlns:xsd="http://www.w3.org/2001/XMLSchema" xmlns:xs="http://www.w3.org/2001/XMLSchema" xmlns:p="http://schemas.microsoft.com/office/2006/metadata/properties" xmlns:ns3="3e02667f-0271-471b-bd6e-11a2e16def1d" targetNamespace="http://schemas.microsoft.com/office/2006/metadata/properties" ma:root="true" ma:fieldsID="5f4a3006488149d2a8fba93c90139d3e" ns3:_="">
    <xsd:import namespace="3e02667f-0271-471b-bd6e-11a2e16def1d"/>
    <xsd:element name="properties">
      <xsd:complexType>
        <xsd:sequence>
          <xsd:element name="documentManagement">
            <xsd:complexType>
              <xsd:all>
                <xsd:element ref="ns3:WBDocs_Document_Date" minOccurs="0"/>
                <xsd:element ref="ns3:WBDocs_Information_Classification"/>
                <xsd:element ref="ns3:TaxCatchAll" minOccurs="0"/>
                <xsd:element ref="ns3:TaxCatchAllLabel" minOccurs="0"/>
                <xsd:element ref="ns3:_dlc_DocId" minOccurs="0"/>
                <xsd:element ref="ns3:_dlc_DocIdUrl" minOccurs="0"/>
                <xsd:element ref="ns3:_dlc_DocIdPersistId" minOccurs="0"/>
                <xsd:element ref="ns3:WBDocs_Access_To_Info_Exception" minOccurs="0"/>
                <xsd:element ref="ns3:o1cb080a3dca4eb8a0fd03c7cc8bf8f7" minOccurs="0"/>
                <xsd:element ref="ns3:i008215bacac45029ee8cafff4c8e93b" minOccurs="0"/>
                <xsd:element ref="ns3:OneCMS_Subcategory" minOccurs="0"/>
                <xsd:element ref="ns3:OneCMS_Category" minOccurs="0"/>
                <xsd:element ref="ns3:Abstrac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02667f-0271-471b-bd6e-11a2e16def1d" elementFormDefault="qualified">
    <xsd:import namespace="http://schemas.microsoft.com/office/2006/documentManagement/types"/>
    <xsd:import namespace="http://schemas.microsoft.com/office/infopath/2007/PartnerControls"/>
    <xsd:element name="WBDocs_Document_Date" ma:index="3" nillable="true" ma:displayName="Document Date" ma:default="[today]" ma:format="DateTime" ma:internalName="WBDocs_Document_Date" ma:readOnly="false">
      <xsd:simpleType>
        <xsd:restriction base="dms:DateTime"/>
      </xsd:simpleType>
    </xsd:element>
    <xsd:element name="WBDocs_Information_Classification" ma:index="4" ma:displayName="Information Classification" ma:default="Official Use Only" ma:format="Dropdown" ma:internalName="WBDocs_Information_Classification" ma:readOnly="false">
      <xsd:simpleType>
        <xsd:restriction base="dms:Choice">
          <xsd:enumeration value="Public"/>
          <xsd:enumeration value="Official Use Only"/>
          <xsd:enumeration value="Confidential"/>
          <xsd:enumeration value="Strictly Confidential"/>
        </xsd:restriction>
      </xsd:simpleType>
    </xsd:element>
    <xsd:element name="TaxCatchAll" ma:index="6" nillable="true" ma:displayName="Taxonomy Catch All Column" ma:hidden="true" ma:list="{d4f1e022-2f88-4d4b-9f86-5f68543fb57f}" ma:internalName="TaxCatchAll" ma:showField="CatchAllData" ma:web="04265b2a-787e-4731-a56e-40fcc83f27ac">
      <xsd:complexType>
        <xsd:complexContent>
          <xsd:extension base="dms:MultiChoiceLookup">
            <xsd:sequence>
              <xsd:element name="Value" type="dms:Lookup" maxOccurs="unbounded" minOccurs="0" nillable="true"/>
            </xsd:sequence>
          </xsd:extension>
        </xsd:complexContent>
      </xsd:complexType>
    </xsd:element>
    <xsd:element name="TaxCatchAllLabel" ma:index="7" nillable="true" ma:displayName="Taxonomy Catch All Column1" ma:hidden="true" ma:list="{d4f1e022-2f88-4d4b-9f86-5f68543fb57f}" ma:internalName="TaxCatchAllLabel" ma:readOnly="true" ma:showField="CatchAllDataLabel" ma:web="04265b2a-787e-4731-a56e-40fcc83f27ac">
      <xsd:complexType>
        <xsd:complexContent>
          <xsd:extension base="dms:MultiChoiceLookup">
            <xsd:sequence>
              <xsd:element name="Value" type="dms:Lookup" maxOccurs="unbounded" minOccurs="0" nillable="true"/>
            </xsd:sequence>
          </xsd:extension>
        </xsd:complexContent>
      </xsd:complexType>
    </xsd:element>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element name="WBDocs_Access_To_Info_Exception" ma:index="13" nillable="true" ma:displayName="Access to Info Exception" ma:default="12. Not Assessed" ma:format="Dropdown" ma:internalName="WBDocs_Access_To_Info_Exception">
      <xsd:simpleType>
        <xsd:restriction base="dms:Choice">
          <xsd:enumeration value="1. Personal"/>
          <xsd:enumeration value="2. Executive Director's Communications"/>
          <xsd:enumeration value="3. Board Ethics Committee"/>
          <xsd:enumeration value="4. Attorney-Client Privilege"/>
          <xsd:enumeration value="5. Security &amp; Safety"/>
          <xsd:enumeration value="6. Other Disclosure Regimes"/>
          <xsd:enumeration value="7. Client / Third Party Confidence"/>
          <xsd:enumeration value="8. Corporate/Administrative"/>
          <xsd:enumeration value="9. Deliberative"/>
          <xsd:enumeration value="10a-c. Financial - Forecast/Analysis/Transactions"/>
          <xsd:enumeration value="10d. Financial - Banking &amp; Billing"/>
          <xsd:enumeration value="11. Bank's Prerogative to Restrict"/>
          <xsd:enumeration value="12. Not Assessed"/>
          <xsd:enumeration value="13. Not Applicable"/>
          <xsd:enumeration value="Unknown Policy Restriction"/>
        </xsd:restriction>
      </xsd:simpleType>
    </xsd:element>
    <xsd:element name="o1cb080a3dca4eb8a0fd03c7cc8bf8f7" ma:index="15" nillable="true" ma:taxonomy="true" ma:internalName="o1cb080a3dca4eb8a0fd03c7cc8bf8f7" ma:taxonomyFieldName="WBDocs_Local_Document_Type" ma:displayName="Local Document Type" ma:readOnly="false" ma:default="" ma:fieldId="{81cb080a-3dca-4eb8-a0fd-03c7cc8bf8f7}" ma:taxonomyMulti="true" ma:sspId="2a6c10d7-b926-4fc0-945e-3cbf5049f6bd" ma:termSetId="ec380048-e675-43f7-9194-41567bcb0af6" ma:anchorId="00000000-0000-0000-0000-000000000000" ma:open="false" ma:isKeyword="false">
      <xsd:complexType>
        <xsd:sequence>
          <xsd:element ref="pc:Terms" minOccurs="0" maxOccurs="1"/>
        </xsd:sequence>
      </xsd:complexType>
    </xsd:element>
    <xsd:element name="i008215bacac45029ee8cafff4c8e93b" ma:index="17" nillable="true" ma:taxonomy="true" ma:internalName="i008215bacac45029ee8cafff4c8e93b" ma:taxonomyFieldName="WBDocs_Originating_Unit" ma:displayName="Originating unit" ma:default="5;#SENDR​|955a0328-5e53-4981-be6f-e3c6ac71d97c" ma:fieldId="{2008215b-acac-4502-9ee8-cafff4c8e93b}" ma:taxonomyMulti="true" ma:sspId="2a6c10d7-b926-4fc0-945e-3cbf5049f6bd" ma:termSetId="806c0147-d557-463e-8bb0-983f4f318bd5" ma:anchorId="00000000-0000-0000-0000-000000000000" ma:open="false" ma:isKeyword="false">
      <xsd:complexType>
        <xsd:sequence>
          <xsd:element ref="pc:Terms" minOccurs="0" maxOccurs="1"/>
        </xsd:sequence>
      </xsd:complexType>
    </xsd:element>
    <xsd:element name="OneCMS_Subcategory" ma:index="21" nillable="true" ma:displayName="Subcategory" ma:hidden="true" ma:internalName="OneCMS_Subcategory" ma:readOnly="false">
      <xsd:simpleType>
        <xsd:restriction base="dms:Text"/>
      </xsd:simpleType>
    </xsd:element>
    <xsd:element name="OneCMS_Category" ma:index="22" nillable="true" ma:displayName="Category" ma:hidden="true" ma:internalName="OneCMS_Category" ma:readOnly="false">
      <xsd:simpleType>
        <xsd:restriction base="dms:Text"/>
      </xsd:simpleType>
    </xsd:element>
    <xsd:element name="Abstract" ma:index="23" nillable="true" ma:displayName="Abstract" ma:hidden="true" ma:internalName="Abstract" ma:readOnly="fals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 ma:displayName="Author"/>
        <xsd:element ref="dcterms:created" minOccurs="0" maxOccurs="1"/>
        <xsd:element ref="dc:identifier" minOccurs="0" maxOccurs="1"/>
        <xsd:element name="contentType" minOccurs="0" maxOccurs="1" type="xsd:string" ma:index="19"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2a6c10d7-b926-4fc0-945e-3cbf5049f6bd" ContentTypeId="0x010100F4C63C3BD852AE468EAEFD0E6C57C64F02" PreviousValue="false"/>
</file>

<file path=customXml/item4.xml><?xml version="1.0" encoding="utf-8"?>
<p:properties xmlns:p="http://schemas.microsoft.com/office/2006/metadata/properties" xmlns:xsi="http://www.w3.org/2001/XMLSchema-instance" xmlns:pc="http://schemas.microsoft.com/office/infopath/2007/PartnerControls">
  <documentManagement>
    <i008215bacac45029ee8cafff4c8e93b xmlns="3e02667f-0271-471b-bd6e-11a2e16def1d">
      <Terms xmlns="http://schemas.microsoft.com/office/infopath/2007/PartnerControls">
        <TermInfo xmlns="http://schemas.microsoft.com/office/infopath/2007/PartnerControls">
          <TermName xmlns="http://schemas.microsoft.com/office/infopath/2007/PartnerControls">SENDR​</TermName>
          <TermId xmlns="http://schemas.microsoft.com/office/infopath/2007/PartnerControls">955a0328-5e53-4981-be6f-e3c6ac71d97c</TermId>
        </TermInfo>
      </Terms>
    </i008215bacac45029ee8cafff4c8e93b>
    <WBDocs_Document_Date xmlns="3e02667f-0271-471b-bd6e-11a2e16def1d">2024-01-30T13:43:41+00:00</WBDocs_Document_Date>
    <WBDocs_Access_To_Info_Exception xmlns="3e02667f-0271-471b-bd6e-11a2e16def1d">12. Not Assessed</WBDocs_Access_To_Info_Exception>
    <TaxCatchAll xmlns="3e02667f-0271-471b-bd6e-11a2e16def1d">
      <Value>5</Value>
      <Value>3</Value>
    </TaxCatchAll>
    <WBDocs_Information_Classification xmlns="3e02667f-0271-471b-bd6e-11a2e16def1d">Official Use Only</WBDocs_Information_Classification>
    <o1cb080a3dca4eb8a0fd03c7cc8bf8f7 xmlns="3e02667f-0271-471b-bd6e-11a2e16def1d">
      <Terms xmlns="http://schemas.microsoft.com/office/infopath/2007/PartnerControls"/>
    </o1cb080a3dca4eb8a0fd03c7cc8bf8f7>
    <Abstract xmlns="3e02667f-0271-471b-bd6e-11a2e16def1d" xsi:nil="true"/>
    <OneCMS_Subcategory xmlns="3e02667f-0271-471b-bd6e-11a2e16def1d" xsi:nil="true"/>
    <OneCMS_Category xmlns="3e02667f-0271-471b-bd6e-11a2e16def1d"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EFA671-B5C2-4AEF-B73C-9FB814966C7B}">
  <ds:schemaRefs>
    <ds:schemaRef ds:uri="http://schemas.microsoft.com/sharepoint/events"/>
  </ds:schemaRefs>
</ds:datastoreItem>
</file>

<file path=customXml/itemProps2.xml><?xml version="1.0" encoding="utf-8"?>
<ds:datastoreItem xmlns:ds="http://schemas.openxmlformats.org/officeDocument/2006/customXml" ds:itemID="{E52CC6A7-1E4E-4295-8462-0120FC38EE48}">
  <ds:schemaRefs>
    <ds:schemaRef ds:uri="3e02667f-0271-471b-bd6e-11a2e16def1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B995B60-D1F7-4A6E-810D-B1D90499532B}">
  <ds:schemaRefs>
    <ds:schemaRef ds:uri="Microsoft.SharePoint.Taxonomy.ContentTypeSync"/>
  </ds:schemaRefs>
</ds:datastoreItem>
</file>

<file path=customXml/itemProps4.xml><?xml version="1.0" encoding="utf-8"?>
<ds:datastoreItem xmlns:ds="http://schemas.openxmlformats.org/officeDocument/2006/customXml" ds:itemID="{91F7A565-2D80-4A86-8FAF-E68B585F03A6}">
  <ds:schemaRefs>
    <ds:schemaRef ds:uri="http://purl.org/dc/terms/"/>
    <ds:schemaRef ds:uri="http://www.w3.org/XML/1998/namespace"/>
    <ds:schemaRef ds:uri="http://schemas.microsoft.com/office/2006/documentManagement/types"/>
    <ds:schemaRef ds:uri="http://purl.org/dc/elements/1.1/"/>
    <ds:schemaRef ds:uri="3e02667f-0271-471b-bd6e-11a2e16def1d"/>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5.xml><?xml version="1.0" encoding="utf-8"?>
<ds:datastoreItem xmlns:ds="http://schemas.openxmlformats.org/officeDocument/2006/customXml" ds:itemID="{9C241A7D-D60B-4197-BE4B-BF33C9BBADA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4012</TotalTime>
  <Words>3021</Words>
  <Application>Microsoft Office PowerPoint</Application>
  <PresentationFormat>Widescreen</PresentationFormat>
  <Paragraphs>346</Paragraphs>
  <Slides>28</Slides>
  <Notes>23</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28</vt:i4>
      </vt:variant>
    </vt:vector>
  </HeadingPairs>
  <TitlesOfParts>
    <vt:vector size="46" baseType="lpstr">
      <vt:lpstr>Yu Gothic</vt:lpstr>
      <vt:lpstr>AdvOTdd63dae3</vt:lpstr>
      <vt:lpstr>AdvOTdd63dae3+fb</vt:lpstr>
      <vt:lpstr>Aptos</vt:lpstr>
      <vt:lpstr>Aptos Display</vt:lpstr>
      <vt:lpstr>Arial</vt:lpstr>
      <vt:lpstr>Calibri</vt:lpstr>
      <vt:lpstr>Calibri Light</vt:lpstr>
      <vt:lpstr>Cambria Math</vt:lpstr>
      <vt:lpstr>Courier New</vt:lpstr>
      <vt:lpstr>Google Sans</vt:lpstr>
      <vt:lpstr>Open Sans</vt:lpstr>
      <vt:lpstr>Open Sans Condensed Light</vt:lpstr>
      <vt:lpstr>System Font Regular</vt:lpstr>
      <vt:lpstr>Times New Roman</vt:lpstr>
      <vt:lpstr>Wingdings</vt:lpstr>
      <vt:lpstr>Office Theme</vt:lpstr>
      <vt:lpstr>Theme CWON</vt:lpstr>
      <vt:lpstr> </vt:lpstr>
      <vt:lpstr>Content</vt:lpstr>
      <vt:lpstr>Context and Motivation (1/2) </vt:lpstr>
      <vt:lpstr>Context and Motivation (2/2)</vt:lpstr>
      <vt:lpstr>Objectives</vt:lpstr>
      <vt:lpstr>Conceptual Framework (1/2) </vt:lpstr>
      <vt:lpstr>Conceptual Framework (2 /2) </vt:lpstr>
      <vt:lpstr>Analytical Framework (1/2)</vt:lpstr>
      <vt:lpstr>Analytical Framework (2/2)</vt:lpstr>
      <vt:lpstr>Literature Review</vt:lpstr>
      <vt:lpstr>Mangroves ESs in World Bank Macro Models</vt:lpstr>
      <vt:lpstr> Impact Channels for Mangrove Ecosystem Services  in MANAGE-WB and MFMod </vt:lpstr>
      <vt:lpstr>Coastal Protection ES</vt:lpstr>
      <vt:lpstr> Coastal Protection ES </vt:lpstr>
      <vt:lpstr>  </vt:lpstr>
      <vt:lpstr> </vt:lpstr>
      <vt:lpstr>Coastal Protection in MFMod</vt:lpstr>
      <vt:lpstr>Carbon Sequestration</vt:lpstr>
      <vt:lpstr>Loss of Stored Carbon</vt:lpstr>
      <vt:lpstr>Costs</vt:lpstr>
      <vt:lpstr>PowerPoint Presentation</vt:lpstr>
      <vt:lpstr>PowerPoint Presentation</vt:lpstr>
      <vt:lpstr>PowerPoint Presentation</vt:lpstr>
      <vt:lpstr>PowerPoint Presentation</vt:lpstr>
      <vt:lpstr>PowerPoint Presentation</vt:lpstr>
      <vt:lpstr>Sri Lanka Pilot with MFMod (2/2) </vt:lpstr>
      <vt:lpstr>Conclusions and Discussion (1/2)</vt:lpstr>
      <vt:lpstr>Conclusions and Discussion (2/2)</vt:lpstr>
    </vt:vector>
  </TitlesOfParts>
  <Company>WBG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Isabel Saldarriaga Arango</dc:creator>
  <cp:lastModifiedBy>Tijen Arin</cp:lastModifiedBy>
  <cp:revision>3</cp:revision>
  <cp:lastPrinted>2025-04-29T13:13:39Z</cp:lastPrinted>
  <dcterms:created xsi:type="dcterms:W3CDTF">2024-01-30T18:28:52Z</dcterms:created>
  <dcterms:modified xsi:type="dcterms:W3CDTF">2025-06-25T06:42:22Z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be16eaccf4749f086104f7c67297f76">
    <vt:lpwstr>World Bank|bc205cc9-8a56-48a3-9f30-b099e7707c1b</vt:lpwstr>
  </property>
  <property fmtid="{D5CDD505-2E9C-101B-9397-08002B2CF9AE}" pid="3" name="ContentTypeId">
    <vt:lpwstr>0x010100F4C63C3BD852AE468EAEFD0E6C57C64F0200ECC7ED0844922E4F860A3FF2E255BA81</vt:lpwstr>
  </property>
  <property fmtid="{D5CDD505-2E9C-101B-9397-08002B2CF9AE}" pid="4" name="WBDocs_Originating_Unit">
    <vt:lpwstr>5;#SENDR​|955a0328-5e53-4981-be6f-e3c6ac71d97c</vt:lpwstr>
  </property>
  <property fmtid="{D5CDD505-2E9C-101B-9397-08002B2CF9AE}" pid="5" name="TaxKeyword">
    <vt:lpwstr/>
  </property>
  <property fmtid="{D5CDD505-2E9C-101B-9397-08002B2CF9AE}" pid="6" name="hbe71f8dfd024405860d37e862f27a82">
    <vt:lpwstr/>
  </property>
  <property fmtid="{D5CDD505-2E9C-101B-9397-08002B2CF9AE}" pid="7" name="WBDocs_Country">
    <vt:lpwstr/>
  </property>
  <property fmtid="{D5CDD505-2E9C-101B-9397-08002B2CF9AE}" pid="8" name="WBDocs_Business_Function">
    <vt:lpwstr/>
  </property>
  <property fmtid="{D5CDD505-2E9C-101B-9397-08002B2CF9AE}" pid="9" name="WBDocs_Local_Document_Type">
    <vt:lpwstr/>
  </property>
  <property fmtid="{D5CDD505-2E9C-101B-9397-08002B2CF9AE}" pid="10" name="m23003d518f743f49dcbc82909afe93a">
    <vt:lpwstr/>
  </property>
  <property fmtid="{D5CDD505-2E9C-101B-9397-08002B2CF9AE}" pid="11" name="MediaServiceImageTags">
    <vt:lpwstr/>
  </property>
  <property fmtid="{D5CDD505-2E9C-101B-9397-08002B2CF9AE}" pid="12" name="d744a75525f04a8c9e54f4ed11bfe7c0">
    <vt:lpwstr/>
  </property>
  <property fmtid="{D5CDD505-2E9C-101B-9397-08002B2CF9AE}" pid="13" name="WBDocs_Topic">
    <vt:lpwstr/>
  </property>
  <property fmtid="{D5CDD505-2E9C-101B-9397-08002B2CF9AE}" pid="14" name="lcf76f155ced4ddcb4097134ff3c332f">
    <vt:lpwstr/>
  </property>
  <property fmtid="{D5CDD505-2E9C-101B-9397-08002B2CF9AE}" pid="15" name="TaxKeywordTaxHTField">
    <vt:lpwstr/>
  </property>
  <property fmtid="{D5CDD505-2E9C-101B-9397-08002B2CF9AE}" pid="16" name="Organization">
    <vt:lpwstr>3;#World Bank|bc205cc9-8a56-48a3-9f30-b099e7707c1b</vt:lpwstr>
  </property>
  <property fmtid="{D5CDD505-2E9C-101B-9397-08002B2CF9AE}" pid="17" name="WBDocs_Category">
    <vt:lpwstr/>
  </property>
  <property fmtid="{D5CDD505-2E9C-101B-9397-08002B2CF9AE}" pid="18" name="WBDocs_Language">
    <vt:lpwstr/>
  </property>
  <property fmtid="{D5CDD505-2E9C-101B-9397-08002B2CF9AE}" pid="19" name="n51c50147e554be9a5479ee6e2785bf7">
    <vt:lpwstr/>
  </property>
  <property fmtid="{D5CDD505-2E9C-101B-9397-08002B2CF9AE}" pid="20" name="pf1bc08d06b541998378c6b8090400d8">
    <vt:lpwstr/>
  </property>
  <property fmtid="{D5CDD505-2E9C-101B-9397-08002B2CF9AE}" pid="21" name="ComplianceAssetId">
    <vt:lpwstr/>
  </property>
  <property fmtid="{D5CDD505-2E9C-101B-9397-08002B2CF9AE}" pid="22" name="_ExtendedDescription">
    <vt:lpwstr/>
  </property>
  <property fmtid="{D5CDD505-2E9C-101B-9397-08002B2CF9AE}" pid="23" name="SharedWithUsers">
    <vt:lpwstr/>
  </property>
  <property fmtid="{D5CDD505-2E9C-101B-9397-08002B2CF9AE}" pid="24" name="_activity">
    <vt:lpwstr>{"FileActivityType":"9","FileActivityTimeStamp":"2025-04-24T12:25:08.867Z","FileActivityUsersOnPage":[{"DisplayName":"Tijen Arin","Id":"tarin@worldbank.org"},{"DisplayName":"Bekele Ambaye Shiferaw","Id":"bambaye@worldbank.org"},{"DisplayName":"Anna Renhart","Id":"arenhart@worldbank.org"}],"FileActivityNavigationId":null}</vt:lpwstr>
  </property>
  <property fmtid="{D5CDD505-2E9C-101B-9397-08002B2CF9AE}" pid="25" name="TriggerFlowInfo">
    <vt:lpwstr/>
  </property>
  <property fmtid="{D5CDD505-2E9C-101B-9397-08002B2CF9AE}" pid="26" name="MSIP_Label_89608d83-f952-409d-b7c5-456515bbbf5a_Enabled">
    <vt:lpwstr>true</vt:lpwstr>
  </property>
  <property fmtid="{D5CDD505-2E9C-101B-9397-08002B2CF9AE}" pid="27" name="MSIP_Label_89608d83-f952-409d-b7c5-456515bbbf5a_SetDate">
    <vt:lpwstr>2025-06-22T13:28:00Z</vt:lpwstr>
  </property>
  <property fmtid="{D5CDD505-2E9C-101B-9397-08002B2CF9AE}" pid="28" name="MSIP_Label_89608d83-f952-409d-b7c5-456515bbbf5a_Method">
    <vt:lpwstr>Privileged</vt:lpwstr>
  </property>
  <property fmtid="{D5CDD505-2E9C-101B-9397-08002B2CF9AE}" pid="29" name="MSIP_Label_89608d83-f952-409d-b7c5-456515bbbf5a_Name">
    <vt:lpwstr>Public</vt:lpwstr>
  </property>
  <property fmtid="{D5CDD505-2E9C-101B-9397-08002B2CF9AE}" pid="30" name="MSIP_Label_89608d83-f952-409d-b7c5-456515bbbf5a_SiteId">
    <vt:lpwstr>31a2fec0-266b-4c67-b56e-2796d8f59c36</vt:lpwstr>
  </property>
  <property fmtid="{D5CDD505-2E9C-101B-9397-08002B2CF9AE}" pid="31" name="MSIP_Label_89608d83-f952-409d-b7c5-456515bbbf5a_ActionId">
    <vt:lpwstr>8f2f2161-342f-499c-98c4-4f58341929ee</vt:lpwstr>
  </property>
  <property fmtid="{D5CDD505-2E9C-101B-9397-08002B2CF9AE}" pid="32" name="MSIP_Label_89608d83-f952-409d-b7c5-456515bbbf5a_ContentBits">
    <vt:lpwstr>0</vt:lpwstr>
  </property>
  <property fmtid="{D5CDD505-2E9C-101B-9397-08002B2CF9AE}" pid="33" name="MSIP_Label_89608d83-f952-409d-b7c5-456515bbbf5a_Tag">
    <vt:lpwstr>10, 0, 1, 1</vt:lpwstr>
  </property>
</Properties>
</file>