
<file path=[Content_Types].xml><?xml version="1.0" encoding="utf-8"?>
<Types xmlns="http://schemas.openxmlformats.org/package/2006/content-types">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22"/>
  </p:notesMasterIdLst>
  <p:sldIdLst>
    <p:sldId id="256" r:id="rId2"/>
    <p:sldId id="257" r:id="rId3"/>
    <p:sldId id="258" r:id="rId4"/>
    <p:sldId id="259" r:id="rId5"/>
    <p:sldId id="260" r:id="rId6"/>
    <p:sldId id="261" r:id="rId7"/>
    <p:sldId id="262" r:id="rId8"/>
    <p:sldId id="278" r:id="rId9"/>
    <p:sldId id="264" r:id="rId10"/>
    <p:sldId id="279" r:id="rId11"/>
    <p:sldId id="266" r:id="rId12"/>
    <p:sldId id="267" r:id="rId13"/>
    <p:sldId id="269" r:id="rId14"/>
    <p:sldId id="271" r:id="rId15"/>
    <p:sldId id="272" r:id="rId16"/>
    <p:sldId id="273" r:id="rId17"/>
    <p:sldId id="274" r:id="rId18"/>
    <p:sldId id="275" r:id="rId19"/>
    <p:sldId id="276" r:id="rId20"/>
    <p:sldId id="277" r:id="rId2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中度样式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5940675A-B579-460E-94D1-54222C63F5DA}" styleName="无样式，网格型">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9D7B26C5-4107-4FEC-AEDC-1716B250A1EF}" styleName="浅色样式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69012ECD-51FC-41F1-AA8D-1B2483CD663E}" styleName="浅色样式 2 - 强调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8EC20E35-A176-4012-BC5E-935CFFF8708E}" styleName="中度样式 3">
    <a:wholeTbl>
      <a:tcTxStyle>
        <a:fontRef idx="minor"/>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dk1"/>
          </a:solidFill>
        </a:fill>
      </a:tcStyle>
    </a:lastCol>
    <a:firstCol>
      <a:tcTxStyle b="on">
        <a:fontRef idx="minor">
          <a:scrgbClr r="0" g="0" b="0"/>
        </a:fontRef>
        <a:schemeClr val="lt1"/>
      </a:tcTxStyle>
      <a:tcStyle>
        <a:tcBdr/>
        <a:fill>
          <a:solidFill>
            <a:schemeClr val="dk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dk1"/>
          </a:solidFill>
        </a:fill>
      </a:tcStyle>
    </a:firstRow>
  </a:tblStyle>
  <a:tblStyle styleId="{3B4B98B0-60AC-42C2-AFA5-B58CD77FA1E5}" styleName="浅色样式 1 - 强调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405" autoAdjust="0"/>
    <p:restoredTop sz="94660"/>
  </p:normalViewPr>
  <p:slideViewPr>
    <p:cSldViewPr snapToGrid="0">
      <p:cViewPr varScale="1">
        <p:scale>
          <a:sx n="80" d="100"/>
          <a:sy n="80" d="100"/>
        </p:scale>
        <p:origin x="108" y="6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A45399F-CEF1-4216-9A1D-493FB066FAC2}" type="datetimeFigureOut">
              <a:rPr lang="zh-CN" altLang="en-US" smtClean="0"/>
              <a:t>2020/6/12</a:t>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576BA4C-FE57-41AC-832A-39EAC9C6CBA5}" type="slidenum">
              <a:rPr lang="zh-CN" altLang="en-US" smtClean="0"/>
              <a:t>‹#›</a:t>
            </a:fld>
            <a:endParaRPr lang="zh-CN" altLang="en-US"/>
          </a:p>
        </p:txBody>
      </p:sp>
    </p:spTree>
    <p:extLst>
      <p:ext uri="{BB962C8B-B14F-4D97-AF65-F5344CB8AC3E}">
        <p14:creationId xmlns:p14="http://schemas.microsoft.com/office/powerpoint/2010/main" val="385870163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4530"/>
            <a:ext cx="9144000" cy="2387600"/>
          </a:xfrm>
        </p:spPr>
        <p:txBody>
          <a:bodyPr anchor="b">
            <a:normAutofit/>
          </a:bodyPr>
          <a:lstStyle>
            <a:lvl1pPr algn="ctr">
              <a:defRPr sz="6000"/>
            </a:lvl1pPr>
          </a:lstStyle>
          <a:p>
            <a:r>
              <a:rPr lang="zh-CN" altLang="en-US"/>
              <a:t>单击此处编辑母版标题样式</a:t>
            </a:r>
            <a:endParaRPr lang="en-US" dirty="0"/>
          </a:p>
        </p:txBody>
      </p:sp>
      <p:sp>
        <p:nvSpPr>
          <p:cNvPr id="3" name="Subtitle 2"/>
          <p:cNvSpPr>
            <a:spLocks noGrp="1"/>
          </p:cNvSpPr>
          <p:nvPr>
            <p:ph type="subTitle" idx="1"/>
          </p:nvPr>
        </p:nvSpPr>
        <p:spPr>
          <a:xfrm>
            <a:off x="1524000" y="3602038"/>
            <a:ext cx="9144000" cy="1655762"/>
          </a:xfrm>
        </p:spPr>
        <p:txBody>
          <a:bodyPr>
            <a:normAutofit/>
          </a:bodyPr>
          <a:lstStyle>
            <a:lvl1pPr marL="0" indent="0" algn="ctr">
              <a:buNone/>
              <a:defRPr sz="2400">
                <a:solidFill>
                  <a:schemeClr val="tx1">
                    <a:lumMod val="75000"/>
                    <a:lumOff val="25000"/>
                  </a:schemeClr>
                </a:solidFill>
              </a:defRPr>
            </a:lvl1pPr>
            <a:lvl2pPr marL="457200" indent="0" algn="ctr">
              <a:buNone/>
              <a:defRPr sz="28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zh-CN" altLang="en-US"/>
              <a:t>单击此处编辑母版副标题样式</a:t>
            </a:r>
            <a:endParaRPr lang="en-US" dirty="0"/>
          </a:p>
        </p:txBody>
      </p:sp>
      <p:sp>
        <p:nvSpPr>
          <p:cNvPr id="4" name="Date Placeholder 3"/>
          <p:cNvSpPr>
            <a:spLocks noGrp="1"/>
          </p:cNvSpPr>
          <p:nvPr>
            <p:ph type="dt" sz="half" idx="10"/>
          </p:nvPr>
        </p:nvSpPr>
        <p:spPr/>
        <p:txBody>
          <a:bodyPr/>
          <a:lstStyle/>
          <a:p>
            <a:fld id="{716A0F97-4D21-4D15-820F-F54FDBE2DA1F}" type="datetime1">
              <a:rPr lang="zh-CN" altLang="en-US" smtClean="0"/>
              <a:t>2020/6/12</a:t>
            </a:fld>
            <a:endParaRPr lang="zh-CN" altLang="en-US"/>
          </a:p>
        </p:txBody>
      </p:sp>
      <p:sp>
        <p:nvSpPr>
          <p:cNvPr id="5" name="Footer Placeholder 4"/>
          <p:cNvSpPr>
            <a:spLocks noGrp="1"/>
          </p:cNvSpPr>
          <p:nvPr>
            <p:ph type="ftr" sz="quarter" idx="11"/>
          </p:nvPr>
        </p:nvSpPr>
        <p:spPr/>
        <p:txBody>
          <a:bodyPr/>
          <a:lstStyle/>
          <a:p>
            <a:r>
              <a:rPr lang="en-US" altLang="zh-CN"/>
              <a:t>GTAP Annual Conference, June 2020</a:t>
            </a:r>
            <a:endParaRPr lang="zh-CN" altLang="en-US"/>
          </a:p>
        </p:txBody>
      </p:sp>
      <p:sp>
        <p:nvSpPr>
          <p:cNvPr id="6" name="Slide Number Placeholder 5"/>
          <p:cNvSpPr>
            <a:spLocks noGrp="1"/>
          </p:cNvSpPr>
          <p:nvPr>
            <p:ph type="sldNum" sz="quarter" idx="12"/>
          </p:nvPr>
        </p:nvSpPr>
        <p:spPr/>
        <p:txBody>
          <a:bodyPr/>
          <a:lstStyle/>
          <a:p>
            <a:fld id="{C0A867C4-9EEB-4AFE-9714-03356454A58B}" type="slidenum">
              <a:rPr lang="zh-CN" altLang="en-US" smtClean="0"/>
              <a:t>‹#›</a:t>
            </a:fld>
            <a:endParaRPr lang="zh-CN" altLang="en-US"/>
          </a:p>
        </p:txBody>
      </p:sp>
    </p:spTree>
    <p:extLst>
      <p:ext uri="{BB962C8B-B14F-4D97-AF65-F5344CB8AC3E}">
        <p14:creationId xmlns:p14="http://schemas.microsoft.com/office/powerpoint/2010/main" val="383633045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a:p>
        </p:txBody>
      </p:sp>
      <p:sp>
        <p:nvSpPr>
          <p:cNvPr id="3" name="Vertical Text Placeholder 2"/>
          <p:cNvSpPr>
            <a:spLocks noGrp="1"/>
          </p:cNvSpPr>
          <p:nvPr>
            <p:ph type="body" orient="vert" idx="1"/>
          </p:nvPr>
        </p:nvSpPr>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endParaRPr lang="en-US" dirty="0"/>
          </a:p>
        </p:txBody>
      </p:sp>
      <p:sp>
        <p:nvSpPr>
          <p:cNvPr id="4" name="Date Placeholder 3"/>
          <p:cNvSpPr>
            <a:spLocks noGrp="1"/>
          </p:cNvSpPr>
          <p:nvPr>
            <p:ph type="dt" sz="half" idx="10"/>
          </p:nvPr>
        </p:nvSpPr>
        <p:spPr/>
        <p:txBody>
          <a:bodyPr/>
          <a:lstStyle/>
          <a:p>
            <a:fld id="{AED39537-9D64-4DB3-B15A-F3533623693A}" type="datetime1">
              <a:rPr lang="zh-CN" altLang="en-US" smtClean="0"/>
              <a:t>2020/6/12</a:t>
            </a:fld>
            <a:endParaRPr lang="zh-CN" altLang="en-US"/>
          </a:p>
        </p:txBody>
      </p:sp>
      <p:sp>
        <p:nvSpPr>
          <p:cNvPr id="5" name="Footer Placeholder 4"/>
          <p:cNvSpPr>
            <a:spLocks noGrp="1"/>
          </p:cNvSpPr>
          <p:nvPr>
            <p:ph type="ftr" sz="quarter" idx="11"/>
          </p:nvPr>
        </p:nvSpPr>
        <p:spPr/>
        <p:txBody>
          <a:bodyPr/>
          <a:lstStyle/>
          <a:p>
            <a:r>
              <a:rPr lang="en-US" altLang="zh-CN"/>
              <a:t>GTAP Annual Conference, June 2020</a:t>
            </a:r>
            <a:endParaRPr lang="zh-CN" altLang="en-US"/>
          </a:p>
        </p:txBody>
      </p:sp>
      <p:sp>
        <p:nvSpPr>
          <p:cNvPr id="6" name="Slide Number Placeholder 5"/>
          <p:cNvSpPr>
            <a:spLocks noGrp="1"/>
          </p:cNvSpPr>
          <p:nvPr>
            <p:ph type="sldNum" sz="quarter" idx="12"/>
          </p:nvPr>
        </p:nvSpPr>
        <p:spPr/>
        <p:txBody>
          <a:bodyPr/>
          <a:lstStyle/>
          <a:p>
            <a:fld id="{C0A867C4-9EEB-4AFE-9714-03356454A58B}" type="slidenum">
              <a:rPr lang="zh-CN" altLang="en-US" smtClean="0"/>
              <a:t>‹#›</a:t>
            </a:fld>
            <a:endParaRPr lang="zh-CN" altLang="en-US"/>
          </a:p>
        </p:txBody>
      </p:sp>
    </p:spTree>
    <p:extLst>
      <p:ext uri="{BB962C8B-B14F-4D97-AF65-F5344CB8AC3E}">
        <p14:creationId xmlns:p14="http://schemas.microsoft.com/office/powerpoint/2010/main" val="4216043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0362"/>
            <a:ext cx="2628900" cy="5811838"/>
          </a:xfrm>
        </p:spPr>
        <p:txBody>
          <a:bodyPr vert="eaVert"/>
          <a:lstStyle/>
          <a:p>
            <a:r>
              <a:rPr lang="zh-CN" altLang="en-US"/>
              <a:t>单击此处编辑母版标题样式</a:t>
            </a:r>
            <a:endParaRPr lang="en-US"/>
          </a:p>
        </p:txBody>
      </p:sp>
      <p:sp>
        <p:nvSpPr>
          <p:cNvPr id="3" name="Vertical Text Placeholder 2"/>
          <p:cNvSpPr>
            <a:spLocks noGrp="1"/>
          </p:cNvSpPr>
          <p:nvPr>
            <p:ph type="body" orient="vert" idx="1"/>
          </p:nvPr>
        </p:nvSpPr>
        <p:spPr>
          <a:xfrm>
            <a:off x="838200" y="360362"/>
            <a:ext cx="7734300" cy="5811837"/>
          </a:xfrm>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endParaRPr lang="en-US"/>
          </a:p>
        </p:txBody>
      </p:sp>
      <p:sp>
        <p:nvSpPr>
          <p:cNvPr id="4" name="Date Placeholder 3"/>
          <p:cNvSpPr>
            <a:spLocks noGrp="1"/>
          </p:cNvSpPr>
          <p:nvPr>
            <p:ph type="dt" sz="half" idx="10"/>
          </p:nvPr>
        </p:nvSpPr>
        <p:spPr/>
        <p:txBody>
          <a:bodyPr/>
          <a:lstStyle/>
          <a:p>
            <a:fld id="{2F4868BC-9DA5-4BFB-92BD-41249AEA3BF1}" type="datetime1">
              <a:rPr lang="zh-CN" altLang="en-US" smtClean="0"/>
              <a:t>2020/6/12</a:t>
            </a:fld>
            <a:endParaRPr lang="zh-CN" altLang="en-US"/>
          </a:p>
        </p:txBody>
      </p:sp>
      <p:sp>
        <p:nvSpPr>
          <p:cNvPr id="5" name="Footer Placeholder 4"/>
          <p:cNvSpPr>
            <a:spLocks noGrp="1"/>
          </p:cNvSpPr>
          <p:nvPr>
            <p:ph type="ftr" sz="quarter" idx="11"/>
          </p:nvPr>
        </p:nvSpPr>
        <p:spPr/>
        <p:txBody>
          <a:bodyPr/>
          <a:lstStyle/>
          <a:p>
            <a:r>
              <a:rPr lang="en-US" altLang="zh-CN"/>
              <a:t>GTAP Annual Conference, June 2020</a:t>
            </a:r>
            <a:endParaRPr lang="zh-CN" altLang="en-US"/>
          </a:p>
        </p:txBody>
      </p:sp>
      <p:sp>
        <p:nvSpPr>
          <p:cNvPr id="6" name="Slide Number Placeholder 5"/>
          <p:cNvSpPr>
            <a:spLocks noGrp="1"/>
          </p:cNvSpPr>
          <p:nvPr>
            <p:ph type="sldNum" sz="quarter" idx="12"/>
          </p:nvPr>
        </p:nvSpPr>
        <p:spPr/>
        <p:txBody>
          <a:bodyPr/>
          <a:lstStyle/>
          <a:p>
            <a:fld id="{C0A867C4-9EEB-4AFE-9714-03356454A58B}" type="slidenum">
              <a:rPr lang="zh-CN" altLang="en-US" smtClean="0"/>
              <a:t>‹#›</a:t>
            </a:fld>
            <a:endParaRPr lang="zh-CN" altLang="en-US"/>
          </a:p>
        </p:txBody>
      </p:sp>
    </p:spTree>
    <p:extLst>
      <p:ext uri="{BB962C8B-B14F-4D97-AF65-F5344CB8AC3E}">
        <p14:creationId xmlns:p14="http://schemas.microsoft.com/office/powerpoint/2010/main" val="279501556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Content Placeholder 2"/>
          <p:cNvSpPr>
            <a:spLocks noGrp="1"/>
          </p:cNvSpPr>
          <p:nvPr>
            <p:ph idx="1"/>
          </p:nvPr>
        </p:nvSpPr>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endParaRPr lang="en-US" dirty="0"/>
          </a:p>
        </p:txBody>
      </p:sp>
      <p:sp>
        <p:nvSpPr>
          <p:cNvPr id="4" name="Date Placeholder 3"/>
          <p:cNvSpPr>
            <a:spLocks noGrp="1"/>
          </p:cNvSpPr>
          <p:nvPr>
            <p:ph type="dt" sz="half" idx="10"/>
          </p:nvPr>
        </p:nvSpPr>
        <p:spPr/>
        <p:txBody>
          <a:bodyPr/>
          <a:lstStyle/>
          <a:p>
            <a:fld id="{F2DBD08F-45EF-49E0-8529-78DBC1B7C901}" type="datetime1">
              <a:rPr lang="zh-CN" altLang="en-US" smtClean="0"/>
              <a:t>2020/6/12</a:t>
            </a:fld>
            <a:endParaRPr lang="zh-CN" altLang="en-US"/>
          </a:p>
        </p:txBody>
      </p:sp>
      <p:sp>
        <p:nvSpPr>
          <p:cNvPr id="5" name="Footer Placeholder 4"/>
          <p:cNvSpPr>
            <a:spLocks noGrp="1"/>
          </p:cNvSpPr>
          <p:nvPr>
            <p:ph type="ftr" sz="quarter" idx="11"/>
          </p:nvPr>
        </p:nvSpPr>
        <p:spPr/>
        <p:txBody>
          <a:bodyPr/>
          <a:lstStyle/>
          <a:p>
            <a:r>
              <a:rPr lang="en-US" altLang="zh-CN"/>
              <a:t>GTAP Annual Conference, June 2020</a:t>
            </a:r>
            <a:endParaRPr lang="zh-CN" altLang="en-US"/>
          </a:p>
        </p:txBody>
      </p:sp>
      <p:sp>
        <p:nvSpPr>
          <p:cNvPr id="6" name="Slide Number Placeholder 5"/>
          <p:cNvSpPr>
            <a:spLocks noGrp="1"/>
          </p:cNvSpPr>
          <p:nvPr>
            <p:ph type="sldNum" sz="quarter" idx="12"/>
          </p:nvPr>
        </p:nvSpPr>
        <p:spPr/>
        <p:txBody>
          <a:bodyPr/>
          <a:lstStyle/>
          <a:p>
            <a:fld id="{C0A867C4-9EEB-4AFE-9714-03356454A58B}" type="slidenum">
              <a:rPr lang="zh-CN" altLang="en-US" smtClean="0"/>
              <a:t>‹#›</a:t>
            </a:fld>
            <a:endParaRPr lang="zh-CN" altLang="en-US"/>
          </a:p>
        </p:txBody>
      </p:sp>
    </p:spTree>
    <p:extLst>
      <p:ext uri="{BB962C8B-B14F-4D97-AF65-F5344CB8AC3E}">
        <p14:creationId xmlns:p14="http://schemas.microsoft.com/office/powerpoint/2010/main" val="12763922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Title 1"/>
          <p:cNvSpPr>
            <a:spLocks noGrp="1"/>
          </p:cNvSpPr>
          <p:nvPr>
            <p:ph type="title"/>
          </p:nvPr>
        </p:nvSpPr>
        <p:spPr>
          <a:xfrm>
            <a:off x="831850" y="1712423"/>
            <a:ext cx="10515600" cy="2851208"/>
          </a:xfrm>
        </p:spPr>
        <p:txBody>
          <a:bodyPr anchor="b">
            <a:normAutofit/>
          </a:bodyPr>
          <a:lstStyle>
            <a:lvl1pPr>
              <a:defRPr sz="6000" b="0"/>
            </a:lvl1pPr>
          </a:lstStyle>
          <a:p>
            <a:r>
              <a:rPr lang="zh-CN" altLang="en-US"/>
              <a:t>单击此处编辑母版标题样式</a:t>
            </a:r>
            <a:endParaRPr lang="en-US" dirty="0"/>
          </a:p>
        </p:txBody>
      </p:sp>
      <p:sp>
        <p:nvSpPr>
          <p:cNvPr id="3" name="Text Placeholder 2"/>
          <p:cNvSpPr>
            <a:spLocks noGrp="1"/>
          </p:cNvSpPr>
          <p:nvPr>
            <p:ph type="body" idx="1"/>
          </p:nvPr>
        </p:nvSpPr>
        <p:spPr>
          <a:xfrm>
            <a:off x="831850" y="4552633"/>
            <a:ext cx="10515600" cy="1500187"/>
          </a:xfrm>
        </p:spPr>
        <p:txBody>
          <a:bodyPr anchor="t">
            <a:normAutofit/>
          </a:bodyPr>
          <a:lstStyle>
            <a:lvl1pPr marL="0" indent="0">
              <a:buNone/>
              <a:defRPr sz="24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zh-CN" altLang="en-US"/>
              <a:t>单击此处编辑母版文本样式</a:t>
            </a:r>
          </a:p>
        </p:txBody>
      </p:sp>
      <p:sp>
        <p:nvSpPr>
          <p:cNvPr id="4" name="Date Placeholder 3"/>
          <p:cNvSpPr>
            <a:spLocks noGrp="1"/>
          </p:cNvSpPr>
          <p:nvPr>
            <p:ph type="dt" sz="half" idx="10"/>
          </p:nvPr>
        </p:nvSpPr>
        <p:spPr/>
        <p:txBody>
          <a:bodyPr/>
          <a:lstStyle/>
          <a:p>
            <a:fld id="{E380D8CC-ECB5-46F6-ADCD-549BBF0A7836}" type="datetime1">
              <a:rPr lang="zh-CN" altLang="en-US" smtClean="0"/>
              <a:t>2020/6/12</a:t>
            </a:fld>
            <a:endParaRPr lang="zh-CN" altLang="en-US"/>
          </a:p>
        </p:txBody>
      </p:sp>
      <p:sp>
        <p:nvSpPr>
          <p:cNvPr id="5" name="Footer Placeholder 4"/>
          <p:cNvSpPr>
            <a:spLocks noGrp="1"/>
          </p:cNvSpPr>
          <p:nvPr>
            <p:ph type="ftr" sz="quarter" idx="11"/>
          </p:nvPr>
        </p:nvSpPr>
        <p:spPr/>
        <p:txBody>
          <a:bodyPr/>
          <a:lstStyle/>
          <a:p>
            <a:r>
              <a:rPr lang="en-US" altLang="zh-CN"/>
              <a:t>GTAP Annual Conference, June 2020</a:t>
            </a:r>
            <a:endParaRPr lang="zh-CN" altLang="en-US"/>
          </a:p>
        </p:txBody>
      </p:sp>
      <p:sp>
        <p:nvSpPr>
          <p:cNvPr id="6" name="Slide Number Placeholder 5"/>
          <p:cNvSpPr>
            <a:spLocks noGrp="1"/>
          </p:cNvSpPr>
          <p:nvPr>
            <p:ph type="sldNum" sz="quarter" idx="12"/>
          </p:nvPr>
        </p:nvSpPr>
        <p:spPr/>
        <p:txBody>
          <a:bodyPr/>
          <a:lstStyle/>
          <a:p>
            <a:fld id="{C0A867C4-9EEB-4AFE-9714-03356454A58B}" type="slidenum">
              <a:rPr lang="zh-CN" altLang="en-US" smtClean="0"/>
              <a:t>‹#›</a:t>
            </a:fld>
            <a:endParaRPr lang="zh-CN" altLang="en-US"/>
          </a:p>
        </p:txBody>
      </p:sp>
    </p:spTree>
    <p:extLst>
      <p:ext uri="{BB962C8B-B14F-4D97-AF65-F5344CB8AC3E}">
        <p14:creationId xmlns:p14="http://schemas.microsoft.com/office/powerpoint/2010/main" val="43491026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Content Placeholder 2"/>
          <p:cNvSpPr>
            <a:spLocks noGrp="1"/>
          </p:cNvSpPr>
          <p:nvPr>
            <p:ph sz="half" idx="1"/>
          </p:nvPr>
        </p:nvSpPr>
        <p:spPr>
          <a:xfrm>
            <a:off x="845127" y="1828800"/>
            <a:ext cx="5181600" cy="4351337"/>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endParaRPr lang="en-US" dirty="0"/>
          </a:p>
        </p:txBody>
      </p:sp>
      <p:sp>
        <p:nvSpPr>
          <p:cNvPr id="4" name="Content Placeholder 3"/>
          <p:cNvSpPr>
            <a:spLocks noGrp="1"/>
          </p:cNvSpPr>
          <p:nvPr>
            <p:ph sz="half" idx="2"/>
          </p:nvPr>
        </p:nvSpPr>
        <p:spPr>
          <a:xfrm>
            <a:off x="6172200" y="1828800"/>
            <a:ext cx="5181600" cy="4351337"/>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endParaRPr lang="en-US" dirty="0"/>
          </a:p>
        </p:txBody>
      </p:sp>
      <p:sp>
        <p:nvSpPr>
          <p:cNvPr id="5" name="Date Placeholder 4"/>
          <p:cNvSpPr>
            <a:spLocks noGrp="1"/>
          </p:cNvSpPr>
          <p:nvPr>
            <p:ph type="dt" sz="half" idx="10"/>
          </p:nvPr>
        </p:nvSpPr>
        <p:spPr/>
        <p:txBody>
          <a:bodyPr/>
          <a:lstStyle/>
          <a:p>
            <a:fld id="{EE33FAB9-2D48-45DB-80A2-EE9CECBB3F8B}" type="datetime1">
              <a:rPr lang="zh-CN" altLang="en-US" smtClean="0"/>
              <a:t>2020/6/12</a:t>
            </a:fld>
            <a:endParaRPr lang="zh-CN" altLang="en-US"/>
          </a:p>
        </p:txBody>
      </p:sp>
      <p:sp>
        <p:nvSpPr>
          <p:cNvPr id="6" name="Footer Placeholder 5"/>
          <p:cNvSpPr>
            <a:spLocks noGrp="1"/>
          </p:cNvSpPr>
          <p:nvPr>
            <p:ph type="ftr" sz="quarter" idx="11"/>
          </p:nvPr>
        </p:nvSpPr>
        <p:spPr/>
        <p:txBody>
          <a:bodyPr/>
          <a:lstStyle/>
          <a:p>
            <a:r>
              <a:rPr lang="en-US" altLang="zh-CN"/>
              <a:t>GTAP Annual Conference, June 2020</a:t>
            </a:r>
            <a:endParaRPr lang="zh-CN" altLang="en-US"/>
          </a:p>
        </p:txBody>
      </p:sp>
      <p:sp>
        <p:nvSpPr>
          <p:cNvPr id="7" name="Slide Number Placeholder 6"/>
          <p:cNvSpPr>
            <a:spLocks noGrp="1"/>
          </p:cNvSpPr>
          <p:nvPr>
            <p:ph type="sldNum" sz="quarter" idx="12"/>
          </p:nvPr>
        </p:nvSpPr>
        <p:spPr/>
        <p:txBody>
          <a:bodyPr/>
          <a:lstStyle/>
          <a:p>
            <a:fld id="{C0A867C4-9EEB-4AFE-9714-03356454A58B}" type="slidenum">
              <a:rPr lang="zh-CN" altLang="en-US" smtClean="0"/>
              <a:t>‹#›</a:t>
            </a:fld>
            <a:endParaRPr lang="zh-CN" altLang="en-US"/>
          </a:p>
        </p:txBody>
      </p:sp>
    </p:spTree>
    <p:extLst>
      <p:ext uri="{BB962C8B-B14F-4D97-AF65-F5344CB8AC3E}">
        <p14:creationId xmlns:p14="http://schemas.microsoft.com/office/powerpoint/2010/main" val="102621561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比较">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845127" y="1681850"/>
            <a:ext cx="5156200" cy="825699"/>
          </a:xfrm>
        </p:spPr>
        <p:txBody>
          <a:bodyPr anchor="b">
            <a:normAutofit/>
          </a:bodyPr>
          <a:lstStyle>
            <a:lvl1pPr marL="0" indent="0">
              <a:spcBef>
                <a:spcPts val="0"/>
              </a:spcBef>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Content Placeholder 3"/>
          <p:cNvSpPr>
            <a:spLocks noGrp="1"/>
          </p:cNvSpPr>
          <p:nvPr>
            <p:ph sz="half" idx="2"/>
          </p:nvPr>
        </p:nvSpPr>
        <p:spPr>
          <a:xfrm>
            <a:off x="845127" y="2507550"/>
            <a:ext cx="5156200" cy="3680525"/>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endParaRPr lang="en-US" dirty="0"/>
          </a:p>
        </p:txBody>
      </p:sp>
      <p:sp>
        <p:nvSpPr>
          <p:cNvPr id="5" name="Text Placeholder 4"/>
          <p:cNvSpPr>
            <a:spLocks noGrp="1"/>
          </p:cNvSpPr>
          <p:nvPr>
            <p:ph type="body" sz="quarter" idx="3"/>
          </p:nvPr>
        </p:nvSpPr>
        <p:spPr>
          <a:xfrm>
            <a:off x="6172200" y="1681851"/>
            <a:ext cx="5181601" cy="825698"/>
          </a:xfrm>
        </p:spPr>
        <p:txBody>
          <a:bodyPr anchor="b"/>
          <a:lstStyle>
            <a:lvl1pPr marL="0" indent="0">
              <a:spcBef>
                <a:spcPts val="0"/>
              </a:spcBef>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Content Placeholder 5"/>
          <p:cNvSpPr>
            <a:spLocks noGrp="1"/>
          </p:cNvSpPr>
          <p:nvPr>
            <p:ph sz="quarter" idx="4"/>
          </p:nvPr>
        </p:nvSpPr>
        <p:spPr>
          <a:xfrm>
            <a:off x="6172200" y="2507550"/>
            <a:ext cx="5181601" cy="3680525"/>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endParaRPr lang="en-US"/>
          </a:p>
        </p:txBody>
      </p:sp>
      <p:sp>
        <p:nvSpPr>
          <p:cNvPr id="7" name="Date Placeholder 6"/>
          <p:cNvSpPr>
            <a:spLocks noGrp="1"/>
          </p:cNvSpPr>
          <p:nvPr>
            <p:ph type="dt" sz="half" idx="10"/>
          </p:nvPr>
        </p:nvSpPr>
        <p:spPr/>
        <p:txBody>
          <a:bodyPr/>
          <a:lstStyle/>
          <a:p>
            <a:fld id="{F07784BA-12E6-4125-A8DA-28F29AB4581A}" type="datetime1">
              <a:rPr lang="zh-CN" altLang="en-US" smtClean="0"/>
              <a:t>2020/6/12</a:t>
            </a:fld>
            <a:endParaRPr lang="zh-CN" altLang="en-US"/>
          </a:p>
        </p:txBody>
      </p:sp>
      <p:sp>
        <p:nvSpPr>
          <p:cNvPr id="8" name="Footer Placeholder 7"/>
          <p:cNvSpPr>
            <a:spLocks noGrp="1"/>
          </p:cNvSpPr>
          <p:nvPr>
            <p:ph type="ftr" sz="quarter" idx="11"/>
          </p:nvPr>
        </p:nvSpPr>
        <p:spPr/>
        <p:txBody>
          <a:bodyPr/>
          <a:lstStyle/>
          <a:p>
            <a:r>
              <a:rPr lang="en-US" altLang="zh-CN"/>
              <a:t>GTAP Annual Conference, June 2020</a:t>
            </a:r>
            <a:endParaRPr lang="zh-CN" altLang="en-US"/>
          </a:p>
        </p:txBody>
      </p:sp>
      <p:sp>
        <p:nvSpPr>
          <p:cNvPr id="9" name="Slide Number Placeholder 8"/>
          <p:cNvSpPr>
            <a:spLocks noGrp="1"/>
          </p:cNvSpPr>
          <p:nvPr>
            <p:ph type="sldNum" sz="quarter" idx="12"/>
          </p:nvPr>
        </p:nvSpPr>
        <p:spPr/>
        <p:txBody>
          <a:bodyPr/>
          <a:lstStyle/>
          <a:p>
            <a:fld id="{C0A867C4-9EEB-4AFE-9714-03356454A58B}" type="slidenum">
              <a:rPr lang="zh-CN" altLang="en-US" smtClean="0"/>
              <a:t>‹#›</a:t>
            </a:fld>
            <a:endParaRPr lang="zh-CN" altLang="en-US"/>
          </a:p>
        </p:txBody>
      </p:sp>
      <p:sp>
        <p:nvSpPr>
          <p:cNvPr id="10" name="Title 9"/>
          <p:cNvSpPr>
            <a:spLocks noGrp="1"/>
          </p:cNvSpPr>
          <p:nvPr>
            <p:ph type="title"/>
          </p:nvPr>
        </p:nvSpPr>
        <p:spPr/>
        <p:txBody>
          <a:bodyPr/>
          <a:lstStyle/>
          <a:p>
            <a:r>
              <a:rPr lang="zh-CN" altLang="en-US"/>
              <a:t>单击此处编辑母版标题样式</a:t>
            </a:r>
            <a:endParaRPr lang="en-US" dirty="0"/>
          </a:p>
        </p:txBody>
      </p:sp>
    </p:spTree>
    <p:extLst>
      <p:ext uri="{BB962C8B-B14F-4D97-AF65-F5344CB8AC3E}">
        <p14:creationId xmlns:p14="http://schemas.microsoft.com/office/powerpoint/2010/main" val="317127883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仅标题">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16DE8873-9D19-4A27-8128-95E63CB6EAD4}" type="datetime1">
              <a:rPr lang="zh-CN" altLang="en-US" smtClean="0"/>
              <a:t>2020/6/12</a:t>
            </a:fld>
            <a:endParaRPr lang="zh-CN" altLang="en-US"/>
          </a:p>
        </p:txBody>
      </p:sp>
      <p:sp>
        <p:nvSpPr>
          <p:cNvPr id="4" name="Footer Placeholder 3"/>
          <p:cNvSpPr>
            <a:spLocks noGrp="1"/>
          </p:cNvSpPr>
          <p:nvPr>
            <p:ph type="ftr" sz="quarter" idx="11"/>
          </p:nvPr>
        </p:nvSpPr>
        <p:spPr/>
        <p:txBody>
          <a:bodyPr/>
          <a:lstStyle/>
          <a:p>
            <a:r>
              <a:rPr lang="en-US" altLang="zh-CN"/>
              <a:t>GTAP Annual Conference, June 2020</a:t>
            </a:r>
            <a:endParaRPr lang="zh-CN" altLang="en-US"/>
          </a:p>
        </p:txBody>
      </p:sp>
      <p:sp>
        <p:nvSpPr>
          <p:cNvPr id="5" name="Slide Number Placeholder 4"/>
          <p:cNvSpPr>
            <a:spLocks noGrp="1"/>
          </p:cNvSpPr>
          <p:nvPr>
            <p:ph type="sldNum" sz="quarter" idx="12"/>
          </p:nvPr>
        </p:nvSpPr>
        <p:spPr/>
        <p:txBody>
          <a:bodyPr/>
          <a:lstStyle/>
          <a:p>
            <a:fld id="{C0A867C4-9EEB-4AFE-9714-03356454A58B}" type="slidenum">
              <a:rPr lang="zh-CN" altLang="en-US" smtClean="0"/>
              <a:t>‹#›</a:t>
            </a:fld>
            <a:endParaRPr lang="zh-CN" altLang="en-US"/>
          </a:p>
        </p:txBody>
      </p:sp>
      <p:sp>
        <p:nvSpPr>
          <p:cNvPr id="6" name="Title 5"/>
          <p:cNvSpPr>
            <a:spLocks noGrp="1"/>
          </p:cNvSpPr>
          <p:nvPr>
            <p:ph type="title"/>
          </p:nvPr>
        </p:nvSpPr>
        <p:spPr/>
        <p:txBody>
          <a:bodyPr/>
          <a:lstStyle/>
          <a:p>
            <a:r>
              <a:rPr lang="zh-CN" altLang="en-US"/>
              <a:t>单击此处编辑母版标题样式</a:t>
            </a:r>
            <a:endParaRPr lang="en-US"/>
          </a:p>
        </p:txBody>
      </p:sp>
    </p:spTree>
    <p:extLst>
      <p:ext uri="{BB962C8B-B14F-4D97-AF65-F5344CB8AC3E}">
        <p14:creationId xmlns:p14="http://schemas.microsoft.com/office/powerpoint/2010/main" val="27706955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71F2A37-DD9D-4C08-82AA-7C720E7E413F}" type="datetime1">
              <a:rPr lang="zh-CN" altLang="en-US" smtClean="0"/>
              <a:t>2020/6/12</a:t>
            </a:fld>
            <a:endParaRPr lang="zh-CN" altLang="en-US"/>
          </a:p>
        </p:txBody>
      </p:sp>
      <p:sp>
        <p:nvSpPr>
          <p:cNvPr id="3" name="Footer Placeholder 2"/>
          <p:cNvSpPr>
            <a:spLocks noGrp="1"/>
          </p:cNvSpPr>
          <p:nvPr>
            <p:ph type="ftr" sz="quarter" idx="11"/>
          </p:nvPr>
        </p:nvSpPr>
        <p:spPr/>
        <p:txBody>
          <a:bodyPr/>
          <a:lstStyle/>
          <a:p>
            <a:r>
              <a:rPr lang="en-US" altLang="zh-CN"/>
              <a:t>GTAP Annual Conference, June 2020</a:t>
            </a:r>
            <a:endParaRPr lang="zh-CN" altLang="en-US"/>
          </a:p>
        </p:txBody>
      </p:sp>
      <p:sp>
        <p:nvSpPr>
          <p:cNvPr id="4" name="Slide Number Placeholder 3"/>
          <p:cNvSpPr>
            <a:spLocks noGrp="1"/>
          </p:cNvSpPr>
          <p:nvPr>
            <p:ph type="sldNum" sz="quarter" idx="12"/>
          </p:nvPr>
        </p:nvSpPr>
        <p:spPr/>
        <p:txBody>
          <a:bodyPr/>
          <a:lstStyle/>
          <a:p>
            <a:fld id="{C0A867C4-9EEB-4AFE-9714-03356454A58B}" type="slidenum">
              <a:rPr lang="zh-CN" altLang="en-US" smtClean="0"/>
              <a:t>‹#›</a:t>
            </a:fld>
            <a:endParaRPr lang="zh-CN" altLang="en-US"/>
          </a:p>
        </p:txBody>
      </p:sp>
    </p:spTree>
    <p:extLst>
      <p:ext uri="{BB962C8B-B14F-4D97-AF65-F5344CB8AC3E}">
        <p14:creationId xmlns:p14="http://schemas.microsoft.com/office/powerpoint/2010/main" val="352607202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Title 1"/>
          <p:cNvSpPr>
            <a:spLocks noGrp="1"/>
          </p:cNvSpPr>
          <p:nvPr>
            <p:ph type="title"/>
          </p:nvPr>
        </p:nvSpPr>
        <p:spPr>
          <a:xfrm>
            <a:off x="841248" y="457200"/>
            <a:ext cx="3931920" cy="1600197"/>
          </a:xfrm>
        </p:spPr>
        <p:txBody>
          <a:bodyPr anchor="b">
            <a:normAutofit/>
          </a:bodyPr>
          <a:lstStyle>
            <a:lvl1pPr>
              <a:defRPr sz="3200" b="0"/>
            </a:lvl1pPr>
          </a:lstStyle>
          <a:p>
            <a:r>
              <a:rPr lang="zh-CN" altLang="en-US"/>
              <a:t>单击此处编辑母版标题样式</a:t>
            </a:r>
            <a:endParaRPr lang="en-US" dirty="0"/>
          </a:p>
        </p:txBody>
      </p:sp>
      <p:sp>
        <p:nvSpPr>
          <p:cNvPr id="3" name="Content Placeholder 2"/>
          <p:cNvSpPr>
            <a:spLocks noGrp="1"/>
          </p:cNvSpPr>
          <p:nvPr>
            <p:ph idx="1"/>
          </p:nvPr>
        </p:nvSpPr>
        <p:spPr>
          <a:xfrm>
            <a:off x="5181600" y="990600"/>
            <a:ext cx="6172200" cy="487680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endParaRPr lang="en-US" dirty="0"/>
          </a:p>
        </p:txBody>
      </p:sp>
      <p:sp>
        <p:nvSpPr>
          <p:cNvPr id="4" name="Text Placeholder 3"/>
          <p:cNvSpPr>
            <a:spLocks noGrp="1"/>
          </p:cNvSpPr>
          <p:nvPr>
            <p:ph type="body" sz="half" idx="2"/>
          </p:nvPr>
        </p:nvSpPr>
        <p:spPr>
          <a:xfrm>
            <a:off x="841248" y="2057399"/>
            <a:ext cx="3931920" cy="3810001"/>
          </a:xfrm>
        </p:spPr>
        <p:txBody>
          <a:bodyPr>
            <a:normAutofit/>
          </a:bodyPr>
          <a:lstStyle>
            <a:lvl1pPr marL="0" indent="0">
              <a:lnSpc>
                <a:spcPct val="90000"/>
              </a:lnSpc>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a:t>单击此处编辑母版文本样式</a:t>
            </a:r>
          </a:p>
        </p:txBody>
      </p:sp>
      <p:sp>
        <p:nvSpPr>
          <p:cNvPr id="5" name="Date Placeholder 4"/>
          <p:cNvSpPr>
            <a:spLocks noGrp="1"/>
          </p:cNvSpPr>
          <p:nvPr>
            <p:ph type="dt" sz="half" idx="10"/>
          </p:nvPr>
        </p:nvSpPr>
        <p:spPr/>
        <p:txBody>
          <a:bodyPr/>
          <a:lstStyle/>
          <a:p>
            <a:fld id="{6CBDD54D-F701-49EB-A0E8-CCE988B56310}" type="datetime1">
              <a:rPr lang="zh-CN" altLang="en-US" smtClean="0"/>
              <a:t>2020/6/12</a:t>
            </a:fld>
            <a:endParaRPr lang="zh-CN" altLang="en-US"/>
          </a:p>
        </p:txBody>
      </p:sp>
      <p:sp>
        <p:nvSpPr>
          <p:cNvPr id="6" name="Footer Placeholder 5"/>
          <p:cNvSpPr>
            <a:spLocks noGrp="1"/>
          </p:cNvSpPr>
          <p:nvPr>
            <p:ph type="ftr" sz="quarter" idx="11"/>
          </p:nvPr>
        </p:nvSpPr>
        <p:spPr/>
        <p:txBody>
          <a:bodyPr/>
          <a:lstStyle/>
          <a:p>
            <a:r>
              <a:rPr lang="en-US" altLang="zh-CN"/>
              <a:t>GTAP Annual Conference, June 2020</a:t>
            </a:r>
            <a:endParaRPr lang="zh-CN" altLang="en-US"/>
          </a:p>
        </p:txBody>
      </p:sp>
      <p:sp>
        <p:nvSpPr>
          <p:cNvPr id="7" name="Slide Number Placeholder 6"/>
          <p:cNvSpPr>
            <a:spLocks noGrp="1"/>
          </p:cNvSpPr>
          <p:nvPr>
            <p:ph type="sldNum" sz="quarter" idx="12"/>
          </p:nvPr>
        </p:nvSpPr>
        <p:spPr/>
        <p:txBody>
          <a:bodyPr/>
          <a:lstStyle/>
          <a:p>
            <a:fld id="{C0A867C4-9EEB-4AFE-9714-03356454A58B}" type="slidenum">
              <a:rPr lang="zh-CN" altLang="en-US" smtClean="0"/>
              <a:t>‹#›</a:t>
            </a:fld>
            <a:endParaRPr lang="zh-CN" altLang="en-US"/>
          </a:p>
        </p:txBody>
      </p:sp>
    </p:spTree>
    <p:extLst>
      <p:ext uri="{BB962C8B-B14F-4D97-AF65-F5344CB8AC3E}">
        <p14:creationId xmlns:p14="http://schemas.microsoft.com/office/powerpoint/2010/main" val="318969083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Title 1"/>
          <p:cNvSpPr>
            <a:spLocks noGrp="1"/>
          </p:cNvSpPr>
          <p:nvPr>
            <p:ph type="title"/>
          </p:nvPr>
        </p:nvSpPr>
        <p:spPr>
          <a:xfrm>
            <a:off x="841248" y="457200"/>
            <a:ext cx="3931920" cy="1600200"/>
          </a:xfrm>
        </p:spPr>
        <p:txBody>
          <a:bodyPr anchor="b">
            <a:normAutofit/>
          </a:bodyPr>
          <a:lstStyle>
            <a:lvl1pPr>
              <a:defRPr sz="3200" b="0"/>
            </a:lvl1pPr>
          </a:lstStyle>
          <a:p>
            <a:r>
              <a:rPr lang="zh-CN" altLang="en-US"/>
              <a:t>单击此处编辑母版标题样式</a:t>
            </a:r>
            <a:endParaRPr lang="en-US" dirty="0"/>
          </a:p>
        </p:txBody>
      </p:sp>
      <p:sp>
        <p:nvSpPr>
          <p:cNvPr id="3" name="Picture Placeholder 2"/>
          <p:cNvSpPr>
            <a:spLocks noGrp="1"/>
          </p:cNvSpPr>
          <p:nvPr>
            <p:ph type="pic" idx="1"/>
          </p:nvPr>
        </p:nvSpPr>
        <p:spPr>
          <a:xfrm>
            <a:off x="5181600" y="990600"/>
            <a:ext cx="6172200" cy="4876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zh-CN" altLang="en-US"/>
              <a:t>单击图标添加图片</a:t>
            </a:r>
            <a:endParaRPr lang="en-US" dirty="0"/>
          </a:p>
        </p:txBody>
      </p:sp>
      <p:sp>
        <p:nvSpPr>
          <p:cNvPr id="4" name="Text Placeholder 3"/>
          <p:cNvSpPr>
            <a:spLocks noGrp="1"/>
          </p:cNvSpPr>
          <p:nvPr>
            <p:ph type="body" sz="half" idx="2"/>
          </p:nvPr>
        </p:nvSpPr>
        <p:spPr>
          <a:xfrm>
            <a:off x="841248" y="2057400"/>
            <a:ext cx="3931920" cy="3810000"/>
          </a:xfrm>
        </p:spPr>
        <p:txBody>
          <a:bodyPr>
            <a:normAutofit/>
          </a:bodyPr>
          <a:lstStyle>
            <a:lvl1pPr marL="0" indent="0">
              <a:lnSpc>
                <a:spcPct val="90000"/>
              </a:lnSpc>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a:t>单击此处编辑母版文本样式</a:t>
            </a:r>
          </a:p>
        </p:txBody>
      </p:sp>
      <p:sp>
        <p:nvSpPr>
          <p:cNvPr id="5" name="Date Placeholder 4"/>
          <p:cNvSpPr>
            <a:spLocks noGrp="1"/>
          </p:cNvSpPr>
          <p:nvPr>
            <p:ph type="dt" sz="half" idx="10"/>
          </p:nvPr>
        </p:nvSpPr>
        <p:spPr/>
        <p:txBody>
          <a:bodyPr/>
          <a:lstStyle/>
          <a:p>
            <a:fld id="{C7F28537-D21C-493C-B060-B521EFE2B898}" type="datetime1">
              <a:rPr lang="zh-CN" altLang="en-US" smtClean="0"/>
              <a:t>2020/6/12</a:t>
            </a:fld>
            <a:endParaRPr lang="zh-CN" altLang="en-US"/>
          </a:p>
        </p:txBody>
      </p:sp>
      <p:sp>
        <p:nvSpPr>
          <p:cNvPr id="6" name="Footer Placeholder 5"/>
          <p:cNvSpPr>
            <a:spLocks noGrp="1"/>
          </p:cNvSpPr>
          <p:nvPr>
            <p:ph type="ftr" sz="quarter" idx="11"/>
          </p:nvPr>
        </p:nvSpPr>
        <p:spPr/>
        <p:txBody>
          <a:bodyPr/>
          <a:lstStyle/>
          <a:p>
            <a:r>
              <a:rPr lang="en-US" altLang="zh-CN"/>
              <a:t>GTAP Annual Conference, June 2020</a:t>
            </a:r>
            <a:endParaRPr lang="zh-CN" altLang="en-US"/>
          </a:p>
        </p:txBody>
      </p:sp>
      <p:sp>
        <p:nvSpPr>
          <p:cNvPr id="7" name="Slide Number Placeholder 6"/>
          <p:cNvSpPr>
            <a:spLocks noGrp="1"/>
          </p:cNvSpPr>
          <p:nvPr>
            <p:ph type="sldNum" sz="quarter" idx="12"/>
          </p:nvPr>
        </p:nvSpPr>
        <p:spPr/>
        <p:txBody>
          <a:bodyPr/>
          <a:lstStyle/>
          <a:p>
            <a:fld id="{C0A867C4-9EEB-4AFE-9714-03356454A58B}" type="slidenum">
              <a:rPr lang="zh-CN" altLang="en-US" smtClean="0"/>
              <a:t>‹#›</a:t>
            </a:fld>
            <a:endParaRPr lang="zh-CN" altLang="en-US"/>
          </a:p>
        </p:txBody>
      </p:sp>
    </p:spTree>
    <p:extLst>
      <p:ext uri="{BB962C8B-B14F-4D97-AF65-F5344CB8AC3E}">
        <p14:creationId xmlns:p14="http://schemas.microsoft.com/office/powerpoint/2010/main" val="258778968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45127" y="365760"/>
            <a:ext cx="10515600" cy="1325562"/>
          </a:xfrm>
          <a:prstGeom prst="rect">
            <a:avLst/>
          </a:prstGeom>
        </p:spPr>
        <p:txBody>
          <a:bodyPr vert="horz" lIns="91440" tIns="45720" rIns="91440" bIns="45720" rtlCol="0" anchor="ctr">
            <a:normAutofit/>
          </a:bodyPr>
          <a:lstStyle/>
          <a:p>
            <a:r>
              <a:rPr lang="zh-CN" altLang="en-US"/>
              <a:t>单击此处编辑母版标题样式</a:t>
            </a:r>
            <a:endParaRPr lang="en-US" dirty="0"/>
          </a:p>
        </p:txBody>
      </p:sp>
      <p:sp>
        <p:nvSpPr>
          <p:cNvPr id="3" name="Text Placeholder 2"/>
          <p:cNvSpPr>
            <a:spLocks noGrp="1"/>
          </p:cNvSpPr>
          <p:nvPr>
            <p:ph type="body" idx="1"/>
          </p:nvPr>
        </p:nvSpPr>
        <p:spPr>
          <a:xfrm>
            <a:off x="845127" y="1828800"/>
            <a:ext cx="10515600" cy="4351337"/>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100">
                <a:solidFill>
                  <a:schemeClr val="tx1">
                    <a:lumMod val="65000"/>
                    <a:lumOff val="35000"/>
                  </a:schemeClr>
                </a:solidFill>
              </a:defRPr>
            </a:lvl1pPr>
          </a:lstStyle>
          <a:p>
            <a:fld id="{2FAC2E66-8EDA-4E16-987A-22298AF55262}" type="datetime1">
              <a:rPr lang="zh-CN" altLang="en-US" smtClean="0"/>
              <a:t>2020/6/12</a:t>
            </a:fld>
            <a:endParaRPr lang="zh-CN" alt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100">
                <a:solidFill>
                  <a:schemeClr val="tx1">
                    <a:lumMod val="65000"/>
                    <a:lumOff val="35000"/>
                  </a:schemeClr>
                </a:solidFill>
              </a:defRPr>
            </a:lvl1pPr>
          </a:lstStyle>
          <a:p>
            <a:r>
              <a:rPr lang="en-US" altLang="zh-CN"/>
              <a:t>GTAP Annual Conference, June 2020</a:t>
            </a:r>
            <a:endParaRPr lang="zh-CN" altLang="en-US"/>
          </a:p>
        </p:txBody>
      </p:sp>
      <p:sp>
        <p:nvSpPr>
          <p:cNvPr id="6" name="Slide Number Placeholder 5"/>
          <p:cNvSpPr>
            <a:spLocks noGrp="1"/>
          </p:cNvSpPr>
          <p:nvPr>
            <p:ph type="sldNum" sz="quarter" idx="4"/>
          </p:nvPr>
        </p:nvSpPr>
        <p:spPr>
          <a:xfrm>
            <a:off x="8617527" y="6356350"/>
            <a:ext cx="2743200" cy="365125"/>
          </a:xfrm>
          <a:prstGeom prst="rect">
            <a:avLst/>
          </a:prstGeom>
        </p:spPr>
        <p:txBody>
          <a:bodyPr vert="horz" lIns="91440" tIns="45720" rIns="91440" bIns="45720" rtlCol="0" anchor="ctr"/>
          <a:lstStyle>
            <a:lvl1pPr algn="r">
              <a:defRPr sz="1100">
                <a:solidFill>
                  <a:schemeClr val="tx1">
                    <a:tint val="75000"/>
                  </a:schemeClr>
                </a:solidFill>
              </a:defRPr>
            </a:lvl1pPr>
          </a:lstStyle>
          <a:p>
            <a:fld id="{C0A867C4-9EEB-4AFE-9714-03356454A58B}" type="slidenum">
              <a:rPr lang="zh-CN" altLang="en-US" smtClean="0"/>
              <a:t>‹#›</a:t>
            </a:fld>
            <a:endParaRPr lang="zh-CN" altLang="en-US"/>
          </a:p>
        </p:txBody>
      </p:sp>
    </p:spTree>
    <p:extLst>
      <p:ext uri="{BB962C8B-B14F-4D97-AF65-F5344CB8AC3E}">
        <p14:creationId xmlns:p14="http://schemas.microsoft.com/office/powerpoint/2010/main" val="30485617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Wingdings 2" pitchFamily="18" charset="2"/>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Wingdings 2" pitchFamily="18" charset="2"/>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Wingdings 2" pitchFamily="18" charset="2"/>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Wingdings 2" pitchFamily="18" charset="2"/>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Wingdings 2" pitchFamily="18" charset="2"/>
        <a:buChar char=""/>
        <a:defRPr sz="1800" kern="1200">
          <a:solidFill>
            <a:schemeClr val="tx1"/>
          </a:solidFill>
          <a:latin typeface="+mn-lt"/>
          <a:ea typeface="+mn-ea"/>
          <a:cs typeface="+mn-cs"/>
        </a:defRPr>
      </a:lvl5pPr>
      <a:lvl6pPr marL="2514600" indent="-228600" algn="l" defTabSz="914400" rtl="0" eaLnBrk="1" latinLnBrk="0" hangingPunct="1">
        <a:spcBef>
          <a:spcPct val="20000"/>
        </a:spcBef>
        <a:buFont typeface="Wingdings 2" pitchFamily="18" charset="2"/>
        <a:buChar char=""/>
        <a:defRPr sz="1800" kern="1200">
          <a:solidFill>
            <a:schemeClr val="tx1"/>
          </a:solidFill>
          <a:latin typeface="+mn-lt"/>
          <a:ea typeface="+mn-ea"/>
          <a:cs typeface="+mn-cs"/>
        </a:defRPr>
      </a:lvl6pPr>
      <a:lvl7pPr marL="2971800" indent="-228600" algn="l" defTabSz="914400" rtl="0" eaLnBrk="1" latinLnBrk="0" hangingPunct="1">
        <a:spcBef>
          <a:spcPct val="20000"/>
        </a:spcBef>
        <a:buFont typeface="Wingdings 2" pitchFamily="18" charset="2"/>
        <a:buChar char=""/>
        <a:defRPr sz="1800" kern="1200">
          <a:solidFill>
            <a:schemeClr val="tx1"/>
          </a:solidFill>
          <a:latin typeface="+mn-lt"/>
          <a:ea typeface="+mn-ea"/>
          <a:cs typeface="+mn-cs"/>
        </a:defRPr>
      </a:lvl7pPr>
      <a:lvl8pPr marL="3429000" indent="-228600" algn="l" defTabSz="914400" rtl="0" eaLnBrk="1" latinLnBrk="0" hangingPunct="1">
        <a:spcBef>
          <a:spcPct val="20000"/>
        </a:spcBef>
        <a:buFont typeface="Wingdings 2" pitchFamily="18" charset="2"/>
        <a:buChar char=""/>
        <a:defRPr sz="1800" kern="1200">
          <a:solidFill>
            <a:schemeClr val="tx1"/>
          </a:solidFill>
          <a:latin typeface="+mn-lt"/>
          <a:ea typeface="+mn-ea"/>
          <a:cs typeface="+mn-cs"/>
        </a:defRPr>
      </a:lvl8pPr>
      <a:lvl9pPr marL="3886200" indent="-228600" algn="l" defTabSz="914400" rtl="0" eaLnBrk="1" latinLnBrk="0" hangingPunct="1">
        <a:spcBef>
          <a:spcPct val="20000"/>
        </a:spcBef>
        <a:buFont typeface="Wingdings 2" pitchFamily="18" charset="2"/>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6" name="Rectangle 7">
            <a:extLst>
              <a:ext uri="{FF2B5EF4-FFF2-40B4-BE49-F238E27FC236}">
                <a16:creationId xmlns:a16="http://schemas.microsoft.com/office/drawing/2014/main" id="{FFD48BC7-DC40-47DE-87EE-9F4B6ECB9AB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7" name="Freeform: Shape 9">
            <a:extLst>
              <a:ext uri="{FF2B5EF4-FFF2-40B4-BE49-F238E27FC236}">
                <a16:creationId xmlns:a16="http://schemas.microsoft.com/office/drawing/2014/main" id="{E502BBC7-2C76-46F3-BC24-5985BC13DB8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14425" y="0"/>
            <a:ext cx="9963150" cy="6858000"/>
          </a:xfrm>
          <a:custGeom>
            <a:avLst/>
            <a:gdLst>
              <a:gd name="connsiteX0" fmla="*/ 1595771 w 9963150"/>
              <a:gd name="connsiteY0" fmla="*/ 0 h 6858000"/>
              <a:gd name="connsiteX1" fmla="*/ 8367379 w 9963150"/>
              <a:gd name="connsiteY1" fmla="*/ 0 h 6858000"/>
              <a:gd name="connsiteX2" fmla="*/ 8504080 w 9963150"/>
              <a:gd name="connsiteY2" fmla="*/ 130333 h 6858000"/>
              <a:gd name="connsiteX3" fmla="*/ 9963150 w 9963150"/>
              <a:gd name="connsiteY3" fmla="*/ 3652838 h 6858000"/>
              <a:gd name="connsiteX4" fmla="*/ 8825600 w 9963150"/>
              <a:gd name="connsiteY4" fmla="*/ 6821583 h 6858000"/>
              <a:gd name="connsiteX5" fmla="*/ 8794055 w 9963150"/>
              <a:gd name="connsiteY5" fmla="*/ 6858000 h 6858000"/>
              <a:gd name="connsiteX6" fmla="*/ 1169096 w 9963150"/>
              <a:gd name="connsiteY6" fmla="*/ 6858000 h 6858000"/>
              <a:gd name="connsiteX7" fmla="*/ 1137550 w 9963150"/>
              <a:gd name="connsiteY7" fmla="*/ 6821583 h 6858000"/>
              <a:gd name="connsiteX8" fmla="*/ 0 w 9963150"/>
              <a:gd name="connsiteY8" fmla="*/ 3652838 h 6858000"/>
              <a:gd name="connsiteX9" fmla="*/ 1459070 w 9963150"/>
              <a:gd name="connsiteY9" fmla="*/ 13033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963150" h="6858000">
                <a:moveTo>
                  <a:pt x="1595771" y="0"/>
                </a:moveTo>
                <a:lnTo>
                  <a:pt x="8367379" y="0"/>
                </a:lnTo>
                <a:lnTo>
                  <a:pt x="8504080" y="130333"/>
                </a:lnTo>
                <a:cubicBezTo>
                  <a:pt x="9405568" y="1031820"/>
                  <a:pt x="9963150" y="2277214"/>
                  <a:pt x="9963150" y="3652838"/>
                </a:cubicBezTo>
                <a:cubicBezTo>
                  <a:pt x="9963150" y="4856509"/>
                  <a:pt x="9536251" y="5960473"/>
                  <a:pt x="8825600" y="6821583"/>
                </a:cubicBezTo>
                <a:lnTo>
                  <a:pt x="8794055" y="6858000"/>
                </a:lnTo>
                <a:lnTo>
                  <a:pt x="1169096" y="6858000"/>
                </a:lnTo>
                <a:lnTo>
                  <a:pt x="1137550" y="6821583"/>
                </a:lnTo>
                <a:cubicBezTo>
                  <a:pt x="426899" y="5960473"/>
                  <a:pt x="0" y="4856509"/>
                  <a:pt x="0" y="3652838"/>
                </a:cubicBezTo>
                <a:cubicBezTo>
                  <a:pt x="0" y="2277214"/>
                  <a:pt x="557582" y="1031820"/>
                  <a:pt x="1459070" y="130333"/>
                </a:cubicBezTo>
                <a:close/>
              </a:path>
            </a:pathLst>
          </a:custGeom>
          <a:ln w="9525">
            <a:solidFill>
              <a:srgbClr val="EFEFEF"/>
            </a:solidFill>
          </a:ln>
          <a:effectLst>
            <a:outerShdw blurRad="139700" sx="102000" sy="102000" algn="ctr" rotWithShape="0">
              <a:schemeClr val="bg1">
                <a:lumMod val="85000"/>
                <a:alpha val="38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18" name="Freeform: Shape 11">
            <a:extLst>
              <a:ext uri="{FF2B5EF4-FFF2-40B4-BE49-F238E27FC236}">
                <a16:creationId xmlns:a16="http://schemas.microsoft.com/office/drawing/2014/main" id="{C7F28D52-2A5F-4D23-81AE-7CB8B591C7A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21664" y="0"/>
            <a:ext cx="9948672" cy="6858000"/>
          </a:xfrm>
          <a:custGeom>
            <a:avLst/>
            <a:gdLst>
              <a:gd name="connsiteX0" fmla="*/ 1595771 w 9963150"/>
              <a:gd name="connsiteY0" fmla="*/ 0 h 6858000"/>
              <a:gd name="connsiteX1" fmla="*/ 8367379 w 9963150"/>
              <a:gd name="connsiteY1" fmla="*/ 0 h 6858000"/>
              <a:gd name="connsiteX2" fmla="*/ 8504080 w 9963150"/>
              <a:gd name="connsiteY2" fmla="*/ 130333 h 6858000"/>
              <a:gd name="connsiteX3" fmla="*/ 9963150 w 9963150"/>
              <a:gd name="connsiteY3" fmla="*/ 3652838 h 6858000"/>
              <a:gd name="connsiteX4" fmla="*/ 8825600 w 9963150"/>
              <a:gd name="connsiteY4" fmla="*/ 6821583 h 6858000"/>
              <a:gd name="connsiteX5" fmla="*/ 8794055 w 9963150"/>
              <a:gd name="connsiteY5" fmla="*/ 6858000 h 6858000"/>
              <a:gd name="connsiteX6" fmla="*/ 1169096 w 9963150"/>
              <a:gd name="connsiteY6" fmla="*/ 6858000 h 6858000"/>
              <a:gd name="connsiteX7" fmla="*/ 1137550 w 9963150"/>
              <a:gd name="connsiteY7" fmla="*/ 6821583 h 6858000"/>
              <a:gd name="connsiteX8" fmla="*/ 0 w 9963150"/>
              <a:gd name="connsiteY8" fmla="*/ 3652838 h 6858000"/>
              <a:gd name="connsiteX9" fmla="*/ 1459070 w 9963150"/>
              <a:gd name="connsiteY9" fmla="*/ 13033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963150" h="6858000">
                <a:moveTo>
                  <a:pt x="1595771" y="0"/>
                </a:moveTo>
                <a:lnTo>
                  <a:pt x="8367379" y="0"/>
                </a:lnTo>
                <a:lnTo>
                  <a:pt x="8504080" y="130333"/>
                </a:lnTo>
                <a:cubicBezTo>
                  <a:pt x="9405568" y="1031820"/>
                  <a:pt x="9963150" y="2277214"/>
                  <a:pt x="9963150" y="3652838"/>
                </a:cubicBezTo>
                <a:cubicBezTo>
                  <a:pt x="9963150" y="4856509"/>
                  <a:pt x="9536251" y="5960473"/>
                  <a:pt x="8825600" y="6821583"/>
                </a:cubicBezTo>
                <a:lnTo>
                  <a:pt x="8794055" y="6858000"/>
                </a:lnTo>
                <a:lnTo>
                  <a:pt x="1169096" y="6858000"/>
                </a:lnTo>
                <a:lnTo>
                  <a:pt x="1137550" y="6821583"/>
                </a:lnTo>
                <a:cubicBezTo>
                  <a:pt x="426899" y="5960473"/>
                  <a:pt x="0" y="4856509"/>
                  <a:pt x="0" y="3652838"/>
                </a:cubicBezTo>
                <a:cubicBezTo>
                  <a:pt x="0" y="2277214"/>
                  <a:pt x="557582" y="1031820"/>
                  <a:pt x="1459070" y="130333"/>
                </a:cubicBezTo>
                <a:close/>
              </a:path>
            </a:pathLst>
          </a:cu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标题 1">
            <a:extLst>
              <a:ext uri="{FF2B5EF4-FFF2-40B4-BE49-F238E27FC236}">
                <a16:creationId xmlns:a16="http://schemas.microsoft.com/office/drawing/2014/main" id="{1164C79A-FAEB-458B-86C6-EA32788B4A49}"/>
              </a:ext>
            </a:extLst>
          </p:cNvPr>
          <p:cNvSpPr>
            <a:spLocks noGrp="1"/>
          </p:cNvSpPr>
          <p:nvPr>
            <p:ph type="ctrTitle"/>
          </p:nvPr>
        </p:nvSpPr>
        <p:spPr>
          <a:xfrm>
            <a:off x="1524003" y="1999615"/>
            <a:ext cx="9144000" cy="2764028"/>
          </a:xfrm>
        </p:spPr>
        <p:txBody>
          <a:bodyPr anchor="ctr">
            <a:normAutofit/>
          </a:bodyPr>
          <a:lstStyle/>
          <a:p>
            <a:r>
              <a:rPr lang="en-AU" altLang="zh-CN" sz="4500" b="1">
                <a:latin typeface="Times New Roman" panose="02020603050405020304" pitchFamily="18" charset="0"/>
                <a:cs typeface="Times New Roman" panose="02020603050405020304" pitchFamily="18" charset="0"/>
              </a:rPr>
              <a:t>GTAP Trade Policies Simulations: When Does “Firm Heterogeneity” Need to be Considered?</a:t>
            </a:r>
            <a:endParaRPr lang="zh-CN" altLang="zh-CN" sz="4500">
              <a:latin typeface="Times New Roman" panose="02020603050405020304" pitchFamily="18" charset="0"/>
              <a:cs typeface="Times New Roman" panose="02020603050405020304" pitchFamily="18" charset="0"/>
            </a:endParaRPr>
          </a:p>
        </p:txBody>
      </p:sp>
      <p:sp>
        <p:nvSpPr>
          <p:cNvPr id="3" name="副标题 2">
            <a:extLst>
              <a:ext uri="{FF2B5EF4-FFF2-40B4-BE49-F238E27FC236}">
                <a16:creationId xmlns:a16="http://schemas.microsoft.com/office/drawing/2014/main" id="{806D6501-D4A0-4C8E-B99A-93E32D95D453}"/>
              </a:ext>
            </a:extLst>
          </p:cNvPr>
          <p:cNvSpPr>
            <a:spLocks noGrp="1"/>
          </p:cNvSpPr>
          <p:nvPr>
            <p:ph type="subTitle" idx="1"/>
          </p:nvPr>
        </p:nvSpPr>
        <p:spPr>
          <a:xfrm>
            <a:off x="1966912" y="5645150"/>
            <a:ext cx="8258176" cy="631825"/>
          </a:xfrm>
        </p:spPr>
        <p:txBody>
          <a:bodyPr anchor="ctr">
            <a:noAutofit/>
          </a:bodyPr>
          <a:lstStyle/>
          <a:p>
            <a:r>
              <a:rPr lang="en-AU" altLang="zh-CN" sz="1600" dirty="0">
                <a:latin typeface="Times New Roman" panose="02020603050405020304" pitchFamily="18" charset="0"/>
                <a:cs typeface="Times New Roman" panose="02020603050405020304" pitchFamily="18" charset="0"/>
              </a:rPr>
              <a:t>MENG, </a:t>
            </a:r>
            <a:r>
              <a:rPr lang="en-AU" altLang="zh-CN" sz="1600" dirty="0" err="1">
                <a:latin typeface="Times New Roman" panose="02020603050405020304" pitchFamily="18" charset="0"/>
                <a:cs typeface="Times New Roman" panose="02020603050405020304" pitchFamily="18" charset="0"/>
              </a:rPr>
              <a:t>Xue</a:t>
            </a:r>
            <a:r>
              <a:rPr lang="en-AU" altLang="zh-CN" sz="1600" dirty="0">
                <a:latin typeface="Times New Roman" panose="02020603050405020304" pitchFamily="18" charset="0"/>
                <a:cs typeface="Times New Roman" panose="02020603050405020304" pitchFamily="18" charset="0"/>
              </a:rPr>
              <a:t>  HUANG, Peng</a:t>
            </a:r>
          </a:p>
          <a:p>
            <a:r>
              <a:rPr lang="en-AU" altLang="zh-CN" sz="1600" dirty="0">
                <a:latin typeface="Times New Roman" panose="02020603050405020304" pitchFamily="18" charset="0"/>
                <a:cs typeface="Times New Roman" panose="02020603050405020304" pitchFamily="18" charset="0"/>
              </a:rPr>
              <a:t>17-19 June 2020</a:t>
            </a:r>
            <a:endParaRPr lang="zh-CN" altLang="en-US" sz="1600" dirty="0">
              <a:latin typeface="Times New Roman" panose="02020603050405020304" pitchFamily="18" charset="0"/>
              <a:cs typeface="Times New Roman" panose="02020603050405020304" pitchFamily="18" charset="0"/>
            </a:endParaRPr>
          </a:p>
        </p:txBody>
      </p:sp>
      <p:sp>
        <p:nvSpPr>
          <p:cNvPr id="19" name="Rectangle 13">
            <a:extLst>
              <a:ext uri="{FF2B5EF4-FFF2-40B4-BE49-F238E27FC236}">
                <a16:creationId xmlns:a16="http://schemas.microsoft.com/office/drawing/2014/main" id="{3629484E-3792-4B3D-89AD-7C8A1ED0E0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718560" y="5524786"/>
            <a:ext cx="4754880" cy="27432"/>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 name="日期占位符 3">
            <a:extLst>
              <a:ext uri="{FF2B5EF4-FFF2-40B4-BE49-F238E27FC236}">
                <a16:creationId xmlns:a16="http://schemas.microsoft.com/office/drawing/2014/main" id="{914D83BB-40C0-4701-AF13-9D4AC4A8ABBF}"/>
              </a:ext>
            </a:extLst>
          </p:cNvPr>
          <p:cNvSpPr>
            <a:spLocks noGrp="1"/>
          </p:cNvSpPr>
          <p:nvPr>
            <p:ph type="dt" sz="half" idx="10"/>
          </p:nvPr>
        </p:nvSpPr>
        <p:spPr/>
        <p:txBody>
          <a:bodyPr/>
          <a:lstStyle/>
          <a:p>
            <a:fld id="{3FFE8DA1-D093-41F5-9E48-B755A53DCD8C}" type="datetime1">
              <a:rPr lang="zh-CN" altLang="en-US" smtClean="0"/>
              <a:t>2020/6/12</a:t>
            </a:fld>
            <a:endParaRPr lang="zh-CN" altLang="en-US"/>
          </a:p>
        </p:txBody>
      </p:sp>
      <p:sp>
        <p:nvSpPr>
          <p:cNvPr id="5" name="页脚占位符 4">
            <a:extLst>
              <a:ext uri="{FF2B5EF4-FFF2-40B4-BE49-F238E27FC236}">
                <a16:creationId xmlns:a16="http://schemas.microsoft.com/office/drawing/2014/main" id="{D298EE30-A99C-4EAD-B554-DCD369BCB75D}"/>
              </a:ext>
            </a:extLst>
          </p:cNvPr>
          <p:cNvSpPr>
            <a:spLocks noGrp="1"/>
          </p:cNvSpPr>
          <p:nvPr>
            <p:ph type="ftr" sz="quarter" idx="11"/>
          </p:nvPr>
        </p:nvSpPr>
        <p:spPr/>
        <p:txBody>
          <a:bodyPr/>
          <a:lstStyle/>
          <a:p>
            <a:r>
              <a:rPr lang="en-US" altLang="zh-CN"/>
              <a:t>GTAP Annual Conference, June 2020</a:t>
            </a:r>
            <a:endParaRPr lang="zh-CN" altLang="en-US"/>
          </a:p>
        </p:txBody>
      </p:sp>
      <p:sp>
        <p:nvSpPr>
          <p:cNvPr id="6" name="灯片编号占位符 5">
            <a:extLst>
              <a:ext uri="{FF2B5EF4-FFF2-40B4-BE49-F238E27FC236}">
                <a16:creationId xmlns:a16="http://schemas.microsoft.com/office/drawing/2014/main" id="{0279EFFB-105F-4C81-82C1-B0134428F401}"/>
              </a:ext>
            </a:extLst>
          </p:cNvPr>
          <p:cNvSpPr>
            <a:spLocks noGrp="1"/>
          </p:cNvSpPr>
          <p:nvPr>
            <p:ph type="sldNum" sz="quarter" idx="12"/>
          </p:nvPr>
        </p:nvSpPr>
        <p:spPr/>
        <p:txBody>
          <a:bodyPr/>
          <a:lstStyle/>
          <a:p>
            <a:fld id="{C0A867C4-9EEB-4AFE-9714-03356454A58B}" type="slidenum">
              <a:rPr lang="zh-CN" altLang="en-US" smtClean="0"/>
              <a:t>1</a:t>
            </a:fld>
            <a:endParaRPr lang="zh-CN" altLang="en-US"/>
          </a:p>
        </p:txBody>
      </p:sp>
    </p:spTree>
    <p:extLst>
      <p:ext uri="{BB962C8B-B14F-4D97-AF65-F5344CB8AC3E}">
        <p14:creationId xmlns:p14="http://schemas.microsoft.com/office/powerpoint/2010/main" val="392015879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789ECBE0-4CCA-40CF-8422-B97F15E485C8}"/>
              </a:ext>
            </a:extLst>
          </p:cNvPr>
          <p:cNvSpPr>
            <a:spLocks noGrp="1"/>
          </p:cNvSpPr>
          <p:nvPr>
            <p:ph type="title"/>
          </p:nvPr>
        </p:nvSpPr>
        <p:spPr>
          <a:xfrm>
            <a:off x="583531" y="1962773"/>
            <a:ext cx="3200400" cy="2610042"/>
          </a:xfrm>
        </p:spPr>
        <p:txBody>
          <a:bodyPr vert="horz" lIns="91440" tIns="45720" rIns="91440" bIns="45720" rtlCol="0" anchor="b">
            <a:normAutofit/>
          </a:bodyPr>
          <a:lstStyle/>
          <a:p>
            <a:r>
              <a:rPr lang="en-US" altLang="zh-CN" sz="4200" kern="1200" dirty="0">
                <a:solidFill>
                  <a:schemeClr val="tx1"/>
                </a:solidFill>
                <a:latin typeface="+mj-lt"/>
                <a:ea typeface="+mj-ea"/>
                <a:cs typeface="+mj-cs"/>
              </a:rPr>
              <a:t>Aggregation: </a:t>
            </a:r>
            <a:br>
              <a:rPr lang="en-US" altLang="zh-CN" sz="4200" kern="1200" dirty="0">
                <a:solidFill>
                  <a:schemeClr val="tx1"/>
                </a:solidFill>
                <a:latin typeface="+mj-lt"/>
                <a:ea typeface="+mj-ea"/>
                <a:cs typeface="+mj-cs"/>
              </a:rPr>
            </a:br>
            <a:r>
              <a:rPr lang="en-US" altLang="zh-CN" sz="4200" kern="1200" dirty="0">
                <a:solidFill>
                  <a:schemeClr val="tx1"/>
                </a:solidFill>
                <a:latin typeface="+mj-lt"/>
                <a:ea typeface="+mj-ea"/>
                <a:cs typeface="+mj-cs"/>
              </a:rPr>
              <a:t>13 Regions </a:t>
            </a:r>
            <a:br>
              <a:rPr lang="en-US" altLang="zh-CN" sz="4200" kern="1200" dirty="0">
                <a:solidFill>
                  <a:schemeClr val="tx1"/>
                </a:solidFill>
                <a:latin typeface="+mj-lt"/>
                <a:ea typeface="+mj-ea"/>
                <a:cs typeface="+mj-cs"/>
              </a:rPr>
            </a:br>
            <a:r>
              <a:rPr lang="en-US" altLang="zh-CN" sz="4200" kern="1200" dirty="0">
                <a:solidFill>
                  <a:schemeClr val="tx1"/>
                </a:solidFill>
                <a:latin typeface="+mj-lt"/>
                <a:ea typeface="+mj-ea"/>
                <a:cs typeface="+mj-cs"/>
              </a:rPr>
              <a:t>       x </a:t>
            </a:r>
            <a:br>
              <a:rPr lang="en-US" altLang="zh-CN" sz="4200" kern="1200" dirty="0">
                <a:solidFill>
                  <a:schemeClr val="tx1"/>
                </a:solidFill>
                <a:latin typeface="+mj-lt"/>
                <a:ea typeface="+mj-ea"/>
                <a:cs typeface="+mj-cs"/>
              </a:rPr>
            </a:br>
            <a:r>
              <a:rPr lang="en-US" altLang="zh-CN" sz="4200" kern="1200" dirty="0">
                <a:solidFill>
                  <a:schemeClr val="tx1"/>
                </a:solidFill>
                <a:latin typeface="+mj-lt"/>
                <a:ea typeface="+mj-ea"/>
                <a:cs typeface="+mj-cs"/>
              </a:rPr>
              <a:t>6 Sectors</a:t>
            </a:r>
          </a:p>
        </p:txBody>
      </p:sp>
      <p:sp>
        <p:nvSpPr>
          <p:cNvPr id="16" name="Freeform: Shape 7">
            <a:extLst>
              <a:ext uri="{FF2B5EF4-FFF2-40B4-BE49-F238E27FC236}">
                <a16:creationId xmlns:a16="http://schemas.microsoft.com/office/drawing/2014/main" id="{F6EF57EF-D042-41D3-83E8-41A1FE6C11E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5532876" cy="1290953"/>
          </a:xfrm>
          <a:custGeom>
            <a:avLst/>
            <a:gdLst>
              <a:gd name="connsiteX0" fmla="*/ 0 w 5532876"/>
              <a:gd name="connsiteY0" fmla="*/ 0 h 1290953"/>
              <a:gd name="connsiteX1" fmla="*/ 5532876 w 5532876"/>
              <a:gd name="connsiteY1" fmla="*/ 0 h 1290953"/>
              <a:gd name="connsiteX2" fmla="*/ 4936972 w 5532876"/>
              <a:gd name="connsiteY2" fmla="*/ 1290953 h 1290953"/>
              <a:gd name="connsiteX3" fmla="*/ 0 w 5532876"/>
              <a:gd name="connsiteY3" fmla="*/ 1290953 h 1290953"/>
            </a:gdLst>
            <a:ahLst/>
            <a:cxnLst>
              <a:cxn ang="0">
                <a:pos x="connsiteX0" y="connsiteY0"/>
              </a:cxn>
              <a:cxn ang="0">
                <a:pos x="connsiteX1" y="connsiteY1"/>
              </a:cxn>
              <a:cxn ang="0">
                <a:pos x="connsiteX2" y="connsiteY2"/>
              </a:cxn>
              <a:cxn ang="0">
                <a:pos x="connsiteX3" y="connsiteY3"/>
              </a:cxn>
            </a:cxnLst>
            <a:rect l="l" t="t" r="r" b="b"/>
            <a:pathLst>
              <a:path w="5532876" h="1290953">
                <a:moveTo>
                  <a:pt x="0" y="0"/>
                </a:moveTo>
                <a:lnTo>
                  <a:pt x="5532876" y="0"/>
                </a:lnTo>
                <a:lnTo>
                  <a:pt x="4936972" y="1290953"/>
                </a:lnTo>
                <a:lnTo>
                  <a:pt x="0" y="1290953"/>
                </a:lnTo>
                <a:close/>
              </a:path>
            </a:pathLst>
          </a:custGeom>
          <a:solidFill>
            <a:srgbClr val="59595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7" name="Freeform: Shape 9">
            <a:extLst>
              <a:ext uri="{FF2B5EF4-FFF2-40B4-BE49-F238E27FC236}">
                <a16:creationId xmlns:a16="http://schemas.microsoft.com/office/drawing/2014/main" id="{D00A59BB-A268-4F3E-9D41-CA265AF1687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097841" y="1"/>
            <a:ext cx="7094159" cy="1290953"/>
          </a:xfrm>
          <a:custGeom>
            <a:avLst/>
            <a:gdLst>
              <a:gd name="connsiteX0" fmla="*/ 595904 w 7094159"/>
              <a:gd name="connsiteY0" fmla="*/ 0 h 1290953"/>
              <a:gd name="connsiteX1" fmla="*/ 7094159 w 7094159"/>
              <a:gd name="connsiteY1" fmla="*/ 0 h 1290953"/>
              <a:gd name="connsiteX2" fmla="*/ 7094159 w 7094159"/>
              <a:gd name="connsiteY2" fmla="*/ 1290553 h 1290953"/>
              <a:gd name="connsiteX3" fmla="*/ 5920618 w 7094159"/>
              <a:gd name="connsiteY3" fmla="*/ 1290553 h 1290953"/>
              <a:gd name="connsiteX4" fmla="*/ 5920618 w 7094159"/>
              <a:gd name="connsiteY4" fmla="*/ 1290953 h 1290953"/>
              <a:gd name="connsiteX5" fmla="*/ 2729248 w 7094159"/>
              <a:gd name="connsiteY5" fmla="*/ 1290953 h 1290953"/>
              <a:gd name="connsiteX6" fmla="*/ 2574303 w 7094159"/>
              <a:gd name="connsiteY6" fmla="*/ 1290953 h 1290953"/>
              <a:gd name="connsiteX7" fmla="*/ 0 w 7094159"/>
              <a:gd name="connsiteY7" fmla="*/ 1290953 h 12909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094159" h="1290953">
                <a:moveTo>
                  <a:pt x="595904" y="0"/>
                </a:moveTo>
                <a:lnTo>
                  <a:pt x="7094159" y="0"/>
                </a:lnTo>
                <a:lnTo>
                  <a:pt x="7094159" y="1290553"/>
                </a:lnTo>
                <a:lnTo>
                  <a:pt x="5920618" y="1290553"/>
                </a:lnTo>
                <a:lnTo>
                  <a:pt x="5920618" y="1290953"/>
                </a:lnTo>
                <a:lnTo>
                  <a:pt x="2729248" y="1290953"/>
                </a:lnTo>
                <a:lnTo>
                  <a:pt x="2574303" y="1290953"/>
                </a:lnTo>
                <a:lnTo>
                  <a:pt x="0" y="1290953"/>
                </a:lnTo>
                <a:close/>
              </a:path>
            </a:pathLst>
          </a:custGeom>
          <a:solidFill>
            <a:srgbClr val="7F7F7F">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Freeform: Shape 11">
            <a:extLst>
              <a:ext uri="{FF2B5EF4-FFF2-40B4-BE49-F238E27FC236}">
                <a16:creationId xmlns:a16="http://schemas.microsoft.com/office/drawing/2014/main" id="{63794DCE-9D34-40DF-AB3F-06DA8ACCDA9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22116" y="5450103"/>
            <a:ext cx="5569884" cy="1407897"/>
          </a:xfrm>
          <a:custGeom>
            <a:avLst/>
            <a:gdLst>
              <a:gd name="connsiteX0" fmla="*/ 652041 w 5569884"/>
              <a:gd name="connsiteY0" fmla="*/ 0 h 1407897"/>
              <a:gd name="connsiteX1" fmla="*/ 5569884 w 5569884"/>
              <a:gd name="connsiteY1" fmla="*/ 0 h 1407897"/>
              <a:gd name="connsiteX2" fmla="*/ 5569884 w 5569884"/>
              <a:gd name="connsiteY2" fmla="*/ 1407897 h 1407897"/>
              <a:gd name="connsiteX3" fmla="*/ 0 w 5569884"/>
              <a:gd name="connsiteY3" fmla="*/ 1407897 h 1407897"/>
            </a:gdLst>
            <a:ahLst/>
            <a:cxnLst>
              <a:cxn ang="0">
                <a:pos x="connsiteX0" y="connsiteY0"/>
              </a:cxn>
              <a:cxn ang="0">
                <a:pos x="connsiteX1" y="connsiteY1"/>
              </a:cxn>
              <a:cxn ang="0">
                <a:pos x="connsiteX2" y="connsiteY2"/>
              </a:cxn>
              <a:cxn ang="0">
                <a:pos x="connsiteX3" y="connsiteY3"/>
              </a:cxn>
            </a:cxnLst>
            <a:rect l="l" t="t" r="r" b="b"/>
            <a:pathLst>
              <a:path w="5569884" h="1407897">
                <a:moveTo>
                  <a:pt x="652041" y="0"/>
                </a:moveTo>
                <a:lnTo>
                  <a:pt x="5569884" y="0"/>
                </a:lnTo>
                <a:lnTo>
                  <a:pt x="5569884" y="1407897"/>
                </a:lnTo>
                <a:lnTo>
                  <a:pt x="0" y="1407897"/>
                </a:ln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9" name="Freeform: Shape 13">
            <a:extLst>
              <a:ext uri="{FF2B5EF4-FFF2-40B4-BE49-F238E27FC236}">
                <a16:creationId xmlns:a16="http://schemas.microsoft.com/office/drawing/2014/main" id="{45006452-918C-4282-A72C-C9692B66910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5450103"/>
            <a:ext cx="7114535" cy="1407897"/>
          </a:xfrm>
          <a:custGeom>
            <a:avLst/>
            <a:gdLst>
              <a:gd name="connsiteX0" fmla="*/ 0 w 7114535"/>
              <a:gd name="connsiteY0" fmla="*/ 0 h 1407897"/>
              <a:gd name="connsiteX1" fmla="*/ 1189345 w 7114535"/>
              <a:gd name="connsiteY1" fmla="*/ 0 h 1407897"/>
              <a:gd name="connsiteX2" fmla="*/ 7114535 w 7114535"/>
              <a:gd name="connsiteY2" fmla="*/ 0 h 1407897"/>
              <a:gd name="connsiteX3" fmla="*/ 6462495 w 7114535"/>
              <a:gd name="connsiteY3" fmla="*/ 1407897 h 1407897"/>
              <a:gd name="connsiteX4" fmla="*/ 0 w 7114535"/>
              <a:gd name="connsiteY4" fmla="*/ 1407897 h 14078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114535" h="1407897">
                <a:moveTo>
                  <a:pt x="0" y="0"/>
                </a:moveTo>
                <a:lnTo>
                  <a:pt x="1189345" y="0"/>
                </a:lnTo>
                <a:lnTo>
                  <a:pt x="7114535" y="0"/>
                </a:lnTo>
                <a:lnTo>
                  <a:pt x="6462495" y="1407897"/>
                </a:lnTo>
                <a:lnTo>
                  <a:pt x="0" y="1407897"/>
                </a:lnTo>
                <a:close/>
              </a:path>
            </a:pathLst>
          </a:custGeom>
          <a:solidFill>
            <a:srgbClr val="7F7F7F">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aphicFrame>
        <p:nvGraphicFramePr>
          <p:cNvPr id="3" name="表格 2">
            <a:extLst>
              <a:ext uri="{FF2B5EF4-FFF2-40B4-BE49-F238E27FC236}">
                <a16:creationId xmlns:a16="http://schemas.microsoft.com/office/drawing/2014/main" id="{C112CA41-3B05-4394-979E-70E3189E4F09}"/>
              </a:ext>
            </a:extLst>
          </p:cNvPr>
          <p:cNvGraphicFramePr>
            <a:graphicFrameLocks noGrp="1"/>
          </p:cNvGraphicFramePr>
          <p:nvPr>
            <p:extLst>
              <p:ext uri="{D42A27DB-BD31-4B8C-83A1-F6EECF244321}">
                <p14:modId xmlns:p14="http://schemas.microsoft.com/office/powerpoint/2010/main" val="343444833"/>
              </p:ext>
            </p:extLst>
          </p:nvPr>
        </p:nvGraphicFramePr>
        <p:xfrm>
          <a:off x="4367463" y="1493542"/>
          <a:ext cx="7591925" cy="938463"/>
        </p:xfrm>
        <a:graphic>
          <a:graphicData uri="http://schemas.openxmlformats.org/drawingml/2006/table">
            <a:tbl>
              <a:tblPr firstRow="1" firstCol="1" bandRow="1">
                <a:noFill/>
                <a:tableStyleId>{9D7B26C5-4107-4FEC-AEDC-1716B250A1EF}</a:tableStyleId>
              </a:tblPr>
              <a:tblGrid>
                <a:gridCol w="1045978">
                  <a:extLst>
                    <a:ext uri="{9D8B030D-6E8A-4147-A177-3AD203B41FA5}">
                      <a16:colId xmlns:a16="http://schemas.microsoft.com/office/drawing/2014/main" val="3569690836"/>
                    </a:ext>
                  </a:extLst>
                </a:gridCol>
                <a:gridCol w="835025">
                  <a:extLst>
                    <a:ext uri="{9D8B030D-6E8A-4147-A177-3AD203B41FA5}">
                      <a16:colId xmlns:a16="http://schemas.microsoft.com/office/drawing/2014/main" val="3992631177"/>
                    </a:ext>
                  </a:extLst>
                </a:gridCol>
                <a:gridCol w="953952">
                  <a:extLst>
                    <a:ext uri="{9D8B030D-6E8A-4147-A177-3AD203B41FA5}">
                      <a16:colId xmlns:a16="http://schemas.microsoft.com/office/drawing/2014/main" val="2000256744"/>
                    </a:ext>
                  </a:extLst>
                </a:gridCol>
                <a:gridCol w="852929">
                  <a:extLst>
                    <a:ext uri="{9D8B030D-6E8A-4147-A177-3AD203B41FA5}">
                      <a16:colId xmlns:a16="http://schemas.microsoft.com/office/drawing/2014/main" val="2017852213"/>
                    </a:ext>
                  </a:extLst>
                </a:gridCol>
                <a:gridCol w="1092058">
                  <a:extLst>
                    <a:ext uri="{9D8B030D-6E8A-4147-A177-3AD203B41FA5}">
                      <a16:colId xmlns:a16="http://schemas.microsoft.com/office/drawing/2014/main" val="542962345"/>
                    </a:ext>
                  </a:extLst>
                </a:gridCol>
                <a:gridCol w="997430">
                  <a:extLst>
                    <a:ext uri="{9D8B030D-6E8A-4147-A177-3AD203B41FA5}">
                      <a16:colId xmlns:a16="http://schemas.microsoft.com/office/drawing/2014/main" val="1492697987"/>
                    </a:ext>
                  </a:extLst>
                </a:gridCol>
                <a:gridCol w="997429">
                  <a:extLst>
                    <a:ext uri="{9D8B030D-6E8A-4147-A177-3AD203B41FA5}">
                      <a16:colId xmlns:a16="http://schemas.microsoft.com/office/drawing/2014/main" val="4095864931"/>
                    </a:ext>
                  </a:extLst>
                </a:gridCol>
                <a:gridCol w="817124">
                  <a:extLst>
                    <a:ext uri="{9D8B030D-6E8A-4147-A177-3AD203B41FA5}">
                      <a16:colId xmlns:a16="http://schemas.microsoft.com/office/drawing/2014/main" val="3073641450"/>
                    </a:ext>
                  </a:extLst>
                </a:gridCol>
              </a:tblGrid>
              <a:tr h="356122">
                <a:tc rowSpan="2">
                  <a:txBody>
                    <a:bodyPr/>
                    <a:lstStyle/>
                    <a:p>
                      <a:pPr algn="r">
                        <a:lnSpc>
                          <a:spcPts val="1200"/>
                        </a:lnSpc>
                        <a:spcAft>
                          <a:spcPts val="0"/>
                        </a:spcAft>
                      </a:pPr>
                      <a:r>
                        <a:rPr lang="en-AU" sz="1600" b="1" kern="100">
                          <a:solidFill>
                            <a:schemeClr val="tx1">
                              <a:lumMod val="75000"/>
                              <a:lumOff val="25000"/>
                            </a:schemeClr>
                          </a:solidFill>
                          <a:effectLst/>
                        </a:rPr>
                        <a:t>Economy</a:t>
                      </a:r>
                      <a:endParaRPr lang="zh-CN" sz="1600" b="1" kern="100">
                        <a:solidFill>
                          <a:schemeClr val="tx1">
                            <a:lumMod val="75000"/>
                            <a:lumOff val="25000"/>
                          </a:schemeClr>
                        </a:solidFill>
                        <a:effectLst/>
                        <a:latin typeface="等线" panose="02010600030101010101" pitchFamily="2" charset="-122"/>
                        <a:ea typeface="等线" panose="02010600030101010101" pitchFamily="2" charset="-122"/>
                        <a:cs typeface="Arial" panose="020B0604020202020204" pitchFamily="34" charset="0"/>
                      </a:endParaRPr>
                    </a:p>
                  </a:txBody>
                  <a:tcPr marL="98560" marR="147840" marT="49280" marB="49280" anchor="ctr">
                    <a:lnL w="12700" cmpd="sng">
                      <a:noFill/>
                      <a:prstDash val="solid"/>
                    </a:lnL>
                    <a:lnR w="12700" cmpd="sng">
                      <a:noFill/>
                      <a:prstDash val="solid"/>
                    </a:lnR>
                    <a:lnT w="12700" cmpd="sng">
                      <a:noFill/>
                      <a:prstDash val="solid"/>
                    </a:lnT>
                    <a:lnB w="9525" cap="flat" cmpd="sng" algn="ctr">
                      <a:solidFill>
                        <a:srgbClr val="D8DCDC"/>
                      </a:solidFill>
                      <a:prstDash val="solid"/>
                    </a:lnB>
                    <a:noFill/>
                  </a:tcPr>
                </a:tc>
                <a:tc>
                  <a:txBody>
                    <a:bodyPr/>
                    <a:lstStyle/>
                    <a:p>
                      <a:pPr algn="ctr">
                        <a:lnSpc>
                          <a:spcPts val="1200"/>
                        </a:lnSpc>
                        <a:spcAft>
                          <a:spcPts val="0"/>
                        </a:spcAft>
                      </a:pPr>
                      <a:r>
                        <a:rPr lang="en-AU" sz="1600" b="1" kern="100">
                          <a:solidFill>
                            <a:schemeClr val="tx1">
                              <a:lumMod val="75000"/>
                              <a:lumOff val="25000"/>
                            </a:schemeClr>
                          </a:solidFill>
                          <a:effectLst/>
                        </a:rPr>
                        <a:t>ASEAN</a:t>
                      </a:r>
                      <a:endParaRPr lang="zh-CN" sz="1600" b="1" kern="100">
                        <a:solidFill>
                          <a:schemeClr val="tx1">
                            <a:lumMod val="75000"/>
                            <a:lumOff val="25000"/>
                          </a:schemeClr>
                        </a:solidFill>
                        <a:effectLst/>
                        <a:latin typeface="等线" panose="02010600030101010101" pitchFamily="2" charset="-122"/>
                        <a:ea typeface="等线" panose="02010600030101010101" pitchFamily="2" charset="-122"/>
                        <a:cs typeface="Arial" panose="020B0604020202020204" pitchFamily="34" charset="0"/>
                      </a:endParaRPr>
                    </a:p>
                  </a:txBody>
                  <a:tcPr marL="98560" marR="34730" marT="49280" marB="49280" anchor="ctr">
                    <a:lnL w="12700" cmpd="sng">
                      <a:noFill/>
                      <a:prstDash val="solid"/>
                    </a:lnL>
                    <a:lnR w="12700" cmpd="sng">
                      <a:noFill/>
                      <a:prstDash val="solid"/>
                    </a:lnR>
                    <a:lnT w="12700" cmpd="sng">
                      <a:noFill/>
                      <a:prstDash val="solid"/>
                    </a:lnT>
                    <a:lnB w="9525" cap="flat" cmpd="sng" algn="ctr">
                      <a:solidFill>
                        <a:srgbClr val="D8DCDC"/>
                      </a:solidFill>
                      <a:prstDash val="solid"/>
                    </a:lnB>
                    <a:noFill/>
                  </a:tcPr>
                </a:tc>
                <a:tc>
                  <a:txBody>
                    <a:bodyPr/>
                    <a:lstStyle/>
                    <a:p>
                      <a:pPr algn="ctr">
                        <a:lnSpc>
                          <a:spcPts val="1200"/>
                        </a:lnSpc>
                        <a:spcAft>
                          <a:spcPts val="0"/>
                        </a:spcAft>
                      </a:pPr>
                      <a:r>
                        <a:rPr lang="en-AU" sz="1600" b="1" kern="100">
                          <a:solidFill>
                            <a:schemeClr val="tx1">
                              <a:lumMod val="75000"/>
                              <a:lumOff val="25000"/>
                            </a:schemeClr>
                          </a:solidFill>
                          <a:effectLst/>
                        </a:rPr>
                        <a:t>Australia</a:t>
                      </a:r>
                      <a:endParaRPr lang="zh-CN" sz="1600" b="1" kern="100">
                        <a:solidFill>
                          <a:schemeClr val="tx1">
                            <a:lumMod val="75000"/>
                            <a:lumOff val="25000"/>
                          </a:schemeClr>
                        </a:solidFill>
                        <a:effectLst/>
                        <a:latin typeface="等线" panose="02010600030101010101" pitchFamily="2" charset="-122"/>
                        <a:ea typeface="等线" panose="02010600030101010101" pitchFamily="2" charset="-122"/>
                        <a:cs typeface="Arial" panose="020B0604020202020204" pitchFamily="34" charset="0"/>
                      </a:endParaRPr>
                    </a:p>
                  </a:txBody>
                  <a:tcPr marL="98560" marR="34730" marT="49280" marB="49280" anchor="ctr">
                    <a:lnL w="12700" cmpd="sng">
                      <a:noFill/>
                      <a:prstDash val="solid"/>
                    </a:lnL>
                    <a:lnR w="12700" cmpd="sng">
                      <a:noFill/>
                      <a:prstDash val="solid"/>
                    </a:lnR>
                    <a:lnT w="12700" cmpd="sng">
                      <a:noFill/>
                      <a:prstDash val="solid"/>
                    </a:lnT>
                    <a:lnB w="9525" cap="flat" cmpd="sng" algn="ctr">
                      <a:solidFill>
                        <a:srgbClr val="D8DCDC"/>
                      </a:solidFill>
                      <a:prstDash val="solid"/>
                    </a:lnB>
                    <a:noFill/>
                  </a:tcPr>
                </a:tc>
                <a:tc>
                  <a:txBody>
                    <a:bodyPr/>
                    <a:lstStyle/>
                    <a:p>
                      <a:pPr algn="ctr">
                        <a:lnSpc>
                          <a:spcPts val="1200"/>
                        </a:lnSpc>
                        <a:spcAft>
                          <a:spcPts val="0"/>
                        </a:spcAft>
                      </a:pPr>
                      <a:r>
                        <a:rPr lang="en-AU" sz="1600" b="1" kern="100" dirty="0">
                          <a:solidFill>
                            <a:schemeClr val="tx1">
                              <a:lumMod val="75000"/>
                              <a:lumOff val="25000"/>
                            </a:schemeClr>
                          </a:solidFill>
                          <a:effectLst/>
                        </a:rPr>
                        <a:t>Canada</a:t>
                      </a:r>
                      <a:endParaRPr lang="zh-CN" sz="1600" b="1" kern="100" dirty="0">
                        <a:solidFill>
                          <a:schemeClr val="tx1">
                            <a:lumMod val="75000"/>
                            <a:lumOff val="25000"/>
                          </a:schemeClr>
                        </a:solidFill>
                        <a:effectLst/>
                        <a:latin typeface="等线" panose="02010600030101010101" pitchFamily="2" charset="-122"/>
                        <a:ea typeface="等线" panose="02010600030101010101" pitchFamily="2" charset="-122"/>
                        <a:cs typeface="Arial" panose="020B0604020202020204" pitchFamily="34" charset="0"/>
                      </a:endParaRPr>
                    </a:p>
                  </a:txBody>
                  <a:tcPr marL="98560" marR="34730" marT="49280" marB="49280" anchor="ctr">
                    <a:lnL w="12700" cmpd="sng">
                      <a:noFill/>
                      <a:prstDash val="solid"/>
                    </a:lnL>
                    <a:lnR w="12700" cmpd="sng">
                      <a:noFill/>
                      <a:prstDash val="solid"/>
                    </a:lnR>
                    <a:lnT w="12700" cmpd="sng">
                      <a:noFill/>
                      <a:prstDash val="solid"/>
                    </a:lnT>
                    <a:lnB w="9525" cap="flat" cmpd="sng" algn="ctr">
                      <a:solidFill>
                        <a:srgbClr val="D8DCDC"/>
                      </a:solidFill>
                      <a:prstDash val="solid"/>
                    </a:lnB>
                    <a:noFill/>
                  </a:tcPr>
                </a:tc>
                <a:tc>
                  <a:txBody>
                    <a:bodyPr/>
                    <a:lstStyle/>
                    <a:p>
                      <a:pPr algn="ctr">
                        <a:lnSpc>
                          <a:spcPts val="1200"/>
                        </a:lnSpc>
                        <a:spcAft>
                          <a:spcPts val="0"/>
                        </a:spcAft>
                      </a:pPr>
                      <a:r>
                        <a:rPr lang="en-AU" sz="1600" b="1" kern="100">
                          <a:solidFill>
                            <a:schemeClr val="tx1">
                              <a:lumMod val="75000"/>
                              <a:lumOff val="25000"/>
                            </a:schemeClr>
                          </a:solidFill>
                          <a:effectLst/>
                        </a:rPr>
                        <a:t>China</a:t>
                      </a:r>
                      <a:endParaRPr lang="zh-CN" sz="1600" b="1" kern="100">
                        <a:solidFill>
                          <a:schemeClr val="tx1">
                            <a:lumMod val="75000"/>
                            <a:lumOff val="25000"/>
                          </a:schemeClr>
                        </a:solidFill>
                        <a:effectLst/>
                        <a:latin typeface="等线" panose="02010600030101010101" pitchFamily="2" charset="-122"/>
                        <a:ea typeface="等线" panose="02010600030101010101" pitchFamily="2" charset="-122"/>
                        <a:cs typeface="Arial" panose="020B0604020202020204" pitchFamily="34" charset="0"/>
                      </a:endParaRPr>
                    </a:p>
                  </a:txBody>
                  <a:tcPr marL="98560" marR="34730" marT="49280" marB="49280" anchor="ctr">
                    <a:lnL w="12700" cmpd="sng">
                      <a:noFill/>
                      <a:prstDash val="solid"/>
                    </a:lnL>
                    <a:lnR w="12700" cmpd="sng">
                      <a:noFill/>
                      <a:prstDash val="solid"/>
                    </a:lnR>
                    <a:lnT w="12700" cmpd="sng">
                      <a:noFill/>
                      <a:prstDash val="solid"/>
                    </a:lnT>
                    <a:lnB w="9525" cap="flat" cmpd="sng" algn="ctr">
                      <a:solidFill>
                        <a:srgbClr val="D8DCDC"/>
                      </a:solidFill>
                      <a:prstDash val="solid"/>
                    </a:lnB>
                    <a:noFill/>
                  </a:tcPr>
                </a:tc>
                <a:tc>
                  <a:txBody>
                    <a:bodyPr/>
                    <a:lstStyle/>
                    <a:p>
                      <a:pPr algn="ctr">
                        <a:lnSpc>
                          <a:spcPts val="1200"/>
                        </a:lnSpc>
                        <a:spcAft>
                          <a:spcPts val="0"/>
                        </a:spcAft>
                      </a:pPr>
                      <a:r>
                        <a:rPr lang="en-AU" sz="1600" b="1" kern="100">
                          <a:solidFill>
                            <a:schemeClr val="tx1">
                              <a:lumMod val="75000"/>
                              <a:lumOff val="25000"/>
                            </a:schemeClr>
                          </a:solidFill>
                          <a:effectLst/>
                        </a:rPr>
                        <a:t>EU (27)</a:t>
                      </a:r>
                      <a:endParaRPr lang="zh-CN" sz="1600" b="1" kern="100">
                        <a:solidFill>
                          <a:schemeClr val="tx1">
                            <a:lumMod val="75000"/>
                            <a:lumOff val="25000"/>
                          </a:schemeClr>
                        </a:solidFill>
                        <a:effectLst/>
                        <a:latin typeface="等线" panose="02010600030101010101" pitchFamily="2" charset="-122"/>
                        <a:ea typeface="等线" panose="02010600030101010101" pitchFamily="2" charset="-122"/>
                        <a:cs typeface="Arial" panose="020B0604020202020204" pitchFamily="34" charset="0"/>
                      </a:endParaRPr>
                    </a:p>
                  </a:txBody>
                  <a:tcPr marL="98560" marR="34730" marT="49280" marB="49280" anchor="ctr">
                    <a:lnL w="12700" cmpd="sng">
                      <a:noFill/>
                      <a:prstDash val="solid"/>
                    </a:lnL>
                    <a:lnR w="12700" cmpd="sng">
                      <a:noFill/>
                      <a:prstDash val="solid"/>
                    </a:lnR>
                    <a:lnT w="12700" cmpd="sng">
                      <a:noFill/>
                      <a:prstDash val="solid"/>
                    </a:lnT>
                    <a:lnB w="9525" cap="flat" cmpd="sng" algn="ctr">
                      <a:solidFill>
                        <a:srgbClr val="D8DCDC"/>
                      </a:solidFill>
                      <a:prstDash val="solid"/>
                    </a:lnB>
                    <a:noFill/>
                  </a:tcPr>
                </a:tc>
                <a:tc>
                  <a:txBody>
                    <a:bodyPr/>
                    <a:lstStyle/>
                    <a:p>
                      <a:pPr algn="ctr">
                        <a:lnSpc>
                          <a:spcPts val="1200"/>
                        </a:lnSpc>
                        <a:spcAft>
                          <a:spcPts val="0"/>
                        </a:spcAft>
                      </a:pPr>
                      <a:r>
                        <a:rPr lang="en-AU" sz="1600" b="1" kern="100">
                          <a:solidFill>
                            <a:schemeClr val="tx1">
                              <a:lumMod val="75000"/>
                              <a:lumOff val="25000"/>
                            </a:schemeClr>
                          </a:solidFill>
                          <a:effectLst/>
                        </a:rPr>
                        <a:t>Japan</a:t>
                      </a:r>
                      <a:endParaRPr lang="zh-CN" sz="1600" b="1" kern="100">
                        <a:solidFill>
                          <a:schemeClr val="tx1">
                            <a:lumMod val="75000"/>
                            <a:lumOff val="25000"/>
                          </a:schemeClr>
                        </a:solidFill>
                        <a:effectLst/>
                        <a:latin typeface="等线" panose="02010600030101010101" pitchFamily="2" charset="-122"/>
                        <a:ea typeface="等线" panose="02010600030101010101" pitchFamily="2" charset="-122"/>
                        <a:cs typeface="Arial" panose="020B0604020202020204" pitchFamily="34" charset="0"/>
                      </a:endParaRPr>
                    </a:p>
                  </a:txBody>
                  <a:tcPr marL="98560" marR="34730" marT="49280" marB="49280" anchor="ctr">
                    <a:lnL w="12700" cmpd="sng">
                      <a:noFill/>
                      <a:prstDash val="solid"/>
                    </a:lnL>
                    <a:lnR w="12700" cmpd="sng">
                      <a:noFill/>
                      <a:prstDash val="solid"/>
                    </a:lnR>
                    <a:lnT w="12700" cmpd="sng">
                      <a:noFill/>
                      <a:prstDash val="solid"/>
                    </a:lnT>
                    <a:lnB w="9525" cap="flat" cmpd="sng" algn="ctr">
                      <a:solidFill>
                        <a:srgbClr val="D8DCDC"/>
                      </a:solidFill>
                      <a:prstDash val="solid"/>
                    </a:lnB>
                    <a:noFill/>
                  </a:tcPr>
                </a:tc>
                <a:tc rowSpan="2">
                  <a:txBody>
                    <a:bodyPr/>
                    <a:lstStyle/>
                    <a:p>
                      <a:pPr algn="ctr">
                        <a:lnSpc>
                          <a:spcPts val="1200"/>
                        </a:lnSpc>
                        <a:spcAft>
                          <a:spcPts val="0"/>
                        </a:spcAft>
                      </a:pPr>
                      <a:r>
                        <a:rPr lang="en-AU" sz="1600" b="1" kern="100">
                          <a:solidFill>
                            <a:schemeClr val="tx1">
                              <a:lumMod val="75000"/>
                              <a:lumOff val="25000"/>
                            </a:schemeClr>
                          </a:solidFill>
                          <a:effectLst/>
                        </a:rPr>
                        <a:t>Rest of World</a:t>
                      </a:r>
                      <a:endParaRPr lang="zh-CN" sz="1600" b="1" kern="100">
                        <a:solidFill>
                          <a:schemeClr val="tx1">
                            <a:lumMod val="75000"/>
                            <a:lumOff val="25000"/>
                          </a:schemeClr>
                        </a:solidFill>
                        <a:effectLst/>
                        <a:latin typeface="等线" panose="02010600030101010101" pitchFamily="2" charset="-122"/>
                        <a:ea typeface="等线" panose="02010600030101010101" pitchFamily="2" charset="-122"/>
                        <a:cs typeface="Arial" panose="020B0604020202020204" pitchFamily="34" charset="0"/>
                      </a:endParaRPr>
                    </a:p>
                  </a:txBody>
                  <a:tcPr marL="98560" marR="34730" marT="49280" marB="49280" anchor="ctr">
                    <a:lnL w="12700" cmpd="sng">
                      <a:noFill/>
                      <a:prstDash val="solid"/>
                    </a:lnL>
                    <a:lnR w="12700" cmpd="sng">
                      <a:noFill/>
                      <a:prstDash val="solid"/>
                    </a:lnR>
                    <a:lnT w="12700" cmpd="sng">
                      <a:noFill/>
                      <a:prstDash val="solid"/>
                    </a:lnT>
                    <a:lnB w="9525" cap="flat" cmpd="sng" algn="ctr">
                      <a:solidFill>
                        <a:srgbClr val="D8DCDC"/>
                      </a:solidFill>
                      <a:prstDash val="solid"/>
                    </a:lnB>
                    <a:noFill/>
                  </a:tcPr>
                </a:tc>
                <a:extLst>
                  <a:ext uri="{0D108BD9-81ED-4DB2-BD59-A6C34878D82A}">
                    <a16:rowId xmlns:a16="http://schemas.microsoft.com/office/drawing/2014/main" val="1125197042"/>
                  </a:ext>
                </a:extLst>
              </a:tr>
              <a:tr h="582341">
                <a:tc vMerge="1">
                  <a:txBody>
                    <a:bodyPr/>
                    <a:lstStyle/>
                    <a:p>
                      <a:endParaRPr lang="zh-CN" altLang="en-US"/>
                    </a:p>
                  </a:txBody>
                  <a:tcPr/>
                </a:tc>
                <a:tc>
                  <a:txBody>
                    <a:bodyPr/>
                    <a:lstStyle/>
                    <a:p>
                      <a:pPr algn="ctr">
                        <a:lnSpc>
                          <a:spcPts val="1200"/>
                        </a:lnSpc>
                        <a:spcAft>
                          <a:spcPts val="0"/>
                        </a:spcAft>
                      </a:pPr>
                      <a:r>
                        <a:rPr lang="en-AU" sz="1600" kern="100">
                          <a:solidFill>
                            <a:schemeClr val="tx1">
                              <a:lumMod val="75000"/>
                              <a:lumOff val="25000"/>
                            </a:schemeClr>
                          </a:solidFill>
                          <a:effectLst/>
                        </a:rPr>
                        <a:t>South Korea</a:t>
                      </a:r>
                      <a:endParaRPr lang="zh-CN" sz="1600" kern="100">
                        <a:solidFill>
                          <a:schemeClr val="tx1">
                            <a:lumMod val="75000"/>
                            <a:lumOff val="25000"/>
                          </a:schemeClr>
                        </a:solidFill>
                        <a:effectLst/>
                        <a:latin typeface="等线" panose="02010600030101010101" pitchFamily="2" charset="-122"/>
                        <a:ea typeface="等线" panose="02010600030101010101" pitchFamily="2" charset="-122"/>
                        <a:cs typeface="Arial" panose="020B0604020202020204" pitchFamily="34" charset="0"/>
                      </a:endParaRPr>
                    </a:p>
                  </a:txBody>
                  <a:tcPr marL="98560" marR="34730" marT="49280" marB="49280" anchor="ctr">
                    <a:lnL w="9525" cap="flat" cmpd="sng" algn="ctr">
                      <a:solidFill>
                        <a:srgbClr val="D8DCDC"/>
                      </a:solidFill>
                      <a:prstDash val="solid"/>
                    </a:lnL>
                    <a:lnR w="9525" cap="flat" cmpd="sng" algn="ctr">
                      <a:solidFill>
                        <a:srgbClr val="D8DCDC"/>
                      </a:solidFill>
                      <a:prstDash val="solid"/>
                    </a:lnR>
                    <a:lnT w="9525" cap="flat" cmpd="sng" algn="ctr">
                      <a:solidFill>
                        <a:srgbClr val="D8DCDC"/>
                      </a:solidFill>
                      <a:prstDash val="solid"/>
                    </a:lnT>
                    <a:lnB w="9525" cap="flat" cmpd="sng" algn="ctr">
                      <a:solidFill>
                        <a:srgbClr val="D8DCDC"/>
                      </a:solidFill>
                      <a:prstDash val="solid"/>
                    </a:lnB>
                    <a:solidFill>
                      <a:srgbClr val="D8DEDC">
                        <a:alpha val="20000"/>
                      </a:srgbClr>
                    </a:solidFill>
                  </a:tcPr>
                </a:tc>
                <a:tc>
                  <a:txBody>
                    <a:bodyPr/>
                    <a:lstStyle/>
                    <a:p>
                      <a:pPr algn="ctr">
                        <a:lnSpc>
                          <a:spcPts val="1200"/>
                        </a:lnSpc>
                        <a:spcAft>
                          <a:spcPts val="0"/>
                        </a:spcAft>
                      </a:pPr>
                      <a:r>
                        <a:rPr lang="en-AU" sz="1600" kern="100">
                          <a:solidFill>
                            <a:schemeClr val="tx1">
                              <a:lumMod val="75000"/>
                              <a:lumOff val="25000"/>
                            </a:schemeClr>
                          </a:solidFill>
                          <a:effectLst/>
                        </a:rPr>
                        <a:t>Mexico</a:t>
                      </a:r>
                      <a:endParaRPr lang="zh-CN" sz="1600" kern="100">
                        <a:solidFill>
                          <a:schemeClr val="tx1">
                            <a:lumMod val="75000"/>
                            <a:lumOff val="25000"/>
                          </a:schemeClr>
                        </a:solidFill>
                        <a:effectLst/>
                        <a:latin typeface="等线" panose="02010600030101010101" pitchFamily="2" charset="-122"/>
                        <a:ea typeface="等线" panose="02010600030101010101" pitchFamily="2" charset="-122"/>
                        <a:cs typeface="Arial" panose="020B0604020202020204" pitchFamily="34" charset="0"/>
                      </a:endParaRPr>
                    </a:p>
                  </a:txBody>
                  <a:tcPr marL="98560" marR="34730" marT="49280" marB="49280" anchor="ctr">
                    <a:lnL w="9525" cap="flat" cmpd="sng" algn="ctr">
                      <a:solidFill>
                        <a:srgbClr val="D8DCDC"/>
                      </a:solidFill>
                      <a:prstDash val="solid"/>
                    </a:lnL>
                    <a:lnR w="9525" cap="flat" cmpd="sng" algn="ctr">
                      <a:solidFill>
                        <a:srgbClr val="D8DCDC"/>
                      </a:solidFill>
                      <a:prstDash val="solid"/>
                    </a:lnR>
                    <a:lnT w="9525" cap="flat" cmpd="sng" algn="ctr">
                      <a:solidFill>
                        <a:srgbClr val="D8DCDC"/>
                      </a:solidFill>
                      <a:prstDash val="solid"/>
                    </a:lnT>
                    <a:lnB w="9525" cap="flat" cmpd="sng" algn="ctr">
                      <a:solidFill>
                        <a:srgbClr val="D8DCDC"/>
                      </a:solidFill>
                      <a:prstDash val="solid"/>
                    </a:lnB>
                    <a:solidFill>
                      <a:srgbClr val="D8DEDC">
                        <a:alpha val="20000"/>
                      </a:srgbClr>
                    </a:solidFill>
                  </a:tcPr>
                </a:tc>
                <a:tc>
                  <a:txBody>
                    <a:bodyPr/>
                    <a:lstStyle/>
                    <a:p>
                      <a:pPr algn="ctr">
                        <a:lnSpc>
                          <a:spcPts val="1200"/>
                        </a:lnSpc>
                        <a:spcAft>
                          <a:spcPts val="0"/>
                        </a:spcAft>
                      </a:pPr>
                      <a:r>
                        <a:rPr lang="en-AU" sz="1600" kern="100">
                          <a:solidFill>
                            <a:schemeClr val="tx1">
                              <a:lumMod val="75000"/>
                              <a:lumOff val="25000"/>
                            </a:schemeClr>
                          </a:solidFill>
                          <a:effectLst/>
                        </a:rPr>
                        <a:t>New Zealand</a:t>
                      </a:r>
                      <a:endParaRPr lang="zh-CN" sz="1600" kern="100">
                        <a:solidFill>
                          <a:schemeClr val="tx1">
                            <a:lumMod val="75000"/>
                            <a:lumOff val="25000"/>
                          </a:schemeClr>
                        </a:solidFill>
                        <a:effectLst/>
                        <a:latin typeface="等线" panose="02010600030101010101" pitchFamily="2" charset="-122"/>
                        <a:ea typeface="等线" panose="02010600030101010101" pitchFamily="2" charset="-122"/>
                        <a:cs typeface="Arial" panose="020B0604020202020204" pitchFamily="34" charset="0"/>
                      </a:endParaRPr>
                    </a:p>
                  </a:txBody>
                  <a:tcPr marL="98560" marR="34730" marT="49280" marB="49280" anchor="ctr">
                    <a:lnL w="9525" cap="flat" cmpd="sng" algn="ctr">
                      <a:solidFill>
                        <a:srgbClr val="D8DCDC"/>
                      </a:solidFill>
                      <a:prstDash val="solid"/>
                    </a:lnL>
                    <a:lnR w="9525" cap="flat" cmpd="sng" algn="ctr">
                      <a:solidFill>
                        <a:srgbClr val="D8DCDC"/>
                      </a:solidFill>
                      <a:prstDash val="solid"/>
                    </a:lnR>
                    <a:lnT w="9525" cap="flat" cmpd="sng" algn="ctr">
                      <a:solidFill>
                        <a:srgbClr val="D8DCDC"/>
                      </a:solidFill>
                      <a:prstDash val="solid"/>
                    </a:lnT>
                    <a:lnB w="9525" cap="flat" cmpd="sng" algn="ctr">
                      <a:solidFill>
                        <a:srgbClr val="D8DCDC"/>
                      </a:solidFill>
                      <a:prstDash val="solid"/>
                    </a:lnB>
                    <a:solidFill>
                      <a:srgbClr val="D8DEDC">
                        <a:alpha val="20000"/>
                      </a:srgbClr>
                    </a:solidFill>
                  </a:tcPr>
                </a:tc>
                <a:tc>
                  <a:txBody>
                    <a:bodyPr/>
                    <a:lstStyle/>
                    <a:p>
                      <a:pPr algn="ctr">
                        <a:lnSpc>
                          <a:spcPts val="1200"/>
                        </a:lnSpc>
                        <a:spcAft>
                          <a:spcPts val="0"/>
                        </a:spcAft>
                      </a:pPr>
                      <a:r>
                        <a:rPr lang="en-AU" sz="1600" kern="100">
                          <a:solidFill>
                            <a:schemeClr val="tx1">
                              <a:lumMod val="75000"/>
                              <a:lumOff val="25000"/>
                            </a:schemeClr>
                          </a:solidFill>
                          <a:effectLst/>
                        </a:rPr>
                        <a:t>Switzerland</a:t>
                      </a:r>
                      <a:endParaRPr lang="zh-CN" sz="1600" kern="100">
                        <a:solidFill>
                          <a:schemeClr val="tx1">
                            <a:lumMod val="75000"/>
                            <a:lumOff val="25000"/>
                          </a:schemeClr>
                        </a:solidFill>
                        <a:effectLst/>
                        <a:latin typeface="等线" panose="02010600030101010101" pitchFamily="2" charset="-122"/>
                        <a:ea typeface="等线" panose="02010600030101010101" pitchFamily="2" charset="-122"/>
                        <a:cs typeface="Arial" panose="020B0604020202020204" pitchFamily="34" charset="0"/>
                      </a:endParaRPr>
                    </a:p>
                  </a:txBody>
                  <a:tcPr marL="98560" marR="34730" marT="49280" marB="49280" anchor="ctr">
                    <a:lnL w="9525" cap="flat" cmpd="sng" algn="ctr">
                      <a:solidFill>
                        <a:srgbClr val="D8DCDC"/>
                      </a:solidFill>
                      <a:prstDash val="solid"/>
                    </a:lnL>
                    <a:lnR w="9525" cap="flat" cmpd="sng" algn="ctr">
                      <a:solidFill>
                        <a:srgbClr val="D8DCDC"/>
                      </a:solidFill>
                      <a:prstDash val="solid"/>
                    </a:lnR>
                    <a:lnT w="9525" cap="flat" cmpd="sng" algn="ctr">
                      <a:solidFill>
                        <a:srgbClr val="D8DCDC"/>
                      </a:solidFill>
                      <a:prstDash val="solid"/>
                    </a:lnT>
                    <a:lnB w="9525" cap="flat" cmpd="sng" algn="ctr">
                      <a:solidFill>
                        <a:srgbClr val="D8DCDC"/>
                      </a:solidFill>
                      <a:prstDash val="solid"/>
                    </a:lnB>
                    <a:solidFill>
                      <a:srgbClr val="D8DEDC">
                        <a:alpha val="20000"/>
                      </a:srgbClr>
                    </a:solidFill>
                  </a:tcPr>
                </a:tc>
                <a:tc>
                  <a:txBody>
                    <a:bodyPr/>
                    <a:lstStyle/>
                    <a:p>
                      <a:pPr algn="ctr">
                        <a:lnSpc>
                          <a:spcPts val="1200"/>
                        </a:lnSpc>
                        <a:spcAft>
                          <a:spcPts val="0"/>
                        </a:spcAft>
                      </a:pPr>
                      <a:r>
                        <a:rPr lang="en-AU" sz="1600" kern="100">
                          <a:solidFill>
                            <a:schemeClr val="tx1">
                              <a:lumMod val="75000"/>
                              <a:lumOff val="25000"/>
                            </a:schemeClr>
                          </a:solidFill>
                          <a:effectLst/>
                        </a:rPr>
                        <a:t>the United Kingdom</a:t>
                      </a:r>
                      <a:endParaRPr lang="zh-CN" sz="1600" kern="100">
                        <a:solidFill>
                          <a:schemeClr val="tx1">
                            <a:lumMod val="75000"/>
                            <a:lumOff val="25000"/>
                          </a:schemeClr>
                        </a:solidFill>
                        <a:effectLst/>
                        <a:latin typeface="等线" panose="02010600030101010101" pitchFamily="2" charset="-122"/>
                        <a:ea typeface="等线" panose="02010600030101010101" pitchFamily="2" charset="-122"/>
                        <a:cs typeface="Arial" panose="020B0604020202020204" pitchFamily="34" charset="0"/>
                      </a:endParaRPr>
                    </a:p>
                  </a:txBody>
                  <a:tcPr marL="98560" marR="34730" marT="49280" marB="49280" anchor="ctr">
                    <a:lnL w="9525" cap="flat" cmpd="sng" algn="ctr">
                      <a:solidFill>
                        <a:srgbClr val="D8DCDC"/>
                      </a:solidFill>
                      <a:prstDash val="solid"/>
                    </a:lnL>
                    <a:lnR w="9525" cap="flat" cmpd="sng" algn="ctr">
                      <a:solidFill>
                        <a:srgbClr val="D8DCDC"/>
                      </a:solidFill>
                      <a:prstDash val="solid"/>
                    </a:lnR>
                    <a:lnT w="9525" cap="flat" cmpd="sng" algn="ctr">
                      <a:solidFill>
                        <a:srgbClr val="D8DCDC"/>
                      </a:solidFill>
                      <a:prstDash val="solid"/>
                    </a:lnT>
                    <a:lnB w="9525" cap="flat" cmpd="sng" algn="ctr">
                      <a:solidFill>
                        <a:srgbClr val="D8DCDC"/>
                      </a:solidFill>
                      <a:prstDash val="solid"/>
                    </a:lnB>
                    <a:solidFill>
                      <a:srgbClr val="D8DEDC">
                        <a:alpha val="20000"/>
                      </a:srgbClr>
                    </a:solidFill>
                  </a:tcPr>
                </a:tc>
                <a:tc>
                  <a:txBody>
                    <a:bodyPr/>
                    <a:lstStyle/>
                    <a:p>
                      <a:pPr algn="ctr">
                        <a:lnSpc>
                          <a:spcPts val="1200"/>
                        </a:lnSpc>
                        <a:spcAft>
                          <a:spcPts val="0"/>
                        </a:spcAft>
                      </a:pPr>
                      <a:r>
                        <a:rPr lang="en-AU" sz="1600" kern="100" dirty="0">
                          <a:solidFill>
                            <a:schemeClr val="tx1">
                              <a:lumMod val="75000"/>
                              <a:lumOff val="25000"/>
                            </a:schemeClr>
                          </a:solidFill>
                          <a:effectLst/>
                        </a:rPr>
                        <a:t>the United States</a:t>
                      </a:r>
                      <a:endParaRPr lang="zh-CN" sz="1600" kern="100" dirty="0">
                        <a:solidFill>
                          <a:schemeClr val="tx1">
                            <a:lumMod val="75000"/>
                            <a:lumOff val="25000"/>
                          </a:schemeClr>
                        </a:solidFill>
                        <a:effectLst/>
                        <a:latin typeface="等线" panose="02010600030101010101" pitchFamily="2" charset="-122"/>
                        <a:ea typeface="等线" panose="02010600030101010101" pitchFamily="2" charset="-122"/>
                        <a:cs typeface="Arial" panose="020B0604020202020204" pitchFamily="34" charset="0"/>
                      </a:endParaRPr>
                    </a:p>
                  </a:txBody>
                  <a:tcPr marL="98560" marR="34730" marT="49280" marB="49280" anchor="ctr">
                    <a:lnL w="9525" cap="flat" cmpd="sng" algn="ctr">
                      <a:solidFill>
                        <a:srgbClr val="D8DCDC"/>
                      </a:solidFill>
                      <a:prstDash val="solid"/>
                    </a:lnL>
                    <a:lnR w="9525" cap="flat" cmpd="sng" algn="ctr">
                      <a:solidFill>
                        <a:srgbClr val="D8DCDC"/>
                      </a:solidFill>
                      <a:prstDash val="solid"/>
                    </a:lnR>
                    <a:lnT w="9525" cap="flat" cmpd="sng" algn="ctr">
                      <a:solidFill>
                        <a:srgbClr val="D8DCDC"/>
                      </a:solidFill>
                      <a:prstDash val="solid"/>
                    </a:lnT>
                    <a:lnB w="9525" cap="flat" cmpd="sng" algn="ctr">
                      <a:solidFill>
                        <a:srgbClr val="D8DCDC"/>
                      </a:solidFill>
                      <a:prstDash val="solid"/>
                    </a:lnB>
                    <a:solidFill>
                      <a:srgbClr val="D8DEDC">
                        <a:alpha val="20000"/>
                      </a:srgbClr>
                    </a:solidFill>
                  </a:tcPr>
                </a:tc>
                <a:tc vMerge="1">
                  <a:txBody>
                    <a:bodyPr/>
                    <a:lstStyle/>
                    <a:p>
                      <a:endParaRPr lang="zh-CN" altLang="en-US"/>
                    </a:p>
                  </a:txBody>
                  <a:tcPr/>
                </a:tc>
                <a:extLst>
                  <a:ext uri="{0D108BD9-81ED-4DB2-BD59-A6C34878D82A}">
                    <a16:rowId xmlns:a16="http://schemas.microsoft.com/office/drawing/2014/main" val="2412835687"/>
                  </a:ext>
                </a:extLst>
              </a:tr>
            </a:tbl>
          </a:graphicData>
        </a:graphic>
      </p:graphicFrame>
      <p:graphicFrame>
        <p:nvGraphicFramePr>
          <p:cNvPr id="13" name="表格 12">
            <a:extLst>
              <a:ext uri="{FF2B5EF4-FFF2-40B4-BE49-F238E27FC236}">
                <a16:creationId xmlns:a16="http://schemas.microsoft.com/office/drawing/2014/main" id="{1D740B5B-12A3-4F9E-9B7F-AC9DEA85026C}"/>
              </a:ext>
            </a:extLst>
          </p:cNvPr>
          <p:cNvGraphicFramePr>
            <a:graphicFrameLocks noGrp="1"/>
          </p:cNvGraphicFramePr>
          <p:nvPr>
            <p:extLst>
              <p:ext uri="{D42A27DB-BD31-4B8C-83A1-F6EECF244321}">
                <p14:modId xmlns:p14="http://schemas.microsoft.com/office/powerpoint/2010/main" val="2640278408"/>
              </p:ext>
            </p:extLst>
          </p:nvPr>
        </p:nvGraphicFramePr>
        <p:xfrm>
          <a:off x="4367462" y="2634593"/>
          <a:ext cx="7591926" cy="2812020"/>
        </p:xfrm>
        <a:graphic>
          <a:graphicData uri="http://schemas.openxmlformats.org/drawingml/2006/table">
            <a:tbl>
              <a:tblPr firstRow="1" firstCol="1" bandRow="1">
                <a:tableStyleId>{9D7B26C5-4107-4FEC-AEDC-1716B250A1EF}</a:tableStyleId>
              </a:tblPr>
              <a:tblGrid>
                <a:gridCol w="1919239">
                  <a:extLst>
                    <a:ext uri="{9D8B030D-6E8A-4147-A177-3AD203B41FA5}">
                      <a16:colId xmlns:a16="http://schemas.microsoft.com/office/drawing/2014/main" val="1832488137"/>
                    </a:ext>
                  </a:extLst>
                </a:gridCol>
                <a:gridCol w="3724599">
                  <a:extLst>
                    <a:ext uri="{9D8B030D-6E8A-4147-A177-3AD203B41FA5}">
                      <a16:colId xmlns:a16="http://schemas.microsoft.com/office/drawing/2014/main" val="3847584889"/>
                    </a:ext>
                  </a:extLst>
                </a:gridCol>
                <a:gridCol w="1948088">
                  <a:extLst>
                    <a:ext uri="{9D8B030D-6E8A-4147-A177-3AD203B41FA5}">
                      <a16:colId xmlns:a16="http://schemas.microsoft.com/office/drawing/2014/main" val="4288761070"/>
                    </a:ext>
                  </a:extLst>
                </a:gridCol>
              </a:tblGrid>
              <a:tr h="287100">
                <a:tc>
                  <a:txBody>
                    <a:bodyPr/>
                    <a:lstStyle/>
                    <a:p>
                      <a:pPr algn="ctr">
                        <a:spcAft>
                          <a:spcPts val="0"/>
                        </a:spcAft>
                      </a:pPr>
                      <a:r>
                        <a:rPr lang="en-AU" sz="1600" kern="0" dirty="0">
                          <a:effectLst/>
                        </a:rPr>
                        <a:t>Economic Sector</a:t>
                      </a:r>
                      <a:endParaRPr lang="zh-CN" sz="1600" kern="100" dirty="0">
                        <a:effectLst/>
                        <a:latin typeface="等线" panose="02010600030101010101" pitchFamily="2" charset="-122"/>
                        <a:ea typeface="等线" panose="02010600030101010101" pitchFamily="2" charset="-122"/>
                        <a:cs typeface="Arial" panose="020B0604020202020204" pitchFamily="34" charset="0"/>
                      </a:endParaRPr>
                    </a:p>
                  </a:txBody>
                  <a:tcPr marL="65828" marR="65828" marT="0" marB="0" anchor="ctr"/>
                </a:tc>
                <a:tc>
                  <a:txBody>
                    <a:bodyPr/>
                    <a:lstStyle/>
                    <a:p>
                      <a:pPr algn="ctr">
                        <a:spcAft>
                          <a:spcPts val="0"/>
                        </a:spcAft>
                      </a:pPr>
                      <a:r>
                        <a:rPr lang="en-AU" sz="1600" kern="0">
                          <a:effectLst/>
                        </a:rPr>
                        <a:t>GTAP Classification No.</a:t>
                      </a:r>
                      <a:endParaRPr lang="zh-CN" sz="1600" kern="100">
                        <a:effectLst/>
                        <a:latin typeface="等线" panose="02010600030101010101" pitchFamily="2" charset="-122"/>
                        <a:ea typeface="等线" panose="02010600030101010101" pitchFamily="2" charset="-122"/>
                        <a:cs typeface="Arial" panose="020B0604020202020204" pitchFamily="34" charset="0"/>
                      </a:endParaRPr>
                    </a:p>
                  </a:txBody>
                  <a:tcPr marL="65828" marR="65828" marT="0" marB="0" anchor="ctr"/>
                </a:tc>
                <a:tc>
                  <a:txBody>
                    <a:bodyPr/>
                    <a:lstStyle/>
                    <a:p>
                      <a:pPr algn="ctr">
                        <a:spcAft>
                          <a:spcPts val="0"/>
                        </a:spcAft>
                      </a:pPr>
                      <a:r>
                        <a:rPr lang="en-AU" sz="1600" kern="0">
                          <a:effectLst/>
                        </a:rPr>
                        <a:t>Market Structure</a:t>
                      </a:r>
                      <a:endParaRPr lang="zh-CN" sz="1600" kern="100">
                        <a:effectLst/>
                        <a:latin typeface="等线" panose="02010600030101010101" pitchFamily="2" charset="-122"/>
                        <a:ea typeface="等线" panose="02010600030101010101" pitchFamily="2" charset="-122"/>
                        <a:cs typeface="Arial" panose="020B0604020202020204" pitchFamily="34" charset="0"/>
                      </a:endParaRPr>
                    </a:p>
                  </a:txBody>
                  <a:tcPr marL="65828" marR="65828" marT="0" marB="0" anchor="ctr"/>
                </a:tc>
                <a:extLst>
                  <a:ext uri="{0D108BD9-81ED-4DB2-BD59-A6C34878D82A}">
                    <a16:rowId xmlns:a16="http://schemas.microsoft.com/office/drawing/2014/main" val="80793571"/>
                  </a:ext>
                </a:extLst>
              </a:tr>
              <a:tr h="287100">
                <a:tc>
                  <a:txBody>
                    <a:bodyPr/>
                    <a:lstStyle/>
                    <a:p>
                      <a:pPr algn="ctr">
                        <a:spcAft>
                          <a:spcPts val="0"/>
                        </a:spcAft>
                      </a:pPr>
                      <a:r>
                        <a:rPr lang="en-AU" sz="1600" kern="0">
                          <a:effectLst/>
                        </a:rPr>
                        <a:t>Agriculture, forestry and fishing</a:t>
                      </a:r>
                      <a:endParaRPr lang="zh-CN" sz="1600" kern="100">
                        <a:effectLst/>
                        <a:latin typeface="等线" panose="02010600030101010101" pitchFamily="2" charset="-122"/>
                        <a:ea typeface="等线" panose="02010600030101010101" pitchFamily="2" charset="-122"/>
                        <a:cs typeface="Arial" panose="020B0604020202020204" pitchFamily="34" charset="0"/>
                      </a:endParaRPr>
                    </a:p>
                  </a:txBody>
                  <a:tcPr marL="65828" marR="65828" marT="0" marB="0" anchor="ctr"/>
                </a:tc>
                <a:tc>
                  <a:txBody>
                    <a:bodyPr/>
                    <a:lstStyle/>
                    <a:p>
                      <a:pPr algn="ctr">
                        <a:spcAft>
                          <a:spcPts val="0"/>
                        </a:spcAft>
                      </a:pPr>
                      <a:r>
                        <a:rPr lang="en-AU" sz="1600" kern="0" dirty="0">
                          <a:effectLst/>
                        </a:rPr>
                        <a:t>No.1-14</a:t>
                      </a:r>
                      <a:endParaRPr lang="zh-CN" sz="1600" kern="100" dirty="0">
                        <a:effectLst/>
                        <a:latin typeface="等线" panose="02010600030101010101" pitchFamily="2" charset="-122"/>
                        <a:ea typeface="等线" panose="02010600030101010101" pitchFamily="2" charset="-122"/>
                        <a:cs typeface="Arial" panose="020B0604020202020204" pitchFamily="34" charset="0"/>
                      </a:endParaRPr>
                    </a:p>
                  </a:txBody>
                  <a:tcPr marL="65828" marR="65828" marT="0" marB="0" anchor="ctr"/>
                </a:tc>
                <a:tc>
                  <a:txBody>
                    <a:bodyPr/>
                    <a:lstStyle/>
                    <a:p>
                      <a:pPr algn="ctr">
                        <a:spcAft>
                          <a:spcPts val="0"/>
                        </a:spcAft>
                      </a:pPr>
                      <a:r>
                        <a:rPr lang="en-AU" sz="1600" kern="0" dirty="0">
                          <a:effectLst/>
                        </a:rPr>
                        <a:t>Perfect competition</a:t>
                      </a:r>
                      <a:endParaRPr lang="zh-CN" sz="1600" kern="100" dirty="0">
                        <a:effectLst/>
                        <a:latin typeface="等线" panose="02010600030101010101" pitchFamily="2" charset="-122"/>
                        <a:ea typeface="等线" panose="02010600030101010101" pitchFamily="2" charset="-122"/>
                        <a:cs typeface="Arial" panose="020B0604020202020204" pitchFamily="34" charset="0"/>
                      </a:endParaRPr>
                    </a:p>
                  </a:txBody>
                  <a:tcPr marL="65828" marR="65828" marT="0" marB="0" anchor="ctr"/>
                </a:tc>
                <a:extLst>
                  <a:ext uri="{0D108BD9-81ED-4DB2-BD59-A6C34878D82A}">
                    <a16:rowId xmlns:a16="http://schemas.microsoft.com/office/drawing/2014/main" val="2456611264"/>
                  </a:ext>
                </a:extLst>
              </a:tr>
              <a:tr h="287100">
                <a:tc>
                  <a:txBody>
                    <a:bodyPr/>
                    <a:lstStyle/>
                    <a:p>
                      <a:pPr algn="ctr">
                        <a:spcAft>
                          <a:spcPts val="0"/>
                        </a:spcAft>
                      </a:pPr>
                      <a:r>
                        <a:rPr lang="en-AU" sz="1600" kern="0">
                          <a:effectLst/>
                        </a:rPr>
                        <a:t>Mining and quarrying</a:t>
                      </a:r>
                      <a:endParaRPr lang="zh-CN" sz="1600" kern="100">
                        <a:effectLst/>
                        <a:latin typeface="等线" panose="02010600030101010101" pitchFamily="2" charset="-122"/>
                        <a:ea typeface="等线" panose="02010600030101010101" pitchFamily="2" charset="-122"/>
                        <a:cs typeface="Arial" panose="020B0604020202020204" pitchFamily="34" charset="0"/>
                      </a:endParaRPr>
                    </a:p>
                  </a:txBody>
                  <a:tcPr marL="65828" marR="65828" marT="0" marB="0" anchor="ctr"/>
                </a:tc>
                <a:tc>
                  <a:txBody>
                    <a:bodyPr/>
                    <a:lstStyle/>
                    <a:p>
                      <a:pPr algn="ctr">
                        <a:spcAft>
                          <a:spcPts val="0"/>
                        </a:spcAft>
                      </a:pPr>
                      <a:r>
                        <a:rPr lang="en-AU" sz="1600" kern="0">
                          <a:effectLst/>
                        </a:rPr>
                        <a:t>No.15-18</a:t>
                      </a:r>
                      <a:endParaRPr lang="zh-CN" sz="1600" kern="100">
                        <a:effectLst/>
                        <a:latin typeface="等线" panose="02010600030101010101" pitchFamily="2" charset="-122"/>
                        <a:ea typeface="等线" panose="02010600030101010101" pitchFamily="2" charset="-122"/>
                        <a:cs typeface="Arial" panose="020B0604020202020204" pitchFamily="34" charset="0"/>
                      </a:endParaRPr>
                    </a:p>
                  </a:txBody>
                  <a:tcPr marL="65828" marR="65828" marT="0" marB="0" anchor="ctr"/>
                </a:tc>
                <a:tc>
                  <a:txBody>
                    <a:bodyPr/>
                    <a:lstStyle/>
                    <a:p>
                      <a:pPr algn="ctr">
                        <a:spcAft>
                          <a:spcPts val="0"/>
                        </a:spcAft>
                      </a:pPr>
                      <a:r>
                        <a:rPr lang="en-AU" sz="1600" kern="0" dirty="0">
                          <a:effectLst/>
                        </a:rPr>
                        <a:t>Monopolistic competition</a:t>
                      </a:r>
                      <a:endParaRPr lang="zh-CN" sz="1600" kern="100" dirty="0">
                        <a:effectLst/>
                        <a:latin typeface="等线" panose="02010600030101010101" pitchFamily="2" charset="-122"/>
                        <a:ea typeface="等线" panose="02010600030101010101" pitchFamily="2" charset="-122"/>
                        <a:cs typeface="Arial" panose="020B0604020202020204" pitchFamily="34" charset="0"/>
                      </a:endParaRPr>
                    </a:p>
                  </a:txBody>
                  <a:tcPr marL="65828" marR="65828" marT="0" marB="0" anchor="ctr"/>
                </a:tc>
                <a:extLst>
                  <a:ext uri="{0D108BD9-81ED-4DB2-BD59-A6C34878D82A}">
                    <a16:rowId xmlns:a16="http://schemas.microsoft.com/office/drawing/2014/main" val="2772093958"/>
                  </a:ext>
                </a:extLst>
              </a:tr>
              <a:tr h="287100">
                <a:tc>
                  <a:txBody>
                    <a:bodyPr/>
                    <a:lstStyle/>
                    <a:p>
                      <a:pPr algn="ctr">
                        <a:spcAft>
                          <a:spcPts val="0"/>
                        </a:spcAft>
                      </a:pPr>
                      <a:r>
                        <a:rPr lang="en-AU" sz="1600" kern="0">
                          <a:effectLst/>
                        </a:rPr>
                        <a:t>Light-Manufactures</a:t>
                      </a:r>
                      <a:endParaRPr lang="zh-CN" sz="1600" kern="100">
                        <a:effectLst/>
                        <a:latin typeface="等线" panose="02010600030101010101" pitchFamily="2" charset="-122"/>
                        <a:ea typeface="等线" panose="02010600030101010101" pitchFamily="2" charset="-122"/>
                        <a:cs typeface="Arial" panose="020B0604020202020204" pitchFamily="34" charset="0"/>
                      </a:endParaRPr>
                    </a:p>
                  </a:txBody>
                  <a:tcPr marL="65828" marR="65828" marT="0" marB="0" anchor="ctr"/>
                </a:tc>
                <a:tc>
                  <a:txBody>
                    <a:bodyPr/>
                    <a:lstStyle/>
                    <a:p>
                      <a:pPr algn="ctr">
                        <a:spcAft>
                          <a:spcPts val="0"/>
                        </a:spcAft>
                      </a:pPr>
                      <a:r>
                        <a:rPr lang="en-AU" sz="1600" kern="0" dirty="0">
                          <a:effectLst/>
                        </a:rPr>
                        <a:t>No.19-31</a:t>
                      </a:r>
                      <a:r>
                        <a:rPr lang="zh-CN" sz="1600" kern="0" dirty="0">
                          <a:effectLst/>
                        </a:rPr>
                        <a:t>、</a:t>
                      </a:r>
                      <a:r>
                        <a:rPr lang="en-AU" sz="1600" kern="0" dirty="0">
                          <a:effectLst/>
                        </a:rPr>
                        <a:t>35</a:t>
                      </a:r>
                      <a:r>
                        <a:rPr lang="zh-CN" sz="1600" kern="0" dirty="0">
                          <a:effectLst/>
                        </a:rPr>
                        <a:t>、</a:t>
                      </a:r>
                      <a:r>
                        <a:rPr lang="en-AU" sz="1600" kern="0" dirty="0">
                          <a:effectLst/>
                        </a:rPr>
                        <a:t>36</a:t>
                      </a:r>
                      <a:endParaRPr lang="zh-CN" sz="1600" kern="100" dirty="0">
                        <a:effectLst/>
                        <a:latin typeface="等线" panose="02010600030101010101" pitchFamily="2" charset="-122"/>
                        <a:ea typeface="等线" panose="02010600030101010101" pitchFamily="2" charset="-122"/>
                        <a:cs typeface="Arial" panose="020B0604020202020204" pitchFamily="34" charset="0"/>
                      </a:endParaRPr>
                    </a:p>
                  </a:txBody>
                  <a:tcPr marL="65828" marR="65828" marT="0" marB="0" anchor="ctr"/>
                </a:tc>
                <a:tc>
                  <a:txBody>
                    <a:bodyPr/>
                    <a:lstStyle/>
                    <a:p>
                      <a:pPr algn="ctr">
                        <a:spcAft>
                          <a:spcPts val="0"/>
                        </a:spcAft>
                      </a:pPr>
                      <a:r>
                        <a:rPr lang="en-AU" sz="1600" kern="0" dirty="0">
                          <a:effectLst/>
                        </a:rPr>
                        <a:t>Perfect competition</a:t>
                      </a:r>
                      <a:endParaRPr lang="zh-CN" sz="1600" kern="100" dirty="0">
                        <a:effectLst/>
                        <a:latin typeface="等线" panose="02010600030101010101" pitchFamily="2" charset="-122"/>
                        <a:ea typeface="等线" panose="02010600030101010101" pitchFamily="2" charset="-122"/>
                        <a:cs typeface="Arial" panose="020B0604020202020204" pitchFamily="34" charset="0"/>
                      </a:endParaRPr>
                    </a:p>
                  </a:txBody>
                  <a:tcPr marL="65828" marR="65828" marT="0" marB="0" anchor="ctr"/>
                </a:tc>
                <a:extLst>
                  <a:ext uri="{0D108BD9-81ED-4DB2-BD59-A6C34878D82A}">
                    <a16:rowId xmlns:a16="http://schemas.microsoft.com/office/drawing/2014/main" val="754157924"/>
                  </a:ext>
                </a:extLst>
              </a:tr>
              <a:tr h="287100">
                <a:tc>
                  <a:txBody>
                    <a:bodyPr/>
                    <a:lstStyle/>
                    <a:p>
                      <a:pPr algn="ctr">
                        <a:spcAft>
                          <a:spcPts val="0"/>
                        </a:spcAft>
                      </a:pPr>
                      <a:r>
                        <a:rPr lang="en-AU" sz="1600" kern="0">
                          <a:effectLst/>
                        </a:rPr>
                        <a:t>Tech-intensive Manufactures</a:t>
                      </a:r>
                      <a:endParaRPr lang="zh-CN" sz="1600" kern="100">
                        <a:effectLst/>
                        <a:latin typeface="等线" panose="02010600030101010101" pitchFamily="2" charset="-122"/>
                        <a:ea typeface="等线" panose="02010600030101010101" pitchFamily="2" charset="-122"/>
                        <a:cs typeface="Arial" panose="020B0604020202020204" pitchFamily="34" charset="0"/>
                      </a:endParaRPr>
                    </a:p>
                  </a:txBody>
                  <a:tcPr marL="65828" marR="65828" marT="0" marB="0" anchor="ctr"/>
                </a:tc>
                <a:tc>
                  <a:txBody>
                    <a:bodyPr/>
                    <a:lstStyle/>
                    <a:p>
                      <a:pPr algn="ctr">
                        <a:spcAft>
                          <a:spcPts val="0"/>
                        </a:spcAft>
                      </a:pPr>
                      <a:r>
                        <a:rPr lang="en-AU" sz="1600" kern="0">
                          <a:effectLst/>
                        </a:rPr>
                        <a:t>No.34, 40, 42-44</a:t>
                      </a:r>
                      <a:endParaRPr lang="zh-CN" sz="1600" kern="100">
                        <a:effectLst/>
                        <a:latin typeface="等线" panose="02010600030101010101" pitchFamily="2" charset="-122"/>
                        <a:ea typeface="等线" panose="02010600030101010101" pitchFamily="2" charset="-122"/>
                        <a:cs typeface="Arial" panose="020B0604020202020204" pitchFamily="34" charset="0"/>
                      </a:endParaRPr>
                    </a:p>
                  </a:txBody>
                  <a:tcPr marL="65828" marR="65828" marT="0" marB="0" anchor="ctr"/>
                </a:tc>
                <a:tc>
                  <a:txBody>
                    <a:bodyPr/>
                    <a:lstStyle/>
                    <a:p>
                      <a:pPr algn="ctr">
                        <a:spcAft>
                          <a:spcPts val="0"/>
                        </a:spcAft>
                      </a:pPr>
                      <a:r>
                        <a:rPr lang="en-AU" sz="1600" kern="0" dirty="0">
                          <a:effectLst/>
                        </a:rPr>
                        <a:t>Monopolistic competition</a:t>
                      </a:r>
                      <a:endParaRPr lang="zh-CN" sz="1600" kern="100" dirty="0">
                        <a:effectLst/>
                        <a:latin typeface="等线" panose="02010600030101010101" pitchFamily="2" charset="-122"/>
                        <a:ea typeface="等线" panose="02010600030101010101" pitchFamily="2" charset="-122"/>
                        <a:cs typeface="Arial" panose="020B0604020202020204" pitchFamily="34" charset="0"/>
                      </a:endParaRPr>
                    </a:p>
                  </a:txBody>
                  <a:tcPr marL="65828" marR="65828" marT="0" marB="0" anchor="ctr"/>
                </a:tc>
                <a:extLst>
                  <a:ext uri="{0D108BD9-81ED-4DB2-BD59-A6C34878D82A}">
                    <a16:rowId xmlns:a16="http://schemas.microsoft.com/office/drawing/2014/main" val="3368128533"/>
                  </a:ext>
                </a:extLst>
              </a:tr>
              <a:tr h="287100">
                <a:tc>
                  <a:txBody>
                    <a:bodyPr/>
                    <a:lstStyle/>
                    <a:p>
                      <a:pPr algn="ctr">
                        <a:spcAft>
                          <a:spcPts val="0"/>
                        </a:spcAft>
                      </a:pPr>
                      <a:r>
                        <a:rPr lang="en-AU" sz="1600" kern="0">
                          <a:effectLst/>
                        </a:rPr>
                        <a:t>Other Manufactured Products</a:t>
                      </a:r>
                      <a:endParaRPr lang="zh-CN" sz="1600" kern="100">
                        <a:effectLst/>
                        <a:latin typeface="等线" panose="02010600030101010101" pitchFamily="2" charset="-122"/>
                        <a:ea typeface="等线" panose="02010600030101010101" pitchFamily="2" charset="-122"/>
                        <a:cs typeface="Arial" panose="020B0604020202020204" pitchFamily="34" charset="0"/>
                      </a:endParaRPr>
                    </a:p>
                  </a:txBody>
                  <a:tcPr marL="65828" marR="65828" marT="0" marB="0" anchor="ctr"/>
                </a:tc>
                <a:tc>
                  <a:txBody>
                    <a:bodyPr/>
                    <a:lstStyle/>
                    <a:p>
                      <a:pPr algn="ctr">
                        <a:spcAft>
                          <a:spcPts val="0"/>
                        </a:spcAft>
                      </a:pPr>
                      <a:r>
                        <a:rPr lang="en-AU" sz="1600" kern="0">
                          <a:effectLst/>
                        </a:rPr>
                        <a:t>No.32, 33, 37-39, 41, 45</a:t>
                      </a:r>
                      <a:endParaRPr lang="zh-CN" sz="1600" kern="100">
                        <a:effectLst/>
                        <a:latin typeface="等线" panose="02010600030101010101" pitchFamily="2" charset="-122"/>
                        <a:ea typeface="等线" panose="02010600030101010101" pitchFamily="2" charset="-122"/>
                        <a:cs typeface="Arial" panose="020B0604020202020204" pitchFamily="34" charset="0"/>
                      </a:endParaRPr>
                    </a:p>
                  </a:txBody>
                  <a:tcPr marL="65828" marR="65828" marT="0" marB="0" anchor="ctr"/>
                </a:tc>
                <a:tc>
                  <a:txBody>
                    <a:bodyPr/>
                    <a:lstStyle/>
                    <a:p>
                      <a:pPr algn="ctr">
                        <a:spcAft>
                          <a:spcPts val="0"/>
                        </a:spcAft>
                      </a:pPr>
                      <a:r>
                        <a:rPr lang="en-AU" sz="1600" kern="0" dirty="0">
                          <a:effectLst/>
                        </a:rPr>
                        <a:t>Perfect competition</a:t>
                      </a:r>
                      <a:endParaRPr lang="zh-CN" sz="1600" kern="100" dirty="0">
                        <a:effectLst/>
                        <a:latin typeface="等线" panose="02010600030101010101" pitchFamily="2" charset="-122"/>
                        <a:ea typeface="等线" panose="02010600030101010101" pitchFamily="2" charset="-122"/>
                        <a:cs typeface="Arial" panose="020B0604020202020204" pitchFamily="34" charset="0"/>
                      </a:endParaRPr>
                    </a:p>
                  </a:txBody>
                  <a:tcPr marL="65828" marR="65828" marT="0" marB="0" anchor="ctr"/>
                </a:tc>
                <a:extLst>
                  <a:ext uri="{0D108BD9-81ED-4DB2-BD59-A6C34878D82A}">
                    <a16:rowId xmlns:a16="http://schemas.microsoft.com/office/drawing/2014/main" val="4100777171"/>
                  </a:ext>
                </a:extLst>
              </a:tr>
              <a:tr h="287100">
                <a:tc>
                  <a:txBody>
                    <a:bodyPr/>
                    <a:lstStyle/>
                    <a:p>
                      <a:pPr algn="ctr">
                        <a:spcAft>
                          <a:spcPts val="0"/>
                        </a:spcAft>
                      </a:pPr>
                      <a:r>
                        <a:rPr lang="en-AU" sz="1600" kern="0" dirty="0">
                          <a:effectLst/>
                        </a:rPr>
                        <a:t>Service Industry</a:t>
                      </a:r>
                      <a:endParaRPr lang="zh-CN" sz="1600" kern="100" dirty="0">
                        <a:effectLst/>
                        <a:latin typeface="等线" panose="02010600030101010101" pitchFamily="2" charset="-122"/>
                        <a:ea typeface="等线" panose="02010600030101010101" pitchFamily="2" charset="-122"/>
                        <a:cs typeface="Arial" panose="020B0604020202020204" pitchFamily="34" charset="0"/>
                      </a:endParaRPr>
                    </a:p>
                  </a:txBody>
                  <a:tcPr marL="65828" marR="65828" marT="0" marB="0" anchor="ctr"/>
                </a:tc>
                <a:tc>
                  <a:txBody>
                    <a:bodyPr/>
                    <a:lstStyle/>
                    <a:p>
                      <a:pPr algn="ctr">
                        <a:spcAft>
                          <a:spcPts val="0"/>
                        </a:spcAft>
                      </a:pPr>
                      <a:r>
                        <a:rPr lang="en-AU" sz="1600" kern="0">
                          <a:effectLst/>
                        </a:rPr>
                        <a:t>No.46-65</a:t>
                      </a:r>
                      <a:endParaRPr lang="zh-CN" sz="1600" kern="100">
                        <a:effectLst/>
                        <a:latin typeface="等线" panose="02010600030101010101" pitchFamily="2" charset="-122"/>
                        <a:ea typeface="等线" panose="02010600030101010101" pitchFamily="2" charset="-122"/>
                        <a:cs typeface="Arial" panose="020B0604020202020204" pitchFamily="34" charset="0"/>
                      </a:endParaRPr>
                    </a:p>
                  </a:txBody>
                  <a:tcPr marL="65828" marR="65828" marT="0" marB="0" anchor="ctr"/>
                </a:tc>
                <a:tc>
                  <a:txBody>
                    <a:bodyPr/>
                    <a:lstStyle/>
                    <a:p>
                      <a:pPr algn="ctr">
                        <a:spcAft>
                          <a:spcPts val="0"/>
                        </a:spcAft>
                      </a:pPr>
                      <a:r>
                        <a:rPr lang="en-AU" sz="1600" kern="0" dirty="0">
                          <a:effectLst/>
                        </a:rPr>
                        <a:t>Perfect competition</a:t>
                      </a:r>
                      <a:endParaRPr lang="zh-CN" sz="1600" kern="100" dirty="0">
                        <a:effectLst/>
                        <a:latin typeface="等线" panose="02010600030101010101" pitchFamily="2" charset="-122"/>
                        <a:ea typeface="等线" panose="02010600030101010101" pitchFamily="2" charset="-122"/>
                        <a:cs typeface="Arial" panose="020B0604020202020204" pitchFamily="34" charset="0"/>
                      </a:endParaRPr>
                    </a:p>
                  </a:txBody>
                  <a:tcPr marL="65828" marR="65828" marT="0" marB="0" anchor="ctr"/>
                </a:tc>
                <a:extLst>
                  <a:ext uri="{0D108BD9-81ED-4DB2-BD59-A6C34878D82A}">
                    <a16:rowId xmlns:a16="http://schemas.microsoft.com/office/drawing/2014/main" val="2570555049"/>
                  </a:ext>
                </a:extLst>
              </a:tr>
            </a:tbl>
          </a:graphicData>
        </a:graphic>
      </p:graphicFrame>
      <p:sp>
        <p:nvSpPr>
          <p:cNvPr id="4" name="日期占位符 3">
            <a:extLst>
              <a:ext uri="{FF2B5EF4-FFF2-40B4-BE49-F238E27FC236}">
                <a16:creationId xmlns:a16="http://schemas.microsoft.com/office/drawing/2014/main" id="{EF3F5B92-0873-42D8-8046-3782C746FE61}"/>
              </a:ext>
            </a:extLst>
          </p:cNvPr>
          <p:cNvSpPr>
            <a:spLocks noGrp="1"/>
          </p:cNvSpPr>
          <p:nvPr>
            <p:ph type="dt" sz="half" idx="10"/>
          </p:nvPr>
        </p:nvSpPr>
        <p:spPr/>
        <p:txBody>
          <a:bodyPr/>
          <a:lstStyle/>
          <a:p>
            <a:fld id="{7D15AF7C-0FD4-41B4-B8D9-7461B86CC137}" type="datetime1">
              <a:rPr lang="zh-CN" altLang="en-US" smtClean="0"/>
              <a:t>2020/6/12</a:t>
            </a:fld>
            <a:endParaRPr lang="zh-CN" altLang="en-US"/>
          </a:p>
        </p:txBody>
      </p:sp>
      <p:sp>
        <p:nvSpPr>
          <p:cNvPr id="5" name="页脚占位符 4">
            <a:extLst>
              <a:ext uri="{FF2B5EF4-FFF2-40B4-BE49-F238E27FC236}">
                <a16:creationId xmlns:a16="http://schemas.microsoft.com/office/drawing/2014/main" id="{C6672406-2AEC-4A73-8F3A-1B7BDD9EAEF7}"/>
              </a:ext>
            </a:extLst>
          </p:cNvPr>
          <p:cNvSpPr>
            <a:spLocks noGrp="1"/>
          </p:cNvSpPr>
          <p:nvPr>
            <p:ph type="ftr" sz="quarter" idx="11"/>
          </p:nvPr>
        </p:nvSpPr>
        <p:spPr/>
        <p:txBody>
          <a:bodyPr/>
          <a:lstStyle/>
          <a:p>
            <a:r>
              <a:rPr lang="en-US" altLang="zh-CN"/>
              <a:t>GTAP Annual Conference, June 2020</a:t>
            </a:r>
            <a:endParaRPr lang="zh-CN" altLang="en-US"/>
          </a:p>
        </p:txBody>
      </p:sp>
      <p:sp>
        <p:nvSpPr>
          <p:cNvPr id="6" name="灯片编号占位符 5">
            <a:extLst>
              <a:ext uri="{FF2B5EF4-FFF2-40B4-BE49-F238E27FC236}">
                <a16:creationId xmlns:a16="http://schemas.microsoft.com/office/drawing/2014/main" id="{E4200DE7-0722-4A23-8AB4-1337D9B3BA64}"/>
              </a:ext>
            </a:extLst>
          </p:cNvPr>
          <p:cNvSpPr>
            <a:spLocks noGrp="1"/>
          </p:cNvSpPr>
          <p:nvPr>
            <p:ph type="sldNum" sz="quarter" idx="12"/>
          </p:nvPr>
        </p:nvSpPr>
        <p:spPr/>
        <p:txBody>
          <a:bodyPr/>
          <a:lstStyle/>
          <a:p>
            <a:fld id="{C0A867C4-9EEB-4AFE-9714-03356454A58B}" type="slidenum">
              <a:rPr lang="zh-CN" altLang="en-US" smtClean="0"/>
              <a:t>10</a:t>
            </a:fld>
            <a:endParaRPr lang="zh-CN" altLang="en-US"/>
          </a:p>
        </p:txBody>
      </p:sp>
    </p:spTree>
    <p:extLst>
      <p:ext uri="{BB962C8B-B14F-4D97-AF65-F5344CB8AC3E}">
        <p14:creationId xmlns:p14="http://schemas.microsoft.com/office/powerpoint/2010/main" val="284137471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081EA652-8C6A-4E69-BEB9-1708094745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Shape 9">
            <a:extLst>
              <a:ext uri="{FF2B5EF4-FFF2-40B4-BE49-F238E27FC236}">
                <a16:creationId xmlns:a16="http://schemas.microsoft.com/office/drawing/2014/main" id="{A4026A73-1F7F-49F2-B319-8CA3B3D5326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21732" y="321733"/>
            <a:ext cx="11546828" cy="6214534"/>
          </a:xfrm>
          <a:custGeom>
            <a:avLst/>
            <a:gdLst>
              <a:gd name="connsiteX0" fmla="*/ 0 w 11546828"/>
              <a:gd name="connsiteY0" fmla="*/ 0 h 6214534"/>
              <a:gd name="connsiteX1" fmla="*/ 7965430 w 11546828"/>
              <a:gd name="connsiteY1" fmla="*/ 0 h 6214534"/>
              <a:gd name="connsiteX2" fmla="*/ 7965430 w 11546828"/>
              <a:gd name="connsiteY2" fmla="*/ 1786 h 6214534"/>
              <a:gd name="connsiteX3" fmla="*/ 11546828 w 11546828"/>
              <a:gd name="connsiteY3" fmla="*/ 1786 h 6214534"/>
              <a:gd name="connsiteX4" fmla="*/ 11546828 w 11546828"/>
              <a:gd name="connsiteY4" fmla="*/ 2866740 h 6214534"/>
              <a:gd name="connsiteX5" fmla="*/ 11225095 w 11546828"/>
              <a:gd name="connsiteY5" fmla="*/ 3179536 h 6214534"/>
              <a:gd name="connsiteX6" fmla="*/ 11225095 w 11546828"/>
              <a:gd name="connsiteY6" fmla="*/ 301542 h 6214534"/>
              <a:gd name="connsiteX7" fmla="*/ 320042 w 11546828"/>
              <a:gd name="connsiteY7" fmla="*/ 301542 h 6214534"/>
              <a:gd name="connsiteX8" fmla="*/ 320042 w 11546828"/>
              <a:gd name="connsiteY8" fmla="*/ 5909424 h 6214534"/>
              <a:gd name="connsiteX9" fmla="*/ 8417210 w 11546828"/>
              <a:gd name="connsiteY9" fmla="*/ 5909424 h 6214534"/>
              <a:gd name="connsiteX10" fmla="*/ 8103383 w 11546828"/>
              <a:gd name="connsiteY10" fmla="*/ 6214534 h 6214534"/>
              <a:gd name="connsiteX11" fmla="*/ 7222929 w 11546828"/>
              <a:gd name="connsiteY11" fmla="*/ 6214534 h 6214534"/>
              <a:gd name="connsiteX12" fmla="*/ 7222929 w 11546828"/>
              <a:gd name="connsiteY12" fmla="*/ 6212748 h 6214534"/>
              <a:gd name="connsiteX13" fmla="*/ 0 w 11546828"/>
              <a:gd name="connsiteY13" fmla="*/ 6212748 h 62145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546828" h="6214534">
                <a:moveTo>
                  <a:pt x="0" y="0"/>
                </a:moveTo>
                <a:lnTo>
                  <a:pt x="7965430" y="0"/>
                </a:lnTo>
                <a:lnTo>
                  <a:pt x="7965430" y="1786"/>
                </a:lnTo>
                <a:lnTo>
                  <a:pt x="11546828" y="1786"/>
                </a:lnTo>
                <a:lnTo>
                  <a:pt x="11546828" y="2866740"/>
                </a:lnTo>
                <a:lnTo>
                  <a:pt x="11225095" y="3179536"/>
                </a:lnTo>
                <a:lnTo>
                  <a:pt x="11225095" y="301542"/>
                </a:lnTo>
                <a:lnTo>
                  <a:pt x="320042" y="301542"/>
                </a:lnTo>
                <a:lnTo>
                  <a:pt x="320042" y="5909424"/>
                </a:lnTo>
                <a:lnTo>
                  <a:pt x="8417210" y="5909424"/>
                </a:lnTo>
                <a:lnTo>
                  <a:pt x="8103383" y="6214534"/>
                </a:lnTo>
                <a:lnTo>
                  <a:pt x="7222929" y="6214534"/>
                </a:lnTo>
                <a:lnTo>
                  <a:pt x="7222929" y="6212748"/>
                </a:lnTo>
                <a:lnTo>
                  <a:pt x="0" y="6212748"/>
                </a:lnTo>
                <a:close/>
              </a:path>
            </a:pathLst>
          </a:custGeom>
          <a:solidFill>
            <a:schemeClr val="tx1">
              <a:lumMod val="50000"/>
              <a:lumOff val="50000"/>
              <a:alpha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2" name="Right Triangle 11">
            <a:extLst>
              <a:ext uri="{FF2B5EF4-FFF2-40B4-BE49-F238E27FC236}">
                <a16:creationId xmlns:a16="http://schemas.microsoft.com/office/drawing/2014/main" id="{5298780A-33B9-4EA2-8F67-DE68AD6284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6720" y="3335867"/>
            <a:ext cx="3291840"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Rectangle 13">
            <a:extLst>
              <a:ext uri="{FF2B5EF4-FFF2-40B4-BE49-F238E27FC236}">
                <a16:creationId xmlns:a16="http://schemas.microsoft.com/office/drawing/2014/main" id="{7F488E8B-4E1E-4402-8935-D4E6C02615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774" y="623275"/>
            <a:ext cx="10905053" cy="5607882"/>
          </a:xfrm>
          <a:prstGeom prst="rect">
            <a:avLst/>
          </a:prstGeom>
          <a:no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标题 1">
            <a:extLst>
              <a:ext uri="{FF2B5EF4-FFF2-40B4-BE49-F238E27FC236}">
                <a16:creationId xmlns:a16="http://schemas.microsoft.com/office/drawing/2014/main" id="{B8ED6E04-31A2-4D00-A8C3-6D1789A993ED}"/>
              </a:ext>
            </a:extLst>
          </p:cNvPr>
          <p:cNvSpPr>
            <a:spLocks noGrp="1"/>
          </p:cNvSpPr>
          <p:nvPr>
            <p:ph type="title"/>
          </p:nvPr>
        </p:nvSpPr>
        <p:spPr>
          <a:xfrm>
            <a:off x="1028235" y="318165"/>
            <a:ext cx="3141430" cy="4480726"/>
          </a:xfrm>
        </p:spPr>
        <p:txBody>
          <a:bodyPr>
            <a:normAutofit/>
          </a:bodyPr>
          <a:lstStyle/>
          <a:p>
            <a:pPr algn="r"/>
            <a:r>
              <a:rPr lang="en-US" altLang="zh-CN" sz="5600">
                <a:latin typeface="Times New Roman" panose="02020603050405020304" pitchFamily="18" charset="0"/>
                <a:cs typeface="Times New Roman" panose="02020603050405020304" pitchFamily="18" charset="0"/>
              </a:rPr>
              <a:t>Scenarios</a:t>
            </a:r>
            <a:endParaRPr lang="zh-CN" altLang="en-US" sz="5600" dirty="0">
              <a:latin typeface="Times New Roman" panose="02020603050405020304" pitchFamily="18" charset="0"/>
              <a:cs typeface="Times New Roman" panose="02020603050405020304" pitchFamily="18" charset="0"/>
            </a:endParaRPr>
          </a:p>
        </p:txBody>
      </p:sp>
      <p:cxnSp>
        <p:nvCxnSpPr>
          <p:cNvPr id="16" name="Straight Connector 15">
            <a:extLst>
              <a:ext uri="{FF2B5EF4-FFF2-40B4-BE49-F238E27FC236}">
                <a16:creationId xmlns:a16="http://schemas.microsoft.com/office/drawing/2014/main" id="{23AAC9B5-8015-485C-ACF9-A750390E9A56}"/>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654296" y="1852863"/>
            <a:ext cx="0" cy="3236495"/>
          </a:xfrm>
          <a:prstGeom prst="line">
            <a:avLst/>
          </a:prstGeom>
          <a:ln w="19050" cap="sq">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
        <p:nvSpPr>
          <p:cNvPr id="3" name="内容占位符 2">
            <a:extLst>
              <a:ext uri="{FF2B5EF4-FFF2-40B4-BE49-F238E27FC236}">
                <a16:creationId xmlns:a16="http://schemas.microsoft.com/office/drawing/2014/main" id="{3C087781-2215-4DB7-BCDF-30CE7E0FDB12}"/>
              </a:ext>
            </a:extLst>
          </p:cNvPr>
          <p:cNvSpPr>
            <a:spLocks noGrp="1"/>
          </p:cNvSpPr>
          <p:nvPr>
            <p:ph idx="1"/>
          </p:nvPr>
        </p:nvSpPr>
        <p:spPr>
          <a:xfrm>
            <a:off x="5138928" y="1338729"/>
            <a:ext cx="4795584" cy="4180542"/>
          </a:xfrm>
        </p:spPr>
        <p:txBody>
          <a:bodyPr anchor="ctr">
            <a:normAutofit/>
          </a:bodyPr>
          <a:lstStyle/>
          <a:p>
            <a:r>
              <a:rPr lang="en-US" altLang="zh-CN" sz="1700">
                <a:latin typeface="Times New Roman" panose="02020603050405020304" pitchFamily="18" charset="0"/>
                <a:cs typeface="Times New Roman" panose="02020603050405020304" pitchFamily="18" charset="0"/>
              </a:rPr>
              <a:t>Scenario </a:t>
            </a:r>
            <a:r>
              <a:rPr lang="en-AU" altLang="zh-CN" sz="1700">
                <a:latin typeface="Times New Roman" panose="02020603050405020304" pitchFamily="18" charset="0"/>
                <a:cs typeface="Times New Roman" panose="02020603050405020304" pitchFamily="18" charset="0"/>
              </a:rPr>
              <a:t>A</a:t>
            </a:r>
          </a:p>
          <a:p>
            <a:pPr lvl="1"/>
            <a:r>
              <a:rPr lang="en-AU" altLang="zh-CN" sz="1700">
                <a:latin typeface="Times New Roman" panose="02020603050405020304" pitchFamily="18" charset="0"/>
                <a:cs typeface="Times New Roman" panose="02020603050405020304" pitchFamily="18" charset="0"/>
              </a:rPr>
              <a:t>A1. the U.S. imposed a 25% tariff on China’s light industry (Perfect competition) in GTAP-HET model (Melitz).</a:t>
            </a:r>
            <a:endParaRPr lang="zh-CN" altLang="zh-CN" sz="1700">
              <a:latin typeface="Times New Roman" panose="02020603050405020304" pitchFamily="18" charset="0"/>
              <a:cs typeface="Times New Roman" panose="02020603050405020304" pitchFamily="18" charset="0"/>
            </a:endParaRPr>
          </a:p>
          <a:p>
            <a:pPr lvl="1"/>
            <a:r>
              <a:rPr lang="en-AU" altLang="zh-CN" sz="1700">
                <a:latin typeface="Times New Roman" panose="02020603050405020304" pitchFamily="18" charset="0"/>
                <a:cs typeface="Times New Roman" panose="02020603050405020304" pitchFamily="18" charset="0"/>
              </a:rPr>
              <a:t>A2. the U.S. imposed a 25% tariff on China’s light industry in standard GTAP model (Amington).</a:t>
            </a:r>
            <a:endParaRPr lang="zh-CN" altLang="zh-CN" sz="1700">
              <a:latin typeface="Times New Roman" panose="02020603050405020304" pitchFamily="18" charset="0"/>
              <a:cs typeface="Times New Roman" panose="02020603050405020304" pitchFamily="18" charset="0"/>
            </a:endParaRPr>
          </a:p>
          <a:p>
            <a:r>
              <a:rPr lang="en-US" altLang="zh-CN" sz="1700">
                <a:latin typeface="Times New Roman" panose="02020603050405020304" pitchFamily="18" charset="0"/>
                <a:cs typeface="Times New Roman" panose="02020603050405020304" pitchFamily="18" charset="0"/>
              </a:rPr>
              <a:t>Scenario B</a:t>
            </a:r>
          </a:p>
          <a:p>
            <a:pPr lvl="1"/>
            <a:r>
              <a:rPr lang="en-AU" altLang="zh-CN" sz="1700">
                <a:latin typeface="Times New Roman" panose="02020603050405020304" pitchFamily="18" charset="0"/>
                <a:cs typeface="Times New Roman" panose="02020603050405020304" pitchFamily="18" charset="0"/>
              </a:rPr>
              <a:t>B1. the U.S. imposed a 25% tariff on China’s tech-intensive industry (Monopolistic competition) in GTAP-HET model (Melitz).</a:t>
            </a:r>
            <a:endParaRPr lang="zh-CN" altLang="zh-CN" sz="1700">
              <a:latin typeface="Times New Roman" panose="02020603050405020304" pitchFamily="18" charset="0"/>
              <a:cs typeface="Times New Roman" panose="02020603050405020304" pitchFamily="18" charset="0"/>
            </a:endParaRPr>
          </a:p>
          <a:p>
            <a:pPr lvl="1"/>
            <a:r>
              <a:rPr lang="en-AU" altLang="zh-CN" sz="1700">
                <a:latin typeface="Times New Roman" panose="02020603050405020304" pitchFamily="18" charset="0"/>
                <a:cs typeface="Times New Roman" panose="02020603050405020304" pitchFamily="18" charset="0"/>
              </a:rPr>
              <a:t>B2. the U.S. imposed a 25% tariff on China’s tech-intensive industry in standard GTAP model (Amington).</a:t>
            </a:r>
            <a:endParaRPr lang="zh-CN" altLang="zh-CN" sz="1700">
              <a:latin typeface="Times New Roman" panose="02020603050405020304" pitchFamily="18" charset="0"/>
              <a:cs typeface="Times New Roman" panose="02020603050405020304" pitchFamily="18" charset="0"/>
            </a:endParaRPr>
          </a:p>
          <a:p>
            <a:pPr marL="0" indent="0">
              <a:buNone/>
            </a:pPr>
            <a:endParaRPr lang="zh-CN" altLang="en-US" sz="1700" dirty="0">
              <a:latin typeface="Times New Roman" panose="02020603050405020304" pitchFamily="18" charset="0"/>
              <a:cs typeface="Times New Roman" panose="02020603050405020304" pitchFamily="18" charset="0"/>
            </a:endParaRPr>
          </a:p>
        </p:txBody>
      </p:sp>
      <p:sp>
        <p:nvSpPr>
          <p:cNvPr id="4" name="日期占位符 3">
            <a:extLst>
              <a:ext uri="{FF2B5EF4-FFF2-40B4-BE49-F238E27FC236}">
                <a16:creationId xmlns:a16="http://schemas.microsoft.com/office/drawing/2014/main" id="{E0B641BD-30F7-4114-93B8-975C52FDFBF6}"/>
              </a:ext>
            </a:extLst>
          </p:cNvPr>
          <p:cNvSpPr>
            <a:spLocks noGrp="1"/>
          </p:cNvSpPr>
          <p:nvPr>
            <p:ph type="dt" sz="half" idx="10"/>
          </p:nvPr>
        </p:nvSpPr>
        <p:spPr/>
        <p:txBody>
          <a:bodyPr/>
          <a:lstStyle/>
          <a:p>
            <a:fld id="{A3B517CD-60BA-4AFF-A54F-96579E343A93}" type="datetime1">
              <a:rPr lang="zh-CN" altLang="en-US" smtClean="0"/>
              <a:t>2020/6/12</a:t>
            </a:fld>
            <a:endParaRPr lang="zh-CN" altLang="en-US"/>
          </a:p>
        </p:txBody>
      </p:sp>
      <p:sp>
        <p:nvSpPr>
          <p:cNvPr id="5" name="页脚占位符 4">
            <a:extLst>
              <a:ext uri="{FF2B5EF4-FFF2-40B4-BE49-F238E27FC236}">
                <a16:creationId xmlns:a16="http://schemas.microsoft.com/office/drawing/2014/main" id="{40AEE4EC-98C0-4BAC-BD77-53C79894D12D}"/>
              </a:ext>
            </a:extLst>
          </p:cNvPr>
          <p:cNvSpPr>
            <a:spLocks noGrp="1"/>
          </p:cNvSpPr>
          <p:nvPr>
            <p:ph type="ftr" sz="quarter" idx="11"/>
          </p:nvPr>
        </p:nvSpPr>
        <p:spPr/>
        <p:txBody>
          <a:bodyPr/>
          <a:lstStyle/>
          <a:p>
            <a:r>
              <a:rPr lang="en-US" altLang="zh-CN"/>
              <a:t>GTAP Annual Conference, June 2020</a:t>
            </a:r>
            <a:endParaRPr lang="zh-CN" altLang="en-US"/>
          </a:p>
        </p:txBody>
      </p:sp>
      <p:sp>
        <p:nvSpPr>
          <p:cNvPr id="6" name="灯片编号占位符 5">
            <a:extLst>
              <a:ext uri="{FF2B5EF4-FFF2-40B4-BE49-F238E27FC236}">
                <a16:creationId xmlns:a16="http://schemas.microsoft.com/office/drawing/2014/main" id="{ACBF6B5C-DE43-48BB-8829-0467E25CFF02}"/>
              </a:ext>
            </a:extLst>
          </p:cNvPr>
          <p:cNvSpPr>
            <a:spLocks noGrp="1"/>
          </p:cNvSpPr>
          <p:nvPr>
            <p:ph type="sldNum" sz="quarter" idx="12"/>
          </p:nvPr>
        </p:nvSpPr>
        <p:spPr/>
        <p:txBody>
          <a:bodyPr/>
          <a:lstStyle/>
          <a:p>
            <a:fld id="{C0A867C4-9EEB-4AFE-9714-03356454A58B}" type="slidenum">
              <a:rPr lang="zh-CN" altLang="en-US" smtClean="0"/>
              <a:t>11</a:t>
            </a:fld>
            <a:endParaRPr lang="zh-CN" altLang="en-US"/>
          </a:p>
        </p:txBody>
      </p:sp>
      <p:pic>
        <p:nvPicPr>
          <p:cNvPr id="9" name="图片 8" descr="图片包含 游戏机, 食物&#10;&#10;描述已自动生成">
            <a:extLst>
              <a:ext uri="{FF2B5EF4-FFF2-40B4-BE49-F238E27FC236}">
                <a16:creationId xmlns:a16="http://schemas.microsoft.com/office/drawing/2014/main" id="{F5E60850-3B04-457C-8010-F15250C066A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59432" y="3195449"/>
            <a:ext cx="3071100" cy="1921607"/>
          </a:xfrm>
          <a:prstGeom prst="rect">
            <a:avLst/>
          </a:prstGeom>
        </p:spPr>
      </p:pic>
    </p:spTree>
    <p:extLst>
      <p:ext uri="{BB962C8B-B14F-4D97-AF65-F5344CB8AC3E}">
        <p14:creationId xmlns:p14="http://schemas.microsoft.com/office/powerpoint/2010/main" val="382622676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081EA652-8C6A-4E69-BEB9-1708094745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Shape 9">
            <a:extLst>
              <a:ext uri="{FF2B5EF4-FFF2-40B4-BE49-F238E27FC236}">
                <a16:creationId xmlns:a16="http://schemas.microsoft.com/office/drawing/2014/main" id="{A4026A73-1F7F-49F2-B319-8CA3B3D5326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21732" y="321733"/>
            <a:ext cx="11546828" cy="6214534"/>
          </a:xfrm>
          <a:custGeom>
            <a:avLst/>
            <a:gdLst>
              <a:gd name="connsiteX0" fmla="*/ 0 w 11546828"/>
              <a:gd name="connsiteY0" fmla="*/ 0 h 6214534"/>
              <a:gd name="connsiteX1" fmla="*/ 7965430 w 11546828"/>
              <a:gd name="connsiteY1" fmla="*/ 0 h 6214534"/>
              <a:gd name="connsiteX2" fmla="*/ 7965430 w 11546828"/>
              <a:gd name="connsiteY2" fmla="*/ 1786 h 6214534"/>
              <a:gd name="connsiteX3" fmla="*/ 11546828 w 11546828"/>
              <a:gd name="connsiteY3" fmla="*/ 1786 h 6214534"/>
              <a:gd name="connsiteX4" fmla="*/ 11546828 w 11546828"/>
              <a:gd name="connsiteY4" fmla="*/ 2866740 h 6214534"/>
              <a:gd name="connsiteX5" fmla="*/ 11225095 w 11546828"/>
              <a:gd name="connsiteY5" fmla="*/ 3179536 h 6214534"/>
              <a:gd name="connsiteX6" fmla="*/ 11225095 w 11546828"/>
              <a:gd name="connsiteY6" fmla="*/ 301542 h 6214534"/>
              <a:gd name="connsiteX7" fmla="*/ 320042 w 11546828"/>
              <a:gd name="connsiteY7" fmla="*/ 301542 h 6214534"/>
              <a:gd name="connsiteX8" fmla="*/ 320042 w 11546828"/>
              <a:gd name="connsiteY8" fmla="*/ 5909424 h 6214534"/>
              <a:gd name="connsiteX9" fmla="*/ 8417210 w 11546828"/>
              <a:gd name="connsiteY9" fmla="*/ 5909424 h 6214534"/>
              <a:gd name="connsiteX10" fmla="*/ 8103383 w 11546828"/>
              <a:gd name="connsiteY10" fmla="*/ 6214534 h 6214534"/>
              <a:gd name="connsiteX11" fmla="*/ 7222929 w 11546828"/>
              <a:gd name="connsiteY11" fmla="*/ 6214534 h 6214534"/>
              <a:gd name="connsiteX12" fmla="*/ 7222929 w 11546828"/>
              <a:gd name="connsiteY12" fmla="*/ 6212748 h 6214534"/>
              <a:gd name="connsiteX13" fmla="*/ 0 w 11546828"/>
              <a:gd name="connsiteY13" fmla="*/ 6212748 h 62145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546828" h="6214534">
                <a:moveTo>
                  <a:pt x="0" y="0"/>
                </a:moveTo>
                <a:lnTo>
                  <a:pt x="7965430" y="0"/>
                </a:lnTo>
                <a:lnTo>
                  <a:pt x="7965430" y="1786"/>
                </a:lnTo>
                <a:lnTo>
                  <a:pt x="11546828" y="1786"/>
                </a:lnTo>
                <a:lnTo>
                  <a:pt x="11546828" y="2866740"/>
                </a:lnTo>
                <a:lnTo>
                  <a:pt x="11225095" y="3179536"/>
                </a:lnTo>
                <a:lnTo>
                  <a:pt x="11225095" y="301542"/>
                </a:lnTo>
                <a:lnTo>
                  <a:pt x="320042" y="301542"/>
                </a:lnTo>
                <a:lnTo>
                  <a:pt x="320042" y="5909424"/>
                </a:lnTo>
                <a:lnTo>
                  <a:pt x="8417210" y="5909424"/>
                </a:lnTo>
                <a:lnTo>
                  <a:pt x="8103383" y="6214534"/>
                </a:lnTo>
                <a:lnTo>
                  <a:pt x="7222929" y="6214534"/>
                </a:lnTo>
                <a:lnTo>
                  <a:pt x="7222929" y="6212748"/>
                </a:lnTo>
                <a:lnTo>
                  <a:pt x="0" y="6212748"/>
                </a:lnTo>
                <a:close/>
              </a:path>
            </a:pathLst>
          </a:custGeom>
          <a:solidFill>
            <a:schemeClr val="tx1">
              <a:lumMod val="50000"/>
              <a:lumOff val="50000"/>
              <a:alpha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2" name="Right Triangle 11">
            <a:extLst>
              <a:ext uri="{FF2B5EF4-FFF2-40B4-BE49-F238E27FC236}">
                <a16:creationId xmlns:a16="http://schemas.microsoft.com/office/drawing/2014/main" id="{5298780A-33B9-4EA2-8F67-DE68AD6284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6720" y="3335867"/>
            <a:ext cx="3291840"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Rectangle 13">
            <a:extLst>
              <a:ext uri="{FF2B5EF4-FFF2-40B4-BE49-F238E27FC236}">
                <a16:creationId xmlns:a16="http://schemas.microsoft.com/office/drawing/2014/main" id="{7F488E8B-4E1E-4402-8935-D4E6C02615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774" y="623275"/>
            <a:ext cx="10905053" cy="5607882"/>
          </a:xfrm>
          <a:prstGeom prst="rect">
            <a:avLst/>
          </a:prstGeom>
          <a:no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标题 1">
            <a:extLst>
              <a:ext uri="{FF2B5EF4-FFF2-40B4-BE49-F238E27FC236}">
                <a16:creationId xmlns:a16="http://schemas.microsoft.com/office/drawing/2014/main" id="{250F5496-BC64-4223-BD1A-6D00ECEC57AA}"/>
              </a:ext>
            </a:extLst>
          </p:cNvPr>
          <p:cNvSpPr>
            <a:spLocks noGrp="1"/>
          </p:cNvSpPr>
          <p:nvPr>
            <p:ph type="title"/>
          </p:nvPr>
        </p:nvSpPr>
        <p:spPr>
          <a:xfrm>
            <a:off x="991785" y="315852"/>
            <a:ext cx="3141430" cy="4480726"/>
          </a:xfrm>
        </p:spPr>
        <p:txBody>
          <a:bodyPr>
            <a:normAutofit/>
          </a:bodyPr>
          <a:lstStyle/>
          <a:p>
            <a:pPr algn="r"/>
            <a:r>
              <a:rPr lang="en-US" altLang="zh-CN" sz="5600" dirty="0">
                <a:latin typeface="Times New Roman" panose="02020603050405020304" pitchFamily="18" charset="0"/>
                <a:cs typeface="Times New Roman" panose="02020603050405020304" pitchFamily="18" charset="0"/>
              </a:rPr>
              <a:t>Scenarios</a:t>
            </a:r>
            <a:endParaRPr lang="zh-CN" altLang="en-US" sz="5600" dirty="0"/>
          </a:p>
        </p:txBody>
      </p:sp>
      <p:cxnSp>
        <p:nvCxnSpPr>
          <p:cNvPr id="16" name="Straight Connector 15">
            <a:extLst>
              <a:ext uri="{FF2B5EF4-FFF2-40B4-BE49-F238E27FC236}">
                <a16:creationId xmlns:a16="http://schemas.microsoft.com/office/drawing/2014/main" id="{23AAC9B5-8015-485C-ACF9-A750390E9A56}"/>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654296" y="1852863"/>
            <a:ext cx="0" cy="3236495"/>
          </a:xfrm>
          <a:prstGeom prst="line">
            <a:avLst/>
          </a:prstGeom>
          <a:ln w="19050" cap="sq">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
        <p:nvSpPr>
          <p:cNvPr id="3" name="内容占位符 2">
            <a:extLst>
              <a:ext uri="{FF2B5EF4-FFF2-40B4-BE49-F238E27FC236}">
                <a16:creationId xmlns:a16="http://schemas.microsoft.com/office/drawing/2014/main" id="{A27E4009-7F09-4328-9E5D-A54EFCCC41A3}"/>
              </a:ext>
            </a:extLst>
          </p:cNvPr>
          <p:cNvSpPr>
            <a:spLocks noGrp="1"/>
          </p:cNvSpPr>
          <p:nvPr>
            <p:ph idx="1"/>
          </p:nvPr>
        </p:nvSpPr>
        <p:spPr>
          <a:xfrm>
            <a:off x="5138928" y="1338729"/>
            <a:ext cx="4795584" cy="4180542"/>
          </a:xfrm>
        </p:spPr>
        <p:txBody>
          <a:bodyPr anchor="ctr">
            <a:normAutofit/>
          </a:bodyPr>
          <a:lstStyle/>
          <a:p>
            <a:r>
              <a:rPr lang="en-US" altLang="zh-CN" sz="1500" dirty="0">
                <a:latin typeface="Times New Roman" panose="02020603050405020304" pitchFamily="18" charset="0"/>
                <a:cs typeface="Times New Roman" panose="02020603050405020304" pitchFamily="18" charset="0"/>
              </a:rPr>
              <a:t>Scenario C</a:t>
            </a:r>
          </a:p>
          <a:p>
            <a:pPr lvl="1"/>
            <a:r>
              <a:rPr lang="en-AU" altLang="zh-CN" sz="1500" dirty="0">
                <a:latin typeface="Times New Roman" panose="02020603050405020304" pitchFamily="18" charset="0"/>
                <a:cs typeface="Times New Roman" panose="02020603050405020304" pitchFamily="18" charset="0"/>
              </a:rPr>
              <a:t>C1. the production costs of China’s light industry exporting to the U.S. increased by 25% in GTAP-HET model (Melitz).</a:t>
            </a:r>
            <a:endParaRPr lang="zh-CN" altLang="zh-CN" sz="1500" dirty="0">
              <a:latin typeface="Times New Roman" panose="02020603050405020304" pitchFamily="18" charset="0"/>
              <a:cs typeface="Times New Roman" panose="02020603050405020304" pitchFamily="18" charset="0"/>
            </a:endParaRPr>
          </a:p>
          <a:p>
            <a:pPr lvl="1"/>
            <a:r>
              <a:rPr lang="en-AU" altLang="zh-CN" sz="1500" dirty="0">
                <a:latin typeface="Times New Roman" panose="02020603050405020304" pitchFamily="18" charset="0"/>
                <a:cs typeface="Times New Roman" panose="02020603050405020304" pitchFamily="18" charset="0"/>
              </a:rPr>
              <a:t>C2. the production costs of China’s light industry exporting to the U.S. increased by 25% in standard GTAP model (</a:t>
            </a:r>
            <a:r>
              <a:rPr lang="en-AU" altLang="zh-CN" sz="1500" dirty="0" err="1">
                <a:latin typeface="Times New Roman" panose="02020603050405020304" pitchFamily="18" charset="0"/>
                <a:cs typeface="Times New Roman" panose="02020603050405020304" pitchFamily="18" charset="0"/>
              </a:rPr>
              <a:t>Amington</a:t>
            </a:r>
            <a:r>
              <a:rPr lang="en-AU" altLang="zh-CN" sz="1500" dirty="0">
                <a:latin typeface="Times New Roman" panose="02020603050405020304" pitchFamily="18" charset="0"/>
                <a:cs typeface="Times New Roman" panose="02020603050405020304" pitchFamily="18" charset="0"/>
              </a:rPr>
              <a:t>).</a:t>
            </a:r>
            <a:endParaRPr lang="en-US" altLang="zh-CN" sz="1500" dirty="0">
              <a:latin typeface="Times New Roman" panose="02020603050405020304" pitchFamily="18" charset="0"/>
              <a:cs typeface="Times New Roman" panose="02020603050405020304" pitchFamily="18" charset="0"/>
            </a:endParaRPr>
          </a:p>
          <a:p>
            <a:r>
              <a:rPr lang="en-US" altLang="zh-CN" sz="1500" dirty="0">
                <a:latin typeface="Times New Roman" panose="02020603050405020304" pitchFamily="18" charset="0"/>
                <a:cs typeface="Times New Roman" panose="02020603050405020304" pitchFamily="18" charset="0"/>
              </a:rPr>
              <a:t>Scenario D</a:t>
            </a:r>
          </a:p>
          <a:p>
            <a:pPr lvl="1"/>
            <a:r>
              <a:rPr lang="en-AU" altLang="zh-CN" sz="1500" dirty="0">
                <a:latin typeface="Times New Roman" panose="02020603050405020304" pitchFamily="18" charset="0"/>
                <a:cs typeface="Times New Roman" panose="02020603050405020304" pitchFamily="18" charset="0"/>
              </a:rPr>
              <a:t>D1. the production costs of China’s tech-intensive industry exporting to the U.S. increased by 25% in GTAP-HET model (Melitz).</a:t>
            </a:r>
            <a:endParaRPr lang="zh-CN" altLang="zh-CN" sz="1500" dirty="0">
              <a:latin typeface="Times New Roman" panose="02020603050405020304" pitchFamily="18" charset="0"/>
              <a:cs typeface="Times New Roman" panose="02020603050405020304" pitchFamily="18" charset="0"/>
            </a:endParaRPr>
          </a:p>
          <a:p>
            <a:pPr lvl="1"/>
            <a:r>
              <a:rPr lang="en-AU" altLang="zh-CN" sz="1500" dirty="0">
                <a:latin typeface="Times New Roman" panose="02020603050405020304" pitchFamily="18" charset="0"/>
                <a:cs typeface="Times New Roman" panose="02020603050405020304" pitchFamily="18" charset="0"/>
              </a:rPr>
              <a:t>D2. the production costs of China’s tech-intensive industry exporting to the U.S. increased by 25% in standard GTAP model (</a:t>
            </a:r>
            <a:r>
              <a:rPr lang="en-AU" altLang="zh-CN" sz="1500" dirty="0" err="1">
                <a:latin typeface="Times New Roman" panose="02020603050405020304" pitchFamily="18" charset="0"/>
                <a:cs typeface="Times New Roman" panose="02020603050405020304" pitchFamily="18" charset="0"/>
              </a:rPr>
              <a:t>Amington</a:t>
            </a:r>
            <a:r>
              <a:rPr lang="en-AU" altLang="zh-CN" sz="1500" dirty="0">
                <a:latin typeface="Times New Roman" panose="02020603050405020304" pitchFamily="18" charset="0"/>
                <a:cs typeface="Times New Roman" panose="02020603050405020304" pitchFamily="18" charset="0"/>
              </a:rPr>
              <a:t>).</a:t>
            </a:r>
            <a:endParaRPr lang="zh-CN" altLang="zh-CN" sz="1500" dirty="0">
              <a:latin typeface="Times New Roman" panose="02020603050405020304" pitchFamily="18" charset="0"/>
              <a:cs typeface="Times New Roman" panose="02020603050405020304" pitchFamily="18" charset="0"/>
            </a:endParaRPr>
          </a:p>
          <a:p>
            <a:pPr marL="0" indent="0">
              <a:buNone/>
            </a:pPr>
            <a:endParaRPr lang="en-US" altLang="zh-CN" sz="1500" dirty="0">
              <a:latin typeface="Times New Roman" panose="02020603050405020304" pitchFamily="18" charset="0"/>
              <a:cs typeface="Times New Roman" panose="02020603050405020304" pitchFamily="18" charset="0"/>
            </a:endParaRPr>
          </a:p>
        </p:txBody>
      </p:sp>
      <p:sp>
        <p:nvSpPr>
          <p:cNvPr id="4" name="日期占位符 3">
            <a:extLst>
              <a:ext uri="{FF2B5EF4-FFF2-40B4-BE49-F238E27FC236}">
                <a16:creationId xmlns:a16="http://schemas.microsoft.com/office/drawing/2014/main" id="{6E365C38-EA29-4844-9B20-C637505D0AB6}"/>
              </a:ext>
            </a:extLst>
          </p:cNvPr>
          <p:cNvSpPr>
            <a:spLocks noGrp="1"/>
          </p:cNvSpPr>
          <p:nvPr>
            <p:ph type="dt" sz="half" idx="10"/>
          </p:nvPr>
        </p:nvSpPr>
        <p:spPr/>
        <p:txBody>
          <a:bodyPr/>
          <a:lstStyle/>
          <a:p>
            <a:fld id="{072AB4BF-2C38-4308-AEED-41C791E5CB3F}" type="datetime1">
              <a:rPr lang="zh-CN" altLang="en-US" smtClean="0"/>
              <a:t>2020/6/12</a:t>
            </a:fld>
            <a:endParaRPr lang="zh-CN" altLang="en-US"/>
          </a:p>
        </p:txBody>
      </p:sp>
      <p:sp>
        <p:nvSpPr>
          <p:cNvPr id="5" name="页脚占位符 4">
            <a:extLst>
              <a:ext uri="{FF2B5EF4-FFF2-40B4-BE49-F238E27FC236}">
                <a16:creationId xmlns:a16="http://schemas.microsoft.com/office/drawing/2014/main" id="{BF6744E8-9A0B-488D-876D-6871C3DCE4DE}"/>
              </a:ext>
            </a:extLst>
          </p:cNvPr>
          <p:cNvSpPr>
            <a:spLocks noGrp="1"/>
          </p:cNvSpPr>
          <p:nvPr>
            <p:ph type="ftr" sz="quarter" idx="11"/>
          </p:nvPr>
        </p:nvSpPr>
        <p:spPr/>
        <p:txBody>
          <a:bodyPr/>
          <a:lstStyle/>
          <a:p>
            <a:r>
              <a:rPr lang="en-US" altLang="zh-CN"/>
              <a:t>GTAP Annual Conference, June 2020</a:t>
            </a:r>
            <a:endParaRPr lang="zh-CN" altLang="en-US"/>
          </a:p>
        </p:txBody>
      </p:sp>
      <p:sp>
        <p:nvSpPr>
          <p:cNvPr id="6" name="灯片编号占位符 5">
            <a:extLst>
              <a:ext uri="{FF2B5EF4-FFF2-40B4-BE49-F238E27FC236}">
                <a16:creationId xmlns:a16="http://schemas.microsoft.com/office/drawing/2014/main" id="{F1C6330A-96FB-464B-B205-050E6B69A807}"/>
              </a:ext>
            </a:extLst>
          </p:cNvPr>
          <p:cNvSpPr>
            <a:spLocks noGrp="1"/>
          </p:cNvSpPr>
          <p:nvPr>
            <p:ph type="sldNum" sz="quarter" idx="12"/>
          </p:nvPr>
        </p:nvSpPr>
        <p:spPr/>
        <p:txBody>
          <a:bodyPr/>
          <a:lstStyle/>
          <a:p>
            <a:fld id="{C0A867C4-9EEB-4AFE-9714-03356454A58B}" type="slidenum">
              <a:rPr lang="zh-CN" altLang="en-US" smtClean="0"/>
              <a:t>12</a:t>
            </a:fld>
            <a:endParaRPr lang="zh-CN" altLang="en-US"/>
          </a:p>
        </p:txBody>
      </p:sp>
      <p:pic>
        <p:nvPicPr>
          <p:cNvPr id="9" name="图片 8" descr="图片包含 男人, 人, 桌子, 站&#10;&#10;描述已自动生成">
            <a:extLst>
              <a:ext uri="{FF2B5EF4-FFF2-40B4-BE49-F238E27FC236}">
                <a16:creationId xmlns:a16="http://schemas.microsoft.com/office/drawing/2014/main" id="{CC60D6C6-1259-4CAB-8927-B71AA14D915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59815" y="3058119"/>
            <a:ext cx="2873397" cy="2054311"/>
          </a:xfrm>
          <a:prstGeom prst="rect">
            <a:avLst/>
          </a:prstGeom>
        </p:spPr>
      </p:pic>
    </p:spTree>
    <p:extLst>
      <p:ext uri="{BB962C8B-B14F-4D97-AF65-F5344CB8AC3E}">
        <p14:creationId xmlns:p14="http://schemas.microsoft.com/office/powerpoint/2010/main" val="36766178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017517EF-BD4D-4055-BDB4-A322C53568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2" name="Rectangle 11">
            <a:extLst>
              <a:ext uri="{FF2B5EF4-FFF2-40B4-BE49-F238E27FC236}">
                <a16:creationId xmlns:a16="http://schemas.microsoft.com/office/drawing/2014/main" id="{0ADDB668-2CA4-4D2B-9C34-3487CA330BA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51553" y="304802"/>
            <a:ext cx="11097349" cy="1573149"/>
          </a:xfrm>
          <a:prstGeom prst="rect">
            <a:avLst/>
          </a:prstGeom>
          <a:ln w="12700">
            <a:solidFill>
              <a:srgbClr val="DEDEDE"/>
            </a:solidFill>
          </a:ln>
          <a:effectLst>
            <a:outerShdw blurRad="50800" dist="38100" dir="2700000" algn="tl" rotWithShape="0">
              <a:schemeClr val="bg2">
                <a:lumMod val="8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标题 1">
            <a:extLst>
              <a:ext uri="{FF2B5EF4-FFF2-40B4-BE49-F238E27FC236}">
                <a16:creationId xmlns:a16="http://schemas.microsoft.com/office/drawing/2014/main" id="{BFA1F897-8846-4465-AC37-0A5EFE697538}"/>
              </a:ext>
            </a:extLst>
          </p:cNvPr>
          <p:cNvSpPr>
            <a:spLocks noGrp="1"/>
          </p:cNvSpPr>
          <p:nvPr>
            <p:ph type="title"/>
          </p:nvPr>
        </p:nvSpPr>
        <p:spPr>
          <a:xfrm>
            <a:off x="901690" y="405575"/>
            <a:ext cx="6430414" cy="1371600"/>
          </a:xfrm>
        </p:spPr>
        <p:txBody>
          <a:bodyPr vert="horz" lIns="91440" tIns="45720" rIns="91440" bIns="45720" rtlCol="0" anchor="ctr">
            <a:normAutofit/>
          </a:bodyPr>
          <a:lstStyle/>
          <a:p>
            <a:r>
              <a:rPr lang="en-US" altLang="zh-CN" sz="4000" b="1" kern="1200">
                <a:solidFill>
                  <a:schemeClr val="tx1"/>
                </a:solidFill>
                <a:latin typeface="+mj-lt"/>
                <a:ea typeface="+mj-ea"/>
                <a:cs typeface="+mj-cs"/>
              </a:rPr>
              <a:t>4. Major Simulation Results</a:t>
            </a:r>
            <a:br>
              <a:rPr lang="en-US" altLang="zh-CN" sz="4000" b="1" kern="1200">
                <a:solidFill>
                  <a:schemeClr val="tx1"/>
                </a:solidFill>
                <a:latin typeface="+mj-lt"/>
                <a:ea typeface="+mj-ea"/>
                <a:cs typeface="+mj-cs"/>
              </a:rPr>
            </a:br>
            <a:r>
              <a:rPr lang="en-US" altLang="zh-CN" sz="4000" kern="1200">
                <a:solidFill>
                  <a:schemeClr val="tx1"/>
                </a:solidFill>
                <a:latin typeface="+mj-lt"/>
                <a:ea typeface="+mj-ea"/>
                <a:cs typeface="+mj-cs"/>
              </a:rPr>
              <a:t>4.1 The Overall Impact</a:t>
            </a:r>
          </a:p>
        </p:txBody>
      </p:sp>
      <p:sp>
        <p:nvSpPr>
          <p:cNvPr id="14" name="Rectangle 13">
            <a:extLst>
              <a:ext uri="{FF2B5EF4-FFF2-40B4-BE49-F238E27FC236}">
                <a16:creationId xmlns:a16="http://schemas.microsoft.com/office/drawing/2014/main" id="{2568BC19-F052-4108-93E1-6A3D1DEC072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94784" y="764424"/>
            <a:ext cx="128016" cy="653903"/>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16" name="Rectangle 15">
            <a:extLst>
              <a:ext uri="{FF2B5EF4-FFF2-40B4-BE49-F238E27FC236}">
                <a16:creationId xmlns:a16="http://schemas.microsoft.com/office/drawing/2014/main" id="{D5FD337D-4D6B-4C8B-B6F5-121097E0988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7126032" y="1067264"/>
            <a:ext cx="1021458" cy="18288"/>
          </a:xfrm>
          <a:prstGeom prst="rect">
            <a:avLst/>
          </a:prstGeom>
          <a:solidFill>
            <a:srgbClr val="D5D5D5"/>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graphicFrame>
        <p:nvGraphicFramePr>
          <p:cNvPr id="5" name="表格 4">
            <a:extLst>
              <a:ext uri="{FF2B5EF4-FFF2-40B4-BE49-F238E27FC236}">
                <a16:creationId xmlns:a16="http://schemas.microsoft.com/office/drawing/2014/main" id="{2A8267B7-01A5-435B-AFEF-B9AF5E554E7A}"/>
              </a:ext>
            </a:extLst>
          </p:cNvPr>
          <p:cNvGraphicFramePr>
            <a:graphicFrameLocks noGrp="1"/>
          </p:cNvGraphicFramePr>
          <p:nvPr>
            <p:extLst>
              <p:ext uri="{D42A27DB-BD31-4B8C-83A1-F6EECF244321}">
                <p14:modId xmlns:p14="http://schemas.microsoft.com/office/powerpoint/2010/main" val="1891923710"/>
              </p:ext>
            </p:extLst>
          </p:nvPr>
        </p:nvGraphicFramePr>
        <p:xfrm>
          <a:off x="549058" y="2642571"/>
          <a:ext cx="11097353" cy="3397786"/>
        </p:xfrm>
        <a:graphic>
          <a:graphicData uri="http://schemas.openxmlformats.org/drawingml/2006/table">
            <a:tbl>
              <a:tblPr firstRow="1" firstCol="1" bandRow="1">
                <a:tableStyleId>{9D7B26C5-4107-4FEC-AEDC-1716B250A1EF}</a:tableStyleId>
              </a:tblPr>
              <a:tblGrid>
                <a:gridCol w="2850815">
                  <a:extLst>
                    <a:ext uri="{9D8B030D-6E8A-4147-A177-3AD203B41FA5}">
                      <a16:colId xmlns:a16="http://schemas.microsoft.com/office/drawing/2014/main" val="478586177"/>
                    </a:ext>
                  </a:extLst>
                </a:gridCol>
                <a:gridCol w="1000007">
                  <a:extLst>
                    <a:ext uri="{9D8B030D-6E8A-4147-A177-3AD203B41FA5}">
                      <a16:colId xmlns:a16="http://schemas.microsoft.com/office/drawing/2014/main" val="3295794447"/>
                    </a:ext>
                  </a:extLst>
                </a:gridCol>
                <a:gridCol w="1017073">
                  <a:extLst>
                    <a:ext uri="{9D8B030D-6E8A-4147-A177-3AD203B41FA5}">
                      <a16:colId xmlns:a16="http://schemas.microsoft.com/office/drawing/2014/main" val="3488927182"/>
                    </a:ext>
                  </a:extLst>
                </a:gridCol>
                <a:gridCol w="634510">
                  <a:extLst>
                    <a:ext uri="{9D8B030D-6E8A-4147-A177-3AD203B41FA5}">
                      <a16:colId xmlns:a16="http://schemas.microsoft.com/office/drawing/2014/main" val="3681884185"/>
                    </a:ext>
                  </a:extLst>
                </a:gridCol>
                <a:gridCol w="778149">
                  <a:extLst>
                    <a:ext uri="{9D8B030D-6E8A-4147-A177-3AD203B41FA5}">
                      <a16:colId xmlns:a16="http://schemas.microsoft.com/office/drawing/2014/main" val="2014567213"/>
                    </a:ext>
                  </a:extLst>
                </a:gridCol>
                <a:gridCol w="857790">
                  <a:extLst>
                    <a:ext uri="{9D8B030D-6E8A-4147-A177-3AD203B41FA5}">
                      <a16:colId xmlns:a16="http://schemas.microsoft.com/office/drawing/2014/main" val="1588934885"/>
                    </a:ext>
                  </a:extLst>
                </a:gridCol>
                <a:gridCol w="846413">
                  <a:extLst>
                    <a:ext uri="{9D8B030D-6E8A-4147-A177-3AD203B41FA5}">
                      <a16:colId xmlns:a16="http://schemas.microsoft.com/office/drawing/2014/main" val="1000366656"/>
                    </a:ext>
                  </a:extLst>
                </a:gridCol>
                <a:gridCol w="630244">
                  <a:extLst>
                    <a:ext uri="{9D8B030D-6E8A-4147-A177-3AD203B41FA5}">
                      <a16:colId xmlns:a16="http://schemas.microsoft.com/office/drawing/2014/main" val="295756403"/>
                    </a:ext>
                  </a:extLst>
                </a:gridCol>
                <a:gridCol w="778149">
                  <a:extLst>
                    <a:ext uri="{9D8B030D-6E8A-4147-A177-3AD203B41FA5}">
                      <a16:colId xmlns:a16="http://schemas.microsoft.com/office/drawing/2014/main" val="612216469"/>
                    </a:ext>
                  </a:extLst>
                </a:gridCol>
                <a:gridCol w="857790">
                  <a:extLst>
                    <a:ext uri="{9D8B030D-6E8A-4147-A177-3AD203B41FA5}">
                      <a16:colId xmlns:a16="http://schemas.microsoft.com/office/drawing/2014/main" val="634223503"/>
                    </a:ext>
                  </a:extLst>
                </a:gridCol>
                <a:gridCol w="846413">
                  <a:extLst>
                    <a:ext uri="{9D8B030D-6E8A-4147-A177-3AD203B41FA5}">
                      <a16:colId xmlns:a16="http://schemas.microsoft.com/office/drawing/2014/main" val="4198889149"/>
                    </a:ext>
                  </a:extLst>
                </a:gridCol>
              </a:tblGrid>
              <a:tr h="285754">
                <a:tc rowSpan="2">
                  <a:txBody>
                    <a:bodyPr/>
                    <a:lstStyle/>
                    <a:p>
                      <a:pPr algn="ctr">
                        <a:spcAft>
                          <a:spcPts val="0"/>
                        </a:spcAft>
                      </a:pPr>
                      <a:r>
                        <a:rPr lang="en-AU" sz="1800" kern="100">
                          <a:effectLst/>
                        </a:rPr>
                        <a:t>Policies</a:t>
                      </a:r>
                      <a:endParaRPr lang="zh-CN" sz="1800" kern="100">
                        <a:effectLst/>
                        <a:latin typeface="Times New Roman" panose="02020603050405020304" pitchFamily="18" charset="0"/>
                        <a:ea typeface="等线" panose="02010600030101010101" pitchFamily="2" charset="-122"/>
                        <a:cs typeface="Times New Roman" panose="02020603050405020304" pitchFamily="18" charset="0"/>
                      </a:endParaRPr>
                    </a:p>
                  </a:txBody>
                  <a:tcPr marL="25569" marR="25569" marT="7237" marB="0" anchor="ctr"/>
                </a:tc>
                <a:tc rowSpan="2">
                  <a:txBody>
                    <a:bodyPr/>
                    <a:lstStyle/>
                    <a:p>
                      <a:pPr algn="ctr">
                        <a:spcAft>
                          <a:spcPts val="0"/>
                        </a:spcAft>
                      </a:pPr>
                      <a:r>
                        <a:rPr lang="en-AU" sz="1800" kern="100">
                          <a:effectLst/>
                        </a:rPr>
                        <a:t>Model</a:t>
                      </a:r>
                      <a:endParaRPr lang="zh-CN" sz="1800" kern="100">
                        <a:effectLst/>
                        <a:latin typeface="Times New Roman" panose="02020603050405020304" pitchFamily="18" charset="0"/>
                        <a:ea typeface="等线" panose="02010600030101010101" pitchFamily="2" charset="-122"/>
                        <a:cs typeface="Times New Roman" panose="02020603050405020304" pitchFamily="18" charset="0"/>
                      </a:endParaRPr>
                    </a:p>
                  </a:txBody>
                  <a:tcPr marL="25569" marR="25569" marT="7237" marB="0" anchor="ctr"/>
                </a:tc>
                <a:tc rowSpan="2">
                  <a:txBody>
                    <a:bodyPr/>
                    <a:lstStyle/>
                    <a:p>
                      <a:pPr algn="ctr">
                        <a:spcAft>
                          <a:spcPts val="0"/>
                        </a:spcAft>
                      </a:pPr>
                      <a:r>
                        <a:rPr lang="en-AU" sz="1800" kern="100">
                          <a:effectLst/>
                        </a:rPr>
                        <a:t>Economy</a:t>
                      </a:r>
                      <a:endParaRPr lang="zh-CN" sz="1800" kern="100">
                        <a:effectLst/>
                        <a:latin typeface="Times New Roman" panose="02020603050405020304" pitchFamily="18" charset="0"/>
                        <a:ea typeface="等线" panose="02010600030101010101" pitchFamily="2" charset="-122"/>
                        <a:cs typeface="Times New Roman" panose="02020603050405020304" pitchFamily="18" charset="0"/>
                      </a:endParaRPr>
                    </a:p>
                  </a:txBody>
                  <a:tcPr marL="25569" marR="25569" marT="7237" marB="0" anchor="ctr"/>
                </a:tc>
                <a:tc gridSpan="4">
                  <a:txBody>
                    <a:bodyPr/>
                    <a:lstStyle/>
                    <a:p>
                      <a:pPr algn="ctr">
                        <a:spcAft>
                          <a:spcPts val="0"/>
                        </a:spcAft>
                      </a:pPr>
                      <a:r>
                        <a:rPr lang="en-AU" sz="1800" kern="100" dirty="0">
                          <a:effectLst/>
                        </a:rPr>
                        <a:t>Perfect competition Sector</a:t>
                      </a:r>
                      <a:endParaRPr lang="zh-CN" sz="1800" kern="100" dirty="0">
                        <a:effectLst/>
                        <a:latin typeface="Times New Roman" panose="02020603050405020304" pitchFamily="18" charset="0"/>
                        <a:ea typeface="等线" panose="02010600030101010101" pitchFamily="2" charset="-122"/>
                        <a:cs typeface="Times New Roman" panose="02020603050405020304" pitchFamily="18" charset="0"/>
                      </a:endParaRPr>
                    </a:p>
                  </a:txBody>
                  <a:tcPr marL="25569" marR="25569" marT="7237" marB="0" anchor="ctr"/>
                </a:tc>
                <a:tc hMerge="1">
                  <a:txBody>
                    <a:bodyPr/>
                    <a:lstStyle/>
                    <a:p>
                      <a:endParaRPr lang="zh-CN" altLang="en-US"/>
                    </a:p>
                  </a:txBody>
                  <a:tcPr/>
                </a:tc>
                <a:tc hMerge="1">
                  <a:txBody>
                    <a:bodyPr/>
                    <a:lstStyle/>
                    <a:p>
                      <a:endParaRPr lang="zh-CN" altLang="en-US"/>
                    </a:p>
                  </a:txBody>
                  <a:tcPr/>
                </a:tc>
                <a:tc hMerge="1">
                  <a:txBody>
                    <a:bodyPr/>
                    <a:lstStyle/>
                    <a:p>
                      <a:endParaRPr lang="zh-CN" altLang="en-US"/>
                    </a:p>
                  </a:txBody>
                  <a:tcPr/>
                </a:tc>
                <a:tc gridSpan="4">
                  <a:txBody>
                    <a:bodyPr/>
                    <a:lstStyle/>
                    <a:p>
                      <a:pPr algn="ctr">
                        <a:spcAft>
                          <a:spcPts val="0"/>
                        </a:spcAft>
                      </a:pPr>
                      <a:r>
                        <a:rPr lang="en-AU" sz="1800" kern="100">
                          <a:effectLst/>
                        </a:rPr>
                        <a:t>Monopolistic competition Sector</a:t>
                      </a:r>
                      <a:endParaRPr lang="zh-CN" sz="1800" kern="100">
                        <a:effectLst/>
                        <a:latin typeface="Times New Roman" panose="02020603050405020304" pitchFamily="18" charset="0"/>
                        <a:ea typeface="等线" panose="02010600030101010101" pitchFamily="2" charset="-122"/>
                        <a:cs typeface="Times New Roman" panose="02020603050405020304" pitchFamily="18" charset="0"/>
                      </a:endParaRPr>
                    </a:p>
                  </a:txBody>
                  <a:tcPr marL="25569" marR="25569" marT="7237" marB="0" anchor="ctr"/>
                </a:tc>
                <a:tc hMerge="1">
                  <a:txBody>
                    <a:bodyPr/>
                    <a:lstStyle/>
                    <a:p>
                      <a:endParaRPr lang="zh-CN" altLang="en-US"/>
                    </a:p>
                  </a:txBody>
                  <a:tcPr/>
                </a:tc>
                <a:tc hMerge="1">
                  <a:txBody>
                    <a:bodyPr/>
                    <a:lstStyle/>
                    <a:p>
                      <a:endParaRPr lang="zh-CN" altLang="en-US"/>
                    </a:p>
                  </a:txBody>
                  <a:tcPr/>
                </a:tc>
                <a:tc hMerge="1">
                  <a:txBody>
                    <a:bodyPr/>
                    <a:lstStyle/>
                    <a:p>
                      <a:endParaRPr lang="zh-CN" altLang="en-US"/>
                    </a:p>
                  </a:txBody>
                  <a:tcPr/>
                </a:tc>
                <a:extLst>
                  <a:ext uri="{0D108BD9-81ED-4DB2-BD59-A6C34878D82A}">
                    <a16:rowId xmlns:a16="http://schemas.microsoft.com/office/drawing/2014/main" val="1878765087"/>
                  </a:ext>
                </a:extLst>
              </a:tr>
              <a:tr h="531505">
                <a:tc vMerge="1">
                  <a:txBody>
                    <a:bodyPr/>
                    <a:lstStyle/>
                    <a:p>
                      <a:endParaRPr lang="zh-CN" altLang="en-US"/>
                    </a:p>
                  </a:txBody>
                  <a:tcPr/>
                </a:tc>
                <a:tc vMerge="1">
                  <a:txBody>
                    <a:bodyPr/>
                    <a:lstStyle/>
                    <a:p>
                      <a:endParaRPr lang="zh-CN" altLang="en-US"/>
                    </a:p>
                  </a:txBody>
                  <a:tcPr/>
                </a:tc>
                <a:tc vMerge="1">
                  <a:txBody>
                    <a:bodyPr/>
                    <a:lstStyle/>
                    <a:p>
                      <a:endParaRPr lang="zh-CN" altLang="en-US"/>
                    </a:p>
                  </a:txBody>
                  <a:tcPr/>
                </a:tc>
                <a:tc>
                  <a:txBody>
                    <a:bodyPr/>
                    <a:lstStyle/>
                    <a:p>
                      <a:pPr algn="ctr">
                        <a:spcAft>
                          <a:spcPts val="0"/>
                        </a:spcAft>
                      </a:pPr>
                      <a:r>
                        <a:rPr lang="en-AU" sz="1800" kern="100">
                          <a:effectLst/>
                        </a:rPr>
                        <a:t>Real GDP</a:t>
                      </a:r>
                      <a:endParaRPr lang="zh-CN" sz="1800" kern="100">
                        <a:effectLst/>
                        <a:latin typeface="Times New Roman" panose="02020603050405020304" pitchFamily="18" charset="0"/>
                        <a:ea typeface="等线" panose="02010600030101010101" pitchFamily="2" charset="-122"/>
                        <a:cs typeface="Times New Roman" panose="02020603050405020304" pitchFamily="18" charset="0"/>
                      </a:endParaRPr>
                    </a:p>
                  </a:txBody>
                  <a:tcPr marL="25569" marR="25569" marT="7237" marB="0" anchor="ctr"/>
                </a:tc>
                <a:tc>
                  <a:txBody>
                    <a:bodyPr/>
                    <a:lstStyle/>
                    <a:p>
                      <a:pPr algn="ctr">
                        <a:spcAft>
                          <a:spcPts val="0"/>
                        </a:spcAft>
                      </a:pPr>
                      <a:r>
                        <a:rPr lang="en-AU" sz="1800" kern="100">
                          <a:effectLst/>
                        </a:rPr>
                        <a:t>Total Output</a:t>
                      </a:r>
                      <a:endParaRPr lang="zh-CN" sz="1800" kern="100">
                        <a:effectLst/>
                        <a:latin typeface="Times New Roman" panose="02020603050405020304" pitchFamily="18" charset="0"/>
                        <a:ea typeface="等线" panose="02010600030101010101" pitchFamily="2" charset="-122"/>
                        <a:cs typeface="Times New Roman" panose="02020603050405020304" pitchFamily="18" charset="0"/>
                      </a:endParaRPr>
                    </a:p>
                  </a:txBody>
                  <a:tcPr marL="25569" marR="25569" marT="7237" marB="0" anchor="ctr"/>
                </a:tc>
                <a:tc>
                  <a:txBody>
                    <a:bodyPr/>
                    <a:lstStyle/>
                    <a:p>
                      <a:pPr algn="ctr">
                        <a:spcAft>
                          <a:spcPts val="0"/>
                        </a:spcAft>
                      </a:pPr>
                      <a:r>
                        <a:rPr lang="en-AU" sz="1800" kern="100" dirty="0">
                          <a:effectLst/>
                        </a:rPr>
                        <a:t>Goods</a:t>
                      </a:r>
                    </a:p>
                    <a:p>
                      <a:pPr algn="ctr">
                        <a:spcAft>
                          <a:spcPts val="0"/>
                        </a:spcAft>
                      </a:pPr>
                      <a:r>
                        <a:rPr lang="en-AU" sz="1800" kern="100" dirty="0">
                          <a:effectLst/>
                        </a:rPr>
                        <a:t>Exports</a:t>
                      </a:r>
                      <a:endParaRPr lang="zh-CN" sz="1800" kern="100" dirty="0">
                        <a:effectLst/>
                        <a:latin typeface="Times New Roman" panose="02020603050405020304" pitchFamily="18" charset="0"/>
                        <a:ea typeface="等线" panose="02010600030101010101" pitchFamily="2" charset="-122"/>
                        <a:cs typeface="Times New Roman" panose="02020603050405020304" pitchFamily="18" charset="0"/>
                      </a:endParaRPr>
                    </a:p>
                  </a:txBody>
                  <a:tcPr marL="25569" marR="25569" marT="7237" marB="0" anchor="ctr"/>
                </a:tc>
                <a:tc>
                  <a:txBody>
                    <a:bodyPr/>
                    <a:lstStyle/>
                    <a:p>
                      <a:pPr algn="ctr">
                        <a:spcAft>
                          <a:spcPts val="0"/>
                        </a:spcAft>
                      </a:pPr>
                      <a:r>
                        <a:rPr lang="en-AU" sz="1800" kern="100" dirty="0">
                          <a:effectLst/>
                        </a:rPr>
                        <a:t>Goods</a:t>
                      </a:r>
                    </a:p>
                    <a:p>
                      <a:pPr algn="ctr">
                        <a:spcAft>
                          <a:spcPts val="0"/>
                        </a:spcAft>
                      </a:pPr>
                      <a:r>
                        <a:rPr lang="en-AU" sz="1800" kern="100" dirty="0">
                          <a:effectLst/>
                        </a:rPr>
                        <a:t>Imports</a:t>
                      </a:r>
                      <a:endParaRPr lang="zh-CN" sz="1800" kern="100" dirty="0">
                        <a:effectLst/>
                        <a:latin typeface="Times New Roman" panose="02020603050405020304" pitchFamily="18" charset="0"/>
                        <a:ea typeface="等线" panose="02010600030101010101" pitchFamily="2" charset="-122"/>
                        <a:cs typeface="Times New Roman" panose="02020603050405020304" pitchFamily="18" charset="0"/>
                      </a:endParaRPr>
                    </a:p>
                  </a:txBody>
                  <a:tcPr marL="25569" marR="25569" marT="7237" marB="0" anchor="ctr"/>
                </a:tc>
                <a:tc>
                  <a:txBody>
                    <a:bodyPr/>
                    <a:lstStyle/>
                    <a:p>
                      <a:pPr algn="ctr">
                        <a:spcAft>
                          <a:spcPts val="0"/>
                        </a:spcAft>
                      </a:pPr>
                      <a:r>
                        <a:rPr lang="en-AU" sz="1800" kern="100">
                          <a:effectLst/>
                        </a:rPr>
                        <a:t>Real GDP</a:t>
                      </a:r>
                      <a:endParaRPr lang="zh-CN" sz="1800" kern="100">
                        <a:effectLst/>
                        <a:latin typeface="Times New Roman" panose="02020603050405020304" pitchFamily="18" charset="0"/>
                        <a:ea typeface="等线" panose="02010600030101010101" pitchFamily="2" charset="-122"/>
                        <a:cs typeface="Times New Roman" panose="02020603050405020304" pitchFamily="18" charset="0"/>
                      </a:endParaRPr>
                    </a:p>
                  </a:txBody>
                  <a:tcPr marL="25569" marR="25569" marT="7237" marB="0" anchor="ctr"/>
                </a:tc>
                <a:tc>
                  <a:txBody>
                    <a:bodyPr/>
                    <a:lstStyle/>
                    <a:p>
                      <a:pPr algn="ctr">
                        <a:spcAft>
                          <a:spcPts val="0"/>
                        </a:spcAft>
                      </a:pPr>
                      <a:r>
                        <a:rPr lang="en-AU" sz="1800" kern="100">
                          <a:effectLst/>
                        </a:rPr>
                        <a:t>Total Output</a:t>
                      </a:r>
                      <a:endParaRPr lang="zh-CN" sz="1800" kern="100">
                        <a:effectLst/>
                        <a:latin typeface="Times New Roman" panose="02020603050405020304" pitchFamily="18" charset="0"/>
                        <a:ea typeface="等线" panose="02010600030101010101" pitchFamily="2" charset="-122"/>
                        <a:cs typeface="Times New Roman" panose="02020603050405020304" pitchFamily="18" charset="0"/>
                      </a:endParaRPr>
                    </a:p>
                  </a:txBody>
                  <a:tcPr marL="25569" marR="25569" marT="7237" marB="0"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AU" altLang="zh-CN" sz="1800" kern="100" dirty="0">
                          <a:effectLst/>
                        </a:rPr>
                        <a:t>Goods</a:t>
                      </a:r>
                    </a:p>
                    <a:p>
                      <a:pPr algn="ctr">
                        <a:spcAft>
                          <a:spcPts val="0"/>
                        </a:spcAft>
                      </a:pPr>
                      <a:r>
                        <a:rPr lang="en-AU" sz="1800" kern="100" dirty="0">
                          <a:effectLst/>
                        </a:rPr>
                        <a:t>Exports</a:t>
                      </a:r>
                      <a:endParaRPr lang="zh-CN" sz="1800" kern="100" dirty="0">
                        <a:effectLst/>
                        <a:latin typeface="Times New Roman" panose="02020603050405020304" pitchFamily="18" charset="0"/>
                        <a:ea typeface="等线" panose="02010600030101010101" pitchFamily="2" charset="-122"/>
                        <a:cs typeface="Times New Roman" panose="02020603050405020304" pitchFamily="18" charset="0"/>
                      </a:endParaRPr>
                    </a:p>
                  </a:txBody>
                  <a:tcPr marL="25569" marR="25569" marT="7237" marB="0"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AU" altLang="zh-CN" sz="1800" kern="100" dirty="0">
                          <a:effectLst/>
                        </a:rPr>
                        <a:t>Goods</a:t>
                      </a:r>
                    </a:p>
                    <a:p>
                      <a:pPr algn="ctr">
                        <a:spcAft>
                          <a:spcPts val="0"/>
                        </a:spcAft>
                      </a:pPr>
                      <a:r>
                        <a:rPr lang="en-AU" sz="1800" kern="100" dirty="0">
                          <a:effectLst/>
                        </a:rPr>
                        <a:t>Imports</a:t>
                      </a:r>
                      <a:endParaRPr lang="zh-CN" sz="1800" kern="100" dirty="0">
                        <a:effectLst/>
                        <a:latin typeface="Times New Roman" panose="02020603050405020304" pitchFamily="18" charset="0"/>
                        <a:ea typeface="等线" panose="02010600030101010101" pitchFamily="2" charset="-122"/>
                        <a:cs typeface="Times New Roman" panose="02020603050405020304" pitchFamily="18" charset="0"/>
                      </a:endParaRPr>
                    </a:p>
                  </a:txBody>
                  <a:tcPr marL="25569" marR="25569" marT="7237" marB="0" anchor="ctr"/>
                </a:tc>
                <a:extLst>
                  <a:ext uri="{0D108BD9-81ED-4DB2-BD59-A6C34878D82A}">
                    <a16:rowId xmlns:a16="http://schemas.microsoft.com/office/drawing/2014/main" val="2574003133"/>
                  </a:ext>
                </a:extLst>
              </a:tr>
              <a:tr h="285754">
                <a:tc rowSpan="4">
                  <a:txBody>
                    <a:bodyPr/>
                    <a:lstStyle/>
                    <a:p>
                      <a:pPr algn="ctr">
                        <a:spcAft>
                          <a:spcPts val="0"/>
                        </a:spcAft>
                      </a:pPr>
                      <a:r>
                        <a:rPr lang="en-AU" sz="1800" kern="100">
                          <a:effectLst/>
                        </a:rPr>
                        <a:t>Tariff Policies</a:t>
                      </a:r>
                      <a:endParaRPr lang="zh-CN" sz="1800" kern="100">
                        <a:effectLst/>
                        <a:latin typeface="Times New Roman" panose="02020603050405020304" pitchFamily="18" charset="0"/>
                        <a:ea typeface="等线" panose="02010600030101010101" pitchFamily="2" charset="-122"/>
                        <a:cs typeface="Times New Roman" panose="02020603050405020304" pitchFamily="18" charset="0"/>
                      </a:endParaRPr>
                    </a:p>
                  </a:txBody>
                  <a:tcPr marL="25569" marR="25569" marT="7237" marB="0" anchor="ctr"/>
                </a:tc>
                <a:tc rowSpan="2">
                  <a:txBody>
                    <a:bodyPr/>
                    <a:lstStyle/>
                    <a:p>
                      <a:pPr algn="ctr">
                        <a:spcAft>
                          <a:spcPts val="0"/>
                        </a:spcAft>
                      </a:pPr>
                      <a:r>
                        <a:rPr lang="en-AU" sz="1800" kern="100">
                          <a:effectLst/>
                        </a:rPr>
                        <a:t>Standard GTAP</a:t>
                      </a:r>
                      <a:endParaRPr lang="zh-CN" sz="1800" kern="100">
                        <a:effectLst/>
                        <a:latin typeface="Times New Roman" panose="02020603050405020304" pitchFamily="18" charset="0"/>
                        <a:ea typeface="等线" panose="02010600030101010101" pitchFamily="2" charset="-122"/>
                        <a:cs typeface="Times New Roman" panose="02020603050405020304" pitchFamily="18" charset="0"/>
                      </a:endParaRPr>
                    </a:p>
                  </a:txBody>
                  <a:tcPr marL="25569" marR="25569" marT="7237" marB="0" anchor="ctr"/>
                </a:tc>
                <a:tc>
                  <a:txBody>
                    <a:bodyPr/>
                    <a:lstStyle/>
                    <a:p>
                      <a:pPr algn="ctr">
                        <a:spcAft>
                          <a:spcPts val="0"/>
                        </a:spcAft>
                      </a:pPr>
                      <a:r>
                        <a:rPr lang="en-AU" sz="1800" kern="100">
                          <a:effectLst/>
                        </a:rPr>
                        <a:t>China</a:t>
                      </a:r>
                      <a:endParaRPr lang="zh-CN" sz="1800" kern="100">
                        <a:effectLst/>
                        <a:latin typeface="Times New Roman" panose="02020603050405020304" pitchFamily="18" charset="0"/>
                        <a:ea typeface="等线" panose="02010600030101010101" pitchFamily="2" charset="-122"/>
                        <a:cs typeface="Times New Roman" panose="02020603050405020304" pitchFamily="18" charset="0"/>
                      </a:endParaRPr>
                    </a:p>
                  </a:txBody>
                  <a:tcPr marL="25569" marR="25569" marT="7237" marB="0" anchor="ctr"/>
                </a:tc>
                <a:tc>
                  <a:txBody>
                    <a:bodyPr/>
                    <a:lstStyle/>
                    <a:p>
                      <a:pPr algn="r">
                        <a:spcAft>
                          <a:spcPts val="0"/>
                        </a:spcAft>
                      </a:pPr>
                      <a:r>
                        <a:rPr lang="en-AU" sz="1800" kern="100">
                          <a:effectLst/>
                        </a:rPr>
                        <a:t>-0.04</a:t>
                      </a:r>
                      <a:endParaRPr lang="zh-CN" sz="1800" kern="100">
                        <a:effectLst/>
                        <a:latin typeface="Times New Roman" panose="02020603050405020304" pitchFamily="18" charset="0"/>
                        <a:ea typeface="等线" panose="02010600030101010101" pitchFamily="2" charset="-122"/>
                        <a:cs typeface="Times New Roman" panose="02020603050405020304" pitchFamily="18" charset="0"/>
                      </a:endParaRPr>
                    </a:p>
                  </a:txBody>
                  <a:tcPr marL="25569" marR="25569" marT="7237" marB="0" anchor="ctr"/>
                </a:tc>
                <a:tc>
                  <a:txBody>
                    <a:bodyPr/>
                    <a:lstStyle/>
                    <a:p>
                      <a:pPr algn="r">
                        <a:spcAft>
                          <a:spcPts val="0"/>
                        </a:spcAft>
                      </a:pPr>
                      <a:r>
                        <a:rPr lang="en-AU" sz="1800" kern="100">
                          <a:effectLst/>
                        </a:rPr>
                        <a:t>0.09</a:t>
                      </a:r>
                      <a:endParaRPr lang="zh-CN" sz="1800" kern="100">
                        <a:effectLst/>
                        <a:latin typeface="Times New Roman" panose="02020603050405020304" pitchFamily="18" charset="0"/>
                        <a:ea typeface="等线" panose="02010600030101010101" pitchFamily="2" charset="-122"/>
                        <a:cs typeface="Times New Roman" panose="02020603050405020304" pitchFamily="18" charset="0"/>
                      </a:endParaRPr>
                    </a:p>
                  </a:txBody>
                  <a:tcPr marL="25569" marR="25569" marT="7237" marB="0" anchor="ctr"/>
                </a:tc>
                <a:tc>
                  <a:txBody>
                    <a:bodyPr/>
                    <a:lstStyle/>
                    <a:p>
                      <a:pPr algn="r">
                        <a:spcAft>
                          <a:spcPts val="0"/>
                        </a:spcAft>
                      </a:pPr>
                      <a:r>
                        <a:rPr lang="en-AU" sz="1800" kern="100">
                          <a:effectLst/>
                        </a:rPr>
                        <a:t>-0.14</a:t>
                      </a:r>
                      <a:endParaRPr lang="zh-CN" sz="1800" kern="100">
                        <a:effectLst/>
                        <a:latin typeface="Times New Roman" panose="02020603050405020304" pitchFamily="18" charset="0"/>
                        <a:ea typeface="等线" panose="02010600030101010101" pitchFamily="2" charset="-122"/>
                        <a:cs typeface="Times New Roman" panose="02020603050405020304" pitchFamily="18" charset="0"/>
                      </a:endParaRPr>
                    </a:p>
                  </a:txBody>
                  <a:tcPr marL="25569" marR="25569" marT="7237" marB="0" anchor="ctr"/>
                </a:tc>
                <a:tc>
                  <a:txBody>
                    <a:bodyPr/>
                    <a:lstStyle/>
                    <a:p>
                      <a:pPr algn="r">
                        <a:spcAft>
                          <a:spcPts val="0"/>
                        </a:spcAft>
                      </a:pPr>
                      <a:r>
                        <a:rPr lang="en-AU" sz="1800" kern="100">
                          <a:effectLst/>
                        </a:rPr>
                        <a:t>-0.92</a:t>
                      </a:r>
                      <a:endParaRPr lang="zh-CN" sz="1800" kern="100">
                        <a:effectLst/>
                        <a:latin typeface="Times New Roman" panose="02020603050405020304" pitchFamily="18" charset="0"/>
                        <a:ea typeface="等线" panose="02010600030101010101" pitchFamily="2" charset="-122"/>
                        <a:cs typeface="Times New Roman" panose="02020603050405020304" pitchFamily="18" charset="0"/>
                      </a:endParaRPr>
                    </a:p>
                  </a:txBody>
                  <a:tcPr marL="25569" marR="25569" marT="7237" marB="0" anchor="ctr"/>
                </a:tc>
                <a:tc>
                  <a:txBody>
                    <a:bodyPr/>
                    <a:lstStyle/>
                    <a:p>
                      <a:pPr algn="r">
                        <a:spcAft>
                          <a:spcPts val="0"/>
                        </a:spcAft>
                      </a:pPr>
                      <a:r>
                        <a:rPr lang="en-AU" sz="1800" kern="100">
                          <a:effectLst/>
                        </a:rPr>
                        <a:t>-0.13</a:t>
                      </a:r>
                      <a:endParaRPr lang="zh-CN" sz="1800" kern="100">
                        <a:effectLst/>
                        <a:latin typeface="Times New Roman" panose="02020603050405020304" pitchFamily="18" charset="0"/>
                        <a:ea typeface="等线" panose="02010600030101010101" pitchFamily="2" charset="-122"/>
                        <a:cs typeface="Times New Roman" panose="02020603050405020304" pitchFamily="18" charset="0"/>
                      </a:endParaRPr>
                    </a:p>
                  </a:txBody>
                  <a:tcPr marL="25569" marR="25569" marT="7237" marB="0" anchor="ctr"/>
                </a:tc>
                <a:tc>
                  <a:txBody>
                    <a:bodyPr/>
                    <a:lstStyle/>
                    <a:p>
                      <a:pPr algn="r">
                        <a:spcAft>
                          <a:spcPts val="0"/>
                        </a:spcAft>
                      </a:pPr>
                      <a:r>
                        <a:rPr lang="en-AU" sz="1800" kern="100">
                          <a:effectLst/>
                        </a:rPr>
                        <a:t>-0.01</a:t>
                      </a:r>
                      <a:endParaRPr lang="zh-CN" sz="1800" kern="100">
                        <a:effectLst/>
                        <a:latin typeface="Times New Roman" panose="02020603050405020304" pitchFamily="18" charset="0"/>
                        <a:ea typeface="等线" panose="02010600030101010101" pitchFamily="2" charset="-122"/>
                        <a:cs typeface="Times New Roman" panose="02020603050405020304" pitchFamily="18" charset="0"/>
                      </a:endParaRPr>
                    </a:p>
                  </a:txBody>
                  <a:tcPr marL="25569" marR="25569" marT="7237" marB="0" anchor="ctr"/>
                </a:tc>
                <a:tc>
                  <a:txBody>
                    <a:bodyPr/>
                    <a:lstStyle/>
                    <a:p>
                      <a:pPr algn="r">
                        <a:spcAft>
                          <a:spcPts val="0"/>
                        </a:spcAft>
                      </a:pPr>
                      <a:r>
                        <a:rPr lang="en-AU" sz="1800" kern="100">
                          <a:effectLst/>
                        </a:rPr>
                        <a:t>-0.52</a:t>
                      </a:r>
                      <a:endParaRPr lang="zh-CN" sz="1800" kern="100">
                        <a:effectLst/>
                        <a:latin typeface="Times New Roman" panose="02020603050405020304" pitchFamily="18" charset="0"/>
                        <a:ea typeface="等线" panose="02010600030101010101" pitchFamily="2" charset="-122"/>
                        <a:cs typeface="Times New Roman" panose="02020603050405020304" pitchFamily="18" charset="0"/>
                      </a:endParaRPr>
                    </a:p>
                  </a:txBody>
                  <a:tcPr marL="25569" marR="25569" marT="7237" marB="0" anchor="ctr"/>
                </a:tc>
                <a:tc>
                  <a:txBody>
                    <a:bodyPr/>
                    <a:lstStyle/>
                    <a:p>
                      <a:pPr algn="r">
                        <a:spcAft>
                          <a:spcPts val="0"/>
                        </a:spcAft>
                      </a:pPr>
                      <a:r>
                        <a:rPr lang="en-AU" sz="1800" kern="100">
                          <a:effectLst/>
                        </a:rPr>
                        <a:t>-2.71</a:t>
                      </a:r>
                      <a:endParaRPr lang="zh-CN" sz="1800" kern="100">
                        <a:effectLst/>
                        <a:latin typeface="Times New Roman" panose="02020603050405020304" pitchFamily="18" charset="0"/>
                        <a:ea typeface="等线" panose="02010600030101010101" pitchFamily="2" charset="-122"/>
                        <a:cs typeface="Times New Roman" panose="02020603050405020304" pitchFamily="18" charset="0"/>
                      </a:endParaRPr>
                    </a:p>
                  </a:txBody>
                  <a:tcPr marL="25569" marR="25569" marT="7237" marB="0" anchor="ctr"/>
                </a:tc>
                <a:extLst>
                  <a:ext uri="{0D108BD9-81ED-4DB2-BD59-A6C34878D82A}">
                    <a16:rowId xmlns:a16="http://schemas.microsoft.com/office/drawing/2014/main" val="493649708"/>
                  </a:ext>
                </a:extLst>
              </a:tr>
              <a:tr h="285754">
                <a:tc vMerge="1">
                  <a:txBody>
                    <a:bodyPr/>
                    <a:lstStyle/>
                    <a:p>
                      <a:endParaRPr lang="zh-CN" altLang="en-US"/>
                    </a:p>
                  </a:txBody>
                  <a:tcPr/>
                </a:tc>
                <a:tc vMerge="1">
                  <a:txBody>
                    <a:bodyPr/>
                    <a:lstStyle/>
                    <a:p>
                      <a:endParaRPr lang="zh-CN" altLang="en-US"/>
                    </a:p>
                  </a:txBody>
                  <a:tcPr/>
                </a:tc>
                <a:tc>
                  <a:txBody>
                    <a:bodyPr/>
                    <a:lstStyle/>
                    <a:p>
                      <a:pPr algn="ctr">
                        <a:spcAft>
                          <a:spcPts val="0"/>
                        </a:spcAft>
                      </a:pPr>
                      <a:r>
                        <a:rPr lang="en-AU" sz="1800" kern="100">
                          <a:effectLst/>
                        </a:rPr>
                        <a:t>U.S.</a:t>
                      </a:r>
                      <a:endParaRPr lang="zh-CN" sz="1800" kern="100">
                        <a:effectLst/>
                        <a:latin typeface="Times New Roman" panose="02020603050405020304" pitchFamily="18" charset="0"/>
                        <a:ea typeface="等线" panose="02010600030101010101" pitchFamily="2" charset="-122"/>
                        <a:cs typeface="Times New Roman" panose="02020603050405020304" pitchFamily="18" charset="0"/>
                      </a:endParaRPr>
                    </a:p>
                  </a:txBody>
                  <a:tcPr marL="25569" marR="25569" marT="7237" marB="0" anchor="ctr"/>
                </a:tc>
                <a:tc>
                  <a:txBody>
                    <a:bodyPr/>
                    <a:lstStyle/>
                    <a:p>
                      <a:pPr algn="r">
                        <a:spcAft>
                          <a:spcPts val="0"/>
                        </a:spcAft>
                      </a:pPr>
                      <a:r>
                        <a:rPr lang="en-AU" sz="1800" kern="100">
                          <a:effectLst/>
                        </a:rPr>
                        <a:t>-0.08</a:t>
                      </a:r>
                      <a:endParaRPr lang="zh-CN" sz="1800" kern="100">
                        <a:effectLst/>
                        <a:latin typeface="Times New Roman" panose="02020603050405020304" pitchFamily="18" charset="0"/>
                        <a:ea typeface="等线" panose="02010600030101010101" pitchFamily="2" charset="-122"/>
                        <a:cs typeface="Times New Roman" panose="02020603050405020304" pitchFamily="18" charset="0"/>
                      </a:endParaRPr>
                    </a:p>
                  </a:txBody>
                  <a:tcPr marL="25569" marR="25569" marT="7237" marB="0" anchor="ctr"/>
                </a:tc>
                <a:tc>
                  <a:txBody>
                    <a:bodyPr/>
                    <a:lstStyle/>
                    <a:p>
                      <a:pPr algn="r">
                        <a:spcAft>
                          <a:spcPts val="0"/>
                        </a:spcAft>
                      </a:pPr>
                      <a:r>
                        <a:rPr lang="en-AU" sz="1800" kern="100">
                          <a:effectLst/>
                        </a:rPr>
                        <a:t>-0.01</a:t>
                      </a:r>
                      <a:endParaRPr lang="zh-CN" sz="1800" kern="100">
                        <a:effectLst/>
                        <a:latin typeface="Times New Roman" panose="02020603050405020304" pitchFamily="18" charset="0"/>
                        <a:ea typeface="等线" panose="02010600030101010101" pitchFamily="2" charset="-122"/>
                        <a:cs typeface="Times New Roman" panose="02020603050405020304" pitchFamily="18" charset="0"/>
                      </a:endParaRPr>
                    </a:p>
                  </a:txBody>
                  <a:tcPr marL="25569" marR="25569" marT="7237" marB="0" anchor="ctr"/>
                </a:tc>
                <a:tc>
                  <a:txBody>
                    <a:bodyPr/>
                    <a:lstStyle/>
                    <a:p>
                      <a:pPr algn="r">
                        <a:spcAft>
                          <a:spcPts val="0"/>
                        </a:spcAft>
                      </a:pPr>
                      <a:r>
                        <a:rPr lang="en-AU" sz="1800" kern="100">
                          <a:effectLst/>
                        </a:rPr>
                        <a:t>-1.39</a:t>
                      </a:r>
                      <a:endParaRPr lang="zh-CN" sz="1800" kern="100">
                        <a:effectLst/>
                        <a:latin typeface="Times New Roman" panose="02020603050405020304" pitchFamily="18" charset="0"/>
                        <a:ea typeface="等线" panose="02010600030101010101" pitchFamily="2" charset="-122"/>
                        <a:cs typeface="Times New Roman" panose="02020603050405020304" pitchFamily="18" charset="0"/>
                      </a:endParaRPr>
                    </a:p>
                  </a:txBody>
                  <a:tcPr marL="25569" marR="25569" marT="7237" marB="0" anchor="ctr"/>
                </a:tc>
                <a:tc>
                  <a:txBody>
                    <a:bodyPr/>
                    <a:lstStyle/>
                    <a:p>
                      <a:pPr algn="r">
                        <a:spcAft>
                          <a:spcPts val="0"/>
                        </a:spcAft>
                      </a:pPr>
                      <a:r>
                        <a:rPr lang="en-AU" sz="1800" kern="100">
                          <a:effectLst/>
                        </a:rPr>
                        <a:t>-0.84</a:t>
                      </a:r>
                      <a:endParaRPr lang="zh-CN" sz="1800" kern="100">
                        <a:effectLst/>
                        <a:latin typeface="Times New Roman" panose="02020603050405020304" pitchFamily="18" charset="0"/>
                        <a:ea typeface="等线" panose="02010600030101010101" pitchFamily="2" charset="-122"/>
                        <a:cs typeface="Times New Roman" panose="02020603050405020304" pitchFamily="18" charset="0"/>
                      </a:endParaRPr>
                    </a:p>
                  </a:txBody>
                  <a:tcPr marL="25569" marR="25569" marT="7237" marB="0" anchor="ctr"/>
                </a:tc>
                <a:tc>
                  <a:txBody>
                    <a:bodyPr/>
                    <a:lstStyle/>
                    <a:p>
                      <a:pPr algn="r">
                        <a:spcAft>
                          <a:spcPts val="0"/>
                        </a:spcAft>
                      </a:pPr>
                      <a:r>
                        <a:rPr lang="en-AU" sz="1800" kern="100">
                          <a:effectLst/>
                        </a:rPr>
                        <a:t>-0.10</a:t>
                      </a:r>
                      <a:endParaRPr lang="zh-CN" sz="1800" kern="100">
                        <a:effectLst/>
                        <a:latin typeface="Times New Roman" panose="02020603050405020304" pitchFamily="18" charset="0"/>
                        <a:ea typeface="等线" panose="02010600030101010101" pitchFamily="2" charset="-122"/>
                        <a:cs typeface="Times New Roman" panose="02020603050405020304" pitchFamily="18" charset="0"/>
                      </a:endParaRPr>
                    </a:p>
                  </a:txBody>
                  <a:tcPr marL="25569" marR="25569" marT="7237" marB="0" anchor="ctr"/>
                </a:tc>
                <a:tc>
                  <a:txBody>
                    <a:bodyPr/>
                    <a:lstStyle/>
                    <a:p>
                      <a:pPr algn="r">
                        <a:spcAft>
                          <a:spcPts val="0"/>
                        </a:spcAft>
                      </a:pPr>
                      <a:r>
                        <a:rPr lang="en-AU" sz="1800" kern="100">
                          <a:effectLst/>
                        </a:rPr>
                        <a:t>0.07</a:t>
                      </a:r>
                      <a:endParaRPr lang="zh-CN" sz="1800" kern="100">
                        <a:effectLst/>
                        <a:latin typeface="Times New Roman" panose="02020603050405020304" pitchFamily="18" charset="0"/>
                        <a:ea typeface="等线" panose="02010600030101010101" pitchFamily="2" charset="-122"/>
                        <a:cs typeface="Times New Roman" panose="02020603050405020304" pitchFamily="18" charset="0"/>
                      </a:endParaRPr>
                    </a:p>
                  </a:txBody>
                  <a:tcPr marL="25569" marR="25569" marT="7237" marB="0" anchor="ctr"/>
                </a:tc>
                <a:tc>
                  <a:txBody>
                    <a:bodyPr/>
                    <a:lstStyle/>
                    <a:p>
                      <a:pPr algn="r">
                        <a:spcAft>
                          <a:spcPts val="0"/>
                        </a:spcAft>
                      </a:pPr>
                      <a:r>
                        <a:rPr lang="en-AU" sz="1800" kern="100">
                          <a:effectLst/>
                        </a:rPr>
                        <a:t>-1.10</a:t>
                      </a:r>
                      <a:endParaRPr lang="zh-CN" sz="1800" kern="100">
                        <a:effectLst/>
                        <a:latin typeface="Times New Roman" panose="02020603050405020304" pitchFamily="18" charset="0"/>
                        <a:ea typeface="等线" panose="02010600030101010101" pitchFamily="2" charset="-122"/>
                        <a:cs typeface="Times New Roman" panose="02020603050405020304" pitchFamily="18" charset="0"/>
                      </a:endParaRPr>
                    </a:p>
                  </a:txBody>
                  <a:tcPr marL="25569" marR="25569" marT="7237" marB="0" anchor="ctr"/>
                </a:tc>
                <a:tc>
                  <a:txBody>
                    <a:bodyPr/>
                    <a:lstStyle/>
                    <a:p>
                      <a:pPr algn="r">
                        <a:spcAft>
                          <a:spcPts val="0"/>
                        </a:spcAft>
                      </a:pPr>
                      <a:r>
                        <a:rPr lang="en-AU" sz="1800" kern="100">
                          <a:effectLst/>
                        </a:rPr>
                        <a:t>-1.96</a:t>
                      </a:r>
                      <a:endParaRPr lang="zh-CN" sz="1800" kern="100">
                        <a:effectLst/>
                        <a:latin typeface="Times New Roman" panose="02020603050405020304" pitchFamily="18" charset="0"/>
                        <a:ea typeface="等线" panose="02010600030101010101" pitchFamily="2" charset="-122"/>
                        <a:cs typeface="Times New Roman" panose="02020603050405020304" pitchFamily="18" charset="0"/>
                      </a:endParaRPr>
                    </a:p>
                  </a:txBody>
                  <a:tcPr marL="25569" marR="25569" marT="7237" marB="0" anchor="ctr"/>
                </a:tc>
                <a:extLst>
                  <a:ext uri="{0D108BD9-81ED-4DB2-BD59-A6C34878D82A}">
                    <a16:rowId xmlns:a16="http://schemas.microsoft.com/office/drawing/2014/main" val="915570040"/>
                  </a:ext>
                </a:extLst>
              </a:tr>
              <a:tr h="285754">
                <a:tc vMerge="1">
                  <a:txBody>
                    <a:bodyPr/>
                    <a:lstStyle/>
                    <a:p>
                      <a:endParaRPr lang="zh-CN" altLang="en-US"/>
                    </a:p>
                  </a:txBody>
                  <a:tcPr/>
                </a:tc>
                <a:tc rowSpan="2">
                  <a:txBody>
                    <a:bodyPr/>
                    <a:lstStyle/>
                    <a:p>
                      <a:pPr algn="ctr">
                        <a:spcAft>
                          <a:spcPts val="0"/>
                        </a:spcAft>
                      </a:pPr>
                      <a:r>
                        <a:rPr lang="en-AU" sz="1800" kern="100">
                          <a:effectLst/>
                        </a:rPr>
                        <a:t>GTAP-HET</a:t>
                      </a:r>
                      <a:endParaRPr lang="zh-CN" sz="1800" kern="100">
                        <a:effectLst/>
                        <a:latin typeface="Times New Roman" panose="02020603050405020304" pitchFamily="18" charset="0"/>
                        <a:ea typeface="等线" panose="02010600030101010101" pitchFamily="2" charset="-122"/>
                        <a:cs typeface="Times New Roman" panose="02020603050405020304" pitchFamily="18" charset="0"/>
                      </a:endParaRPr>
                    </a:p>
                  </a:txBody>
                  <a:tcPr marL="25569" marR="25569" marT="7237" marB="0" anchor="ctr"/>
                </a:tc>
                <a:tc>
                  <a:txBody>
                    <a:bodyPr/>
                    <a:lstStyle/>
                    <a:p>
                      <a:pPr algn="ctr">
                        <a:spcAft>
                          <a:spcPts val="0"/>
                        </a:spcAft>
                      </a:pPr>
                      <a:r>
                        <a:rPr lang="en-AU" sz="1800" kern="100">
                          <a:effectLst/>
                        </a:rPr>
                        <a:t>China</a:t>
                      </a:r>
                      <a:endParaRPr lang="zh-CN" sz="1800" kern="100">
                        <a:effectLst/>
                        <a:latin typeface="Times New Roman" panose="02020603050405020304" pitchFamily="18" charset="0"/>
                        <a:ea typeface="等线" panose="02010600030101010101" pitchFamily="2" charset="-122"/>
                        <a:cs typeface="Times New Roman" panose="02020603050405020304" pitchFamily="18" charset="0"/>
                      </a:endParaRPr>
                    </a:p>
                  </a:txBody>
                  <a:tcPr marL="25569" marR="25569" marT="7237" marB="0" anchor="ctr"/>
                </a:tc>
                <a:tc>
                  <a:txBody>
                    <a:bodyPr/>
                    <a:lstStyle/>
                    <a:p>
                      <a:pPr algn="r">
                        <a:spcAft>
                          <a:spcPts val="0"/>
                        </a:spcAft>
                      </a:pPr>
                      <a:r>
                        <a:rPr lang="en-AU" sz="1800" kern="100">
                          <a:effectLst/>
                        </a:rPr>
                        <a:t>0.15</a:t>
                      </a:r>
                      <a:endParaRPr lang="zh-CN" sz="1800" kern="100">
                        <a:effectLst/>
                        <a:latin typeface="Times New Roman" panose="02020603050405020304" pitchFamily="18" charset="0"/>
                        <a:ea typeface="等线" panose="02010600030101010101" pitchFamily="2" charset="-122"/>
                        <a:cs typeface="Times New Roman" panose="02020603050405020304" pitchFamily="18" charset="0"/>
                      </a:endParaRPr>
                    </a:p>
                  </a:txBody>
                  <a:tcPr marL="25569" marR="25569" marT="7237" marB="0" anchor="ctr"/>
                </a:tc>
                <a:tc>
                  <a:txBody>
                    <a:bodyPr/>
                    <a:lstStyle/>
                    <a:p>
                      <a:pPr algn="r">
                        <a:spcAft>
                          <a:spcPts val="0"/>
                        </a:spcAft>
                      </a:pPr>
                      <a:r>
                        <a:rPr lang="en-AU" sz="1800" kern="100">
                          <a:effectLst/>
                        </a:rPr>
                        <a:t>0.09</a:t>
                      </a:r>
                      <a:endParaRPr lang="zh-CN" sz="1800" kern="100">
                        <a:effectLst/>
                        <a:latin typeface="Times New Roman" panose="02020603050405020304" pitchFamily="18" charset="0"/>
                        <a:ea typeface="等线" panose="02010600030101010101" pitchFamily="2" charset="-122"/>
                        <a:cs typeface="Times New Roman" panose="02020603050405020304" pitchFamily="18" charset="0"/>
                      </a:endParaRPr>
                    </a:p>
                  </a:txBody>
                  <a:tcPr marL="25569" marR="25569" marT="7237" marB="0" anchor="ctr"/>
                </a:tc>
                <a:tc>
                  <a:txBody>
                    <a:bodyPr/>
                    <a:lstStyle/>
                    <a:p>
                      <a:pPr algn="r">
                        <a:spcAft>
                          <a:spcPts val="0"/>
                        </a:spcAft>
                      </a:pPr>
                      <a:r>
                        <a:rPr lang="en-AU" sz="1800" kern="100">
                          <a:effectLst/>
                        </a:rPr>
                        <a:t>-1.32</a:t>
                      </a:r>
                      <a:endParaRPr lang="zh-CN" sz="1800" kern="100">
                        <a:effectLst/>
                        <a:latin typeface="Times New Roman" panose="02020603050405020304" pitchFamily="18" charset="0"/>
                        <a:ea typeface="等线" panose="02010600030101010101" pitchFamily="2" charset="-122"/>
                        <a:cs typeface="Times New Roman" panose="02020603050405020304" pitchFamily="18" charset="0"/>
                      </a:endParaRPr>
                    </a:p>
                  </a:txBody>
                  <a:tcPr marL="25569" marR="25569" marT="7237" marB="0" anchor="ctr"/>
                </a:tc>
                <a:tc>
                  <a:txBody>
                    <a:bodyPr/>
                    <a:lstStyle/>
                    <a:p>
                      <a:pPr algn="r">
                        <a:spcAft>
                          <a:spcPts val="0"/>
                        </a:spcAft>
                      </a:pPr>
                      <a:r>
                        <a:rPr lang="en-AU" sz="1800" kern="100">
                          <a:effectLst/>
                        </a:rPr>
                        <a:t>-0.85</a:t>
                      </a:r>
                      <a:endParaRPr lang="zh-CN" sz="1800" kern="100">
                        <a:effectLst/>
                        <a:latin typeface="Times New Roman" panose="02020603050405020304" pitchFamily="18" charset="0"/>
                        <a:ea typeface="等线" panose="02010600030101010101" pitchFamily="2" charset="-122"/>
                        <a:cs typeface="Times New Roman" panose="02020603050405020304" pitchFamily="18" charset="0"/>
                      </a:endParaRPr>
                    </a:p>
                  </a:txBody>
                  <a:tcPr marL="25569" marR="25569" marT="7237" marB="0" anchor="ctr"/>
                </a:tc>
                <a:tc>
                  <a:txBody>
                    <a:bodyPr/>
                    <a:lstStyle/>
                    <a:p>
                      <a:pPr algn="r">
                        <a:spcAft>
                          <a:spcPts val="0"/>
                        </a:spcAft>
                      </a:pPr>
                      <a:r>
                        <a:rPr lang="en-AU" sz="1800" kern="100">
                          <a:effectLst/>
                        </a:rPr>
                        <a:t>-0.47</a:t>
                      </a:r>
                      <a:endParaRPr lang="zh-CN" sz="1800" kern="100">
                        <a:effectLst/>
                        <a:latin typeface="Times New Roman" panose="02020603050405020304" pitchFamily="18" charset="0"/>
                        <a:ea typeface="等线" panose="02010600030101010101" pitchFamily="2" charset="-122"/>
                        <a:cs typeface="Times New Roman" panose="02020603050405020304" pitchFamily="18" charset="0"/>
                      </a:endParaRPr>
                    </a:p>
                  </a:txBody>
                  <a:tcPr marL="25569" marR="25569" marT="7237" marB="0" anchor="ctr"/>
                </a:tc>
                <a:tc>
                  <a:txBody>
                    <a:bodyPr/>
                    <a:lstStyle/>
                    <a:p>
                      <a:pPr algn="r">
                        <a:spcAft>
                          <a:spcPts val="0"/>
                        </a:spcAft>
                      </a:pPr>
                      <a:r>
                        <a:rPr lang="en-AU" sz="1800" kern="100">
                          <a:effectLst/>
                        </a:rPr>
                        <a:t>-0.15</a:t>
                      </a:r>
                      <a:endParaRPr lang="zh-CN" sz="1800" kern="100">
                        <a:effectLst/>
                        <a:latin typeface="Times New Roman" panose="02020603050405020304" pitchFamily="18" charset="0"/>
                        <a:ea typeface="等线" panose="02010600030101010101" pitchFamily="2" charset="-122"/>
                        <a:cs typeface="Times New Roman" panose="02020603050405020304" pitchFamily="18" charset="0"/>
                      </a:endParaRPr>
                    </a:p>
                  </a:txBody>
                  <a:tcPr marL="25569" marR="25569" marT="7237" marB="0" anchor="ctr"/>
                </a:tc>
                <a:tc>
                  <a:txBody>
                    <a:bodyPr/>
                    <a:lstStyle/>
                    <a:p>
                      <a:pPr algn="r">
                        <a:spcAft>
                          <a:spcPts val="0"/>
                        </a:spcAft>
                      </a:pPr>
                      <a:r>
                        <a:rPr lang="en-AU" sz="1800" kern="100">
                          <a:effectLst/>
                        </a:rPr>
                        <a:t>-0.27</a:t>
                      </a:r>
                      <a:endParaRPr lang="zh-CN" sz="1800" kern="100">
                        <a:effectLst/>
                        <a:latin typeface="Times New Roman" panose="02020603050405020304" pitchFamily="18" charset="0"/>
                        <a:ea typeface="等线" panose="02010600030101010101" pitchFamily="2" charset="-122"/>
                        <a:cs typeface="Times New Roman" panose="02020603050405020304" pitchFamily="18" charset="0"/>
                      </a:endParaRPr>
                    </a:p>
                  </a:txBody>
                  <a:tcPr marL="25569" marR="25569" marT="7237" marB="0" anchor="ctr"/>
                </a:tc>
                <a:tc>
                  <a:txBody>
                    <a:bodyPr/>
                    <a:lstStyle/>
                    <a:p>
                      <a:pPr algn="r">
                        <a:spcAft>
                          <a:spcPts val="0"/>
                        </a:spcAft>
                      </a:pPr>
                      <a:r>
                        <a:rPr lang="en-AU" sz="1800" kern="100">
                          <a:effectLst/>
                        </a:rPr>
                        <a:t>-4.41</a:t>
                      </a:r>
                      <a:endParaRPr lang="zh-CN" sz="1800" kern="100">
                        <a:effectLst/>
                        <a:latin typeface="Times New Roman" panose="02020603050405020304" pitchFamily="18" charset="0"/>
                        <a:ea typeface="等线" panose="02010600030101010101" pitchFamily="2" charset="-122"/>
                        <a:cs typeface="Times New Roman" panose="02020603050405020304" pitchFamily="18" charset="0"/>
                      </a:endParaRPr>
                    </a:p>
                  </a:txBody>
                  <a:tcPr marL="25569" marR="25569" marT="7237" marB="0" anchor="ctr"/>
                </a:tc>
                <a:extLst>
                  <a:ext uri="{0D108BD9-81ED-4DB2-BD59-A6C34878D82A}">
                    <a16:rowId xmlns:a16="http://schemas.microsoft.com/office/drawing/2014/main" val="2141465997"/>
                  </a:ext>
                </a:extLst>
              </a:tr>
              <a:tr h="285754">
                <a:tc vMerge="1">
                  <a:txBody>
                    <a:bodyPr/>
                    <a:lstStyle/>
                    <a:p>
                      <a:endParaRPr lang="zh-CN" altLang="en-US"/>
                    </a:p>
                  </a:txBody>
                  <a:tcPr/>
                </a:tc>
                <a:tc vMerge="1">
                  <a:txBody>
                    <a:bodyPr/>
                    <a:lstStyle/>
                    <a:p>
                      <a:endParaRPr lang="zh-CN" altLang="en-US"/>
                    </a:p>
                  </a:txBody>
                  <a:tcPr/>
                </a:tc>
                <a:tc>
                  <a:txBody>
                    <a:bodyPr/>
                    <a:lstStyle/>
                    <a:p>
                      <a:pPr algn="ctr">
                        <a:spcAft>
                          <a:spcPts val="0"/>
                        </a:spcAft>
                      </a:pPr>
                      <a:r>
                        <a:rPr lang="en-AU" sz="1800" kern="100">
                          <a:effectLst/>
                        </a:rPr>
                        <a:t>U.S.</a:t>
                      </a:r>
                      <a:endParaRPr lang="zh-CN" sz="1800" kern="100">
                        <a:effectLst/>
                        <a:latin typeface="Times New Roman" panose="02020603050405020304" pitchFamily="18" charset="0"/>
                        <a:ea typeface="等线" panose="02010600030101010101" pitchFamily="2" charset="-122"/>
                        <a:cs typeface="Times New Roman" panose="02020603050405020304" pitchFamily="18" charset="0"/>
                      </a:endParaRPr>
                    </a:p>
                  </a:txBody>
                  <a:tcPr marL="25569" marR="25569" marT="7237" marB="0" anchor="ctr"/>
                </a:tc>
                <a:tc>
                  <a:txBody>
                    <a:bodyPr/>
                    <a:lstStyle/>
                    <a:p>
                      <a:pPr algn="r">
                        <a:spcAft>
                          <a:spcPts val="0"/>
                        </a:spcAft>
                      </a:pPr>
                      <a:r>
                        <a:rPr lang="en-AU" sz="1800" kern="100">
                          <a:effectLst/>
                        </a:rPr>
                        <a:t>-0.11</a:t>
                      </a:r>
                      <a:endParaRPr lang="zh-CN" sz="1800" kern="100">
                        <a:effectLst/>
                        <a:latin typeface="Times New Roman" panose="02020603050405020304" pitchFamily="18" charset="0"/>
                        <a:ea typeface="等线" panose="02010600030101010101" pitchFamily="2" charset="-122"/>
                        <a:cs typeface="Times New Roman" panose="02020603050405020304" pitchFamily="18" charset="0"/>
                      </a:endParaRPr>
                    </a:p>
                  </a:txBody>
                  <a:tcPr marL="25569" marR="25569" marT="7237" marB="0" anchor="ctr"/>
                </a:tc>
                <a:tc>
                  <a:txBody>
                    <a:bodyPr/>
                    <a:lstStyle/>
                    <a:p>
                      <a:pPr algn="r">
                        <a:spcAft>
                          <a:spcPts val="0"/>
                        </a:spcAft>
                      </a:pPr>
                      <a:r>
                        <a:rPr lang="en-AU" sz="1800" kern="100">
                          <a:effectLst/>
                        </a:rPr>
                        <a:t>0.00</a:t>
                      </a:r>
                      <a:endParaRPr lang="zh-CN" sz="1800" kern="100">
                        <a:effectLst/>
                        <a:latin typeface="Times New Roman" panose="02020603050405020304" pitchFamily="18" charset="0"/>
                        <a:ea typeface="等线" panose="02010600030101010101" pitchFamily="2" charset="-122"/>
                        <a:cs typeface="Times New Roman" panose="02020603050405020304" pitchFamily="18" charset="0"/>
                      </a:endParaRPr>
                    </a:p>
                  </a:txBody>
                  <a:tcPr marL="25569" marR="25569" marT="7237" marB="0" anchor="ctr"/>
                </a:tc>
                <a:tc>
                  <a:txBody>
                    <a:bodyPr/>
                    <a:lstStyle/>
                    <a:p>
                      <a:pPr algn="r">
                        <a:spcAft>
                          <a:spcPts val="0"/>
                        </a:spcAft>
                      </a:pPr>
                      <a:r>
                        <a:rPr lang="en-AU" sz="1800" kern="100">
                          <a:effectLst/>
                        </a:rPr>
                        <a:t>-0.82</a:t>
                      </a:r>
                      <a:endParaRPr lang="zh-CN" sz="1800" kern="100">
                        <a:effectLst/>
                        <a:latin typeface="Times New Roman" panose="02020603050405020304" pitchFamily="18" charset="0"/>
                        <a:ea typeface="等线" panose="02010600030101010101" pitchFamily="2" charset="-122"/>
                        <a:cs typeface="Times New Roman" panose="02020603050405020304" pitchFamily="18" charset="0"/>
                      </a:endParaRPr>
                    </a:p>
                  </a:txBody>
                  <a:tcPr marL="25569" marR="25569" marT="7237" marB="0" anchor="ctr"/>
                </a:tc>
                <a:tc>
                  <a:txBody>
                    <a:bodyPr/>
                    <a:lstStyle/>
                    <a:p>
                      <a:pPr algn="r">
                        <a:spcAft>
                          <a:spcPts val="0"/>
                        </a:spcAft>
                      </a:pPr>
                      <a:r>
                        <a:rPr lang="en-AU" sz="1800" kern="100">
                          <a:effectLst/>
                        </a:rPr>
                        <a:t>-0.94</a:t>
                      </a:r>
                      <a:endParaRPr lang="zh-CN" sz="1800" kern="100">
                        <a:effectLst/>
                        <a:latin typeface="Times New Roman" panose="02020603050405020304" pitchFamily="18" charset="0"/>
                        <a:ea typeface="等线" panose="02010600030101010101" pitchFamily="2" charset="-122"/>
                        <a:cs typeface="Times New Roman" panose="02020603050405020304" pitchFamily="18" charset="0"/>
                      </a:endParaRPr>
                    </a:p>
                  </a:txBody>
                  <a:tcPr marL="25569" marR="25569" marT="7237" marB="0" anchor="ctr"/>
                </a:tc>
                <a:tc>
                  <a:txBody>
                    <a:bodyPr/>
                    <a:lstStyle/>
                    <a:p>
                      <a:pPr algn="r">
                        <a:spcAft>
                          <a:spcPts val="0"/>
                        </a:spcAft>
                      </a:pPr>
                      <a:r>
                        <a:rPr lang="en-AU" sz="1800" kern="100">
                          <a:effectLst/>
                        </a:rPr>
                        <a:t>0.08</a:t>
                      </a:r>
                      <a:endParaRPr lang="zh-CN" sz="1800" kern="100">
                        <a:effectLst/>
                        <a:latin typeface="Times New Roman" panose="02020603050405020304" pitchFamily="18" charset="0"/>
                        <a:ea typeface="等线" panose="02010600030101010101" pitchFamily="2" charset="-122"/>
                        <a:cs typeface="Times New Roman" panose="02020603050405020304" pitchFamily="18" charset="0"/>
                      </a:endParaRPr>
                    </a:p>
                  </a:txBody>
                  <a:tcPr marL="25569" marR="25569" marT="7237" marB="0" anchor="ctr"/>
                </a:tc>
                <a:tc>
                  <a:txBody>
                    <a:bodyPr/>
                    <a:lstStyle/>
                    <a:p>
                      <a:pPr algn="r">
                        <a:spcAft>
                          <a:spcPts val="0"/>
                        </a:spcAft>
                      </a:pPr>
                      <a:r>
                        <a:rPr lang="en-AU" sz="1800" kern="100">
                          <a:effectLst/>
                        </a:rPr>
                        <a:t>0.13</a:t>
                      </a:r>
                      <a:endParaRPr lang="zh-CN" sz="1800" kern="100">
                        <a:effectLst/>
                        <a:latin typeface="Times New Roman" panose="02020603050405020304" pitchFamily="18" charset="0"/>
                        <a:ea typeface="等线" panose="02010600030101010101" pitchFamily="2" charset="-122"/>
                        <a:cs typeface="Times New Roman" panose="02020603050405020304" pitchFamily="18" charset="0"/>
                      </a:endParaRPr>
                    </a:p>
                  </a:txBody>
                  <a:tcPr marL="25569" marR="25569" marT="7237" marB="0" anchor="ctr"/>
                </a:tc>
                <a:tc>
                  <a:txBody>
                    <a:bodyPr/>
                    <a:lstStyle/>
                    <a:p>
                      <a:pPr algn="r">
                        <a:spcAft>
                          <a:spcPts val="0"/>
                        </a:spcAft>
                      </a:pPr>
                      <a:r>
                        <a:rPr lang="en-AU" sz="1800" kern="100">
                          <a:effectLst/>
                        </a:rPr>
                        <a:t>-5.89</a:t>
                      </a:r>
                      <a:endParaRPr lang="zh-CN" sz="1800" kern="100">
                        <a:effectLst/>
                        <a:latin typeface="Times New Roman" panose="02020603050405020304" pitchFamily="18" charset="0"/>
                        <a:ea typeface="等线" panose="02010600030101010101" pitchFamily="2" charset="-122"/>
                        <a:cs typeface="Times New Roman" panose="02020603050405020304" pitchFamily="18" charset="0"/>
                      </a:endParaRPr>
                    </a:p>
                  </a:txBody>
                  <a:tcPr marL="25569" marR="25569" marT="7237" marB="0" anchor="ctr"/>
                </a:tc>
                <a:tc>
                  <a:txBody>
                    <a:bodyPr/>
                    <a:lstStyle/>
                    <a:p>
                      <a:pPr algn="r">
                        <a:spcAft>
                          <a:spcPts val="0"/>
                        </a:spcAft>
                      </a:pPr>
                      <a:r>
                        <a:rPr lang="en-AU" sz="1800" kern="100">
                          <a:effectLst/>
                        </a:rPr>
                        <a:t>-1.79</a:t>
                      </a:r>
                      <a:endParaRPr lang="zh-CN" sz="1800" kern="100">
                        <a:effectLst/>
                        <a:latin typeface="Times New Roman" panose="02020603050405020304" pitchFamily="18" charset="0"/>
                        <a:ea typeface="等线" panose="02010600030101010101" pitchFamily="2" charset="-122"/>
                        <a:cs typeface="Times New Roman" panose="02020603050405020304" pitchFamily="18" charset="0"/>
                      </a:endParaRPr>
                    </a:p>
                  </a:txBody>
                  <a:tcPr marL="25569" marR="25569" marT="7237" marB="0" anchor="ctr"/>
                </a:tc>
                <a:extLst>
                  <a:ext uri="{0D108BD9-81ED-4DB2-BD59-A6C34878D82A}">
                    <a16:rowId xmlns:a16="http://schemas.microsoft.com/office/drawing/2014/main" val="2548056702"/>
                  </a:ext>
                </a:extLst>
              </a:tr>
              <a:tr h="285754">
                <a:tc rowSpan="4">
                  <a:txBody>
                    <a:bodyPr/>
                    <a:lstStyle/>
                    <a:p>
                      <a:pPr algn="ctr">
                        <a:spcAft>
                          <a:spcPts val="0"/>
                        </a:spcAft>
                      </a:pPr>
                      <a:r>
                        <a:rPr lang="en-AU" sz="1800" kern="100">
                          <a:effectLst/>
                        </a:rPr>
                        <a:t>Non-tariff Policies (production costs of export)</a:t>
                      </a:r>
                      <a:endParaRPr lang="zh-CN" sz="1800" kern="100">
                        <a:effectLst/>
                        <a:latin typeface="Times New Roman" panose="02020603050405020304" pitchFamily="18" charset="0"/>
                        <a:ea typeface="等线" panose="02010600030101010101" pitchFamily="2" charset="-122"/>
                        <a:cs typeface="Times New Roman" panose="02020603050405020304" pitchFamily="18" charset="0"/>
                      </a:endParaRPr>
                    </a:p>
                  </a:txBody>
                  <a:tcPr marL="25569" marR="25569" marT="7237" marB="0" anchor="ctr"/>
                </a:tc>
                <a:tc rowSpan="2">
                  <a:txBody>
                    <a:bodyPr/>
                    <a:lstStyle/>
                    <a:p>
                      <a:pPr algn="ctr">
                        <a:spcAft>
                          <a:spcPts val="0"/>
                        </a:spcAft>
                      </a:pPr>
                      <a:r>
                        <a:rPr lang="en-AU" sz="1800" kern="100">
                          <a:effectLst/>
                        </a:rPr>
                        <a:t>Standard GTAP</a:t>
                      </a:r>
                      <a:endParaRPr lang="zh-CN" sz="1800" kern="100">
                        <a:effectLst/>
                        <a:latin typeface="Times New Roman" panose="02020603050405020304" pitchFamily="18" charset="0"/>
                        <a:ea typeface="等线" panose="02010600030101010101" pitchFamily="2" charset="-122"/>
                        <a:cs typeface="Times New Roman" panose="02020603050405020304" pitchFamily="18" charset="0"/>
                      </a:endParaRPr>
                    </a:p>
                  </a:txBody>
                  <a:tcPr marL="25569" marR="25569" marT="7237" marB="0" anchor="ctr"/>
                </a:tc>
                <a:tc>
                  <a:txBody>
                    <a:bodyPr/>
                    <a:lstStyle/>
                    <a:p>
                      <a:pPr algn="ctr">
                        <a:spcAft>
                          <a:spcPts val="0"/>
                        </a:spcAft>
                      </a:pPr>
                      <a:r>
                        <a:rPr lang="en-AU" sz="1800" kern="100">
                          <a:effectLst/>
                        </a:rPr>
                        <a:t>China</a:t>
                      </a:r>
                      <a:endParaRPr lang="zh-CN" sz="1800" kern="100">
                        <a:effectLst/>
                        <a:latin typeface="Times New Roman" panose="02020603050405020304" pitchFamily="18" charset="0"/>
                        <a:ea typeface="等线" panose="02010600030101010101" pitchFamily="2" charset="-122"/>
                        <a:cs typeface="Times New Roman" panose="02020603050405020304" pitchFamily="18" charset="0"/>
                      </a:endParaRPr>
                    </a:p>
                  </a:txBody>
                  <a:tcPr marL="25569" marR="25569" marT="7237" marB="0" anchor="ctr"/>
                </a:tc>
                <a:tc>
                  <a:txBody>
                    <a:bodyPr/>
                    <a:lstStyle/>
                    <a:p>
                      <a:pPr algn="r">
                        <a:spcAft>
                          <a:spcPts val="0"/>
                        </a:spcAft>
                      </a:pPr>
                      <a:r>
                        <a:rPr lang="en-AU" sz="1800" kern="100">
                          <a:effectLst/>
                        </a:rPr>
                        <a:t>-0.04</a:t>
                      </a:r>
                      <a:endParaRPr lang="zh-CN" sz="1800" kern="100">
                        <a:effectLst/>
                        <a:latin typeface="Times New Roman" panose="02020603050405020304" pitchFamily="18" charset="0"/>
                        <a:ea typeface="等线" panose="02010600030101010101" pitchFamily="2" charset="-122"/>
                        <a:cs typeface="Times New Roman" panose="02020603050405020304" pitchFamily="18" charset="0"/>
                      </a:endParaRPr>
                    </a:p>
                  </a:txBody>
                  <a:tcPr marL="25569" marR="25569" marT="7237" marB="0" anchor="ctr"/>
                </a:tc>
                <a:tc>
                  <a:txBody>
                    <a:bodyPr/>
                    <a:lstStyle/>
                    <a:p>
                      <a:pPr algn="r">
                        <a:spcAft>
                          <a:spcPts val="0"/>
                        </a:spcAft>
                      </a:pPr>
                      <a:r>
                        <a:rPr lang="en-AU" sz="1800" kern="100">
                          <a:effectLst/>
                        </a:rPr>
                        <a:t>0.09</a:t>
                      </a:r>
                      <a:endParaRPr lang="zh-CN" sz="1800" kern="100">
                        <a:effectLst/>
                        <a:latin typeface="Times New Roman" panose="02020603050405020304" pitchFamily="18" charset="0"/>
                        <a:ea typeface="等线" panose="02010600030101010101" pitchFamily="2" charset="-122"/>
                        <a:cs typeface="Times New Roman" panose="02020603050405020304" pitchFamily="18" charset="0"/>
                      </a:endParaRPr>
                    </a:p>
                  </a:txBody>
                  <a:tcPr marL="25569" marR="25569" marT="7237" marB="0" anchor="ctr"/>
                </a:tc>
                <a:tc>
                  <a:txBody>
                    <a:bodyPr/>
                    <a:lstStyle/>
                    <a:p>
                      <a:pPr algn="r">
                        <a:spcAft>
                          <a:spcPts val="0"/>
                        </a:spcAft>
                      </a:pPr>
                      <a:r>
                        <a:rPr lang="en-AU" sz="1800" kern="100">
                          <a:effectLst/>
                        </a:rPr>
                        <a:t>-0.16</a:t>
                      </a:r>
                      <a:endParaRPr lang="zh-CN" sz="1800" kern="100">
                        <a:effectLst/>
                        <a:latin typeface="Times New Roman" panose="02020603050405020304" pitchFamily="18" charset="0"/>
                        <a:ea typeface="等线" panose="02010600030101010101" pitchFamily="2" charset="-122"/>
                        <a:cs typeface="Times New Roman" panose="02020603050405020304" pitchFamily="18" charset="0"/>
                      </a:endParaRPr>
                    </a:p>
                  </a:txBody>
                  <a:tcPr marL="25569" marR="25569" marT="7237" marB="0" anchor="ctr"/>
                </a:tc>
                <a:tc>
                  <a:txBody>
                    <a:bodyPr/>
                    <a:lstStyle/>
                    <a:p>
                      <a:pPr algn="r">
                        <a:spcAft>
                          <a:spcPts val="0"/>
                        </a:spcAft>
                      </a:pPr>
                      <a:r>
                        <a:rPr lang="en-AU" sz="1800" kern="100">
                          <a:effectLst/>
                        </a:rPr>
                        <a:t>-0.96</a:t>
                      </a:r>
                      <a:endParaRPr lang="zh-CN" sz="1800" kern="100">
                        <a:effectLst/>
                        <a:latin typeface="Times New Roman" panose="02020603050405020304" pitchFamily="18" charset="0"/>
                        <a:ea typeface="等线" panose="02010600030101010101" pitchFamily="2" charset="-122"/>
                        <a:cs typeface="Times New Roman" panose="02020603050405020304" pitchFamily="18" charset="0"/>
                      </a:endParaRPr>
                    </a:p>
                  </a:txBody>
                  <a:tcPr marL="25569" marR="25569" marT="7237" marB="0" anchor="ctr"/>
                </a:tc>
                <a:tc>
                  <a:txBody>
                    <a:bodyPr/>
                    <a:lstStyle/>
                    <a:p>
                      <a:pPr algn="r">
                        <a:spcAft>
                          <a:spcPts val="0"/>
                        </a:spcAft>
                      </a:pPr>
                      <a:r>
                        <a:rPr lang="en-AU" sz="1800" kern="100">
                          <a:effectLst/>
                        </a:rPr>
                        <a:t>-0.13</a:t>
                      </a:r>
                      <a:endParaRPr lang="zh-CN" sz="1800" kern="100">
                        <a:effectLst/>
                        <a:latin typeface="Times New Roman" panose="02020603050405020304" pitchFamily="18" charset="0"/>
                        <a:ea typeface="等线" panose="02010600030101010101" pitchFamily="2" charset="-122"/>
                        <a:cs typeface="Times New Roman" panose="02020603050405020304" pitchFamily="18" charset="0"/>
                      </a:endParaRPr>
                    </a:p>
                  </a:txBody>
                  <a:tcPr marL="25569" marR="25569" marT="7237" marB="0" anchor="ctr"/>
                </a:tc>
                <a:tc>
                  <a:txBody>
                    <a:bodyPr/>
                    <a:lstStyle/>
                    <a:p>
                      <a:pPr algn="r">
                        <a:spcAft>
                          <a:spcPts val="0"/>
                        </a:spcAft>
                      </a:pPr>
                      <a:r>
                        <a:rPr lang="en-AU" sz="1800" kern="100">
                          <a:effectLst/>
                        </a:rPr>
                        <a:t>-0.01</a:t>
                      </a:r>
                      <a:endParaRPr lang="zh-CN" sz="1800" kern="100">
                        <a:effectLst/>
                        <a:latin typeface="Times New Roman" panose="02020603050405020304" pitchFamily="18" charset="0"/>
                        <a:ea typeface="等线" panose="02010600030101010101" pitchFamily="2" charset="-122"/>
                        <a:cs typeface="Times New Roman" panose="02020603050405020304" pitchFamily="18" charset="0"/>
                      </a:endParaRPr>
                    </a:p>
                  </a:txBody>
                  <a:tcPr marL="25569" marR="25569" marT="7237" marB="0" anchor="ctr"/>
                </a:tc>
                <a:tc>
                  <a:txBody>
                    <a:bodyPr/>
                    <a:lstStyle/>
                    <a:p>
                      <a:pPr algn="r">
                        <a:spcAft>
                          <a:spcPts val="0"/>
                        </a:spcAft>
                      </a:pPr>
                      <a:r>
                        <a:rPr lang="en-AU" sz="1800" kern="100">
                          <a:effectLst/>
                        </a:rPr>
                        <a:t>-0.58</a:t>
                      </a:r>
                      <a:endParaRPr lang="zh-CN" sz="1800" kern="100">
                        <a:effectLst/>
                        <a:latin typeface="Times New Roman" panose="02020603050405020304" pitchFamily="18" charset="0"/>
                        <a:ea typeface="等线" panose="02010600030101010101" pitchFamily="2" charset="-122"/>
                        <a:cs typeface="Times New Roman" panose="02020603050405020304" pitchFamily="18" charset="0"/>
                      </a:endParaRPr>
                    </a:p>
                  </a:txBody>
                  <a:tcPr marL="25569" marR="25569" marT="7237" marB="0" anchor="ctr"/>
                </a:tc>
                <a:tc>
                  <a:txBody>
                    <a:bodyPr/>
                    <a:lstStyle/>
                    <a:p>
                      <a:pPr algn="r">
                        <a:spcAft>
                          <a:spcPts val="0"/>
                        </a:spcAft>
                      </a:pPr>
                      <a:r>
                        <a:rPr lang="en-AU" sz="1800" kern="100">
                          <a:effectLst/>
                        </a:rPr>
                        <a:t>-2.83</a:t>
                      </a:r>
                      <a:endParaRPr lang="zh-CN" sz="1800" kern="100">
                        <a:effectLst/>
                        <a:latin typeface="Times New Roman" panose="02020603050405020304" pitchFamily="18" charset="0"/>
                        <a:ea typeface="等线" panose="02010600030101010101" pitchFamily="2" charset="-122"/>
                        <a:cs typeface="Times New Roman" panose="02020603050405020304" pitchFamily="18" charset="0"/>
                      </a:endParaRPr>
                    </a:p>
                  </a:txBody>
                  <a:tcPr marL="25569" marR="25569" marT="7237" marB="0" anchor="ctr"/>
                </a:tc>
                <a:extLst>
                  <a:ext uri="{0D108BD9-81ED-4DB2-BD59-A6C34878D82A}">
                    <a16:rowId xmlns:a16="http://schemas.microsoft.com/office/drawing/2014/main" val="2692391519"/>
                  </a:ext>
                </a:extLst>
              </a:tr>
              <a:tr h="285754">
                <a:tc vMerge="1">
                  <a:txBody>
                    <a:bodyPr/>
                    <a:lstStyle/>
                    <a:p>
                      <a:endParaRPr lang="zh-CN" altLang="en-US"/>
                    </a:p>
                  </a:txBody>
                  <a:tcPr/>
                </a:tc>
                <a:tc vMerge="1">
                  <a:txBody>
                    <a:bodyPr/>
                    <a:lstStyle/>
                    <a:p>
                      <a:endParaRPr lang="zh-CN" altLang="en-US"/>
                    </a:p>
                  </a:txBody>
                  <a:tcPr/>
                </a:tc>
                <a:tc>
                  <a:txBody>
                    <a:bodyPr/>
                    <a:lstStyle/>
                    <a:p>
                      <a:pPr algn="ctr">
                        <a:spcAft>
                          <a:spcPts val="0"/>
                        </a:spcAft>
                      </a:pPr>
                      <a:r>
                        <a:rPr lang="en-AU" sz="1800" kern="100">
                          <a:effectLst/>
                        </a:rPr>
                        <a:t>U.S.</a:t>
                      </a:r>
                      <a:endParaRPr lang="zh-CN" sz="1800" kern="100">
                        <a:effectLst/>
                        <a:latin typeface="Times New Roman" panose="02020603050405020304" pitchFamily="18" charset="0"/>
                        <a:ea typeface="等线" panose="02010600030101010101" pitchFamily="2" charset="-122"/>
                        <a:cs typeface="Times New Roman" panose="02020603050405020304" pitchFamily="18" charset="0"/>
                      </a:endParaRPr>
                    </a:p>
                  </a:txBody>
                  <a:tcPr marL="25569" marR="25569" marT="7237" marB="0" anchor="ctr"/>
                </a:tc>
                <a:tc>
                  <a:txBody>
                    <a:bodyPr/>
                    <a:lstStyle/>
                    <a:p>
                      <a:pPr algn="r">
                        <a:spcAft>
                          <a:spcPts val="0"/>
                        </a:spcAft>
                      </a:pPr>
                      <a:r>
                        <a:rPr lang="en-AU" sz="1800" kern="100">
                          <a:effectLst/>
                        </a:rPr>
                        <a:t>-0.16</a:t>
                      </a:r>
                      <a:endParaRPr lang="zh-CN" sz="1800" kern="100">
                        <a:effectLst/>
                        <a:latin typeface="Times New Roman" panose="02020603050405020304" pitchFamily="18" charset="0"/>
                        <a:ea typeface="等线" panose="02010600030101010101" pitchFamily="2" charset="-122"/>
                        <a:cs typeface="Times New Roman" panose="02020603050405020304" pitchFamily="18" charset="0"/>
                      </a:endParaRPr>
                    </a:p>
                  </a:txBody>
                  <a:tcPr marL="25569" marR="25569" marT="7237" marB="0" anchor="ctr"/>
                </a:tc>
                <a:tc>
                  <a:txBody>
                    <a:bodyPr/>
                    <a:lstStyle/>
                    <a:p>
                      <a:pPr algn="r">
                        <a:spcAft>
                          <a:spcPts val="0"/>
                        </a:spcAft>
                      </a:pPr>
                      <a:r>
                        <a:rPr lang="en-AU" sz="1800" kern="100">
                          <a:effectLst/>
                        </a:rPr>
                        <a:t>0.01</a:t>
                      </a:r>
                      <a:endParaRPr lang="zh-CN" sz="1800" kern="100">
                        <a:effectLst/>
                        <a:latin typeface="Times New Roman" panose="02020603050405020304" pitchFamily="18" charset="0"/>
                        <a:ea typeface="等线" panose="02010600030101010101" pitchFamily="2" charset="-122"/>
                        <a:cs typeface="Times New Roman" panose="02020603050405020304" pitchFamily="18" charset="0"/>
                      </a:endParaRPr>
                    </a:p>
                  </a:txBody>
                  <a:tcPr marL="25569" marR="25569" marT="7237" marB="0" anchor="ctr"/>
                </a:tc>
                <a:tc>
                  <a:txBody>
                    <a:bodyPr/>
                    <a:lstStyle/>
                    <a:p>
                      <a:pPr algn="r">
                        <a:spcAft>
                          <a:spcPts val="0"/>
                        </a:spcAft>
                      </a:pPr>
                      <a:r>
                        <a:rPr lang="en-AU" sz="1800" kern="100">
                          <a:effectLst/>
                        </a:rPr>
                        <a:t>-1.11</a:t>
                      </a:r>
                      <a:endParaRPr lang="zh-CN" sz="1800" kern="100">
                        <a:effectLst/>
                        <a:latin typeface="Times New Roman" panose="02020603050405020304" pitchFamily="18" charset="0"/>
                        <a:ea typeface="等线" panose="02010600030101010101" pitchFamily="2" charset="-122"/>
                        <a:cs typeface="Times New Roman" panose="02020603050405020304" pitchFamily="18" charset="0"/>
                      </a:endParaRPr>
                    </a:p>
                  </a:txBody>
                  <a:tcPr marL="25569" marR="25569" marT="7237" marB="0" anchor="ctr"/>
                </a:tc>
                <a:tc>
                  <a:txBody>
                    <a:bodyPr/>
                    <a:lstStyle/>
                    <a:p>
                      <a:pPr algn="r">
                        <a:spcAft>
                          <a:spcPts val="0"/>
                        </a:spcAft>
                      </a:pPr>
                      <a:r>
                        <a:rPr lang="en-AU" sz="1800" kern="100">
                          <a:effectLst/>
                        </a:rPr>
                        <a:t>-0.79</a:t>
                      </a:r>
                      <a:endParaRPr lang="zh-CN" sz="1800" kern="100">
                        <a:effectLst/>
                        <a:latin typeface="Times New Roman" panose="02020603050405020304" pitchFamily="18" charset="0"/>
                        <a:ea typeface="等线" panose="02010600030101010101" pitchFamily="2" charset="-122"/>
                        <a:cs typeface="Times New Roman" panose="02020603050405020304" pitchFamily="18" charset="0"/>
                      </a:endParaRPr>
                    </a:p>
                  </a:txBody>
                  <a:tcPr marL="25569" marR="25569" marT="7237" marB="0" anchor="ctr"/>
                </a:tc>
                <a:tc>
                  <a:txBody>
                    <a:bodyPr/>
                    <a:lstStyle/>
                    <a:p>
                      <a:pPr algn="r">
                        <a:spcAft>
                          <a:spcPts val="0"/>
                        </a:spcAft>
                      </a:pPr>
                      <a:r>
                        <a:rPr lang="en-AU" sz="1800" kern="100">
                          <a:effectLst/>
                        </a:rPr>
                        <a:t>-0.19</a:t>
                      </a:r>
                      <a:endParaRPr lang="zh-CN" sz="1800" kern="100">
                        <a:effectLst/>
                        <a:latin typeface="Times New Roman" panose="02020603050405020304" pitchFamily="18" charset="0"/>
                        <a:ea typeface="等线" panose="02010600030101010101" pitchFamily="2" charset="-122"/>
                        <a:cs typeface="Times New Roman" panose="02020603050405020304" pitchFamily="18" charset="0"/>
                      </a:endParaRPr>
                    </a:p>
                  </a:txBody>
                  <a:tcPr marL="25569" marR="25569" marT="7237" marB="0" anchor="ctr"/>
                </a:tc>
                <a:tc>
                  <a:txBody>
                    <a:bodyPr/>
                    <a:lstStyle/>
                    <a:p>
                      <a:pPr algn="r">
                        <a:spcAft>
                          <a:spcPts val="0"/>
                        </a:spcAft>
                      </a:pPr>
                      <a:r>
                        <a:rPr lang="en-AU" sz="1800" kern="100">
                          <a:effectLst/>
                        </a:rPr>
                        <a:t>0.10</a:t>
                      </a:r>
                      <a:endParaRPr lang="zh-CN" sz="1800" kern="100">
                        <a:effectLst/>
                        <a:latin typeface="Times New Roman" panose="02020603050405020304" pitchFamily="18" charset="0"/>
                        <a:ea typeface="等线" panose="02010600030101010101" pitchFamily="2" charset="-122"/>
                        <a:cs typeface="Times New Roman" panose="02020603050405020304" pitchFamily="18" charset="0"/>
                      </a:endParaRPr>
                    </a:p>
                  </a:txBody>
                  <a:tcPr marL="25569" marR="25569" marT="7237" marB="0" anchor="ctr"/>
                </a:tc>
                <a:tc>
                  <a:txBody>
                    <a:bodyPr/>
                    <a:lstStyle/>
                    <a:p>
                      <a:pPr algn="r">
                        <a:spcAft>
                          <a:spcPts val="0"/>
                        </a:spcAft>
                      </a:pPr>
                      <a:r>
                        <a:rPr lang="en-AU" sz="1800" kern="100">
                          <a:effectLst/>
                        </a:rPr>
                        <a:t>-0.55</a:t>
                      </a:r>
                      <a:endParaRPr lang="zh-CN" sz="1800" kern="100">
                        <a:effectLst/>
                        <a:latin typeface="Times New Roman" panose="02020603050405020304" pitchFamily="18" charset="0"/>
                        <a:ea typeface="等线" panose="02010600030101010101" pitchFamily="2" charset="-122"/>
                        <a:cs typeface="Times New Roman" panose="02020603050405020304" pitchFamily="18" charset="0"/>
                      </a:endParaRPr>
                    </a:p>
                  </a:txBody>
                  <a:tcPr marL="25569" marR="25569" marT="7237" marB="0" anchor="ctr"/>
                </a:tc>
                <a:tc>
                  <a:txBody>
                    <a:bodyPr/>
                    <a:lstStyle/>
                    <a:p>
                      <a:pPr algn="r">
                        <a:spcAft>
                          <a:spcPts val="0"/>
                        </a:spcAft>
                      </a:pPr>
                      <a:r>
                        <a:rPr lang="en-AU" sz="1800" kern="100">
                          <a:effectLst/>
                        </a:rPr>
                        <a:t>-1.95</a:t>
                      </a:r>
                      <a:endParaRPr lang="zh-CN" sz="1800" kern="100">
                        <a:effectLst/>
                        <a:latin typeface="Times New Roman" panose="02020603050405020304" pitchFamily="18" charset="0"/>
                        <a:ea typeface="等线" panose="02010600030101010101" pitchFamily="2" charset="-122"/>
                        <a:cs typeface="Times New Roman" panose="02020603050405020304" pitchFamily="18" charset="0"/>
                      </a:endParaRPr>
                    </a:p>
                  </a:txBody>
                  <a:tcPr marL="25569" marR="25569" marT="7237" marB="0" anchor="ctr"/>
                </a:tc>
                <a:extLst>
                  <a:ext uri="{0D108BD9-81ED-4DB2-BD59-A6C34878D82A}">
                    <a16:rowId xmlns:a16="http://schemas.microsoft.com/office/drawing/2014/main" val="705505323"/>
                  </a:ext>
                </a:extLst>
              </a:tr>
              <a:tr h="285754">
                <a:tc vMerge="1">
                  <a:txBody>
                    <a:bodyPr/>
                    <a:lstStyle/>
                    <a:p>
                      <a:endParaRPr lang="zh-CN" altLang="en-US"/>
                    </a:p>
                  </a:txBody>
                  <a:tcPr/>
                </a:tc>
                <a:tc rowSpan="2">
                  <a:txBody>
                    <a:bodyPr/>
                    <a:lstStyle/>
                    <a:p>
                      <a:pPr algn="ctr">
                        <a:spcAft>
                          <a:spcPts val="0"/>
                        </a:spcAft>
                      </a:pPr>
                      <a:r>
                        <a:rPr lang="en-AU" sz="1800" kern="100">
                          <a:effectLst/>
                        </a:rPr>
                        <a:t>GTAP-HET</a:t>
                      </a:r>
                      <a:endParaRPr lang="zh-CN" sz="1800" kern="100">
                        <a:effectLst/>
                        <a:latin typeface="Times New Roman" panose="02020603050405020304" pitchFamily="18" charset="0"/>
                        <a:ea typeface="等线" panose="02010600030101010101" pitchFamily="2" charset="-122"/>
                        <a:cs typeface="Times New Roman" panose="02020603050405020304" pitchFamily="18" charset="0"/>
                      </a:endParaRPr>
                    </a:p>
                  </a:txBody>
                  <a:tcPr marL="25569" marR="25569" marT="7237" marB="0" anchor="ctr"/>
                </a:tc>
                <a:tc>
                  <a:txBody>
                    <a:bodyPr/>
                    <a:lstStyle/>
                    <a:p>
                      <a:pPr algn="ctr">
                        <a:spcAft>
                          <a:spcPts val="0"/>
                        </a:spcAft>
                      </a:pPr>
                      <a:r>
                        <a:rPr lang="en-AU" sz="1800" kern="100">
                          <a:effectLst/>
                        </a:rPr>
                        <a:t>China</a:t>
                      </a:r>
                      <a:endParaRPr lang="zh-CN" sz="1800" kern="100">
                        <a:effectLst/>
                        <a:latin typeface="Times New Roman" panose="02020603050405020304" pitchFamily="18" charset="0"/>
                        <a:ea typeface="等线" panose="02010600030101010101" pitchFamily="2" charset="-122"/>
                        <a:cs typeface="Times New Roman" panose="02020603050405020304" pitchFamily="18" charset="0"/>
                      </a:endParaRPr>
                    </a:p>
                  </a:txBody>
                  <a:tcPr marL="25569" marR="25569" marT="7237" marB="0" anchor="ctr"/>
                </a:tc>
                <a:tc>
                  <a:txBody>
                    <a:bodyPr/>
                    <a:lstStyle/>
                    <a:p>
                      <a:pPr algn="r">
                        <a:spcAft>
                          <a:spcPts val="0"/>
                        </a:spcAft>
                      </a:pPr>
                      <a:r>
                        <a:rPr lang="en-AU" sz="1800" kern="100">
                          <a:effectLst/>
                        </a:rPr>
                        <a:t>0.16</a:t>
                      </a:r>
                      <a:endParaRPr lang="zh-CN" sz="1800" kern="100">
                        <a:effectLst/>
                        <a:latin typeface="Times New Roman" panose="02020603050405020304" pitchFamily="18" charset="0"/>
                        <a:ea typeface="等线" panose="02010600030101010101" pitchFamily="2" charset="-122"/>
                        <a:cs typeface="Times New Roman" panose="02020603050405020304" pitchFamily="18" charset="0"/>
                      </a:endParaRPr>
                    </a:p>
                  </a:txBody>
                  <a:tcPr marL="25569" marR="25569" marT="7237" marB="0" anchor="ctr"/>
                </a:tc>
                <a:tc>
                  <a:txBody>
                    <a:bodyPr/>
                    <a:lstStyle/>
                    <a:p>
                      <a:pPr algn="r">
                        <a:spcAft>
                          <a:spcPts val="0"/>
                        </a:spcAft>
                      </a:pPr>
                      <a:r>
                        <a:rPr lang="en-AU" sz="1800" kern="100">
                          <a:effectLst/>
                        </a:rPr>
                        <a:t>0.09</a:t>
                      </a:r>
                      <a:endParaRPr lang="zh-CN" sz="1800" kern="100">
                        <a:effectLst/>
                        <a:latin typeface="Times New Roman" panose="02020603050405020304" pitchFamily="18" charset="0"/>
                        <a:ea typeface="等线" panose="02010600030101010101" pitchFamily="2" charset="-122"/>
                        <a:cs typeface="Times New Roman" panose="02020603050405020304" pitchFamily="18" charset="0"/>
                      </a:endParaRPr>
                    </a:p>
                  </a:txBody>
                  <a:tcPr marL="25569" marR="25569" marT="7237" marB="0" anchor="ctr"/>
                </a:tc>
                <a:tc>
                  <a:txBody>
                    <a:bodyPr/>
                    <a:lstStyle/>
                    <a:p>
                      <a:pPr algn="r">
                        <a:spcAft>
                          <a:spcPts val="0"/>
                        </a:spcAft>
                      </a:pPr>
                      <a:r>
                        <a:rPr lang="en-AU" sz="1800" kern="100">
                          <a:effectLst/>
                        </a:rPr>
                        <a:t>-1.38</a:t>
                      </a:r>
                      <a:endParaRPr lang="zh-CN" sz="1800" kern="100">
                        <a:effectLst/>
                        <a:latin typeface="Times New Roman" panose="02020603050405020304" pitchFamily="18" charset="0"/>
                        <a:ea typeface="等线" panose="02010600030101010101" pitchFamily="2" charset="-122"/>
                        <a:cs typeface="Times New Roman" panose="02020603050405020304" pitchFamily="18" charset="0"/>
                      </a:endParaRPr>
                    </a:p>
                  </a:txBody>
                  <a:tcPr marL="25569" marR="25569" marT="7237" marB="0" anchor="ctr"/>
                </a:tc>
                <a:tc>
                  <a:txBody>
                    <a:bodyPr/>
                    <a:lstStyle/>
                    <a:p>
                      <a:pPr algn="r">
                        <a:spcAft>
                          <a:spcPts val="0"/>
                        </a:spcAft>
                      </a:pPr>
                      <a:r>
                        <a:rPr lang="en-AU" sz="1800" kern="100">
                          <a:effectLst/>
                        </a:rPr>
                        <a:t>-0.89</a:t>
                      </a:r>
                      <a:endParaRPr lang="zh-CN" sz="1800" kern="100">
                        <a:effectLst/>
                        <a:latin typeface="Times New Roman" panose="02020603050405020304" pitchFamily="18" charset="0"/>
                        <a:ea typeface="等线" panose="02010600030101010101" pitchFamily="2" charset="-122"/>
                        <a:cs typeface="Times New Roman" panose="02020603050405020304" pitchFamily="18" charset="0"/>
                      </a:endParaRPr>
                    </a:p>
                  </a:txBody>
                  <a:tcPr marL="25569" marR="25569" marT="7237" marB="0" anchor="ctr"/>
                </a:tc>
                <a:tc>
                  <a:txBody>
                    <a:bodyPr/>
                    <a:lstStyle/>
                    <a:p>
                      <a:pPr algn="r">
                        <a:spcAft>
                          <a:spcPts val="0"/>
                        </a:spcAft>
                      </a:pPr>
                      <a:r>
                        <a:rPr lang="en-AU" sz="1800" kern="100">
                          <a:effectLst/>
                        </a:rPr>
                        <a:t>-0.47</a:t>
                      </a:r>
                      <a:endParaRPr lang="zh-CN" sz="1800" kern="100">
                        <a:effectLst/>
                        <a:latin typeface="Times New Roman" panose="02020603050405020304" pitchFamily="18" charset="0"/>
                        <a:ea typeface="等线" panose="02010600030101010101" pitchFamily="2" charset="-122"/>
                        <a:cs typeface="Times New Roman" panose="02020603050405020304" pitchFamily="18" charset="0"/>
                      </a:endParaRPr>
                    </a:p>
                  </a:txBody>
                  <a:tcPr marL="25569" marR="25569" marT="7237" marB="0" anchor="ctr"/>
                </a:tc>
                <a:tc>
                  <a:txBody>
                    <a:bodyPr/>
                    <a:lstStyle/>
                    <a:p>
                      <a:pPr algn="r">
                        <a:spcAft>
                          <a:spcPts val="0"/>
                        </a:spcAft>
                      </a:pPr>
                      <a:r>
                        <a:rPr lang="en-AU" sz="1800" kern="100">
                          <a:effectLst/>
                        </a:rPr>
                        <a:t>-0.15</a:t>
                      </a:r>
                      <a:endParaRPr lang="zh-CN" sz="1800" kern="100">
                        <a:effectLst/>
                        <a:latin typeface="Times New Roman" panose="02020603050405020304" pitchFamily="18" charset="0"/>
                        <a:ea typeface="等线" panose="02010600030101010101" pitchFamily="2" charset="-122"/>
                        <a:cs typeface="Times New Roman" panose="02020603050405020304" pitchFamily="18" charset="0"/>
                      </a:endParaRPr>
                    </a:p>
                  </a:txBody>
                  <a:tcPr marL="25569" marR="25569" marT="7237" marB="0" anchor="ctr"/>
                </a:tc>
                <a:tc>
                  <a:txBody>
                    <a:bodyPr/>
                    <a:lstStyle/>
                    <a:p>
                      <a:pPr algn="r">
                        <a:spcAft>
                          <a:spcPts val="0"/>
                        </a:spcAft>
                      </a:pPr>
                      <a:r>
                        <a:rPr lang="en-AU" sz="1800" kern="100">
                          <a:effectLst/>
                        </a:rPr>
                        <a:t>-0.25</a:t>
                      </a:r>
                      <a:endParaRPr lang="zh-CN" sz="1800" kern="100">
                        <a:effectLst/>
                        <a:latin typeface="Times New Roman" panose="02020603050405020304" pitchFamily="18" charset="0"/>
                        <a:ea typeface="等线" panose="02010600030101010101" pitchFamily="2" charset="-122"/>
                        <a:cs typeface="Times New Roman" panose="02020603050405020304" pitchFamily="18" charset="0"/>
                      </a:endParaRPr>
                    </a:p>
                  </a:txBody>
                  <a:tcPr marL="25569" marR="25569" marT="7237" marB="0" anchor="ctr"/>
                </a:tc>
                <a:tc>
                  <a:txBody>
                    <a:bodyPr/>
                    <a:lstStyle/>
                    <a:p>
                      <a:pPr algn="r">
                        <a:spcAft>
                          <a:spcPts val="0"/>
                        </a:spcAft>
                      </a:pPr>
                      <a:r>
                        <a:rPr lang="en-AU" sz="1800" kern="100">
                          <a:effectLst/>
                        </a:rPr>
                        <a:t>-4.48</a:t>
                      </a:r>
                      <a:endParaRPr lang="zh-CN" sz="1800" kern="100">
                        <a:effectLst/>
                        <a:latin typeface="Times New Roman" panose="02020603050405020304" pitchFamily="18" charset="0"/>
                        <a:ea typeface="等线" panose="02010600030101010101" pitchFamily="2" charset="-122"/>
                        <a:cs typeface="Times New Roman" panose="02020603050405020304" pitchFamily="18" charset="0"/>
                      </a:endParaRPr>
                    </a:p>
                  </a:txBody>
                  <a:tcPr marL="25569" marR="25569" marT="7237" marB="0" anchor="ctr"/>
                </a:tc>
                <a:extLst>
                  <a:ext uri="{0D108BD9-81ED-4DB2-BD59-A6C34878D82A}">
                    <a16:rowId xmlns:a16="http://schemas.microsoft.com/office/drawing/2014/main" val="4260989246"/>
                  </a:ext>
                </a:extLst>
              </a:tr>
              <a:tr h="285754">
                <a:tc vMerge="1">
                  <a:txBody>
                    <a:bodyPr/>
                    <a:lstStyle/>
                    <a:p>
                      <a:endParaRPr lang="zh-CN" altLang="en-US"/>
                    </a:p>
                  </a:txBody>
                  <a:tcPr/>
                </a:tc>
                <a:tc vMerge="1">
                  <a:txBody>
                    <a:bodyPr/>
                    <a:lstStyle/>
                    <a:p>
                      <a:endParaRPr lang="zh-CN" altLang="en-US"/>
                    </a:p>
                  </a:txBody>
                  <a:tcPr/>
                </a:tc>
                <a:tc>
                  <a:txBody>
                    <a:bodyPr/>
                    <a:lstStyle/>
                    <a:p>
                      <a:pPr algn="ctr">
                        <a:spcAft>
                          <a:spcPts val="0"/>
                        </a:spcAft>
                      </a:pPr>
                      <a:r>
                        <a:rPr lang="en-AU" sz="1800" kern="100">
                          <a:effectLst/>
                        </a:rPr>
                        <a:t>U.S.</a:t>
                      </a:r>
                      <a:endParaRPr lang="zh-CN" sz="1800" kern="100">
                        <a:effectLst/>
                        <a:latin typeface="等线" panose="02010600030101010101" pitchFamily="2" charset="-122"/>
                        <a:ea typeface="等线" panose="02010600030101010101" pitchFamily="2" charset="-122"/>
                        <a:cs typeface="Times New Roman" panose="02020603050405020304" pitchFamily="18" charset="0"/>
                      </a:endParaRPr>
                    </a:p>
                  </a:txBody>
                  <a:tcPr marL="25569" marR="25569" marT="7237" marB="0" anchor="ctr"/>
                </a:tc>
                <a:tc>
                  <a:txBody>
                    <a:bodyPr/>
                    <a:lstStyle/>
                    <a:p>
                      <a:pPr algn="r">
                        <a:spcAft>
                          <a:spcPts val="0"/>
                        </a:spcAft>
                      </a:pPr>
                      <a:r>
                        <a:rPr lang="en-AU" sz="1800" kern="100">
                          <a:effectLst/>
                        </a:rPr>
                        <a:t>-0.18</a:t>
                      </a:r>
                      <a:endParaRPr lang="zh-CN" sz="1800" kern="100">
                        <a:effectLst/>
                        <a:latin typeface="等线" panose="02010600030101010101" pitchFamily="2" charset="-122"/>
                        <a:ea typeface="等线" panose="02010600030101010101" pitchFamily="2" charset="-122"/>
                        <a:cs typeface="Times New Roman" panose="02020603050405020304" pitchFamily="18" charset="0"/>
                      </a:endParaRPr>
                    </a:p>
                  </a:txBody>
                  <a:tcPr marL="25569" marR="25569" marT="7237" marB="0" anchor="ctr"/>
                </a:tc>
                <a:tc>
                  <a:txBody>
                    <a:bodyPr/>
                    <a:lstStyle/>
                    <a:p>
                      <a:pPr algn="r">
                        <a:spcAft>
                          <a:spcPts val="0"/>
                        </a:spcAft>
                      </a:pPr>
                      <a:r>
                        <a:rPr lang="en-AU" sz="1800" kern="100">
                          <a:effectLst/>
                        </a:rPr>
                        <a:t>0.02</a:t>
                      </a:r>
                      <a:endParaRPr lang="zh-CN" sz="1800" kern="100">
                        <a:effectLst/>
                        <a:latin typeface="等线" panose="02010600030101010101" pitchFamily="2" charset="-122"/>
                        <a:ea typeface="等线" panose="02010600030101010101" pitchFamily="2" charset="-122"/>
                        <a:cs typeface="Times New Roman" panose="02020603050405020304" pitchFamily="18" charset="0"/>
                      </a:endParaRPr>
                    </a:p>
                  </a:txBody>
                  <a:tcPr marL="25569" marR="25569" marT="7237" marB="0" anchor="ctr"/>
                </a:tc>
                <a:tc>
                  <a:txBody>
                    <a:bodyPr/>
                    <a:lstStyle/>
                    <a:p>
                      <a:pPr algn="r">
                        <a:spcAft>
                          <a:spcPts val="0"/>
                        </a:spcAft>
                      </a:pPr>
                      <a:r>
                        <a:rPr lang="en-AU" sz="1800" kern="100">
                          <a:effectLst/>
                        </a:rPr>
                        <a:t>-0.71</a:t>
                      </a:r>
                      <a:endParaRPr lang="zh-CN" sz="1800" kern="100">
                        <a:effectLst/>
                        <a:latin typeface="等线" panose="02010600030101010101" pitchFamily="2" charset="-122"/>
                        <a:ea typeface="等线" panose="02010600030101010101" pitchFamily="2" charset="-122"/>
                        <a:cs typeface="Times New Roman" panose="02020603050405020304" pitchFamily="18" charset="0"/>
                      </a:endParaRPr>
                    </a:p>
                  </a:txBody>
                  <a:tcPr marL="25569" marR="25569" marT="7237" marB="0" anchor="ctr"/>
                </a:tc>
                <a:tc>
                  <a:txBody>
                    <a:bodyPr/>
                    <a:lstStyle/>
                    <a:p>
                      <a:pPr algn="r">
                        <a:spcAft>
                          <a:spcPts val="0"/>
                        </a:spcAft>
                      </a:pPr>
                      <a:r>
                        <a:rPr lang="en-AU" sz="1800" kern="100" dirty="0">
                          <a:effectLst/>
                        </a:rPr>
                        <a:t>-0.87</a:t>
                      </a:r>
                      <a:endParaRPr lang="zh-CN" sz="1800" kern="100" dirty="0">
                        <a:effectLst/>
                        <a:latin typeface="等线" panose="02010600030101010101" pitchFamily="2" charset="-122"/>
                        <a:ea typeface="等线" panose="02010600030101010101" pitchFamily="2" charset="-122"/>
                        <a:cs typeface="Times New Roman" panose="02020603050405020304" pitchFamily="18" charset="0"/>
                      </a:endParaRPr>
                    </a:p>
                  </a:txBody>
                  <a:tcPr marL="25569" marR="25569" marT="7237" marB="0" anchor="ctr"/>
                </a:tc>
                <a:tc>
                  <a:txBody>
                    <a:bodyPr/>
                    <a:lstStyle/>
                    <a:p>
                      <a:pPr algn="r">
                        <a:spcAft>
                          <a:spcPts val="0"/>
                        </a:spcAft>
                      </a:pPr>
                      <a:r>
                        <a:rPr lang="en-AU" sz="1800" kern="100">
                          <a:effectLst/>
                        </a:rPr>
                        <a:t>0.06</a:t>
                      </a:r>
                      <a:endParaRPr lang="zh-CN" sz="1800" kern="100">
                        <a:effectLst/>
                        <a:latin typeface="等线" panose="02010600030101010101" pitchFamily="2" charset="-122"/>
                        <a:ea typeface="等线" panose="02010600030101010101" pitchFamily="2" charset="-122"/>
                        <a:cs typeface="Times New Roman" panose="02020603050405020304" pitchFamily="18" charset="0"/>
                      </a:endParaRPr>
                    </a:p>
                  </a:txBody>
                  <a:tcPr marL="25569" marR="25569" marT="7237" marB="0" anchor="ctr"/>
                </a:tc>
                <a:tc>
                  <a:txBody>
                    <a:bodyPr/>
                    <a:lstStyle/>
                    <a:p>
                      <a:pPr algn="r">
                        <a:spcAft>
                          <a:spcPts val="0"/>
                        </a:spcAft>
                      </a:pPr>
                      <a:r>
                        <a:rPr lang="en-AU" sz="1800" kern="100">
                          <a:effectLst/>
                        </a:rPr>
                        <a:t>0.14</a:t>
                      </a:r>
                      <a:endParaRPr lang="zh-CN" sz="1800" kern="100">
                        <a:effectLst/>
                        <a:latin typeface="等线" panose="02010600030101010101" pitchFamily="2" charset="-122"/>
                        <a:ea typeface="等线" panose="02010600030101010101" pitchFamily="2" charset="-122"/>
                        <a:cs typeface="Times New Roman" panose="02020603050405020304" pitchFamily="18" charset="0"/>
                      </a:endParaRPr>
                    </a:p>
                  </a:txBody>
                  <a:tcPr marL="25569" marR="25569" marT="7237" marB="0" anchor="ctr"/>
                </a:tc>
                <a:tc>
                  <a:txBody>
                    <a:bodyPr/>
                    <a:lstStyle/>
                    <a:p>
                      <a:pPr algn="r">
                        <a:spcAft>
                          <a:spcPts val="0"/>
                        </a:spcAft>
                      </a:pPr>
                      <a:r>
                        <a:rPr lang="en-AU" sz="1800" kern="100">
                          <a:effectLst/>
                        </a:rPr>
                        <a:t>-5.97</a:t>
                      </a:r>
                      <a:endParaRPr lang="zh-CN" sz="1800" kern="100">
                        <a:effectLst/>
                        <a:latin typeface="等线" panose="02010600030101010101" pitchFamily="2" charset="-122"/>
                        <a:ea typeface="等线" panose="02010600030101010101" pitchFamily="2" charset="-122"/>
                        <a:cs typeface="Times New Roman" panose="02020603050405020304" pitchFamily="18" charset="0"/>
                      </a:endParaRPr>
                    </a:p>
                  </a:txBody>
                  <a:tcPr marL="25569" marR="25569" marT="7237" marB="0" anchor="ctr"/>
                </a:tc>
                <a:tc>
                  <a:txBody>
                    <a:bodyPr/>
                    <a:lstStyle/>
                    <a:p>
                      <a:pPr algn="r">
                        <a:spcAft>
                          <a:spcPts val="0"/>
                        </a:spcAft>
                      </a:pPr>
                      <a:r>
                        <a:rPr lang="en-AU" sz="1800" kern="100" dirty="0">
                          <a:effectLst/>
                        </a:rPr>
                        <a:t>-1.75</a:t>
                      </a:r>
                      <a:endParaRPr lang="zh-CN" sz="1800" kern="100" dirty="0">
                        <a:effectLst/>
                        <a:latin typeface="等线" panose="02010600030101010101" pitchFamily="2" charset="-122"/>
                        <a:ea typeface="等线" panose="02010600030101010101" pitchFamily="2" charset="-122"/>
                        <a:cs typeface="Times New Roman" panose="02020603050405020304" pitchFamily="18" charset="0"/>
                      </a:endParaRPr>
                    </a:p>
                  </a:txBody>
                  <a:tcPr marL="25569" marR="25569" marT="7237" marB="0" anchor="ctr"/>
                </a:tc>
                <a:extLst>
                  <a:ext uri="{0D108BD9-81ED-4DB2-BD59-A6C34878D82A}">
                    <a16:rowId xmlns:a16="http://schemas.microsoft.com/office/drawing/2014/main" val="3898468782"/>
                  </a:ext>
                </a:extLst>
              </a:tr>
            </a:tbl>
          </a:graphicData>
        </a:graphic>
      </p:graphicFrame>
      <p:sp>
        <p:nvSpPr>
          <p:cNvPr id="3" name="日期占位符 2">
            <a:extLst>
              <a:ext uri="{FF2B5EF4-FFF2-40B4-BE49-F238E27FC236}">
                <a16:creationId xmlns:a16="http://schemas.microsoft.com/office/drawing/2014/main" id="{BC13E569-653E-41C6-8BF1-C275657F0541}"/>
              </a:ext>
            </a:extLst>
          </p:cNvPr>
          <p:cNvSpPr>
            <a:spLocks noGrp="1"/>
          </p:cNvSpPr>
          <p:nvPr>
            <p:ph type="dt" sz="half" idx="10"/>
          </p:nvPr>
        </p:nvSpPr>
        <p:spPr/>
        <p:txBody>
          <a:bodyPr/>
          <a:lstStyle/>
          <a:p>
            <a:fld id="{0C4C3C34-F19A-444C-ACC6-353372CEA250}" type="datetime1">
              <a:rPr lang="zh-CN" altLang="en-US" smtClean="0"/>
              <a:t>2020/6/12</a:t>
            </a:fld>
            <a:endParaRPr lang="zh-CN" altLang="en-US"/>
          </a:p>
        </p:txBody>
      </p:sp>
      <p:sp>
        <p:nvSpPr>
          <p:cNvPr id="4" name="页脚占位符 3">
            <a:extLst>
              <a:ext uri="{FF2B5EF4-FFF2-40B4-BE49-F238E27FC236}">
                <a16:creationId xmlns:a16="http://schemas.microsoft.com/office/drawing/2014/main" id="{5F150B68-2AA8-4D95-B2E3-D79C4A0FEFEE}"/>
              </a:ext>
            </a:extLst>
          </p:cNvPr>
          <p:cNvSpPr>
            <a:spLocks noGrp="1"/>
          </p:cNvSpPr>
          <p:nvPr>
            <p:ph type="ftr" sz="quarter" idx="11"/>
          </p:nvPr>
        </p:nvSpPr>
        <p:spPr/>
        <p:txBody>
          <a:bodyPr/>
          <a:lstStyle/>
          <a:p>
            <a:r>
              <a:rPr lang="en-US" altLang="zh-CN"/>
              <a:t>GTAP Annual Conference, June 2020</a:t>
            </a:r>
            <a:endParaRPr lang="zh-CN" altLang="en-US"/>
          </a:p>
        </p:txBody>
      </p:sp>
      <p:sp>
        <p:nvSpPr>
          <p:cNvPr id="6" name="灯片编号占位符 5">
            <a:extLst>
              <a:ext uri="{FF2B5EF4-FFF2-40B4-BE49-F238E27FC236}">
                <a16:creationId xmlns:a16="http://schemas.microsoft.com/office/drawing/2014/main" id="{2813ED87-C7CF-4831-8B44-75E30306D8A6}"/>
              </a:ext>
            </a:extLst>
          </p:cNvPr>
          <p:cNvSpPr>
            <a:spLocks noGrp="1"/>
          </p:cNvSpPr>
          <p:nvPr>
            <p:ph type="sldNum" sz="quarter" idx="12"/>
          </p:nvPr>
        </p:nvSpPr>
        <p:spPr/>
        <p:txBody>
          <a:bodyPr/>
          <a:lstStyle/>
          <a:p>
            <a:fld id="{C0A867C4-9EEB-4AFE-9714-03356454A58B}" type="slidenum">
              <a:rPr lang="zh-CN" altLang="en-US" smtClean="0"/>
              <a:t>13</a:t>
            </a:fld>
            <a:endParaRPr lang="zh-CN" altLang="en-US"/>
          </a:p>
        </p:txBody>
      </p:sp>
    </p:spTree>
    <p:extLst>
      <p:ext uri="{BB962C8B-B14F-4D97-AF65-F5344CB8AC3E}">
        <p14:creationId xmlns:p14="http://schemas.microsoft.com/office/powerpoint/2010/main" val="134290576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9" name="Rectangle 10">
            <a:extLst>
              <a:ext uri="{FF2B5EF4-FFF2-40B4-BE49-F238E27FC236}">
                <a16:creationId xmlns:a16="http://schemas.microsoft.com/office/drawing/2014/main" id="{058A14AF-9FB5-4CC7-BA35-E8E85D3EDF0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标题 1">
            <a:extLst>
              <a:ext uri="{FF2B5EF4-FFF2-40B4-BE49-F238E27FC236}">
                <a16:creationId xmlns:a16="http://schemas.microsoft.com/office/drawing/2014/main" id="{B1B401B0-BB15-4717-9C78-8AD4855F0A53}"/>
              </a:ext>
            </a:extLst>
          </p:cNvPr>
          <p:cNvSpPr>
            <a:spLocks noGrp="1"/>
          </p:cNvSpPr>
          <p:nvPr>
            <p:ph type="title"/>
          </p:nvPr>
        </p:nvSpPr>
        <p:spPr>
          <a:xfrm>
            <a:off x="793662" y="386930"/>
            <a:ext cx="10066122" cy="1298448"/>
          </a:xfrm>
        </p:spPr>
        <p:txBody>
          <a:bodyPr anchor="b">
            <a:normAutofit/>
          </a:bodyPr>
          <a:lstStyle/>
          <a:p>
            <a:r>
              <a:rPr lang="en-US" altLang="zh-CN" sz="4800" b="1">
                <a:latin typeface="Times New Roman" panose="02020603050405020304" pitchFamily="18" charset="0"/>
                <a:cs typeface="Times New Roman" panose="02020603050405020304" pitchFamily="18" charset="0"/>
              </a:rPr>
              <a:t>4.2 </a:t>
            </a:r>
            <a:r>
              <a:rPr lang="en-AU" altLang="zh-CN" sz="4800" b="1">
                <a:latin typeface="Times New Roman" panose="02020603050405020304" pitchFamily="18" charset="0"/>
                <a:cs typeface="Times New Roman" panose="02020603050405020304" pitchFamily="18" charset="0"/>
              </a:rPr>
              <a:t>Impacts on Sectors</a:t>
            </a:r>
            <a:endParaRPr lang="zh-CN" altLang="en-US" sz="4800" b="1">
              <a:latin typeface="Times New Roman" panose="02020603050405020304" pitchFamily="18" charset="0"/>
              <a:cs typeface="Times New Roman" panose="02020603050405020304" pitchFamily="18" charset="0"/>
            </a:endParaRPr>
          </a:p>
        </p:txBody>
      </p:sp>
      <p:sp>
        <p:nvSpPr>
          <p:cNvPr id="20" name="Rectangle 12">
            <a:extLst>
              <a:ext uri="{FF2B5EF4-FFF2-40B4-BE49-F238E27FC236}">
                <a16:creationId xmlns:a16="http://schemas.microsoft.com/office/drawing/2014/main" id="{3A9A4357-BD1D-4622-A4FE-766E6AB8DE8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flipV="1">
            <a:off x="-2" y="1998845"/>
            <a:ext cx="11454595" cy="781699"/>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14">
            <a:extLst>
              <a:ext uri="{FF2B5EF4-FFF2-40B4-BE49-F238E27FC236}">
                <a16:creationId xmlns:a16="http://schemas.microsoft.com/office/drawing/2014/main" id="{E659831F-0D9A-4C63-9EBB-8435B85A440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203079"/>
            <a:ext cx="11383362" cy="4267991"/>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内容占位符 2">
            <a:extLst>
              <a:ext uri="{FF2B5EF4-FFF2-40B4-BE49-F238E27FC236}">
                <a16:creationId xmlns:a16="http://schemas.microsoft.com/office/drawing/2014/main" id="{F10615CC-8BEC-47E9-A160-9D2DD581C5AC}"/>
              </a:ext>
            </a:extLst>
          </p:cNvPr>
          <p:cNvSpPr>
            <a:spLocks noGrp="1"/>
          </p:cNvSpPr>
          <p:nvPr>
            <p:ph idx="1"/>
          </p:nvPr>
        </p:nvSpPr>
        <p:spPr>
          <a:xfrm>
            <a:off x="793661" y="2599509"/>
            <a:ext cx="4530898" cy="3639450"/>
          </a:xfrm>
        </p:spPr>
        <p:txBody>
          <a:bodyPr anchor="ctr">
            <a:normAutofit/>
          </a:bodyPr>
          <a:lstStyle/>
          <a:p>
            <a:pPr marL="0" indent="0">
              <a:buNone/>
            </a:pPr>
            <a:r>
              <a:rPr lang="en-US" altLang="zh-CN" sz="2000">
                <a:latin typeface="Times New Roman" panose="02020603050405020304" pitchFamily="18" charset="0"/>
                <a:cs typeface="Times New Roman" panose="02020603050405020304" pitchFamily="18" charset="0"/>
              </a:rPr>
              <a:t>Table 5: Tariff Policy</a:t>
            </a:r>
          </a:p>
          <a:p>
            <a:pPr marL="0" indent="0">
              <a:buNone/>
            </a:pPr>
            <a:endParaRPr lang="zh-CN" altLang="en-US" sz="2000">
              <a:latin typeface="Times New Roman" panose="02020603050405020304" pitchFamily="18" charset="0"/>
              <a:cs typeface="Times New Roman" panose="02020603050405020304" pitchFamily="18" charset="0"/>
            </a:endParaRPr>
          </a:p>
        </p:txBody>
      </p:sp>
      <p:sp>
        <p:nvSpPr>
          <p:cNvPr id="22" name="Rectangle 16">
            <a:extLst>
              <a:ext uri="{FF2B5EF4-FFF2-40B4-BE49-F238E27FC236}">
                <a16:creationId xmlns:a16="http://schemas.microsoft.com/office/drawing/2014/main" id="{E6995CE5-F890-4ABA-82A2-26507CE8D2A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11228040" y="2313027"/>
            <a:ext cx="781700" cy="15238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6" name="表格 5">
            <a:extLst>
              <a:ext uri="{FF2B5EF4-FFF2-40B4-BE49-F238E27FC236}">
                <a16:creationId xmlns:a16="http://schemas.microsoft.com/office/drawing/2014/main" id="{BEAEBB86-599A-4863-A59F-89B3367E36F1}"/>
              </a:ext>
            </a:extLst>
          </p:cNvPr>
          <p:cNvGraphicFramePr>
            <a:graphicFrameLocks noGrp="1"/>
          </p:cNvGraphicFramePr>
          <p:nvPr>
            <p:extLst>
              <p:ext uri="{D42A27DB-BD31-4B8C-83A1-F6EECF244321}">
                <p14:modId xmlns:p14="http://schemas.microsoft.com/office/powerpoint/2010/main" val="2104792485"/>
              </p:ext>
            </p:extLst>
          </p:nvPr>
        </p:nvGraphicFramePr>
        <p:xfrm>
          <a:off x="3550107" y="2192346"/>
          <a:ext cx="7675356" cy="4267992"/>
        </p:xfrm>
        <a:graphic>
          <a:graphicData uri="http://schemas.openxmlformats.org/drawingml/2006/table">
            <a:tbl>
              <a:tblPr firstRow="1" firstCol="1" bandRow="1">
                <a:tableStyleId>{9D7B26C5-4107-4FEC-AEDC-1716B250A1EF}</a:tableStyleId>
              </a:tblPr>
              <a:tblGrid>
                <a:gridCol w="858805">
                  <a:extLst>
                    <a:ext uri="{9D8B030D-6E8A-4147-A177-3AD203B41FA5}">
                      <a16:colId xmlns:a16="http://schemas.microsoft.com/office/drawing/2014/main" val="4254503099"/>
                    </a:ext>
                  </a:extLst>
                </a:gridCol>
                <a:gridCol w="818148">
                  <a:extLst>
                    <a:ext uri="{9D8B030D-6E8A-4147-A177-3AD203B41FA5}">
                      <a16:colId xmlns:a16="http://schemas.microsoft.com/office/drawing/2014/main" val="2775305343"/>
                    </a:ext>
                  </a:extLst>
                </a:gridCol>
                <a:gridCol w="854242">
                  <a:extLst>
                    <a:ext uri="{9D8B030D-6E8A-4147-A177-3AD203B41FA5}">
                      <a16:colId xmlns:a16="http://schemas.microsoft.com/office/drawing/2014/main" val="1864509300"/>
                    </a:ext>
                  </a:extLst>
                </a:gridCol>
                <a:gridCol w="770021">
                  <a:extLst>
                    <a:ext uri="{9D8B030D-6E8A-4147-A177-3AD203B41FA5}">
                      <a16:colId xmlns:a16="http://schemas.microsoft.com/office/drawing/2014/main" val="3408394765"/>
                    </a:ext>
                  </a:extLst>
                </a:gridCol>
                <a:gridCol w="1106905">
                  <a:extLst>
                    <a:ext uri="{9D8B030D-6E8A-4147-A177-3AD203B41FA5}">
                      <a16:colId xmlns:a16="http://schemas.microsoft.com/office/drawing/2014/main" val="2637325357"/>
                    </a:ext>
                  </a:extLst>
                </a:gridCol>
                <a:gridCol w="697832">
                  <a:extLst>
                    <a:ext uri="{9D8B030D-6E8A-4147-A177-3AD203B41FA5}">
                      <a16:colId xmlns:a16="http://schemas.microsoft.com/office/drawing/2014/main" val="1430541709"/>
                    </a:ext>
                  </a:extLst>
                </a:gridCol>
                <a:gridCol w="745958">
                  <a:extLst>
                    <a:ext uri="{9D8B030D-6E8A-4147-A177-3AD203B41FA5}">
                      <a16:colId xmlns:a16="http://schemas.microsoft.com/office/drawing/2014/main" val="1943824274"/>
                    </a:ext>
                  </a:extLst>
                </a:gridCol>
                <a:gridCol w="998621">
                  <a:extLst>
                    <a:ext uri="{9D8B030D-6E8A-4147-A177-3AD203B41FA5}">
                      <a16:colId xmlns:a16="http://schemas.microsoft.com/office/drawing/2014/main" val="887200089"/>
                    </a:ext>
                  </a:extLst>
                </a:gridCol>
                <a:gridCol w="824824">
                  <a:extLst>
                    <a:ext uri="{9D8B030D-6E8A-4147-A177-3AD203B41FA5}">
                      <a16:colId xmlns:a16="http://schemas.microsoft.com/office/drawing/2014/main" val="2538096868"/>
                    </a:ext>
                  </a:extLst>
                </a:gridCol>
              </a:tblGrid>
              <a:tr h="500380">
                <a:tc rowSpan="2">
                  <a:txBody>
                    <a:bodyPr/>
                    <a:lstStyle/>
                    <a:p>
                      <a:pPr algn="ctr">
                        <a:spcAft>
                          <a:spcPts val="0"/>
                        </a:spcAft>
                      </a:pPr>
                      <a:r>
                        <a:rPr lang="en-AU" sz="1600" b="1" kern="100" dirty="0">
                          <a:solidFill>
                            <a:schemeClr val="tx1"/>
                          </a:solidFill>
                          <a:effectLst/>
                        </a:rPr>
                        <a:t>Model</a:t>
                      </a:r>
                      <a:endParaRPr lang="zh-CN" sz="1600" b="1" kern="100" dirty="0">
                        <a:solidFill>
                          <a:schemeClr val="tx1"/>
                        </a:solidFill>
                        <a:effectLst/>
                        <a:latin typeface="Times New Roman" panose="02020603050405020304" pitchFamily="18" charset="0"/>
                        <a:ea typeface="等线" panose="02010600030101010101" pitchFamily="2" charset="-122"/>
                        <a:cs typeface="Times New Roman" panose="02020603050405020304" pitchFamily="18" charset="0"/>
                      </a:endParaRPr>
                    </a:p>
                  </a:txBody>
                  <a:tcPr marL="8642" marR="8642" marT="2630" marB="0" anchor="ctr"/>
                </a:tc>
                <a:tc rowSpan="2">
                  <a:txBody>
                    <a:bodyPr/>
                    <a:lstStyle/>
                    <a:p>
                      <a:pPr algn="ctr">
                        <a:spcAft>
                          <a:spcPts val="0"/>
                        </a:spcAft>
                      </a:pPr>
                      <a:r>
                        <a:rPr lang="en-AU" sz="1600" b="1" kern="100" dirty="0">
                          <a:solidFill>
                            <a:schemeClr val="tx1"/>
                          </a:solidFill>
                          <a:effectLst/>
                        </a:rPr>
                        <a:t>Economy</a:t>
                      </a:r>
                      <a:endParaRPr lang="zh-CN" sz="1600" b="1" kern="100" dirty="0">
                        <a:solidFill>
                          <a:schemeClr val="tx1"/>
                        </a:solidFill>
                        <a:effectLst/>
                        <a:latin typeface="Times New Roman" panose="02020603050405020304" pitchFamily="18" charset="0"/>
                        <a:ea typeface="等线" panose="02010600030101010101" pitchFamily="2" charset="-122"/>
                        <a:cs typeface="Times New Roman" panose="02020603050405020304" pitchFamily="18" charset="0"/>
                      </a:endParaRPr>
                    </a:p>
                  </a:txBody>
                  <a:tcPr marL="8642" marR="8642" marT="2630" marB="0" anchor="ctr"/>
                </a:tc>
                <a:tc rowSpan="2">
                  <a:txBody>
                    <a:bodyPr/>
                    <a:lstStyle/>
                    <a:p>
                      <a:pPr algn="ctr">
                        <a:spcAft>
                          <a:spcPts val="0"/>
                        </a:spcAft>
                      </a:pPr>
                      <a:r>
                        <a:rPr lang="en-AU" sz="1600" b="1" kern="100">
                          <a:solidFill>
                            <a:schemeClr val="tx1"/>
                          </a:solidFill>
                          <a:effectLst/>
                        </a:rPr>
                        <a:t>Variable</a:t>
                      </a:r>
                      <a:endParaRPr lang="zh-CN" sz="1600" b="1" kern="100">
                        <a:solidFill>
                          <a:schemeClr val="tx1"/>
                        </a:solidFill>
                        <a:effectLst/>
                        <a:latin typeface="Times New Roman" panose="02020603050405020304" pitchFamily="18" charset="0"/>
                        <a:ea typeface="等线" panose="02010600030101010101" pitchFamily="2" charset="-122"/>
                        <a:cs typeface="Times New Roman" panose="02020603050405020304" pitchFamily="18" charset="0"/>
                      </a:endParaRPr>
                    </a:p>
                  </a:txBody>
                  <a:tcPr marL="8642" marR="8642" marT="2630" marB="0" anchor="ctr"/>
                </a:tc>
                <a:tc gridSpan="3">
                  <a:txBody>
                    <a:bodyPr/>
                    <a:lstStyle/>
                    <a:p>
                      <a:pPr algn="ctr">
                        <a:spcAft>
                          <a:spcPts val="0"/>
                        </a:spcAft>
                      </a:pPr>
                      <a:r>
                        <a:rPr lang="en-AU" sz="1600" b="1" kern="100">
                          <a:solidFill>
                            <a:schemeClr val="tx1"/>
                          </a:solidFill>
                          <a:effectLst/>
                        </a:rPr>
                        <a:t>Perfect competition Sector</a:t>
                      </a:r>
                      <a:endParaRPr lang="zh-CN" sz="1600" b="1" kern="100">
                        <a:solidFill>
                          <a:schemeClr val="tx1"/>
                        </a:solidFill>
                        <a:effectLst/>
                        <a:latin typeface="Times New Roman" panose="02020603050405020304" pitchFamily="18" charset="0"/>
                        <a:ea typeface="等线" panose="02010600030101010101" pitchFamily="2" charset="-122"/>
                        <a:cs typeface="Times New Roman" panose="02020603050405020304" pitchFamily="18" charset="0"/>
                      </a:endParaRPr>
                    </a:p>
                  </a:txBody>
                  <a:tcPr marL="8642" marR="8642" marT="2630" marB="0" anchor="ctr"/>
                </a:tc>
                <a:tc hMerge="1">
                  <a:txBody>
                    <a:bodyPr/>
                    <a:lstStyle/>
                    <a:p>
                      <a:endParaRPr lang="zh-CN" altLang="en-US"/>
                    </a:p>
                  </a:txBody>
                  <a:tcPr/>
                </a:tc>
                <a:tc hMerge="1">
                  <a:txBody>
                    <a:bodyPr/>
                    <a:lstStyle/>
                    <a:p>
                      <a:endParaRPr lang="zh-CN" altLang="en-US"/>
                    </a:p>
                  </a:txBody>
                  <a:tcPr/>
                </a:tc>
                <a:tc gridSpan="3">
                  <a:txBody>
                    <a:bodyPr/>
                    <a:lstStyle/>
                    <a:p>
                      <a:pPr algn="ctr">
                        <a:spcAft>
                          <a:spcPts val="0"/>
                        </a:spcAft>
                      </a:pPr>
                      <a:r>
                        <a:rPr lang="en-AU" sz="1600" b="1" kern="100">
                          <a:solidFill>
                            <a:schemeClr val="tx1"/>
                          </a:solidFill>
                          <a:effectLst/>
                        </a:rPr>
                        <a:t>Monopolistic competition Sector</a:t>
                      </a:r>
                      <a:endParaRPr lang="zh-CN" sz="1600" b="1" kern="100">
                        <a:solidFill>
                          <a:schemeClr val="tx1"/>
                        </a:solidFill>
                        <a:effectLst/>
                        <a:latin typeface="Times New Roman" panose="02020603050405020304" pitchFamily="18" charset="0"/>
                        <a:ea typeface="等线" panose="02010600030101010101" pitchFamily="2" charset="-122"/>
                        <a:cs typeface="Times New Roman" panose="02020603050405020304" pitchFamily="18" charset="0"/>
                      </a:endParaRPr>
                    </a:p>
                  </a:txBody>
                  <a:tcPr marL="8642" marR="8642" marT="2630" marB="0" anchor="ctr"/>
                </a:tc>
                <a:tc hMerge="1">
                  <a:txBody>
                    <a:bodyPr/>
                    <a:lstStyle/>
                    <a:p>
                      <a:endParaRPr lang="zh-CN" altLang="en-US"/>
                    </a:p>
                  </a:txBody>
                  <a:tcPr/>
                </a:tc>
                <a:tc hMerge="1">
                  <a:txBody>
                    <a:bodyPr/>
                    <a:lstStyle/>
                    <a:p>
                      <a:endParaRPr lang="zh-CN" altLang="en-US"/>
                    </a:p>
                  </a:txBody>
                  <a:tcPr/>
                </a:tc>
                <a:extLst>
                  <a:ext uri="{0D108BD9-81ED-4DB2-BD59-A6C34878D82A}">
                    <a16:rowId xmlns:a16="http://schemas.microsoft.com/office/drawing/2014/main" val="2462986973"/>
                  </a:ext>
                </a:extLst>
              </a:tr>
              <a:tr h="749228">
                <a:tc vMerge="1">
                  <a:txBody>
                    <a:bodyPr/>
                    <a:lstStyle/>
                    <a:p>
                      <a:endParaRPr lang="zh-CN" altLang="en-US"/>
                    </a:p>
                  </a:txBody>
                  <a:tcPr/>
                </a:tc>
                <a:tc vMerge="1">
                  <a:txBody>
                    <a:bodyPr/>
                    <a:lstStyle/>
                    <a:p>
                      <a:endParaRPr lang="zh-CN" altLang="en-US"/>
                    </a:p>
                  </a:txBody>
                  <a:tcPr/>
                </a:tc>
                <a:tc vMerge="1">
                  <a:txBody>
                    <a:bodyPr/>
                    <a:lstStyle/>
                    <a:p>
                      <a:endParaRPr lang="zh-CN" altLang="en-US"/>
                    </a:p>
                  </a:txBody>
                  <a:tcPr/>
                </a:tc>
                <a:tc>
                  <a:txBody>
                    <a:bodyPr/>
                    <a:lstStyle/>
                    <a:p>
                      <a:pPr algn="ctr">
                        <a:spcAft>
                          <a:spcPts val="0"/>
                        </a:spcAft>
                      </a:pPr>
                      <a:r>
                        <a:rPr lang="en-AU" sz="1600" b="0" kern="100">
                          <a:solidFill>
                            <a:schemeClr val="tx1"/>
                          </a:solidFill>
                          <a:effectLst/>
                        </a:rPr>
                        <a:t>Light Industry</a:t>
                      </a:r>
                      <a:endParaRPr lang="zh-CN" sz="1600" b="0" kern="100">
                        <a:solidFill>
                          <a:schemeClr val="tx1"/>
                        </a:solidFill>
                        <a:effectLst/>
                        <a:latin typeface="Times New Roman" panose="02020603050405020304" pitchFamily="18" charset="0"/>
                        <a:ea typeface="等线" panose="02010600030101010101" pitchFamily="2" charset="-122"/>
                        <a:cs typeface="Times New Roman" panose="02020603050405020304" pitchFamily="18" charset="0"/>
                      </a:endParaRPr>
                    </a:p>
                  </a:txBody>
                  <a:tcPr marL="8642" marR="8642" marT="2630" marB="0" anchor="ctr"/>
                </a:tc>
                <a:tc>
                  <a:txBody>
                    <a:bodyPr/>
                    <a:lstStyle/>
                    <a:p>
                      <a:pPr algn="ctr">
                        <a:spcAft>
                          <a:spcPts val="0"/>
                        </a:spcAft>
                      </a:pPr>
                      <a:r>
                        <a:rPr lang="en-AU" sz="1600" b="0" kern="100">
                          <a:solidFill>
                            <a:schemeClr val="tx1"/>
                          </a:solidFill>
                          <a:effectLst/>
                        </a:rPr>
                        <a:t>Tech-inten. Industry</a:t>
                      </a:r>
                      <a:endParaRPr lang="zh-CN" sz="1600" b="0" kern="100">
                        <a:solidFill>
                          <a:schemeClr val="tx1"/>
                        </a:solidFill>
                        <a:effectLst/>
                        <a:latin typeface="Times New Roman" panose="02020603050405020304" pitchFamily="18" charset="0"/>
                        <a:ea typeface="等线" panose="02010600030101010101" pitchFamily="2" charset="-122"/>
                        <a:cs typeface="Times New Roman" panose="02020603050405020304" pitchFamily="18" charset="0"/>
                      </a:endParaRPr>
                    </a:p>
                  </a:txBody>
                  <a:tcPr marL="8642" marR="8642" marT="2630" marB="0" anchor="ctr"/>
                </a:tc>
                <a:tc>
                  <a:txBody>
                    <a:bodyPr/>
                    <a:lstStyle/>
                    <a:p>
                      <a:pPr algn="ctr">
                        <a:spcAft>
                          <a:spcPts val="0"/>
                        </a:spcAft>
                      </a:pPr>
                      <a:r>
                        <a:rPr lang="en-AU" sz="1600" b="0" kern="100">
                          <a:solidFill>
                            <a:schemeClr val="tx1"/>
                          </a:solidFill>
                          <a:effectLst/>
                        </a:rPr>
                        <a:t>Other</a:t>
                      </a:r>
                      <a:endParaRPr lang="zh-CN" sz="1600" b="0" kern="100">
                        <a:solidFill>
                          <a:schemeClr val="tx1"/>
                        </a:solidFill>
                        <a:effectLst/>
                      </a:endParaRPr>
                    </a:p>
                    <a:p>
                      <a:pPr algn="ctr">
                        <a:spcAft>
                          <a:spcPts val="0"/>
                        </a:spcAft>
                      </a:pPr>
                      <a:r>
                        <a:rPr lang="en-AU" sz="1600" b="0" kern="100">
                          <a:solidFill>
                            <a:schemeClr val="tx1"/>
                          </a:solidFill>
                          <a:effectLst/>
                        </a:rPr>
                        <a:t>Manu</a:t>
                      </a:r>
                      <a:endParaRPr lang="zh-CN" sz="1600" b="0" kern="100">
                        <a:solidFill>
                          <a:schemeClr val="tx1"/>
                        </a:solidFill>
                        <a:effectLst/>
                        <a:latin typeface="Times New Roman" panose="02020603050405020304" pitchFamily="18" charset="0"/>
                        <a:ea typeface="等线" panose="02010600030101010101" pitchFamily="2" charset="-122"/>
                        <a:cs typeface="Times New Roman" panose="02020603050405020304" pitchFamily="18" charset="0"/>
                      </a:endParaRPr>
                    </a:p>
                  </a:txBody>
                  <a:tcPr marL="8642" marR="8642" marT="2630" marB="0" anchor="ctr"/>
                </a:tc>
                <a:tc>
                  <a:txBody>
                    <a:bodyPr/>
                    <a:lstStyle/>
                    <a:p>
                      <a:pPr algn="ctr">
                        <a:spcAft>
                          <a:spcPts val="0"/>
                        </a:spcAft>
                      </a:pPr>
                      <a:r>
                        <a:rPr lang="en-AU" sz="1600" b="0" kern="100">
                          <a:solidFill>
                            <a:schemeClr val="tx1"/>
                          </a:solidFill>
                          <a:effectLst/>
                        </a:rPr>
                        <a:t>Light Industry</a:t>
                      </a:r>
                      <a:endParaRPr lang="zh-CN" sz="1600" b="0" kern="100">
                        <a:solidFill>
                          <a:schemeClr val="tx1"/>
                        </a:solidFill>
                        <a:effectLst/>
                        <a:latin typeface="Times New Roman" panose="02020603050405020304" pitchFamily="18" charset="0"/>
                        <a:ea typeface="等线" panose="02010600030101010101" pitchFamily="2" charset="-122"/>
                        <a:cs typeface="Times New Roman" panose="02020603050405020304" pitchFamily="18" charset="0"/>
                      </a:endParaRPr>
                    </a:p>
                  </a:txBody>
                  <a:tcPr marL="8642" marR="8642" marT="2630" marB="0" anchor="ctr"/>
                </a:tc>
                <a:tc>
                  <a:txBody>
                    <a:bodyPr/>
                    <a:lstStyle/>
                    <a:p>
                      <a:pPr algn="ctr">
                        <a:spcAft>
                          <a:spcPts val="0"/>
                        </a:spcAft>
                      </a:pPr>
                      <a:r>
                        <a:rPr lang="en-AU" sz="1600" b="0" kern="100">
                          <a:solidFill>
                            <a:schemeClr val="tx1"/>
                          </a:solidFill>
                          <a:effectLst/>
                        </a:rPr>
                        <a:t>Tech-inten. Industry</a:t>
                      </a:r>
                      <a:endParaRPr lang="zh-CN" sz="1600" b="0" kern="100">
                        <a:solidFill>
                          <a:schemeClr val="tx1"/>
                        </a:solidFill>
                        <a:effectLst/>
                        <a:latin typeface="Times New Roman" panose="02020603050405020304" pitchFamily="18" charset="0"/>
                        <a:ea typeface="等线" panose="02010600030101010101" pitchFamily="2" charset="-122"/>
                        <a:cs typeface="Times New Roman" panose="02020603050405020304" pitchFamily="18" charset="0"/>
                      </a:endParaRPr>
                    </a:p>
                  </a:txBody>
                  <a:tcPr marL="8642" marR="8642" marT="2630" marB="0" anchor="ctr"/>
                </a:tc>
                <a:tc>
                  <a:txBody>
                    <a:bodyPr/>
                    <a:lstStyle/>
                    <a:p>
                      <a:pPr algn="ctr">
                        <a:spcAft>
                          <a:spcPts val="0"/>
                        </a:spcAft>
                      </a:pPr>
                      <a:r>
                        <a:rPr lang="en-AU" sz="1600" b="0" kern="100">
                          <a:solidFill>
                            <a:schemeClr val="tx1"/>
                          </a:solidFill>
                          <a:effectLst/>
                        </a:rPr>
                        <a:t>Other</a:t>
                      </a:r>
                      <a:endParaRPr lang="zh-CN" sz="1600" b="0" kern="100">
                        <a:solidFill>
                          <a:schemeClr val="tx1"/>
                        </a:solidFill>
                        <a:effectLst/>
                      </a:endParaRPr>
                    </a:p>
                    <a:p>
                      <a:pPr algn="ctr">
                        <a:spcAft>
                          <a:spcPts val="0"/>
                        </a:spcAft>
                      </a:pPr>
                      <a:r>
                        <a:rPr lang="en-AU" sz="1600" b="0" kern="100">
                          <a:solidFill>
                            <a:schemeClr val="tx1"/>
                          </a:solidFill>
                          <a:effectLst/>
                        </a:rPr>
                        <a:t>Manu</a:t>
                      </a:r>
                      <a:endParaRPr lang="zh-CN" sz="1600" b="0" kern="100">
                        <a:solidFill>
                          <a:schemeClr val="tx1"/>
                        </a:solidFill>
                        <a:effectLst/>
                        <a:latin typeface="Times New Roman" panose="02020603050405020304" pitchFamily="18" charset="0"/>
                        <a:ea typeface="等线" panose="02010600030101010101" pitchFamily="2" charset="-122"/>
                        <a:cs typeface="Times New Roman" panose="02020603050405020304" pitchFamily="18" charset="0"/>
                      </a:endParaRPr>
                    </a:p>
                  </a:txBody>
                  <a:tcPr marL="8642" marR="8642" marT="2630" marB="0" anchor="ctr"/>
                </a:tc>
                <a:extLst>
                  <a:ext uri="{0D108BD9-81ED-4DB2-BD59-A6C34878D82A}">
                    <a16:rowId xmlns:a16="http://schemas.microsoft.com/office/drawing/2014/main" val="4142359172"/>
                  </a:ext>
                </a:extLst>
              </a:tr>
              <a:tr h="251532">
                <a:tc rowSpan="6">
                  <a:txBody>
                    <a:bodyPr/>
                    <a:lstStyle/>
                    <a:p>
                      <a:pPr algn="ctr">
                        <a:spcAft>
                          <a:spcPts val="0"/>
                        </a:spcAft>
                      </a:pPr>
                      <a:r>
                        <a:rPr lang="en-AU" sz="1600" kern="100" dirty="0">
                          <a:solidFill>
                            <a:schemeClr val="tx1"/>
                          </a:solidFill>
                          <a:effectLst/>
                        </a:rPr>
                        <a:t>Standard GTAP</a:t>
                      </a:r>
                      <a:endParaRPr lang="zh-CN" sz="1600" kern="100" dirty="0">
                        <a:solidFill>
                          <a:schemeClr val="tx1"/>
                        </a:solidFill>
                        <a:effectLst/>
                        <a:latin typeface="Times New Roman" panose="02020603050405020304" pitchFamily="18" charset="0"/>
                        <a:ea typeface="等线" panose="02010600030101010101" pitchFamily="2" charset="-122"/>
                        <a:cs typeface="Times New Roman" panose="02020603050405020304" pitchFamily="18" charset="0"/>
                      </a:endParaRPr>
                    </a:p>
                  </a:txBody>
                  <a:tcPr marL="8642" marR="8642" marT="2630" marB="0" anchor="ctr"/>
                </a:tc>
                <a:tc rowSpan="3">
                  <a:txBody>
                    <a:bodyPr/>
                    <a:lstStyle/>
                    <a:p>
                      <a:pPr algn="ctr">
                        <a:spcAft>
                          <a:spcPts val="0"/>
                        </a:spcAft>
                      </a:pPr>
                      <a:r>
                        <a:rPr lang="en-AU" sz="1600" kern="100">
                          <a:solidFill>
                            <a:schemeClr val="tx1"/>
                          </a:solidFill>
                          <a:effectLst/>
                        </a:rPr>
                        <a:t>China</a:t>
                      </a:r>
                      <a:endParaRPr lang="zh-CN" sz="1600" kern="100">
                        <a:solidFill>
                          <a:schemeClr val="tx1"/>
                        </a:solidFill>
                        <a:effectLst/>
                        <a:latin typeface="Times New Roman" panose="02020603050405020304" pitchFamily="18" charset="0"/>
                        <a:ea typeface="等线" panose="02010600030101010101" pitchFamily="2" charset="-122"/>
                        <a:cs typeface="Times New Roman" panose="02020603050405020304" pitchFamily="18" charset="0"/>
                      </a:endParaRPr>
                    </a:p>
                  </a:txBody>
                  <a:tcPr marL="8642" marR="8642" marT="2630" marB="0" anchor="ctr"/>
                </a:tc>
                <a:tc>
                  <a:txBody>
                    <a:bodyPr/>
                    <a:lstStyle/>
                    <a:p>
                      <a:pPr algn="ctr">
                        <a:spcAft>
                          <a:spcPts val="0"/>
                        </a:spcAft>
                      </a:pPr>
                      <a:r>
                        <a:rPr lang="en-AU" sz="1600" kern="100">
                          <a:solidFill>
                            <a:schemeClr val="tx1"/>
                          </a:solidFill>
                          <a:effectLst/>
                        </a:rPr>
                        <a:t>Output</a:t>
                      </a:r>
                      <a:endParaRPr lang="zh-CN" sz="1600" kern="100">
                        <a:solidFill>
                          <a:schemeClr val="tx1"/>
                        </a:solidFill>
                        <a:effectLst/>
                        <a:latin typeface="Times New Roman" panose="02020603050405020304" pitchFamily="18" charset="0"/>
                        <a:ea typeface="等线" panose="02010600030101010101" pitchFamily="2" charset="-122"/>
                        <a:cs typeface="Times New Roman" panose="02020603050405020304" pitchFamily="18" charset="0"/>
                      </a:endParaRPr>
                    </a:p>
                  </a:txBody>
                  <a:tcPr marL="8642" marR="8642" marT="2630" marB="0" anchor="ctr"/>
                </a:tc>
                <a:tc>
                  <a:txBody>
                    <a:bodyPr/>
                    <a:lstStyle/>
                    <a:p>
                      <a:pPr algn="r">
                        <a:spcAft>
                          <a:spcPts val="0"/>
                        </a:spcAft>
                      </a:pPr>
                      <a:r>
                        <a:rPr lang="en-AU" sz="1600" kern="100">
                          <a:effectLst/>
                        </a:rPr>
                        <a:t>-1.51</a:t>
                      </a:r>
                      <a:endParaRPr lang="zh-CN" sz="1600" kern="100">
                        <a:effectLst/>
                        <a:latin typeface="Times New Roman" panose="02020603050405020304" pitchFamily="18" charset="0"/>
                        <a:ea typeface="等线" panose="02010600030101010101" pitchFamily="2" charset="-122"/>
                        <a:cs typeface="Times New Roman" panose="02020603050405020304" pitchFamily="18" charset="0"/>
                      </a:endParaRPr>
                    </a:p>
                  </a:txBody>
                  <a:tcPr marL="8642" marR="8642" marT="2630" marB="0" anchor="ctr"/>
                </a:tc>
                <a:tc>
                  <a:txBody>
                    <a:bodyPr/>
                    <a:lstStyle/>
                    <a:p>
                      <a:pPr algn="r">
                        <a:spcAft>
                          <a:spcPts val="0"/>
                        </a:spcAft>
                      </a:pPr>
                      <a:r>
                        <a:rPr lang="en-AU" sz="1600" kern="100">
                          <a:effectLst/>
                        </a:rPr>
                        <a:t>1.40</a:t>
                      </a:r>
                      <a:endParaRPr lang="zh-CN" sz="1600" kern="100">
                        <a:effectLst/>
                        <a:latin typeface="Times New Roman" panose="02020603050405020304" pitchFamily="18" charset="0"/>
                        <a:ea typeface="等线" panose="02010600030101010101" pitchFamily="2" charset="-122"/>
                        <a:cs typeface="Times New Roman" panose="02020603050405020304" pitchFamily="18" charset="0"/>
                      </a:endParaRPr>
                    </a:p>
                  </a:txBody>
                  <a:tcPr marL="8642" marR="8642" marT="2630" marB="0" anchor="ctr"/>
                </a:tc>
                <a:tc>
                  <a:txBody>
                    <a:bodyPr/>
                    <a:lstStyle/>
                    <a:p>
                      <a:pPr algn="r">
                        <a:spcAft>
                          <a:spcPts val="0"/>
                        </a:spcAft>
                      </a:pPr>
                      <a:r>
                        <a:rPr lang="en-AU" sz="1600" kern="100">
                          <a:effectLst/>
                        </a:rPr>
                        <a:t>0.77</a:t>
                      </a:r>
                      <a:endParaRPr lang="zh-CN" sz="1600" kern="100">
                        <a:effectLst/>
                        <a:latin typeface="Times New Roman" panose="02020603050405020304" pitchFamily="18" charset="0"/>
                        <a:ea typeface="等线" panose="02010600030101010101" pitchFamily="2" charset="-122"/>
                        <a:cs typeface="Times New Roman" panose="02020603050405020304" pitchFamily="18" charset="0"/>
                      </a:endParaRPr>
                    </a:p>
                  </a:txBody>
                  <a:tcPr marL="8642" marR="8642" marT="2630" marB="0" anchor="ctr"/>
                </a:tc>
                <a:tc>
                  <a:txBody>
                    <a:bodyPr/>
                    <a:lstStyle/>
                    <a:p>
                      <a:pPr algn="r">
                        <a:spcAft>
                          <a:spcPts val="0"/>
                        </a:spcAft>
                      </a:pPr>
                      <a:r>
                        <a:rPr lang="en-AU" sz="1600" kern="100">
                          <a:effectLst/>
                        </a:rPr>
                        <a:t>1.00</a:t>
                      </a:r>
                      <a:endParaRPr lang="zh-CN" sz="1600" kern="100">
                        <a:effectLst/>
                        <a:latin typeface="Times New Roman" panose="02020603050405020304" pitchFamily="18" charset="0"/>
                        <a:ea typeface="等线" panose="02010600030101010101" pitchFamily="2" charset="-122"/>
                        <a:cs typeface="Times New Roman" panose="02020603050405020304" pitchFamily="18" charset="0"/>
                      </a:endParaRPr>
                    </a:p>
                  </a:txBody>
                  <a:tcPr marL="8642" marR="8642" marT="2630" marB="0" anchor="ctr"/>
                </a:tc>
                <a:tc>
                  <a:txBody>
                    <a:bodyPr/>
                    <a:lstStyle/>
                    <a:p>
                      <a:pPr algn="r">
                        <a:spcAft>
                          <a:spcPts val="0"/>
                        </a:spcAft>
                      </a:pPr>
                      <a:r>
                        <a:rPr lang="en-AU" sz="1600" kern="100">
                          <a:effectLst/>
                        </a:rPr>
                        <a:t>-2.60</a:t>
                      </a:r>
                      <a:endParaRPr lang="zh-CN" sz="1600" kern="100">
                        <a:effectLst/>
                        <a:latin typeface="Times New Roman" panose="02020603050405020304" pitchFamily="18" charset="0"/>
                        <a:ea typeface="等线" panose="02010600030101010101" pitchFamily="2" charset="-122"/>
                        <a:cs typeface="Times New Roman" panose="02020603050405020304" pitchFamily="18" charset="0"/>
                      </a:endParaRPr>
                    </a:p>
                  </a:txBody>
                  <a:tcPr marL="8642" marR="8642" marT="2630" marB="0" anchor="ctr"/>
                </a:tc>
                <a:tc>
                  <a:txBody>
                    <a:bodyPr/>
                    <a:lstStyle/>
                    <a:p>
                      <a:pPr algn="r">
                        <a:spcAft>
                          <a:spcPts val="0"/>
                        </a:spcAft>
                      </a:pPr>
                      <a:r>
                        <a:rPr lang="en-AU" sz="1600" kern="100">
                          <a:effectLst/>
                        </a:rPr>
                        <a:t>1.00</a:t>
                      </a:r>
                      <a:endParaRPr lang="zh-CN" sz="1600" kern="100">
                        <a:effectLst/>
                        <a:latin typeface="Times New Roman" panose="02020603050405020304" pitchFamily="18" charset="0"/>
                        <a:ea typeface="等线" panose="02010600030101010101" pitchFamily="2" charset="-122"/>
                        <a:cs typeface="Times New Roman" panose="02020603050405020304" pitchFamily="18" charset="0"/>
                      </a:endParaRPr>
                    </a:p>
                  </a:txBody>
                  <a:tcPr marL="8642" marR="8642" marT="2630" marB="0" anchor="ctr"/>
                </a:tc>
                <a:extLst>
                  <a:ext uri="{0D108BD9-81ED-4DB2-BD59-A6C34878D82A}">
                    <a16:rowId xmlns:a16="http://schemas.microsoft.com/office/drawing/2014/main" val="4121192048"/>
                  </a:ext>
                </a:extLst>
              </a:tr>
              <a:tr h="251532">
                <a:tc vMerge="1">
                  <a:txBody>
                    <a:bodyPr/>
                    <a:lstStyle/>
                    <a:p>
                      <a:endParaRPr lang="zh-CN" altLang="en-US"/>
                    </a:p>
                  </a:txBody>
                  <a:tcPr/>
                </a:tc>
                <a:tc vMerge="1">
                  <a:txBody>
                    <a:bodyPr/>
                    <a:lstStyle/>
                    <a:p>
                      <a:endParaRPr lang="zh-CN" altLang="en-US"/>
                    </a:p>
                  </a:txBody>
                  <a:tcPr/>
                </a:tc>
                <a:tc>
                  <a:txBody>
                    <a:bodyPr/>
                    <a:lstStyle/>
                    <a:p>
                      <a:pPr algn="ctr">
                        <a:spcAft>
                          <a:spcPts val="0"/>
                        </a:spcAft>
                      </a:pPr>
                      <a:r>
                        <a:rPr lang="en-AU" sz="1600" kern="100">
                          <a:solidFill>
                            <a:schemeClr val="tx1"/>
                          </a:solidFill>
                          <a:effectLst/>
                        </a:rPr>
                        <a:t>Export</a:t>
                      </a:r>
                      <a:endParaRPr lang="zh-CN" sz="1600" kern="100">
                        <a:solidFill>
                          <a:schemeClr val="tx1"/>
                        </a:solidFill>
                        <a:effectLst/>
                        <a:latin typeface="Times New Roman" panose="02020603050405020304" pitchFamily="18" charset="0"/>
                        <a:ea typeface="等线" panose="02010600030101010101" pitchFamily="2" charset="-122"/>
                        <a:cs typeface="Times New Roman" panose="02020603050405020304" pitchFamily="18" charset="0"/>
                      </a:endParaRPr>
                    </a:p>
                  </a:txBody>
                  <a:tcPr marL="8642" marR="8642" marT="2630" marB="0" anchor="ctr"/>
                </a:tc>
                <a:tc>
                  <a:txBody>
                    <a:bodyPr/>
                    <a:lstStyle/>
                    <a:p>
                      <a:pPr algn="r">
                        <a:spcAft>
                          <a:spcPts val="0"/>
                        </a:spcAft>
                      </a:pPr>
                      <a:r>
                        <a:rPr lang="en-AU" sz="1600" kern="100">
                          <a:effectLst/>
                        </a:rPr>
                        <a:t>-10.26</a:t>
                      </a:r>
                      <a:endParaRPr lang="zh-CN" sz="1600" kern="100">
                        <a:effectLst/>
                        <a:latin typeface="Times New Roman" panose="02020603050405020304" pitchFamily="18" charset="0"/>
                        <a:ea typeface="等线" panose="02010600030101010101" pitchFamily="2" charset="-122"/>
                        <a:cs typeface="Times New Roman" panose="02020603050405020304" pitchFamily="18" charset="0"/>
                      </a:endParaRPr>
                    </a:p>
                  </a:txBody>
                  <a:tcPr marL="8642" marR="8642" marT="2630" marB="0" anchor="ctr"/>
                </a:tc>
                <a:tc>
                  <a:txBody>
                    <a:bodyPr/>
                    <a:lstStyle/>
                    <a:p>
                      <a:pPr algn="r">
                        <a:spcAft>
                          <a:spcPts val="0"/>
                        </a:spcAft>
                      </a:pPr>
                      <a:r>
                        <a:rPr lang="en-AU" sz="1600" kern="100">
                          <a:effectLst/>
                        </a:rPr>
                        <a:t>3.20</a:t>
                      </a:r>
                      <a:endParaRPr lang="zh-CN" sz="1600" kern="100">
                        <a:effectLst/>
                        <a:latin typeface="Times New Roman" panose="02020603050405020304" pitchFamily="18" charset="0"/>
                        <a:ea typeface="等线" panose="02010600030101010101" pitchFamily="2" charset="-122"/>
                        <a:cs typeface="Times New Roman" panose="02020603050405020304" pitchFamily="18" charset="0"/>
                      </a:endParaRPr>
                    </a:p>
                  </a:txBody>
                  <a:tcPr marL="8642" marR="8642" marT="2630" marB="0" anchor="ctr"/>
                </a:tc>
                <a:tc>
                  <a:txBody>
                    <a:bodyPr/>
                    <a:lstStyle/>
                    <a:p>
                      <a:pPr algn="r">
                        <a:spcAft>
                          <a:spcPts val="0"/>
                        </a:spcAft>
                      </a:pPr>
                      <a:r>
                        <a:rPr lang="en-AU" sz="1600" kern="100">
                          <a:effectLst/>
                        </a:rPr>
                        <a:t>2.60</a:t>
                      </a:r>
                      <a:endParaRPr lang="zh-CN" sz="1600" kern="100">
                        <a:effectLst/>
                        <a:latin typeface="Times New Roman" panose="02020603050405020304" pitchFamily="18" charset="0"/>
                        <a:ea typeface="等线" panose="02010600030101010101" pitchFamily="2" charset="-122"/>
                        <a:cs typeface="Times New Roman" panose="02020603050405020304" pitchFamily="18" charset="0"/>
                      </a:endParaRPr>
                    </a:p>
                  </a:txBody>
                  <a:tcPr marL="8642" marR="8642" marT="2630" marB="0" anchor="ctr"/>
                </a:tc>
                <a:tc>
                  <a:txBody>
                    <a:bodyPr/>
                    <a:lstStyle/>
                    <a:p>
                      <a:pPr algn="r">
                        <a:spcAft>
                          <a:spcPts val="0"/>
                        </a:spcAft>
                      </a:pPr>
                      <a:r>
                        <a:rPr lang="en-AU" sz="1600" kern="100">
                          <a:effectLst/>
                        </a:rPr>
                        <a:t>6.05</a:t>
                      </a:r>
                      <a:endParaRPr lang="zh-CN" sz="1600" kern="100">
                        <a:effectLst/>
                        <a:latin typeface="Times New Roman" panose="02020603050405020304" pitchFamily="18" charset="0"/>
                        <a:ea typeface="等线" panose="02010600030101010101" pitchFamily="2" charset="-122"/>
                        <a:cs typeface="Times New Roman" panose="02020603050405020304" pitchFamily="18" charset="0"/>
                      </a:endParaRPr>
                    </a:p>
                  </a:txBody>
                  <a:tcPr marL="8642" marR="8642" marT="2630" marB="0" anchor="ctr"/>
                </a:tc>
                <a:tc>
                  <a:txBody>
                    <a:bodyPr/>
                    <a:lstStyle/>
                    <a:p>
                      <a:pPr algn="r">
                        <a:spcAft>
                          <a:spcPts val="0"/>
                        </a:spcAft>
                      </a:pPr>
                      <a:r>
                        <a:rPr lang="en-AU" sz="1600" kern="100">
                          <a:effectLst/>
                        </a:rPr>
                        <a:t>-9.40</a:t>
                      </a:r>
                      <a:endParaRPr lang="zh-CN" sz="1600" kern="100">
                        <a:effectLst/>
                        <a:latin typeface="Times New Roman" panose="02020603050405020304" pitchFamily="18" charset="0"/>
                        <a:ea typeface="等线" panose="02010600030101010101" pitchFamily="2" charset="-122"/>
                        <a:cs typeface="Times New Roman" panose="02020603050405020304" pitchFamily="18" charset="0"/>
                      </a:endParaRPr>
                    </a:p>
                  </a:txBody>
                  <a:tcPr marL="8642" marR="8642" marT="2630" marB="0" anchor="ctr"/>
                </a:tc>
                <a:tc>
                  <a:txBody>
                    <a:bodyPr/>
                    <a:lstStyle/>
                    <a:p>
                      <a:pPr algn="r">
                        <a:spcAft>
                          <a:spcPts val="0"/>
                        </a:spcAft>
                      </a:pPr>
                      <a:r>
                        <a:rPr lang="en-AU" sz="1600" kern="100">
                          <a:effectLst/>
                        </a:rPr>
                        <a:t>5.88</a:t>
                      </a:r>
                      <a:endParaRPr lang="zh-CN" sz="1600" kern="100">
                        <a:effectLst/>
                        <a:latin typeface="Times New Roman" panose="02020603050405020304" pitchFamily="18" charset="0"/>
                        <a:ea typeface="等线" panose="02010600030101010101" pitchFamily="2" charset="-122"/>
                        <a:cs typeface="Times New Roman" panose="02020603050405020304" pitchFamily="18" charset="0"/>
                      </a:endParaRPr>
                    </a:p>
                  </a:txBody>
                  <a:tcPr marL="8642" marR="8642" marT="2630" marB="0" anchor="ctr"/>
                </a:tc>
                <a:extLst>
                  <a:ext uri="{0D108BD9-81ED-4DB2-BD59-A6C34878D82A}">
                    <a16:rowId xmlns:a16="http://schemas.microsoft.com/office/drawing/2014/main" val="2511783928"/>
                  </a:ext>
                </a:extLst>
              </a:tr>
              <a:tr h="251532">
                <a:tc vMerge="1">
                  <a:txBody>
                    <a:bodyPr/>
                    <a:lstStyle/>
                    <a:p>
                      <a:endParaRPr lang="zh-CN" altLang="en-US"/>
                    </a:p>
                  </a:txBody>
                  <a:tcPr/>
                </a:tc>
                <a:tc vMerge="1">
                  <a:txBody>
                    <a:bodyPr/>
                    <a:lstStyle/>
                    <a:p>
                      <a:endParaRPr lang="zh-CN" altLang="en-US"/>
                    </a:p>
                  </a:txBody>
                  <a:tcPr/>
                </a:tc>
                <a:tc>
                  <a:txBody>
                    <a:bodyPr/>
                    <a:lstStyle/>
                    <a:p>
                      <a:pPr algn="ctr">
                        <a:spcAft>
                          <a:spcPts val="0"/>
                        </a:spcAft>
                      </a:pPr>
                      <a:r>
                        <a:rPr lang="en-AU" sz="1600" kern="100">
                          <a:solidFill>
                            <a:schemeClr val="tx1"/>
                          </a:solidFill>
                          <a:effectLst/>
                        </a:rPr>
                        <a:t>Import</a:t>
                      </a:r>
                      <a:endParaRPr lang="zh-CN" sz="1600" kern="100">
                        <a:solidFill>
                          <a:schemeClr val="tx1"/>
                        </a:solidFill>
                        <a:effectLst/>
                        <a:latin typeface="Times New Roman" panose="02020603050405020304" pitchFamily="18" charset="0"/>
                        <a:ea typeface="等线" panose="02010600030101010101" pitchFamily="2" charset="-122"/>
                        <a:cs typeface="Times New Roman" panose="02020603050405020304" pitchFamily="18" charset="0"/>
                      </a:endParaRPr>
                    </a:p>
                  </a:txBody>
                  <a:tcPr marL="8642" marR="8642" marT="2630" marB="0" anchor="ctr"/>
                </a:tc>
                <a:tc>
                  <a:txBody>
                    <a:bodyPr/>
                    <a:lstStyle/>
                    <a:p>
                      <a:pPr algn="r">
                        <a:spcAft>
                          <a:spcPts val="0"/>
                        </a:spcAft>
                      </a:pPr>
                      <a:r>
                        <a:rPr lang="en-AU" sz="1600" kern="100">
                          <a:effectLst/>
                        </a:rPr>
                        <a:t>-2.48</a:t>
                      </a:r>
                      <a:endParaRPr lang="zh-CN" sz="1600" kern="100">
                        <a:effectLst/>
                        <a:latin typeface="Times New Roman" panose="02020603050405020304" pitchFamily="18" charset="0"/>
                        <a:ea typeface="等线" panose="02010600030101010101" pitchFamily="2" charset="-122"/>
                        <a:cs typeface="Times New Roman" panose="02020603050405020304" pitchFamily="18" charset="0"/>
                      </a:endParaRPr>
                    </a:p>
                  </a:txBody>
                  <a:tcPr marL="8642" marR="8642" marT="2630" marB="0" anchor="ctr"/>
                </a:tc>
                <a:tc>
                  <a:txBody>
                    <a:bodyPr/>
                    <a:lstStyle/>
                    <a:p>
                      <a:pPr algn="r">
                        <a:spcAft>
                          <a:spcPts val="0"/>
                        </a:spcAft>
                      </a:pPr>
                      <a:r>
                        <a:rPr lang="en-AU" sz="1600" kern="100">
                          <a:effectLst/>
                        </a:rPr>
                        <a:t>-0.80</a:t>
                      </a:r>
                      <a:endParaRPr lang="zh-CN" sz="1600" kern="100">
                        <a:effectLst/>
                        <a:latin typeface="Times New Roman" panose="02020603050405020304" pitchFamily="18" charset="0"/>
                        <a:ea typeface="等线" panose="02010600030101010101" pitchFamily="2" charset="-122"/>
                        <a:cs typeface="Times New Roman" panose="02020603050405020304" pitchFamily="18" charset="0"/>
                      </a:endParaRPr>
                    </a:p>
                  </a:txBody>
                  <a:tcPr marL="8642" marR="8642" marT="2630" marB="0" anchor="ctr"/>
                </a:tc>
                <a:tc>
                  <a:txBody>
                    <a:bodyPr/>
                    <a:lstStyle/>
                    <a:p>
                      <a:pPr algn="r">
                        <a:spcAft>
                          <a:spcPts val="0"/>
                        </a:spcAft>
                      </a:pPr>
                      <a:r>
                        <a:rPr lang="en-AU" sz="1600" kern="100">
                          <a:effectLst/>
                        </a:rPr>
                        <a:t>-0.90</a:t>
                      </a:r>
                      <a:endParaRPr lang="zh-CN" sz="1600" kern="100">
                        <a:effectLst/>
                        <a:latin typeface="Times New Roman" panose="02020603050405020304" pitchFamily="18" charset="0"/>
                        <a:ea typeface="等线" panose="02010600030101010101" pitchFamily="2" charset="-122"/>
                        <a:cs typeface="Times New Roman" panose="02020603050405020304" pitchFamily="18" charset="0"/>
                      </a:endParaRPr>
                    </a:p>
                  </a:txBody>
                  <a:tcPr marL="8642" marR="8642" marT="2630" marB="0" anchor="ctr"/>
                </a:tc>
                <a:tc>
                  <a:txBody>
                    <a:bodyPr/>
                    <a:lstStyle/>
                    <a:p>
                      <a:pPr algn="r">
                        <a:spcAft>
                          <a:spcPts val="0"/>
                        </a:spcAft>
                      </a:pPr>
                      <a:r>
                        <a:rPr lang="en-AU" sz="1600" kern="100">
                          <a:effectLst/>
                        </a:rPr>
                        <a:t>-3.03</a:t>
                      </a:r>
                      <a:endParaRPr lang="zh-CN" sz="1600" kern="100">
                        <a:effectLst/>
                        <a:latin typeface="Times New Roman" panose="02020603050405020304" pitchFamily="18" charset="0"/>
                        <a:ea typeface="等线" panose="02010600030101010101" pitchFamily="2" charset="-122"/>
                        <a:cs typeface="Times New Roman" panose="02020603050405020304" pitchFamily="18" charset="0"/>
                      </a:endParaRPr>
                    </a:p>
                  </a:txBody>
                  <a:tcPr marL="8642" marR="8642" marT="2630" marB="0" anchor="ctr"/>
                </a:tc>
                <a:tc>
                  <a:txBody>
                    <a:bodyPr/>
                    <a:lstStyle/>
                    <a:p>
                      <a:pPr algn="r">
                        <a:spcAft>
                          <a:spcPts val="0"/>
                        </a:spcAft>
                      </a:pPr>
                      <a:r>
                        <a:rPr lang="en-AU" sz="1600" kern="100">
                          <a:effectLst/>
                        </a:rPr>
                        <a:t>-4.72</a:t>
                      </a:r>
                      <a:endParaRPr lang="zh-CN" sz="1600" kern="100">
                        <a:effectLst/>
                        <a:latin typeface="Times New Roman" panose="02020603050405020304" pitchFamily="18" charset="0"/>
                        <a:ea typeface="等线" panose="02010600030101010101" pitchFamily="2" charset="-122"/>
                        <a:cs typeface="Times New Roman" panose="02020603050405020304" pitchFamily="18" charset="0"/>
                      </a:endParaRPr>
                    </a:p>
                  </a:txBody>
                  <a:tcPr marL="8642" marR="8642" marT="2630" marB="0" anchor="ctr"/>
                </a:tc>
                <a:tc>
                  <a:txBody>
                    <a:bodyPr/>
                    <a:lstStyle/>
                    <a:p>
                      <a:pPr algn="r">
                        <a:spcAft>
                          <a:spcPts val="0"/>
                        </a:spcAft>
                      </a:pPr>
                      <a:r>
                        <a:rPr lang="en-AU" sz="1600" kern="100">
                          <a:effectLst/>
                        </a:rPr>
                        <a:t>-2.68</a:t>
                      </a:r>
                      <a:endParaRPr lang="zh-CN" sz="1600" kern="100">
                        <a:effectLst/>
                        <a:latin typeface="Times New Roman" panose="02020603050405020304" pitchFamily="18" charset="0"/>
                        <a:ea typeface="等线" panose="02010600030101010101" pitchFamily="2" charset="-122"/>
                        <a:cs typeface="Times New Roman" panose="02020603050405020304" pitchFamily="18" charset="0"/>
                      </a:endParaRPr>
                    </a:p>
                  </a:txBody>
                  <a:tcPr marL="8642" marR="8642" marT="2630" marB="0" anchor="ctr"/>
                </a:tc>
                <a:extLst>
                  <a:ext uri="{0D108BD9-81ED-4DB2-BD59-A6C34878D82A}">
                    <a16:rowId xmlns:a16="http://schemas.microsoft.com/office/drawing/2014/main" val="3433399120"/>
                  </a:ext>
                </a:extLst>
              </a:tr>
              <a:tr h="251532">
                <a:tc vMerge="1">
                  <a:txBody>
                    <a:bodyPr/>
                    <a:lstStyle/>
                    <a:p>
                      <a:endParaRPr lang="zh-CN" altLang="en-US"/>
                    </a:p>
                  </a:txBody>
                  <a:tcPr/>
                </a:tc>
                <a:tc rowSpan="3">
                  <a:txBody>
                    <a:bodyPr/>
                    <a:lstStyle/>
                    <a:p>
                      <a:pPr algn="ctr">
                        <a:spcAft>
                          <a:spcPts val="0"/>
                        </a:spcAft>
                      </a:pPr>
                      <a:r>
                        <a:rPr lang="en-AU" sz="1600" kern="100">
                          <a:solidFill>
                            <a:schemeClr val="tx1"/>
                          </a:solidFill>
                          <a:effectLst/>
                        </a:rPr>
                        <a:t>U.S.</a:t>
                      </a:r>
                      <a:endParaRPr lang="zh-CN" sz="1600" kern="100">
                        <a:solidFill>
                          <a:schemeClr val="tx1"/>
                        </a:solidFill>
                        <a:effectLst/>
                        <a:latin typeface="Times New Roman" panose="02020603050405020304" pitchFamily="18" charset="0"/>
                        <a:ea typeface="等线" panose="02010600030101010101" pitchFamily="2" charset="-122"/>
                        <a:cs typeface="Times New Roman" panose="02020603050405020304" pitchFamily="18" charset="0"/>
                      </a:endParaRPr>
                    </a:p>
                  </a:txBody>
                  <a:tcPr marL="8642" marR="8642" marT="2630" marB="0" anchor="ctr"/>
                </a:tc>
                <a:tc>
                  <a:txBody>
                    <a:bodyPr/>
                    <a:lstStyle/>
                    <a:p>
                      <a:pPr algn="ctr">
                        <a:spcAft>
                          <a:spcPts val="0"/>
                        </a:spcAft>
                      </a:pPr>
                      <a:r>
                        <a:rPr lang="en-AU" sz="1600" kern="100">
                          <a:solidFill>
                            <a:schemeClr val="tx1"/>
                          </a:solidFill>
                          <a:effectLst/>
                        </a:rPr>
                        <a:t>Output</a:t>
                      </a:r>
                      <a:endParaRPr lang="zh-CN" sz="1600" kern="100">
                        <a:solidFill>
                          <a:schemeClr val="tx1"/>
                        </a:solidFill>
                        <a:effectLst/>
                        <a:latin typeface="Times New Roman" panose="02020603050405020304" pitchFamily="18" charset="0"/>
                        <a:ea typeface="等线" panose="02010600030101010101" pitchFamily="2" charset="-122"/>
                        <a:cs typeface="Times New Roman" panose="02020603050405020304" pitchFamily="18" charset="0"/>
                      </a:endParaRPr>
                    </a:p>
                  </a:txBody>
                  <a:tcPr marL="8642" marR="8642" marT="2630" marB="0" anchor="ctr"/>
                </a:tc>
                <a:tc>
                  <a:txBody>
                    <a:bodyPr/>
                    <a:lstStyle/>
                    <a:p>
                      <a:pPr algn="r">
                        <a:spcAft>
                          <a:spcPts val="0"/>
                        </a:spcAft>
                      </a:pPr>
                      <a:r>
                        <a:rPr lang="en-AU" sz="1600" kern="100">
                          <a:effectLst/>
                        </a:rPr>
                        <a:t>1.43</a:t>
                      </a:r>
                      <a:endParaRPr lang="zh-CN" sz="1600" kern="100">
                        <a:effectLst/>
                        <a:latin typeface="Times New Roman" panose="02020603050405020304" pitchFamily="18" charset="0"/>
                        <a:ea typeface="等线" panose="02010600030101010101" pitchFamily="2" charset="-122"/>
                        <a:cs typeface="Times New Roman" panose="02020603050405020304" pitchFamily="18" charset="0"/>
                      </a:endParaRPr>
                    </a:p>
                  </a:txBody>
                  <a:tcPr marL="8642" marR="8642" marT="2630" marB="0" anchor="ctr"/>
                </a:tc>
                <a:tc>
                  <a:txBody>
                    <a:bodyPr/>
                    <a:lstStyle/>
                    <a:p>
                      <a:pPr algn="r">
                        <a:spcAft>
                          <a:spcPts val="0"/>
                        </a:spcAft>
                      </a:pPr>
                      <a:r>
                        <a:rPr lang="en-AU" sz="1600" kern="100">
                          <a:effectLst/>
                        </a:rPr>
                        <a:t>-0.86</a:t>
                      </a:r>
                      <a:endParaRPr lang="zh-CN" sz="1600" kern="100">
                        <a:effectLst/>
                        <a:latin typeface="Times New Roman" panose="02020603050405020304" pitchFamily="18" charset="0"/>
                        <a:ea typeface="等线" panose="02010600030101010101" pitchFamily="2" charset="-122"/>
                        <a:cs typeface="Times New Roman" panose="02020603050405020304" pitchFamily="18" charset="0"/>
                      </a:endParaRPr>
                    </a:p>
                  </a:txBody>
                  <a:tcPr marL="8642" marR="8642" marT="2630" marB="0" anchor="ctr"/>
                </a:tc>
                <a:tc>
                  <a:txBody>
                    <a:bodyPr/>
                    <a:lstStyle/>
                    <a:p>
                      <a:pPr algn="r">
                        <a:spcAft>
                          <a:spcPts val="0"/>
                        </a:spcAft>
                      </a:pPr>
                      <a:r>
                        <a:rPr lang="en-AU" sz="1600" kern="100">
                          <a:effectLst/>
                        </a:rPr>
                        <a:t>-0.38</a:t>
                      </a:r>
                      <a:endParaRPr lang="zh-CN" sz="1600" kern="100">
                        <a:effectLst/>
                        <a:latin typeface="Times New Roman" panose="02020603050405020304" pitchFamily="18" charset="0"/>
                        <a:ea typeface="等线" panose="02010600030101010101" pitchFamily="2" charset="-122"/>
                        <a:cs typeface="Times New Roman" panose="02020603050405020304" pitchFamily="18" charset="0"/>
                      </a:endParaRPr>
                    </a:p>
                  </a:txBody>
                  <a:tcPr marL="8642" marR="8642" marT="2630" marB="0" anchor="ctr"/>
                </a:tc>
                <a:tc>
                  <a:txBody>
                    <a:bodyPr/>
                    <a:lstStyle/>
                    <a:p>
                      <a:pPr algn="r">
                        <a:spcAft>
                          <a:spcPts val="0"/>
                        </a:spcAft>
                      </a:pPr>
                      <a:r>
                        <a:rPr lang="en-AU" sz="1600" kern="100">
                          <a:effectLst/>
                        </a:rPr>
                        <a:t>-0.14</a:t>
                      </a:r>
                      <a:endParaRPr lang="zh-CN" sz="1600" kern="100">
                        <a:effectLst/>
                        <a:latin typeface="Times New Roman" panose="02020603050405020304" pitchFamily="18" charset="0"/>
                        <a:ea typeface="等线" panose="02010600030101010101" pitchFamily="2" charset="-122"/>
                        <a:cs typeface="Times New Roman" panose="02020603050405020304" pitchFamily="18" charset="0"/>
                      </a:endParaRPr>
                    </a:p>
                  </a:txBody>
                  <a:tcPr marL="8642" marR="8642" marT="2630" marB="0" anchor="ctr"/>
                </a:tc>
                <a:tc>
                  <a:txBody>
                    <a:bodyPr/>
                    <a:lstStyle/>
                    <a:p>
                      <a:pPr algn="r">
                        <a:spcAft>
                          <a:spcPts val="0"/>
                        </a:spcAft>
                      </a:pPr>
                      <a:r>
                        <a:rPr lang="en-AU" sz="1600" kern="100">
                          <a:effectLst/>
                        </a:rPr>
                        <a:t>1.82</a:t>
                      </a:r>
                      <a:endParaRPr lang="zh-CN" sz="1600" kern="100">
                        <a:effectLst/>
                        <a:latin typeface="Times New Roman" panose="02020603050405020304" pitchFamily="18" charset="0"/>
                        <a:ea typeface="等线" panose="02010600030101010101" pitchFamily="2" charset="-122"/>
                        <a:cs typeface="Times New Roman" panose="02020603050405020304" pitchFamily="18" charset="0"/>
                      </a:endParaRPr>
                    </a:p>
                  </a:txBody>
                  <a:tcPr marL="8642" marR="8642" marT="2630" marB="0" anchor="ctr"/>
                </a:tc>
                <a:tc>
                  <a:txBody>
                    <a:bodyPr/>
                    <a:lstStyle/>
                    <a:p>
                      <a:pPr algn="r">
                        <a:spcAft>
                          <a:spcPts val="0"/>
                        </a:spcAft>
                      </a:pPr>
                      <a:r>
                        <a:rPr lang="en-AU" sz="1600" kern="100">
                          <a:effectLst/>
                        </a:rPr>
                        <a:t>-0.04</a:t>
                      </a:r>
                      <a:endParaRPr lang="zh-CN" sz="1600" kern="100">
                        <a:effectLst/>
                        <a:latin typeface="Times New Roman" panose="02020603050405020304" pitchFamily="18" charset="0"/>
                        <a:ea typeface="等线" panose="02010600030101010101" pitchFamily="2" charset="-122"/>
                        <a:cs typeface="Times New Roman" panose="02020603050405020304" pitchFamily="18" charset="0"/>
                      </a:endParaRPr>
                    </a:p>
                  </a:txBody>
                  <a:tcPr marL="8642" marR="8642" marT="2630" marB="0" anchor="ctr"/>
                </a:tc>
                <a:extLst>
                  <a:ext uri="{0D108BD9-81ED-4DB2-BD59-A6C34878D82A}">
                    <a16:rowId xmlns:a16="http://schemas.microsoft.com/office/drawing/2014/main" val="2041013478"/>
                  </a:ext>
                </a:extLst>
              </a:tr>
              <a:tr h="251532">
                <a:tc vMerge="1">
                  <a:txBody>
                    <a:bodyPr/>
                    <a:lstStyle/>
                    <a:p>
                      <a:endParaRPr lang="zh-CN" altLang="en-US"/>
                    </a:p>
                  </a:txBody>
                  <a:tcPr/>
                </a:tc>
                <a:tc vMerge="1">
                  <a:txBody>
                    <a:bodyPr/>
                    <a:lstStyle/>
                    <a:p>
                      <a:endParaRPr lang="zh-CN" altLang="en-US"/>
                    </a:p>
                  </a:txBody>
                  <a:tcPr/>
                </a:tc>
                <a:tc>
                  <a:txBody>
                    <a:bodyPr/>
                    <a:lstStyle/>
                    <a:p>
                      <a:pPr algn="ctr">
                        <a:spcAft>
                          <a:spcPts val="0"/>
                        </a:spcAft>
                      </a:pPr>
                      <a:r>
                        <a:rPr lang="en-AU" sz="1600" kern="100">
                          <a:solidFill>
                            <a:schemeClr val="tx1"/>
                          </a:solidFill>
                          <a:effectLst/>
                        </a:rPr>
                        <a:t>Export</a:t>
                      </a:r>
                      <a:endParaRPr lang="zh-CN" sz="1600" kern="100">
                        <a:solidFill>
                          <a:schemeClr val="tx1"/>
                        </a:solidFill>
                        <a:effectLst/>
                        <a:latin typeface="Times New Roman" panose="02020603050405020304" pitchFamily="18" charset="0"/>
                        <a:ea typeface="等线" panose="02010600030101010101" pitchFamily="2" charset="-122"/>
                        <a:cs typeface="Times New Roman" panose="02020603050405020304" pitchFamily="18" charset="0"/>
                      </a:endParaRPr>
                    </a:p>
                  </a:txBody>
                  <a:tcPr marL="8642" marR="8642" marT="2630" marB="0" anchor="ctr"/>
                </a:tc>
                <a:tc>
                  <a:txBody>
                    <a:bodyPr/>
                    <a:lstStyle/>
                    <a:p>
                      <a:pPr algn="r">
                        <a:spcAft>
                          <a:spcPts val="0"/>
                        </a:spcAft>
                      </a:pPr>
                      <a:r>
                        <a:rPr lang="en-AU" sz="1600" kern="100">
                          <a:effectLst/>
                        </a:rPr>
                        <a:t>-1.90</a:t>
                      </a:r>
                      <a:endParaRPr lang="zh-CN" sz="1600" kern="100">
                        <a:effectLst/>
                        <a:latin typeface="Times New Roman" panose="02020603050405020304" pitchFamily="18" charset="0"/>
                        <a:ea typeface="等线" panose="02010600030101010101" pitchFamily="2" charset="-122"/>
                        <a:cs typeface="Times New Roman" panose="02020603050405020304" pitchFamily="18" charset="0"/>
                      </a:endParaRPr>
                    </a:p>
                  </a:txBody>
                  <a:tcPr marL="8642" marR="8642" marT="2630" marB="0" anchor="ctr"/>
                </a:tc>
                <a:tc>
                  <a:txBody>
                    <a:bodyPr/>
                    <a:lstStyle/>
                    <a:p>
                      <a:pPr algn="r">
                        <a:spcAft>
                          <a:spcPts val="0"/>
                        </a:spcAft>
                      </a:pPr>
                      <a:r>
                        <a:rPr lang="en-AU" sz="1600" kern="100">
                          <a:effectLst/>
                        </a:rPr>
                        <a:t>-2.05</a:t>
                      </a:r>
                      <a:endParaRPr lang="zh-CN" sz="1600" kern="100">
                        <a:effectLst/>
                        <a:latin typeface="Times New Roman" panose="02020603050405020304" pitchFamily="18" charset="0"/>
                        <a:ea typeface="等线" panose="02010600030101010101" pitchFamily="2" charset="-122"/>
                        <a:cs typeface="Times New Roman" panose="02020603050405020304" pitchFamily="18" charset="0"/>
                      </a:endParaRPr>
                    </a:p>
                  </a:txBody>
                  <a:tcPr marL="8642" marR="8642" marT="2630" marB="0" anchor="ctr"/>
                </a:tc>
                <a:tc>
                  <a:txBody>
                    <a:bodyPr/>
                    <a:lstStyle/>
                    <a:p>
                      <a:pPr algn="r">
                        <a:spcAft>
                          <a:spcPts val="0"/>
                        </a:spcAft>
                      </a:pPr>
                      <a:r>
                        <a:rPr lang="en-AU" sz="1600" kern="100">
                          <a:effectLst/>
                        </a:rPr>
                        <a:t>-1.11</a:t>
                      </a:r>
                      <a:endParaRPr lang="zh-CN" sz="1600" kern="100">
                        <a:effectLst/>
                        <a:latin typeface="Times New Roman" panose="02020603050405020304" pitchFamily="18" charset="0"/>
                        <a:ea typeface="等线" panose="02010600030101010101" pitchFamily="2" charset="-122"/>
                        <a:cs typeface="Times New Roman" panose="02020603050405020304" pitchFamily="18" charset="0"/>
                      </a:endParaRPr>
                    </a:p>
                  </a:txBody>
                  <a:tcPr marL="8642" marR="8642" marT="2630" marB="0" anchor="ctr"/>
                </a:tc>
                <a:tc>
                  <a:txBody>
                    <a:bodyPr/>
                    <a:lstStyle/>
                    <a:p>
                      <a:pPr algn="r">
                        <a:spcAft>
                          <a:spcPts val="0"/>
                        </a:spcAft>
                      </a:pPr>
                      <a:r>
                        <a:rPr lang="en-AU" sz="1600" kern="100">
                          <a:effectLst/>
                        </a:rPr>
                        <a:t>-0.58</a:t>
                      </a:r>
                      <a:endParaRPr lang="zh-CN" sz="1600" kern="100">
                        <a:effectLst/>
                        <a:latin typeface="Times New Roman" panose="02020603050405020304" pitchFamily="18" charset="0"/>
                        <a:ea typeface="等线" panose="02010600030101010101" pitchFamily="2" charset="-122"/>
                        <a:cs typeface="Times New Roman" panose="02020603050405020304" pitchFamily="18" charset="0"/>
                      </a:endParaRPr>
                    </a:p>
                  </a:txBody>
                  <a:tcPr marL="8642" marR="8642" marT="2630" marB="0" anchor="ctr"/>
                </a:tc>
                <a:tc>
                  <a:txBody>
                    <a:bodyPr/>
                    <a:lstStyle/>
                    <a:p>
                      <a:pPr algn="r">
                        <a:spcAft>
                          <a:spcPts val="0"/>
                        </a:spcAft>
                      </a:pPr>
                      <a:r>
                        <a:rPr lang="en-AU" sz="1600" kern="100">
                          <a:effectLst/>
                        </a:rPr>
                        <a:t>-2.60</a:t>
                      </a:r>
                      <a:endParaRPr lang="zh-CN" sz="1600" kern="100">
                        <a:effectLst/>
                        <a:latin typeface="Times New Roman" panose="02020603050405020304" pitchFamily="18" charset="0"/>
                        <a:ea typeface="等线" panose="02010600030101010101" pitchFamily="2" charset="-122"/>
                        <a:cs typeface="Times New Roman" panose="02020603050405020304" pitchFamily="18" charset="0"/>
                      </a:endParaRPr>
                    </a:p>
                  </a:txBody>
                  <a:tcPr marL="8642" marR="8642" marT="2630" marB="0" anchor="ctr"/>
                </a:tc>
                <a:tc>
                  <a:txBody>
                    <a:bodyPr/>
                    <a:lstStyle/>
                    <a:p>
                      <a:pPr algn="r">
                        <a:spcAft>
                          <a:spcPts val="0"/>
                        </a:spcAft>
                      </a:pPr>
                      <a:r>
                        <a:rPr lang="en-AU" sz="1600" kern="100">
                          <a:effectLst/>
                        </a:rPr>
                        <a:t>-0.63</a:t>
                      </a:r>
                      <a:endParaRPr lang="zh-CN" sz="1600" kern="100">
                        <a:effectLst/>
                        <a:latin typeface="Times New Roman" panose="02020603050405020304" pitchFamily="18" charset="0"/>
                        <a:ea typeface="等线" panose="02010600030101010101" pitchFamily="2" charset="-122"/>
                        <a:cs typeface="Times New Roman" panose="02020603050405020304" pitchFamily="18" charset="0"/>
                      </a:endParaRPr>
                    </a:p>
                  </a:txBody>
                  <a:tcPr marL="8642" marR="8642" marT="2630" marB="0" anchor="ctr"/>
                </a:tc>
                <a:extLst>
                  <a:ext uri="{0D108BD9-81ED-4DB2-BD59-A6C34878D82A}">
                    <a16:rowId xmlns:a16="http://schemas.microsoft.com/office/drawing/2014/main" val="191835153"/>
                  </a:ext>
                </a:extLst>
              </a:tr>
              <a:tr h="251532">
                <a:tc vMerge="1">
                  <a:txBody>
                    <a:bodyPr/>
                    <a:lstStyle/>
                    <a:p>
                      <a:endParaRPr lang="zh-CN" altLang="en-US"/>
                    </a:p>
                  </a:txBody>
                  <a:tcPr/>
                </a:tc>
                <a:tc vMerge="1">
                  <a:txBody>
                    <a:bodyPr/>
                    <a:lstStyle/>
                    <a:p>
                      <a:endParaRPr lang="zh-CN" altLang="en-US"/>
                    </a:p>
                  </a:txBody>
                  <a:tcPr/>
                </a:tc>
                <a:tc>
                  <a:txBody>
                    <a:bodyPr/>
                    <a:lstStyle/>
                    <a:p>
                      <a:pPr algn="ctr">
                        <a:spcAft>
                          <a:spcPts val="0"/>
                        </a:spcAft>
                      </a:pPr>
                      <a:r>
                        <a:rPr lang="en-AU" sz="1600" kern="100">
                          <a:solidFill>
                            <a:schemeClr val="tx1"/>
                          </a:solidFill>
                          <a:effectLst/>
                        </a:rPr>
                        <a:t>Import</a:t>
                      </a:r>
                      <a:endParaRPr lang="zh-CN" sz="1600" kern="100">
                        <a:solidFill>
                          <a:schemeClr val="tx1"/>
                        </a:solidFill>
                        <a:effectLst/>
                        <a:latin typeface="Times New Roman" panose="02020603050405020304" pitchFamily="18" charset="0"/>
                        <a:ea typeface="等线" panose="02010600030101010101" pitchFamily="2" charset="-122"/>
                        <a:cs typeface="Times New Roman" panose="02020603050405020304" pitchFamily="18" charset="0"/>
                      </a:endParaRPr>
                    </a:p>
                  </a:txBody>
                  <a:tcPr marL="8642" marR="8642" marT="2630" marB="0" anchor="ctr"/>
                </a:tc>
                <a:tc>
                  <a:txBody>
                    <a:bodyPr/>
                    <a:lstStyle/>
                    <a:p>
                      <a:pPr algn="r">
                        <a:spcAft>
                          <a:spcPts val="0"/>
                        </a:spcAft>
                      </a:pPr>
                      <a:r>
                        <a:rPr lang="en-AU" sz="1600" kern="100">
                          <a:effectLst/>
                        </a:rPr>
                        <a:t>-7.55</a:t>
                      </a:r>
                      <a:endParaRPr lang="zh-CN" sz="1600" kern="100">
                        <a:effectLst/>
                        <a:latin typeface="Times New Roman" panose="02020603050405020304" pitchFamily="18" charset="0"/>
                        <a:ea typeface="等线" panose="02010600030101010101" pitchFamily="2" charset="-122"/>
                        <a:cs typeface="Times New Roman" panose="02020603050405020304" pitchFamily="18" charset="0"/>
                      </a:endParaRPr>
                    </a:p>
                  </a:txBody>
                  <a:tcPr marL="8642" marR="8642" marT="2630" marB="0" anchor="ctr"/>
                </a:tc>
                <a:tc>
                  <a:txBody>
                    <a:bodyPr/>
                    <a:lstStyle/>
                    <a:p>
                      <a:pPr algn="r">
                        <a:spcAft>
                          <a:spcPts val="0"/>
                        </a:spcAft>
                      </a:pPr>
                      <a:r>
                        <a:rPr lang="en-AU" sz="1600" kern="100">
                          <a:effectLst/>
                        </a:rPr>
                        <a:t>0.52</a:t>
                      </a:r>
                      <a:endParaRPr lang="zh-CN" sz="1600" kern="100">
                        <a:effectLst/>
                        <a:latin typeface="Times New Roman" panose="02020603050405020304" pitchFamily="18" charset="0"/>
                        <a:ea typeface="等线" panose="02010600030101010101" pitchFamily="2" charset="-122"/>
                        <a:cs typeface="Times New Roman" panose="02020603050405020304" pitchFamily="18" charset="0"/>
                      </a:endParaRPr>
                    </a:p>
                  </a:txBody>
                  <a:tcPr marL="8642" marR="8642" marT="2630" marB="0" anchor="ctr"/>
                </a:tc>
                <a:tc>
                  <a:txBody>
                    <a:bodyPr/>
                    <a:lstStyle/>
                    <a:p>
                      <a:pPr algn="r">
                        <a:spcAft>
                          <a:spcPts val="0"/>
                        </a:spcAft>
                      </a:pPr>
                      <a:r>
                        <a:rPr lang="en-AU" sz="1600" kern="100">
                          <a:effectLst/>
                        </a:rPr>
                        <a:t>0.33</a:t>
                      </a:r>
                      <a:endParaRPr lang="zh-CN" sz="1600" kern="100">
                        <a:effectLst/>
                        <a:latin typeface="Times New Roman" panose="02020603050405020304" pitchFamily="18" charset="0"/>
                        <a:ea typeface="等线" panose="02010600030101010101" pitchFamily="2" charset="-122"/>
                        <a:cs typeface="Times New Roman" panose="02020603050405020304" pitchFamily="18" charset="0"/>
                      </a:endParaRPr>
                    </a:p>
                  </a:txBody>
                  <a:tcPr marL="8642" marR="8642" marT="2630" marB="0" anchor="ctr"/>
                </a:tc>
                <a:tc>
                  <a:txBody>
                    <a:bodyPr/>
                    <a:lstStyle/>
                    <a:p>
                      <a:pPr algn="r">
                        <a:spcAft>
                          <a:spcPts val="0"/>
                        </a:spcAft>
                      </a:pPr>
                      <a:r>
                        <a:rPr lang="en-AU" sz="1600" kern="100">
                          <a:effectLst/>
                        </a:rPr>
                        <a:t>0.55</a:t>
                      </a:r>
                      <a:endParaRPr lang="zh-CN" sz="1600" kern="100">
                        <a:effectLst/>
                        <a:latin typeface="Times New Roman" panose="02020603050405020304" pitchFamily="18" charset="0"/>
                        <a:ea typeface="等线" panose="02010600030101010101" pitchFamily="2" charset="-122"/>
                        <a:cs typeface="Times New Roman" panose="02020603050405020304" pitchFamily="18" charset="0"/>
                      </a:endParaRPr>
                    </a:p>
                  </a:txBody>
                  <a:tcPr marL="8642" marR="8642" marT="2630" marB="0" anchor="ctr"/>
                </a:tc>
                <a:tc>
                  <a:txBody>
                    <a:bodyPr/>
                    <a:lstStyle/>
                    <a:p>
                      <a:pPr algn="r">
                        <a:spcAft>
                          <a:spcPts val="0"/>
                        </a:spcAft>
                      </a:pPr>
                      <a:r>
                        <a:rPr lang="en-AU" sz="1600" kern="100">
                          <a:effectLst/>
                        </a:rPr>
                        <a:t>-6.02</a:t>
                      </a:r>
                      <a:endParaRPr lang="zh-CN" sz="1600" kern="100">
                        <a:effectLst/>
                        <a:latin typeface="Times New Roman" panose="02020603050405020304" pitchFamily="18" charset="0"/>
                        <a:ea typeface="等线" panose="02010600030101010101" pitchFamily="2" charset="-122"/>
                        <a:cs typeface="Times New Roman" panose="02020603050405020304" pitchFamily="18" charset="0"/>
                      </a:endParaRPr>
                    </a:p>
                  </a:txBody>
                  <a:tcPr marL="8642" marR="8642" marT="2630" marB="0" anchor="ctr"/>
                </a:tc>
                <a:tc>
                  <a:txBody>
                    <a:bodyPr/>
                    <a:lstStyle/>
                    <a:p>
                      <a:pPr algn="r">
                        <a:spcAft>
                          <a:spcPts val="0"/>
                        </a:spcAft>
                      </a:pPr>
                      <a:r>
                        <a:rPr lang="en-AU" sz="1600" kern="100">
                          <a:effectLst/>
                        </a:rPr>
                        <a:t>0.27</a:t>
                      </a:r>
                      <a:endParaRPr lang="zh-CN" sz="1600" kern="100">
                        <a:effectLst/>
                        <a:latin typeface="Times New Roman" panose="02020603050405020304" pitchFamily="18" charset="0"/>
                        <a:ea typeface="等线" panose="02010600030101010101" pitchFamily="2" charset="-122"/>
                        <a:cs typeface="Times New Roman" panose="02020603050405020304" pitchFamily="18" charset="0"/>
                      </a:endParaRPr>
                    </a:p>
                  </a:txBody>
                  <a:tcPr marL="8642" marR="8642" marT="2630" marB="0" anchor="ctr"/>
                </a:tc>
                <a:extLst>
                  <a:ext uri="{0D108BD9-81ED-4DB2-BD59-A6C34878D82A}">
                    <a16:rowId xmlns:a16="http://schemas.microsoft.com/office/drawing/2014/main" val="3184253057"/>
                  </a:ext>
                </a:extLst>
              </a:tr>
              <a:tr h="251532">
                <a:tc rowSpan="6">
                  <a:txBody>
                    <a:bodyPr/>
                    <a:lstStyle/>
                    <a:p>
                      <a:pPr algn="ctr">
                        <a:spcAft>
                          <a:spcPts val="0"/>
                        </a:spcAft>
                      </a:pPr>
                      <a:r>
                        <a:rPr lang="en-AU" sz="1600" kern="100" dirty="0">
                          <a:solidFill>
                            <a:schemeClr val="tx1"/>
                          </a:solidFill>
                          <a:effectLst/>
                        </a:rPr>
                        <a:t>GTAP-HET</a:t>
                      </a:r>
                      <a:endParaRPr lang="zh-CN" sz="1600" kern="100" dirty="0">
                        <a:solidFill>
                          <a:schemeClr val="tx1"/>
                        </a:solidFill>
                        <a:effectLst/>
                        <a:latin typeface="Times New Roman" panose="02020603050405020304" pitchFamily="18" charset="0"/>
                        <a:ea typeface="等线" panose="02010600030101010101" pitchFamily="2" charset="-122"/>
                        <a:cs typeface="Times New Roman" panose="02020603050405020304" pitchFamily="18" charset="0"/>
                      </a:endParaRPr>
                    </a:p>
                  </a:txBody>
                  <a:tcPr marL="8642" marR="8642" marT="2630" marB="0" anchor="ctr"/>
                </a:tc>
                <a:tc rowSpan="3">
                  <a:txBody>
                    <a:bodyPr/>
                    <a:lstStyle/>
                    <a:p>
                      <a:pPr algn="ctr">
                        <a:spcAft>
                          <a:spcPts val="0"/>
                        </a:spcAft>
                      </a:pPr>
                      <a:r>
                        <a:rPr lang="en-AU" sz="1600" kern="100" dirty="0">
                          <a:solidFill>
                            <a:schemeClr val="tx1"/>
                          </a:solidFill>
                          <a:effectLst/>
                        </a:rPr>
                        <a:t>China</a:t>
                      </a:r>
                      <a:endParaRPr lang="zh-CN" sz="1600" kern="100" dirty="0">
                        <a:solidFill>
                          <a:schemeClr val="tx1"/>
                        </a:solidFill>
                        <a:effectLst/>
                        <a:latin typeface="Times New Roman" panose="02020603050405020304" pitchFamily="18" charset="0"/>
                        <a:ea typeface="等线" panose="02010600030101010101" pitchFamily="2" charset="-122"/>
                        <a:cs typeface="Times New Roman" panose="02020603050405020304" pitchFamily="18" charset="0"/>
                      </a:endParaRPr>
                    </a:p>
                  </a:txBody>
                  <a:tcPr marL="8642" marR="8642" marT="2630" marB="0" anchor="ctr"/>
                </a:tc>
                <a:tc>
                  <a:txBody>
                    <a:bodyPr/>
                    <a:lstStyle/>
                    <a:p>
                      <a:pPr algn="ctr">
                        <a:spcAft>
                          <a:spcPts val="0"/>
                        </a:spcAft>
                      </a:pPr>
                      <a:r>
                        <a:rPr lang="en-AU" sz="1600" kern="100">
                          <a:solidFill>
                            <a:schemeClr val="tx1"/>
                          </a:solidFill>
                          <a:effectLst/>
                        </a:rPr>
                        <a:t>Output</a:t>
                      </a:r>
                      <a:endParaRPr lang="zh-CN" sz="1600" kern="100">
                        <a:solidFill>
                          <a:schemeClr val="tx1"/>
                        </a:solidFill>
                        <a:effectLst/>
                        <a:latin typeface="Times New Roman" panose="02020603050405020304" pitchFamily="18" charset="0"/>
                        <a:ea typeface="等线" panose="02010600030101010101" pitchFamily="2" charset="-122"/>
                        <a:cs typeface="Times New Roman" panose="02020603050405020304" pitchFamily="18" charset="0"/>
                      </a:endParaRPr>
                    </a:p>
                  </a:txBody>
                  <a:tcPr marL="8642" marR="8642" marT="2630" marB="0" anchor="ctr"/>
                </a:tc>
                <a:tc>
                  <a:txBody>
                    <a:bodyPr/>
                    <a:lstStyle/>
                    <a:p>
                      <a:pPr algn="r">
                        <a:spcAft>
                          <a:spcPts val="0"/>
                        </a:spcAft>
                      </a:pPr>
                      <a:r>
                        <a:rPr lang="en-AU" sz="1600" kern="100">
                          <a:effectLst/>
                        </a:rPr>
                        <a:t>-1.99</a:t>
                      </a:r>
                      <a:endParaRPr lang="zh-CN" sz="1600" kern="100">
                        <a:effectLst/>
                        <a:latin typeface="Times New Roman" panose="02020603050405020304" pitchFamily="18" charset="0"/>
                        <a:ea typeface="等线" panose="02010600030101010101" pitchFamily="2" charset="-122"/>
                        <a:cs typeface="Times New Roman" panose="02020603050405020304" pitchFamily="18" charset="0"/>
                      </a:endParaRPr>
                    </a:p>
                  </a:txBody>
                  <a:tcPr marL="8642" marR="8642" marT="2630" marB="0" anchor="ctr"/>
                </a:tc>
                <a:tc>
                  <a:txBody>
                    <a:bodyPr/>
                    <a:lstStyle/>
                    <a:p>
                      <a:pPr algn="r">
                        <a:spcAft>
                          <a:spcPts val="0"/>
                        </a:spcAft>
                      </a:pPr>
                      <a:r>
                        <a:rPr lang="en-AU" sz="1600" kern="100">
                          <a:effectLst/>
                        </a:rPr>
                        <a:t>2.30</a:t>
                      </a:r>
                      <a:endParaRPr lang="zh-CN" sz="1600" kern="100">
                        <a:effectLst/>
                        <a:latin typeface="Times New Roman" panose="02020603050405020304" pitchFamily="18" charset="0"/>
                        <a:ea typeface="等线" panose="02010600030101010101" pitchFamily="2" charset="-122"/>
                        <a:cs typeface="Times New Roman" panose="02020603050405020304" pitchFamily="18" charset="0"/>
                      </a:endParaRPr>
                    </a:p>
                  </a:txBody>
                  <a:tcPr marL="8642" marR="8642" marT="2630" marB="0" anchor="ctr"/>
                </a:tc>
                <a:tc>
                  <a:txBody>
                    <a:bodyPr/>
                    <a:lstStyle/>
                    <a:p>
                      <a:pPr algn="r">
                        <a:spcAft>
                          <a:spcPts val="0"/>
                        </a:spcAft>
                      </a:pPr>
                      <a:r>
                        <a:rPr lang="en-AU" sz="1600" kern="100">
                          <a:effectLst/>
                        </a:rPr>
                        <a:t>0.24</a:t>
                      </a:r>
                      <a:endParaRPr lang="zh-CN" sz="1600" kern="100">
                        <a:effectLst/>
                        <a:latin typeface="Times New Roman" panose="02020603050405020304" pitchFamily="18" charset="0"/>
                        <a:ea typeface="等线" panose="02010600030101010101" pitchFamily="2" charset="-122"/>
                        <a:cs typeface="Times New Roman" panose="02020603050405020304" pitchFamily="18" charset="0"/>
                      </a:endParaRPr>
                    </a:p>
                  </a:txBody>
                  <a:tcPr marL="8642" marR="8642" marT="2630" marB="0" anchor="ctr"/>
                </a:tc>
                <a:tc>
                  <a:txBody>
                    <a:bodyPr/>
                    <a:lstStyle/>
                    <a:p>
                      <a:pPr algn="r">
                        <a:spcAft>
                          <a:spcPts val="0"/>
                        </a:spcAft>
                      </a:pPr>
                      <a:r>
                        <a:rPr lang="en-AU" sz="1600" kern="100">
                          <a:effectLst/>
                        </a:rPr>
                        <a:t>1.60</a:t>
                      </a:r>
                      <a:endParaRPr lang="zh-CN" sz="1600" kern="100">
                        <a:effectLst/>
                        <a:latin typeface="Times New Roman" panose="02020603050405020304" pitchFamily="18" charset="0"/>
                        <a:ea typeface="等线" panose="02010600030101010101" pitchFamily="2" charset="-122"/>
                        <a:cs typeface="Times New Roman" panose="02020603050405020304" pitchFamily="18" charset="0"/>
                      </a:endParaRPr>
                    </a:p>
                  </a:txBody>
                  <a:tcPr marL="8642" marR="8642" marT="2630" marB="0" anchor="ctr"/>
                </a:tc>
                <a:tc>
                  <a:txBody>
                    <a:bodyPr/>
                    <a:lstStyle/>
                    <a:p>
                      <a:pPr algn="r">
                        <a:spcAft>
                          <a:spcPts val="0"/>
                        </a:spcAft>
                      </a:pPr>
                      <a:r>
                        <a:rPr lang="en-AU" sz="1600" kern="100">
                          <a:effectLst/>
                        </a:rPr>
                        <a:t>-4.30</a:t>
                      </a:r>
                      <a:endParaRPr lang="zh-CN" sz="1600" kern="100">
                        <a:effectLst/>
                        <a:latin typeface="Times New Roman" panose="02020603050405020304" pitchFamily="18" charset="0"/>
                        <a:ea typeface="等线" panose="02010600030101010101" pitchFamily="2" charset="-122"/>
                        <a:cs typeface="Times New Roman" panose="02020603050405020304" pitchFamily="18" charset="0"/>
                      </a:endParaRPr>
                    </a:p>
                  </a:txBody>
                  <a:tcPr marL="8642" marR="8642" marT="2630" marB="0" anchor="ctr"/>
                </a:tc>
                <a:tc>
                  <a:txBody>
                    <a:bodyPr/>
                    <a:lstStyle/>
                    <a:p>
                      <a:pPr algn="r">
                        <a:spcAft>
                          <a:spcPts val="0"/>
                        </a:spcAft>
                      </a:pPr>
                      <a:r>
                        <a:rPr lang="en-AU" sz="1600" kern="100">
                          <a:effectLst/>
                        </a:rPr>
                        <a:t>1.70</a:t>
                      </a:r>
                      <a:endParaRPr lang="zh-CN" sz="1600" kern="100">
                        <a:effectLst/>
                        <a:latin typeface="Times New Roman" panose="02020603050405020304" pitchFamily="18" charset="0"/>
                        <a:ea typeface="等线" panose="02010600030101010101" pitchFamily="2" charset="-122"/>
                        <a:cs typeface="Times New Roman" panose="02020603050405020304" pitchFamily="18" charset="0"/>
                      </a:endParaRPr>
                    </a:p>
                  </a:txBody>
                  <a:tcPr marL="8642" marR="8642" marT="2630" marB="0" anchor="ctr"/>
                </a:tc>
                <a:extLst>
                  <a:ext uri="{0D108BD9-81ED-4DB2-BD59-A6C34878D82A}">
                    <a16:rowId xmlns:a16="http://schemas.microsoft.com/office/drawing/2014/main" val="2537192155"/>
                  </a:ext>
                </a:extLst>
              </a:tr>
              <a:tr h="251532">
                <a:tc vMerge="1">
                  <a:txBody>
                    <a:bodyPr/>
                    <a:lstStyle/>
                    <a:p>
                      <a:endParaRPr lang="zh-CN" altLang="en-US"/>
                    </a:p>
                  </a:txBody>
                  <a:tcPr/>
                </a:tc>
                <a:tc vMerge="1">
                  <a:txBody>
                    <a:bodyPr/>
                    <a:lstStyle/>
                    <a:p>
                      <a:endParaRPr lang="zh-CN" altLang="en-US"/>
                    </a:p>
                  </a:txBody>
                  <a:tcPr/>
                </a:tc>
                <a:tc>
                  <a:txBody>
                    <a:bodyPr/>
                    <a:lstStyle/>
                    <a:p>
                      <a:pPr algn="ctr">
                        <a:spcAft>
                          <a:spcPts val="0"/>
                        </a:spcAft>
                      </a:pPr>
                      <a:r>
                        <a:rPr lang="en-AU" sz="1600" kern="100">
                          <a:solidFill>
                            <a:schemeClr val="tx1"/>
                          </a:solidFill>
                          <a:effectLst/>
                        </a:rPr>
                        <a:t>Export</a:t>
                      </a:r>
                      <a:endParaRPr lang="zh-CN" sz="1600" kern="100">
                        <a:solidFill>
                          <a:schemeClr val="tx1"/>
                        </a:solidFill>
                        <a:effectLst/>
                        <a:latin typeface="Times New Roman" panose="02020603050405020304" pitchFamily="18" charset="0"/>
                        <a:ea typeface="等线" panose="02010600030101010101" pitchFamily="2" charset="-122"/>
                        <a:cs typeface="Times New Roman" panose="02020603050405020304" pitchFamily="18" charset="0"/>
                      </a:endParaRPr>
                    </a:p>
                  </a:txBody>
                  <a:tcPr marL="8642" marR="8642" marT="2630" marB="0" anchor="ctr"/>
                </a:tc>
                <a:tc>
                  <a:txBody>
                    <a:bodyPr/>
                    <a:lstStyle/>
                    <a:p>
                      <a:pPr algn="r">
                        <a:spcAft>
                          <a:spcPts val="0"/>
                        </a:spcAft>
                      </a:pPr>
                      <a:r>
                        <a:rPr lang="en-AU" sz="1600" kern="100">
                          <a:effectLst/>
                        </a:rPr>
                        <a:t>-13.05</a:t>
                      </a:r>
                      <a:endParaRPr lang="zh-CN" sz="1600" kern="100">
                        <a:effectLst/>
                        <a:latin typeface="Times New Roman" panose="02020603050405020304" pitchFamily="18" charset="0"/>
                        <a:ea typeface="等线" panose="02010600030101010101" pitchFamily="2" charset="-122"/>
                        <a:cs typeface="Times New Roman" panose="02020603050405020304" pitchFamily="18" charset="0"/>
                      </a:endParaRPr>
                    </a:p>
                  </a:txBody>
                  <a:tcPr marL="8642" marR="8642" marT="2630" marB="0" anchor="ctr"/>
                </a:tc>
                <a:tc>
                  <a:txBody>
                    <a:bodyPr/>
                    <a:lstStyle/>
                    <a:p>
                      <a:pPr algn="r">
                        <a:spcAft>
                          <a:spcPts val="0"/>
                        </a:spcAft>
                      </a:pPr>
                      <a:r>
                        <a:rPr lang="en-AU" sz="1600" kern="100">
                          <a:effectLst/>
                        </a:rPr>
                        <a:t>4.25</a:t>
                      </a:r>
                      <a:endParaRPr lang="zh-CN" sz="1600" kern="100">
                        <a:effectLst/>
                        <a:latin typeface="Times New Roman" panose="02020603050405020304" pitchFamily="18" charset="0"/>
                        <a:ea typeface="等线" panose="02010600030101010101" pitchFamily="2" charset="-122"/>
                        <a:cs typeface="Times New Roman" panose="02020603050405020304" pitchFamily="18" charset="0"/>
                      </a:endParaRPr>
                    </a:p>
                  </a:txBody>
                  <a:tcPr marL="8642" marR="8642" marT="2630" marB="0" anchor="ctr"/>
                </a:tc>
                <a:tc>
                  <a:txBody>
                    <a:bodyPr/>
                    <a:lstStyle/>
                    <a:p>
                      <a:pPr algn="r">
                        <a:spcAft>
                          <a:spcPts val="0"/>
                        </a:spcAft>
                      </a:pPr>
                      <a:r>
                        <a:rPr lang="en-AU" sz="1600" kern="100">
                          <a:effectLst/>
                        </a:rPr>
                        <a:t>-0.27</a:t>
                      </a:r>
                      <a:endParaRPr lang="zh-CN" sz="1600" kern="100">
                        <a:effectLst/>
                        <a:latin typeface="Times New Roman" panose="02020603050405020304" pitchFamily="18" charset="0"/>
                        <a:ea typeface="等线" panose="02010600030101010101" pitchFamily="2" charset="-122"/>
                        <a:cs typeface="Times New Roman" panose="02020603050405020304" pitchFamily="18" charset="0"/>
                      </a:endParaRPr>
                    </a:p>
                  </a:txBody>
                  <a:tcPr marL="8642" marR="8642" marT="2630" marB="0" anchor="ctr"/>
                </a:tc>
                <a:tc>
                  <a:txBody>
                    <a:bodyPr/>
                    <a:lstStyle/>
                    <a:p>
                      <a:pPr algn="r">
                        <a:spcAft>
                          <a:spcPts val="0"/>
                        </a:spcAft>
                      </a:pPr>
                      <a:r>
                        <a:rPr lang="en-AU" sz="1600" kern="100">
                          <a:effectLst/>
                        </a:rPr>
                        <a:t>9.93</a:t>
                      </a:r>
                      <a:endParaRPr lang="zh-CN" sz="1600" kern="100">
                        <a:effectLst/>
                        <a:latin typeface="Times New Roman" panose="02020603050405020304" pitchFamily="18" charset="0"/>
                        <a:ea typeface="等线" panose="02010600030101010101" pitchFamily="2" charset="-122"/>
                        <a:cs typeface="Times New Roman" panose="02020603050405020304" pitchFamily="18" charset="0"/>
                      </a:endParaRPr>
                    </a:p>
                  </a:txBody>
                  <a:tcPr marL="8642" marR="8642" marT="2630" marB="0" anchor="ctr"/>
                </a:tc>
                <a:tc>
                  <a:txBody>
                    <a:bodyPr/>
                    <a:lstStyle/>
                    <a:p>
                      <a:pPr algn="r">
                        <a:spcAft>
                          <a:spcPts val="0"/>
                        </a:spcAft>
                      </a:pPr>
                      <a:r>
                        <a:rPr lang="en-AU" sz="1600" kern="100">
                          <a:effectLst/>
                        </a:rPr>
                        <a:t>-14.17</a:t>
                      </a:r>
                      <a:endParaRPr lang="zh-CN" sz="1600" kern="100">
                        <a:effectLst/>
                        <a:latin typeface="Times New Roman" panose="02020603050405020304" pitchFamily="18" charset="0"/>
                        <a:ea typeface="等线" panose="02010600030101010101" pitchFamily="2" charset="-122"/>
                        <a:cs typeface="Times New Roman" panose="02020603050405020304" pitchFamily="18" charset="0"/>
                      </a:endParaRPr>
                    </a:p>
                  </a:txBody>
                  <a:tcPr marL="8642" marR="8642" marT="2630" marB="0" anchor="ctr"/>
                </a:tc>
                <a:tc>
                  <a:txBody>
                    <a:bodyPr/>
                    <a:lstStyle/>
                    <a:p>
                      <a:pPr algn="r">
                        <a:spcAft>
                          <a:spcPts val="0"/>
                        </a:spcAft>
                      </a:pPr>
                      <a:r>
                        <a:rPr lang="en-AU" sz="1600" kern="100">
                          <a:effectLst/>
                        </a:rPr>
                        <a:t>10.03</a:t>
                      </a:r>
                      <a:endParaRPr lang="zh-CN" sz="1600" kern="100">
                        <a:effectLst/>
                        <a:latin typeface="Times New Roman" panose="02020603050405020304" pitchFamily="18" charset="0"/>
                        <a:ea typeface="等线" panose="02010600030101010101" pitchFamily="2" charset="-122"/>
                        <a:cs typeface="Times New Roman" panose="02020603050405020304" pitchFamily="18" charset="0"/>
                      </a:endParaRPr>
                    </a:p>
                  </a:txBody>
                  <a:tcPr marL="8642" marR="8642" marT="2630" marB="0" anchor="ctr"/>
                </a:tc>
                <a:extLst>
                  <a:ext uri="{0D108BD9-81ED-4DB2-BD59-A6C34878D82A}">
                    <a16:rowId xmlns:a16="http://schemas.microsoft.com/office/drawing/2014/main" val="3065596756"/>
                  </a:ext>
                </a:extLst>
              </a:tr>
              <a:tr h="251532">
                <a:tc vMerge="1">
                  <a:txBody>
                    <a:bodyPr/>
                    <a:lstStyle/>
                    <a:p>
                      <a:endParaRPr lang="zh-CN" altLang="en-US"/>
                    </a:p>
                  </a:txBody>
                  <a:tcPr/>
                </a:tc>
                <a:tc vMerge="1">
                  <a:txBody>
                    <a:bodyPr/>
                    <a:lstStyle/>
                    <a:p>
                      <a:endParaRPr lang="zh-CN" altLang="en-US"/>
                    </a:p>
                  </a:txBody>
                  <a:tcPr/>
                </a:tc>
                <a:tc>
                  <a:txBody>
                    <a:bodyPr/>
                    <a:lstStyle/>
                    <a:p>
                      <a:pPr algn="ctr">
                        <a:spcAft>
                          <a:spcPts val="0"/>
                        </a:spcAft>
                      </a:pPr>
                      <a:r>
                        <a:rPr lang="en-AU" sz="1600" kern="100">
                          <a:solidFill>
                            <a:schemeClr val="tx1"/>
                          </a:solidFill>
                          <a:effectLst/>
                        </a:rPr>
                        <a:t>Import</a:t>
                      </a:r>
                      <a:endParaRPr lang="zh-CN" sz="1600" kern="100">
                        <a:solidFill>
                          <a:schemeClr val="tx1"/>
                        </a:solidFill>
                        <a:effectLst/>
                        <a:latin typeface="Times New Roman" panose="02020603050405020304" pitchFamily="18" charset="0"/>
                        <a:ea typeface="等线" panose="02010600030101010101" pitchFamily="2" charset="-122"/>
                        <a:cs typeface="Times New Roman" panose="02020603050405020304" pitchFamily="18" charset="0"/>
                      </a:endParaRPr>
                    </a:p>
                  </a:txBody>
                  <a:tcPr marL="8642" marR="8642" marT="2630" marB="0" anchor="ctr"/>
                </a:tc>
                <a:tc>
                  <a:txBody>
                    <a:bodyPr/>
                    <a:lstStyle/>
                    <a:p>
                      <a:pPr algn="r">
                        <a:spcAft>
                          <a:spcPts val="0"/>
                        </a:spcAft>
                      </a:pPr>
                      <a:r>
                        <a:rPr lang="en-AU" sz="1600" kern="100">
                          <a:effectLst/>
                        </a:rPr>
                        <a:t>-0.83</a:t>
                      </a:r>
                      <a:endParaRPr lang="zh-CN" sz="1600" kern="100">
                        <a:effectLst/>
                        <a:latin typeface="Times New Roman" panose="02020603050405020304" pitchFamily="18" charset="0"/>
                        <a:ea typeface="等线" panose="02010600030101010101" pitchFamily="2" charset="-122"/>
                        <a:cs typeface="Times New Roman" panose="02020603050405020304" pitchFamily="18" charset="0"/>
                      </a:endParaRPr>
                    </a:p>
                  </a:txBody>
                  <a:tcPr marL="8642" marR="8642" marT="2630" marB="0" anchor="ctr"/>
                </a:tc>
                <a:tc>
                  <a:txBody>
                    <a:bodyPr/>
                    <a:lstStyle/>
                    <a:p>
                      <a:pPr algn="r">
                        <a:spcAft>
                          <a:spcPts val="0"/>
                        </a:spcAft>
                      </a:pPr>
                      <a:r>
                        <a:rPr lang="en-AU" sz="1600" kern="100">
                          <a:effectLst/>
                        </a:rPr>
                        <a:t>-2.46</a:t>
                      </a:r>
                      <a:endParaRPr lang="zh-CN" sz="1600" kern="100">
                        <a:effectLst/>
                        <a:latin typeface="Times New Roman" panose="02020603050405020304" pitchFamily="18" charset="0"/>
                        <a:ea typeface="等线" panose="02010600030101010101" pitchFamily="2" charset="-122"/>
                        <a:cs typeface="Times New Roman" panose="02020603050405020304" pitchFamily="18" charset="0"/>
                      </a:endParaRPr>
                    </a:p>
                  </a:txBody>
                  <a:tcPr marL="8642" marR="8642" marT="2630" marB="0" anchor="ctr"/>
                </a:tc>
                <a:tc>
                  <a:txBody>
                    <a:bodyPr/>
                    <a:lstStyle/>
                    <a:p>
                      <a:pPr algn="r">
                        <a:spcAft>
                          <a:spcPts val="0"/>
                        </a:spcAft>
                      </a:pPr>
                      <a:r>
                        <a:rPr lang="en-AU" sz="1600" kern="100">
                          <a:effectLst/>
                        </a:rPr>
                        <a:t>0.38</a:t>
                      </a:r>
                      <a:endParaRPr lang="zh-CN" sz="1600" kern="100">
                        <a:effectLst/>
                        <a:latin typeface="Times New Roman" panose="02020603050405020304" pitchFamily="18" charset="0"/>
                        <a:ea typeface="等线" panose="02010600030101010101" pitchFamily="2" charset="-122"/>
                        <a:cs typeface="Times New Roman" panose="02020603050405020304" pitchFamily="18" charset="0"/>
                      </a:endParaRPr>
                    </a:p>
                  </a:txBody>
                  <a:tcPr marL="8642" marR="8642" marT="2630" marB="0" anchor="ctr"/>
                </a:tc>
                <a:tc>
                  <a:txBody>
                    <a:bodyPr/>
                    <a:lstStyle/>
                    <a:p>
                      <a:pPr algn="r">
                        <a:spcAft>
                          <a:spcPts val="0"/>
                        </a:spcAft>
                      </a:pPr>
                      <a:r>
                        <a:rPr lang="en-AU" sz="1600" kern="100">
                          <a:effectLst/>
                        </a:rPr>
                        <a:t>-4.92</a:t>
                      </a:r>
                      <a:endParaRPr lang="zh-CN" sz="1600" kern="100">
                        <a:effectLst/>
                        <a:latin typeface="Times New Roman" panose="02020603050405020304" pitchFamily="18" charset="0"/>
                        <a:ea typeface="等线" panose="02010600030101010101" pitchFamily="2" charset="-122"/>
                        <a:cs typeface="Times New Roman" panose="02020603050405020304" pitchFamily="18" charset="0"/>
                      </a:endParaRPr>
                    </a:p>
                  </a:txBody>
                  <a:tcPr marL="8642" marR="8642" marT="2630" marB="0" anchor="ctr"/>
                </a:tc>
                <a:tc>
                  <a:txBody>
                    <a:bodyPr/>
                    <a:lstStyle/>
                    <a:p>
                      <a:pPr algn="r">
                        <a:spcAft>
                          <a:spcPts val="0"/>
                        </a:spcAft>
                      </a:pPr>
                      <a:r>
                        <a:rPr lang="en-AU" sz="1600" kern="100">
                          <a:effectLst/>
                        </a:rPr>
                        <a:t>-6.84</a:t>
                      </a:r>
                      <a:endParaRPr lang="zh-CN" sz="1600" kern="100">
                        <a:effectLst/>
                        <a:latin typeface="Times New Roman" panose="02020603050405020304" pitchFamily="18" charset="0"/>
                        <a:ea typeface="等线" panose="02010600030101010101" pitchFamily="2" charset="-122"/>
                        <a:cs typeface="Times New Roman" panose="02020603050405020304" pitchFamily="18" charset="0"/>
                      </a:endParaRPr>
                    </a:p>
                  </a:txBody>
                  <a:tcPr marL="8642" marR="8642" marT="2630" marB="0" anchor="ctr"/>
                </a:tc>
                <a:tc>
                  <a:txBody>
                    <a:bodyPr/>
                    <a:lstStyle/>
                    <a:p>
                      <a:pPr algn="r">
                        <a:spcAft>
                          <a:spcPts val="0"/>
                        </a:spcAft>
                      </a:pPr>
                      <a:r>
                        <a:rPr lang="en-AU" sz="1600" kern="100">
                          <a:effectLst/>
                        </a:rPr>
                        <a:t>-4.26</a:t>
                      </a:r>
                      <a:endParaRPr lang="zh-CN" sz="1600" kern="100">
                        <a:effectLst/>
                        <a:latin typeface="Times New Roman" panose="02020603050405020304" pitchFamily="18" charset="0"/>
                        <a:ea typeface="等线" panose="02010600030101010101" pitchFamily="2" charset="-122"/>
                        <a:cs typeface="Times New Roman" panose="02020603050405020304" pitchFamily="18" charset="0"/>
                      </a:endParaRPr>
                    </a:p>
                  </a:txBody>
                  <a:tcPr marL="8642" marR="8642" marT="2630" marB="0" anchor="ctr"/>
                </a:tc>
                <a:extLst>
                  <a:ext uri="{0D108BD9-81ED-4DB2-BD59-A6C34878D82A}">
                    <a16:rowId xmlns:a16="http://schemas.microsoft.com/office/drawing/2014/main" val="593732774"/>
                  </a:ext>
                </a:extLst>
              </a:tr>
              <a:tr h="251532">
                <a:tc vMerge="1">
                  <a:txBody>
                    <a:bodyPr/>
                    <a:lstStyle/>
                    <a:p>
                      <a:endParaRPr lang="zh-CN" altLang="en-US"/>
                    </a:p>
                  </a:txBody>
                  <a:tcPr/>
                </a:tc>
                <a:tc rowSpan="3">
                  <a:txBody>
                    <a:bodyPr/>
                    <a:lstStyle/>
                    <a:p>
                      <a:pPr algn="ctr">
                        <a:spcAft>
                          <a:spcPts val="0"/>
                        </a:spcAft>
                      </a:pPr>
                      <a:r>
                        <a:rPr lang="en-AU" sz="1600" kern="100">
                          <a:solidFill>
                            <a:schemeClr val="tx1"/>
                          </a:solidFill>
                          <a:effectLst/>
                        </a:rPr>
                        <a:t>U.S.</a:t>
                      </a:r>
                      <a:endParaRPr lang="zh-CN" sz="1600" kern="100">
                        <a:solidFill>
                          <a:schemeClr val="tx1"/>
                        </a:solidFill>
                        <a:effectLst/>
                        <a:latin typeface="Times New Roman" panose="02020603050405020304" pitchFamily="18" charset="0"/>
                        <a:ea typeface="等线" panose="02010600030101010101" pitchFamily="2" charset="-122"/>
                        <a:cs typeface="Times New Roman" panose="02020603050405020304" pitchFamily="18" charset="0"/>
                      </a:endParaRPr>
                    </a:p>
                  </a:txBody>
                  <a:tcPr marL="8642" marR="8642" marT="2630" marB="0" anchor="ctr"/>
                </a:tc>
                <a:tc>
                  <a:txBody>
                    <a:bodyPr/>
                    <a:lstStyle/>
                    <a:p>
                      <a:pPr algn="ctr">
                        <a:spcAft>
                          <a:spcPts val="0"/>
                        </a:spcAft>
                      </a:pPr>
                      <a:r>
                        <a:rPr lang="en-AU" sz="1600" kern="100">
                          <a:solidFill>
                            <a:schemeClr val="tx1"/>
                          </a:solidFill>
                          <a:effectLst/>
                        </a:rPr>
                        <a:t>Output</a:t>
                      </a:r>
                      <a:endParaRPr lang="zh-CN" sz="1600" kern="100">
                        <a:solidFill>
                          <a:schemeClr val="tx1"/>
                        </a:solidFill>
                        <a:effectLst/>
                        <a:latin typeface="Times New Roman" panose="02020603050405020304" pitchFamily="18" charset="0"/>
                        <a:ea typeface="等线" panose="02010600030101010101" pitchFamily="2" charset="-122"/>
                        <a:cs typeface="Times New Roman" panose="02020603050405020304" pitchFamily="18" charset="0"/>
                      </a:endParaRPr>
                    </a:p>
                  </a:txBody>
                  <a:tcPr marL="8642" marR="8642" marT="2630" marB="0" anchor="ctr"/>
                </a:tc>
                <a:tc>
                  <a:txBody>
                    <a:bodyPr/>
                    <a:lstStyle/>
                    <a:p>
                      <a:pPr algn="r">
                        <a:spcAft>
                          <a:spcPts val="0"/>
                        </a:spcAft>
                      </a:pPr>
                      <a:r>
                        <a:rPr lang="en-AU" sz="1600" kern="100">
                          <a:effectLst/>
                        </a:rPr>
                        <a:t>1.54</a:t>
                      </a:r>
                      <a:endParaRPr lang="zh-CN" sz="1600" kern="100">
                        <a:effectLst/>
                        <a:latin typeface="Times New Roman" panose="02020603050405020304" pitchFamily="18" charset="0"/>
                        <a:ea typeface="等线" panose="02010600030101010101" pitchFamily="2" charset="-122"/>
                        <a:cs typeface="Times New Roman" panose="02020603050405020304" pitchFamily="18" charset="0"/>
                      </a:endParaRPr>
                    </a:p>
                  </a:txBody>
                  <a:tcPr marL="8642" marR="8642" marT="2630" marB="0" anchor="ctr"/>
                </a:tc>
                <a:tc>
                  <a:txBody>
                    <a:bodyPr/>
                    <a:lstStyle/>
                    <a:p>
                      <a:pPr algn="r">
                        <a:spcAft>
                          <a:spcPts val="0"/>
                        </a:spcAft>
                      </a:pPr>
                      <a:r>
                        <a:rPr lang="en-AU" sz="1600" kern="100">
                          <a:effectLst/>
                        </a:rPr>
                        <a:t>-0.90</a:t>
                      </a:r>
                      <a:endParaRPr lang="zh-CN" sz="1600" kern="100">
                        <a:effectLst/>
                        <a:latin typeface="Times New Roman" panose="02020603050405020304" pitchFamily="18" charset="0"/>
                        <a:ea typeface="等线" panose="02010600030101010101" pitchFamily="2" charset="-122"/>
                        <a:cs typeface="Times New Roman" panose="02020603050405020304" pitchFamily="18" charset="0"/>
                      </a:endParaRPr>
                    </a:p>
                  </a:txBody>
                  <a:tcPr marL="8642" marR="8642" marT="2630" marB="0" anchor="ctr"/>
                </a:tc>
                <a:tc>
                  <a:txBody>
                    <a:bodyPr/>
                    <a:lstStyle/>
                    <a:p>
                      <a:pPr algn="r">
                        <a:spcAft>
                          <a:spcPts val="0"/>
                        </a:spcAft>
                      </a:pPr>
                      <a:r>
                        <a:rPr lang="en-AU" sz="1600" kern="100">
                          <a:effectLst/>
                        </a:rPr>
                        <a:t>-0.17</a:t>
                      </a:r>
                      <a:endParaRPr lang="zh-CN" sz="1600" kern="100">
                        <a:effectLst/>
                        <a:latin typeface="Times New Roman" panose="02020603050405020304" pitchFamily="18" charset="0"/>
                        <a:ea typeface="等线" panose="02010600030101010101" pitchFamily="2" charset="-122"/>
                        <a:cs typeface="Times New Roman" panose="02020603050405020304" pitchFamily="18" charset="0"/>
                      </a:endParaRPr>
                    </a:p>
                  </a:txBody>
                  <a:tcPr marL="8642" marR="8642" marT="2630" marB="0" anchor="ctr"/>
                </a:tc>
                <a:tc>
                  <a:txBody>
                    <a:bodyPr/>
                    <a:lstStyle/>
                    <a:p>
                      <a:pPr algn="r">
                        <a:spcAft>
                          <a:spcPts val="0"/>
                        </a:spcAft>
                      </a:pPr>
                      <a:r>
                        <a:rPr lang="en-AU" sz="1600" kern="100">
                          <a:effectLst/>
                        </a:rPr>
                        <a:t>-1.17</a:t>
                      </a:r>
                      <a:endParaRPr lang="zh-CN" sz="1600" kern="100">
                        <a:effectLst/>
                        <a:latin typeface="Times New Roman" panose="02020603050405020304" pitchFamily="18" charset="0"/>
                        <a:ea typeface="等线" panose="02010600030101010101" pitchFamily="2" charset="-122"/>
                        <a:cs typeface="Times New Roman" panose="02020603050405020304" pitchFamily="18" charset="0"/>
                      </a:endParaRPr>
                    </a:p>
                  </a:txBody>
                  <a:tcPr marL="8642" marR="8642" marT="2630" marB="0" anchor="ctr"/>
                </a:tc>
                <a:tc>
                  <a:txBody>
                    <a:bodyPr/>
                    <a:lstStyle/>
                    <a:p>
                      <a:pPr algn="r">
                        <a:spcAft>
                          <a:spcPts val="0"/>
                        </a:spcAft>
                      </a:pPr>
                      <a:r>
                        <a:rPr lang="en-AU" sz="1600" kern="100">
                          <a:effectLst/>
                        </a:rPr>
                        <a:t>4.44</a:t>
                      </a:r>
                      <a:endParaRPr lang="zh-CN" sz="1600" kern="100">
                        <a:effectLst/>
                        <a:latin typeface="Times New Roman" panose="02020603050405020304" pitchFamily="18" charset="0"/>
                        <a:ea typeface="等线" panose="02010600030101010101" pitchFamily="2" charset="-122"/>
                        <a:cs typeface="Times New Roman" panose="02020603050405020304" pitchFamily="18" charset="0"/>
                      </a:endParaRPr>
                    </a:p>
                  </a:txBody>
                  <a:tcPr marL="8642" marR="8642" marT="2630" marB="0" anchor="ctr"/>
                </a:tc>
                <a:tc>
                  <a:txBody>
                    <a:bodyPr/>
                    <a:lstStyle/>
                    <a:p>
                      <a:pPr algn="r">
                        <a:spcAft>
                          <a:spcPts val="0"/>
                        </a:spcAft>
                      </a:pPr>
                      <a:r>
                        <a:rPr lang="en-AU" sz="1600" kern="100">
                          <a:effectLst/>
                        </a:rPr>
                        <a:t>-1.72</a:t>
                      </a:r>
                      <a:endParaRPr lang="zh-CN" sz="1600" kern="100">
                        <a:effectLst/>
                        <a:latin typeface="Times New Roman" panose="02020603050405020304" pitchFamily="18" charset="0"/>
                        <a:ea typeface="等线" panose="02010600030101010101" pitchFamily="2" charset="-122"/>
                        <a:cs typeface="Times New Roman" panose="02020603050405020304" pitchFamily="18" charset="0"/>
                      </a:endParaRPr>
                    </a:p>
                  </a:txBody>
                  <a:tcPr marL="8642" marR="8642" marT="2630" marB="0" anchor="ctr"/>
                </a:tc>
                <a:extLst>
                  <a:ext uri="{0D108BD9-81ED-4DB2-BD59-A6C34878D82A}">
                    <a16:rowId xmlns:a16="http://schemas.microsoft.com/office/drawing/2014/main" val="2258484912"/>
                  </a:ext>
                </a:extLst>
              </a:tr>
              <a:tr h="251532">
                <a:tc vMerge="1">
                  <a:txBody>
                    <a:bodyPr/>
                    <a:lstStyle/>
                    <a:p>
                      <a:endParaRPr lang="zh-CN" altLang="en-US"/>
                    </a:p>
                  </a:txBody>
                  <a:tcPr/>
                </a:tc>
                <a:tc vMerge="1">
                  <a:txBody>
                    <a:bodyPr/>
                    <a:lstStyle/>
                    <a:p>
                      <a:endParaRPr lang="zh-CN" altLang="en-US"/>
                    </a:p>
                  </a:txBody>
                  <a:tcPr/>
                </a:tc>
                <a:tc>
                  <a:txBody>
                    <a:bodyPr/>
                    <a:lstStyle/>
                    <a:p>
                      <a:pPr algn="ctr">
                        <a:spcAft>
                          <a:spcPts val="0"/>
                        </a:spcAft>
                      </a:pPr>
                      <a:r>
                        <a:rPr lang="en-AU" sz="1600" kern="100">
                          <a:solidFill>
                            <a:schemeClr val="tx1"/>
                          </a:solidFill>
                          <a:effectLst/>
                        </a:rPr>
                        <a:t>Export</a:t>
                      </a:r>
                      <a:endParaRPr lang="zh-CN" sz="1600" kern="100">
                        <a:solidFill>
                          <a:schemeClr val="tx1"/>
                        </a:solidFill>
                        <a:effectLst/>
                        <a:latin typeface="Times New Roman" panose="02020603050405020304" pitchFamily="18" charset="0"/>
                        <a:ea typeface="等线" panose="02010600030101010101" pitchFamily="2" charset="-122"/>
                        <a:cs typeface="Times New Roman" panose="02020603050405020304" pitchFamily="18" charset="0"/>
                      </a:endParaRPr>
                    </a:p>
                  </a:txBody>
                  <a:tcPr marL="8642" marR="8642" marT="2630" marB="0" anchor="ctr"/>
                </a:tc>
                <a:tc>
                  <a:txBody>
                    <a:bodyPr/>
                    <a:lstStyle/>
                    <a:p>
                      <a:pPr algn="r">
                        <a:spcAft>
                          <a:spcPts val="0"/>
                        </a:spcAft>
                      </a:pPr>
                      <a:r>
                        <a:rPr lang="en-AU" sz="1600" kern="100">
                          <a:effectLst/>
                        </a:rPr>
                        <a:t>-0.92</a:t>
                      </a:r>
                      <a:endParaRPr lang="zh-CN" sz="1600" kern="100">
                        <a:effectLst/>
                        <a:latin typeface="Times New Roman" panose="02020603050405020304" pitchFamily="18" charset="0"/>
                        <a:ea typeface="等线" panose="02010600030101010101" pitchFamily="2" charset="-122"/>
                        <a:cs typeface="Times New Roman" panose="02020603050405020304" pitchFamily="18" charset="0"/>
                      </a:endParaRPr>
                    </a:p>
                  </a:txBody>
                  <a:tcPr marL="8642" marR="8642" marT="2630" marB="0" anchor="ctr"/>
                </a:tc>
                <a:tc>
                  <a:txBody>
                    <a:bodyPr/>
                    <a:lstStyle/>
                    <a:p>
                      <a:pPr algn="r">
                        <a:spcAft>
                          <a:spcPts val="0"/>
                        </a:spcAft>
                      </a:pPr>
                      <a:r>
                        <a:rPr lang="en-AU" sz="1600" kern="100">
                          <a:effectLst/>
                        </a:rPr>
                        <a:t>-1.79</a:t>
                      </a:r>
                      <a:endParaRPr lang="zh-CN" sz="1600" kern="100">
                        <a:effectLst/>
                        <a:latin typeface="Times New Roman" panose="02020603050405020304" pitchFamily="18" charset="0"/>
                        <a:ea typeface="等线" panose="02010600030101010101" pitchFamily="2" charset="-122"/>
                        <a:cs typeface="Times New Roman" panose="02020603050405020304" pitchFamily="18" charset="0"/>
                      </a:endParaRPr>
                    </a:p>
                  </a:txBody>
                  <a:tcPr marL="8642" marR="8642" marT="2630" marB="0" anchor="ctr"/>
                </a:tc>
                <a:tc>
                  <a:txBody>
                    <a:bodyPr/>
                    <a:lstStyle/>
                    <a:p>
                      <a:pPr algn="r">
                        <a:spcAft>
                          <a:spcPts val="0"/>
                        </a:spcAft>
                      </a:pPr>
                      <a:r>
                        <a:rPr lang="en-AU" sz="1600" kern="100">
                          <a:effectLst/>
                        </a:rPr>
                        <a:t>-0.33</a:t>
                      </a:r>
                      <a:endParaRPr lang="zh-CN" sz="1600" kern="100">
                        <a:effectLst/>
                        <a:latin typeface="Times New Roman" panose="02020603050405020304" pitchFamily="18" charset="0"/>
                        <a:ea typeface="等线" panose="02010600030101010101" pitchFamily="2" charset="-122"/>
                        <a:cs typeface="Times New Roman" panose="02020603050405020304" pitchFamily="18" charset="0"/>
                      </a:endParaRPr>
                    </a:p>
                  </a:txBody>
                  <a:tcPr marL="8642" marR="8642" marT="2630" marB="0" anchor="ctr"/>
                </a:tc>
                <a:tc>
                  <a:txBody>
                    <a:bodyPr/>
                    <a:lstStyle/>
                    <a:p>
                      <a:pPr algn="r">
                        <a:spcAft>
                          <a:spcPts val="0"/>
                        </a:spcAft>
                      </a:pPr>
                      <a:r>
                        <a:rPr lang="en-AU" sz="1600" kern="100">
                          <a:effectLst/>
                        </a:rPr>
                        <a:t>-7.57</a:t>
                      </a:r>
                      <a:endParaRPr lang="zh-CN" sz="1600" kern="100">
                        <a:effectLst/>
                        <a:latin typeface="Times New Roman" panose="02020603050405020304" pitchFamily="18" charset="0"/>
                        <a:ea typeface="等线" panose="02010600030101010101" pitchFamily="2" charset="-122"/>
                        <a:cs typeface="Times New Roman" panose="02020603050405020304" pitchFamily="18" charset="0"/>
                      </a:endParaRPr>
                    </a:p>
                  </a:txBody>
                  <a:tcPr marL="8642" marR="8642" marT="2630" marB="0" anchor="ctr"/>
                </a:tc>
                <a:tc>
                  <a:txBody>
                    <a:bodyPr/>
                    <a:lstStyle/>
                    <a:p>
                      <a:pPr algn="r">
                        <a:spcAft>
                          <a:spcPts val="0"/>
                        </a:spcAft>
                      </a:pPr>
                      <a:r>
                        <a:rPr lang="en-AU" sz="1600" kern="100">
                          <a:effectLst/>
                        </a:rPr>
                        <a:t>-5.79</a:t>
                      </a:r>
                      <a:endParaRPr lang="zh-CN" sz="1600" kern="100">
                        <a:effectLst/>
                        <a:latin typeface="Times New Roman" panose="02020603050405020304" pitchFamily="18" charset="0"/>
                        <a:ea typeface="等线" panose="02010600030101010101" pitchFamily="2" charset="-122"/>
                        <a:cs typeface="Times New Roman" panose="02020603050405020304" pitchFamily="18" charset="0"/>
                      </a:endParaRPr>
                    </a:p>
                  </a:txBody>
                  <a:tcPr marL="8642" marR="8642" marT="2630" marB="0" anchor="ctr"/>
                </a:tc>
                <a:tc>
                  <a:txBody>
                    <a:bodyPr/>
                    <a:lstStyle/>
                    <a:p>
                      <a:pPr algn="r">
                        <a:spcAft>
                          <a:spcPts val="0"/>
                        </a:spcAft>
                      </a:pPr>
                      <a:r>
                        <a:rPr lang="en-AU" sz="1600" kern="100">
                          <a:effectLst/>
                        </a:rPr>
                        <a:t>-6.68</a:t>
                      </a:r>
                      <a:endParaRPr lang="zh-CN" sz="1600" kern="100">
                        <a:effectLst/>
                        <a:latin typeface="Times New Roman" panose="02020603050405020304" pitchFamily="18" charset="0"/>
                        <a:ea typeface="等线" panose="02010600030101010101" pitchFamily="2" charset="-122"/>
                        <a:cs typeface="Times New Roman" panose="02020603050405020304" pitchFamily="18" charset="0"/>
                      </a:endParaRPr>
                    </a:p>
                  </a:txBody>
                  <a:tcPr marL="8642" marR="8642" marT="2630" marB="0" anchor="ctr"/>
                </a:tc>
                <a:extLst>
                  <a:ext uri="{0D108BD9-81ED-4DB2-BD59-A6C34878D82A}">
                    <a16:rowId xmlns:a16="http://schemas.microsoft.com/office/drawing/2014/main" val="1833610266"/>
                  </a:ext>
                </a:extLst>
              </a:tr>
              <a:tr h="251532">
                <a:tc vMerge="1">
                  <a:txBody>
                    <a:bodyPr/>
                    <a:lstStyle/>
                    <a:p>
                      <a:endParaRPr lang="zh-CN" altLang="en-US"/>
                    </a:p>
                  </a:txBody>
                  <a:tcPr/>
                </a:tc>
                <a:tc vMerge="1">
                  <a:txBody>
                    <a:bodyPr/>
                    <a:lstStyle/>
                    <a:p>
                      <a:endParaRPr lang="zh-CN" altLang="en-US"/>
                    </a:p>
                  </a:txBody>
                  <a:tcPr/>
                </a:tc>
                <a:tc>
                  <a:txBody>
                    <a:bodyPr/>
                    <a:lstStyle/>
                    <a:p>
                      <a:pPr algn="ctr">
                        <a:spcAft>
                          <a:spcPts val="0"/>
                        </a:spcAft>
                      </a:pPr>
                      <a:r>
                        <a:rPr lang="en-AU" sz="1600" kern="100">
                          <a:solidFill>
                            <a:schemeClr val="tx1"/>
                          </a:solidFill>
                          <a:effectLst/>
                        </a:rPr>
                        <a:t>Import</a:t>
                      </a:r>
                      <a:endParaRPr lang="zh-CN" sz="1600" kern="100">
                        <a:solidFill>
                          <a:schemeClr val="tx1"/>
                        </a:solidFill>
                        <a:effectLst/>
                        <a:latin typeface="Times New Roman" panose="02020603050405020304" pitchFamily="18" charset="0"/>
                        <a:ea typeface="等线" panose="02010600030101010101" pitchFamily="2" charset="-122"/>
                        <a:cs typeface="Times New Roman" panose="02020603050405020304" pitchFamily="18" charset="0"/>
                      </a:endParaRPr>
                    </a:p>
                  </a:txBody>
                  <a:tcPr marL="8642" marR="8642" marT="2630" marB="0" anchor="ctr"/>
                </a:tc>
                <a:tc>
                  <a:txBody>
                    <a:bodyPr/>
                    <a:lstStyle/>
                    <a:p>
                      <a:pPr algn="r">
                        <a:spcAft>
                          <a:spcPts val="0"/>
                        </a:spcAft>
                      </a:pPr>
                      <a:r>
                        <a:rPr lang="en-AU" sz="1600" kern="100">
                          <a:effectLst/>
                        </a:rPr>
                        <a:t>-7.79</a:t>
                      </a:r>
                      <a:endParaRPr lang="zh-CN" sz="1600" kern="100">
                        <a:effectLst/>
                        <a:latin typeface="Times New Roman" panose="02020603050405020304" pitchFamily="18" charset="0"/>
                        <a:ea typeface="等线" panose="02010600030101010101" pitchFamily="2" charset="-122"/>
                        <a:cs typeface="Times New Roman" panose="02020603050405020304" pitchFamily="18" charset="0"/>
                      </a:endParaRPr>
                    </a:p>
                  </a:txBody>
                  <a:tcPr marL="8642" marR="8642" marT="2630" marB="0" anchor="ctr"/>
                </a:tc>
                <a:tc>
                  <a:txBody>
                    <a:bodyPr/>
                    <a:lstStyle/>
                    <a:p>
                      <a:pPr algn="r">
                        <a:spcAft>
                          <a:spcPts val="0"/>
                        </a:spcAft>
                      </a:pPr>
                      <a:r>
                        <a:rPr lang="en-AU" sz="1600" kern="100">
                          <a:effectLst/>
                        </a:rPr>
                        <a:t>0.63</a:t>
                      </a:r>
                      <a:endParaRPr lang="zh-CN" sz="1600" kern="100">
                        <a:effectLst/>
                        <a:latin typeface="Times New Roman" panose="02020603050405020304" pitchFamily="18" charset="0"/>
                        <a:ea typeface="等线" panose="02010600030101010101" pitchFamily="2" charset="-122"/>
                        <a:cs typeface="Times New Roman" panose="02020603050405020304" pitchFamily="18" charset="0"/>
                      </a:endParaRPr>
                    </a:p>
                  </a:txBody>
                  <a:tcPr marL="8642" marR="8642" marT="2630" marB="0" anchor="ctr"/>
                </a:tc>
                <a:tc>
                  <a:txBody>
                    <a:bodyPr/>
                    <a:lstStyle/>
                    <a:p>
                      <a:pPr algn="r">
                        <a:spcAft>
                          <a:spcPts val="0"/>
                        </a:spcAft>
                      </a:pPr>
                      <a:r>
                        <a:rPr lang="en-AU" sz="1600" kern="100">
                          <a:effectLst/>
                        </a:rPr>
                        <a:t>-0.02</a:t>
                      </a:r>
                      <a:endParaRPr lang="zh-CN" sz="1600" kern="100">
                        <a:effectLst/>
                        <a:latin typeface="Times New Roman" panose="02020603050405020304" pitchFamily="18" charset="0"/>
                        <a:ea typeface="等线" panose="02010600030101010101" pitchFamily="2" charset="-122"/>
                        <a:cs typeface="Times New Roman" panose="02020603050405020304" pitchFamily="18" charset="0"/>
                      </a:endParaRPr>
                    </a:p>
                  </a:txBody>
                  <a:tcPr marL="8642" marR="8642" marT="2630" marB="0" anchor="ctr"/>
                </a:tc>
                <a:tc>
                  <a:txBody>
                    <a:bodyPr/>
                    <a:lstStyle/>
                    <a:p>
                      <a:pPr algn="r">
                        <a:spcAft>
                          <a:spcPts val="0"/>
                        </a:spcAft>
                      </a:pPr>
                      <a:r>
                        <a:rPr lang="en-AU" sz="1600" kern="100">
                          <a:effectLst/>
                        </a:rPr>
                        <a:t>4.35</a:t>
                      </a:r>
                      <a:endParaRPr lang="zh-CN" sz="1600" kern="100">
                        <a:effectLst/>
                        <a:latin typeface="Times New Roman" panose="02020603050405020304" pitchFamily="18" charset="0"/>
                        <a:ea typeface="等线" panose="02010600030101010101" pitchFamily="2" charset="-122"/>
                        <a:cs typeface="Times New Roman" panose="02020603050405020304" pitchFamily="18" charset="0"/>
                      </a:endParaRPr>
                    </a:p>
                  </a:txBody>
                  <a:tcPr marL="8642" marR="8642" marT="2630" marB="0" anchor="ctr"/>
                </a:tc>
                <a:tc>
                  <a:txBody>
                    <a:bodyPr/>
                    <a:lstStyle/>
                    <a:p>
                      <a:pPr algn="r">
                        <a:spcAft>
                          <a:spcPts val="0"/>
                        </a:spcAft>
                      </a:pPr>
                      <a:r>
                        <a:rPr lang="en-AU" sz="1600" kern="100">
                          <a:effectLst/>
                        </a:rPr>
                        <a:t>-10.22</a:t>
                      </a:r>
                      <a:endParaRPr lang="zh-CN" sz="1600" kern="100">
                        <a:effectLst/>
                        <a:latin typeface="Times New Roman" panose="02020603050405020304" pitchFamily="18" charset="0"/>
                        <a:ea typeface="等线" panose="02010600030101010101" pitchFamily="2" charset="-122"/>
                        <a:cs typeface="Times New Roman" panose="02020603050405020304" pitchFamily="18" charset="0"/>
                      </a:endParaRPr>
                    </a:p>
                  </a:txBody>
                  <a:tcPr marL="8642" marR="8642" marT="2630" marB="0" anchor="ctr"/>
                </a:tc>
                <a:tc>
                  <a:txBody>
                    <a:bodyPr/>
                    <a:lstStyle/>
                    <a:p>
                      <a:pPr algn="r">
                        <a:spcAft>
                          <a:spcPts val="0"/>
                        </a:spcAft>
                      </a:pPr>
                      <a:r>
                        <a:rPr lang="en-AU" sz="1600" kern="100" dirty="0">
                          <a:effectLst/>
                        </a:rPr>
                        <a:t>3.24</a:t>
                      </a:r>
                      <a:endParaRPr lang="zh-CN" sz="1600" kern="100" dirty="0">
                        <a:effectLst/>
                        <a:latin typeface="Times New Roman" panose="02020603050405020304" pitchFamily="18" charset="0"/>
                        <a:ea typeface="等线" panose="02010600030101010101" pitchFamily="2" charset="-122"/>
                        <a:cs typeface="Times New Roman" panose="02020603050405020304" pitchFamily="18" charset="0"/>
                      </a:endParaRPr>
                    </a:p>
                  </a:txBody>
                  <a:tcPr marL="8642" marR="8642" marT="2630" marB="0" anchor="ctr"/>
                </a:tc>
                <a:extLst>
                  <a:ext uri="{0D108BD9-81ED-4DB2-BD59-A6C34878D82A}">
                    <a16:rowId xmlns:a16="http://schemas.microsoft.com/office/drawing/2014/main" val="854516320"/>
                  </a:ext>
                </a:extLst>
              </a:tr>
            </a:tbl>
          </a:graphicData>
        </a:graphic>
      </p:graphicFrame>
      <p:sp>
        <p:nvSpPr>
          <p:cNvPr id="4" name="日期占位符 3">
            <a:extLst>
              <a:ext uri="{FF2B5EF4-FFF2-40B4-BE49-F238E27FC236}">
                <a16:creationId xmlns:a16="http://schemas.microsoft.com/office/drawing/2014/main" id="{E0691A73-F843-448D-B746-25672D58C02B}"/>
              </a:ext>
            </a:extLst>
          </p:cNvPr>
          <p:cNvSpPr>
            <a:spLocks noGrp="1"/>
          </p:cNvSpPr>
          <p:nvPr>
            <p:ph type="dt" sz="half" idx="10"/>
          </p:nvPr>
        </p:nvSpPr>
        <p:spPr/>
        <p:txBody>
          <a:bodyPr/>
          <a:lstStyle/>
          <a:p>
            <a:fld id="{0C2F2AFC-69E6-4D0D-B78F-109D722A84EC}" type="datetime1">
              <a:rPr lang="zh-CN" altLang="en-US" smtClean="0"/>
              <a:t>2020/6/12</a:t>
            </a:fld>
            <a:endParaRPr lang="zh-CN" altLang="en-US"/>
          </a:p>
        </p:txBody>
      </p:sp>
      <p:sp>
        <p:nvSpPr>
          <p:cNvPr id="5" name="页脚占位符 4">
            <a:extLst>
              <a:ext uri="{FF2B5EF4-FFF2-40B4-BE49-F238E27FC236}">
                <a16:creationId xmlns:a16="http://schemas.microsoft.com/office/drawing/2014/main" id="{9EDF75C8-E767-4863-BD18-C8FC1486F204}"/>
              </a:ext>
            </a:extLst>
          </p:cNvPr>
          <p:cNvSpPr>
            <a:spLocks noGrp="1"/>
          </p:cNvSpPr>
          <p:nvPr>
            <p:ph type="ftr" sz="quarter" idx="11"/>
          </p:nvPr>
        </p:nvSpPr>
        <p:spPr/>
        <p:txBody>
          <a:bodyPr/>
          <a:lstStyle/>
          <a:p>
            <a:r>
              <a:rPr lang="en-US" altLang="zh-CN"/>
              <a:t>GTAP Annual Conference, June 2020</a:t>
            </a:r>
            <a:endParaRPr lang="zh-CN" altLang="en-US"/>
          </a:p>
        </p:txBody>
      </p:sp>
      <p:sp>
        <p:nvSpPr>
          <p:cNvPr id="7" name="灯片编号占位符 6">
            <a:extLst>
              <a:ext uri="{FF2B5EF4-FFF2-40B4-BE49-F238E27FC236}">
                <a16:creationId xmlns:a16="http://schemas.microsoft.com/office/drawing/2014/main" id="{9EF2575F-9A82-4129-B27F-9621F4B79A7F}"/>
              </a:ext>
            </a:extLst>
          </p:cNvPr>
          <p:cNvSpPr>
            <a:spLocks noGrp="1"/>
          </p:cNvSpPr>
          <p:nvPr>
            <p:ph type="sldNum" sz="quarter" idx="12"/>
          </p:nvPr>
        </p:nvSpPr>
        <p:spPr/>
        <p:txBody>
          <a:bodyPr/>
          <a:lstStyle/>
          <a:p>
            <a:fld id="{C0A867C4-9EEB-4AFE-9714-03356454A58B}" type="slidenum">
              <a:rPr lang="zh-CN" altLang="en-US" smtClean="0"/>
              <a:t>14</a:t>
            </a:fld>
            <a:endParaRPr lang="zh-CN" altLang="en-US"/>
          </a:p>
        </p:txBody>
      </p:sp>
    </p:spTree>
    <p:extLst>
      <p:ext uri="{BB962C8B-B14F-4D97-AF65-F5344CB8AC3E}">
        <p14:creationId xmlns:p14="http://schemas.microsoft.com/office/powerpoint/2010/main" val="298251650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058A14AF-9FB5-4CC7-BA35-E8E85D3EDF0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3A9A4357-BD1D-4622-A4FE-766E6AB8DE8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flipV="1">
            <a:off x="-2" y="1998845"/>
            <a:ext cx="11454595" cy="781699"/>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E659831F-0D9A-4C63-9EBB-8435B85A440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203079"/>
            <a:ext cx="11383362" cy="4267991"/>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内容占位符 2">
            <a:extLst>
              <a:ext uri="{FF2B5EF4-FFF2-40B4-BE49-F238E27FC236}">
                <a16:creationId xmlns:a16="http://schemas.microsoft.com/office/drawing/2014/main" id="{99D83C61-0BE3-4A7B-BF24-ABB20900BE48}"/>
              </a:ext>
            </a:extLst>
          </p:cNvPr>
          <p:cNvSpPr>
            <a:spLocks noGrp="1"/>
          </p:cNvSpPr>
          <p:nvPr>
            <p:ph idx="1"/>
          </p:nvPr>
        </p:nvSpPr>
        <p:spPr>
          <a:xfrm>
            <a:off x="793661" y="2599509"/>
            <a:ext cx="4530898" cy="3639450"/>
          </a:xfrm>
        </p:spPr>
        <p:txBody>
          <a:bodyPr anchor="ctr">
            <a:normAutofit/>
          </a:bodyPr>
          <a:lstStyle/>
          <a:p>
            <a:pPr marL="0" indent="0">
              <a:buNone/>
            </a:pPr>
            <a:r>
              <a:rPr lang="en-US" altLang="zh-CN" sz="2000">
                <a:latin typeface="Times New Roman" panose="02020603050405020304" pitchFamily="18" charset="0"/>
                <a:cs typeface="Times New Roman" panose="02020603050405020304" pitchFamily="18" charset="0"/>
              </a:rPr>
              <a:t>Table 5: non-tariff policy</a:t>
            </a:r>
            <a:endParaRPr lang="zh-CN" altLang="en-US" sz="2000">
              <a:latin typeface="Times New Roman" panose="02020603050405020304" pitchFamily="18" charset="0"/>
              <a:cs typeface="Times New Roman" panose="02020603050405020304" pitchFamily="18" charset="0"/>
            </a:endParaRPr>
          </a:p>
        </p:txBody>
      </p:sp>
      <p:sp>
        <p:nvSpPr>
          <p:cNvPr id="14" name="Rectangle 13">
            <a:extLst>
              <a:ext uri="{FF2B5EF4-FFF2-40B4-BE49-F238E27FC236}">
                <a16:creationId xmlns:a16="http://schemas.microsoft.com/office/drawing/2014/main" id="{E6995CE5-F890-4ABA-82A2-26507CE8D2A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11228040" y="2313027"/>
            <a:ext cx="781700" cy="15238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2" name="表格 1">
            <a:extLst>
              <a:ext uri="{FF2B5EF4-FFF2-40B4-BE49-F238E27FC236}">
                <a16:creationId xmlns:a16="http://schemas.microsoft.com/office/drawing/2014/main" id="{87E0D7A1-651D-4979-9443-369D55379120}"/>
              </a:ext>
            </a:extLst>
          </p:cNvPr>
          <p:cNvGraphicFramePr>
            <a:graphicFrameLocks noGrp="1"/>
          </p:cNvGraphicFramePr>
          <p:nvPr>
            <p:extLst>
              <p:ext uri="{D42A27DB-BD31-4B8C-83A1-F6EECF244321}">
                <p14:modId xmlns:p14="http://schemas.microsoft.com/office/powerpoint/2010/main" val="3072739137"/>
              </p:ext>
            </p:extLst>
          </p:nvPr>
        </p:nvGraphicFramePr>
        <p:xfrm>
          <a:off x="3467222" y="2203079"/>
          <a:ext cx="7836119" cy="4267994"/>
        </p:xfrm>
        <a:graphic>
          <a:graphicData uri="http://schemas.openxmlformats.org/drawingml/2006/table">
            <a:tbl>
              <a:tblPr firstRow="1" firstCol="1" bandRow="1">
                <a:tableStyleId>{9D7B26C5-4107-4FEC-AEDC-1716B250A1EF}</a:tableStyleId>
              </a:tblPr>
              <a:tblGrid>
                <a:gridCol w="993232">
                  <a:extLst>
                    <a:ext uri="{9D8B030D-6E8A-4147-A177-3AD203B41FA5}">
                      <a16:colId xmlns:a16="http://schemas.microsoft.com/office/drawing/2014/main" val="3019665502"/>
                    </a:ext>
                  </a:extLst>
                </a:gridCol>
                <a:gridCol w="1009339">
                  <a:extLst>
                    <a:ext uri="{9D8B030D-6E8A-4147-A177-3AD203B41FA5}">
                      <a16:colId xmlns:a16="http://schemas.microsoft.com/office/drawing/2014/main" val="289558351"/>
                    </a:ext>
                  </a:extLst>
                </a:gridCol>
                <a:gridCol w="889301">
                  <a:extLst>
                    <a:ext uri="{9D8B030D-6E8A-4147-A177-3AD203B41FA5}">
                      <a16:colId xmlns:a16="http://schemas.microsoft.com/office/drawing/2014/main" val="2835214251"/>
                    </a:ext>
                  </a:extLst>
                </a:gridCol>
                <a:gridCol w="885305">
                  <a:extLst>
                    <a:ext uri="{9D8B030D-6E8A-4147-A177-3AD203B41FA5}">
                      <a16:colId xmlns:a16="http://schemas.microsoft.com/office/drawing/2014/main" val="1699272252"/>
                    </a:ext>
                  </a:extLst>
                </a:gridCol>
                <a:gridCol w="885305">
                  <a:extLst>
                    <a:ext uri="{9D8B030D-6E8A-4147-A177-3AD203B41FA5}">
                      <a16:colId xmlns:a16="http://schemas.microsoft.com/office/drawing/2014/main" val="3621648703"/>
                    </a:ext>
                  </a:extLst>
                </a:gridCol>
                <a:gridCol w="674289">
                  <a:extLst>
                    <a:ext uri="{9D8B030D-6E8A-4147-A177-3AD203B41FA5}">
                      <a16:colId xmlns:a16="http://schemas.microsoft.com/office/drawing/2014/main" val="911900172"/>
                    </a:ext>
                  </a:extLst>
                </a:gridCol>
                <a:gridCol w="903455">
                  <a:extLst>
                    <a:ext uri="{9D8B030D-6E8A-4147-A177-3AD203B41FA5}">
                      <a16:colId xmlns:a16="http://schemas.microsoft.com/office/drawing/2014/main" val="1396335399"/>
                    </a:ext>
                  </a:extLst>
                </a:gridCol>
                <a:gridCol w="903455">
                  <a:extLst>
                    <a:ext uri="{9D8B030D-6E8A-4147-A177-3AD203B41FA5}">
                      <a16:colId xmlns:a16="http://schemas.microsoft.com/office/drawing/2014/main" val="454645122"/>
                    </a:ext>
                  </a:extLst>
                </a:gridCol>
                <a:gridCol w="692438">
                  <a:extLst>
                    <a:ext uri="{9D8B030D-6E8A-4147-A177-3AD203B41FA5}">
                      <a16:colId xmlns:a16="http://schemas.microsoft.com/office/drawing/2014/main" val="55757447"/>
                    </a:ext>
                  </a:extLst>
                </a:gridCol>
              </a:tblGrid>
              <a:tr h="498655">
                <a:tc rowSpan="2">
                  <a:txBody>
                    <a:bodyPr/>
                    <a:lstStyle/>
                    <a:p>
                      <a:pPr algn="ctr">
                        <a:spcAft>
                          <a:spcPts val="0"/>
                        </a:spcAft>
                      </a:pPr>
                      <a:r>
                        <a:rPr lang="en-AU" sz="1600" kern="100" dirty="0">
                          <a:solidFill>
                            <a:schemeClr val="tx1"/>
                          </a:solidFill>
                          <a:effectLst/>
                        </a:rPr>
                        <a:t>Model</a:t>
                      </a:r>
                      <a:endParaRPr lang="zh-CN" sz="1600" kern="100" dirty="0">
                        <a:solidFill>
                          <a:schemeClr val="tx1"/>
                        </a:solidFill>
                        <a:effectLst/>
                        <a:latin typeface="Times New Roman" panose="02020603050405020304" pitchFamily="18" charset="0"/>
                        <a:ea typeface="等线" panose="02010600030101010101" pitchFamily="2" charset="-122"/>
                        <a:cs typeface="Times New Roman" panose="02020603050405020304" pitchFamily="18" charset="0"/>
                      </a:endParaRPr>
                    </a:p>
                  </a:txBody>
                  <a:tcPr marL="8714" marR="8714" marT="2652" marB="0" anchor="ctr"/>
                </a:tc>
                <a:tc rowSpan="2">
                  <a:txBody>
                    <a:bodyPr/>
                    <a:lstStyle/>
                    <a:p>
                      <a:pPr algn="ctr">
                        <a:spcAft>
                          <a:spcPts val="0"/>
                        </a:spcAft>
                      </a:pPr>
                      <a:r>
                        <a:rPr lang="en-AU" sz="1600" kern="100" dirty="0">
                          <a:solidFill>
                            <a:schemeClr val="tx1"/>
                          </a:solidFill>
                          <a:effectLst/>
                        </a:rPr>
                        <a:t>Economy</a:t>
                      </a:r>
                      <a:endParaRPr lang="zh-CN" sz="1600" kern="100" dirty="0">
                        <a:solidFill>
                          <a:schemeClr val="tx1"/>
                        </a:solidFill>
                        <a:effectLst/>
                        <a:latin typeface="Times New Roman" panose="02020603050405020304" pitchFamily="18" charset="0"/>
                        <a:ea typeface="等线" panose="02010600030101010101" pitchFamily="2" charset="-122"/>
                        <a:cs typeface="Times New Roman" panose="02020603050405020304" pitchFamily="18" charset="0"/>
                      </a:endParaRPr>
                    </a:p>
                  </a:txBody>
                  <a:tcPr marL="8714" marR="8714" marT="2652" marB="0" anchor="ctr"/>
                </a:tc>
                <a:tc rowSpan="2">
                  <a:txBody>
                    <a:bodyPr/>
                    <a:lstStyle/>
                    <a:p>
                      <a:pPr algn="ctr">
                        <a:spcAft>
                          <a:spcPts val="0"/>
                        </a:spcAft>
                      </a:pPr>
                      <a:r>
                        <a:rPr lang="en-AU" sz="1600" kern="100">
                          <a:solidFill>
                            <a:schemeClr val="tx1"/>
                          </a:solidFill>
                          <a:effectLst/>
                        </a:rPr>
                        <a:t>Variable</a:t>
                      </a:r>
                      <a:endParaRPr lang="zh-CN" sz="1600" kern="100">
                        <a:solidFill>
                          <a:schemeClr val="tx1"/>
                        </a:solidFill>
                        <a:effectLst/>
                        <a:latin typeface="Times New Roman" panose="02020603050405020304" pitchFamily="18" charset="0"/>
                        <a:ea typeface="等线" panose="02010600030101010101" pitchFamily="2" charset="-122"/>
                        <a:cs typeface="Times New Roman" panose="02020603050405020304" pitchFamily="18" charset="0"/>
                      </a:endParaRPr>
                    </a:p>
                  </a:txBody>
                  <a:tcPr marL="8714" marR="8714" marT="2652" marB="0" anchor="ctr"/>
                </a:tc>
                <a:tc gridSpan="3">
                  <a:txBody>
                    <a:bodyPr/>
                    <a:lstStyle/>
                    <a:p>
                      <a:pPr algn="just">
                        <a:spcAft>
                          <a:spcPts val="0"/>
                        </a:spcAft>
                      </a:pPr>
                      <a:r>
                        <a:rPr lang="en-AU" sz="1600" kern="100">
                          <a:solidFill>
                            <a:schemeClr val="tx1"/>
                          </a:solidFill>
                          <a:effectLst/>
                        </a:rPr>
                        <a:t>Perfect competition Sector</a:t>
                      </a:r>
                      <a:endParaRPr lang="zh-CN" sz="1600" kern="100">
                        <a:solidFill>
                          <a:schemeClr val="tx1"/>
                        </a:solidFill>
                        <a:effectLst/>
                        <a:latin typeface="Times New Roman" panose="02020603050405020304" pitchFamily="18" charset="0"/>
                        <a:ea typeface="等线" panose="02010600030101010101" pitchFamily="2" charset="-122"/>
                        <a:cs typeface="Times New Roman" panose="02020603050405020304" pitchFamily="18" charset="0"/>
                      </a:endParaRPr>
                    </a:p>
                  </a:txBody>
                  <a:tcPr marL="8714" marR="8714" marT="2652" marB="0" anchor="ctr"/>
                </a:tc>
                <a:tc hMerge="1">
                  <a:txBody>
                    <a:bodyPr/>
                    <a:lstStyle/>
                    <a:p>
                      <a:endParaRPr lang="zh-CN" altLang="en-US"/>
                    </a:p>
                  </a:txBody>
                  <a:tcPr/>
                </a:tc>
                <a:tc hMerge="1">
                  <a:txBody>
                    <a:bodyPr/>
                    <a:lstStyle/>
                    <a:p>
                      <a:endParaRPr lang="zh-CN" altLang="en-US"/>
                    </a:p>
                  </a:txBody>
                  <a:tcPr/>
                </a:tc>
                <a:tc gridSpan="3">
                  <a:txBody>
                    <a:bodyPr/>
                    <a:lstStyle/>
                    <a:p>
                      <a:pPr algn="just">
                        <a:spcAft>
                          <a:spcPts val="0"/>
                        </a:spcAft>
                      </a:pPr>
                      <a:r>
                        <a:rPr lang="en-AU" sz="1600" kern="100">
                          <a:solidFill>
                            <a:schemeClr val="tx1"/>
                          </a:solidFill>
                          <a:effectLst/>
                        </a:rPr>
                        <a:t>Monopolistic competition Sector</a:t>
                      </a:r>
                      <a:endParaRPr lang="zh-CN" sz="1600" kern="100">
                        <a:solidFill>
                          <a:schemeClr val="tx1"/>
                        </a:solidFill>
                        <a:effectLst/>
                        <a:latin typeface="Times New Roman" panose="02020603050405020304" pitchFamily="18" charset="0"/>
                        <a:ea typeface="等线" panose="02010600030101010101" pitchFamily="2" charset="-122"/>
                        <a:cs typeface="Times New Roman" panose="02020603050405020304" pitchFamily="18" charset="0"/>
                      </a:endParaRPr>
                    </a:p>
                  </a:txBody>
                  <a:tcPr marL="8714" marR="8714" marT="2652" marB="0" anchor="ctr"/>
                </a:tc>
                <a:tc hMerge="1">
                  <a:txBody>
                    <a:bodyPr/>
                    <a:lstStyle/>
                    <a:p>
                      <a:endParaRPr lang="zh-CN" altLang="en-US"/>
                    </a:p>
                  </a:txBody>
                  <a:tcPr/>
                </a:tc>
                <a:tc hMerge="1">
                  <a:txBody>
                    <a:bodyPr/>
                    <a:lstStyle/>
                    <a:p>
                      <a:endParaRPr lang="zh-CN" altLang="en-US"/>
                    </a:p>
                  </a:txBody>
                  <a:tcPr/>
                </a:tc>
                <a:extLst>
                  <a:ext uri="{0D108BD9-81ED-4DB2-BD59-A6C34878D82A}">
                    <a16:rowId xmlns:a16="http://schemas.microsoft.com/office/drawing/2014/main" val="1983988490"/>
                  </a:ext>
                </a:extLst>
              </a:tr>
              <a:tr h="746635">
                <a:tc vMerge="1">
                  <a:txBody>
                    <a:bodyPr/>
                    <a:lstStyle/>
                    <a:p>
                      <a:endParaRPr lang="zh-CN" altLang="en-US"/>
                    </a:p>
                  </a:txBody>
                  <a:tcPr/>
                </a:tc>
                <a:tc vMerge="1">
                  <a:txBody>
                    <a:bodyPr/>
                    <a:lstStyle/>
                    <a:p>
                      <a:endParaRPr lang="zh-CN" altLang="en-US"/>
                    </a:p>
                  </a:txBody>
                  <a:tcPr/>
                </a:tc>
                <a:tc vMerge="1">
                  <a:txBody>
                    <a:bodyPr/>
                    <a:lstStyle/>
                    <a:p>
                      <a:endParaRPr lang="zh-CN" altLang="en-US"/>
                    </a:p>
                  </a:txBody>
                  <a:tcPr/>
                </a:tc>
                <a:tc>
                  <a:txBody>
                    <a:bodyPr/>
                    <a:lstStyle/>
                    <a:p>
                      <a:pPr algn="ctr">
                        <a:spcAft>
                          <a:spcPts val="0"/>
                        </a:spcAft>
                      </a:pPr>
                      <a:r>
                        <a:rPr lang="en-AU" sz="1600" kern="100">
                          <a:solidFill>
                            <a:schemeClr val="tx1"/>
                          </a:solidFill>
                          <a:effectLst/>
                        </a:rPr>
                        <a:t>Light Industry</a:t>
                      </a:r>
                      <a:endParaRPr lang="zh-CN" sz="1600" kern="100">
                        <a:solidFill>
                          <a:schemeClr val="tx1"/>
                        </a:solidFill>
                        <a:effectLst/>
                        <a:latin typeface="Times New Roman" panose="02020603050405020304" pitchFamily="18" charset="0"/>
                        <a:ea typeface="等线" panose="02010600030101010101" pitchFamily="2" charset="-122"/>
                        <a:cs typeface="Times New Roman" panose="02020603050405020304" pitchFamily="18" charset="0"/>
                      </a:endParaRPr>
                    </a:p>
                  </a:txBody>
                  <a:tcPr marL="8714" marR="8714" marT="2652" marB="0" anchor="ctr"/>
                </a:tc>
                <a:tc>
                  <a:txBody>
                    <a:bodyPr/>
                    <a:lstStyle/>
                    <a:p>
                      <a:pPr algn="ctr">
                        <a:spcAft>
                          <a:spcPts val="0"/>
                        </a:spcAft>
                      </a:pPr>
                      <a:r>
                        <a:rPr lang="en-AU" sz="1600" kern="100">
                          <a:solidFill>
                            <a:schemeClr val="tx1"/>
                          </a:solidFill>
                          <a:effectLst/>
                        </a:rPr>
                        <a:t>Tech-inten. Industry</a:t>
                      </a:r>
                      <a:endParaRPr lang="zh-CN" sz="1600" kern="100">
                        <a:solidFill>
                          <a:schemeClr val="tx1"/>
                        </a:solidFill>
                        <a:effectLst/>
                        <a:latin typeface="Times New Roman" panose="02020603050405020304" pitchFamily="18" charset="0"/>
                        <a:ea typeface="等线" panose="02010600030101010101" pitchFamily="2" charset="-122"/>
                        <a:cs typeface="Times New Roman" panose="02020603050405020304" pitchFamily="18" charset="0"/>
                      </a:endParaRPr>
                    </a:p>
                  </a:txBody>
                  <a:tcPr marL="8714" marR="8714" marT="2652" marB="0" anchor="ctr"/>
                </a:tc>
                <a:tc>
                  <a:txBody>
                    <a:bodyPr/>
                    <a:lstStyle/>
                    <a:p>
                      <a:pPr algn="ctr">
                        <a:spcAft>
                          <a:spcPts val="0"/>
                        </a:spcAft>
                      </a:pPr>
                      <a:r>
                        <a:rPr lang="en-AU" sz="1600" kern="100">
                          <a:solidFill>
                            <a:schemeClr val="tx1"/>
                          </a:solidFill>
                          <a:effectLst/>
                        </a:rPr>
                        <a:t>Other</a:t>
                      </a:r>
                      <a:endParaRPr lang="zh-CN" sz="1600" kern="100">
                        <a:solidFill>
                          <a:schemeClr val="tx1"/>
                        </a:solidFill>
                        <a:effectLst/>
                      </a:endParaRPr>
                    </a:p>
                    <a:p>
                      <a:pPr algn="ctr">
                        <a:spcAft>
                          <a:spcPts val="0"/>
                        </a:spcAft>
                      </a:pPr>
                      <a:r>
                        <a:rPr lang="en-AU" sz="1600" kern="100">
                          <a:solidFill>
                            <a:schemeClr val="tx1"/>
                          </a:solidFill>
                          <a:effectLst/>
                        </a:rPr>
                        <a:t>Manu</a:t>
                      </a:r>
                      <a:endParaRPr lang="zh-CN" sz="1600" kern="100">
                        <a:solidFill>
                          <a:schemeClr val="tx1"/>
                        </a:solidFill>
                        <a:effectLst/>
                        <a:latin typeface="Times New Roman" panose="02020603050405020304" pitchFamily="18" charset="0"/>
                        <a:ea typeface="等线" panose="02010600030101010101" pitchFamily="2" charset="-122"/>
                        <a:cs typeface="Times New Roman" panose="02020603050405020304" pitchFamily="18" charset="0"/>
                      </a:endParaRPr>
                    </a:p>
                  </a:txBody>
                  <a:tcPr marL="8714" marR="8714" marT="2652" marB="0" anchor="ctr"/>
                </a:tc>
                <a:tc>
                  <a:txBody>
                    <a:bodyPr/>
                    <a:lstStyle/>
                    <a:p>
                      <a:pPr algn="ctr">
                        <a:spcAft>
                          <a:spcPts val="0"/>
                        </a:spcAft>
                      </a:pPr>
                      <a:r>
                        <a:rPr lang="en-AU" sz="1600" kern="100">
                          <a:solidFill>
                            <a:schemeClr val="tx1"/>
                          </a:solidFill>
                          <a:effectLst/>
                        </a:rPr>
                        <a:t>Light Industry</a:t>
                      </a:r>
                      <a:endParaRPr lang="zh-CN" sz="1600" kern="100">
                        <a:solidFill>
                          <a:schemeClr val="tx1"/>
                        </a:solidFill>
                        <a:effectLst/>
                        <a:latin typeface="Times New Roman" panose="02020603050405020304" pitchFamily="18" charset="0"/>
                        <a:ea typeface="等线" panose="02010600030101010101" pitchFamily="2" charset="-122"/>
                        <a:cs typeface="Times New Roman" panose="02020603050405020304" pitchFamily="18" charset="0"/>
                      </a:endParaRPr>
                    </a:p>
                  </a:txBody>
                  <a:tcPr marL="8714" marR="8714" marT="2652" marB="0" anchor="ctr"/>
                </a:tc>
                <a:tc>
                  <a:txBody>
                    <a:bodyPr/>
                    <a:lstStyle/>
                    <a:p>
                      <a:pPr algn="ctr">
                        <a:spcAft>
                          <a:spcPts val="0"/>
                        </a:spcAft>
                      </a:pPr>
                      <a:r>
                        <a:rPr lang="en-AU" sz="1600" kern="100">
                          <a:solidFill>
                            <a:schemeClr val="tx1"/>
                          </a:solidFill>
                          <a:effectLst/>
                        </a:rPr>
                        <a:t>Tech-inten. Industry</a:t>
                      </a:r>
                      <a:endParaRPr lang="zh-CN" sz="1600" kern="100">
                        <a:solidFill>
                          <a:schemeClr val="tx1"/>
                        </a:solidFill>
                        <a:effectLst/>
                        <a:latin typeface="Times New Roman" panose="02020603050405020304" pitchFamily="18" charset="0"/>
                        <a:ea typeface="等线" panose="02010600030101010101" pitchFamily="2" charset="-122"/>
                        <a:cs typeface="Times New Roman" panose="02020603050405020304" pitchFamily="18" charset="0"/>
                      </a:endParaRPr>
                    </a:p>
                  </a:txBody>
                  <a:tcPr marL="8714" marR="8714" marT="2652" marB="0" anchor="ctr"/>
                </a:tc>
                <a:tc>
                  <a:txBody>
                    <a:bodyPr/>
                    <a:lstStyle/>
                    <a:p>
                      <a:pPr algn="ctr">
                        <a:spcAft>
                          <a:spcPts val="0"/>
                        </a:spcAft>
                      </a:pPr>
                      <a:r>
                        <a:rPr lang="en-AU" sz="1600" kern="100">
                          <a:solidFill>
                            <a:schemeClr val="tx1"/>
                          </a:solidFill>
                          <a:effectLst/>
                        </a:rPr>
                        <a:t>Other</a:t>
                      </a:r>
                      <a:endParaRPr lang="zh-CN" sz="1600" kern="100">
                        <a:solidFill>
                          <a:schemeClr val="tx1"/>
                        </a:solidFill>
                        <a:effectLst/>
                      </a:endParaRPr>
                    </a:p>
                    <a:p>
                      <a:pPr algn="ctr">
                        <a:spcAft>
                          <a:spcPts val="0"/>
                        </a:spcAft>
                      </a:pPr>
                      <a:r>
                        <a:rPr lang="en-AU" sz="1600" kern="100">
                          <a:solidFill>
                            <a:schemeClr val="tx1"/>
                          </a:solidFill>
                          <a:effectLst/>
                        </a:rPr>
                        <a:t>Manu</a:t>
                      </a:r>
                      <a:endParaRPr lang="zh-CN" sz="1600" kern="100">
                        <a:solidFill>
                          <a:schemeClr val="tx1"/>
                        </a:solidFill>
                        <a:effectLst/>
                        <a:latin typeface="Times New Roman" panose="02020603050405020304" pitchFamily="18" charset="0"/>
                        <a:ea typeface="等线" panose="02010600030101010101" pitchFamily="2" charset="-122"/>
                        <a:cs typeface="Times New Roman" panose="02020603050405020304" pitchFamily="18" charset="0"/>
                      </a:endParaRPr>
                    </a:p>
                  </a:txBody>
                  <a:tcPr marL="8714" marR="8714" marT="2652" marB="0" anchor="ctr"/>
                </a:tc>
                <a:extLst>
                  <a:ext uri="{0D108BD9-81ED-4DB2-BD59-A6C34878D82A}">
                    <a16:rowId xmlns:a16="http://schemas.microsoft.com/office/drawing/2014/main" val="2148081122"/>
                  </a:ext>
                </a:extLst>
              </a:tr>
              <a:tr h="251892">
                <a:tc rowSpan="6">
                  <a:txBody>
                    <a:bodyPr/>
                    <a:lstStyle/>
                    <a:p>
                      <a:pPr algn="ctr">
                        <a:spcAft>
                          <a:spcPts val="0"/>
                        </a:spcAft>
                      </a:pPr>
                      <a:r>
                        <a:rPr lang="en-AU" sz="1600" kern="100">
                          <a:effectLst/>
                        </a:rPr>
                        <a:t>Standard GTAP</a:t>
                      </a:r>
                      <a:endParaRPr lang="zh-CN" sz="1600" kern="100">
                        <a:effectLst/>
                        <a:latin typeface="Times New Roman" panose="02020603050405020304" pitchFamily="18" charset="0"/>
                        <a:ea typeface="等线" panose="02010600030101010101" pitchFamily="2" charset="-122"/>
                        <a:cs typeface="Times New Roman" panose="02020603050405020304" pitchFamily="18" charset="0"/>
                      </a:endParaRPr>
                    </a:p>
                  </a:txBody>
                  <a:tcPr marL="8714" marR="8714" marT="2652" marB="0" anchor="ctr"/>
                </a:tc>
                <a:tc rowSpan="3">
                  <a:txBody>
                    <a:bodyPr/>
                    <a:lstStyle/>
                    <a:p>
                      <a:pPr algn="ctr">
                        <a:spcAft>
                          <a:spcPts val="0"/>
                        </a:spcAft>
                      </a:pPr>
                      <a:r>
                        <a:rPr lang="en-AU" sz="1600" kern="100">
                          <a:effectLst/>
                        </a:rPr>
                        <a:t>China</a:t>
                      </a:r>
                      <a:endParaRPr lang="zh-CN" sz="1600" kern="100">
                        <a:effectLst/>
                        <a:latin typeface="Times New Roman" panose="02020603050405020304" pitchFamily="18" charset="0"/>
                        <a:ea typeface="等线" panose="02010600030101010101" pitchFamily="2" charset="-122"/>
                        <a:cs typeface="Times New Roman" panose="02020603050405020304" pitchFamily="18" charset="0"/>
                      </a:endParaRPr>
                    </a:p>
                  </a:txBody>
                  <a:tcPr marL="8714" marR="8714" marT="2652" marB="0" anchor="ctr"/>
                </a:tc>
                <a:tc>
                  <a:txBody>
                    <a:bodyPr/>
                    <a:lstStyle/>
                    <a:p>
                      <a:pPr algn="ctr">
                        <a:spcAft>
                          <a:spcPts val="0"/>
                        </a:spcAft>
                      </a:pPr>
                      <a:r>
                        <a:rPr lang="en-AU" sz="1600" kern="100">
                          <a:effectLst/>
                        </a:rPr>
                        <a:t>Output</a:t>
                      </a:r>
                      <a:endParaRPr lang="zh-CN" sz="1600" kern="100">
                        <a:effectLst/>
                        <a:latin typeface="Times New Roman" panose="02020603050405020304" pitchFamily="18" charset="0"/>
                        <a:ea typeface="等线" panose="02010600030101010101" pitchFamily="2" charset="-122"/>
                        <a:cs typeface="Times New Roman" panose="02020603050405020304" pitchFamily="18" charset="0"/>
                      </a:endParaRPr>
                    </a:p>
                  </a:txBody>
                  <a:tcPr marL="8714" marR="8714" marT="2652" marB="0" anchor="ctr"/>
                </a:tc>
                <a:tc>
                  <a:txBody>
                    <a:bodyPr/>
                    <a:lstStyle/>
                    <a:p>
                      <a:pPr algn="r">
                        <a:spcAft>
                          <a:spcPts val="0"/>
                        </a:spcAft>
                      </a:pPr>
                      <a:r>
                        <a:rPr lang="en-AU" sz="1600" kern="100">
                          <a:effectLst/>
                        </a:rPr>
                        <a:t>-1.56</a:t>
                      </a:r>
                      <a:endParaRPr lang="zh-CN" sz="1600" kern="100">
                        <a:effectLst/>
                        <a:latin typeface="Times New Roman" panose="02020603050405020304" pitchFamily="18" charset="0"/>
                        <a:ea typeface="等线" panose="02010600030101010101" pitchFamily="2" charset="-122"/>
                        <a:cs typeface="Times New Roman" panose="02020603050405020304" pitchFamily="18" charset="0"/>
                      </a:endParaRPr>
                    </a:p>
                  </a:txBody>
                  <a:tcPr marL="8714" marR="8714" marT="2652" marB="0" anchor="ctr"/>
                </a:tc>
                <a:tc>
                  <a:txBody>
                    <a:bodyPr/>
                    <a:lstStyle/>
                    <a:p>
                      <a:pPr algn="r">
                        <a:spcAft>
                          <a:spcPts val="0"/>
                        </a:spcAft>
                      </a:pPr>
                      <a:r>
                        <a:rPr lang="en-AU" sz="1600" kern="100">
                          <a:effectLst/>
                        </a:rPr>
                        <a:t>1.43</a:t>
                      </a:r>
                      <a:endParaRPr lang="zh-CN" sz="1600" kern="100">
                        <a:effectLst/>
                        <a:latin typeface="Times New Roman" panose="02020603050405020304" pitchFamily="18" charset="0"/>
                        <a:ea typeface="等线" panose="02010600030101010101" pitchFamily="2" charset="-122"/>
                        <a:cs typeface="Times New Roman" panose="02020603050405020304" pitchFamily="18" charset="0"/>
                      </a:endParaRPr>
                    </a:p>
                  </a:txBody>
                  <a:tcPr marL="8714" marR="8714" marT="2652" marB="0" anchor="ctr"/>
                </a:tc>
                <a:tc>
                  <a:txBody>
                    <a:bodyPr/>
                    <a:lstStyle/>
                    <a:p>
                      <a:pPr algn="r">
                        <a:spcAft>
                          <a:spcPts val="0"/>
                        </a:spcAft>
                      </a:pPr>
                      <a:r>
                        <a:rPr lang="en-AU" sz="1600" kern="100">
                          <a:effectLst/>
                        </a:rPr>
                        <a:t>0.80</a:t>
                      </a:r>
                      <a:endParaRPr lang="zh-CN" sz="1600" kern="100">
                        <a:effectLst/>
                        <a:latin typeface="Times New Roman" panose="02020603050405020304" pitchFamily="18" charset="0"/>
                        <a:ea typeface="等线" panose="02010600030101010101" pitchFamily="2" charset="-122"/>
                        <a:cs typeface="Times New Roman" panose="02020603050405020304" pitchFamily="18" charset="0"/>
                      </a:endParaRPr>
                    </a:p>
                  </a:txBody>
                  <a:tcPr marL="8714" marR="8714" marT="2652" marB="0" anchor="ctr"/>
                </a:tc>
                <a:tc>
                  <a:txBody>
                    <a:bodyPr/>
                    <a:lstStyle/>
                    <a:p>
                      <a:pPr algn="r">
                        <a:spcAft>
                          <a:spcPts val="0"/>
                        </a:spcAft>
                      </a:pPr>
                      <a:r>
                        <a:rPr lang="en-AU" sz="1600" kern="100">
                          <a:effectLst/>
                        </a:rPr>
                        <a:t>1.09</a:t>
                      </a:r>
                      <a:endParaRPr lang="zh-CN" sz="1600" kern="100">
                        <a:effectLst/>
                        <a:latin typeface="Times New Roman" panose="02020603050405020304" pitchFamily="18" charset="0"/>
                        <a:ea typeface="等线" panose="02010600030101010101" pitchFamily="2" charset="-122"/>
                        <a:cs typeface="Times New Roman" panose="02020603050405020304" pitchFamily="18" charset="0"/>
                      </a:endParaRPr>
                    </a:p>
                  </a:txBody>
                  <a:tcPr marL="8714" marR="8714" marT="2652" marB="0" anchor="ctr"/>
                </a:tc>
                <a:tc>
                  <a:txBody>
                    <a:bodyPr/>
                    <a:lstStyle/>
                    <a:p>
                      <a:pPr algn="r">
                        <a:spcAft>
                          <a:spcPts val="0"/>
                        </a:spcAft>
                      </a:pPr>
                      <a:r>
                        <a:rPr lang="en-AU" sz="1600" kern="100">
                          <a:effectLst/>
                        </a:rPr>
                        <a:t>-2.69</a:t>
                      </a:r>
                      <a:endParaRPr lang="zh-CN" sz="1600" kern="100">
                        <a:effectLst/>
                        <a:latin typeface="Times New Roman" panose="02020603050405020304" pitchFamily="18" charset="0"/>
                        <a:ea typeface="等线" panose="02010600030101010101" pitchFamily="2" charset="-122"/>
                        <a:cs typeface="Times New Roman" panose="02020603050405020304" pitchFamily="18" charset="0"/>
                      </a:endParaRPr>
                    </a:p>
                  </a:txBody>
                  <a:tcPr marL="8714" marR="8714" marT="2652" marB="0" anchor="ctr"/>
                </a:tc>
                <a:tc>
                  <a:txBody>
                    <a:bodyPr/>
                    <a:lstStyle/>
                    <a:p>
                      <a:pPr algn="r">
                        <a:spcAft>
                          <a:spcPts val="0"/>
                        </a:spcAft>
                      </a:pPr>
                      <a:r>
                        <a:rPr lang="en-AU" sz="1600" kern="100">
                          <a:effectLst/>
                        </a:rPr>
                        <a:t>1.08</a:t>
                      </a:r>
                      <a:endParaRPr lang="zh-CN" sz="1600" kern="100">
                        <a:effectLst/>
                        <a:latin typeface="Times New Roman" panose="02020603050405020304" pitchFamily="18" charset="0"/>
                        <a:ea typeface="等线" panose="02010600030101010101" pitchFamily="2" charset="-122"/>
                        <a:cs typeface="Times New Roman" panose="02020603050405020304" pitchFamily="18" charset="0"/>
                      </a:endParaRPr>
                    </a:p>
                  </a:txBody>
                  <a:tcPr marL="8714" marR="8714" marT="2652" marB="0" anchor="ctr"/>
                </a:tc>
                <a:extLst>
                  <a:ext uri="{0D108BD9-81ED-4DB2-BD59-A6C34878D82A}">
                    <a16:rowId xmlns:a16="http://schemas.microsoft.com/office/drawing/2014/main" val="3426966076"/>
                  </a:ext>
                </a:extLst>
              </a:tr>
              <a:tr h="251892">
                <a:tc vMerge="1">
                  <a:txBody>
                    <a:bodyPr/>
                    <a:lstStyle/>
                    <a:p>
                      <a:endParaRPr lang="zh-CN" altLang="en-US"/>
                    </a:p>
                  </a:txBody>
                  <a:tcPr/>
                </a:tc>
                <a:tc vMerge="1">
                  <a:txBody>
                    <a:bodyPr/>
                    <a:lstStyle/>
                    <a:p>
                      <a:endParaRPr lang="zh-CN" altLang="en-US"/>
                    </a:p>
                  </a:txBody>
                  <a:tcPr/>
                </a:tc>
                <a:tc>
                  <a:txBody>
                    <a:bodyPr/>
                    <a:lstStyle/>
                    <a:p>
                      <a:pPr algn="ctr">
                        <a:spcAft>
                          <a:spcPts val="0"/>
                        </a:spcAft>
                      </a:pPr>
                      <a:r>
                        <a:rPr lang="en-AU" sz="1600" kern="100">
                          <a:effectLst/>
                        </a:rPr>
                        <a:t>Export</a:t>
                      </a:r>
                      <a:endParaRPr lang="zh-CN" sz="1600" kern="100">
                        <a:effectLst/>
                        <a:latin typeface="Times New Roman" panose="02020603050405020304" pitchFamily="18" charset="0"/>
                        <a:ea typeface="等线" panose="02010600030101010101" pitchFamily="2" charset="-122"/>
                        <a:cs typeface="Times New Roman" panose="02020603050405020304" pitchFamily="18" charset="0"/>
                      </a:endParaRPr>
                    </a:p>
                  </a:txBody>
                  <a:tcPr marL="8714" marR="8714" marT="2652" marB="0" anchor="ctr"/>
                </a:tc>
                <a:tc>
                  <a:txBody>
                    <a:bodyPr/>
                    <a:lstStyle/>
                    <a:p>
                      <a:pPr algn="r">
                        <a:spcAft>
                          <a:spcPts val="0"/>
                        </a:spcAft>
                      </a:pPr>
                      <a:r>
                        <a:rPr lang="en-AU" sz="1600" kern="100">
                          <a:effectLst/>
                        </a:rPr>
                        <a:t>-10.60</a:t>
                      </a:r>
                      <a:endParaRPr lang="zh-CN" sz="1600" kern="100">
                        <a:effectLst/>
                        <a:latin typeface="Times New Roman" panose="02020603050405020304" pitchFamily="18" charset="0"/>
                        <a:ea typeface="等线" panose="02010600030101010101" pitchFamily="2" charset="-122"/>
                        <a:cs typeface="Times New Roman" panose="02020603050405020304" pitchFamily="18" charset="0"/>
                      </a:endParaRPr>
                    </a:p>
                  </a:txBody>
                  <a:tcPr marL="8714" marR="8714" marT="2652" marB="0" anchor="ctr"/>
                </a:tc>
                <a:tc>
                  <a:txBody>
                    <a:bodyPr/>
                    <a:lstStyle/>
                    <a:p>
                      <a:pPr algn="r">
                        <a:spcAft>
                          <a:spcPts val="0"/>
                        </a:spcAft>
                      </a:pPr>
                      <a:r>
                        <a:rPr lang="en-AU" sz="1600" kern="100">
                          <a:effectLst/>
                        </a:rPr>
                        <a:t>3.27</a:t>
                      </a:r>
                      <a:endParaRPr lang="zh-CN" sz="1600" kern="100">
                        <a:effectLst/>
                        <a:latin typeface="Times New Roman" panose="02020603050405020304" pitchFamily="18" charset="0"/>
                        <a:ea typeface="等线" panose="02010600030101010101" pitchFamily="2" charset="-122"/>
                        <a:cs typeface="Times New Roman" panose="02020603050405020304" pitchFamily="18" charset="0"/>
                      </a:endParaRPr>
                    </a:p>
                  </a:txBody>
                  <a:tcPr marL="8714" marR="8714" marT="2652" marB="0" anchor="ctr"/>
                </a:tc>
                <a:tc>
                  <a:txBody>
                    <a:bodyPr/>
                    <a:lstStyle/>
                    <a:p>
                      <a:pPr algn="r">
                        <a:spcAft>
                          <a:spcPts val="0"/>
                        </a:spcAft>
                      </a:pPr>
                      <a:r>
                        <a:rPr lang="en-AU" sz="1600" kern="100">
                          <a:effectLst/>
                        </a:rPr>
                        <a:t>2.68</a:t>
                      </a:r>
                      <a:endParaRPr lang="zh-CN" sz="1600" kern="100">
                        <a:effectLst/>
                        <a:latin typeface="Times New Roman" panose="02020603050405020304" pitchFamily="18" charset="0"/>
                        <a:ea typeface="等线" panose="02010600030101010101" pitchFamily="2" charset="-122"/>
                        <a:cs typeface="Times New Roman" panose="02020603050405020304" pitchFamily="18" charset="0"/>
                      </a:endParaRPr>
                    </a:p>
                  </a:txBody>
                  <a:tcPr marL="8714" marR="8714" marT="2652" marB="0" anchor="ctr"/>
                </a:tc>
                <a:tc>
                  <a:txBody>
                    <a:bodyPr/>
                    <a:lstStyle/>
                    <a:p>
                      <a:pPr algn="r">
                        <a:spcAft>
                          <a:spcPts val="0"/>
                        </a:spcAft>
                      </a:pPr>
                      <a:r>
                        <a:rPr lang="en-AU" sz="1600" kern="100">
                          <a:effectLst/>
                        </a:rPr>
                        <a:t>6.28</a:t>
                      </a:r>
                      <a:endParaRPr lang="zh-CN" sz="1600" kern="100">
                        <a:effectLst/>
                        <a:latin typeface="Times New Roman" panose="02020603050405020304" pitchFamily="18" charset="0"/>
                        <a:ea typeface="等线" panose="02010600030101010101" pitchFamily="2" charset="-122"/>
                        <a:cs typeface="Times New Roman" panose="02020603050405020304" pitchFamily="18" charset="0"/>
                      </a:endParaRPr>
                    </a:p>
                  </a:txBody>
                  <a:tcPr marL="8714" marR="8714" marT="2652" marB="0" anchor="ctr"/>
                </a:tc>
                <a:tc>
                  <a:txBody>
                    <a:bodyPr/>
                    <a:lstStyle/>
                    <a:p>
                      <a:pPr algn="r">
                        <a:spcAft>
                          <a:spcPts val="0"/>
                        </a:spcAft>
                      </a:pPr>
                      <a:r>
                        <a:rPr lang="en-AU" sz="1600" kern="100">
                          <a:effectLst/>
                        </a:rPr>
                        <a:t>-9.88</a:t>
                      </a:r>
                      <a:endParaRPr lang="zh-CN" sz="1600" kern="100">
                        <a:effectLst/>
                        <a:latin typeface="Times New Roman" panose="02020603050405020304" pitchFamily="18" charset="0"/>
                        <a:ea typeface="等线" panose="02010600030101010101" pitchFamily="2" charset="-122"/>
                        <a:cs typeface="Times New Roman" panose="02020603050405020304" pitchFamily="18" charset="0"/>
                      </a:endParaRPr>
                    </a:p>
                  </a:txBody>
                  <a:tcPr marL="8714" marR="8714" marT="2652" marB="0" anchor="ctr"/>
                </a:tc>
                <a:tc>
                  <a:txBody>
                    <a:bodyPr/>
                    <a:lstStyle/>
                    <a:p>
                      <a:pPr algn="r">
                        <a:spcAft>
                          <a:spcPts val="0"/>
                        </a:spcAft>
                      </a:pPr>
                      <a:r>
                        <a:rPr lang="en-AU" sz="1600" kern="100">
                          <a:effectLst/>
                        </a:rPr>
                        <a:t>6.13</a:t>
                      </a:r>
                      <a:endParaRPr lang="zh-CN" sz="1600" kern="100">
                        <a:effectLst/>
                        <a:latin typeface="Times New Roman" panose="02020603050405020304" pitchFamily="18" charset="0"/>
                        <a:ea typeface="等线" panose="02010600030101010101" pitchFamily="2" charset="-122"/>
                        <a:cs typeface="Times New Roman" panose="02020603050405020304" pitchFamily="18" charset="0"/>
                      </a:endParaRPr>
                    </a:p>
                  </a:txBody>
                  <a:tcPr marL="8714" marR="8714" marT="2652" marB="0" anchor="ctr"/>
                </a:tc>
                <a:extLst>
                  <a:ext uri="{0D108BD9-81ED-4DB2-BD59-A6C34878D82A}">
                    <a16:rowId xmlns:a16="http://schemas.microsoft.com/office/drawing/2014/main" val="2291340779"/>
                  </a:ext>
                </a:extLst>
              </a:tr>
              <a:tr h="251892">
                <a:tc vMerge="1">
                  <a:txBody>
                    <a:bodyPr/>
                    <a:lstStyle/>
                    <a:p>
                      <a:endParaRPr lang="zh-CN" altLang="en-US"/>
                    </a:p>
                  </a:txBody>
                  <a:tcPr/>
                </a:tc>
                <a:tc vMerge="1">
                  <a:txBody>
                    <a:bodyPr/>
                    <a:lstStyle/>
                    <a:p>
                      <a:endParaRPr lang="zh-CN" altLang="en-US"/>
                    </a:p>
                  </a:txBody>
                  <a:tcPr/>
                </a:tc>
                <a:tc>
                  <a:txBody>
                    <a:bodyPr/>
                    <a:lstStyle/>
                    <a:p>
                      <a:pPr algn="ctr">
                        <a:spcAft>
                          <a:spcPts val="0"/>
                        </a:spcAft>
                      </a:pPr>
                      <a:r>
                        <a:rPr lang="en-AU" sz="1600" kern="100">
                          <a:effectLst/>
                        </a:rPr>
                        <a:t>Import</a:t>
                      </a:r>
                      <a:endParaRPr lang="zh-CN" sz="1600" kern="100">
                        <a:effectLst/>
                        <a:latin typeface="Times New Roman" panose="02020603050405020304" pitchFamily="18" charset="0"/>
                        <a:ea typeface="等线" panose="02010600030101010101" pitchFamily="2" charset="-122"/>
                        <a:cs typeface="Times New Roman" panose="02020603050405020304" pitchFamily="18" charset="0"/>
                      </a:endParaRPr>
                    </a:p>
                  </a:txBody>
                  <a:tcPr marL="8714" marR="8714" marT="2652" marB="0" anchor="ctr"/>
                </a:tc>
                <a:tc>
                  <a:txBody>
                    <a:bodyPr/>
                    <a:lstStyle/>
                    <a:p>
                      <a:pPr algn="r">
                        <a:spcAft>
                          <a:spcPts val="0"/>
                        </a:spcAft>
                      </a:pPr>
                      <a:r>
                        <a:rPr lang="en-AU" sz="1600" kern="100">
                          <a:effectLst/>
                        </a:rPr>
                        <a:t>-2.60</a:t>
                      </a:r>
                      <a:endParaRPr lang="zh-CN" sz="1600" kern="100">
                        <a:effectLst/>
                        <a:latin typeface="Times New Roman" panose="02020603050405020304" pitchFamily="18" charset="0"/>
                        <a:ea typeface="等线" panose="02010600030101010101" pitchFamily="2" charset="-122"/>
                        <a:cs typeface="Times New Roman" panose="02020603050405020304" pitchFamily="18" charset="0"/>
                      </a:endParaRPr>
                    </a:p>
                  </a:txBody>
                  <a:tcPr marL="8714" marR="8714" marT="2652" marB="0" anchor="ctr"/>
                </a:tc>
                <a:tc>
                  <a:txBody>
                    <a:bodyPr/>
                    <a:lstStyle/>
                    <a:p>
                      <a:pPr algn="r">
                        <a:spcAft>
                          <a:spcPts val="0"/>
                        </a:spcAft>
                      </a:pPr>
                      <a:r>
                        <a:rPr lang="en-AU" sz="1600" kern="100">
                          <a:effectLst/>
                        </a:rPr>
                        <a:t>-0.83</a:t>
                      </a:r>
                      <a:endParaRPr lang="zh-CN" sz="1600" kern="100">
                        <a:effectLst/>
                        <a:latin typeface="Times New Roman" panose="02020603050405020304" pitchFamily="18" charset="0"/>
                        <a:ea typeface="等线" panose="02010600030101010101" pitchFamily="2" charset="-122"/>
                        <a:cs typeface="Times New Roman" panose="02020603050405020304" pitchFamily="18" charset="0"/>
                      </a:endParaRPr>
                    </a:p>
                  </a:txBody>
                  <a:tcPr marL="8714" marR="8714" marT="2652" marB="0" anchor="ctr"/>
                </a:tc>
                <a:tc>
                  <a:txBody>
                    <a:bodyPr/>
                    <a:lstStyle/>
                    <a:p>
                      <a:pPr algn="r">
                        <a:spcAft>
                          <a:spcPts val="0"/>
                        </a:spcAft>
                      </a:pPr>
                      <a:r>
                        <a:rPr lang="en-AU" sz="1600" kern="100">
                          <a:effectLst/>
                        </a:rPr>
                        <a:t>-0.94</a:t>
                      </a:r>
                      <a:endParaRPr lang="zh-CN" sz="1600" kern="100">
                        <a:effectLst/>
                        <a:latin typeface="Times New Roman" panose="02020603050405020304" pitchFamily="18" charset="0"/>
                        <a:ea typeface="等线" panose="02010600030101010101" pitchFamily="2" charset="-122"/>
                        <a:cs typeface="Times New Roman" panose="02020603050405020304" pitchFamily="18" charset="0"/>
                      </a:endParaRPr>
                    </a:p>
                  </a:txBody>
                  <a:tcPr marL="8714" marR="8714" marT="2652" marB="0" anchor="ctr"/>
                </a:tc>
                <a:tc>
                  <a:txBody>
                    <a:bodyPr/>
                    <a:lstStyle/>
                    <a:p>
                      <a:pPr algn="r">
                        <a:spcAft>
                          <a:spcPts val="0"/>
                        </a:spcAft>
                      </a:pPr>
                      <a:r>
                        <a:rPr lang="en-AU" sz="1600" kern="100">
                          <a:effectLst/>
                        </a:rPr>
                        <a:t>-3.15</a:t>
                      </a:r>
                      <a:endParaRPr lang="zh-CN" sz="1600" kern="100">
                        <a:effectLst/>
                        <a:latin typeface="Times New Roman" panose="02020603050405020304" pitchFamily="18" charset="0"/>
                        <a:ea typeface="等线" panose="02010600030101010101" pitchFamily="2" charset="-122"/>
                        <a:cs typeface="Times New Roman" panose="02020603050405020304" pitchFamily="18" charset="0"/>
                      </a:endParaRPr>
                    </a:p>
                  </a:txBody>
                  <a:tcPr marL="8714" marR="8714" marT="2652" marB="0" anchor="ctr"/>
                </a:tc>
                <a:tc>
                  <a:txBody>
                    <a:bodyPr/>
                    <a:lstStyle/>
                    <a:p>
                      <a:pPr algn="r">
                        <a:spcAft>
                          <a:spcPts val="0"/>
                        </a:spcAft>
                      </a:pPr>
                      <a:r>
                        <a:rPr lang="en-AU" sz="1600" kern="100">
                          <a:effectLst/>
                        </a:rPr>
                        <a:t>-4.93</a:t>
                      </a:r>
                      <a:endParaRPr lang="zh-CN" sz="1600" kern="100">
                        <a:effectLst/>
                        <a:latin typeface="Times New Roman" panose="02020603050405020304" pitchFamily="18" charset="0"/>
                        <a:ea typeface="等线" panose="02010600030101010101" pitchFamily="2" charset="-122"/>
                        <a:cs typeface="Times New Roman" panose="02020603050405020304" pitchFamily="18" charset="0"/>
                      </a:endParaRPr>
                    </a:p>
                  </a:txBody>
                  <a:tcPr marL="8714" marR="8714" marT="2652" marB="0" anchor="ctr"/>
                </a:tc>
                <a:tc>
                  <a:txBody>
                    <a:bodyPr/>
                    <a:lstStyle/>
                    <a:p>
                      <a:pPr algn="r">
                        <a:spcAft>
                          <a:spcPts val="0"/>
                        </a:spcAft>
                      </a:pPr>
                      <a:r>
                        <a:rPr lang="en-AU" sz="1600" kern="100">
                          <a:effectLst/>
                        </a:rPr>
                        <a:t>-2.81</a:t>
                      </a:r>
                      <a:endParaRPr lang="zh-CN" sz="1600" kern="100">
                        <a:effectLst/>
                        <a:latin typeface="Times New Roman" panose="02020603050405020304" pitchFamily="18" charset="0"/>
                        <a:ea typeface="等线" panose="02010600030101010101" pitchFamily="2" charset="-122"/>
                        <a:cs typeface="Times New Roman" panose="02020603050405020304" pitchFamily="18" charset="0"/>
                      </a:endParaRPr>
                    </a:p>
                  </a:txBody>
                  <a:tcPr marL="8714" marR="8714" marT="2652" marB="0" anchor="ctr"/>
                </a:tc>
                <a:extLst>
                  <a:ext uri="{0D108BD9-81ED-4DB2-BD59-A6C34878D82A}">
                    <a16:rowId xmlns:a16="http://schemas.microsoft.com/office/drawing/2014/main" val="506875412"/>
                  </a:ext>
                </a:extLst>
              </a:tr>
              <a:tr h="251892">
                <a:tc vMerge="1">
                  <a:txBody>
                    <a:bodyPr/>
                    <a:lstStyle/>
                    <a:p>
                      <a:endParaRPr lang="zh-CN" altLang="en-US"/>
                    </a:p>
                  </a:txBody>
                  <a:tcPr/>
                </a:tc>
                <a:tc rowSpan="3">
                  <a:txBody>
                    <a:bodyPr/>
                    <a:lstStyle/>
                    <a:p>
                      <a:pPr algn="ctr">
                        <a:spcAft>
                          <a:spcPts val="0"/>
                        </a:spcAft>
                      </a:pPr>
                      <a:r>
                        <a:rPr lang="en-AU" sz="1600" kern="100">
                          <a:effectLst/>
                        </a:rPr>
                        <a:t>U.S.</a:t>
                      </a:r>
                      <a:endParaRPr lang="zh-CN" sz="1600" kern="100">
                        <a:effectLst/>
                        <a:latin typeface="Times New Roman" panose="02020603050405020304" pitchFamily="18" charset="0"/>
                        <a:ea typeface="等线" panose="02010600030101010101" pitchFamily="2" charset="-122"/>
                        <a:cs typeface="Times New Roman" panose="02020603050405020304" pitchFamily="18" charset="0"/>
                      </a:endParaRPr>
                    </a:p>
                  </a:txBody>
                  <a:tcPr marL="8714" marR="8714" marT="2652" marB="0" anchor="ctr"/>
                </a:tc>
                <a:tc>
                  <a:txBody>
                    <a:bodyPr/>
                    <a:lstStyle/>
                    <a:p>
                      <a:pPr algn="ctr">
                        <a:spcAft>
                          <a:spcPts val="0"/>
                        </a:spcAft>
                      </a:pPr>
                      <a:r>
                        <a:rPr lang="en-AU" sz="1600" kern="100">
                          <a:effectLst/>
                        </a:rPr>
                        <a:t>Output</a:t>
                      </a:r>
                      <a:endParaRPr lang="zh-CN" sz="1600" kern="100">
                        <a:effectLst/>
                        <a:latin typeface="Times New Roman" panose="02020603050405020304" pitchFamily="18" charset="0"/>
                        <a:ea typeface="等线" panose="02010600030101010101" pitchFamily="2" charset="-122"/>
                        <a:cs typeface="Times New Roman" panose="02020603050405020304" pitchFamily="18" charset="0"/>
                      </a:endParaRPr>
                    </a:p>
                  </a:txBody>
                  <a:tcPr marL="8714" marR="8714" marT="2652" marB="0" anchor="ctr"/>
                </a:tc>
                <a:tc>
                  <a:txBody>
                    <a:bodyPr/>
                    <a:lstStyle/>
                    <a:p>
                      <a:pPr algn="r">
                        <a:spcAft>
                          <a:spcPts val="0"/>
                        </a:spcAft>
                      </a:pPr>
                      <a:r>
                        <a:rPr lang="en-AU" sz="1600" kern="100">
                          <a:effectLst/>
                        </a:rPr>
                        <a:t>1.72</a:t>
                      </a:r>
                      <a:endParaRPr lang="zh-CN" sz="1600" kern="100">
                        <a:effectLst/>
                        <a:latin typeface="Times New Roman" panose="02020603050405020304" pitchFamily="18" charset="0"/>
                        <a:ea typeface="等线" panose="02010600030101010101" pitchFamily="2" charset="-122"/>
                        <a:cs typeface="Times New Roman" panose="02020603050405020304" pitchFamily="18" charset="0"/>
                      </a:endParaRPr>
                    </a:p>
                  </a:txBody>
                  <a:tcPr marL="8714" marR="8714" marT="2652" marB="0" anchor="ctr"/>
                </a:tc>
                <a:tc>
                  <a:txBody>
                    <a:bodyPr/>
                    <a:lstStyle/>
                    <a:p>
                      <a:pPr algn="r">
                        <a:spcAft>
                          <a:spcPts val="0"/>
                        </a:spcAft>
                      </a:pPr>
                      <a:r>
                        <a:rPr lang="en-AU" sz="1600" kern="100">
                          <a:effectLst/>
                        </a:rPr>
                        <a:t>-0.74</a:t>
                      </a:r>
                      <a:endParaRPr lang="zh-CN" sz="1600" kern="100">
                        <a:effectLst/>
                        <a:latin typeface="Times New Roman" panose="02020603050405020304" pitchFamily="18" charset="0"/>
                        <a:ea typeface="等线" panose="02010600030101010101" pitchFamily="2" charset="-122"/>
                        <a:cs typeface="Times New Roman" panose="02020603050405020304" pitchFamily="18" charset="0"/>
                      </a:endParaRPr>
                    </a:p>
                  </a:txBody>
                  <a:tcPr marL="8714" marR="8714" marT="2652" marB="0" anchor="ctr"/>
                </a:tc>
                <a:tc>
                  <a:txBody>
                    <a:bodyPr/>
                    <a:lstStyle/>
                    <a:p>
                      <a:pPr algn="r">
                        <a:spcAft>
                          <a:spcPts val="0"/>
                        </a:spcAft>
                      </a:pPr>
                      <a:r>
                        <a:rPr lang="en-AU" sz="1600" kern="100">
                          <a:effectLst/>
                        </a:rPr>
                        <a:t>-0.28</a:t>
                      </a:r>
                      <a:endParaRPr lang="zh-CN" sz="1600" kern="100">
                        <a:effectLst/>
                        <a:latin typeface="Times New Roman" panose="02020603050405020304" pitchFamily="18" charset="0"/>
                        <a:ea typeface="等线" panose="02010600030101010101" pitchFamily="2" charset="-122"/>
                        <a:cs typeface="Times New Roman" panose="02020603050405020304" pitchFamily="18" charset="0"/>
                      </a:endParaRPr>
                    </a:p>
                  </a:txBody>
                  <a:tcPr marL="8714" marR="8714" marT="2652" marB="0" anchor="ctr"/>
                </a:tc>
                <a:tc>
                  <a:txBody>
                    <a:bodyPr/>
                    <a:lstStyle/>
                    <a:p>
                      <a:pPr algn="r">
                        <a:spcAft>
                          <a:spcPts val="0"/>
                        </a:spcAft>
                      </a:pPr>
                      <a:r>
                        <a:rPr lang="en-AU" sz="1600" kern="100">
                          <a:effectLst/>
                        </a:rPr>
                        <a:t>-0.05</a:t>
                      </a:r>
                      <a:endParaRPr lang="zh-CN" sz="1600" kern="100">
                        <a:effectLst/>
                        <a:latin typeface="Times New Roman" panose="02020603050405020304" pitchFamily="18" charset="0"/>
                        <a:ea typeface="等线" panose="02010600030101010101" pitchFamily="2" charset="-122"/>
                        <a:cs typeface="Times New Roman" panose="02020603050405020304" pitchFamily="18" charset="0"/>
                      </a:endParaRPr>
                    </a:p>
                  </a:txBody>
                  <a:tcPr marL="8714" marR="8714" marT="2652" marB="0" anchor="ctr"/>
                </a:tc>
                <a:tc>
                  <a:txBody>
                    <a:bodyPr/>
                    <a:lstStyle/>
                    <a:p>
                      <a:pPr algn="r">
                        <a:spcAft>
                          <a:spcPts val="0"/>
                        </a:spcAft>
                      </a:pPr>
                      <a:r>
                        <a:rPr lang="en-AU" sz="1600" kern="100">
                          <a:effectLst/>
                        </a:rPr>
                        <a:t>2.37</a:t>
                      </a:r>
                      <a:endParaRPr lang="zh-CN" sz="1600" kern="100">
                        <a:effectLst/>
                        <a:latin typeface="Times New Roman" panose="02020603050405020304" pitchFamily="18" charset="0"/>
                        <a:ea typeface="等线" panose="02010600030101010101" pitchFamily="2" charset="-122"/>
                        <a:cs typeface="Times New Roman" panose="02020603050405020304" pitchFamily="18" charset="0"/>
                      </a:endParaRPr>
                    </a:p>
                  </a:txBody>
                  <a:tcPr marL="8714" marR="8714" marT="2652" marB="0" anchor="ctr"/>
                </a:tc>
                <a:tc>
                  <a:txBody>
                    <a:bodyPr/>
                    <a:lstStyle/>
                    <a:p>
                      <a:pPr algn="r">
                        <a:spcAft>
                          <a:spcPts val="0"/>
                        </a:spcAft>
                      </a:pPr>
                      <a:r>
                        <a:rPr lang="en-AU" sz="1600" kern="100">
                          <a:effectLst/>
                        </a:rPr>
                        <a:t>0.17</a:t>
                      </a:r>
                      <a:endParaRPr lang="zh-CN" sz="1600" kern="100">
                        <a:effectLst/>
                        <a:latin typeface="Times New Roman" panose="02020603050405020304" pitchFamily="18" charset="0"/>
                        <a:ea typeface="等线" panose="02010600030101010101" pitchFamily="2" charset="-122"/>
                        <a:cs typeface="Times New Roman" panose="02020603050405020304" pitchFamily="18" charset="0"/>
                      </a:endParaRPr>
                    </a:p>
                  </a:txBody>
                  <a:tcPr marL="8714" marR="8714" marT="2652" marB="0" anchor="ctr"/>
                </a:tc>
                <a:extLst>
                  <a:ext uri="{0D108BD9-81ED-4DB2-BD59-A6C34878D82A}">
                    <a16:rowId xmlns:a16="http://schemas.microsoft.com/office/drawing/2014/main" val="3457864565"/>
                  </a:ext>
                </a:extLst>
              </a:tr>
              <a:tr h="251892">
                <a:tc vMerge="1">
                  <a:txBody>
                    <a:bodyPr/>
                    <a:lstStyle/>
                    <a:p>
                      <a:endParaRPr lang="zh-CN" altLang="en-US"/>
                    </a:p>
                  </a:txBody>
                  <a:tcPr/>
                </a:tc>
                <a:tc vMerge="1">
                  <a:txBody>
                    <a:bodyPr/>
                    <a:lstStyle/>
                    <a:p>
                      <a:endParaRPr lang="zh-CN" altLang="en-US"/>
                    </a:p>
                  </a:txBody>
                  <a:tcPr/>
                </a:tc>
                <a:tc>
                  <a:txBody>
                    <a:bodyPr/>
                    <a:lstStyle/>
                    <a:p>
                      <a:pPr algn="ctr">
                        <a:spcAft>
                          <a:spcPts val="0"/>
                        </a:spcAft>
                      </a:pPr>
                      <a:r>
                        <a:rPr lang="en-AU" sz="1600" kern="100">
                          <a:effectLst/>
                        </a:rPr>
                        <a:t>Export</a:t>
                      </a:r>
                      <a:endParaRPr lang="zh-CN" sz="1600" kern="100">
                        <a:effectLst/>
                        <a:latin typeface="Times New Roman" panose="02020603050405020304" pitchFamily="18" charset="0"/>
                        <a:ea typeface="等线" panose="02010600030101010101" pitchFamily="2" charset="-122"/>
                        <a:cs typeface="Times New Roman" panose="02020603050405020304" pitchFamily="18" charset="0"/>
                      </a:endParaRPr>
                    </a:p>
                  </a:txBody>
                  <a:tcPr marL="8714" marR="8714" marT="2652" marB="0" anchor="ctr"/>
                </a:tc>
                <a:tc>
                  <a:txBody>
                    <a:bodyPr/>
                    <a:lstStyle/>
                    <a:p>
                      <a:pPr algn="r">
                        <a:spcAft>
                          <a:spcPts val="0"/>
                        </a:spcAft>
                      </a:pPr>
                      <a:r>
                        <a:rPr lang="en-AU" sz="1600" kern="100">
                          <a:effectLst/>
                        </a:rPr>
                        <a:t>-1.59</a:t>
                      </a:r>
                      <a:endParaRPr lang="zh-CN" sz="1600" kern="100">
                        <a:effectLst/>
                        <a:latin typeface="Times New Roman" panose="02020603050405020304" pitchFamily="18" charset="0"/>
                        <a:ea typeface="等线" panose="02010600030101010101" pitchFamily="2" charset="-122"/>
                        <a:cs typeface="Times New Roman" panose="02020603050405020304" pitchFamily="18" charset="0"/>
                      </a:endParaRPr>
                    </a:p>
                  </a:txBody>
                  <a:tcPr marL="8714" marR="8714" marT="2652" marB="0" anchor="ctr"/>
                </a:tc>
                <a:tc>
                  <a:txBody>
                    <a:bodyPr/>
                    <a:lstStyle/>
                    <a:p>
                      <a:pPr algn="r">
                        <a:spcAft>
                          <a:spcPts val="0"/>
                        </a:spcAft>
                      </a:pPr>
                      <a:r>
                        <a:rPr lang="en-AU" sz="1600" kern="100">
                          <a:effectLst/>
                        </a:rPr>
                        <a:t>-1.71</a:t>
                      </a:r>
                      <a:endParaRPr lang="zh-CN" sz="1600" kern="100">
                        <a:effectLst/>
                        <a:latin typeface="Times New Roman" panose="02020603050405020304" pitchFamily="18" charset="0"/>
                        <a:ea typeface="等线" panose="02010600030101010101" pitchFamily="2" charset="-122"/>
                        <a:cs typeface="Times New Roman" panose="02020603050405020304" pitchFamily="18" charset="0"/>
                      </a:endParaRPr>
                    </a:p>
                  </a:txBody>
                  <a:tcPr marL="8714" marR="8714" marT="2652" marB="0" anchor="ctr"/>
                </a:tc>
                <a:tc>
                  <a:txBody>
                    <a:bodyPr/>
                    <a:lstStyle/>
                    <a:p>
                      <a:pPr algn="r">
                        <a:spcAft>
                          <a:spcPts val="0"/>
                        </a:spcAft>
                      </a:pPr>
                      <a:r>
                        <a:rPr lang="en-AU" sz="1600" kern="100">
                          <a:effectLst/>
                        </a:rPr>
                        <a:t>-0.85</a:t>
                      </a:r>
                      <a:endParaRPr lang="zh-CN" sz="1600" kern="100">
                        <a:effectLst/>
                        <a:latin typeface="Times New Roman" panose="02020603050405020304" pitchFamily="18" charset="0"/>
                        <a:ea typeface="等线" panose="02010600030101010101" pitchFamily="2" charset="-122"/>
                        <a:cs typeface="Times New Roman" panose="02020603050405020304" pitchFamily="18" charset="0"/>
                      </a:endParaRPr>
                    </a:p>
                  </a:txBody>
                  <a:tcPr marL="8714" marR="8714" marT="2652" marB="0" anchor="ctr"/>
                </a:tc>
                <a:tc>
                  <a:txBody>
                    <a:bodyPr/>
                    <a:lstStyle/>
                    <a:p>
                      <a:pPr algn="r">
                        <a:spcAft>
                          <a:spcPts val="0"/>
                        </a:spcAft>
                      </a:pPr>
                      <a:r>
                        <a:rPr lang="en-AU" sz="1600" kern="100">
                          <a:effectLst/>
                        </a:rPr>
                        <a:t>0.12</a:t>
                      </a:r>
                      <a:endParaRPr lang="zh-CN" sz="1600" kern="100">
                        <a:effectLst/>
                        <a:latin typeface="Times New Roman" panose="02020603050405020304" pitchFamily="18" charset="0"/>
                        <a:ea typeface="等线" panose="02010600030101010101" pitchFamily="2" charset="-122"/>
                        <a:cs typeface="Times New Roman" panose="02020603050405020304" pitchFamily="18" charset="0"/>
                      </a:endParaRPr>
                    </a:p>
                  </a:txBody>
                  <a:tcPr marL="8714" marR="8714" marT="2652" marB="0" anchor="ctr"/>
                </a:tc>
                <a:tc>
                  <a:txBody>
                    <a:bodyPr/>
                    <a:lstStyle/>
                    <a:p>
                      <a:pPr algn="r">
                        <a:spcAft>
                          <a:spcPts val="0"/>
                        </a:spcAft>
                      </a:pPr>
                      <a:r>
                        <a:rPr lang="en-AU" sz="1600" kern="100">
                          <a:effectLst/>
                        </a:rPr>
                        <a:t>-1.98</a:t>
                      </a:r>
                      <a:endParaRPr lang="zh-CN" sz="1600" kern="100">
                        <a:effectLst/>
                        <a:latin typeface="Times New Roman" panose="02020603050405020304" pitchFamily="18" charset="0"/>
                        <a:ea typeface="等线" panose="02010600030101010101" pitchFamily="2" charset="-122"/>
                        <a:cs typeface="Times New Roman" panose="02020603050405020304" pitchFamily="18" charset="0"/>
                      </a:endParaRPr>
                    </a:p>
                  </a:txBody>
                  <a:tcPr marL="8714" marR="8714" marT="2652" marB="0" anchor="ctr"/>
                </a:tc>
                <a:tc>
                  <a:txBody>
                    <a:bodyPr/>
                    <a:lstStyle/>
                    <a:p>
                      <a:pPr algn="r">
                        <a:spcAft>
                          <a:spcPts val="0"/>
                        </a:spcAft>
                      </a:pPr>
                      <a:r>
                        <a:rPr lang="en-AU" sz="1600" kern="100">
                          <a:effectLst/>
                        </a:rPr>
                        <a:t>-0.10</a:t>
                      </a:r>
                      <a:endParaRPr lang="zh-CN" sz="1600" kern="100">
                        <a:effectLst/>
                        <a:latin typeface="Times New Roman" panose="02020603050405020304" pitchFamily="18" charset="0"/>
                        <a:ea typeface="等线" panose="02010600030101010101" pitchFamily="2" charset="-122"/>
                        <a:cs typeface="Times New Roman" panose="02020603050405020304" pitchFamily="18" charset="0"/>
                      </a:endParaRPr>
                    </a:p>
                  </a:txBody>
                  <a:tcPr marL="8714" marR="8714" marT="2652" marB="0" anchor="ctr"/>
                </a:tc>
                <a:extLst>
                  <a:ext uri="{0D108BD9-81ED-4DB2-BD59-A6C34878D82A}">
                    <a16:rowId xmlns:a16="http://schemas.microsoft.com/office/drawing/2014/main" val="1163743454"/>
                  </a:ext>
                </a:extLst>
              </a:tr>
              <a:tr h="251892">
                <a:tc vMerge="1">
                  <a:txBody>
                    <a:bodyPr/>
                    <a:lstStyle/>
                    <a:p>
                      <a:endParaRPr lang="zh-CN" altLang="en-US"/>
                    </a:p>
                  </a:txBody>
                  <a:tcPr/>
                </a:tc>
                <a:tc vMerge="1">
                  <a:txBody>
                    <a:bodyPr/>
                    <a:lstStyle/>
                    <a:p>
                      <a:endParaRPr lang="zh-CN" altLang="en-US"/>
                    </a:p>
                  </a:txBody>
                  <a:tcPr/>
                </a:tc>
                <a:tc>
                  <a:txBody>
                    <a:bodyPr/>
                    <a:lstStyle/>
                    <a:p>
                      <a:pPr algn="ctr">
                        <a:spcAft>
                          <a:spcPts val="0"/>
                        </a:spcAft>
                      </a:pPr>
                      <a:r>
                        <a:rPr lang="en-AU" sz="1600" kern="100">
                          <a:effectLst/>
                        </a:rPr>
                        <a:t>Import</a:t>
                      </a:r>
                      <a:endParaRPr lang="zh-CN" sz="1600" kern="100">
                        <a:effectLst/>
                        <a:latin typeface="Times New Roman" panose="02020603050405020304" pitchFamily="18" charset="0"/>
                        <a:ea typeface="等线" panose="02010600030101010101" pitchFamily="2" charset="-122"/>
                        <a:cs typeface="Times New Roman" panose="02020603050405020304" pitchFamily="18" charset="0"/>
                      </a:endParaRPr>
                    </a:p>
                  </a:txBody>
                  <a:tcPr marL="8714" marR="8714" marT="2652" marB="0" anchor="ctr"/>
                </a:tc>
                <a:tc>
                  <a:txBody>
                    <a:bodyPr/>
                    <a:lstStyle/>
                    <a:p>
                      <a:pPr algn="r">
                        <a:spcAft>
                          <a:spcPts val="0"/>
                        </a:spcAft>
                      </a:pPr>
                      <a:r>
                        <a:rPr lang="en-AU" sz="1600" kern="100">
                          <a:effectLst/>
                        </a:rPr>
                        <a:t>-6.34</a:t>
                      </a:r>
                      <a:endParaRPr lang="zh-CN" sz="1600" kern="100">
                        <a:effectLst/>
                        <a:latin typeface="Times New Roman" panose="02020603050405020304" pitchFamily="18" charset="0"/>
                        <a:ea typeface="等线" panose="02010600030101010101" pitchFamily="2" charset="-122"/>
                        <a:cs typeface="Times New Roman" panose="02020603050405020304" pitchFamily="18" charset="0"/>
                      </a:endParaRPr>
                    </a:p>
                  </a:txBody>
                  <a:tcPr marL="8714" marR="8714" marT="2652" marB="0" anchor="ctr"/>
                </a:tc>
                <a:tc>
                  <a:txBody>
                    <a:bodyPr/>
                    <a:lstStyle/>
                    <a:p>
                      <a:pPr algn="r">
                        <a:spcAft>
                          <a:spcPts val="0"/>
                        </a:spcAft>
                      </a:pPr>
                      <a:r>
                        <a:rPr lang="en-AU" sz="1600" kern="100">
                          <a:effectLst/>
                        </a:rPr>
                        <a:t>0.31</a:t>
                      </a:r>
                      <a:endParaRPr lang="zh-CN" sz="1600" kern="100">
                        <a:effectLst/>
                        <a:latin typeface="Times New Roman" panose="02020603050405020304" pitchFamily="18" charset="0"/>
                        <a:ea typeface="等线" panose="02010600030101010101" pitchFamily="2" charset="-122"/>
                        <a:cs typeface="Times New Roman" panose="02020603050405020304" pitchFamily="18" charset="0"/>
                      </a:endParaRPr>
                    </a:p>
                  </a:txBody>
                  <a:tcPr marL="8714" marR="8714" marT="2652" marB="0" anchor="ctr"/>
                </a:tc>
                <a:tc>
                  <a:txBody>
                    <a:bodyPr/>
                    <a:lstStyle/>
                    <a:p>
                      <a:pPr algn="r">
                        <a:spcAft>
                          <a:spcPts val="0"/>
                        </a:spcAft>
                      </a:pPr>
                      <a:r>
                        <a:rPr lang="en-AU" sz="1600" kern="100">
                          <a:effectLst/>
                        </a:rPr>
                        <a:t>0.19</a:t>
                      </a:r>
                      <a:endParaRPr lang="zh-CN" sz="1600" kern="100">
                        <a:effectLst/>
                        <a:latin typeface="Times New Roman" panose="02020603050405020304" pitchFamily="18" charset="0"/>
                        <a:ea typeface="等线" panose="02010600030101010101" pitchFamily="2" charset="-122"/>
                        <a:cs typeface="Times New Roman" panose="02020603050405020304" pitchFamily="18" charset="0"/>
                      </a:endParaRPr>
                    </a:p>
                  </a:txBody>
                  <a:tcPr marL="8714" marR="8714" marT="2652" marB="0" anchor="ctr"/>
                </a:tc>
                <a:tc>
                  <a:txBody>
                    <a:bodyPr/>
                    <a:lstStyle/>
                    <a:p>
                      <a:pPr algn="r">
                        <a:spcAft>
                          <a:spcPts val="0"/>
                        </a:spcAft>
                      </a:pPr>
                      <a:r>
                        <a:rPr lang="en-AU" sz="1600" kern="100">
                          <a:effectLst/>
                        </a:rPr>
                        <a:t>0.17</a:t>
                      </a:r>
                      <a:endParaRPr lang="zh-CN" sz="1600" kern="100">
                        <a:effectLst/>
                        <a:latin typeface="Times New Roman" panose="02020603050405020304" pitchFamily="18" charset="0"/>
                        <a:ea typeface="等线" panose="02010600030101010101" pitchFamily="2" charset="-122"/>
                        <a:cs typeface="Times New Roman" panose="02020603050405020304" pitchFamily="18" charset="0"/>
                      </a:endParaRPr>
                    </a:p>
                  </a:txBody>
                  <a:tcPr marL="8714" marR="8714" marT="2652" marB="0" anchor="ctr"/>
                </a:tc>
                <a:tc>
                  <a:txBody>
                    <a:bodyPr/>
                    <a:lstStyle/>
                    <a:p>
                      <a:pPr algn="r">
                        <a:spcAft>
                          <a:spcPts val="0"/>
                        </a:spcAft>
                      </a:pPr>
                      <a:r>
                        <a:rPr lang="en-AU" sz="1600" kern="100">
                          <a:effectLst/>
                        </a:rPr>
                        <a:t>-5.58</a:t>
                      </a:r>
                      <a:endParaRPr lang="zh-CN" sz="1600" kern="100">
                        <a:effectLst/>
                        <a:latin typeface="Times New Roman" panose="02020603050405020304" pitchFamily="18" charset="0"/>
                        <a:ea typeface="等线" panose="02010600030101010101" pitchFamily="2" charset="-122"/>
                        <a:cs typeface="Times New Roman" panose="02020603050405020304" pitchFamily="18" charset="0"/>
                      </a:endParaRPr>
                    </a:p>
                  </a:txBody>
                  <a:tcPr marL="8714" marR="8714" marT="2652" marB="0" anchor="ctr"/>
                </a:tc>
                <a:tc>
                  <a:txBody>
                    <a:bodyPr/>
                    <a:lstStyle/>
                    <a:p>
                      <a:pPr algn="r">
                        <a:spcAft>
                          <a:spcPts val="0"/>
                        </a:spcAft>
                      </a:pPr>
                      <a:r>
                        <a:rPr lang="en-AU" sz="1600" kern="100">
                          <a:effectLst/>
                        </a:rPr>
                        <a:t>0.04</a:t>
                      </a:r>
                      <a:endParaRPr lang="zh-CN" sz="1600" kern="100">
                        <a:effectLst/>
                        <a:latin typeface="Times New Roman" panose="02020603050405020304" pitchFamily="18" charset="0"/>
                        <a:ea typeface="等线" panose="02010600030101010101" pitchFamily="2" charset="-122"/>
                        <a:cs typeface="Times New Roman" panose="02020603050405020304" pitchFamily="18" charset="0"/>
                      </a:endParaRPr>
                    </a:p>
                  </a:txBody>
                  <a:tcPr marL="8714" marR="8714" marT="2652" marB="0" anchor="ctr"/>
                </a:tc>
                <a:extLst>
                  <a:ext uri="{0D108BD9-81ED-4DB2-BD59-A6C34878D82A}">
                    <a16:rowId xmlns:a16="http://schemas.microsoft.com/office/drawing/2014/main" val="3682618180"/>
                  </a:ext>
                </a:extLst>
              </a:tr>
              <a:tr h="251892">
                <a:tc rowSpan="6">
                  <a:txBody>
                    <a:bodyPr/>
                    <a:lstStyle/>
                    <a:p>
                      <a:pPr algn="ctr">
                        <a:spcAft>
                          <a:spcPts val="0"/>
                        </a:spcAft>
                      </a:pPr>
                      <a:r>
                        <a:rPr lang="en-AU" sz="1600" kern="100" dirty="0">
                          <a:effectLst/>
                        </a:rPr>
                        <a:t>GTAP-HET</a:t>
                      </a:r>
                      <a:endParaRPr lang="zh-CN" sz="1600" kern="100" dirty="0">
                        <a:effectLst/>
                      </a:endParaRPr>
                    </a:p>
                  </a:txBody>
                  <a:tcPr marL="8714" marR="8714" marT="2652" marB="0" anchor="ctr"/>
                </a:tc>
                <a:tc rowSpan="3">
                  <a:txBody>
                    <a:bodyPr/>
                    <a:lstStyle/>
                    <a:p>
                      <a:pPr algn="ctr">
                        <a:spcAft>
                          <a:spcPts val="0"/>
                        </a:spcAft>
                      </a:pPr>
                      <a:r>
                        <a:rPr lang="en-AU" sz="1600" kern="100">
                          <a:effectLst/>
                        </a:rPr>
                        <a:t>China</a:t>
                      </a:r>
                      <a:endParaRPr lang="zh-CN" sz="1600" kern="100">
                        <a:effectLst/>
                      </a:endParaRPr>
                    </a:p>
                    <a:p>
                      <a:pPr algn="ctr">
                        <a:spcAft>
                          <a:spcPts val="0"/>
                        </a:spcAft>
                      </a:pPr>
                      <a:r>
                        <a:rPr lang="en-AU" sz="1600" kern="100">
                          <a:effectLst/>
                        </a:rPr>
                        <a:t>China</a:t>
                      </a:r>
                      <a:endParaRPr lang="zh-CN" sz="1600" kern="100">
                        <a:effectLst/>
                        <a:latin typeface="Times New Roman" panose="02020603050405020304" pitchFamily="18" charset="0"/>
                        <a:ea typeface="等线" panose="02010600030101010101" pitchFamily="2" charset="-122"/>
                        <a:cs typeface="Times New Roman" panose="02020603050405020304" pitchFamily="18" charset="0"/>
                      </a:endParaRPr>
                    </a:p>
                  </a:txBody>
                  <a:tcPr marL="8714" marR="8714" marT="2652" marB="0" anchor="ctr"/>
                </a:tc>
                <a:tc>
                  <a:txBody>
                    <a:bodyPr/>
                    <a:lstStyle/>
                    <a:p>
                      <a:pPr algn="ctr">
                        <a:spcAft>
                          <a:spcPts val="0"/>
                        </a:spcAft>
                      </a:pPr>
                      <a:r>
                        <a:rPr lang="en-AU" sz="1600" kern="100">
                          <a:effectLst/>
                        </a:rPr>
                        <a:t>Output</a:t>
                      </a:r>
                      <a:endParaRPr lang="zh-CN" sz="1600" kern="100">
                        <a:effectLst/>
                        <a:latin typeface="Times New Roman" panose="02020603050405020304" pitchFamily="18" charset="0"/>
                        <a:ea typeface="等线" panose="02010600030101010101" pitchFamily="2" charset="-122"/>
                        <a:cs typeface="Times New Roman" panose="02020603050405020304" pitchFamily="18" charset="0"/>
                      </a:endParaRPr>
                    </a:p>
                  </a:txBody>
                  <a:tcPr marL="8714" marR="8714" marT="2652" marB="0" anchor="ctr"/>
                </a:tc>
                <a:tc>
                  <a:txBody>
                    <a:bodyPr/>
                    <a:lstStyle/>
                    <a:p>
                      <a:pPr algn="r">
                        <a:spcAft>
                          <a:spcPts val="0"/>
                        </a:spcAft>
                      </a:pPr>
                      <a:r>
                        <a:rPr lang="en-AU" sz="1600" kern="100">
                          <a:effectLst/>
                        </a:rPr>
                        <a:t>-2.06</a:t>
                      </a:r>
                      <a:endParaRPr lang="zh-CN" sz="1600" kern="100">
                        <a:effectLst/>
                        <a:latin typeface="Times New Roman" panose="02020603050405020304" pitchFamily="18" charset="0"/>
                        <a:ea typeface="等线" panose="02010600030101010101" pitchFamily="2" charset="-122"/>
                        <a:cs typeface="Times New Roman" panose="02020603050405020304" pitchFamily="18" charset="0"/>
                      </a:endParaRPr>
                    </a:p>
                  </a:txBody>
                  <a:tcPr marL="8714" marR="8714" marT="2652" marB="0" anchor="ctr"/>
                </a:tc>
                <a:tc>
                  <a:txBody>
                    <a:bodyPr/>
                    <a:lstStyle/>
                    <a:p>
                      <a:pPr algn="r">
                        <a:spcAft>
                          <a:spcPts val="0"/>
                        </a:spcAft>
                      </a:pPr>
                      <a:r>
                        <a:rPr lang="en-AU" sz="1600" kern="100">
                          <a:effectLst/>
                        </a:rPr>
                        <a:t>2.38</a:t>
                      </a:r>
                      <a:endParaRPr lang="zh-CN" sz="1600" kern="100">
                        <a:effectLst/>
                        <a:latin typeface="Times New Roman" panose="02020603050405020304" pitchFamily="18" charset="0"/>
                        <a:ea typeface="等线" panose="02010600030101010101" pitchFamily="2" charset="-122"/>
                        <a:cs typeface="Times New Roman" panose="02020603050405020304" pitchFamily="18" charset="0"/>
                      </a:endParaRPr>
                    </a:p>
                  </a:txBody>
                  <a:tcPr marL="8714" marR="8714" marT="2652" marB="0" anchor="ctr"/>
                </a:tc>
                <a:tc>
                  <a:txBody>
                    <a:bodyPr/>
                    <a:lstStyle/>
                    <a:p>
                      <a:pPr algn="r">
                        <a:spcAft>
                          <a:spcPts val="0"/>
                        </a:spcAft>
                      </a:pPr>
                      <a:r>
                        <a:rPr lang="en-AU" sz="1600" kern="100">
                          <a:effectLst/>
                        </a:rPr>
                        <a:t>0.24</a:t>
                      </a:r>
                      <a:endParaRPr lang="zh-CN" sz="1600" kern="100">
                        <a:effectLst/>
                        <a:latin typeface="Times New Roman" panose="02020603050405020304" pitchFamily="18" charset="0"/>
                        <a:ea typeface="等线" panose="02010600030101010101" pitchFamily="2" charset="-122"/>
                        <a:cs typeface="Times New Roman" panose="02020603050405020304" pitchFamily="18" charset="0"/>
                      </a:endParaRPr>
                    </a:p>
                  </a:txBody>
                  <a:tcPr marL="8714" marR="8714" marT="2652" marB="0" anchor="ctr"/>
                </a:tc>
                <a:tc>
                  <a:txBody>
                    <a:bodyPr/>
                    <a:lstStyle/>
                    <a:p>
                      <a:pPr algn="r">
                        <a:spcAft>
                          <a:spcPts val="0"/>
                        </a:spcAft>
                      </a:pPr>
                      <a:r>
                        <a:rPr lang="en-AU" sz="1600" kern="100">
                          <a:effectLst/>
                        </a:rPr>
                        <a:t>1.66</a:t>
                      </a:r>
                      <a:endParaRPr lang="zh-CN" sz="1600" kern="100">
                        <a:effectLst/>
                        <a:latin typeface="Times New Roman" panose="02020603050405020304" pitchFamily="18" charset="0"/>
                        <a:ea typeface="等线" panose="02010600030101010101" pitchFamily="2" charset="-122"/>
                        <a:cs typeface="Times New Roman" panose="02020603050405020304" pitchFamily="18" charset="0"/>
                      </a:endParaRPr>
                    </a:p>
                  </a:txBody>
                  <a:tcPr marL="8714" marR="8714" marT="2652" marB="0" anchor="ctr"/>
                </a:tc>
                <a:tc>
                  <a:txBody>
                    <a:bodyPr/>
                    <a:lstStyle/>
                    <a:p>
                      <a:pPr algn="r">
                        <a:spcAft>
                          <a:spcPts val="0"/>
                        </a:spcAft>
                      </a:pPr>
                      <a:r>
                        <a:rPr lang="en-AU" sz="1600" kern="100">
                          <a:effectLst/>
                        </a:rPr>
                        <a:t>-4.39</a:t>
                      </a:r>
                      <a:endParaRPr lang="zh-CN" sz="1600" kern="100">
                        <a:effectLst/>
                        <a:latin typeface="Times New Roman" panose="02020603050405020304" pitchFamily="18" charset="0"/>
                        <a:ea typeface="等线" panose="02010600030101010101" pitchFamily="2" charset="-122"/>
                        <a:cs typeface="Times New Roman" panose="02020603050405020304" pitchFamily="18" charset="0"/>
                      </a:endParaRPr>
                    </a:p>
                  </a:txBody>
                  <a:tcPr marL="8714" marR="8714" marT="2652" marB="0" anchor="ctr"/>
                </a:tc>
                <a:tc>
                  <a:txBody>
                    <a:bodyPr/>
                    <a:lstStyle/>
                    <a:p>
                      <a:pPr algn="r">
                        <a:spcAft>
                          <a:spcPts val="0"/>
                        </a:spcAft>
                      </a:pPr>
                      <a:r>
                        <a:rPr lang="en-AU" sz="1600" kern="100">
                          <a:effectLst/>
                        </a:rPr>
                        <a:t>1.70</a:t>
                      </a:r>
                      <a:endParaRPr lang="zh-CN" sz="1600" kern="100">
                        <a:effectLst/>
                        <a:latin typeface="Times New Roman" panose="02020603050405020304" pitchFamily="18" charset="0"/>
                        <a:ea typeface="等线" panose="02010600030101010101" pitchFamily="2" charset="-122"/>
                        <a:cs typeface="Times New Roman" panose="02020603050405020304" pitchFamily="18" charset="0"/>
                      </a:endParaRPr>
                    </a:p>
                  </a:txBody>
                  <a:tcPr marL="8714" marR="8714" marT="2652" marB="0" anchor="ctr"/>
                </a:tc>
                <a:extLst>
                  <a:ext uri="{0D108BD9-81ED-4DB2-BD59-A6C34878D82A}">
                    <a16:rowId xmlns:a16="http://schemas.microsoft.com/office/drawing/2014/main" val="2127898254"/>
                  </a:ext>
                </a:extLst>
              </a:tr>
              <a:tr h="251892">
                <a:tc vMerge="1">
                  <a:txBody>
                    <a:bodyPr/>
                    <a:lstStyle/>
                    <a:p>
                      <a:endParaRPr lang="zh-CN" altLang="en-US"/>
                    </a:p>
                  </a:txBody>
                  <a:tcPr/>
                </a:tc>
                <a:tc vMerge="1">
                  <a:txBody>
                    <a:bodyPr/>
                    <a:lstStyle/>
                    <a:p>
                      <a:endParaRPr lang="zh-CN" altLang="en-US"/>
                    </a:p>
                  </a:txBody>
                  <a:tcPr/>
                </a:tc>
                <a:tc>
                  <a:txBody>
                    <a:bodyPr/>
                    <a:lstStyle/>
                    <a:p>
                      <a:pPr algn="ctr">
                        <a:spcAft>
                          <a:spcPts val="0"/>
                        </a:spcAft>
                      </a:pPr>
                      <a:r>
                        <a:rPr lang="en-AU" sz="1600" kern="100">
                          <a:effectLst/>
                        </a:rPr>
                        <a:t>Export</a:t>
                      </a:r>
                      <a:endParaRPr lang="zh-CN" sz="1600" kern="100">
                        <a:effectLst/>
                        <a:latin typeface="Times New Roman" panose="02020603050405020304" pitchFamily="18" charset="0"/>
                        <a:ea typeface="等线" panose="02010600030101010101" pitchFamily="2" charset="-122"/>
                        <a:cs typeface="Times New Roman" panose="02020603050405020304" pitchFamily="18" charset="0"/>
                      </a:endParaRPr>
                    </a:p>
                  </a:txBody>
                  <a:tcPr marL="8714" marR="8714" marT="2652" marB="0" anchor="ctr"/>
                </a:tc>
                <a:tc>
                  <a:txBody>
                    <a:bodyPr/>
                    <a:lstStyle/>
                    <a:p>
                      <a:pPr algn="r">
                        <a:spcAft>
                          <a:spcPts val="0"/>
                        </a:spcAft>
                      </a:pPr>
                      <a:r>
                        <a:rPr lang="en-AU" sz="1600" kern="100">
                          <a:effectLst/>
                        </a:rPr>
                        <a:t>-13.51</a:t>
                      </a:r>
                      <a:endParaRPr lang="zh-CN" sz="1600" kern="100">
                        <a:effectLst/>
                        <a:latin typeface="Times New Roman" panose="02020603050405020304" pitchFamily="18" charset="0"/>
                        <a:ea typeface="等线" panose="02010600030101010101" pitchFamily="2" charset="-122"/>
                        <a:cs typeface="Times New Roman" panose="02020603050405020304" pitchFamily="18" charset="0"/>
                      </a:endParaRPr>
                    </a:p>
                  </a:txBody>
                  <a:tcPr marL="8714" marR="8714" marT="2652" marB="0" anchor="ctr"/>
                </a:tc>
                <a:tc>
                  <a:txBody>
                    <a:bodyPr/>
                    <a:lstStyle/>
                    <a:p>
                      <a:pPr algn="r">
                        <a:spcAft>
                          <a:spcPts val="0"/>
                        </a:spcAft>
                      </a:pPr>
                      <a:r>
                        <a:rPr lang="en-AU" sz="1600" kern="100">
                          <a:effectLst/>
                        </a:rPr>
                        <a:t>4.38</a:t>
                      </a:r>
                      <a:endParaRPr lang="zh-CN" sz="1600" kern="100">
                        <a:effectLst/>
                        <a:latin typeface="Times New Roman" panose="02020603050405020304" pitchFamily="18" charset="0"/>
                        <a:ea typeface="等线" panose="02010600030101010101" pitchFamily="2" charset="-122"/>
                        <a:cs typeface="Times New Roman" panose="02020603050405020304" pitchFamily="18" charset="0"/>
                      </a:endParaRPr>
                    </a:p>
                  </a:txBody>
                  <a:tcPr marL="8714" marR="8714" marT="2652" marB="0" anchor="ctr"/>
                </a:tc>
                <a:tc>
                  <a:txBody>
                    <a:bodyPr/>
                    <a:lstStyle/>
                    <a:p>
                      <a:pPr algn="r">
                        <a:spcAft>
                          <a:spcPts val="0"/>
                        </a:spcAft>
                      </a:pPr>
                      <a:r>
                        <a:rPr lang="en-AU" sz="1600" kern="100">
                          <a:effectLst/>
                        </a:rPr>
                        <a:t>-0.30</a:t>
                      </a:r>
                      <a:endParaRPr lang="zh-CN" sz="1600" kern="100">
                        <a:effectLst/>
                        <a:latin typeface="Times New Roman" panose="02020603050405020304" pitchFamily="18" charset="0"/>
                        <a:ea typeface="等线" panose="02010600030101010101" pitchFamily="2" charset="-122"/>
                        <a:cs typeface="Times New Roman" panose="02020603050405020304" pitchFamily="18" charset="0"/>
                      </a:endParaRPr>
                    </a:p>
                  </a:txBody>
                  <a:tcPr marL="8714" marR="8714" marT="2652" marB="0" anchor="ctr"/>
                </a:tc>
                <a:tc>
                  <a:txBody>
                    <a:bodyPr/>
                    <a:lstStyle/>
                    <a:p>
                      <a:pPr algn="r">
                        <a:spcAft>
                          <a:spcPts val="0"/>
                        </a:spcAft>
                      </a:pPr>
                      <a:r>
                        <a:rPr lang="en-AU" sz="1600" kern="100">
                          <a:effectLst/>
                        </a:rPr>
                        <a:t>10.11</a:t>
                      </a:r>
                      <a:endParaRPr lang="zh-CN" sz="1600" kern="100">
                        <a:effectLst/>
                        <a:latin typeface="Times New Roman" panose="02020603050405020304" pitchFamily="18" charset="0"/>
                        <a:ea typeface="等线" panose="02010600030101010101" pitchFamily="2" charset="-122"/>
                        <a:cs typeface="Times New Roman" panose="02020603050405020304" pitchFamily="18" charset="0"/>
                      </a:endParaRPr>
                    </a:p>
                  </a:txBody>
                  <a:tcPr marL="8714" marR="8714" marT="2652" marB="0" anchor="ctr"/>
                </a:tc>
                <a:tc>
                  <a:txBody>
                    <a:bodyPr/>
                    <a:lstStyle/>
                    <a:p>
                      <a:pPr algn="r">
                        <a:spcAft>
                          <a:spcPts val="0"/>
                        </a:spcAft>
                      </a:pPr>
                      <a:r>
                        <a:rPr lang="en-AU" sz="1600" kern="100">
                          <a:effectLst/>
                        </a:rPr>
                        <a:t>-14.38</a:t>
                      </a:r>
                      <a:endParaRPr lang="zh-CN" sz="1600" kern="100">
                        <a:effectLst/>
                        <a:latin typeface="Times New Roman" panose="02020603050405020304" pitchFamily="18" charset="0"/>
                        <a:ea typeface="等线" panose="02010600030101010101" pitchFamily="2" charset="-122"/>
                        <a:cs typeface="Times New Roman" panose="02020603050405020304" pitchFamily="18" charset="0"/>
                      </a:endParaRPr>
                    </a:p>
                  </a:txBody>
                  <a:tcPr marL="8714" marR="8714" marT="2652" marB="0" anchor="ctr"/>
                </a:tc>
                <a:tc>
                  <a:txBody>
                    <a:bodyPr/>
                    <a:lstStyle/>
                    <a:p>
                      <a:pPr algn="r">
                        <a:spcAft>
                          <a:spcPts val="0"/>
                        </a:spcAft>
                      </a:pPr>
                      <a:r>
                        <a:rPr lang="en-AU" sz="1600" kern="100">
                          <a:effectLst/>
                        </a:rPr>
                        <a:t>10.22</a:t>
                      </a:r>
                      <a:endParaRPr lang="zh-CN" sz="1600" kern="100">
                        <a:effectLst/>
                        <a:latin typeface="Times New Roman" panose="02020603050405020304" pitchFamily="18" charset="0"/>
                        <a:ea typeface="等线" panose="02010600030101010101" pitchFamily="2" charset="-122"/>
                        <a:cs typeface="Times New Roman" panose="02020603050405020304" pitchFamily="18" charset="0"/>
                      </a:endParaRPr>
                    </a:p>
                  </a:txBody>
                  <a:tcPr marL="8714" marR="8714" marT="2652" marB="0" anchor="ctr"/>
                </a:tc>
                <a:extLst>
                  <a:ext uri="{0D108BD9-81ED-4DB2-BD59-A6C34878D82A}">
                    <a16:rowId xmlns:a16="http://schemas.microsoft.com/office/drawing/2014/main" val="1570994676"/>
                  </a:ext>
                </a:extLst>
              </a:tr>
              <a:tr h="251892">
                <a:tc vMerge="1">
                  <a:txBody>
                    <a:bodyPr/>
                    <a:lstStyle/>
                    <a:p>
                      <a:endParaRPr lang="zh-CN" altLang="en-US"/>
                    </a:p>
                  </a:txBody>
                  <a:tcPr/>
                </a:tc>
                <a:tc vMerge="1">
                  <a:txBody>
                    <a:bodyPr/>
                    <a:lstStyle/>
                    <a:p>
                      <a:endParaRPr lang="zh-CN" altLang="en-US"/>
                    </a:p>
                  </a:txBody>
                  <a:tcPr/>
                </a:tc>
                <a:tc>
                  <a:txBody>
                    <a:bodyPr/>
                    <a:lstStyle/>
                    <a:p>
                      <a:pPr algn="ctr">
                        <a:spcAft>
                          <a:spcPts val="0"/>
                        </a:spcAft>
                      </a:pPr>
                      <a:r>
                        <a:rPr lang="en-AU" sz="1600" kern="100">
                          <a:effectLst/>
                        </a:rPr>
                        <a:t>Output</a:t>
                      </a:r>
                      <a:endParaRPr lang="zh-CN" sz="1600" kern="100">
                        <a:effectLst/>
                        <a:latin typeface="Times New Roman" panose="02020603050405020304" pitchFamily="18" charset="0"/>
                        <a:ea typeface="等线" panose="02010600030101010101" pitchFamily="2" charset="-122"/>
                        <a:cs typeface="Times New Roman" panose="02020603050405020304" pitchFamily="18" charset="0"/>
                      </a:endParaRPr>
                    </a:p>
                  </a:txBody>
                  <a:tcPr marL="8714" marR="8714" marT="2652" marB="0" anchor="ctr"/>
                </a:tc>
                <a:tc>
                  <a:txBody>
                    <a:bodyPr/>
                    <a:lstStyle/>
                    <a:p>
                      <a:pPr algn="r">
                        <a:spcAft>
                          <a:spcPts val="0"/>
                        </a:spcAft>
                      </a:pPr>
                      <a:r>
                        <a:rPr lang="en-AU" sz="1600" kern="100">
                          <a:effectLst/>
                        </a:rPr>
                        <a:t>-1.56</a:t>
                      </a:r>
                      <a:endParaRPr lang="zh-CN" sz="1600" kern="100">
                        <a:effectLst/>
                        <a:latin typeface="Times New Roman" panose="02020603050405020304" pitchFamily="18" charset="0"/>
                        <a:ea typeface="等线" panose="02010600030101010101" pitchFamily="2" charset="-122"/>
                        <a:cs typeface="Times New Roman" panose="02020603050405020304" pitchFamily="18" charset="0"/>
                      </a:endParaRPr>
                    </a:p>
                  </a:txBody>
                  <a:tcPr marL="8714" marR="8714" marT="2652" marB="0" anchor="ctr"/>
                </a:tc>
                <a:tc>
                  <a:txBody>
                    <a:bodyPr/>
                    <a:lstStyle/>
                    <a:p>
                      <a:pPr algn="r">
                        <a:spcAft>
                          <a:spcPts val="0"/>
                        </a:spcAft>
                      </a:pPr>
                      <a:r>
                        <a:rPr lang="en-AU" sz="1600" kern="100">
                          <a:effectLst/>
                        </a:rPr>
                        <a:t>1.43</a:t>
                      </a:r>
                      <a:endParaRPr lang="zh-CN" sz="1600" kern="100">
                        <a:effectLst/>
                        <a:latin typeface="Times New Roman" panose="02020603050405020304" pitchFamily="18" charset="0"/>
                        <a:ea typeface="等线" panose="02010600030101010101" pitchFamily="2" charset="-122"/>
                        <a:cs typeface="Times New Roman" panose="02020603050405020304" pitchFamily="18" charset="0"/>
                      </a:endParaRPr>
                    </a:p>
                  </a:txBody>
                  <a:tcPr marL="8714" marR="8714" marT="2652" marB="0" anchor="ctr"/>
                </a:tc>
                <a:tc>
                  <a:txBody>
                    <a:bodyPr/>
                    <a:lstStyle/>
                    <a:p>
                      <a:pPr algn="r">
                        <a:spcAft>
                          <a:spcPts val="0"/>
                        </a:spcAft>
                      </a:pPr>
                      <a:r>
                        <a:rPr lang="en-AU" sz="1600" kern="100">
                          <a:effectLst/>
                        </a:rPr>
                        <a:t>0.80</a:t>
                      </a:r>
                      <a:endParaRPr lang="zh-CN" sz="1600" kern="100">
                        <a:effectLst/>
                        <a:latin typeface="Times New Roman" panose="02020603050405020304" pitchFamily="18" charset="0"/>
                        <a:ea typeface="等线" panose="02010600030101010101" pitchFamily="2" charset="-122"/>
                        <a:cs typeface="Times New Roman" panose="02020603050405020304" pitchFamily="18" charset="0"/>
                      </a:endParaRPr>
                    </a:p>
                  </a:txBody>
                  <a:tcPr marL="8714" marR="8714" marT="2652" marB="0" anchor="ctr"/>
                </a:tc>
                <a:tc>
                  <a:txBody>
                    <a:bodyPr/>
                    <a:lstStyle/>
                    <a:p>
                      <a:pPr algn="r">
                        <a:spcAft>
                          <a:spcPts val="0"/>
                        </a:spcAft>
                      </a:pPr>
                      <a:r>
                        <a:rPr lang="en-AU" sz="1600" kern="100">
                          <a:effectLst/>
                        </a:rPr>
                        <a:t>1.09</a:t>
                      </a:r>
                      <a:endParaRPr lang="zh-CN" sz="1600" kern="100">
                        <a:effectLst/>
                        <a:latin typeface="Times New Roman" panose="02020603050405020304" pitchFamily="18" charset="0"/>
                        <a:ea typeface="等线" panose="02010600030101010101" pitchFamily="2" charset="-122"/>
                        <a:cs typeface="Times New Roman" panose="02020603050405020304" pitchFamily="18" charset="0"/>
                      </a:endParaRPr>
                    </a:p>
                  </a:txBody>
                  <a:tcPr marL="8714" marR="8714" marT="2652" marB="0" anchor="ctr"/>
                </a:tc>
                <a:tc>
                  <a:txBody>
                    <a:bodyPr/>
                    <a:lstStyle/>
                    <a:p>
                      <a:pPr algn="r">
                        <a:spcAft>
                          <a:spcPts val="0"/>
                        </a:spcAft>
                      </a:pPr>
                      <a:r>
                        <a:rPr lang="en-AU" sz="1600" kern="100">
                          <a:effectLst/>
                        </a:rPr>
                        <a:t>-2.69</a:t>
                      </a:r>
                      <a:endParaRPr lang="zh-CN" sz="1600" kern="100">
                        <a:effectLst/>
                        <a:latin typeface="Times New Roman" panose="02020603050405020304" pitchFamily="18" charset="0"/>
                        <a:ea typeface="等线" panose="02010600030101010101" pitchFamily="2" charset="-122"/>
                        <a:cs typeface="Times New Roman" panose="02020603050405020304" pitchFamily="18" charset="0"/>
                      </a:endParaRPr>
                    </a:p>
                  </a:txBody>
                  <a:tcPr marL="8714" marR="8714" marT="2652" marB="0" anchor="ctr"/>
                </a:tc>
                <a:tc>
                  <a:txBody>
                    <a:bodyPr/>
                    <a:lstStyle/>
                    <a:p>
                      <a:pPr algn="r">
                        <a:spcAft>
                          <a:spcPts val="0"/>
                        </a:spcAft>
                      </a:pPr>
                      <a:r>
                        <a:rPr lang="en-AU" sz="1600" kern="100">
                          <a:effectLst/>
                        </a:rPr>
                        <a:t>1.08</a:t>
                      </a:r>
                      <a:endParaRPr lang="zh-CN" sz="1600" kern="100">
                        <a:effectLst/>
                        <a:latin typeface="Times New Roman" panose="02020603050405020304" pitchFamily="18" charset="0"/>
                        <a:ea typeface="等线" panose="02010600030101010101" pitchFamily="2" charset="-122"/>
                        <a:cs typeface="Times New Roman" panose="02020603050405020304" pitchFamily="18" charset="0"/>
                      </a:endParaRPr>
                    </a:p>
                  </a:txBody>
                  <a:tcPr marL="8714" marR="8714" marT="2652" marB="0" anchor="ctr"/>
                </a:tc>
                <a:extLst>
                  <a:ext uri="{0D108BD9-81ED-4DB2-BD59-A6C34878D82A}">
                    <a16:rowId xmlns:a16="http://schemas.microsoft.com/office/drawing/2014/main" val="2764976745"/>
                  </a:ext>
                </a:extLst>
              </a:tr>
              <a:tr h="251892">
                <a:tc vMerge="1">
                  <a:txBody>
                    <a:bodyPr/>
                    <a:lstStyle/>
                    <a:p>
                      <a:endParaRPr lang="zh-CN" altLang="en-US"/>
                    </a:p>
                  </a:txBody>
                  <a:tcPr/>
                </a:tc>
                <a:tc rowSpan="3">
                  <a:txBody>
                    <a:bodyPr/>
                    <a:lstStyle/>
                    <a:p>
                      <a:pPr algn="ctr">
                        <a:spcAft>
                          <a:spcPts val="0"/>
                        </a:spcAft>
                      </a:pPr>
                      <a:r>
                        <a:rPr lang="en-AU" sz="1600" kern="100">
                          <a:effectLst/>
                        </a:rPr>
                        <a:t>U.S.</a:t>
                      </a:r>
                      <a:endParaRPr lang="zh-CN" sz="1600" kern="100">
                        <a:effectLst/>
                      </a:endParaRPr>
                    </a:p>
                    <a:p>
                      <a:pPr algn="ctr">
                        <a:spcAft>
                          <a:spcPts val="0"/>
                        </a:spcAft>
                      </a:pPr>
                      <a:r>
                        <a:rPr lang="en-AU" sz="1600" kern="100">
                          <a:effectLst/>
                        </a:rPr>
                        <a:t>U.S.</a:t>
                      </a:r>
                      <a:endParaRPr lang="zh-CN" sz="1600" kern="100">
                        <a:effectLst/>
                        <a:latin typeface="Times New Roman" panose="02020603050405020304" pitchFamily="18" charset="0"/>
                        <a:ea typeface="等线" panose="02010600030101010101" pitchFamily="2" charset="-122"/>
                        <a:cs typeface="Times New Roman" panose="02020603050405020304" pitchFamily="18" charset="0"/>
                      </a:endParaRPr>
                    </a:p>
                  </a:txBody>
                  <a:tcPr marL="8714" marR="8714" marT="2652" marB="0" anchor="ctr"/>
                </a:tc>
                <a:tc>
                  <a:txBody>
                    <a:bodyPr/>
                    <a:lstStyle/>
                    <a:p>
                      <a:pPr algn="ctr">
                        <a:spcAft>
                          <a:spcPts val="0"/>
                        </a:spcAft>
                      </a:pPr>
                      <a:r>
                        <a:rPr lang="en-AU" sz="1600" kern="100">
                          <a:effectLst/>
                        </a:rPr>
                        <a:t>Export</a:t>
                      </a:r>
                      <a:endParaRPr lang="zh-CN" sz="1600" kern="100">
                        <a:effectLst/>
                        <a:latin typeface="Times New Roman" panose="02020603050405020304" pitchFamily="18" charset="0"/>
                        <a:ea typeface="等线" panose="02010600030101010101" pitchFamily="2" charset="-122"/>
                        <a:cs typeface="Times New Roman" panose="02020603050405020304" pitchFamily="18" charset="0"/>
                      </a:endParaRPr>
                    </a:p>
                  </a:txBody>
                  <a:tcPr marL="8714" marR="8714" marT="2652" marB="0" anchor="ctr"/>
                </a:tc>
                <a:tc>
                  <a:txBody>
                    <a:bodyPr/>
                    <a:lstStyle/>
                    <a:p>
                      <a:pPr algn="r">
                        <a:spcAft>
                          <a:spcPts val="0"/>
                        </a:spcAft>
                      </a:pPr>
                      <a:r>
                        <a:rPr lang="en-AU" sz="1600" kern="100">
                          <a:effectLst/>
                        </a:rPr>
                        <a:t>-10.60</a:t>
                      </a:r>
                      <a:endParaRPr lang="zh-CN" sz="1600" kern="100">
                        <a:effectLst/>
                        <a:latin typeface="Times New Roman" panose="02020603050405020304" pitchFamily="18" charset="0"/>
                        <a:ea typeface="等线" panose="02010600030101010101" pitchFamily="2" charset="-122"/>
                        <a:cs typeface="Times New Roman" panose="02020603050405020304" pitchFamily="18" charset="0"/>
                      </a:endParaRPr>
                    </a:p>
                  </a:txBody>
                  <a:tcPr marL="8714" marR="8714" marT="2652" marB="0" anchor="ctr"/>
                </a:tc>
                <a:tc>
                  <a:txBody>
                    <a:bodyPr/>
                    <a:lstStyle/>
                    <a:p>
                      <a:pPr algn="r">
                        <a:spcAft>
                          <a:spcPts val="0"/>
                        </a:spcAft>
                      </a:pPr>
                      <a:r>
                        <a:rPr lang="en-AU" sz="1600" kern="100">
                          <a:effectLst/>
                        </a:rPr>
                        <a:t>3.27</a:t>
                      </a:r>
                      <a:endParaRPr lang="zh-CN" sz="1600" kern="100">
                        <a:effectLst/>
                        <a:latin typeface="Times New Roman" panose="02020603050405020304" pitchFamily="18" charset="0"/>
                        <a:ea typeface="等线" panose="02010600030101010101" pitchFamily="2" charset="-122"/>
                        <a:cs typeface="Times New Roman" panose="02020603050405020304" pitchFamily="18" charset="0"/>
                      </a:endParaRPr>
                    </a:p>
                  </a:txBody>
                  <a:tcPr marL="8714" marR="8714" marT="2652" marB="0" anchor="ctr"/>
                </a:tc>
                <a:tc>
                  <a:txBody>
                    <a:bodyPr/>
                    <a:lstStyle/>
                    <a:p>
                      <a:pPr algn="r">
                        <a:spcAft>
                          <a:spcPts val="0"/>
                        </a:spcAft>
                      </a:pPr>
                      <a:r>
                        <a:rPr lang="en-AU" sz="1600" kern="100">
                          <a:effectLst/>
                        </a:rPr>
                        <a:t>2.68</a:t>
                      </a:r>
                      <a:endParaRPr lang="zh-CN" sz="1600" kern="100">
                        <a:effectLst/>
                        <a:latin typeface="Times New Roman" panose="02020603050405020304" pitchFamily="18" charset="0"/>
                        <a:ea typeface="等线" panose="02010600030101010101" pitchFamily="2" charset="-122"/>
                        <a:cs typeface="Times New Roman" panose="02020603050405020304" pitchFamily="18" charset="0"/>
                      </a:endParaRPr>
                    </a:p>
                  </a:txBody>
                  <a:tcPr marL="8714" marR="8714" marT="2652" marB="0" anchor="ctr"/>
                </a:tc>
                <a:tc>
                  <a:txBody>
                    <a:bodyPr/>
                    <a:lstStyle/>
                    <a:p>
                      <a:pPr algn="r">
                        <a:spcAft>
                          <a:spcPts val="0"/>
                        </a:spcAft>
                      </a:pPr>
                      <a:r>
                        <a:rPr lang="en-AU" sz="1600" kern="100">
                          <a:effectLst/>
                        </a:rPr>
                        <a:t>6.28</a:t>
                      </a:r>
                      <a:endParaRPr lang="zh-CN" sz="1600" kern="100">
                        <a:effectLst/>
                        <a:latin typeface="Times New Roman" panose="02020603050405020304" pitchFamily="18" charset="0"/>
                        <a:ea typeface="等线" panose="02010600030101010101" pitchFamily="2" charset="-122"/>
                        <a:cs typeface="Times New Roman" panose="02020603050405020304" pitchFamily="18" charset="0"/>
                      </a:endParaRPr>
                    </a:p>
                  </a:txBody>
                  <a:tcPr marL="8714" marR="8714" marT="2652" marB="0" anchor="ctr"/>
                </a:tc>
                <a:tc>
                  <a:txBody>
                    <a:bodyPr/>
                    <a:lstStyle/>
                    <a:p>
                      <a:pPr algn="r">
                        <a:spcAft>
                          <a:spcPts val="0"/>
                        </a:spcAft>
                      </a:pPr>
                      <a:r>
                        <a:rPr lang="en-AU" sz="1600" kern="100">
                          <a:effectLst/>
                        </a:rPr>
                        <a:t>-9.88</a:t>
                      </a:r>
                      <a:endParaRPr lang="zh-CN" sz="1600" kern="100">
                        <a:effectLst/>
                        <a:latin typeface="Times New Roman" panose="02020603050405020304" pitchFamily="18" charset="0"/>
                        <a:ea typeface="等线" panose="02010600030101010101" pitchFamily="2" charset="-122"/>
                        <a:cs typeface="Times New Roman" panose="02020603050405020304" pitchFamily="18" charset="0"/>
                      </a:endParaRPr>
                    </a:p>
                  </a:txBody>
                  <a:tcPr marL="8714" marR="8714" marT="2652" marB="0" anchor="ctr"/>
                </a:tc>
                <a:tc>
                  <a:txBody>
                    <a:bodyPr/>
                    <a:lstStyle/>
                    <a:p>
                      <a:pPr algn="r">
                        <a:spcAft>
                          <a:spcPts val="0"/>
                        </a:spcAft>
                      </a:pPr>
                      <a:r>
                        <a:rPr lang="en-AU" sz="1600" kern="100">
                          <a:effectLst/>
                        </a:rPr>
                        <a:t>6.13</a:t>
                      </a:r>
                      <a:endParaRPr lang="zh-CN" sz="1600" kern="100">
                        <a:effectLst/>
                        <a:latin typeface="Times New Roman" panose="02020603050405020304" pitchFamily="18" charset="0"/>
                        <a:ea typeface="等线" panose="02010600030101010101" pitchFamily="2" charset="-122"/>
                        <a:cs typeface="Times New Roman" panose="02020603050405020304" pitchFamily="18" charset="0"/>
                      </a:endParaRPr>
                    </a:p>
                  </a:txBody>
                  <a:tcPr marL="8714" marR="8714" marT="2652" marB="0" anchor="ctr"/>
                </a:tc>
                <a:extLst>
                  <a:ext uri="{0D108BD9-81ED-4DB2-BD59-A6C34878D82A}">
                    <a16:rowId xmlns:a16="http://schemas.microsoft.com/office/drawing/2014/main" val="2721057537"/>
                  </a:ext>
                </a:extLst>
              </a:tr>
              <a:tr h="251892">
                <a:tc vMerge="1">
                  <a:txBody>
                    <a:bodyPr/>
                    <a:lstStyle/>
                    <a:p>
                      <a:endParaRPr lang="zh-CN" altLang="en-US"/>
                    </a:p>
                  </a:txBody>
                  <a:tcPr/>
                </a:tc>
                <a:tc vMerge="1">
                  <a:txBody>
                    <a:bodyPr/>
                    <a:lstStyle/>
                    <a:p>
                      <a:endParaRPr lang="zh-CN" altLang="en-US"/>
                    </a:p>
                  </a:txBody>
                  <a:tcPr/>
                </a:tc>
                <a:tc>
                  <a:txBody>
                    <a:bodyPr/>
                    <a:lstStyle/>
                    <a:p>
                      <a:pPr algn="ctr">
                        <a:spcAft>
                          <a:spcPts val="0"/>
                        </a:spcAft>
                      </a:pPr>
                      <a:r>
                        <a:rPr lang="en-AU" sz="1600" kern="100">
                          <a:effectLst/>
                        </a:rPr>
                        <a:t>Import</a:t>
                      </a:r>
                      <a:endParaRPr lang="zh-CN" sz="1600" kern="100">
                        <a:effectLst/>
                        <a:latin typeface="Times New Roman" panose="02020603050405020304" pitchFamily="18" charset="0"/>
                        <a:ea typeface="等线" panose="02010600030101010101" pitchFamily="2" charset="-122"/>
                        <a:cs typeface="Times New Roman" panose="02020603050405020304" pitchFamily="18" charset="0"/>
                      </a:endParaRPr>
                    </a:p>
                  </a:txBody>
                  <a:tcPr marL="8714" marR="8714" marT="2652" marB="0" anchor="ctr"/>
                </a:tc>
                <a:tc>
                  <a:txBody>
                    <a:bodyPr/>
                    <a:lstStyle/>
                    <a:p>
                      <a:pPr algn="r">
                        <a:spcAft>
                          <a:spcPts val="0"/>
                        </a:spcAft>
                      </a:pPr>
                      <a:r>
                        <a:rPr lang="en-AU" sz="1600" kern="100">
                          <a:effectLst/>
                        </a:rPr>
                        <a:t>-2.60</a:t>
                      </a:r>
                      <a:endParaRPr lang="zh-CN" sz="1600" kern="100">
                        <a:effectLst/>
                        <a:latin typeface="Times New Roman" panose="02020603050405020304" pitchFamily="18" charset="0"/>
                        <a:ea typeface="等线" panose="02010600030101010101" pitchFamily="2" charset="-122"/>
                        <a:cs typeface="Times New Roman" panose="02020603050405020304" pitchFamily="18" charset="0"/>
                      </a:endParaRPr>
                    </a:p>
                  </a:txBody>
                  <a:tcPr marL="8714" marR="8714" marT="2652" marB="0" anchor="ctr"/>
                </a:tc>
                <a:tc>
                  <a:txBody>
                    <a:bodyPr/>
                    <a:lstStyle/>
                    <a:p>
                      <a:pPr algn="r">
                        <a:spcAft>
                          <a:spcPts val="0"/>
                        </a:spcAft>
                      </a:pPr>
                      <a:r>
                        <a:rPr lang="en-AU" sz="1600" kern="100">
                          <a:effectLst/>
                        </a:rPr>
                        <a:t>-0.83</a:t>
                      </a:r>
                      <a:endParaRPr lang="zh-CN" sz="1600" kern="100">
                        <a:effectLst/>
                        <a:latin typeface="Times New Roman" panose="02020603050405020304" pitchFamily="18" charset="0"/>
                        <a:ea typeface="等线" panose="02010600030101010101" pitchFamily="2" charset="-122"/>
                        <a:cs typeface="Times New Roman" panose="02020603050405020304" pitchFamily="18" charset="0"/>
                      </a:endParaRPr>
                    </a:p>
                  </a:txBody>
                  <a:tcPr marL="8714" marR="8714" marT="2652" marB="0" anchor="ctr"/>
                </a:tc>
                <a:tc>
                  <a:txBody>
                    <a:bodyPr/>
                    <a:lstStyle/>
                    <a:p>
                      <a:pPr algn="r">
                        <a:spcAft>
                          <a:spcPts val="0"/>
                        </a:spcAft>
                      </a:pPr>
                      <a:r>
                        <a:rPr lang="en-AU" sz="1600" kern="100">
                          <a:effectLst/>
                        </a:rPr>
                        <a:t>-0.94</a:t>
                      </a:r>
                      <a:endParaRPr lang="zh-CN" sz="1600" kern="100">
                        <a:effectLst/>
                        <a:latin typeface="Times New Roman" panose="02020603050405020304" pitchFamily="18" charset="0"/>
                        <a:ea typeface="等线" panose="02010600030101010101" pitchFamily="2" charset="-122"/>
                        <a:cs typeface="Times New Roman" panose="02020603050405020304" pitchFamily="18" charset="0"/>
                      </a:endParaRPr>
                    </a:p>
                  </a:txBody>
                  <a:tcPr marL="8714" marR="8714" marT="2652" marB="0" anchor="ctr"/>
                </a:tc>
                <a:tc>
                  <a:txBody>
                    <a:bodyPr/>
                    <a:lstStyle/>
                    <a:p>
                      <a:pPr algn="r">
                        <a:spcAft>
                          <a:spcPts val="0"/>
                        </a:spcAft>
                      </a:pPr>
                      <a:r>
                        <a:rPr lang="en-AU" sz="1600" kern="100">
                          <a:effectLst/>
                        </a:rPr>
                        <a:t>-3.15</a:t>
                      </a:r>
                      <a:endParaRPr lang="zh-CN" sz="1600" kern="100">
                        <a:effectLst/>
                        <a:latin typeface="Times New Roman" panose="02020603050405020304" pitchFamily="18" charset="0"/>
                        <a:ea typeface="等线" panose="02010600030101010101" pitchFamily="2" charset="-122"/>
                        <a:cs typeface="Times New Roman" panose="02020603050405020304" pitchFamily="18" charset="0"/>
                      </a:endParaRPr>
                    </a:p>
                  </a:txBody>
                  <a:tcPr marL="8714" marR="8714" marT="2652" marB="0" anchor="ctr"/>
                </a:tc>
                <a:tc>
                  <a:txBody>
                    <a:bodyPr/>
                    <a:lstStyle/>
                    <a:p>
                      <a:pPr algn="r">
                        <a:spcAft>
                          <a:spcPts val="0"/>
                        </a:spcAft>
                      </a:pPr>
                      <a:r>
                        <a:rPr lang="en-AU" sz="1600" kern="100">
                          <a:effectLst/>
                        </a:rPr>
                        <a:t>-4.93</a:t>
                      </a:r>
                      <a:endParaRPr lang="zh-CN" sz="1600" kern="100">
                        <a:effectLst/>
                        <a:latin typeface="Times New Roman" panose="02020603050405020304" pitchFamily="18" charset="0"/>
                        <a:ea typeface="等线" panose="02010600030101010101" pitchFamily="2" charset="-122"/>
                        <a:cs typeface="Times New Roman" panose="02020603050405020304" pitchFamily="18" charset="0"/>
                      </a:endParaRPr>
                    </a:p>
                  </a:txBody>
                  <a:tcPr marL="8714" marR="8714" marT="2652" marB="0" anchor="ctr"/>
                </a:tc>
                <a:tc>
                  <a:txBody>
                    <a:bodyPr/>
                    <a:lstStyle/>
                    <a:p>
                      <a:pPr algn="r">
                        <a:spcAft>
                          <a:spcPts val="0"/>
                        </a:spcAft>
                      </a:pPr>
                      <a:r>
                        <a:rPr lang="en-AU" sz="1600" kern="100">
                          <a:effectLst/>
                        </a:rPr>
                        <a:t>-2.81</a:t>
                      </a:r>
                      <a:endParaRPr lang="zh-CN" sz="1600" kern="100">
                        <a:effectLst/>
                        <a:latin typeface="Times New Roman" panose="02020603050405020304" pitchFamily="18" charset="0"/>
                        <a:ea typeface="等线" panose="02010600030101010101" pitchFamily="2" charset="-122"/>
                        <a:cs typeface="Times New Roman" panose="02020603050405020304" pitchFamily="18" charset="0"/>
                      </a:endParaRPr>
                    </a:p>
                  </a:txBody>
                  <a:tcPr marL="8714" marR="8714" marT="2652" marB="0" anchor="ctr"/>
                </a:tc>
                <a:extLst>
                  <a:ext uri="{0D108BD9-81ED-4DB2-BD59-A6C34878D82A}">
                    <a16:rowId xmlns:a16="http://schemas.microsoft.com/office/drawing/2014/main" val="2048704823"/>
                  </a:ext>
                </a:extLst>
              </a:tr>
              <a:tr h="251892">
                <a:tc vMerge="1">
                  <a:txBody>
                    <a:bodyPr/>
                    <a:lstStyle/>
                    <a:p>
                      <a:endParaRPr lang="zh-CN" altLang="en-US"/>
                    </a:p>
                  </a:txBody>
                  <a:tcPr/>
                </a:tc>
                <a:tc vMerge="1">
                  <a:txBody>
                    <a:bodyPr/>
                    <a:lstStyle/>
                    <a:p>
                      <a:endParaRPr lang="zh-CN" altLang="en-US"/>
                    </a:p>
                  </a:txBody>
                  <a:tcPr/>
                </a:tc>
                <a:tc>
                  <a:txBody>
                    <a:bodyPr/>
                    <a:lstStyle/>
                    <a:p>
                      <a:pPr algn="ctr">
                        <a:spcAft>
                          <a:spcPts val="0"/>
                        </a:spcAft>
                      </a:pPr>
                      <a:r>
                        <a:rPr lang="en-AU" sz="1600" kern="100">
                          <a:effectLst/>
                        </a:rPr>
                        <a:t>Output</a:t>
                      </a:r>
                      <a:endParaRPr lang="zh-CN" sz="1600" kern="100">
                        <a:effectLst/>
                        <a:latin typeface="Times New Roman" panose="02020603050405020304" pitchFamily="18" charset="0"/>
                        <a:ea typeface="等线" panose="02010600030101010101" pitchFamily="2" charset="-122"/>
                        <a:cs typeface="Times New Roman" panose="02020603050405020304" pitchFamily="18" charset="0"/>
                      </a:endParaRPr>
                    </a:p>
                  </a:txBody>
                  <a:tcPr marL="8714" marR="8714" marT="2652" marB="0" anchor="ctr"/>
                </a:tc>
                <a:tc>
                  <a:txBody>
                    <a:bodyPr/>
                    <a:lstStyle/>
                    <a:p>
                      <a:pPr algn="r">
                        <a:spcAft>
                          <a:spcPts val="0"/>
                        </a:spcAft>
                      </a:pPr>
                      <a:r>
                        <a:rPr lang="en-AU" sz="1600" kern="100">
                          <a:effectLst/>
                        </a:rPr>
                        <a:t>1.72</a:t>
                      </a:r>
                      <a:endParaRPr lang="zh-CN" sz="1600" kern="100">
                        <a:effectLst/>
                        <a:latin typeface="Times New Roman" panose="02020603050405020304" pitchFamily="18" charset="0"/>
                        <a:ea typeface="等线" panose="02010600030101010101" pitchFamily="2" charset="-122"/>
                        <a:cs typeface="Times New Roman" panose="02020603050405020304" pitchFamily="18" charset="0"/>
                      </a:endParaRPr>
                    </a:p>
                  </a:txBody>
                  <a:tcPr marL="8714" marR="8714" marT="2652" marB="0" anchor="ctr"/>
                </a:tc>
                <a:tc>
                  <a:txBody>
                    <a:bodyPr/>
                    <a:lstStyle/>
                    <a:p>
                      <a:pPr algn="r">
                        <a:spcAft>
                          <a:spcPts val="0"/>
                        </a:spcAft>
                      </a:pPr>
                      <a:r>
                        <a:rPr lang="en-AU" sz="1600" kern="100">
                          <a:effectLst/>
                        </a:rPr>
                        <a:t>-0.74</a:t>
                      </a:r>
                      <a:endParaRPr lang="zh-CN" sz="1600" kern="100">
                        <a:effectLst/>
                        <a:latin typeface="Times New Roman" panose="02020603050405020304" pitchFamily="18" charset="0"/>
                        <a:ea typeface="等线" panose="02010600030101010101" pitchFamily="2" charset="-122"/>
                        <a:cs typeface="Times New Roman" panose="02020603050405020304" pitchFamily="18" charset="0"/>
                      </a:endParaRPr>
                    </a:p>
                  </a:txBody>
                  <a:tcPr marL="8714" marR="8714" marT="2652" marB="0" anchor="ctr"/>
                </a:tc>
                <a:tc>
                  <a:txBody>
                    <a:bodyPr/>
                    <a:lstStyle/>
                    <a:p>
                      <a:pPr algn="r">
                        <a:spcAft>
                          <a:spcPts val="0"/>
                        </a:spcAft>
                      </a:pPr>
                      <a:r>
                        <a:rPr lang="en-AU" sz="1600" kern="100">
                          <a:effectLst/>
                        </a:rPr>
                        <a:t>-0.28</a:t>
                      </a:r>
                      <a:endParaRPr lang="zh-CN" sz="1600" kern="100">
                        <a:effectLst/>
                        <a:latin typeface="Times New Roman" panose="02020603050405020304" pitchFamily="18" charset="0"/>
                        <a:ea typeface="等线" panose="02010600030101010101" pitchFamily="2" charset="-122"/>
                        <a:cs typeface="Times New Roman" panose="02020603050405020304" pitchFamily="18" charset="0"/>
                      </a:endParaRPr>
                    </a:p>
                  </a:txBody>
                  <a:tcPr marL="8714" marR="8714" marT="2652" marB="0" anchor="ctr"/>
                </a:tc>
                <a:tc>
                  <a:txBody>
                    <a:bodyPr/>
                    <a:lstStyle/>
                    <a:p>
                      <a:pPr algn="r">
                        <a:spcAft>
                          <a:spcPts val="0"/>
                        </a:spcAft>
                      </a:pPr>
                      <a:r>
                        <a:rPr lang="en-AU" sz="1600" kern="100">
                          <a:effectLst/>
                        </a:rPr>
                        <a:t>-0.05</a:t>
                      </a:r>
                      <a:endParaRPr lang="zh-CN" sz="1600" kern="100">
                        <a:effectLst/>
                        <a:latin typeface="Times New Roman" panose="02020603050405020304" pitchFamily="18" charset="0"/>
                        <a:ea typeface="等线" panose="02010600030101010101" pitchFamily="2" charset="-122"/>
                        <a:cs typeface="Times New Roman" panose="02020603050405020304" pitchFamily="18" charset="0"/>
                      </a:endParaRPr>
                    </a:p>
                  </a:txBody>
                  <a:tcPr marL="8714" marR="8714" marT="2652" marB="0" anchor="ctr"/>
                </a:tc>
                <a:tc>
                  <a:txBody>
                    <a:bodyPr/>
                    <a:lstStyle/>
                    <a:p>
                      <a:pPr algn="r">
                        <a:spcAft>
                          <a:spcPts val="0"/>
                        </a:spcAft>
                      </a:pPr>
                      <a:r>
                        <a:rPr lang="en-AU" sz="1600" kern="100">
                          <a:effectLst/>
                        </a:rPr>
                        <a:t>2.37</a:t>
                      </a:r>
                      <a:endParaRPr lang="zh-CN" sz="1600" kern="100">
                        <a:effectLst/>
                        <a:latin typeface="Times New Roman" panose="02020603050405020304" pitchFamily="18" charset="0"/>
                        <a:ea typeface="等线" panose="02010600030101010101" pitchFamily="2" charset="-122"/>
                        <a:cs typeface="Times New Roman" panose="02020603050405020304" pitchFamily="18" charset="0"/>
                      </a:endParaRPr>
                    </a:p>
                  </a:txBody>
                  <a:tcPr marL="8714" marR="8714" marT="2652" marB="0" anchor="ctr"/>
                </a:tc>
                <a:tc>
                  <a:txBody>
                    <a:bodyPr/>
                    <a:lstStyle/>
                    <a:p>
                      <a:pPr algn="r">
                        <a:spcAft>
                          <a:spcPts val="0"/>
                        </a:spcAft>
                      </a:pPr>
                      <a:r>
                        <a:rPr lang="en-AU" sz="1600" kern="100" dirty="0">
                          <a:effectLst/>
                        </a:rPr>
                        <a:t>0.17</a:t>
                      </a:r>
                      <a:endParaRPr lang="zh-CN" sz="1600" kern="100" dirty="0">
                        <a:effectLst/>
                        <a:latin typeface="Times New Roman" panose="02020603050405020304" pitchFamily="18" charset="0"/>
                        <a:ea typeface="等线" panose="02010600030101010101" pitchFamily="2" charset="-122"/>
                        <a:cs typeface="Times New Roman" panose="02020603050405020304" pitchFamily="18" charset="0"/>
                      </a:endParaRPr>
                    </a:p>
                  </a:txBody>
                  <a:tcPr marL="8714" marR="8714" marT="2652" marB="0" anchor="ctr"/>
                </a:tc>
                <a:extLst>
                  <a:ext uri="{0D108BD9-81ED-4DB2-BD59-A6C34878D82A}">
                    <a16:rowId xmlns:a16="http://schemas.microsoft.com/office/drawing/2014/main" val="1777321518"/>
                  </a:ext>
                </a:extLst>
              </a:tr>
            </a:tbl>
          </a:graphicData>
        </a:graphic>
      </p:graphicFrame>
      <p:sp>
        <p:nvSpPr>
          <p:cNvPr id="4" name="日期占位符 3">
            <a:extLst>
              <a:ext uri="{FF2B5EF4-FFF2-40B4-BE49-F238E27FC236}">
                <a16:creationId xmlns:a16="http://schemas.microsoft.com/office/drawing/2014/main" id="{9151D403-BE83-4886-A49E-7FC2B05F785B}"/>
              </a:ext>
            </a:extLst>
          </p:cNvPr>
          <p:cNvSpPr>
            <a:spLocks noGrp="1"/>
          </p:cNvSpPr>
          <p:nvPr>
            <p:ph type="dt" sz="half" idx="10"/>
          </p:nvPr>
        </p:nvSpPr>
        <p:spPr/>
        <p:txBody>
          <a:bodyPr/>
          <a:lstStyle/>
          <a:p>
            <a:fld id="{C2506A2E-37ED-49BD-BDF4-4AE31FC6AC2B}" type="datetime1">
              <a:rPr lang="zh-CN" altLang="en-US" smtClean="0"/>
              <a:t>2020/6/12</a:t>
            </a:fld>
            <a:endParaRPr lang="zh-CN" altLang="en-US"/>
          </a:p>
        </p:txBody>
      </p:sp>
      <p:sp>
        <p:nvSpPr>
          <p:cNvPr id="5" name="页脚占位符 4">
            <a:extLst>
              <a:ext uri="{FF2B5EF4-FFF2-40B4-BE49-F238E27FC236}">
                <a16:creationId xmlns:a16="http://schemas.microsoft.com/office/drawing/2014/main" id="{A3D0C623-933F-4FE7-8D4F-2B09148BEC24}"/>
              </a:ext>
            </a:extLst>
          </p:cNvPr>
          <p:cNvSpPr>
            <a:spLocks noGrp="1"/>
          </p:cNvSpPr>
          <p:nvPr>
            <p:ph type="ftr" sz="quarter" idx="11"/>
          </p:nvPr>
        </p:nvSpPr>
        <p:spPr/>
        <p:txBody>
          <a:bodyPr/>
          <a:lstStyle/>
          <a:p>
            <a:r>
              <a:rPr lang="en-US" altLang="zh-CN"/>
              <a:t>GTAP Annual Conference, June 2020</a:t>
            </a:r>
            <a:endParaRPr lang="zh-CN" altLang="en-US"/>
          </a:p>
        </p:txBody>
      </p:sp>
      <p:sp>
        <p:nvSpPr>
          <p:cNvPr id="6" name="灯片编号占位符 5">
            <a:extLst>
              <a:ext uri="{FF2B5EF4-FFF2-40B4-BE49-F238E27FC236}">
                <a16:creationId xmlns:a16="http://schemas.microsoft.com/office/drawing/2014/main" id="{33CE1EA5-428E-47ED-B80F-1836AE97D771}"/>
              </a:ext>
            </a:extLst>
          </p:cNvPr>
          <p:cNvSpPr>
            <a:spLocks noGrp="1"/>
          </p:cNvSpPr>
          <p:nvPr>
            <p:ph type="sldNum" sz="quarter" idx="12"/>
          </p:nvPr>
        </p:nvSpPr>
        <p:spPr/>
        <p:txBody>
          <a:bodyPr/>
          <a:lstStyle/>
          <a:p>
            <a:fld id="{C0A867C4-9EEB-4AFE-9714-03356454A58B}" type="slidenum">
              <a:rPr lang="zh-CN" altLang="en-US" smtClean="0"/>
              <a:t>15</a:t>
            </a:fld>
            <a:endParaRPr lang="zh-CN" altLang="en-US"/>
          </a:p>
        </p:txBody>
      </p:sp>
    </p:spTree>
    <p:extLst>
      <p:ext uri="{BB962C8B-B14F-4D97-AF65-F5344CB8AC3E}">
        <p14:creationId xmlns:p14="http://schemas.microsoft.com/office/powerpoint/2010/main" val="107049423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2" name="Rectangle 21">
            <a:extLst>
              <a:ext uri="{FF2B5EF4-FFF2-40B4-BE49-F238E27FC236}">
                <a16:creationId xmlns:a16="http://schemas.microsoft.com/office/drawing/2014/main" id="{F4C0B10B-D2C4-4A54-AFAD-3D27DF88BB3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4" name="Group 23">
            <a:extLst>
              <a:ext uri="{FF2B5EF4-FFF2-40B4-BE49-F238E27FC236}">
                <a16:creationId xmlns:a16="http://schemas.microsoft.com/office/drawing/2014/main" id="{B6BADB90-C74B-40D6-86DC-503F65FCE8D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09710" y="635715"/>
            <a:ext cx="11142208" cy="2482136"/>
            <a:chOff x="409710" y="635715"/>
            <a:chExt cx="11142208" cy="2482136"/>
          </a:xfrm>
        </p:grpSpPr>
        <p:sp>
          <p:nvSpPr>
            <p:cNvPr id="25" name="Freeform 44">
              <a:extLst>
                <a:ext uri="{FF2B5EF4-FFF2-40B4-BE49-F238E27FC236}">
                  <a16:creationId xmlns:a16="http://schemas.microsoft.com/office/drawing/2014/main" id="{6559431D-1886-4AE0-9B87-9AD2ECAB8439}"/>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11223203" y="635716"/>
              <a:ext cx="328612" cy="1742360"/>
            </a:xfrm>
            <a:custGeom>
              <a:avLst/>
              <a:gdLst>
                <a:gd name="T0" fmla="*/ 207 w 207"/>
                <a:gd name="T1" fmla="*/ 987 h 1114"/>
                <a:gd name="T2" fmla="*/ 0 w 207"/>
                <a:gd name="T3" fmla="*/ 1114 h 1114"/>
                <a:gd name="T4" fmla="*/ 0 w 207"/>
                <a:gd name="T5" fmla="*/ 127 h 1114"/>
                <a:gd name="T6" fmla="*/ 207 w 207"/>
                <a:gd name="T7" fmla="*/ 0 h 1114"/>
                <a:gd name="T8" fmla="*/ 207 w 207"/>
                <a:gd name="T9" fmla="*/ 987 h 1114"/>
              </a:gdLst>
              <a:ahLst/>
              <a:cxnLst>
                <a:cxn ang="0">
                  <a:pos x="T0" y="T1"/>
                </a:cxn>
                <a:cxn ang="0">
                  <a:pos x="T2" y="T3"/>
                </a:cxn>
                <a:cxn ang="0">
                  <a:pos x="T4" y="T5"/>
                </a:cxn>
                <a:cxn ang="0">
                  <a:pos x="T6" y="T7"/>
                </a:cxn>
                <a:cxn ang="0">
                  <a:pos x="T8" y="T9"/>
                </a:cxn>
              </a:cxnLst>
              <a:rect l="0" t="0" r="r" b="b"/>
              <a:pathLst>
                <a:path w="207" h="1114">
                  <a:moveTo>
                    <a:pt x="207" y="987"/>
                  </a:moveTo>
                  <a:lnTo>
                    <a:pt x="0" y="1114"/>
                  </a:lnTo>
                  <a:lnTo>
                    <a:pt x="0" y="127"/>
                  </a:lnTo>
                  <a:lnTo>
                    <a:pt x="207" y="0"/>
                  </a:lnTo>
                  <a:lnTo>
                    <a:pt x="207" y="987"/>
                  </a:ln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26" name="Freeform 45">
              <a:extLst>
                <a:ext uri="{FF2B5EF4-FFF2-40B4-BE49-F238E27FC236}">
                  <a16:creationId xmlns:a16="http://schemas.microsoft.com/office/drawing/2014/main" id="{373850A5-B04A-4FCD-9E73-EE322167FB31}"/>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409710" y="1022350"/>
              <a:ext cx="709612" cy="2095501"/>
            </a:xfrm>
            <a:custGeom>
              <a:avLst/>
              <a:gdLst>
                <a:gd name="T0" fmla="*/ 447 w 447"/>
                <a:gd name="T1" fmla="*/ 1363 h 1363"/>
                <a:gd name="T2" fmla="*/ 0 w 447"/>
                <a:gd name="T3" fmla="*/ 987 h 1363"/>
                <a:gd name="T4" fmla="*/ 0 w 447"/>
                <a:gd name="T5" fmla="*/ 0 h 1363"/>
                <a:gd name="T6" fmla="*/ 447 w 447"/>
                <a:gd name="T7" fmla="*/ 376 h 1363"/>
                <a:gd name="T8" fmla="*/ 447 w 447"/>
                <a:gd name="T9" fmla="*/ 1363 h 1363"/>
              </a:gdLst>
              <a:ahLst/>
              <a:cxnLst>
                <a:cxn ang="0">
                  <a:pos x="T0" y="T1"/>
                </a:cxn>
                <a:cxn ang="0">
                  <a:pos x="T2" y="T3"/>
                </a:cxn>
                <a:cxn ang="0">
                  <a:pos x="T4" y="T5"/>
                </a:cxn>
                <a:cxn ang="0">
                  <a:pos x="T6" y="T7"/>
                </a:cxn>
                <a:cxn ang="0">
                  <a:pos x="T8" y="T9"/>
                </a:cxn>
              </a:cxnLst>
              <a:rect l="0" t="0" r="r" b="b"/>
              <a:pathLst>
                <a:path w="447" h="1363">
                  <a:moveTo>
                    <a:pt x="447" y="1363"/>
                  </a:moveTo>
                  <a:lnTo>
                    <a:pt x="0" y="987"/>
                  </a:lnTo>
                  <a:lnTo>
                    <a:pt x="0" y="0"/>
                  </a:lnTo>
                  <a:lnTo>
                    <a:pt x="447" y="376"/>
                  </a:lnTo>
                  <a:lnTo>
                    <a:pt x="447" y="1363"/>
                  </a:ln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27" name="Freeform 46">
              <a:extLst>
                <a:ext uri="{FF2B5EF4-FFF2-40B4-BE49-F238E27FC236}">
                  <a16:creationId xmlns:a16="http://schemas.microsoft.com/office/drawing/2014/main" id="{82C18C67-80FA-4738-AA53-0AF2419F98E0}"/>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409710" y="837744"/>
              <a:ext cx="403225" cy="1705431"/>
            </a:xfrm>
            <a:custGeom>
              <a:avLst/>
              <a:gdLst>
                <a:gd name="T0" fmla="*/ 254 w 254"/>
                <a:gd name="T1" fmla="*/ 987 h 1109"/>
                <a:gd name="T2" fmla="*/ 0 w 254"/>
                <a:gd name="T3" fmla="*/ 1109 h 1109"/>
                <a:gd name="T4" fmla="*/ 0 w 254"/>
                <a:gd name="T5" fmla="*/ 119 h 1109"/>
                <a:gd name="T6" fmla="*/ 254 w 254"/>
                <a:gd name="T7" fmla="*/ 0 h 1109"/>
                <a:gd name="T8" fmla="*/ 254 w 254"/>
                <a:gd name="T9" fmla="*/ 987 h 1109"/>
              </a:gdLst>
              <a:ahLst/>
              <a:cxnLst>
                <a:cxn ang="0">
                  <a:pos x="T0" y="T1"/>
                </a:cxn>
                <a:cxn ang="0">
                  <a:pos x="T2" y="T3"/>
                </a:cxn>
                <a:cxn ang="0">
                  <a:pos x="T4" y="T5"/>
                </a:cxn>
                <a:cxn ang="0">
                  <a:pos x="T6" y="T7"/>
                </a:cxn>
                <a:cxn ang="0">
                  <a:pos x="T8" y="T9"/>
                </a:cxn>
              </a:cxnLst>
              <a:rect l="0" t="0" r="r" b="b"/>
              <a:pathLst>
                <a:path w="254" h="1109">
                  <a:moveTo>
                    <a:pt x="254" y="987"/>
                  </a:moveTo>
                  <a:lnTo>
                    <a:pt x="0" y="1109"/>
                  </a:lnTo>
                  <a:lnTo>
                    <a:pt x="0" y="119"/>
                  </a:lnTo>
                  <a:lnTo>
                    <a:pt x="254" y="0"/>
                  </a:lnTo>
                  <a:lnTo>
                    <a:pt x="254" y="987"/>
                  </a:lnTo>
                  <a:close/>
                </a:path>
              </a:pathLst>
            </a:custGeom>
            <a:solidFill>
              <a:schemeClr val="accent1">
                <a:lumMod val="75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28" name="Freeform 47">
              <a:extLst>
                <a:ext uri="{FF2B5EF4-FFF2-40B4-BE49-F238E27FC236}">
                  <a16:creationId xmlns:a16="http://schemas.microsoft.com/office/drawing/2014/main" id="{48543B1A-8BF5-4C63-8404-41B2EA70B33E}"/>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644660" y="640894"/>
              <a:ext cx="168275" cy="1713195"/>
            </a:xfrm>
            <a:custGeom>
              <a:avLst/>
              <a:gdLst>
                <a:gd name="T0" fmla="*/ 106 w 106"/>
                <a:gd name="T1" fmla="*/ 1114 h 1114"/>
                <a:gd name="T2" fmla="*/ 0 w 106"/>
                <a:gd name="T3" fmla="*/ 1005 h 1114"/>
                <a:gd name="T4" fmla="*/ 0 w 106"/>
                <a:gd name="T5" fmla="*/ 0 h 1114"/>
                <a:gd name="T6" fmla="*/ 106 w 106"/>
                <a:gd name="T7" fmla="*/ 110 h 1114"/>
                <a:gd name="T8" fmla="*/ 106 w 106"/>
                <a:gd name="T9" fmla="*/ 1114 h 1114"/>
              </a:gdLst>
              <a:ahLst/>
              <a:cxnLst>
                <a:cxn ang="0">
                  <a:pos x="T0" y="T1"/>
                </a:cxn>
                <a:cxn ang="0">
                  <a:pos x="T2" y="T3"/>
                </a:cxn>
                <a:cxn ang="0">
                  <a:pos x="T4" y="T5"/>
                </a:cxn>
                <a:cxn ang="0">
                  <a:pos x="T6" y="T7"/>
                </a:cxn>
                <a:cxn ang="0">
                  <a:pos x="T8" y="T9"/>
                </a:cxn>
              </a:cxnLst>
              <a:rect l="0" t="0" r="r" b="b"/>
              <a:pathLst>
                <a:path w="106" h="1114">
                  <a:moveTo>
                    <a:pt x="106" y="1114"/>
                  </a:moveTo>
                  <a:lnTo>
                    <a:pt x="0" y="1005"/>
                  </a:lnTo>
                  <a:lnTo>
                    <a:pt x="0" y="0"/>
                  </a:lnTo>
                  <a:lnTo>
                    <a:pt x="106" y="110"/>
                  </a:lnTo>
                  <a:lnTo>
                    <a:pt x="106" y="1114"/>
                  </a:ln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29" name="Rectangle 28">
              <a:extLst>
                <a:ext uri="{FF2B5EF4-FFF2-40B4-BE49-F238E27FC236}">
                  <a16:creationId xmlns:a16="http://schemas.microsoft.com/office/drawing/2014/main" id="{92DF5096-E051-498C-A3ED-CBA77A813AAC}"/>
                </a:ext>
                <a:ext uri="{C183D7F6-B498-43B3-948B-1728B52AA6E4}">
                  <adec:decorative xmlns:adec="http://schemas.microsoft.com/office/drawing/2017/decorative" val="1"/>
                </a:ext>
              </a:extLst>
            </p:cNvPr>
            <p:cNvSpPr>
              <a:spLocks noChangeArrowheads="1"/>
            </p:cNvSpPr>
            <p:nvPr>
              <p:extLst>
                <p:ext uri="{386F3935-93C4-4BCD-93E2-E3B085C9AB24}">
                  <p16:designElem xmlns:p16="http://schemas.microsoft.com/office/powerpoint/2015/main" val="1"/>
                </p:ext>
              </p:extLst>
            </p:nvPr>
          </p:nvSpPr>
          <p:spPr bwMode="auto">
            <a:xfrm>
              <a:off x="644055" y="635715"/>
              <a:ext cx="10907863" cy="1541457"/>
            </a:xfrm>
            <a:prstGeom prst="rect">
              <a:avLst/>
            </a:prstGeom>
            <a:solidFill>
              <a:schemeClr val="accent1"/>
            </a:solidFill>
            <a:ln>
              <a:noFill/>
            </a:ln>
          </p:spPr>
          <p:txBody>
            <a:bodyPr vert="horz" wrap="square" lIns="91440" tIns="45720" rIns="91440" bIns="45720" numCol="1" anchor="t" anchorCtr="0" compatLnSpc="1">
              <a:prstTxWarp prst="textNoShape">
                <a:avLst/>
              </a:prstTxWarp>
            </a:bodyPr>
            <a:lstStyle/>
            <a:p>
              <a:endParaRPr lang="en-US"/>
            </a:p>
          </p:txBody>
        </p:sp>
      </p:grpSp>
      <p:sp>
        <p:nvSpPr>
          <p:cNvPr id="2" name="标题 1">
            <a:extLst>
              <a:ext uri="{FF2B5EF4-FFF2-40B4-BE49-F238E27FC236}">
                <a16:creationId xmlns:a16="http://schemas.microsoft.com/office/drawing/2014/main" id="{18BFD10D-1466-47E9-8802-3ED65F5BD8F1}"/>
              </a:ext>
            </a:extLst>
          </p:cNvPr>
          <p:cNvSpPr>
            <a:spLocks noGrp="1"/>
          </p:cNvSpPr>
          <p:nvPr>
            <p:ph type="title"/>
          </p:nvPr>
        </p:nvSpPr>
        <p:spPr>
          <a:xfrm>
            <a:off x="1047280" y="759805"/>
            <a:ext cx="10306520" cy="1325563"/>
          </a:xfrm>
        </p:spPr>
        <p:txBody>
          <a:bodyPr>
            <a:normAutofit/>
          </a:bodyPr>
          <a:lstStyle/>
          <a:p>
            <a:r>
              <a:rPr lang="en-US" altLang="zh-CN" sz="4000">
                <a:solidFill>
                  <a:srgbClr val="FFFFFF"/>
                </a:solidFill>
                <a:latin typeface="Times New Roman" panose="02020603050405020304" pitchFamily="18" charset="0"/>
                <a:cs typeface="Times New Roman" panose="02020603050405020304" pitchFamily="18" charset="0"/>
              </a:rPr>
              <a:t>5. </a:t>
            </a:r>
            <a:r>
              <a:rPr lang="en-AU" altLang="zh-CN" sz="4000" b="1">
                <a:solidFill>
                  <a:srgbClr val="FFFFFF"/>
                </a:solidFill>
                <a:latin typeface="Times New Roman" panose="02020603050405020304" pitchFamily="18" charset="0"/>
                <a:cs typeface="Times New Roman" panose="02020603050405020304" pitchFamily="18" charset="0"/>
              </a:rPr>
              <a:t>Conclusions and Analysis of the Mechanism of “Firm Heterogeneity”</a:t>
            </a:r>
            <a:endParaRPr lang="zh-CN" altLang="en-US" sz="4000">
              <a:solidFill>
                <a:srgbClr val="FFFFFF"/>
              </a:solidFill>
              <a:latin typeface="Times New Roman" panose="02020603050405020304" pitchFamily="18" charset="0"/>
              <a:cs typeface="Times New Roman" panose="02020603050405020304" pitchFamily="18" charset="0"/>
            </a:endParaRPr>
          </a:p>
        </p:txBody>
      </p:sp>
      <p:sp>
        <p:nvSpPr>
          <p:cNvPr id="3" name="内容占位符 2">
            <a:extLst>
              <a:ext uri="{FF2B5EF4-FFF2-40B4-BE49-F238E27FC236}">
                <a16:creationId xmlns:a16="http://schemas.microsoft.com/office/drawing/2014/main" id="{C30DA8FB-7282-4F7C-A58F-C28A0EF6800F}"/>
              </a:ext>
            </a:extLst>
          </p:cNvPr>
          <p:cNvSpPr>
            <a:spLocks noGrp="1"/>
          </p:cNvSpPr>
          <p:nvPr>
            <p:ph idx="1"/>
          </p:nvPr>
        </p:nvSpPr>
        <p:spPr>
          <a:xfrm>
            <a:off x="1424904" y="2494450"/>
            <a:ext cx="5602361" cy="3563159"/>
          </a:xfrm>
        </p:spPr>
        <p:txBody>
          <a:bodyPr>
            <a:normAutofit/>
          </a:bodyPr>
          <a:lstStyle/>
          <a:p>
            <a:r>
              <a:rPr lang="en-AU" altLang="zh-CN" sz="2200" dirty="0">
                <a:latin typeface="Times New Roman" panose="02020603050405020304" pitchFamily="18" charset="0"/>
                <a:cs typeface="Times New Roman" panose="02020603050405020304" pitchFamily="18" charset="0"/>
              </a:rPr>
              <a:t>Under Same Policy: “Firm Heterogeneity” plays a more significant role when Policy shock is imposed on Monopolistic competition sectors</a:t>
            </a:r>
          </a:p>
          <a:p>
            <a:pPr marL="0" indent="0">
              <a:buNone/>
            </a:pPr>
            <a:endParaRPr lang="en-AU" altLang="zh-CN" sz="2200" dirty="0">
              <a:latin typeface="Times New Roman" panose="02020603050405020304" pitchFamily="18" charset="0"/>
              <a:cs typeface="Times New Roman" panose="02020603050405020304" pitchFamily="18" charset="0"/>
            </a:endParaRPr>
          </a:p>
          <a:p>
            <a:r>
              <a:rPr lang="en-AU" altLang="zh-CN" sz="2200" dirty="0">
                <a:latin typeface="Times New Roman" panose="02020603050405020304" pitchFamily="18" charset="0"/>
                <a:cs typeface="Times New Roman" panose="02020603050405020304" pitchFamily="18" charset="0"/>
              </a:rPr>
              <a:t>Under Different Policies: No Significant Role of “Firm Heterogeneity” is Observed</a:t>
            </a:r>
            <a:endParaRPr lang="zh-CN" altLang="en-US" sz="2200" dirty="0">
              <a:latin typeface="Times New Roman" panose="02020603050405020304" pitchFamily="18" charset="0"/>
              <a:cs typeface="Times New Roman" panose="02020603050405020304" pitchFamily="18" charset="0"/>
            </a:endParaRPr>
          </a:p>
        </p:txBody>
      </p:sp>
      <p:pic>
        <p:nvPicPr>
          <p:cNvPr id="9" name="图片 8" descr="图片包含 小, 大, 球, 桌子&#10;&#10;描述已自动生成">
            <a:extLst>
              <a:ext uri="{FF2B5EF4-FFF2-40B4-BE49-F238E27FC236}">
                <a16:creationId xmlns:a16="http://schemas.microsoft.com/office/drawing/2014/main" id="{00B2A1B7-179E-4C96-A4B2-F4446297A1EB}"/>
              </a:ext>
            </a:extLst>
          </p:cNvPr>
          <p:cNvPicPr>
            <a:picLocks noChangeAspect="1"/>
          </p:cNvPicPr>
          <p:nvPr/>
        </p:nvPicPr>
        <p:blipFill rotWithShape="1">
          <a:blip r:embed="rId2">
            <a:extLst>
              <a:ext uri="{28A0092B-C50C-407E-A947-70E740481C1C}">
                <a14:useLocalDpi xmlns:a14="http://schemas.microsoft.com/office/drawing/2010/main" val="0"/>
              </a:ext>
            </a:extLst>
          </a:blip>
          <a:srcRect r="14083"/>
          <a:stretch/>
        </p:blipFill>
        <p:spPr>
          <a:xfrm>
            <a:off x="7333652" y="2492376"/>
            <a:ext cx="4245784" cy="3150361"/>
          </a:xfrm>
          <a:prstGeom prst="rect">
            <a:avLst/>
          </a:prstGeom>
        </p:spPr>
      </p:pic>
      <p:sp>
        <p:nvSpPr>
          <p:cNvPr id="5" name="页脚占位符 4">
            <a:extLst>
              <a:ext uri="{FF2B5EF4-FFF2-40B4-BE49-F238E27FC236}">
                <a16:creationId xmlns:a16="http://schemas.microsoft.com/office/drawing/2014/main" id="{735E2C71-2EF9-4C51-AF7F-55F88583F2E7}"/>
              </a:ext>
            </a:extLst>
          </p:cNvPr>
          <p:cNvSpPr>
            <a:spLocks noGrp="1"/>
          </p:cNvSpPr>
          <p:nvPr>
            <p:ph type="ftr" sz="quarter" idx="11"/>
          </p:nvPr>
        </p:nvSpPr>
        <p:spPr>
          <a:xfrm>
            <a:off x="795528" y="6382512"/>
            <a:ext cx="6757416" cy="320040"/>
          </a:xfrm>
        </p:spPr>
        <p:txBody>
          <a:bodyPr>
            <a:normAutofit/>
          </a:bodyPr>
          <a:lstStyle/>
          <a:p>
            <a:pPr algn="l">
              <a:spcAft>
                <a:spcPts val="600"/>
              </a:spcAft>
            </a:pPr>
            <a:r>
              <a:rPr lang="en-US" altLang="zh-CN" sz="1000"/>
              <a:t>GTAP Annual Conference, June 2020</a:t>
            </a:r>
            <a:endParaRPr lang="zh-CN" altLang="en-US" sz="1000"/>
          </a:p>
        </p:txBody>
      </p:sp>
      <p:sp>
        <p:nvSpPr>
          <p:cNvPr id="4" name="日期占位符 3">
            <a:extLst>
              <a:ext uri="{FF2B5EF4-FFF2-40B4-BE49-F238E27FC236}">
                <a16:creationId xmlns:a16="http://schemas.microsoft.com/office/drawing/2014/main" id="{1D3BBBE7-37B1-4FAE-A7D4-AF7012720275}"/>
              </a:ext>
            </a:extLst>
          </p:cNvPr>
          <p:cNvSpPr>
            <a:spLocks noGrp="1"/>
          </p:cNvSpPr>
          <p:nvPr>
            <p:ph type="dt" sz="half" idx="10"/>
          </p:nvPr>
        </p:nvSpPr>
        <p:spPr>
          <a:xfrm>
            <a:off x="7717536" y="6382512"/>
            <a:ext cx="2825496" cy="320040"/>
          </a:xfrm>
        </p:spPr>
        <p:txBody>
          <a:bodyPr>
            <a:normAutofit/>
          </a:bodyPr>
          <a:lstStyle/>
          <a:p>
            <a:pPr algn="r">
              <a:spcAft>
                <a:spcPts val="600"/>
              </a:spcAft>
            </a:pPr>
            <a:fld id="{AB8E5C9E-645E-42F2-A506-8D6612687B26}" type="datetime1">
              <a:rPr lang="zh-CN" altLang="en-US" sz="1000"/>
              <a:pPr algn="r">
                <a:spcAft>
                  <a:spcPts val="600"/>
                </a:spcAft>
              </a:pPr>
              <a:t>2020/6/12</a:t>
            </a:fld>
            <a:endParaRPr lang="zh-CN" altLang="en-US" sz="1000"/>
          </a:p>
        </p:txBody>
      </p:sp>
      <p:sp>
        <p:nvSpPr>
          <p:cNvPr id="6" name="灯片编号占位符 5">
            <a:extLst>
              <a:ext uri="{FF2B5EF4-FFF2-40B4-BE49-F238E27FC236}">
                <a16:creationId xmlns:a16="http://schemas.microsoft.com/office/drawing/2014/main" id="{79FDE056-835B-4501-B4F2-69618F5E8D76}"/>
              </a:ext>
            </a:extLst>
          </p:cNvPr>
          <p:cNvSpPr>
            <a:spLocks noGrp="1"/>
          </p:cNvSpPr>
          <p:nvPr>
            <p:ph type="sldNum" sz="quarter" idx="12"/>
          </p:nvPr>
        </p:nvSpPr>
        <p:spPr>
          <a:xfrm>
            <a:off x="10707624" y="6382512"/>
            <a:ext cx="685800" cy="320040"/>
          </a:xfrm>
        </p:spPr>
        <p:txBody>
          <a:bodyPr>
            <a:normAutofit/>
          </a:bodyPr>
          <a:lstStyle/>
          <a:p>
            <a:pPr>
              <a:spcAft>
                <a:spcPts val="600"/>
              </a:spcAft>
            </a:pPr>
            <a:fld id="{C0A867C4-9EEB-4AFE-9714-03356454A58B}" type="slidenum">
              <a:rPr lang="zh-CN" altLang="en-US" sz="1000"/>
              <a:pPr>
                <a:spcAft>
                  <a:spcPts val="600"/>
                </a:spcAft>
              </a:pPr>
              <a:t>16</a:t>
            </a:fld>
            <a:endParaRPr lang="zh-CN" altLang="en-US" sz="1000"/>
          </a:p>
        </p:txBody>
      </p:sp>
    </p:spTree>
    <p:extLst>
      <p:ext uri="{BB962C8B-B14F-4D97-AF65-F5344CB8AC3E}">
        <p14:creationId xmlns:p14="http://schemas.microsoft.com/office/powerpoint/2010/main" val="216605658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2" name="Rectangle 21">
            <a:extLst>
              <a:ext uri="{FF2B5EF4-FFF2-40B4-BE49-F238E27FC236}">
                <a16:creationId xmlns:a16="http://schemas.microsoft.com/office/drawing/2014/main" id="{523E859E-BCBF-4E66-BDB2-B45C407894B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2827419"/>
          </a:xfrm>
          <a:prstGeom prst="rect">
            <a:avLst/>
          </a:prstGeom>
          <a:gradFill>
            <a:gsLst>
              <a:gs pos="0">
                <a:schemeClr val="accent1">
                  <a:lumMod val="90000"/>
                </a:schemeClr>
              </a:gs>
              <a:gs pos="25000">
                <a:schemeClr val="accent1">
                  <a:lumMod val="90000"/>
                </a:schemeClr>
              </a:gs>
              <a:gs pos="94000">
                <a:schemeClr val="bg2">
                  <a:lumMod val="25000"/>
                </a:schemeClr>
              </a:gs>
              <a:gs pos="100000">
                <a:schemeClr val="bg2">
                  <a:lumMod val="25000"/>
                </a:schemeClr>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4" name="Picture 23">
            <a:extLst>
              <a:ext uri="{FF2B5EF4-FFF2-40B4-BE49-F238E27FC236}">
                <a16:creationId xmlns:a16="http://schemas.microsoft.com/office/drawing/2014/main" id="{3A9AEE7E-B925-446D-8A61-75BFE40B8B9E}"/>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2">
            <a:extLst>
              <a:ext uri="{28A0092B-C50C-407E-A947-70E740481C1C}">
                <a14:useLocalDpi xmlns:a14="http://schemas.microsoft.com/office/drawing/2010/main" val="0"/>
              </a:ext>
            </a:extLst>
          </a:blip>
          <a:srcRect t="45716" b="33968"/>
          <a:stretch/>
        </p:blipFill>
        <p:spPr>
          <a:xfrm>
            <a:off x="0" y="1217573"/>
            <a:ext cx="12192000" cy="1393277"/>
          </a:xfrm>
          <a:custGeom>
            <a:avLst/>
            <a:gdLst>
              <a:gd name="connsiteX0" fmla="*/ 0 w 12192000"/>
              <a:gd name="connsiteY0" fmla="*/ 0 h 3049325"/>
              <a:gd name="connsiteX1" fmla="*/ 12192000 w 12192000"/>
              <a:gd name="connsiteY1" fmla="*/ 0 h 3049325"/>
              <a:gd name="connsiteX2" fmla="*/ 12192000 w 12192000"/>
              <a:gd name="connsiteY2" fmla="*/ 3049325 h 3049325"/>
              <a:gd name="connsiteX3" fmla="*/ 0 w 12192000"/>
              <a:gd name="connsiteY3" fmla="*/ 3049325 h 3049325"/>
            </a:gdLst>
            <a:ahLst/>
            <a:cxnLst>
              <a:cxn ang="0">
                <a:pos x="connsiteX0" y="connsiteY0"/>
              </a:cxn>
              <a:cxn ang="0">
                <a:pos x="connsiteX1" y="connsiteY1"/>
              </a:cxn>
              <a:cxn ang="0">
                <a:pos x="connsiteX2" y="connsiteY2"/>
              </a:cxn>
              <a:cxn ang="0">
                <a:pos x="connsiteX3" y="connsiteY3"/>
              </a:cxn>
            </a:cxnLst>
            <a:rect l="l" t="t" r="r" b="b"/>
            <a:pathLst>
              <a:path w="12192000" h="3049325">
                <a:moveTo>
                  <a:pt x="0" y="0"/>
                </a:moveTo>
                <a:lnTo>
                  <a:pt x="12192000" y="0"/>
                </a:lnTo>
                <a:lnTo>
                  <a:pt x="12192000" y="3049325"/>
                </a:lnTo>
                <a:lnTo>
                  <a:pt x="0" y="3049325"/>
                </a:lnTo>
                <a:close/>
              </a:path>
            </a:pathLst>
          </a:custGeom>
        </p:spPr>
      </p:pic>
      <p:sp>
        <p:nvSpPr>
          <p:cNvPr id="2" name="标题 1">
            <a:extLst>
              <a:ext uri="{FF2B5EF4-FFF2-40B4-BE49-F238E27FC236}">
                <a16:creationId xmlns:a16="http://schemas.microsoft.com/office/drawing/2014/main" id="{8566384E-A48F-4986-B90A-7A3057114324}"/>
              </a:ext>
            </a:extLst>
          </p:cNvPr>
          <p:cNvSpPr>
            <a:spLocks noGrp="1"/>
          </p:cNvSpPr>
          <p:nvPr>
            <p:ph type="title"/>
          </p:nvPr>
        </p:nvSpPr>
        <p:spPr>
          <a:xfrm>
            <a:off x="804672" y="457200"/>
            <a:ext cx="10579398" cy="1299411"/>
          </a:xfrm>
        </p:spPr>
        <p:txBody>
          <a:bodyPr>
            <a:normAutofit/>
          </a:bodyPr>
          <a:lstStyle/>
          <a:p>
            <a:r>
              <a:rPr lang="en-US" altLang="zh-CN">
                <a:solidFill>
                  <a:srgbClr val="FFFFFF"/>
                </a:solidFill>
                <a:latin typeface="Times New Roman" panose="02020603050405020304" pitchFamily="18" charset="0"/>
                <a:cs typeface="Times New Roman" panose="02020603050405020304" pitchFamily="18" charset="0"/>
              </a:rPr>
              <a:t>6.</a:t>
            </a:r>
            <a:r>
              <a:rPr lang="en-AU" altLang="zh-CN" b="1">
                <a:solidFill>
                  <a:srgbClr val="FFFFFF"/>
                </a:solidFill>
                <a:latin typeface="Times New Roman" panose="02020603050405020304" pitchFamily="18" charset="0"/>
                <a:cs typeface="Times New Roman" panose="02020603050405020304" pitchFamily="18" charset="0"/>
              </a:rPr>
              <a:t>Suggestions on Model Applications</a:t>
            </a:r>
            <a:endParaRPr lang="zh-CN" altLang="en-US">
              <a:solidFill>
                <a:srgbClr val="FFFFFF"/>
              </a:solidFill>
              <a:latin typeface="Times New Roman" panose="02020603050405020304" pitchFamily="18" charset="0"/>
              <a:cs typeface="Times New Roman" panose="02020603050405020304" pitchFamily="18" charset="0"/>
            </a:endParaRPr>
          </a:p>
        </p:txBody>
      </p:sp>
      <p:sp>
        <p:nvSpPr>
          <p:cNvPr id="29" name="Rectangle 25">
            <a:extLst>
              <a:ext uri="{FF2B5EF4-FFF2-40B4-BE49-F238E27FC236}">
                <a16:creationId xmlns:a16="http://schemas.microsoft.com/office/drawing/2014/main" id="{B45D527E-542C-44E0-8FC2-F03B24CFA25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0" y="2466471"/>
            <a:ext cx="12188952" cy="4391528"/>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图片 8" descr="卡通人物&#10;&#10;描述已自动生成">
            <a:extLst>
              <a:ext uri="{FF2B5EF4-FFF2-40B4-BE49-F238E27FC236}">
                <a16:creationId xmlns:a16="http://schemas.microsoft.com/office/drawing/2014/main" id="{C905B096-0F9E-43B9-B5D4-62DB177679E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04671" y="3480282"/>
            <a:ext cx="4954693" cy="1932192"/>
          </a:xfrm>
          <a:prstGeom prst="rect">
            <a:avLst/>
          </a:prstGeom>
        </p:spPr>
      </p:pic>
      <p:sp>
        <p:nvSpPr>
          <p:cNvPr id="3" name="内容占位符 2">
            <a:extLst>
              <a:ext uri="{FF2B5EF4-FFF2-40B4-BE49-F238E27FC236}">
                <a16:creationId xmlns:a16="http://schemas.microsoft.com/office/drawing/2014/main" id="{4AF51F7B-0C8E-4952-81F4-630D51BBFCD3}"/>
              </a:ext>
            </a:extLst>
          </p:cNvPr>
          <p:cNvSpPr>
            <a:spLocks noGrp="1"/>
          </p:cNvSpPr>
          <p:nvPr>
            <p:ph idx="1"/>
          </p:nvPr>
        </p:nvSpPr>
        <p:spPr>
          <a:xfrm>
            <a:off x="6354871" y="2827419"/>
            <a:ext cx="5029200" cy="3227626"/>
          </a:xfrm>
        </p:spPr>
        <p:txBody>
          <a:bodyPr anchor="ctr">
            <a:normAutofit/>
          </a:bodyPr>
          <a:lstStyle/>
          <a:p>
            <a:r>
              <a:rPr lang="en-AU" altLang="zh-CN" sz="1900">
                <a:solidFill>
                  <a:srgbClr val="000000"/>
                </a:solidFill>
                <a:latin typeface="Times New Roman" panose="02020603050405020304" pitchFamily="18" charset="0"/>
                <a:cs typeface="Times New Roman" panose="02020603050405020304" pitchFamily="18" charset="0"/>
              </a:rPr>
              <a:t>Sectors be of monopolistic-competition type</a:t>
            </a:r>
          </a:p>
          <a:p>
            <a:r>
              <a:rPr lang="en-AU" altLang="zh-CN" sz="1900">
                <a:solidFill>
                  <a:srgbClr val="000000"/>
                </a:solidFill>
                <a:latin typeface="Times New Roman" panose="02020603050405020304" pitchFamily="18" charset="0"/>
                <a:cs typeface="Times New Roman" panose="02020603050405020304" pitchFamily="18" charset="0"/>
              </a:rPr>
              <a:t>No matter tariff policy or non-tariff policy</a:t>
            </a:r>
          </a:p>
          <a:p>
            <a:r>
              <a:rPr lang="en-AU" altLang="zh-CN" sz="1900">
                <a:solidFill>
                  <a:srgbClr val="000000"/>
                </a:solidFill>
                <a:latin typeface="Times New Roman" panose="02020603050405020304" pitchFamily="18" charset="0"/>
                <a:cs typeface="Times New Roman" panose="02020603050405020304" pitchFamily="18" charset="0"/>
              </a:rPr>
              <a:t>GTAP-HET model is suggested</a:t>
            </a:r>
          </a:p>
          <a:p>
            <a:r>
              <a:rPr lang="en-AU" altLang="zh-CN" sz="1900">
                <a:solidFill>
                  <a:srgbClr val="000000"/>
                </a:solidFill>
                <a:latin typeface="Times New Roman" panose="02020603050405020304" pitchFamily="18" charset="0"/>
                <a:cs typeface="Times New Roman" panose="02020603050405020304" pitchFamily="18" charset="0"/>
              </a:rPr>
              <a:t>For example, the first product list from U.S. Section 301 mainly targets Chinese electronic products and mechanical equipment.</a:t>
            </a:r>
          </a:p>
        </p:txBody>
      </p:sp>
      <p:sp>
        <p:nvSpPr>
          <p:cNvPr id="4" name="日期占位符 3">
            <a:extLst>
              <a:ext uri="{FF2B5EF4-FFF2-40B4-BE49-F238E27FC236}">
                <a16:creationId xmlns:a16="http://schemas.microsoft.com/office/drawing/2014/main" id="{337B2272-AB04-459D-98E5-D9617C9BE9F6}"/>
              </a:ext>
            </a:extLst>
          </p:cNvPr>
          <p:cNvSpPr>
            <a:spLocks noGrp="1"/>
          </p:cNvSpPr>
          <p:nvPr>
            <p:ph type="dt" sz="half" idx="10"/>
          </p:nvPr>
        </p:nvSpPr>
        <p:spPr>
          <a:xfrm>
            <a:off x="804671" y="6223702"/>
            <a:ext cx="1737360" cy="314067"/>
          </a:xfrm>
        </p:spPr>
        <p:txBody>
          <a:bodyPr>
            <a:normAutofit/>
          </a:bodyPr>
          <a:lstStyle/>
          <a:p>
            <a:pPr>
              <a:spcAft>
                <a:spcPts val="600"/>
              </a:spcAft>
            </a:pPr>
            <a:fld id="{51CED40D-2213-4A4E-8C04-BDA17B05BA90}" type="datetime1">
              <a:rPr lang="zh-CN" altLang="en-US">
                <a:solidFill>
                  <a:srgbClr val="898989"/>
                </a:solidFill>
              </a:rPr>
              <a:pPr>
                <a:spcAft>
                  <a:spcPts val="600"/>
                </a:spcAft>
              </a:pPr>
              <a:t>2020/6/12</a:t>
            </a:fld>
            <a:endParaRPr lang="zh-CN" altLang="en-US">
              <a:solidFill>
                <a:srgbClr val="898989"/>
              </a:solidFill>
            </a:endParaRPr>
          </a:p>
        </p:txBody>
      </p:sp>
      <p:sp>
        <p:nvSpPr>
          <p:cNvPr id="5" name="页脚占位符 4">
            <a:extLst>
              <a:ext uri="{FF2B5EF4-FFF2-40B4-BE49-F238E27FC236}">
                <a16:creationId xmlns:a16="http://schemas.microsoft.com/office/drawing/2014/main" id="{AF3CEAE8-CD8B-4ADD-B6F8-E1B26EC168FB}"/>
              </a:ext>
            </a:extLst>
          </p:cNvPr>
          <p:cNvSpPr>
            <a:spLocks noGrp="1"/>
          </p:cNvSpPr>
          <p:nvPr>
            <p:ph type="ftr" sz="quarter" idx="11"/>
          </p:nvPr>
        </p:nvSpPr>
        <p:spPr>
          <a:xfrm>
            <a:off x="3581400" y="6223702"/>
            <a:ext cx="5029200" cy="314067"/>
          </a:xfrm>
        </p:spPr>
        <p:txBody>
          <a:bodyPr>
            <a:normAutofit/>
          </a:bodyPr>
          <a:lstStyle/>
          <a:p>
            <a:pPr>
              <a:spcAft>
                <a:spcPts val="600"/>
              </a:spcAft>
            </a:pPr>
            <a:r>
              <a:rPr lang="en-US" altLang="zh-CN">
                <a:solidFill>
                  <a:srgbClr val="898989"/>
                </a:solidFill>
              </a:rPr>
              <a:t>GTAP Annual Conference, June 2020</a:t>
            </a:r>
            <a:endParaRPr lang="zh-CN" altLang="en-US">
              <a:solidFill>
                <a:srgbClr val="898989"/>
              </a:solidFill>
            </a:endParaRPr>
          </a:p>
        </p:txBody>
      </p:sp>
      <p:sp>
        <p:nvSpPr>
          <p:cNvPr id="6" name="灯片编号占位符 5">
            <a:extLst>
              <a:ext uri="{FF2B5EF4-FFF2-40B4-BE49-F238E27FC236}">
                <a16:creationId xmlns:a16="http://schemas.microsoft.com/office/drawing/2014/main" id="{0B3AAD88-4C8F-449E-9762-07EBA04D3B43}"/>
              </a:ext>
            </a:extLst>
          </p:cNvPr>
          <p:cNvSpPr>
            <a:spLocks noGrp="1"/>
          </p:cNvSpPr>
          <p:nvPr>
            <p:ph type="sldNum" sz="quarter" idx="12"/>
          </p:nvPr>
        </p:nvSpPr>
        <p:spPr>
          <a:xfrm>
            <a:off x="10814867" y="6223702"/>
            <a:ext cx="570728" cy="314067"/>
          </a:xfrm>
        </p:spPr>
        <p:txBody>
          <a:bodyPr>
            <a:normAutofit/>
          </a:bodyPr>
          <a:lstStyle/>
          <a:p>
            <a:pPr>
              <a:spcAft>
                <a:spcPts val="600"/>
              </a:spcAft>
            </a:pPr>
            <a:fld id="{C0A867C4-9EEB-4AFE-9714-03356454A58B}" type="slidenum">
              <a:rPr lang="zh-CN" altLang="en-US">
                <a:solidFill>
                  <a:srgbClr val="898989"/>
                </a:solidFill>
              </a:rPr>
              <a:pPr>
                <a:spcAft>
                  <a:spcPts val="600"/>
                </a:spcAft>
              </a:pPr>
              <a:t>17</a:t>
            </a:fld>
            <a:endParaRPr lang="zh-CN" altLang="en-US">
              <a:solidFill>
                <a:srgbClr val="898989"/>
              </a:solidFill>
            </a:endParaRPr>
          </a:p>
        </p:txBody>
      </p:sp>
    </p:spTree>
    <p:extLst>
      <p:ext uri="{BB962C8B-B14F-4D97-AF65-F5344CB8AC3E}">
        <p14:creationId xmlns:p14="http://schemas.microsoft.com/office/powerpoint/2010/main" val="331319812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081EA652-8C6A-4E69-BEB9-1708094745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Shape 9">
            <a:extLst>
              <a:ext uri="{FF2B5EF4-FFF2-40B4-BE49-F238E27FC236}">
                <a16:creationId xmlns:a16="http://schemas.microsoft.com/office/drawing/2014/main" id="{A4026A73-1F7F-49F2-B319-8CA3B3D5326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21732" y="321733"/>
            <a:ext cx="11546828" cy="6214534"/>
          </a:xfrm>
          <a:custGeom>
            <a:avLst/>
            <a:gdLst>
              <a:gd name="connsiteX0" fmla="*/ 0 w 11546828"/>
              <a:gd name="connsiteY0" fmla="*/ 0 h 6214534"/>
              <a:gd name="connsiteX1" fmla="*/ 7965430 w 11546828"/>
              <a:gd name="connsiteY1" fmla="*/ 0 h 6214534"/>
              <a:gd name="connsiteX2" fmla="*/ 7965430 w 11546828"/>
              <a:gd name="connsiteY2" fmla="*/ 1786 h 6214534"/>
              <a:gd name="connsiteX3" fmla="*/ 11546828 w 11546828"/>
              <a:gd name="connsiteY3" fmla="*/ 1786 h 6214534"/>
              <a:gd name="connsiteX4" fmla="*/ 11546828 w 11546828"/>
              <a:gd name="connsiteY4" fmla="*/ 2866740 h 6214534"/>
              <a:gd name="connsiteX5" fmla="*/ 11225095 w 11546828"/>
              <a:gd name="connsiteY5" fmla="*/ 3179536 h 6214534"/>
              <a:gd name="connsiteX6" fmla="*/ 11225095 w 11546828"/>
              <a:gd name="connsiteY6" fmla="*/ 301542 h 6214534"/>
              <a:gd name="connsiteX7" fmla="*/ 320042 w 11546828"/>
              <a:gd name="connsiteY7" fmla="*/ 301542 h 6214534"/>
              <a:gd name="connsiteX8" fmla="*/ 320042 w 11546828"/>
              <a:gd name="connsiteY8" fmla="*/ 5909424 h 6214534"/>
              <a:gd name="connsiteX9" fmla="*/ 8417210 w 11546828"/>
              <a:gd name="connsiteY9" fmla="*/ 5909424 h 6214534"/>
              <a:gd name="connsiteX10" fmla="*/ 8103383 w 11546828"/>
              <a:gd name="connsiteY10" fmla="*/ 6214534 h 6214534"/>
              <a:gd name="connsiteX11" fmla="*/ 7222929 w 11546828"/>
              <a:gd name="connsiteY11" fmla="*/ 6214534 h 6214534"/>
              <a:gd name="connsiteX12" fmla="*/ 7222929 w 11546828"/>
              <a:gd name="connsiteY12" fmla="*/ 6212748 h 6214534"/>
              <a:gd name="connsiteX13" fmla="*/ 0 w 11546828"/>
              <a:gd name="connsiteY13" fmla="*/ 6212748 h 62145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546828" h="6214534">
                <a:moveTo>
                  <a:pt x="0" y="0"/>
                </a:moveTo>
                <a:lnTo>
                  <a:pt x="7965430" y="0"/>
                </a:lnTo>
                <a:lnTo>
                  <a:pt x="7965430" y="1786"/>
                </a:lnTo>
                <a:lnTo>
                  <a:pt x="11546828" y="1786"/>
                </a:lnTo>
                <a:lnTo>
                  <a:pt x="11546828" y="2866740"/>
                </a:lnTo>
                <a:lnTo>
                  <a:pt x="11225095" y="3179536"/>
                </a:lnTo>
                <a:lnTo>
                  <a:pt x="11225095" y="301542"/>
                </a:lnTo>
                <a:lnTo>
                  <a:pt x="320042" y="301542"/>
                </a:lnTo>
                <a:lnTo>
                  <a:pt x="320042" y="5909424"/>
                </a:lnTo>
                <a:lnTo>
                  <a:pt x="8417210" y="5909424"/>
                </a:lnTo>
                <a:lnTo>
                  <a:pt x="8103383" y="6214534"/>
                </a:lnTo>
                <a:lnTo>
                  <a:pt x="7222929" y="6214534"/>
                </a:lnTo>
                <a:lnTo>
                  <a:pt x="7222929" y="6212748"/>
                </a:lnTo>
                <a:lnTo>
                  <a:pt x="0" y="6212748"/>
                </a:lnTo>
                <a:close/>
              </a:path>
            </a:pathLst>
          </a:custGeom>
          <a:solidFill>
            <a:schemeClr val="tx1">
              <a:lumMod val="50000"/>
              <a:lumOff val="50000"/>
              <a:alpha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2" name="Right Triangle 11">
            <a:extLst>
              <a:ext uri="{FF2B5EF4-FFF2-40B4-BE49-F238E27FC236}">
                <a16:creationId xmlns:a16="http://schemas.microsoft.com/office/drawing/2014/main" id="{5298780A-33B9-4EA2-8F67-DE68AD6284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6720" y="3335867"/>
            <a:ext cx="3291840"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Rectangle 13">
            <a:extLst>
              <a:ext uri="{FF2B5EF4-FFF2-40B4-BE49-F238E27FC236}">
                <a16:creationId xmlns:a16="http://schemas.microsoft.com/office/drawing/2014/main" id="{7F488E8B-4E1E-4402-8935-D4E6C02615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774" y="623275"/>
            <a:ext cx="10905053" cy="5607882"/>
          </a:xfrm>
          <a:prstGeom prst="rect">
            <a:avLst/>
          </a:prstGeom>
          <a:no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6" name="Straight Connector 15">
            <a:extLst>
              <a:ext uri="{FF2B5EF4-FFF2-40B4-BE49-F238E27FC236}">
                <a16:creationId xmlns:a16="http://schemas.microsoft.com/office/drawing/2014/main" id="{23AAC9B5-8015-485C-ACF9-A750390E9A56}"/>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654296" y="1852863"/>
            <a:ext cx="0" cy="3236495"/>
          </a:xfrm>
          <a:prstGeom prst="line">
            <a:avLst/>
          </a:prstGeom>
          <a:ln w="19050" cap="sq">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
        <p:nvSpPr>
          <p:cNvPr id="3" name="内容占位符 2">
            <a:extLst>
              <a:ext uri="{FF2B5EF4-FFF2-40B4-BE49-F238E27FC236}">
                <a16:creationId xmlns:a16="http://schemas.microsoft.com/office/drawing/2014/main" id="{6ACBFBF1-8D5A-4680-A850-454B868ACE58}"/>
              </a:ext>
            </a:extLst>
          </p:cNvPr>
          <p:cNvSpPr>
            <a:spLocks noGrp="1"/>
          </p:cNvSpPr>
          <p:nvPr>
            <p:ph idx="1"/>
          </p:nvPr>
        </p:nvSpPr>
        <p:spPr>
          <a:xfrm>
            <a:off x="5138927" y="1338729"/>
            <a:ext cx="5232291" cy="4180542"/>
          </a:xfrm>
        </p:spPr>
        <p:txBody>
          <a:bodyPr anchor="ctr">
            <a:normAutofit/>
          </a:bodyPr>
          <a:lstStyle/>
          <a:p>
            <a:r>
              <a:rPr lang="en-AU" altLang="zh-CN" sz="2400" dirty="0">
                <a:latin typeface="Times New Roman" panose="02020603050405020304" pitchFamily="18" charset="0"/>
                <a:cs typeface="Times New Roman" panose="02020603050405020304" pitchFamily="18" charset="0"/>
              </a:rPr>
              <a:t>Sectors be of perfect-competition type</a:t>
            </a:r>
          </a:p>
          <a:p>
            <a:r>
              <a:rPr lang="en-AU" altLang="zh-CN" sz="2400" dirty="0">
                <a:latin typeface="Times New Roman" panose="02020603050405020304" pitchFamily="18" charset="0"/>
                <a:cs typeface="Times New Roman" panose="02020603050405020304" pitchFamily="18" charset="0"/>
              </a:rPr>
              <a:t>No matter tariff policy or non-tariff policy</a:t>
            </a:r>
          </a:p>
          <a:p>
            <a:r>
              <a:rPr lang="en-AU" altLang="zh-CN" sz="2400" dirty="0">
                <a:latin typeface="Times New Roman" panose="02020603050405020304" pitchFamily="18" charset="0"/>
                <a:cs typeface="Times New Roman" panose="02020603050405020304" pitchFamily="18" charset="0"/>
              </a:rPr>
              <a:t>Standard GTAP model is suggested</a:t>
            </a:r>
          </a:p>
          <a:p>
            <a:r>
              <a:rPr lang="en-AU" altLang="zh-CN" sz="2400" dirty="0">
                <a:latin typeface="Times New Roman" panose="02020603050405020304" pitchFamily="18" charset="0"/>
                <a:cs typeface="Times New Roman" panose="02020603050405020304" pitchFamily="18" charset="0"/>
              </a:rPr>
              <a:t>For example, the third product list from U.S. Section 301 concentrates on Chinese clothing and other manufactured goods.</a:t>
            </a:r>
          </a:p>
        </p:txBody>
      </p:sp>
      <p:sp>
        <p:nvSpPr>
          <p:cNvPr id="2" name="日期占位符 1">
            <a:extLst>
              <a:ext uri="{FF2B5EF4-FFF2-40B4-BE49-F238E27FC236}">
                <a16:creationId xmlns:a16="http://schemas.microsoft.com/office/drawing/2014/main" id="{1F9BBCC3-AB40-4699-9D97-89B303E0BF32}"/>
              </a:ext>
            </a:extLst>
          </p:cNvPr>
          <p:cNvSpPr>
            <a:spLocks noGrp="1"/>
          </p:cNvSpPr>
          <p:nvPr>
            <p:ph type="dt" sz="half" idx="10"/>
          </p:nvPr>
        </p:nvSpPr>
        <p:spPr/>
        <p:txBody>
          <a:bodyPr/>
          <a:lstStyle/>
          <a:p>
            <a:fld id="{384C79D2-EF8A-4FDF-BC66-3FA494403125}" type="datetime1">
              <a:rPr lang="zh-CN" altLang="en-US" smtClean="0"/>
              <a:t>2020/6/12</a:t>
            </a:fld>
            <a:endParaRPr lang="zh-CN" altLang="en-US"/>
          </a:p>
        </p:txBody>
      </p:sp>
      <p:sp>
        <p:nvSpPr>
          <p:cNvPr id="4" name="页脚占位符 3">
            <a:extLst>
              <a:ext uri="{FF2B5EF4-FFF2-40B4-BE49-F238E27FC236}">
                <a16:creationId xmlns:a16="http://schemas.microsoft.com/office/drawing/2014/main" id="{3C21CBE5-4A05-4B32-A34A-D07424E56E46}"/>
              </a:ext>
            </a:extLst>
          </p:cNvPr>
          <p:cNvSpPr>
            <a:spLocks noGrp="1"/>
          </p:cNvSpPr>
          <p:nvPr>
            <p:ph type="ftr" sz="quarter" idx="11"/>
          </p:nvPr>
        </p:nvSpPr>
        <p:spPr/>
        <p:txBody>
          <a:bodyPr/>
          <a:lstStyle/>
          <a:p>
            <a:r>
              <a:rPr lang="en-US" altLang="zh-CN"/>
              <a:t>GTAP Annual Conference, June 2020</a:t>
            </a:r>
            <a:endParaRPr lang="zh-CN" altLang="en-US"/>
          </a:p>
        </p:txBody>
      </p:sp>
      <p:sp>
        <p:nvSpPr>
          <p:cNvPr id="5" name="灯片编号占位符 4">
            <a:extLst>
              <a:ext uri="{FF2B5EF4-FFF2-40B4-BE49-F238E27FC236}">
                <a16:creationId xmlns:a16="http://schemas.microsoft.com/office/drawing/2014/main" id="{FF034000-0069-43F3-A05F-E1E4851FCD4B}"/>
              </a:ext>
            </a:extLst>
          </p:cNvPr>
          <p:cNvSpPr>
            <a:spLocks noGrp="1"/>
          </p:cNvSpPr>
          <p:nvPr>
            <p:ph type="sldNum" sz="quarter" idx="12"/>
          </p:nvPr>
        </p:nvSpPr>
        <p:spPr/>
        <p:txBody>
          <a:bodyPr/>
          <a:lstStyle/>
          <a:p>
            <a:fld id="{C0A867C4-9EEB-4AFE-9714-03356454A58B}" type="slidenum">
              <a:rPr lang="zh-CN" altLang="en-US" smtClean="0"/>
              <a:t>18</a:t>
            </a:fld>
            <a:endParaRPr lang="zh-CN" altLang="en-US"/>
          </a:p>
        </p:txBody>
      </p:sp>
      <p:pic>
        <p:nvPicPr>
          <p:cNvPr id="6" name="图片 5">
            <a:extLst>
              <a:ext uri="{FF2B5EF4-FFF2-40B4-BE49-F238E27FC236}">
                <a16:creationId xmlns:a16="http://schemas.microsoft.com/office/drawing/2014/main" id="{DFBD69E4-8BEF-400A-9BAD-EA121A7C3A90}"/>
              </a:ext>
            </a:extLst>
          </p:cNvPr>
          <p:cNvPicPr>
            <a:picLocks noChangeAspect="1"/>
          </p:cNvPicPr>
          <p:nvPr/>
        </p:nvPicPr>
        <p:blipFill>
          <a:blip r:embed="rId2"/>
          <a:stretch>
            <a:fillRect/>
          </a:stretch>
        </p:blipFill>
        <p:spPr>
          <a:xfrm>
            <a:off x="641774" y="2173044"/>
            <a:ext cx="3991739" cy="2663825"/>
          </a:xfrm>
          <a:prstGeom prst="rect">
            <a:avLst/>
          </a:prstGeom>
        </p:spPr>
      </p:pic>
    </p:spTree>
    <p:extLst>
      <p:ext uri="{BB962C8B-B14F-4D97-AF65-F5344CB8AC3E}">
        <p14:creationId xmlns:p14="http://schemas.microsoft.com/office/powerpoint/2010/main" val="155797318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2" name="Rectangle 21">
            <a:extLst>
              <a:ext uri="{FF2B5EF4-FFF2-40B4-BE49-F238E27FC236}">
                <a16:creationId xmlns:a16="http://schemas.microsoft.com/office/drawing/2014/main" id="{1787C549-66DE-4718-9D45-8165992511E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23">
            <a:extLst>
              <a:ext uri="{FF2B5EF4-FFF2-40B4-BE49-F238E27FC236}">
                <a16:creationId xmlns:a16="http://schemas.microsoft.com/office/drawing/2014/main" id="{3CD1EA40-7116-4FCB-9369-70F29FAA91E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6592824" cy="3233985"/>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标题 1">
            <a:extLst>
              <a:ext uri="{FF2B5EF4-FFF2-40B4-BE49-F238E27FC236}">
                <a16:creationId xmlns:a16="http://schemas.microsoft.com/office/drawing/2014/main" id="{380EC544-584A-4923-8768-25BD01FE04F1}"/>
              </a:ext>
            </a:extLst>
          </p:cNvPr>
          <p:cNvSpPr>
            <a:spLocks noGrp="1"/>
          </p:cNvSpPr>
          <p:nvPr>
            <p:ph type="title"/>
          </p:nvPr>
        </p:nvSpPr>
        <p:spPr>
          <a:xfrm>
            <a:off x="1166648" y="655591"/>
            <a:ext cx="4929352" cy="2315616"/>
          </a:xfrm>
        </p:spPr>
        <p:txBody>
          <a:bodyPr>
            <a:normAutofit/>
          </a:bodyPr>
          <a:lstStyle/>
          <a:p>
            <a:r>
              <a:rPr lang="en-US" altLang="zh-CN" sz="4600" b="1">
                <a:latin typeface="Times New Roman" panose="02020603050405020304" pitchFamily="18" charset="0"/>
                <a:cs typeface="Times New Roman" panose="02020603050405020304" pitchFamily="18" charset="0"/>
              </a:rPr>
              <a:t>7. </a:t>
            </a:r>
            <a:r>
              <a:rPr lang="en-AU" altLang="zh-CN" sz="4600" b="1">
                <a:latin typeface="Times New Roman" panose="02020603050405020304" pitchFamily="18" charset="0"/>
                <a:cs typeface="Times New Roman" panose="02020603050405020304" pitchFamily="18" charset="0"/>
              </a:rPr>
              <a:t>Further Research</a:t>
            </a:r>
            <a:endParaRPr lang="zh-CN" altLang="en-US" sz="4600" b="1">
              <a:latin typeface="Times New Roman" panose="02020603050405020304" pitchFamily="18" charset="0"/>
              <a:cs typeface="Times New Roman" panose="02020603050405020304" pitchFamily="18" charset="0"/>
            </a:endParaRPr>
          </a:p>
        </p:txBody>
      </p:sp>
      <p:sp>
        <p:nvSpPr>
          <p:cNvPr id="26" name="Rectangle 25">
            <a:extLst>
              <a:ext uri="{FF2B5EF4-FFF2-40B4-BE49-F238E27FC236}">
                <a16:creationId xmlns:a16="http://schemas.microsoft.com/office/drawing/2014/main" id="{BF647E38-F93D-4661-8D77-CE13EEB65B5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606972" cy="3233984"/>
          </a:xfrm>
          <a:prstGeom prst="rect">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日期占位符 3">
            <a:extLst>
              <a:ext uri="{FF2B5EF4-FFF2-40B4-BE49-F238E27FC236}">
                <a16:creationId xmlns:a16="http://schemas.microsoft.com/office/drawing/2014/main" id="{E94FA82C-A105-458D-9684-95A37B7169DC}"/>
              </a:ext>
            </a:extLst>
          </p:cNvPr>
          <p:cNvSpPr>
            <a:spLocks noGrp="1"/>
          </p:cNvSpPr>
          <p:nvPr>
            <p:ph type="dt" sz="half" idx="10"/>
          </p:nvPr>
        </p:nvSpPr>
        <p:spPr>
          <a:xfrm rot="-5400000">
            <a:off x="-790169" y="1057083"/>
            <a:ext cx="2187303" cy="365125"/>
          </a:xfrm>
        </p:spPr>
        <p:txBody>
          <a:bodyPr>
            <a:normAutofit/>
          </a:bodyPr>
          <a:lstStyle/>
          <a:p>
            <a:pPr algn="r">
              <a:spcAft>
                <a:spcPts val="600"/>
              </a:spcAft>
            </a:pPr>
            <a:fld id="{1FAA6020-3835-4AF6-BEF0-E1CC90807623}" type="datetime1">
              <a:rPr lang="zh-CN" altLang="en-US">
                <a:solidFill>
                  <a:schemeClr val="bg1"/>
                </a:solidFill>
              </a:rPr>
              <a:pPr algn="r">
                <a:spcAft>
                  <a:spcPts val="600"/>
                </a:spcAft>
              </a:pPr>
              <a:t>2020/6/12</a:t>
            </a:fld>
            <a:endParaRPr lang="zh-CN" altLang="en-US">
              <a:solidFill>
                <a:schemeClr val="bg1"/>
              </a:solidFill>
            </a:endParaRPr>
          </a:p>
        </p:txBody>
      </p:sp>
      <p:grpSp>
        <p:nvGrpSpPr>
          <p:cNvPr id="28" name="Group 27">
            <a:extLst>
              <a:ext uri="{FF2B5EF4-FFF2-40B4-BE49-F238E27FC236}">
                <a16:creationId xmlns:a16="http://schemas.microsoft.com/office/drawing/2014/main" id="{BAB21C4D-C8DB-45E4-8B45-1A73A1886252}"/>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188720" y="73152"/>
            <a:ext cx="1178966" cy="232963"/>
            <a:chOff x="7763256" y="73152"/>
            <a:chExt cx="1178966" cy="232963"/>
          </a:xfrm>
        </p:grpSpPr>
        <p:sp>
          <p:nvSpPr>
            <p:cNvPr id="29" name="Rectangle 64">
              <a:extLst>
                <a:ext uri="{FF2B5EF4-FFF2-40B4-BE49-F238E27FC236}">
                  <a16:creationId xmlns:a16="http://schemas.microsoft.com/office/drawing/2014/main" id="{408C67FF-5706-4C08-9DF4-D3E2EF7F61C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263077" y="73152"/>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66">
              <a:extLst>
                <a:ext uri="{FF2B5EF4-FFF2-40B4-BE49-F238E27FC236}">
                  <a16:creationId xmlns:a16="http://schemas.microsoft.com/office/drawing/2014/main" id="{90AE6FAF-1DDD-40E6-8128-2B5DD146491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263077" y="246888"/>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ectangle 64">
              <a:extLst>
                <a:ext uri="{FF2B5EF4-FFF2-40B4-BE49-F238E27FC236}">
                  <a16:creationId xmlns:a16="http://schemas.microsoft.com/office/drawing/2014/main" id="{3E186F0A-23FB-4FB4-8C95-4C6A6F483B2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138122" y="73152"/>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Rectangle 66">
              <a:extLst>
                <a:ext uri="{FF2B5EF4-FFF2-40B4-BE49-F238E27FC236}">
                  <a16:creationId xmlns:a16="http://schemas.microsoft.com/office/drawing/2014/main" id="{D183081B-2F31-48CC-A297-BA0C06A744C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138122" y="246888"/>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Rectangle 64">
              <a:extLst>
                <a:ext uri="{FF2B5EF4-FFF2-40B4-BE49-F238E27FC236}">
                  <a16:creationId xmlns:a16="http://schemas.microsoft.com/office/drawing/2014/main" id="{BC6A5254-D4C3-478C-B4E0-73D3642DBE2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013167" y="73152"/>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Rectangle 66">
              <a:extLst>
                <a:ext uri="{FF2B5EF4-FFF2-40B4-BE49-F238E27FC236}">
                  <a16:creationId xmlns:a16="http://schemas.microsoft.com/office/drawing/2014/main" id="{41974FE2-7080-4C99-A4E6-3E15D4B2857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013167" y="246888"/>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Rectangle 64">
              <a:extLst>
                <a:ext uri="{FF2B5EF4-FFF2-40B4-BE49-F238E27FC236}">
                  <a16:creationId xmlns:a16="http://schemas.microsoft.com/office/drawing/2014/main" id="{7C843590-9C15-4DFA-9178-8A943EF6224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7888211" y="73152"/>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Rectangle 66">
              <a:extLst>
                <a:ext uri="{FF2B5EF4-FFF2-40B4-BE49-F238E27FC236}">
                  <a16:creationId xmlns:a16="http://schemas.microsoft.com/office/drawing/2014/main" id="{3506696A-3D1F-450D-96A0-B59B7BBE3C4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7888211" y="246888"/>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Rectangle 64">
              <a:extLst>
                <a:ext uri="{FF2B5EF4-FFF2-40B4-BE49-F238E27FC236}">
                  <a16:creationId xmlns:a16="http://schemas.microsoft.com/office/drawing/2014/main" id="{6D2546D9-69E1-4D75-8E64-88620781327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7763256" y="73152"/>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Rectangle 66">
              <a:extLst>
                <a:ext uri="{FF2B5EF4-FFF2-40B4-BE49-F238E27FC236}">
                  <a16:creationId xmlns:a16="http://schemas.microsoft.com/office/drawing/2014/main" id="{865383D5-D060-4DBD-82E9-14902BD82B4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7763256" y="246888"/>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Rectangle 64">
              <a:extLst>
                <a:ext uri="{FF2B5EF4-FFF2-40B4-BE49-F238E27FC236}">
                  <a16:creationId xmlns:a16="http://schemas.microsoft.com/office/drawing/2014/main" id="{70242239-3409-460D-BA74-ADF2AFD4EED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887854" y="73152"/>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Rectangle 66">
              <a:extLst>
                <a:ext uri="{FF2B5EF4-FFF2-40B4-BE49-F238E27FC236}">
                  <a16:creationId xmlns:a16="http://schemas.microsoft.com/office/drawing/2014/main" id="{4F02255D-DBCA-4E02-8376-8A374688DE3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887854" y="246888"/>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Rectangle 64">
              <a:extLst>
                <a:ext uri="{FF2B5EF4-FFF2-40B4-BE49-F238E27FC236}">
                  <a16:creationId xmlns:a16="http://schemas.microsoft.com/office/drawing/2014/main" id="{343BABB3-0280-4F53-A4A9-54ED96AB294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762899" y="73152"/>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Rectangle 66">
              <a:extLst>
                <a:ext uri="{FF2B5EF4-FFF2-40B4-BE49-F238E27FC236}">
                  <a16:creationId xmlns:a16="http://schemas.microsoft.com/office/drawing/2014/main" id="{2824031E-D05D-4B6C-A900-28D70C73748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762899" y="246888"/>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Rectangle 64">
              <a:extLst>
                <a:ext uri="{FF2B5EF4-FFF2-40B4-BE49-F238E27FC236}">
                  <a16:creationId xmlns:a16="http://schemas.microsoft.com/office/drawing/2014/main" id="{96B0A62E-B7B0-475C-B1FF-989CDB45E37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637944" y="73152"/>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Rectangle 66">
              <a:extLst>
                <a:ext uri="{FF2B5EF4-FFF2-40B4-BE49-F238E27FC236}">
                  <a16:creationId xmlns:a16="http://schemas.microsoft.com/office/drawing/2014/main" id="{D62DF221-DFF7-4614-8983-8B7C4703435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637944" y="246888"/>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Rectangle 64">
              <a:extLst>
                <a:ext uri="{FF2B5EF4-FFF2-40B4-BE49-F238E27FC236}">
                  <a16:creationId xmlns:a16="http://schemas.microsoft.com/office/drawing/2014/main" id="{4E544155-BC32-4013-9135-149E30150CB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512988" y="73152"/>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Rectangle 66">
              <a:extLst>
                <a:ext uri="{FF2B5EF4-FFF2-40B4-BE49-F238E27FC236}">
                  <a16:creationId xmlns:a16="http://schemas.microsoft.com/office/drawing/2014/main" id="{1DD4153E-E8EE-4D47-8FF6-926EBB23FE6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512988" y="246888"/>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Rectangle 64">
              <a:extLst>
                <a:ext uri="{FF2B5EF4-FFF2-40B4-BE49-F238E27FC236}">
                  <a16:creationId xmlns:a16="http://schemas.microsoft.com/office/drawing/2014/main" id="{6834F1B0-119E-4A62-A22F-79C5AEEE3CA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388033" y="73152"/>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Rectangle 66">
              <a:extLst>
                <a:ext uri="{FF2B5EF4-FFF2-40B4-BE49-F238E27FC236}">
                  <a16:creationId xmlns:a16="http://schemas.microsoft.com/office/drawing/2014/main" id="{04C90783-5CC9-4855-A633-D3D3B900D0B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388033" y="246888"/>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9" name="图片 8" descr="图片包含 人, 男人, 西装, 手&#10;&#10;描述已自动生成">
            <a:extLst>
              <a:ext uri="{FF2B5EF4-FFF2-40B4-BE49-F238E27FC236}">
                <a16:creationId xmlns:a16="http://schemas.microsoft.com/office/drawing/2014/main" id="{1FECAF8E-CAB9-4FE1-8BA7-582A6CAB066C}"/>
              </a:ext>
            </a:extLst>
          </p:cNvPr>
          <p:cNvPicPr>
            <a:picLocks noChangeAspect="1"/>
          </p:cNvPicPr>
          <p:nvPr/>
        </p:nvPicPr>
        <p:blipFill rotWithShape="1">
          <a:blip r:embed="rId2">
            <a:extLst>
              <a:ext uri="{28A0092B-C50C-407E-A947-70E740481C1C}">
                <a14:useLocalDpi xmlns:a14="http://schemas.microsoft.com/office/drawing/2010/main" val="0"/>
              </a:ext>
            </a:extLst>
          </a:blip>
          <a:srcRect t="5255" r="2" b="2"/>
          <a:stretch/>
        </p:blipFill>
        <p:spPr>
          <a:xfrm>
            <a:off x="596880" y="3233985"/>
            <a:ext cx="5766975" cy="3624015"/>
          </a:xfrm>
          <a:prstGeom prst="rect">
            <a:avLst/>
          </a:prstGeom>
        </p:spPr>
      </p:pic>
      <p:sp>
        <p:nvSpPr>
          <p:cNvPr id="50" name="Rectangle 49">
            <a:extLst>
              <a:ext uri="{FF2B5EF4-FFF2-40B4-BE49-F238E27FC236}">
                <a16:creationId xmlns:a16="http://schemas.microsoft.com/office/drawing/2014/main" id="{D6C80E47-971C-437F-B030-191115B01D6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3233984"/>
            <a:ext cx="606971" cy="3624015"/>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灯片编号占位符 5">
            <a:extLst>
              <a:ext uri="{FF2B5EF4-FFF2-40B4-BE49-F238E27FC236}">
                <a16:creationId xmlns:a16="http://schemas.microsoft.com/office/drawing/2014/main" id="{BBF61AFF-A3DB-440B-B3F4-2A2E071F9BCF}"/>
              </a:ext>
            </a:extLst>
          </p:cNvPr>
          <p:cNvSpPr>
            <a:spLocks noGrp="1"/>
          </p:cNvSpPr>
          <p:nvPr>
            <p:ph type="sldNum" sz="quarter" idx="12"/>
          </p:nvPr>
        </p:nvSpPr>
        <p:spPr>
          <a:xfrm>
            <a:off x="73152" y="3379980"/>
            <a:ext cx="457200" cy="365125"/>
          </a:xfrm>
        </p:spPr>
        <p:txBody>
          <a:bodyPr>
            <a:normAutofit/>
          </a:bodyPr>
          <a:lstStyle/>
          <a:p>
            <a:pPr algn="ctr">
              <a:spcAft>
                <a:spcPts val="600"/>
              </a:spcAft>
            </a:pPr>
            <a:fld id="{C0A867C4-9EEB-4AFE-9714-03356454A58B}" type="slidenum">
              <a:rPr lang="zh-CN" altLang="en-US">
                <a:solidFill>
                  <a:srgbClr val="FFFFFF"/>
                </a:solidFill>
              </a:rPr>
              <a:pPr algn="ctr">
                <a:spcAft>
                  <a:spcPts val="600"/>
                </a:spcAft>
              </a:pPr>
              <a:t>19</a:t>
            </a:fld>
            <a:endParaRPr lang="zh-CN" altLang="en-US">
              <a:solidFill>
                <a:srgbClr val="FFFFFF"/>
              </a:solidFill>
            </a:endParaRPr>
          </a:p>
        </p:txBody>
      </p:sp>
      <p:sp>
        <p:nvSpPr>
          <p:cNvPr id="5" name="页脚占位符 4">
            <a:extLst>
              <a:ext uri="{FF2B5EF4-FFF2-40B4-BE49-F238E27FC236}">
                <a16:creationId xmlns:a16="http://schemas.microsoft.com/office/drawing/2014/main" id="{36AA0542-51B1-469D-8289-D75186580845}"/>
              </a:ext>
            </a:extLst>
          </p:cNvPr>
          <p:cNvSpPr>
            <a:spLocks noGrp="1"/>
          </p:cNvSpPr>
          <p:nvPr>
            <p:ph type="ftr" sz="quarter" idx="11"/>
          </p:nvPr>
        </p:nvSpPr>
        <p:spPr>
          <a:xfrm rot="-5400000">
            <a:off x="-945222" y="5281915"/>
            <a:ext cx="2495058" cy="365125"/>
          </a:xfrm>
        </p:spPr>
        <p:txBody>
          <a:bodyPr>
            <a:normAutofit/>
          </a:bodyPr>
          <a:lstStyle/>
          <a:p>
            <a:pPr algn="l">
              <a:spcAft>
                <a:spcPts val="600"/>
              </a:spcAft>
            </a:pPr>
            <a:r>
              <a:rPr lang="en-US" altLang="zh-CN">
                <a:solidFill>
                  <a:srgbClr val="FFFFFF"/>
                </a:solidFill>
              </a:rPr>
              <a:t>GTAP Annual Conference, June 2020</a:t>
            </a:r>
            <a:endParaRPr lang="zh-CN" altLang="en-US">
              <a:solidFill>
                <a:srgbClr val="FFFFFF"/>
              </a:solidFill>
            </a:endParaRPr>
          </a:p>
        </p:txBody>
      </p:sp>
      <p:sp>
        <p:nvSpPr>
          <p:cNvPr id="3" name="内容占位符 2">
            <a:extLst>
              <a:ext uri="{FF2B5EF4-FFF2-40B4-BE49-F238E27FC236}">
                <a16:creationId xmlns:a16="http://schemas.microsoft.com/office/drawing/2014/main" id="{99C08261-BABE-47B6-83EB-920CB1C18783}"/>
              </a:ext>
            </a:extLst>
          </p:cNvPr>
          <p:cNvSpPr>
            <a:spLocks noGrp="1"/>
          </p:cNvSpPr>
          <p:nvPr>
            <p:ph idx="1"/>
          </p:nvPr>
        </p:nvSpPr>
        <p:spPr>
          <a:xfrm>
            <a:off x="7169101" y="521207"/>
            <a:ext cx="4496426" cy="5957789"/>
          </a:xfrm>
        </p:spPr>
        <p:txBody>
          <a:bodyPr anchor="ctr">
            <a:normAutofit/>
          </a:bodyPr>
          <a:lstStyle/>
          <a:p>
            <a:r>
              <a:rPr lang="en-AU" altLang="zh-CN" sz="2200">
                <a:latin typeface="Times New Roman" panose="02020603050405020304" pitchFamily="18" charset="0"/>
                <a:cs typeface="Times New Roman" panose="02020603050405020304" pitchFamily="18" charset="0"/>
              </a:rPr>
              <a:t>Different perspectives are required to further explore.</a:t>
            </a:r>
          </a:p>
          <a:p>
            <a:r>
              <a:rPr lang="en-AU" altLang="zh-CN" sz="2200">
                <a:latin typeface="Times New Roman" panose="02020603050405020304" pitchFamily="18" charset="0"/>
                <a:cs typeface="Times New Roman" panose="02020603050405020304" pitchFamily="18" charset="0"/>
              </a:rPr>
              <a:t>Theoretical foundation and simulation approach also need to be further refined to advance the depth of research.</a:t>
            </a:r>
            <a:endParaRPr lang="zh-CN" altLang="en-US" sz="220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88973895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6" name="Rectangle 7">
            <a:extLst>
              <a:ext uri="{FF2B5EF4-FFF2-40B4-BE49-F238E27FC236}">
                <a16:creationId xmlns:a16="http://schemas.microsoft.com/office/drawing/2014/main" id="{B4CE5841-C184-4A70-A609-5FE4A50783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标题 1">
            <a:extLst>
              <a:ext uri="{FF2B5EF4-FFF2-40B4-BE49-F238E27FC236}">
                <a16:creationId xmlns:a16="http://schemas.microsoft.com/office/drawing/2014/main" id="{363B825A-8F27-45BC-B842-FBD4F1FB881E}"/>
              </a:ext>
            </a:extLst>
          </p:cNvPr>
          <p:cNvSpPr>
            <a:spLocks noGrp="1"/>
          </p:cNvSpPr>
          <p:nvPr>
            <p:ph type="title"/>
          </p:nvPr>
        </p:nvSpPr>
        <p:spPr>
          <a:xfrm>
            <a:off x="875838" y="1143725"/>
            <a:ext cx="4068849" cy="4148586"/>
          </a:xfrm>
        </p:spPr>
        <p:txBody>
          <a:bodyPr anchor="t">
            <a:normAutofit/>
          </a:bodyPr>
          <a:lstStyle/>
          <a:p>
            <a:r>
              <a:rPr lang="en-US" altLang="zh-CN" sz="4800" dirty="0">
                <a:latin typeface="Times New Roman" panose="02020603050405020304" pitchFamily="18" charset="0"/>
                <a:cs typeface="Times New Roman" panose="02020603050405020304" pitchFamily="18" charset="0"/>
              </a:rPr>
              <a:t>Why does raise this question?</a:t>
            </a:r>
            <a:endParaRPr lang="zh-CN" altLang="en-US" sz="4800" dirty="0">
              <a:latin typeface="Times New Roman" panose="02020603050405020304" pitchFamily="18" charset="0"/>
              <a:cs typeface="Times New Roman" panose="02020603050405020304" pitchFamily="18" charset="0"/>
            </a:endParaRPr>
          </a:p>
        </p:txBody>
      </p:sp>
      <p:sp>
        <p:nvSpPr>
          <p:cNvPr id="3" name="内容占位符 2">
            <a:extLst>
              <a:ext uri="{FF2B5EF4-FFF2-40B4-BE49-F238E27FC236}">
                <a16:creationId xmlns:a16="http://schemas.microsoft.com/office/drawing/2014/main" id="{98AE1540-79A0-4E02-9302-9B1CBB9B9AA1}"/>
              </a:ext>
            </a:extLst>
          </p:cNvPr>
          <p:cNvSpPr>
            <a:spLocks noGrp="1"/>
          </p:cNvSpPr>
          <p:nvPr>
            <p:ph idx="1"/>
          </p:nvPr>
        </p:nvSpPr>
        <p:spPr>
          <a:xfrm>
            <a:off x="5532504" y="1683170"/>
            <a:ext cx="5818248" cy="4148585"/>
          </a:xfrm>
        </p:spPr>
        <p:txBody>
          <a:bodyPr>
            <a:normAutofit/>
          </a:bodyPr>
          <a:lstStyle/>
          <a:p>
            <a:r>
              <a:rPr lang="en-AU" altLang="zh-CN" sz="2200" dirty="0">
                <a:latin typeface="Times New Roman" panose="02020603050405020304" pitchFamily="18" charset="0"/>
                <a:cs typeface="Times New Roman" panose="02020603050405020304" pitchFamily="18" charset="0"/>
              </a:rPr>
              <a:t>More and more realistic factors are included in the quantitative models, which would complicate research models.</a:t>
            </a:r>
          </a:p>
          <a:p>
            <a:r>
              <a:rPr lang="en-AU" altLang="zh-CN" sz="2200" dirty="0">
                <a:latin typeface="Times New Roman" panose="02020603050405020304" pitchFamily="18" charset="0"/>
                <a:cs typeface="Times New Roman" panose="02020603050405020304" pitchFamily="18" charset="0"/>
              </a:rPr>
              <a:t>We should also pay attention to select applicable model to study certain research question.</a:t>
            </a:r>
          </a:p>
          <a:p>
            <a:r>
              <a:rPr lang="en-AU" altLang="zh-CN" sz="2200" dirty="0">
                <a:latin typeface="Times New Roman" panose="02020603050405020304" pitchFamily="18" charset="0"/>
                <a:cs typeface="Times New Roman" panose="02020603050405020304" pitchFamily="18" charset="0"/>
              </a:rPr>
              <a:t>It’s not always ‘the more complex the better’.</a:t>
            </a:r>
            <a:endParaRPr lang="zh-CN" altLang="en-US" sz="2200" dirty="0">
              <a:latin typeface="Times New Roman" panose="02020603050405020304" pitchFamily="18" charset="0"/>
              <a:cs typeface="Times New Roman" panose="02020603050405020304" pitchFamily="18" charset="0"/>
            </a:endParaRPr>
          </a:p>
        </p:txBody>
      </p:sp>
      <p:sp>
        <p:nvSpPr>
          <p:cNvPr id="17" name="Rectangle 9">
            <a:extLst>
              <a:ext uri="{FF2B5EF4-FFF2-40B4-BE49-F238E27FC236}">
                <a16:creationId xmlns:a16="http://schemas.microsoft.com/office/drawing/2014/main" id="{CD1AAA2C-FBBE-42AA-B869-31D524B7653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41248" y="6120654"/>
            <a:ext cx="10506456" cy="18288"/>
          </a:xfrm>
          <a:prstGeom prst="rect">
            <a:avLst/>
          </a:prstGeom>
          <a:solidFill>
            <a:srgbClr val="D5D5D5"/>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18" name="Rectangle 11">
            <a:extLst>
              <a:ext uri="{FF2B5EF4-FFF2-40B4-BE49-F238E27FC236}">
                <a16:creationId xmlns:a16="http://schemas.microsoft.com/office/drawing/2014/main" id="{5F937BBF-9326-4230-AB1B-F1795E35055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2916936" y="4000284"/>
            <a:ext cx="54864" cy="420624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4" name="日期占位符 3">
            <a:extLst>
              <a:ext uri="{FF2B5EF4-FFF2-40B4-BE49-F238E27FC236}">
                <a16:creationId xmlns:a16="http://schemas.microsoft.com/office/drawing/2014/main" id="{574869BD-2CF5-40CF-BD5A-760CA8BB3F27}"/>
              </a:ext>
            </a:extLst>
          </p:cNvPr>
          <p:cNvSpPr>
            <a:spLocks noGrp="1"/>
          </p:cNvSpPr>
          <p:nvPr>
            <p:ph type="dt" sz="half" idx="10"/>
          </p:nvPr>
        </p:nvSpPr>
        <p:spPr/>
        <p:txBody>
          <a:bodyPr/>
          <a:lstStyle/>
          <a:p>
            <a:fld id="{F896AE32-12CB-4D6F-A808-23252FFEC7EF}" type="datetime1">
              <a:rPr lang="zh-CN" altLang="en-US" smtClean="0"/>
              <a:t>2020/6/12</a:t>
            </a:fld>
            <a:endParaRPr lang="zh-CN" altLang="en-US"/>
          </a:p>
        </p:txBody>
      </p:sp>
      <p:sp>
        <p:nvSpPr>
          <p:cNvPr id="5" name="页脚占位符 4">
            <a:extLst>
              <a:ext uri="{FF2B5EF4-FFF2-40B4-BE49-F238E27FC236}">
                <a16:creationId xmlns:a16="http://schemas.microsoft.com/office/drawing/2014/main" id="{87D0246F-953E-49F2-97D4-6DCA0F2EB86A}"/>
              </a:ext>
            </a:extLst>
          </p:cNvPr>
          <p:cNvSpPr>
            <a:spLocks noGrp="1"/>
          </p:cNvSpPr>
          <p:nvPr>
            <p:ph type="ftr" sz="quarter" idx="11"/>
          </p:nvPr>
        </p:nvSpPr>
        <p:spPr/>
        <p:txBody>
          <a:bodyPr/>
          <a:lstStyle/>
          <a:p>
            <a:r>
              <a:rPr lang="en-US" altLang="zh-CN"/>
              <a:t>GTAP Annual Conference, June 2020</a:t>
            </a:r>
            <a:endParaRPr lang="zh-CN" altLang="en-US"/>
          </a:p>
        </p:txBody>
      </p:sp>
      <p:sp>
        <p:nvSpPr>
          <p:cNvPr id="6" name="灯片编号占位符 5">
            <a:extLst>
              <a:ext uri="{FF2B5EF4-FFF2-40B4-BE49-F238E27FC236}">
                <a16:creationId xmlns:a16="http://schemas.microsoft.com/office/drawing/2014/main" id="{B74389F1-5A77-45B8-A331-7EF86FDC635A}"/>
              </a:ext>
            </a:extLst>
          </p:cNvPr>
          <p:cNvSpPr>
            <a:spLocks noGrp="1"/>
          </p:cNvSpPr>
          <p:nvPr>
            <p:ph type="sldNum" sz="quarter" idx="12"/>
          </p:nvPr>
        </p:nvSpPr>
        <p:spPr/>
        <p:txBody>
          <a:bodyPr/>
          <a:lstStyle/>
          <a:p>
            <a:fld id="{C0A867C4-9EEB-4AFE-9714-03356454A58B}" type="slidenum">
              <a:rPr lang="zh-CN" altLang="en-US" smtClean="0"/>
              <a:t>2</a:t>
            </a:fld>
            <a:endParaRPr lang="zh-CN" altLang="en-US"/>
          </a:p>
        </p:txBody>
      </p:sp>
      <p:pic>
        <p:nvPicPr>
          <p:cNvPr id="8" name="图片 7" descr="图片包含 桌子, 电脑, 灯光, 监控&#10;&#10;描述已自动生成">
            <a:extLst>
              <a:ext uri="{FF2B5EF4-FFF2-40B4-BE49-F238E27FC236}">
                <a16:creationId xmlns:a16="http://schemas.microsoft.com/office/drawing/2014/main" id="{D03A2862-1D0F-43EE-9370-7BABAA964CB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72304" y="3003658"/>
            <a:ext cx="4144127" cy="2722856"/>
          </a:xfrm>
          <a:prstGeom prst="rect">
            <a:avLst/>
          </a:prstGeom>
        </p:spPr>
      </p:pic>
    </p:spTree>
    <p:extLst>
      <p:ext uri="{BB962C8B-B14F-4D97-AF65-F5344CB8AC3E}">
        <p14:creationId xmlns:p14="http://schemas.microsoft.com/office/powerpoint/2010/main" val="188000527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6" name="Rectangle 7">
            <a:extLst>
              <a:ext uri="{FF2B5EF4-FFF2-40B4-BE49-F238E27FC236}">
                <a16:creationId xmlns:a16="http://schemas.microsoft.com/office/drawing/2014/main" id="{FFD48BC7-DC40-47DE-87EE-9F4B6ECB9AB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7" name="Freeform: Shape 9">
            <a:extLst>
              <a:ext uri="{FF2B5EF4-FFF2-40B4-BE49-F238E27FC236}">
                <a16:creationId xmlns:a16="http://schemas.microsoft.com/office/drawing/2014/main" id="{E502BBC7-2C76-46F3-BC24-5985BC13DB8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14425" y="0"/>
            <a:ext cx="9963150" cy="6858000"/>
          </a:xfrm>
          <a:custGeom>
            <a:avLst/>
            <a:gdLst>
              <a:gd name="connsiteX0" fmla="*/ 1595771 w 9963150"/>
              <a:gd name="connsiteY0" fmla="*/ 0 h 6858000"/>
              <a:gd name="connsiteX1" fmla="*/ 8367379 w 9963150"/>
              <a:gd name="connsiteY1" fmla="*/ 0 h 6858000"/>
              <a:gd name="connsiteX2" fmla="*/ 8504080 w 9963150"/>
              <a:gd name="connsiteY2" fmla="*/ 130333 h 6858000"/>
              <a:gd name="connsiteX3" fmla="*/ 9963150 w 9963150"/>
              <a:gd name="connsiteY3" fmla="*/ 3652838 h 6858000"/>
              <a:gd name="connsiteX4" fmla="*/ 8825600 w 9963150"/>
              <a:gd name="connsiteY4" fmla="*/ 6821583 h 6858000"/>
              <a:gd name="connsiteX5" fmla="*/ 8794055 w 9963150"/>
              <a:gd name="connsiteY5" fmla="*/ 6858000 h 6858000"/>
              <a:gd name="connsiteX6" fmla="*/ 1169096 w 9963150"/>
              <a:gd name="connsiteY6" fmla="*/ 6858000 h 6858000"/>
              <a:gd name="connsiteX7" fmla="*/ 1137550 w 9963150"/>
              <a:gd name="connsiteY7" fmla="*/ 6821583 h 6858000"/>
              <a:gd name="connsiteX8" fmla="*/ 0 w 9963150"/>
              <a:gd name="connsiteY8" fmla="*/ 3652838 h 6858000"/>
              <a:gd name="connsiteX9" fmla="*/ 1459070 w 9963150"/>
              <a:gd name="connsiteY9" fmla="*/ 13033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963150" h="6858000">
                <a:moveTo>
                  <a:pt x="1595771" y="0"/>
                </a:moveTo>
                <a:lnTo>
                  <a:pt x="8367379" y="0"/>
                </a:lnTo>
                <a:lnTo>
                  <a:pt x="8504080" y="130333"/>
                </a:lnTo>
                <a:cubicBezTo>
                  <a:pt x="9405568" y="1031820"/>
                  <a:pt x="9963150" y="2277214"/>
                  <a:pt x="9963150" y="3652838"/>
                </a:cubicBezTo>
                <a:cubicBezTo>
                  <a:pt x="9963150" y="4856509"/>
                  <a:pt x="9536251" y="5960473"/>
                  <a:pt x="8825600" y="6821583"/>
                </a:cubicBezTo>
                <a:lnTo>
                  <a:pt x="8794055" y="6858000"/>
                </a:lnTo>
                <a:lnTo>
                  <a:pt x="1169096" y="6858000"/>
                </a:lnTo>
                <a:lnTo>
                  <a:pt x="1137550" y="6821583"/>
                </a:lnTo>
                <a:cubicBezTo>
                  <a:pt x="426899" y="5960473"/>
                  <a:pt x="0" y="4856509"/>
                  <a:pt x="0" y="3652838"/>
                </a:cubicBezTo>
                <a:cubicBezTo>
                  <a:pt x="0" y="2277214"/>
                  <a:pt x="557582" y="1031820"/>
                  <a:pt x="1459070" y="130333"/>
                </a:cubicBezTo>
                <a:close/>
              </a:path>
            </a:pathLst>
          </a:custGeom>
          <a:ln w="9525">
            <a:solidFill>
              <a:srgbClr val="EFEFEF"/>
            </a:solidFill>
          </a:ln>
          <a:effectLst>
            <a:outerShdw blurRad="139700" sx="102000" sy="102000" algn="ctr" rotWithShape="0">
              <a:schemeClr val="bg1">
                <a:lumMod val="85000"/>
                <a:alpha val="38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18" name="Freeform: Shape 11">
            <a:extLst>
              <a:ext uri="{FF2B5EF4-FFF2-40B4-BE49-F238E27FC236}">
                <a16:creationId xmlns:a16="http://schemas.microsoft.com/office/drawing/2014/main" id="{C7F28D52-2A5F-4D23-81AE-7CB8B591C7A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21664" y="0"/>
            <a:ext cx="9948672" cy="6858000"/>
          </a:xfrm>
          <a:custGeom>
            <a:avLst/>
            <a:gdLst>
              <a:gd name="connsiteX0" fmla="*/ 1595771 w 9963150"/>
              <a:gd name="connsiteY0" fmla="*/ 0 h 6858000"/>
              <a:gd name="connsiteX1" fmla="*/ 8367379 w 9963150"/>
              <a:gd name="connsiteY1" fmla="*/ 0 h 6858000"/>
              <a:gd name="connsiteX2" fmla="*/ 8504080 w 9963150"/>
              <a:gd name="connsiteY2" fmla="*/ 130333 h 6858000"/>
              <a:gd name="connsiteX3" fmla="*/ 9963150 w 9963150"/>
              <a:gd name="connsiteY3" fmla="*/ 3652838 h 6858000"/>
              <a:gd name="connsiteX4" fmla="*/ 8825600 w 9963150"/>
              <a:gd name="connsiteY4" fmla="*/ 6821583 h 6858000"/>
              <a:gd name="connsiteX5" fmla="*/ 8794055 w 9963150"/>
              <a:gd name="connsiteY5" fmla="*/ 6858000 h 6858000"/>
              <a:gd name="connsiteX6" fmla="*/ 1169096 w 9963150"/>
              <a:gd name="connsiteY6" fmla="*/ 6858000 h 6858000"/>
              <a:gd name="connsiteX7" fmla="*/ 1137550 w 9963150"/>
              <a:gd name="connsiteY7" fmla="*/ 6821583 h 6858000"/>
              <a:gd name="connsiteX8" fmla="*/ 0 w 9963150"/>
              <a:gd name="connsiteY8" fmla="*/ 3652838 h 6858000"/>
              <a:gd name="connsiteX9" fmla="*/ 1459070 w 9963150"/>
              <a:gd name="connsiteY9" fmla="*/ 13033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963150" h="6858000">
                <a:moveTo>
                  <a:pt x="1595771" y="0"/>
                </a:moveTo>
                <a:lnTo>
                  <a:pt x="8367379" y="0"/>
                </a:lnTo>
                <a:lnTo>
                  <a:pt x="8504080" y="130333"/>
                </a:lnTo>
                <a:cubicBezTo>
                  <a:pt x="9405568" y="1031820"/>
                  <a:pt x="9963150" y="2277214"/>
                  <a:pt x="9963150" y="3652838"/>
                </a:cubicBezTo>
                <a:cubicBezTo>
                  <a:pt x="9963150" y="4856509"/>
                  <a:pt x="9536251" y="5960473"/>
                  <a:pt x="8825600" y="6821583"/>
                </a:cubicBezTo>
                <a:lnTo>
                  <a:pt x="8794055" y="6858000"/>
                </a:lnTo>
                <a:lnTo>
                  <a:pt x="1169096" y="6858000"/>
                </a:lnTo>
                <a:lnTo>
                  <a:pt x="1137550" y="6821583"/>
                </a:lnTo>
                <a:cubicBezTo>
                  <a:pt x="426899" y="5960473"/>
                  <a:pt x="0" y="4856509"/>
                  <a:pt x="0" y="3652838"/>
                </a:cubicBezTo>
                <a:cubicBezTo>
                  <a:pt x="0" y="2277214"/>
                  <a:pt x="557582" y="1031820"/>
                  <a:pt x="1459070" y="130333"/>
                </a:cubicBezTo>
                <a:close/>
              </a:path>
            </a:pathLst>
          </a:cu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标题 1">
            <a:extLst>
              <a:ext uri="{FF2B5EF4-FFF2-40B4-BE49-F238E27FC236}">
                <a16:creationId xmlns:a16="http://schemas.microsoft.com/office/drawing/2014/main" id="{B38B4BF2-1D95-4C43-BC37-93D4AA11DB83}"/>
              </a:ext>
            </a:extLst>
          </p:cNvPr>
          <p:cNvSpPr>
            <a:spLocks noGrp="1"/>
          </p:cNvSpPr>
          <p:nvPr>
            <p:ph type="ctrTitle"/>
          </p:nvPr>
        </p:nvSpPr>
        <p:spPr>
          <a:xfrm>
            <a:off x="1524003" y="1999615"/>
            <a:ext cx="9144000" cy="2764028"/>
          </a:xfrm>
        </p:spPr>
        <p:txBody>
          <a:bodyPr anchor="ctr">
            <a:normAutofit/>
          </a:bodyPr>
          <a:lstStyle/>
          <a:p>
            <a:r>
              <a:rPr lang="en-US" altLang="zh-CN" sz="7200" dirty="0">
                <a:latin typeface="Times New Roman" panose="02020603050405020304" pitchFamily="18" charset="0"/>
                <a:cs typeface="Times New Roman" panose="02020603050405020304" pitchFamily="18" charset="0"/>
              </a:rPr>
              <a:t>Thanks for </a:t>
            </a:r>
            <a:r>
              <a:rPr lang="en-US" altLang="zh-CN" sz="7200">
                <a:latin typeface="Times New Roman" panose="02020603050405020304" pitchFamily="18" charset="0"/>
                <a:cs typeface="Times New Roman" panose="02020603050405020304" pitchFamily="18" charset="0"/>
              </a:rPr>
              <a:t>your attention!</a:t>
            </a:r>
            <a:endParaRPr lang="zh-CN" altLang="en-US" sz="7200" dirty="0">
              <a:latin typeface="Times New Roman" panose="02020603050405020304" pitchFamily="18" charset="0"/>
              <a:cs typeface="Times New Roman" panose="02020603050405020304" pitchFamily="18" charset="0"/>
            </a:endParaRPr>
          </a:p>
        </p:txBody>
      </p:sp>
      <p:sp>
        <p:nvSpPr>
          <p:cNvPr id="3" name="副标题 2">
            <a:extLst>
              <a:ext uri="{FF2B5EF4-FFF2-40B4-BE49-F238E27FC236}">
                <a16:creationId xmlns:a16="http://schemas.microsoft.com/office/drawing/2014/main" id="{BC19F92B-B354-4224-AB53-CDDA4D21A2BD}"/>
              </a:ext>
            </a:extLst>
          </p:cNvPr>
          <p:cNvSpPr>
            <a:spLocks noGrp="1"/>
          </p:cNvSpPr>
          <p:nvPr>
            <p:ph type="subTitle" idx="1"/>
          </p:nvPr>
        </p:nvSpPr>
        <p:spPr>
          <a:xfrm>
            <a:off x="1966912" y="5645150"/>
            <a:ext cx="8258176" cy="631825"/>
          </a:xfrm>
        </p:spPr>
        <p:txBody>
          <a:bodyPr anchor="ctr">
            <a:normAutofit/>
          </a:bodyPr>
          <a:lstStyle/>
          <a:p>
            <a:r>
              <a:rPr lang="en-US" altLang="zh-CN" sz="2800">
                <a:latin typeface="Times New Roman" panose="02020603050405020304" pitchFamily="18" charset="0"/>
                <a:cs typeface="Times New Roman" panose="02020603050405020304" pitchFamily="18" charset="0"/>
              </a:rPr>
              <a:t>Any comments?</a:t>
            </a:r>
            <a:endParaRPr lang="zh-CN" altLang="en-US" sz="2800">
              <a:latin typeface="Times New Roman" panose="02020603050405020304" pitchFamily="18" charset="0"/>
              <a:cs typeface="Times New Roman" panose="02020603050405020304" pitchFamily="18" charset="0"/>
            </a:endParaRPr>
          </a:p>
        </p:txBody>
      </p:sp>
      <p:sp>
        <p:nvSpPr>
          <p:cNvPr id="19" name="Rectangle 13">
            <a:extLst>
              <a:ext uri="{FF2B5EF4-FFF2-40B4-BE49-F238E27FC236}">
                <a16:creationId xmlns:a16="http://schemas.microsoft.com/office/drawing/2014/main" id="{3629484E-3792-4B3D-89AD-7C8A1ED0E0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718560" y="5524786"/>
            <a:ext cx="4754880" cy="27432"/>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 name="日期占位符 3">
            <a:extLst>
              <a:ext uri="{FF2B5EF4-FFF2-40B4-BE49-F238E27FC236}">
                <a16:creationId xmlns:a16="http://schemas.microsoft.com/office/drawing/2014/main" id="{6662747A-2404-4828-9646-85BB27AEE997}"/>
              </a:ext>
            </a:extLst>
          </p:cNvPr>
          <p:cNvSpPr>
            <a:spLocks noGrp="1"/>
          </p:cNvSpPr>
          <p:nvPr>
            <p:ph type="dt" sz="half" idx="10"/>
          </p:nvPr>
        </p:nvSpPr>
        <p:spPr/>
        <p:txBody>
          <a:bodyPr/>
          <a:lstStyle/>
          <a:p>
            <a:fld id="{96311229-C2AF-4098-AED0-C494B8A2F356}" type="datetime1">
              <a:rPr lang="zh-CN" altLang="en-US" smtClean="0"/>
              <a:t>2020/6/12</a:t>
            </a:fld>
            <a:endParaRPr lang="zh-CN" altLang="en-US"/>
          </a:p>
        </p:txBody>
      </p:sp>
      <p:sp>
        <p:nvSpPr>
          <p:cNvPr id="5" name="页脚占位符 4">
            <a:extLst>
              <a:ext uri="{FF2B5EF4-FFF2-40B4-BE49-F238E27FC236}">
                <a16:creationId xmlns:a16="http://schemas.microsoft.com/office/drawing/2014/main" id="{D779B3DE-A14E-45A2-AA65-9BC533561833}"/>
              </a:ext>
            </a:extLst>
          </p:cNvPr>
          <p:cNvSpPr>
            <a:spLocks noGrp="1"/>
          </p:cNvSpPr>
          <p:nvPr>
            <p:ph type="ftr" sz="quarter" idx="11"/>
          </p:nvPr>
        </p:nvSpPr>
        <p:spPr/>
        <p:txBody>
          <a:bodyPr/>
          <a:lstStyle/>
          <a:p>
            <a:r>
              <a:rPr lang="en-US" altLang="zh-CN"/>
              <a:t>GTAP Annual Conference, June 2020</a:t>
            </a:r>
            <a:endParaRPr lang="zh-CN" altLang="en-US"/>
          </a:p>
        </p:txBody>
      </p:sp>
      <p:sp>
        <p:nvSpPr>
          <p:cNvPr id="6" name="灯片编号占位符 5">
            <a:extLst>
              <a:ext uri="{FF2B5EF4-FFF2-40B4-BE49-F238E27FC236}">
                <a16:creationId xmlns:a16="http://schemas.microsoft.com/office/drawing/2014/main" id="{5EC2E0F3-3156-4E82-8748-72D753130DB2}"/>
              </a:ext>
            </a:extLst>
          </p:cNvPr>
          <p:cNvSpPr>
            <a:spLocks noGrp="1"/>
          </p:cNvSpPr>
          <p:nvPr>
            <p:ph type="sldNum" sz="quarter" idx="12"/>
          </p:nvPr>
        </p:nvSpPr>
        <p:spPr/>
        <p:txBody>
          <a:bodyPr/>
          <a:lstStyle/>
          <a:p>
            <a:fld id="{C0A867C4-9EEB-4AFE-9714-03356454A58B}" type="slidenum">
              <a:rPr lang="zh-CN" altLang="en-US" smtClean="0"/>
              <a:t>20</a:t>
            </a:fld>
            <a:endParaRPr lang="zh-CN" altLang="en-US"/>
          </a:p>
        </p:txBody>
      </p:sp>
    </p:spTree>
    <p:extLst>
      <p:ext uri="{BB962C8B-B14F-4D97-AF65-F5344CB8AC3E}">
        <p14:creationId xmlns:p14="http://schemas.microsoft.com/office/powerpoint/2010/main" val="126097431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9C99D1AB-0C2D-4DD9-B88A-B6369D90443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标题 1">
            <a:extLst>
              <a:ext uri="{FF2B5EF4-FFF2-40B4-BE49-F238E27FC236}">
                <a16:creationId xmlns:a16="http://schemas.microsoft.com/office/drawing/2014/main" id="{826E0F92-A5EC-4939-A71E-8C23A484235A}"/>
              </a:ext>
            </a:extLst>
          </p:cNvPr>
          <p:cNvSpPr>
            <a:spLocks noGrp="1"/>
          </p:cNvSpPr>
          <p:nvPr>
            <p:ph type="title"/>
          </p:nvPr>
        </p:nvSpPr>
        <p:spPr>
          <a:xfrm>
            <a:off x="1045028" y="1372905"/>
            <a:ext cx="3892732" cy="4305519"/>
          </a:xfrm>
        </p:spPr>
        <p:txBody>
          <a:bodyPr anchor="ctr">
            <a:normAutofit/>
          </a:bodyPr>
          <a:lstStyle/>
          <a:p>
            <a:r>
              <a:rPr lang="en-US" altLang="zh-CN" sz="5400">
                <a:latin typeface="Times New Roman" panose="02020603050405020304" pitchFamily="18" charset="0"/>
                <a:cs typeface="Times New Roman" panose="02020603050405020304" pitchFamily="18" charset="0"/>
              </a:rPr>
              <a:t>Outlines</a:t>
            </a:r>
            <a:endParaRPr lang="zh-CN" altLang="en-US" sz="5400">
              <a:latin typeface="Times New Roman" panose="02020603050405020304" pitchFamily="18" charset="0"/>
              <a:cs typeface="Times New Roman" panose="02020603050405020304" pitchFamily="18" charset="0"/>
            </a:endParaRPr>
          </a:p>
        </p:txBody>
      </p:sp>
      <p:grpSp>
        <p:nvGrpSpPr>
          <p:cNvPr id="10" name="Group 9">
            <a:extLst>
              <a:ext uri="{FF2B5EF4-FFF2-40B4-BE49-F238E27FC236}">
                <a16:creationId xmlns:a16="http://schemas.microsoft.com/office/drawing/2014/main" id="{032D8612-31EB-44CF-A1D0-14FD4C705424}"/>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3154317"/>
            <a:ext cx="731521" cy="673460"/>
            <a:chOff x="3940602" y="308034"/>
            <a:chExt cx="2116791" cy="3428999"/>
          </a:xfrm>
          <a:solidFill>
            <a:schemeClr val="accent4"/>
          </a:solidFill>
        </p:grpSpPr>
        <p:sp>
          <p:nvSpPr>
            <p:cNvPr id="11" name="Rectangle 10">
              <a:extLst>
                <a:ext uri="{FF2B5EF4-FFF2-40B4-BE49-F238E27FC236}">
                  <a16:creationId xmlns:a16="http://schemas.microsoft.com/office/drawing/2014/main" id="{F19A4A0F-1B59-4DB0-9764-D10936E9877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940602"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F399A70F-F8CD-4992-9EF5-6CF15472E73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15626"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48F4FEDC-6D80-458C-A665-075D9B9500F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490650"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5" name="Rectangle 14">
            <a:extLst>
              <a:ext uri="{FF2B5EF4-FFF2-40B4-BE49-F238E27FC236}">
                <a16:creationId xmlns:a16="http://schemas.microsoft.com/office/drawing/2014/main" id="{19C9EAEA-39D0-4B0E-A0EB-51E7B26740B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685810" y="982976"/>
            <a:ext cx="6009366" cy="5120635"/>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内容占位符 2">
            <a:extLst>
              <a:ext uri="{FF2B5EF4-FFF2-40B4-BE49-F238E27FC236}">
                <a16:creationId xmlns:a16="http://schemas.microsoft.com/office/drawing/2014/main" id="{5FC4DA44-DAEC-4C19-9E45-B1B0F39C1835}"/>
              </a:ext>
            </a:extLst>
          </p:cNvPr>
          <p:cNvSpPr>
            <a:spLocks noGrp="1"/>
          </p:cNvSpPr>
          <p:nvPr>
            <p:ph idx="1"/>
          </p:nvPr>
        </p:nvSpPr>
        <p:spPr>
          <a:xfrm>
            <a:off x="6096000" y="1372905"/>
            <a:ext cx="5224272" cy="4305519"/>
          </a:xfrm>
        </p:spPr>
        <p:txBody>
          <a:bodyPr anchor="ctr">
            <a:normAutofit/>
          </a:bodyPr>
          <a:lstStyle/>
          <a:p>
            <a:r>
              <a:rPr lang="en-AU" altLang="zh-CN" sz="2000" b="1" dirty="0">
                <a:latin typeface="Times New Roman" panose="02020603050405020304" pitchFamily="18" charset="0"/>
                <a:cs typeface="Times New Roman" panose="02020603050405020304" pitchFamily="18" charset="0"/>
              </a:rPr>
              <a:t>1. The Effects of Firm Heterogeneity in Trade Policy</a:t>
            </a:r>
          </a:p>
          <a:p>
            <a:r>
              <a:rPr lang="en-AU" altLang="zh-CN" sz="2000" b="1" dirty="0">
                <a:latin typeface="Times New Roman" panose="02020603050405020304" pitchFamily="18" charset="0"/>
                <a:cs typeface="Times New Roman" panose="02020603050405020304" pitchFamily="18" charset="0"/>
              </a:rPr>
              <a:t>2. GTAP Model: </a:t>
            </a:r>
            <a:r>
              <a:rPr lang="en-AU" altLang="zh-CN" sz="2000" b="1" dirty="0" err="1">
                <a:latin typeface="Times New Roman" panose="02020603050405020304" pitchFamily="18" charset="0"/>
                <a:cs typeface="Times New Roman" panose="02020603050405020304" pitchFamily="18" charset="0"/>
              </a:rPr>
              <a:t>Amington</a:t>
            </a:r>
            <a:r>
              <a:rPr lang="en-AU" altLang="zh-CN" sz="2000" b="1" dirty="0">
                <a:latin typeface="Times New Roman" panose="02020603050405020304" pitchFamily="18" charset="0"/>
                <a:cs typeface="Times New Roman" panose="02020603050405020304" pitchFamily="18" charset="0"/>
              </a:rPr>
              <a:t> </a:t>
            </a:r>
            <a:r>
              <a:rPr lang="en-AU" altLang="zh-CN" sz="2000" b="1" dirty="0" err="1">
                <a:latin typeface="Times New Roman" panose="02020603050405020304" pitchFamily="18" charset="0"/>
                <a:cs typeface="Times New Roman" panose="02020603050405020304" pitchFamily="18" charset="0"/>
              </a:rPr>
              <a:t>v.s</a:t>
            </a:r>
            <a:r>
              <a:rPr lang="en-AU" altLang="zh-CN" sz="2000" b="1" dirty="0">
                <a:latin typeface="Times New Roman" panose="02020603050405020304" pitchFamily="18" charset="0"/>
                <a:cs typeface="Times New Roman" panose="02020603050405020304" pitchFamily="18" charset="0"/>
              </a:rPr>
              <a:t>. Firm Heterogeneity</a:t>
            </a:r>
            <a:endParaRPr lang="zh-CN" altLang="zh-CN" sz="2000" dirty="0">
              <a:latin typeface="Times New Roman" panose="02020603050405020304" pitchFamily="18" charset="0"/>
              <a:cs typeface="Times New Roman" panose="02020603050405020304" pitchFamily="18" charset="0"/>
            </a:endParaRPr>
          </a:p>
          <a:p>
            <a:r>
              <a:rPr lang="en-US" altLang="zh-CN" sz="2000" b="1" dirty="0">
                <a:latin typeface="Times New Roman" panose="02020603050405020304" pitchFamily="18" charset="0"/>
                <a:cs typeface="Times New Roman" panose="02020603050405020304" pitchFamily="18" charset="0"/>
              </a:rPr>
              <a:t>3. </a:t>
            </a:r>
            <a:r>
              <a:rPr lang="en-AU" altLang="zh-CN" sz="2000" b="1" dirty="0">
                <a:latin typeface="Times New Roman" panose="02020603050405020304" pitchFamily="18" charset="0"/>
                <a:cs typeface="Times New Roman" panose="02020603050405020304" pitchFamily="18" charset="0"/>
              </a:rPr>
              <a:t>Scenarios and Data</a:t>
            </a:r>
          </a:p>
          <a:p>
            <a:r>
              <a:rPr lang="en-AU" altLang="zh-CN" sz="2000" b="1" dirty="0">
                <a:latin typeface="Times New Roman" panose="02020603050405020304" pitchFamily="18" charset="0"/>
                <a:cs typeface="Times New Roman" panose="02020603050405020304" pitchFamily="18" charset="0"/>
              </a:rPr>
              <a:t>4. Major Simulation Results</a:t>
            </a:r>
          </a:p>
          <a:p>
            <a:r>
              <a:rPr lang="en-AU" altLang="zh-CN" sz="2000" b="1" dirty="0">
                <a:latin typeface="Times New Roman" panose="02020603050405020304" pitchFamily="18" charset="0"/>
                <a:cs typeface="Times New Roman" panose="02020603050405020304" pitchFamily="18" charset="0"/>
              </a:rPr>
              <a:t>5. Conclusions</a:t>
            </a:r>
            <a:endParaRPr lang="zh-CN" altLang="zh-CN" sz="2000" dirty="0">
              <a:latin typeface="Times New Roman" panose="02020603050405020304" pitchFamily="18" charset="0"/>
              <a:cs typeface="Times New Roman" panose="02020603050405020304" pitchFamily="18" charset="0"/>
            </a:endParaRPr>
          </a:p>
          <a:p>
            <a:r>
              <a:rPr lang="en-US" altLang="zh-CN" sz="2000" b="1" dirty="0">
                <a:latin typeface="Times New Roman" panose="02020603050405020304" pitchFamily="18" charset="0"/>
                <a:cs typeface="Times New Roman" panose="02020603050405020304" pitchFamily="18" charset="0"/>
              </a:rPr>
              <a:t>6. </a:t>
            </a:r>
            <a:r>
              <a:rPr lang="en-AU" altLang="zh-CN" sz="2000" b="1" dirty="0">
                <a:latin typeface="Times New Roman" panose="02020603050405020304" pitchFamily="18" charset="0"/>
                <a:cs typeface="Times New Roman" panose="02020603050405020304" pitchFamily="18" charset="0"/>
              </a:rPr>
              <a:t>Suggestions on Model Application</a:t>
            </a:r>
            <a:r>
              <a:rPr lang="en-US" altLang="zh-CN" sz="2000" b="1" dirty="0">
                <a:latin typeface="Times New Roman" panose="02020603050405020304" pitchFamily="18" charset="0"/>
                <a:cs typeface="Times New Roman" panose="02020603050405020304" pitchFamily="18" charset="0"/>
              </a:rPr>
              <a:t>s</a:t>
            </a:r>
            <a:endParaRPr lang="en-AU" altLang="zh-CN" sz="2000" b="1" dirty="0">
              <a:latin typeface="Times New Roman" panose="02020603050405020304" pitchFamily="18" charset="0"/>
              <a:cs typeface="Times New Roman" panose="02020603050405020304" pitchFamily="18" charset="0"/>
            </a:endParaRPr>
          </a:p>
          <a:p>
            <a:r>
              <a:rPr lang="en-AU" altLang="zh-CN" sz="2000" b="1" dirty="0">
                <a:latin typeface="Times New Roman" panose="02020603050405020304" pitchFamily="18" charset="0"/>
                <a:cs typeface="Times New Roman" panose="02020603050405020304" pitchFamily="18" charset="0"/>
              </a:rPr>
              <a:t>7. Further Research</a:t>
            </a:r>
            <a:endParaRPr lang="zh-CN" altLang="zh-CN" sz="2000" b="1" dirty="0">
              <a:latin typeface="Times New Roman" panose="02020603050405020304" pitchFamily="18" charset="0"/>
              <a:cs typeface="Times New Roman" panose="02020603050405020304" pitchFamily="18" charset="0"/>
            </a:endParaRPr>
          </a:p>
          <a:p>
            <a:endParaRPr lang="zh-CN" altLang="zh-CN" sz="2000" dirty="0">
              <a:latin typeface="Times New Roman" panose="02020603050405020304" pitchFamily="18" charset="0"/>
              <a:cs typeface="Times New Roman" panose="02020603050405020304" pitchFamily="18" charset="0"/>
            </a:endParaRPr>
          </a:p>
          <a:p>
            <a:endParaRPr lang="zh-CN" altLang="en-US" sz="2000" dirty="0"/>
          </a:p>
        </p:txBody>
      </p:sp>
      <p:sp>
        <p:nvSpPr>
          <p:cNvPr id="17" name="Rectangle 16">
            <a:extLst>
              <a:ext uri="{FF2B5EF4-FFF2-40B4-BE49-F238E27FC236}">
                <a16:creationId xmlns:a16="http://schemas.microsoft.com/office/drawing/2014/main" id="{3873B707-463F-40B0-8227-E8CC6C67EB2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5687568" y="6355073"/>
            <a:ext cx="6007608" cy="45719"/>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日期占位符 3">
            <a:extLst>
              <a:ext uri="{FF2B5EF4-FFF2-40B4-BE49-F238E27FC236}">
                <a16:creationId xmlns:a16="http://schemas.microsoft.com/office/drawing/2014/main" id="{949EA1D3-8F3F-4CA2-8417-EC63AA16A8B4}"/>
              </a:ext>
            </a:extLst>
          </p:cNvPr>
          <p:cNvSpPr>
            <a:spLocks noGrp="1"/>
          </p:cNvSpPr>
          <p:nvPr>
            <p:ph type="dt" sz="half" idx="10"/>
          </p:nvPr>
        </p:nvSpPr>
        <p:spPr/>
        <p:txBody>
          <a:bodyPr/>
          <a:lstStyle/>
          <a:p>
            <a:fld id="{AC62EF4C-766A-4968-97C2-694AD0B2EDEC}" type="datetime1">
              <a:rPr lang="zh-CN" altLang="en-US" smtClean="0"/>
              <a:t>2020/6/12</a:t>
            </a:fld>
            <a:endParaRPr lang="zh-CN" altLang="en-US"/>
          </a:p>
        </p:txBody>
      </p:sp>
      <p:sp>
        <p:nvSpPr>
          <p:cNvPr id="5" name="页脚占位符 4">
            <a:extLst>
              <a:ext uri="{FF2B5EF4-FFF2-40B4-BE49-F238E27FC236}">
                <a16:creationId xmlns:a16="http://schemas.microsoft.com/office/drawing/2014/main" id="{21AB3711-0B92-42E0-A65C-A40320F69C6E}"/>
              </a:ext>
            </a:extLst>
          </p:cNvPr>
          <p:cNvSpPr>
            <a:spLocks noGrp="1"/>
          </p:cNvSpPr>
          <p:nvPr>
            <p:ph type="ftr" sz="quarter" idx="11"/>
          </p:nvPr>
        </p:nvSpPr>
        <p:spPr/>
        <p:txBody>
          <a:bodyPr/>
          <a:lstStyle/>
          <a:p>
            <a:r>
              <a:rPr lang="en-US" altLang="zh-CN"/>
              <a:t>GTAP Annual Conference, June 2020</a:t>
            </a:r>
            <a:endParaRPr lang="zh-CN" altLang="en-US"/>
          </a:p>
        </p:txBody>
      </p:sp>
      <p:sp>
        <p:nvSpPr>
          <p:cNvPr id="6" name="灯片编号占位符 5">
            <a:extLst>
              <a:ext uri="{FF2B5EF4-FFF2-40B4-BE49-F238E27FC236}">
                <a16:creationId xmlns:a16="http://schemas.microsoft.com/office/drawing/2014/main" id="{19F96AB4-C78F-46E8-823A-802456D8C174}"/>
              </a:ext>
            </a:extLst>
          </p:cNvPr>
          <p:cNvSpPr>
            <a:spLocks noGrp="1"/>
          </p:cNvSpPr>
          <p:nvPr>
            <p:ph type="sldNum" sz="quarter" idx="12"/>
          </p:nvPr>
        </p:nvSpPr>
        <p:spPr/>
        <p:txBody>
          <a:bodyPr/>
          <a:lstStyle/>
          <a:p>
            <a:fld id="{C0A867C4-9EEB-4AFE-9714-03356454A58B}" type="slidenum">
              <a:rPr lang="zh-CN" altLang="en-US" smtClean="0"/>
              <a:t>3</a:t>
            </a:fld>
            <a:endParaRPr lang="zh-CN" altLang="en-US"/>
          </a:p>
        </p:txBody>
      </p:sp>
    </p:spTree>
    <p:extLst>
      <p:ext uri="{BB962C8B-B14F-4D97-AF65-F5344CB8AC3E}">
        <p14:creationId xmlns:p14="http://schemas.microsoft.com/office/powerpoint/2010/main" val="322120588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1" name="Rectangle 30">
            <a:extLst>
              <a:ext uri="{FF2B5EF4-FFF2-40B4-BE49-F238E27FC236}">
                <a16:creationId xmlns:a16="http://schemas.microsoft.com/office/drawing/2014/main" id="{64F519EA-836C-4E21-87EE-CE7AB018636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Rectangle 32">
            <a:extLst>
              <a:ext uri="{FF2B5EF4-FFF2-40B4-BE49-F238E27FC236}">
                <a16:creationId xmlns:a16="http://schemas.microsoft.com/office/drawing/2014/main" id="{E3E51905-F374-4E1A-97CF-B741584B74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4526280"/>
            <a:ext cx="4449464" cy="23317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Rectangle 34">
            <a:extLst>
              <a:ext uri="{FF2B5EF4-FFF2-40B4-BE49-F238E27FC236}">
                <a16:creationId xmlns:a16="http://schemas.microsoft.com/office/drawing/2014/main" id="{A210685A-6235-45A7-850D-A6F555466E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83374" y="702944"/>
            <a:ext cx="5369325" cy="558698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标题 1">
            <a:extLst>
              <a:ext uri="{FF2B5EF4-FFF2-40B4-BE49-F238E27FC236}">
                <a16:creationId xmlns:a16="http://schemas.microsoft.com/office/drawing/2014/main" id="{84573F1B-0DBF-42E7-89CB-8DBCFCC27658}"/>
              </a:ext>
            </a:extLst>
          </p:cNvPr>
          <p:cNvSpPr>
            <a:spLocks noGrp="1"/>
          </p:cNvSpPr>
          <p:nvPr>
            <p:ph type="title"/>
          </p:nvPr>
        </p:nvSpPr>
        <p:spPr>
          <a:xfrm>
            <a:off x="1016805" y="1345958"/>
            <a:ext cx="4193196" cy="4166085"/>
          </a:xfrm>
        </p:spPr>
        <p:txBody>
          <a:bodyPr>
            <a:normAutofit/>
          </a:bodyPr>
          <a:lstStyle/>
          <a:p>
            <a:r>
              <a:rPr lang="en-US" altLang="zh-CN" sz="3600" b="1" dirty="0">
                <a:latin typeface="Times New Roman" panose="02020603050405020304" pitchFamily="18" charset="0"/>
                <a:cs typeface="Times New Roman" panose="02020603050405020304" pitchFamily="18" charset="0"/>
              </a:rPr>
              <a:t>1.</a:t>
            </a:r>
            <a:r>
              <a:rPr lang="en-AU" altLang="zh-CN" sz="3600" b="1" dirty="0">
                <a:latin typeface="Times New Roman" panose="02020603050405020304" pitchFamily="18" charset="0"/>
                <a:cs typeface="Times New Roman" panose="02020603050405020304" pitchFamily="18" charset="0"/>
              </a:rPr>
              <a:t> The Effects of Firm Heterogeneity in Trade Policy</a:t>
            </a:r>
            <a:br>
              <a:rPr lang="en-AU" altLang="zh-CN" sz="3600" b="1" dirty="0">
                <a:latin typeface="Times New Roman" panose="02020603050405020304" pitchFamily="18" charset="0"/>
                <a:cs typeface="Times New Roman" panose="02020603050405020304" pitchFamily="18" charset="0"/>
              </a:rPr>
            </a:br>
            <a:br>
              <a:rPr lang="en-AU" altLang="zh-CN" sz="3600" b="1" dirty="0">
                <a:latin typeface="Times New Roman" panose="02020603050405020304" pitchFamily="18" charset="0"/>
                <a:cs typeface="Times New Roman" panose="02020603050405020304" pitchFamily="18" charset="0"/>
              </a:rPr>
            </a:br>
            <a:r>
              <a:rPr lang="en-AU" altLang="zh-CN" sz="3600" b="1" dirty="0">
                <a:latin typeface="Times New Roman" panose="02020603050405020304" pitchFamily="18" charset="0"/>
                <a:cs typeface="Times New Roman" panose="02020603050405020304" pitchFamily="18" charset="0"/>
              </a:rPr>
              <a:t>1.1 Policy effects of “firm heterogeneity” varies theoretically</a:t>
            </a:r>
            <a:endParaRPr lang="zh-CN" altLang="en-US" sz="3600" dirty="0">
              <a:latin typeface="Times New Roman" panose="02020603050405020304" pitchFamily="18" charset="0"/>
              <a:cs typeface="Times New Roman" panose="02020603050405020304" pitchFamily="18" charset="0"/>
            </a:endParaRPr>
          </a:p>
        </p:txBody>
      </p:sp>
      <p:grpSp>
        <p:nvGrpSpPr>
          <p:cNvPr id="37" name="Group 36">
            <a:extLst>
              <a:ext uri="{FF2B5EF4-FFF2-40B4-BE49-F238E27FC236}">
                <a16:creationId xmlns:a16="http://schemas.microsoft.com/office/drawing/2014/main" id="{C833A70A-9722-46F0-A5EB-C72F7874707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54864" y="3048506"/>
            <a:ext cx="630289" cy="765242"/>
            <a:chOff x="45711" y="3048506"/>
            <a:chExt cx="630289" cy="765242"/>
          </a:xfrm>
        </p:grpSpPr>
        <p:sp>
          <p:nvSpPr>
            <p:cNvPr id="38" name="Rectangle 2">
              <a:extLst>
                <a:ext uri="{FF2B5EF4-FFF2-40B4-BE49-F238E27FC236}">
                  <a16:creationId xmlns:a16="http://schemas.microsoft.com/office/drawing/2014/main" id="{0E424FCE-3213-4BEE-A1E8-B7E8AEA5A2C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166"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Rectangle 59">
              <a:extLst>
                <a:ext uri="{FF2B5EF4-FFF2-40B4-BE49-F238E27FC236}">
                  <a16:creationId xmlns:a16="http://schemas.microsoft.com/office/drawing/2014/main" id="{5EE95433-383A-45BD-BFCA-833B8F0AE4B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166"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Rectangle 62">
              <a:extLst>
                <a:ext uri="{FF2B5EF4-FFF2-40B4-BE49-F238E27FC236}">
                  <a16:creationId xmlns:a16="http://schemas.microsoft.com/office/drawing/2014/main" id="{2EEA944D-C4D5-48D7-804D-86BE8AFC86A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166"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Rectangle 64">
              <a:extLst>
                <a:ext uri="{FF2B5EF4-FFF2-40B4-BE49-F238E27FC236}">
                  <a16:creationId xmlns:a16="http://schemas.microsoft.com/office/drawing/2014/main" id="{F3FCE305-3F55-48BF-8549-01E0364C865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166"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Rectangle 66">
              <a:extLst>
                <a:ext uri="{FF2B5EF4-FFF2-40B4-BE49-F238E27FC236}">
                  <a16:creationId xmlns:a16="http://schemas.microsoft.com/office/drawing/2014/main" id="{23D7F518-6C41-4C3F-9060-C9FE0B1D4CC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166"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Rectangle 2">
              <a:extLst>
                <a:ext uri="{FF2B5EF4-FFF2-40B4-BE49-F238E27FC236}">
                  <a16:creationId xmlns:a16="http://schemas.microsoft.com/office/drawing/2014/main" id="{3B93E94B-19C7-49C9-A135-582F72B1A2A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2053"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Rectangle 59">
              <a:extLst>
                <a:ext uri="{FF2B5EF4-FFF2-40B4-BE49-F238E27FC236}">
                  <a16:creationId xmlns:a16="http://schemas.microsoft.com/office/drawing/2014/main" id="{FEF28287-3D78-44FC-8C53-70755EAF6F5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2053"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Rectangle 62">
              <a:extLst>
                <a:ext uri="{FF2B5EF4-FFF2-40B4-BE49-F238E27FC236}">
                  <a16:creationId xmlns:a16="http://schemas.microsoft.com/office/drawing/2014/main" id="{2E8ECBA7-D5B5-48AD-9108-4EB4FB5AAF2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2053"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Rectangle 64">
              <a:extLst>
                <a:ext uri="{FF2B5EF4-FFF2-40B4-BE49-F238E27FC236}">
                  <a16:creationId xmlns:a16="http://schemas.microsoft.com/office/drawing/2014/main" id="{69CDB17F-9370-4BDB-AF7D-0C10664AF31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2053"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Rectangle 66">
              <a:extLst>
                <a:ext uri="{FF2B5EF4-FFF2-40B4-BE49-F238E27FC236}">
                  <a16:creationId xmlns:a16="http://schemas.microsoft.com/office/drawing/2014/main" id="{65D03FDE-4254-4CCB-ACA1-CCF9ED99A19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2053"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Rectangle 2">
              <a:extLst>
                <a:ext uri="{FF2B5EF4-FFF2-40B4-BE49-F238E27FC236}">
                  <a16:creationId xmlns:a16="http://schemas.microsoft.com/office/drawing/2014/main" id="{406E5C16-E87A-48D6-808A-4E99A9FA2AA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29939"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 name="Rectangle 59">
              <a:extLst>
                <a:ext uri="{FF2B5EF4-FFF2-40B4-BE49-F238E27FC236}">
                  <a16:creationId xmlns:a16="http://schemas.microsoft.com/office/drawing/2014/main" id="{DD6696B0-7715-471B-835A-DA4F6E0B540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29939"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 name="Rectangle 62">
              <a:extLst>
                <a:ext uri="{FF2B5EF4-FFF2-40B4-BE49-F238E27FC236}">
                  <a16:creationId xmlns:a16="http://schemas.microsoft.com/office/drawing/2014/main" id="{7B7BE224-1A69-42AA-9C1C-29ADE08B27A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29939"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Rectangle 64">
              <a:extLst>
                <a:ext uri="{FF2B5EF4-FFF2-40B4-BE49-F238E27FC236}">
                  <a16:creationId xmlns:a16="http://schemas.microsoft.com/office/drawing/2014/main" id="{F4CBB296-B6FF-43BA-A2F1-471A7D6A322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29939"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Rectangle 66">
              <a:extLst>
                <a:ext uri="{FF2B5EF4-FFF2-40B4-BE49-F238E27FC236}">
                  <a16:creationId xmlns:a16="http://schemas.microsoft.com/office/drawing/2014/main" id="{7B9B8F5E-97B1-4CC6-A25F-0406AF9F802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29939"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Rectangle 2">
              <a:extLst>
                <a:ext uri="{FF2B5EF4-FFF2-40B4-BE49-F238E27FC236}">
                  <a16:creationId xmlns:a16="http://schemas.microsoft.com/office/drawing/2014/main" id="{9EB4DAA2-343C-4239-A2B2-D2412770B58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87825"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 name="Rectangle 59">
              <a:extLst>
                <a:ext uri="{FF2B5EF4-FFF2-40B4-BE49-F238E27FC236}">
                  <a16:creationId xmlns:a16="http://schemas.microsoft.com/office/drawing/2014/main" id="{8D6B2AAD-8F5E-4D57-B2E6-7DBB7953C64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87825"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Rectangle 62">
              <a:extLst>
                <a:ext uri="{FF2B5EF4-FFF2-40B4-BE49-F238E27FC236}">
                  <a16:creationId xmlns:a16="http://schemas.microsoft.com/office/drawing/2014/main" id="{9CE95F93-6BC5-4616-9F8D-B941B4B8F18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87825"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Rectangle 64">
              <a:extLst>
                <a:ext uri="{FF2B5EF4-FFF2-40B4-BE49-F238E27FC236}">
                  <a16:creationId xmlns:a16="http://schemas.microsoft.com/office/drawing/2014/main" id="{A8C3D8DE-DC76-487C-8C2A-7684D5C9ED8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87825"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Rectangle 66">
              <a:extLst>
                <a:ext uri="{FF2B5EF4-FFF2-40B4-BE49-F238E27FC236}">
                  <a16:creationId xmlns:a16="http://schemas.microsoft.com/office/drawing/2014/main" id="{56088CB5-E2A8-49A4-8AB5-6D5463E0375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87825"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 name="Rectangle 2">
              <a:extLst>
                <a:ext uri="{FF2B5EF4-FFF2-40B4-BE49-F238E27FC236}">
                  <a16:creationId xmlns:a16="http://schemas.microsoft.com/office/drawing/2014/main" id="{372F50F8-8B88-48EF-B21C-B5B26426218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5711"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 name="Rectangle 59">
              <a:extLst>
                <a:ext uri="{FF2B5EF4-FFF2-40B4-BE49-F238E27FC236}">
                  <a16:creationId xmlns:a16="http://schemas.microsoft.com/office/drawing/2014/main" id="{37008499-DF9A-4230-BE00-35B862316EB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5711"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Rectangle 62">
              <a:extLst>
                <a:ext uri="{FF2B5EF4-FFF2-40B4-BE49-F238E27FC236}">
                  <a16:creationId xmlns:a16="http://schemas.microsoft.com/office/drawing/2014/main" id="{BCEE48F0-E436-451D-A5FE-0D818D19E87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5711"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 name="Rectangle 64">
              <a:extLst>
                <a:ext uri="{FF2B5EF4-FFF2-40B4-BE49-F238E27FC236}">
                  <a16:creationId xmlns:a16="http://schemas.microsoft.com/office/drawing/2014/main" id="{6852656E-1E8F-41F9-900D-8E8CC1B2B91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5711"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 name="Rectangle 66">
              <a:extLst>
                <a:ext uri="{FF2B5EF4-FFF2-40B4-BE49-F238E27FC236}">
                  <a16:creationId xmlns:a16="http://schemas.microsoft.com/office/drawing/2014/main" id="{489DA605-39DD-45FD-9796-12A36B23B19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5711"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 name="内容占位符 2">
            <a:extLst>
              <a:ext uri="{FF2B5EF4-FFF2-40B4-BE49-F238E27FC236}">
                <a16:creationId xmlns:a16="http://schemas.microsoft.com/office/drawing/2014/main" id="{9128F239-32F0-42FF-B8BB-A6000D333D62}"/>
              </a:ext>
            </a:extLst>
          </p:cNvPr>
          <p:cNvSpPr>
            <a:spLocks noGrp="1"/>
          </p:cNvSpPr>
          <p:nvPr>
            <p:ph idx="1"/>
          </p:nvPr>
        </p:nvSpPr>
        <p:spPr>
          <a:xfrm>
            <a:off x="6229734" y="750307"/>
            <a:ext cx="5369326" cy="5357387"/>
          </a:xfrm>
        </p:spPr>
        <p:txBody>
          <a:bodyPr anchor="ctr">
            <a:normAutofit/>
          </a:bodyPr>
          <a:lstStyle/>
          <a:p>
            <a:r>
              <a:rPr lang="en-US" altLang="zh-CN" sz="2200" dirty="0">
                <a:latin typeface="Times New Roman" panose="02020603050405020304" pitchFamily="18" charset="0"/>
                <a:cs typeface="Times New Roman" panose="02020603050405020304" pitchFamily="18" charset="0"/>
              </a:rPr>
              <a:t>Melitz (2003): </a:t>
            </a:r>
            <a:r>
              <a:rPr lang="en-AU" altLang="zh-CN" sz="2200" dirty="0">
                <a:latin typeface="Times New Roman" panose="02020603050405020304" pitchFamily="18" charset="0"/>
                <a:cs typeface="Times New Roman" panose="02020603050405020304" pitchFamily="18" charset="0"/>
              </a:rPr>
              <a:t>set up a trade model of firm heterogeneity incorporating firm-level productivity differences</a:t>
            </a:r>
            <a:r>
              <a:rPr lang="en-US" altLang="zh-CN" sz="2200" dirty="0">
                <a:latin typeface="Times New Roman" panose="02020603050405020304" pitchFamily="18" charset="0"/>
                <a:cs typeface="Times New Roman" panose="02020603050405020304" pitchFamily="18" charset="0"/>
              </a:rPr>
              <a:t>.</a:t>
            </a:r>
          </a:p>
          <a:p>
            <a:r>
              <a:rPr lang="en-US" altLang="zh-CN" sz="2200" dirty="0" err="1">
                <a:latin typeface="Times New Roman" panose="02020603050405020304" pitchFamily="18" charset="0"/>
                <a:cs typeface="Times New Roman" panose="02020603050405020304" pitchFamily="18" charset="0"/>
              </a:rPr>
              <a:t>Arkolakis</a:t>
            </a:r>
            <a:r>
              <a:rPr lang="en-US" altLang="zh-CN" sz="2200" dirty="0">
                <a:latin typeface="Times New Roman" panose="02020603050405020304" pitchFamily="18" charset="0"/>
                <a:cs typeface="Times New Roman" panose="02020603050405020304" pitchFamily="18" charset="0"/>
              </a:rPr>
              <a:t> et al. (2012): believed that firm heterogeneity implications had little impact on aggregate welfare gain, and summarized that </a:t>
            </a:r>
            <a:r>
              <a:rPr lang="en-AU" altLang="zh-CN" sz="2200" dirty="0">
                <a:latin typeface="Times New Roman" panose="02020603050405020304" pitchFamily="18" charset="0"/>
                <a:cs typeface="Times New Roman" panose="02020603050405020304" pitchFamily="18" charset="0"/>
              </a:rPr>
              <a:t>firm heterogeneity was ‘not much’ different </a:t>
            </a:r>
            <a:r>
              <a:rPr lang="en-US" altLang="zh-CN" sz="2200">
                <a:latin typeface="Times New Roman" panose="02020603050405020304" pitchFamily="18" charset="0"/>
                <a:cs typeface="Times New Roman" panose="02020603050405020304" pitchFamily="18" charset="0"/>
              </a:rPr>
              <a:t>from</a:t>
            </a:r>
            <a:r>
              <a:rPr lang="en-AU" altLang="zh-CN" sz="2200">
                <a:latin typeface="Times New Roman" panose="02020603050405020304" pitchFamily="18" charset="0"/>
                <a:cs typeface="Times New Roman" panose="02020603050405020304" pitchFamily="18" charset="0"/>
              </a:rPr>
              <a:t> </a:t>
            </a:r>
            <a:r>
              <a:rPr lang="en-AU" altLang="zh-CN" sz="2200" dirty="0">
                <a:latin typeface="Times New Roman" panose="02020603050405020304" pitchFamily="18" charset="0"/>
                <a:cs typeface="Times New Roman" panose="02020603050405020304" pitchFamily="18" charset="0"/>
              </a:rPr>
              <a:t>the firm homogeneity in terms of explaining welfare gains.</a:t>
            </a:r>
            <a:endParaRPr lang="en-US" altLang="zh-CN" sz="2200" dirty="0">
              <a:latin typeface="Times New Roman" panose="02020603050405020304" pitchFamily="18" charset="0"/>
              <a:cs typeface="Times New Roman" panose="02020603050405020304" pitchFamily="18" charset="0"/>
            </a:endParaRPr>
          </a:p>
          <a:p>
            <a:r>
              <a:rPr lang="en-US" altLang="zh-CN" sz="2200" dirty="0">
                <a:latin typeface="Times New Roman" panose="02020603050405020304" pitchFamily="18" charset="0"/>
                <a:cs typeface="Times New Roman" panose="02020603050405020304" pitchFamily="18" charset="0"/>
              </a:rPr>
              <a:t>Melitz &amp; Redding(2015): noted that welfare gains in firm heterogeneity model are not only affected by domestic trade share and trade elasticity, also prone to production and trade costs on micro structure. </a:t>
            </a:r>
            <a:endParaRPr lang="zh-CN" altLang="en-US" sz="2200" dirty="0">
              <a:latin typeface="Times New Roman" panose="02020603050405020304" pitchFamily="18" charset="0"/>
              <a:cs typeface="Times New Roman" panose="02020603050405020304" pitchFamily="18" charset="0"/>
            </a:endParaRPr>
          </a:p>
        </p:txBody>
      </p:sp>
      <p:sp>
        <p:nvSpPr>
          <p:cNvPr id="4" name="日期占位符 3">
            <a:extLst>
              <a:ext uri="{FF2B5EF4-FFF2-40B4-BE49-F238E27FC236}">
                <a16:creationId xmlns:a16="http://schemas.microsoft.com/office/drawing/2014/main" id="{62DE2B0E-FA99-4718-A541-C61EA0D517A9}"/>
              </a:ext>
            </a:extLst>
          </p:cNvPr>
          <p:cNvSpPr>
            <a:spLocks noGrp="1"/>
          </p:cNvSpPr>
          <p:nvPr>
            <p:ph type="dt" sz="half" idx="10"/>
          </p:nvPr>
        </p:nvSpPr>
        <p:spPr/>
        <p:txBody>
          <a:bodyPr/>
          <a:lstStyle/>
          <a:p>
            <a:fld id="{A3F11236-931C-46DD-818E-DCF61EFF5FD4}" type="datetime1">
              <a:rPr lang="zh-CN" altLang="en-US" smtClean="0"/>
              <a:t>2020/6/12</a:t>
            </a:fld>
            <a:endParaRPr lang="zh-CN" altLang="en-US"/>
          </a:p>
        </p:txBody>
      </p:sp>
      <p:sp>
        <p:nvSpPr>
          <p:cNvPr id="5" name="页脚占位符 4">
            <a:extLst>
              <a:ext uri="{FF2B5EF4-FFF2-40B4-BE49-F238E27FC236}">
                <a16:creationId xmlns:a16="http://schemas.microsoft.com/office/drawing/2014/main" id="{052AD159-13D0-4F65-A8F6-8B564EECA3B5}"/>
              </a:ext>
            </a:extLst>
          </p:cNvPr>
          <p:cNvSpPr>
            <a:spLocks noGrp="1"/>
          </p:cNvSpPr>
          <p:nvPr>
            <p:ph type="ftr" sz="quarter" idx="11"/>
          </p:nvPr>
        </p:nvSpPr>
        <p:spPr/>
        <p:txBody>
          <a:bodyPr/>
          <a:lstStyle/>
          <a:p>
            <a:r>
              <a:rPr lang="en-US" altLang="zh-CN"/>
              <a:t>GTAP Annual Conference, June 2020</a:t>
            </a:r>
            <a:endParaRPr lang="zh-CN" altLang="en-US"/>
          </a:p>
        </p:txBody>
      </p:sp>
      <p:sp>
        <p:nvSpPr>
          <p:cNvPr id="6" name="灯片编号占位符 5">
            <a:extLst>
              <a:ext uri="{FF2B5EF4-FFF2-40B4-BE49-F238E27FC236}">
                <a16:creationId xmlns:a16="http://schemas.microsoft.com/office/drawing/2014/main" id="{AEF2A59B-4B2F-4FCE-B7EC-E5BF36C99A60}"/>
              </a:ext>
            </a:extLst>
          </p:cNvPr>
          <p:cNvSpPr>
            <a:spLocks noGrp="1"/>
          </p:cNvSpPr>
          <p:nvPr>
            <p:ph type="sldNum" sz="quarter" idx="12"/>
          </p:nvPr>
        </p:nvSpPr>
        <p:spPr/>
        <p:txBody>
          <a:bodyPr/>
          <a:lstStyle/>
          <a:p>
            <a:fld id="{C0A867C4-9EEB-4AFE-9714-03356454A58B}" type="slidenum">
              <a:rPr lang="zh-CN" altLang="en-US" smtClean="0"/>
              <a:t>4</a:t>
            </a:fld>
            <a:endParaRPr lang="zh-CN" altLang="en-US"/>
          </a:p>
        </p:txBody>
      </p:sp>
    </p:spTree>
    <p:extLst>
      <p:ext uri="{BB962C8B-B14F-4D97-AF65-F5344CB8AC3E}">
        <p14:creationId xmlns:p14="http://schemas.microsoft.com/office/powerpoint/2010/main" val="423488546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64F519EA-836C-4E21-87EE-CE7AB018636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E3E51905-F374-4E1A-97CF-B741584B74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4526280"/>
            <a:ext cx="4449464" cy="23317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A210685A-6235-45A7-850D-A6F555466E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83374" y="702944"/>
            <a:ext cx="5369325" cy="558698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标题 1">
            <a:extLst>
              <a:ext uri="{FF2B5EF4-FFF2-40B4-BE49-F238E27FC236}">
                <a16:creationId xmlns:a16="http://schemas.microsoft.com/office/drawing/2014/main" id="{94E67EA2-2EBF-4278-B40D-4D63303058E8}"/>
              </a:ext>
            </a:extLst>
          </p:cNvPr>
          <p:cNvSpPr>
            <a:spLocks noGrp="1"/>
          </p:cNvSpPr>
          <p:nvPr>
            <p:ph type="title"/>
          </p:nvPr>
        </p:nvSpPr>
        <p:spPr>
          <a:xfrm>
            <a:off x="1016805" y="1345958"/>
            <a:ext cx="4193196" cy="4166085"/>
          </a:xfrm>
        </p:spPr>
        <p:txBody>
          <a:bodyPr>
            <a:normAutofit/>
          </a:bodyPr>
          <a:lstStyle/>
          <a:p>
            <a:r>
              <a:rPr lang="en-US" altLang="zh-CN" sz="3900" b="1" dirty="0">
                <a:latin typeface="Times New Roman" panose="02020603050405020304" pitchFamily="18" charset="0"/>
                <a:cs typeface="Times New Roman" panose="02020603050405020304" pitchFamily="18" charset="0"/>
              </a:rPr>
              <a:t>1.2</a:t>
            </a:r>
            <a:r>
              <a:rPr lang="en-US" altLang="zh-CN" sz="3900" dirty="0">
                <a:latin typeface="Times New Roman" panose="02020603050405020304" pitchFamily="18" charset="0"/>
                <a:cs typeface="Times New Roman" panose="02020603050405020304" pitchFamily="18" charset="0"/>
              </a:rPr>
              <a:t> </a:t>
            </a:r>
            <a:r>
              <a:rPr lang="en-AU" altLang="zh-CN" sz="3900" b="1" dirty="0">
                <a:latin typeface="Times New Roman" panose="02020603050405020304" pitchFamily="18" charset="0"/>
                <a:cs typeface="Times New Roman" panose="02020603050405020304" pitchFamily="18" charset="0"/>
              </a:rPr>
              <a:t>Is it necessary to incorporate “firm heterogeneity” into trade policy practices?</a:t>
            </a:r>
            <a:r>
              <a:rPr lang="en-AU" altLang="zh-CN" sz="3900" dirty="0">
                <a:latin typeface="Times New Roman" panose="02020603050405020304" pitchFamily="18" charset="0"/>
                <a:cs typeface="Times New Roman" panose="02020603050405020304" pitchFamily="18" charset="0"/>
              </a:rPr>
              <a:t> </a:t>
            </a:r>
            <a:endParaRPr lang="zh-CN" altLang="en-US" sz="3900" dirty="0">
              <a:latin typeface="Times New Roman" panose="02020603050405020304" pitchFamily="18" charset="0"/>
              <a:cs typeface="Times New Roman" panose="02020603050405020304" pitchFamily="18" charset="0"/>
            </a:endParaRPr>
          </a:p>
        </p:txBody>
      </p:sp>
      <p:grpSp>
        <p:nvGrpSpPr>
          <p:cNvPr id="14" name="Group 13">
            <a:extLst>
              <a:ext uri="{FF2B5EF4-FFF2-40B4-BE49-F238E27FC236}">
                <a16:creationId xmlns:a16="http://schemas.microsoft.com/office/drawing/2014/main" id="{C833A70A-9722-46F0-A5EB-C72F7874707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54864" y="3048506"/>
            <a:ext cx="630289" cy="765242"/>
            <a:chOff x="45711" y="3048506"/>
            <a:chExt cx="630289" cy="765242"/>
          </a:xfrm>
        </p:grpSpPr>
        <p:sp>
          <p:nvSpPr>
            <p:cNvPr id="15" name="Rectangle 2">
              <a:extLst>
                <a:ext uri="{FF2B5EF4-FFF2-40B4-BE49-F238E27FC236}">
                  <a16:creationId xmlns:a16="http://schemas.microsoft.com/office/drawing/2014/main" id="{0E424FCE-3213-4BEE-A1E8-B7E8AEA5A2C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166"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59">
              <a:extLst>
                <a:ext uri="{FF2B5EF4-FFF2-40B4-BE49-F238E27FC236}">
                  <a16:creationId xmlns:a16="http://schemas.microsoft.com/office/drawing/2014/main" id="{5EE95433-383A-45BD-BFCA-833B8F0AE4B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166"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62">
              <a:extLst>
                <a:ext uri="{FF2B5EF4-FFF2-40B4-BE49-F238E27FC236}">
                  <a16:creationId xmlns:a16="http://schemas.microsoft.com/office/drawing/2014/main" id="{2EEA944D-C4D5-48D7-804D-86BE8AFC86A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166"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64">
              <a:extLst>
                <a:ext uri="{FF2B5EF4-FFF2-40B4-BE49-F238E27FC236}">
                  <a16:creationId xmlns:a16="http://schemas.microsoft.com/office/drawing/2014/main" id="{F3FCE305-3F55-48BF-8549-01E0364C865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166"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66">
              <a:extLst>
                <a:ext uri="{FF2B5EF4-FFF2-40B4-BE49-F238E27FC236}">
                  <a16:creationId xmlns:a16="http://schemas.microsoft.com/office/drawing/2014/main" id="{23D7F518-6C41-4C3F-9060-C9FE0B1D4CC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166"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2">
              <a:extLst>
                <a:ext uri="{FF2B5EF4-FFF2-40B4-BE49-F238E27FC236}">
                  <a16:creationId xmlns:a16="http://schemas.microsoft.com/office/drawing/2014/main" id="{3B93E94B-19C7-49C9-A135-582F72B1A2A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2053"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59">
              <a:extLst>
                <a:ext uri="{FF2B5EF4-FFF2-40B4-BE49-F238E27FC236}">
                  <a16:creationId xmlns:a16="http://schemas.microsoft.com/office/drawing/2014/main" id="{FEF28287-3D78-44FC-8C53-70755EAF6F5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2053"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62">
              <a:extLst>
                <a:ext uri="{FF2B5EF4-FFF2-40B4-BE49-F238E27FC236}">
                  <a16:creationId xmlns:a16="http://schemas.microsoft.com/office/drawing/2014/main" id="{2E8ECBA7-D5B5-48AD-9108-4EB4FB5AAF2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2053"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64">
              <a:extLst>
                <a:ext uri="{FF2B5EF4-FFF2-40B4-BE49-F238E27FC236}">
                  <a16:creationId xmlns:a16="http://schemas.microsoft.com/office/drawing/2014/main" id="{69CDB17F-9370-4BDB-AF7D-0C10664AF31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2053"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66">
              <a:extLst>
                <a:ext uri="{FF2B5EF4-FFF2-40B4-BE49-F238E27FC236}">
                  <a16:creationId xmlns:a16="http://schemas.microsoft.com/office/drawing/2014/main" id="{65D03FDE-4254-4CCB-ACA1-CCF9ED99A19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2053"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2">
              <a:extLst>
                <a:ext uri="{FF2B5EF4-FFF2-40B4-BE49-F238E27FC236}">
                  <a16:creationId xmlns:a16="http://schemas.microsoft.com/office/drawing/2014/main" id="{406E5C16-E87A-48D6-808A-4E99A9FA2AA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29939"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59">
              <a:extLst>
                <a:ext uri="{FF2B5EF4-FFF2-40B4-BE49-F238E27FC236}">
                  <a16:creationId xmlns:a16="http://schemas.microsoft.com/office/drawing/2014/main" id="{DD6696B0-7715-471B-835A-DA4F6E0B540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29939"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Rectangle 62">
              <a:extLst>
                <a:ext uri="{FF2B5EF4-FFF2-40B4-BE49-F238E27FC236}">
                  <a16:creationId xmlns:a16="http://schemas.microsoft.com/office/drawing/2014/main" id="{7B7BE224-1A69-42AA-9C1C-29ADE08B27A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29939"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Rectangle 64">
              <a:extLst>
                <a:ext uri="{FF2B5EF4-FFF2-40B4-BE49-F238E27FC236}">
                  <a16:creationId xmlns:a16="http://schemas.microsoft.com/office/drawing/2014/main" id="{F4CBB296-B6FF-43BA-A2F1-471A7D6A322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29939"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Rectangle 66">
              <a:extLst>
                <a:ext uri="{FF2B5EF4-FFF2-40B4-BE49-F238E27FC236}">
                  <a16:creationId xmlns:a16="http://schemas.microsoft.com/office/drawing/2014/main" id="{7B9B8F5E-97B1-4CC6-A25F-0406AF9F802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29939"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2">
              <a:extLst>
                <a:ext uri="{FF2B5EF4-FFF2-40B4-BE49-F238E27FC236}">
                  <a16:creationId xmlns:a16="http://schemas.microsoft.com/office/drawing/2014/main" id="{9EB4DAA2-343C-4239-A2B2-D2412770B58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87825"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ectangle 59">
              <a:extLst>
                <a:ext uri="{FF2B5EF4-FFF2-40B4-BE49-F238E27FC236}">
                  <a16:creationId xmlns:a16="http://schemas.microsoft.com/office/drawing/2014/main" id="{8D6B2AAD-8F5E-4D57-B2E6-7DBB7953C64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87825"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Rectangle 62">
              <a:extLst>
                <a:ext uri="{FF2B5EF4-FFF2-40B4-BE49-F238E27FC236}">
                  <a16:creationId xmlns:a16="http://schemas.microsoft.com/office/drawing/2014/main" id="{9CE95F93-6BC5-4616-9F8D-B941B4B8F18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87825"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Rectangle 64">
              <a:extLst>
                <a:ext uri="{FF2B5EF4-FFF2-40B4-BE49-F238E27FC236}">
                  <a16:creationId xmlns:a16="http://schemas.microsoft.com/office/drawing/2014/main" id="{A8C3D8DE-DC76-487C-8C2A-7684D5C9ED8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87825"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Rectangle 66">
              <a:extLst>
                <a:ext uri="{FF2B5EF4-FFF2-40B4-BE49-F238E27FC236}">
                  <a16:creationId xmlns:a16="http://schemas.microsoft.com/office/drawing/2014/main" id="{56088CB5-E2A8-49A4-8AB5-6D5463E0375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87825"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Rectangle 2">
              <a:extLst>
                <a:ext uri="{FF2B5EF4-FFF2-40B4-BE49-F238E27FC236}">
                  <a16:creationId xmlns:a16="http://schemas.microsoft.com/office/drawing/2014/main" id="{372F50F8-8B88-48EF-B21C-B5B26426218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5711"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Rectangle 59">
              <a:extLst>
                <a:ext uri="{FF2B5EF4-FFF2-40B4-BE49-F238E27FC236}">
                  <a16:creationId xmlns:a16="http://schemas.microsoft.com/office/drawing/2014/main" id="{37008499-DF9A-4230-BE00-35B862316EB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5711"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Rectangle 62">
              <a:extLst>
                <a:ext uri="{FF2B5EF4-FFF2-40B4-BE49-F238E27FC236}">
                  <a16:creationId xmlns:a16="http://schemas.microsoft.com/office/drawing/2014/main" id="{BCEE48F0-E436-451D-A5FE-0D818D19E87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5711"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Rectangle 64">
              <a:extLst>
                <a:ext uri="{FF2B5EF4-FFF2-40B4-BE49-F238E27FC236}">
                  <a16:creationId xmlns:a16="http://schemas.microsoft.com/office/drawing/2014/main" id="{6852656E-1E8F-41F9-900D-8E8CC1B2B91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5711"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Rectangle 66">
              <a:extLst>
                <a:ext uri="{FF2B5EF4-FFF2-40B4-BE49-F238E27FC236}">
                  <a16:creationId xmlns:a16="http://schemas.microsoft.com/office/drawing/2014/main" id="{489DA605-39DD-45FD-9796-12A36B23B19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5711"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 name="内容占位符 2">
            <a:extLst>
              <a:ext uri="{FF2B5EF4-FFF2-40B4-BE49-F238E27FC236}">
                <a16:creationId xmlns:a16="http://schemas.microsoft.com/office/drawing/2014/main" id="{0F4E584C-9FFD-4F71-A5E0-F65F9ACFEB27}"/>
              </a:ext>
            </a:extLst>
          </p:cNvPr>
          <p:cNvSpPr>
            <a:spLocks noGrp="1"/>
          </p:cNvSpPr>
          <p:nvPr>
            <p:ph idx="1"/>
          </p:nvPr>
        </p:nvSpPr>
        <p:spPr>
          <a:xfrm>
            <a:off x="6229734" y="750307"/>
            <a:ext cx="5369326" cy="5357387"/>
          </a:xfrm>
        </p:spPr>
        <p:txBody>
          <a:bodyPr anchor="ctr">
            <a:normAutofit/>
          </a:bodyPr>
          <a:lstStyle/>
          <a:p>
            <a:r>
              <a:rPr lang="en-US" altLang="zh-CN" sz="2200" dirty="0">
                <a:latin typeface="Times New Roman" panose="02020603050405020304" pitchFamily="18" charset="0"/>
                <a:cs typeface="Times New Roman" panose="02020603050405020304" pitchFamily="18" charset="0"/>
              </a:rPr>
              <a:t>Q1</a:t>
            </a:r>
            <a:r>
              <a:rPr lang="en-US" altLang="zh-CN" sz="2200" dirty="0">
                <a:latin typeface="Times New Roman" panose="02020603050405020304" pitchFamily="18" charset="0"/>
                <a:cs typeface="Times New Roman" panose="02020603050405020304" pitchFamily="18" charset="0"/>
                <a:sym typeface="Wingdings" panose="05000000000000000000" pitchFamily="2" charset="2"/>
              </a:rPr>
              <a:t>: </a:t>
            </a:r>
            <a:r>
              <a:rPr lang="en-AU" altLang="zh-CN" sz="2200" dirty="0">
                <a:latin typeface="Times New Roman" panose="02020603050405020304" pitchFamily="18" charset="0"/>
                <a:cs typeface="Times New Roman" panose="02020603050405020304" pitchFamily="18" charset="0"/>
              </a:rPr>
              <a:t>Would all trade policies affect firm entry and exit, or only particular trade policies would?</a:t>
            </a:r>
            <a:endParaRPr lang="en-US" altLang="zh-CN" sz="2200" dirty="0">
              <a:latin typeface="Times New Roman" panose="02020603050405020304" pitchFamily="18" charset="0"/>
              <a:cs typeface="Times New Roman" panose="02020603050405020304" pitchFamily="18" charset="0"/>
              <a:sym typeface="Wingdings" panose="05000000000000000000" pitchFamily="2" charset="2"/>
            </a:endParaRPr>
          </a:p>
          <a:p>
            <a:pPr marL="0" indent="0">
              <a:buNone/>
            </a:pPr>
            <a:endParaRPr lang="en-US" altLang="zh-CN" sz="2200" dirty="0">
              <a:latin typeface="Times New Roman" panose="02020603050405020304" pitchFamily="18" charset="0"/>
              <a:cs typeface="Times New Roman" panose="02020603050405020304" pitchFamily="18" charset="0"/>
              <a:sym typeface="Wingdings" panose="05000000000000000000" pitchFamily="2" charset="2"/>
            </a:endParaRPr>
          </a:p>
          <a:p>
            <a:r>
              <a:rPr lang="en-US" altLang="zh-CN" sz="2200" dirty="0">
                <a:latin typeface="Times New Roman" panose="02020603050405020304" pitchFamily="18" charset="0"/>
                <a:cs typeface="Times New Roman" panose="02020603050405020304" pitchFamily="18" charset="0"/>
                <a:sym typeface="Wingdings" panose="05000000000000000000" pitchFamily="2" charset="2"/>
              </a:rPr>
              <a:t>Q2: </a:t>
            </a:r>
            <a:r>
              <a:rPr lang="en-AU" altLang="zh-CN" sz="2200" dirty="0">
                <a:latin typeface="Times New Roman" panose="02020603050405020304" pitchFamily="18" charset="0"/>
                <a:cs typeface="Times New Roman" panose="02020603050405020304" pitchFamily="18" charset="0"/>
              </a:rPr>
              <a:t>Is there a threshold value defining the impact of trade policies on firm entry and exit? In other words, to what extent will trade policies start affecting firm entry and exit?</a:t>
            </a:r>
            <a:endParaRPr lang="zh-CN" altLang="zh-CN" sz="2200" dirty="0">
              <a:latin typeface="Times New Roman" panose="02020603050405020304" pitchFamily="18" charset="0"/>
              <a:cs typeface="Times New Roman" panose="02020603050405020304" pitchFamily="18" charset="0"/>
            </a:endParaRPr>
          </a:p>
        </p:txBody>
      </p:sp>
      <p:sp>
        <p:nvSpPr>
          <p:cNvPr id="4" name="日期占位符 3">
            <a:extLst>
              <a:ext uri="{FF2B5EF4-FFF2-40B4-BE49-F238E27FC236}">
                <a16:creationId xmlns:a16="http://schemas.microsoft.com/office/drawing/2014/main" id="{9D9156B5-7F92-4660-93B4-E7253297A415}"/>
              </a:ext>
            </a:extLst>
          </p:cNvPr>
          <p:cNvSpPr>
            <a:spLocks noGrp="1"/>
          </p:cNvSpPr>
          <p:nvPr>
            <p:ph type="dt" sz="half" idx="10"/>
          </p:nvPr>
        </p:nvSpPr>
        <p:spPr/>
        <p:txBody>
          <a:bodyPr/>
          <a:lstStyle/>
          <a:p>
            <a:fld id="{21E50EFE-AC30-4693-8678-1EF589252B33}" type="datetime1">
              <a:rPr lang="zh-CN" altLang="en-US" smtClean="0"/>
              <a:t>2020/6/12</a:t>
            </a:fld>
            <a:endParaRPr lang="zh-CN" altLang="en-US"/>
          </a:p>
        </p:txBody>
      </p:sp>
      <p:sp>
        <p:nvSpPr>
          <p:cNvPr id="5" name="页脚占位符 4">
            <a:extLst>
              <a:ext uri="{FF2B5EF4-FFF2-40B4-BE49-F238E27FC236}">
                <a16:creationId xmlns:a16="http://schemas.microsoft.com/office/drawing/2014/main" id="{9644116B-3DFE-4756-BA53-B4441DB52118}"/>
              </a:ext>
            </a:extLst>
          </p:cNvPr>
          <p:cNvSpPr>
            <a:spLocks noGrp="1"/>
          </p:cNvSpPr>
          <p:nvPr>
            <p:ph type="ftr" sz="quarter" idx="11"/>
          </p:nvPr>
        </p:nvSpPr>
        <p:spPr/>
        <p:txBody>
          <a:bodyPr/>
          <a:lstStyle/>
          <a:p>
            <a:r>
              <a:rPr lang="en-US" altLang="zh-CN"/>
              <a:t>GTAP Annual Conference, June 2020</a:t>
            </a:r>
            <a:endParaRPr lang="zh-CN" altLang="en-US"/>
          </a:p>
        </p:txBody>
      </p:sp>
      <p:sp>
        <p:nvSpPr>
          <p:cNvPr id="6" name="灯片编号占位符 5">
            <a:extLst>
              <a:ext uri="{FF2B5EF4-FFF2-40B4-BE49-F238E27FC236}">
                <a16:creationId xmlns:a16="http://schemas.microsoft.com/office/drawing/2014/main" id="{8C6F844B-1B72-4575-A91A-AE4D830EA5AC}"/>
              </a:ext>
            </a:extLst>
          </p:cNvPr>
          <p:cNvSpPr>
            <a:spLocks noGrp="1"/>
          </p:cNvSpPr>
          <p:nvPr>
            <p:ph type="sldNum" sz="quarter" idx="12"/>
          </p:nvPr>
        </p:nvSpPr>
        <p:spPr/>
        <p:txBody>
          <a:bodyPr/>
          <a:lstStyle/>
          <a:p>
            <a:fld id="{C0A867C4-9EEB-4AFE-9714-03356454A58B}" type="slidenum">
              <a:rPr lang="zh-CN" altLang="en-US" smtClean="0"/>
              <a:t>5</a:t>
            </a:fld>
            <a:endParaRPr lang="zh-CN" altLang="en-US"/>
          </a:p>
        </p:txBody>
      </p:sp>
    </p:spTree>
    <p:extLst>
      <p:ext uri="{BB962C8B-B14F-4D97-AF65-F5344CB8AC3E}">
        <p14:creationId xmlns:p14="http://schemas.microsoft.com/office/powerpoint/2010/main" val="96520451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52" name="Rectangle 43">
            <a:extLst>
              <a:ext uri="{FF2B5EF4-FFF2-40B4-BE49-F238E27FC236}">
                <a16:creationId xmlns:a16="http://schemas.microsoft.com/office/drawing/2014/main" id="{DAF1966E-FD40-4A4A-B61B-C4DF7FA05F0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53" name="Rectangle 45">
            <a:extLst>
              <a:ext uri="{FF2B5EF4-FFF2-40B4-BE49-F238E27FC236}">
                <a16:creationId xmlns:a16="http://schemas.microsoft.com/office/drawing/2014/main" id="{047BFA19-D45E-416B-A404-7AF2F3F270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58209" y="0"/>
            <a:ext cx="11167447" cy="2018806"/>
          </a:xfrm>
          <a:prstGeom prst="rect">
            <a:avLst/>
          </a:prstGeom>
          <a:ln w="9525">
            <a:solidFill>
              <a:srgbClr val="E1E1E1"/>
            </a:solidFill>
          </a:ln>
          <a:effectLst>
            <a:outerShdw blurRad="50800" dist="38100" dir="2700000" algn="tl" rotWithShape="0">
              <a:schemeClr val="bg1">
                <a:lumMod val="8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54" name="Rectangle 47">
            <a:extLst>
              <a:ext uri="{FF2B5EF4-FFF2-40B4-BE49-F238E27FC236}">
                <a16:creationId xmlns:a16="http://schemas.microsoft.com/office/drawing/2014/main" id="{8E0105E7-23DB-4CF2-8258-FF47C7620F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66928" y="0"/>
            <a:ext cx="11155680" cy="2011680"/>
          </a:xfrm>
          <a:prstGeom prst="rect">
            <a:avLst/>
          </a:pr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标题 1">
            <a:extLst>
              <a:ext uri="{FF2B5EF4-FFF2-40B4-BE49-F238E27FC236}">
                <a16:creationId xmlns:a16="http://schemas.microsoft.com/office/drawing/2014/main" id="{8A66F817-97A0-4FB7-8F6A-867D0206EF67}"/>
              </a:ext>
            </a:extLst>
          </p:cNvPr>
          <p:cNvSpPr>
            <a:spLocks noGrp="1"/>
          </p:cNvSpPr>
          <p:nvPr>
            <p:ph type="title"/>
          </p:nvPr>
        </p:nvSpPr>
        <p:spPr>
          <a:xfrm>
            <a:off x="1115568" y="548640"/>
            <a:ext cx="10168128" cy="1179576"/>
          </a:xfrm>
        </p:spPr>
        <p:txBody>
          <a:bodyPr>
            <a:normAutofit/>
          </a:bodyPr>
          <a:lstStyle/>
          <a:p>
            <a:r>
              <a:rPr lang="en-US" altLang="zh-CN" sz="4000" b="1">
                <a:latin typeface="Times New Roman" panose="02020603050405020304" pitchFamily="18" charset="0"/>
                <a:cs typeface="Times New Roman" panose="02020603050405020304" pitchFamily="18" charset="0"/>
              </a:rPr>
              <a:t>1.3 </a:t>
            </a:r>
            <a:r>
              <a:rPr lang="en-AU" altLang="zh-CN" sz="4000" b="1">
                <a:latin typeface="Times New Roman" panose="02020603050405020304" pitchFamily="18" charset="0"/>
                <a:cs typeface="Times New Roman" panose="02020603050405020304" pitchFamily="18" charset="0"/>
              </a:rPr>
              <a:t>Research Question in This Paper</a:t>
            </a:r>
            <a:endParaRPr lang="zh-CN" altLang="en-US" sz="4000">
              <a:latin typeface="Times New Roman" panose="02020603050405020304" pitchFamily="18" charset="0"/>
              <a:cs typeface="Times New Roman" panose="02020603050405020304" pitchFamily="18" charset="0"/>
            </a:endParaRPr>
          </a:p>
        </p:txBody>
      </p:sp>
      <p:sp>
        <p:nvSpPr>
          <p:cNvPr id="55" name="Rectangle 49">
            <a:extLst>
              <a:ext uri="{FF2B5EF4-FFF2-40B4-BE49-F238E27FC236}">
                <a16:creationId xmlns:a16="http://schemas.microsoft.com/office/drawing/2014/main" id="{074B4F7D-14B2-478B-8BF5-01E4E0C5D26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98834" y="758952"/>
            <a:ext cx="128016" cy="7040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3" name="内容占位符 2">
            <a:extLst>
              <a:ext uri="{FF2B5EF4-FFF2-40B4-BE49-F238E27FC236}">
                <a16:creationId xmlns:a16="http://schemas.microsoft.com/office/drawing/2014/main" id="{D0EF23A6-6658-4312-8F5C-EEF688846103}"/>
              </a:ext>
            </a:extLst>
          </p:cNvPr>
          <p:cNvSpPr>
            <a:spLocks noGrp="1"/>
          </p:cNvSpPr>
          <p:nvPr>
            <p:ph idx="1"/>
          </p:nvPr>
        </p:nvSpPr>
        <p:spPr>
          <a:xfrm>
            <a:off x="1115568" y="2481943"/>
            <a:ext cx="10168128" cy="3695020"/>
          </a:xfrm>
        </p:spPr>
        <p:txBody>
          <a:bodyPr>
            <a:normAutofit/>
          </a:bodyPr>
          <a:lstStyle/>
          <a:p>
            <a:r>
              <a:rPr lang="en-US" altLang="zh-CN" sz="1900">
                <a:latin typeface="Times New Roman" panose="02020603050405020304" pitchFamily="18" charset="0"/>
                <a:cs typeface="Times New Roman" panose="02020603050405020304" pitchFamily="18" charset="0"/>
              </a:rPr>
              <a:t>GTAP model simulation</a:t>
            </a:r>
          </a:p>
          <a:p>
            <a:pPr lvl="1"/>
            <a:r>
              <a:rPr lang="en-US" altLang="zh-CN" sz="1900">
                <a:latin typeface="Times New Roman" panose="02020603050405020304" pitchFamily="18" charset="0"/>
                <a:cs typeface="Times New Roman" panose="02020603050405020304" pitchFamily="18" charset="0"/>
              </a:rPr>
              <a:t> standard </a:t>
            </a:r>
            <a:r>
              <a:rPr lang="en-AU" altLang="zh-CN" sz="1900">
                <a:latin typeface="Times New Roman" panose="02020603050405020304" pitchFamily="18" charset="0"/>
                <a:cs typeface="Times New Roman" panose="02020603050405020304" pitchFamily="18" charset="0"/>
              </a:rPr>
              <a:t>GTAP: Hertel and Tsigas (1997), Corong et. al (2017)</a:t>
            </a:r>
          </a:p>
          <a:p>
            <a:pPr lvl="1"/>
            <a:r>
              <a:rPr lang="en-US" altLang="zh-CN" sz="1900">
                <a:latin typeface="Times New Roman" panose="02020603050405020304" pitchFamily="18" charset="0"/>
                <a:cs typeface="Times New Roman" panose="02020603050405020304" pitchFamily="18" charset="0"/>
              </a:rPr>
              <a:t>GTAP-HET: incorporate firm heterogeneity in to standard GTAP model</a:t>
            </a:r>
          </a:p>
          <a:p>
            <a:r>
              <a:rPr lang="en-AU" altLang="zh-CN" sz="1900">
                <a:latin typeface="Times New Roman" panose="02020603050405020304" pitchFamily="18" charset="0"/>
                <a:cs typeface="Times New Roman" panose="02020603050405020304" pitchFamily="18" charset="0"/>
              </a:rPr>
              <a:t>For which policy simulation, the standard GTAP model is enough to solve the problem, which would be necessary to apply the GTAP-HET model, so as to be able to grasp the effect of firm heterogeneity?</a:t>
            </a:r>
            <a:endParaRPr lang="en-US" altLang="zh-CN" sz="1900">
              <a:latin typeface="Times New Roman" panose="02020603050405020304" pitchFamily="18" charset="0"/>
              <a:cs typeface="Times New Roman" panose="02020603050405020304" pitchFamily="18" charset="0"/>
            </a:endParaRPr>
          </a:p>
          <a:p>
            <a:r>
              <a:rPr lang="en-US" altLang="zh-CN" sz="1900">
                <a:latin typeface="Times New Roman" panose="02020603050405020304" pitchFamily="18" charset="0"/>
                <a:cs typeface="Times New Roman" panose="02020603050405020304" pitchFamily="18" charset="0"/>
              </a:rPr>
              <a:t>This paper:</a:t>
            </a:r>
          </a:p>
          <a:p>
            <a:pPr lvl="1"/>
            <a:r>
              <a:rPr lang="en-US" altLang="zh-CN" sz="1900">
                <a:latin typeface="Times New Roman" panose="02020603050405020304" pitchFamily="18" charset="0"/>
                <a:cs typeface="Times New Roman" panose="02020603050405020304" pitchFamily="18" charset="0"/>
              </a:rPr>
              <a:t>Compare the simulation results in both models</a:t>
            </a:r>
          </a:p>
          <a:p>
            <a:pPr lvl="1"/>
            <a:r>
              <a:rPr lang="en-AU" altLang="zh-CN" sz="1900">
                <a:latin typeface="Times New Roman" panose="02020603050405020304" pitchFamily="18" charset="0"/>
                <a:cs typeface="Times New Roman" panose="02020603050405020304" pitchFamily="18" charset="0"/>
              </a:rPr>
              <a:t>To simulate tariff and non-tariff policies separately</a:t>
            </a:r>
          </a:p>
          <a:p>
            <a:pPr lvl="1"/>
            <a:r>
              <a:rPr lang="en-US" altLang="zh-CN" sz="1900">
                <a:latin typeface="Times New Roman" panose="02020603050405020304" pitchFamily="18" charset="0"/>
                <a:cs typeface="Times New Roman" panose="02020603050405020304" pitchFamily="18" charset="0"/>
              </a:rPr>
              <a:t>To shock the perfect competition sector and monopolistic competition sector separately</a:t>
            </a:r>
          </a:p>
          <a:p>
            <a:pPr lvl="1"/>
            <a:r>
              <a:rPr lang="en-AU" altLang="zh-CN" sz="1900">
                <a:latin typeface="Times New Roman" panose="02020603050405020304" pitchFamily="18" charset="0"/>
                <a:cs typeface="Times New Roman" panose="02020603050405020304" pitchFamily="18" charset="0"/>
              </a:rPr>
              <a:t>To answer above question through comparative analysis</a:t>
            </a:r>
            <a:endParaRPr lang="en-US" altLang="zh-CN" sz="1900">
              <a:latin typeface="Times New Roman" panose="02020603050405020304" pitchFamily="18" charset="0"/>
              <a:cs typeface="Times New Roman" panose="02020603050405020304" pitchFamily="18" charset="0"/>
            </a:endParaRPr>
          </a:p>
        </p:txBody>
      </p:sp>
      <p:sp>
        <p:nvSpPr>
          <p:cNvPr id="4" name="日期占位符 3">
            <a:extLst>
              <a:ext uri="{FF2B5EF4-FFF2-40B4-BE49-F238E27FC236}">
                <a16:creationId xmlns:a16="http://schemas.microsoft.com/office/drawing/2014/main" id="{2BF458E8-7640-4F92-959A-87B318849E14}"/>
              </a:ext>
            </a:extLst>
          </p:cNvPr>
          <p:cNvSpPr>
            <a:spLocks noGrp="1"/>
          </p:cNvSpPr>
          <p:nvPr>
            <p:ph type="dt" sz="half" idx="10"/>
          </p:nvPr>
        </p:nvSpPr>
        <p:spPr>
          <a:xfrm>
            <a:off x="1115568" y="6356350"/>
            <a:ext cx="2743200" cy="365125"/>
          </a:xfrm>
        </p:spPr>
        <p:txBody>
          <a:bodyPr>
            <a:normAutofit/>
          </a:bodyPr>
          <a:lstStyle/>
          <a:p>
            <a:pPr>
              <a:spcAft>
                <a:spcPts val="600"/>
              </a:spcAft>
            </a:pPr>
            <a:fld id="{DF0A3E5A-F871-442B-A438-CFEE981B226F}" type="datetime1">
              <a:rPr lang="zh-CN" altLang="en-US">
                <a:solidFill>
                  <a:schemeClr val="tx1">
                    <a:lumMod val="50000"/>
                    <a:lumOff val="50000"/>
                  </a:schemeClr>
                </a:solidFill>
              </a:rPr>
              <a:pPr>
                <a:spcAft>
                  <a:spcPts val="600"/>
                </a:spcAft>
              </a:pPr>
              <a:t>2020/6/12</a:t>
            </a:fld>
            <a:endParaRPr lang="zh-CN" altLang="en-US">
              <a:solidFill>
                <a:schemeClr val="tx1">
                  <a:lumMod val="50000"/>
                  <a:lumOff val="50000"/>
                </a:schemeClr>
              </a:solidFill>
            </a:endParaRPr>
          </a:p>
        </p:txBody>
      </p:sp>
      <p:sp>
        <p:nvSpPr>
          <p:cNvPr id="5" name="页脚占位符 4">
            <a:extLst>
              <a:ext uri="{FF2B5EF4-FFF2-40B4-BE49-F238E27FC236}">
                <a16:creationId xmlns:a16="http://schemas.microsoft.com/office/drawing/2014/main" id="{F8BF3848-A3BA-4F9F-B0CB-A982E4C93F7A}"/>
              </a:ext>
            </a:extLst>
          </p:cNvPr>
          <p:cNvSpPr>
            <a:spLocks noGrp="1"/>
          </p:cNvSpPr>
          <p:nvPr>
            <p:ph type="ftr" sz="quarter" idx="11"/>
          </p:nvPr>
        </p:nvSpPr>
        <p:spPr>
          <a:xfrm>
            <a:off x="4038600" y="6356350"/>
            <a:ext cx="4114800" cy="365125"/>
          </a:xfrm>
        </p:spPr>
        <p:txBody>
          <a:bodyPr>
            <a:normAutofit/>
          </a:bodyPr>
          <a:lstStyle/>
          <a:p>
            <a:pPr>
              <a:spcAft>
                <a:spcPts val="600"/>
              </a:spcAft>
            </a:pPr>
            <a:r>
              <a:rPr lang="en-US" altLang="zh-CN">
                <a:solidFill>
                  <a:schemeClr val="tx1">
                    <a:lumMod val="50000"/>
                    <a:lumOff val="50000"/>
                  </a:schemeClr>
                </a:solidFill>
              </a:rPr>
              <a:t>GTAP Annual Conference, June 2020</a:t>
            </a:r>
            <a:endParaRPr lang="zh-CN" altLang="en-US">
              <a:solidFill>
                <a:schemeClr val="tx1">
                  <a:lumMod val="50000"/>
                  <a:lumOff val="50000"/>
                </a:schemeClr>
              </a:solidFill>
            </a:endParaRPr>
          </a:p>
        </p:txBody>
      </p:sp>
      <p:sp>
        <p:nvSpPr>
          <p:cNvPr id="6" name="灯片编号占位符 5">
            <a:extLst>
              <a:ext uri="{FF2B5EF4-FFF2-40B4-BE49-F238E27FC236}">
                <a16:creationId xmlns:a16="http://schemas.microsoft.com/office/drawing/2014/main" id="{A02B990B-AC84-4902-8CD9-C9509DE64D2F}"/>
              </a:ext>
            </a:extLst>
          </p:cNvPr>
          <p:cNvSpPr>
            <a:spLocks noGrp="1"/>
          </p:cNvSpPr>
          <p:nvPr>
            <p:ph type="sldNum" sz="quarter" idx="12"/>
          </p:nvPr>
        </p:nvSpPr>
        <p:spPr>
          <a:xfrm>
            <a:off x="8540496" y="6356350"/>
            <a:ext cx="2743200" cy="365125"/>
          </a:xfrm>
        </p:spPr>
        <p:txBody>
          <a:bodyPr>
            <a:normAutofit/>
          </a:bodyPr>
          <a:lstStyle/>
          <a:p>
            <a:pPr>
              <a:spcAft>
                <a:spcPts val="600"/>
              </a:spcAft>
            </a:pPr>
            <a:fld id="{C0A867C4-9EEB-4AFE-9714-03356454A58B}" type="slidenum">
              <a:rPr lang="zh-CN" altLang="en-US">
                <a:solidFill>
                  <a:schemeClr val="tx1">
                    <a:lumMod val="50000"/>
                    <a:lumOff val="50000"/>
                  </a:schemeClr>
                </a:solidFill>
              </a:rPr>
              <a:pPr>
                <a:spcAft>
                  <a:spcPts val="600"/>
                </a:spcAft>
              </a:pPr>
              <a:t>6</a:t>
            </a:fld>
            <a:endParaRPr lang="zh-CN" altLang="en-US">
              <a:solidFill>
                <a:schemeClr val="tx1">
                  <a:lumMod val="50000"/>
                  <a:lumOff val="50000"/>
                </a:schemeClr>
              </a:solidFill>
            </a:endParaRPr>
          </a:p>
        </p:txBody>
      </p:sp>
    </p:spTree>
    <p:extLst>
      <p:ext uri="{BB962C8B-B14F-4D97-AF65-F5344CB8AC3E}">
        <p14:creationId xmlns:p14="http://schemas.microsoft.com/office/powerpoint/2010/main" val="400730289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91DC6ABD-215C-4EA8-A483-CEF5B99AB3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标题 1">
            <a:extLst>
              <a:ext uri="{FF2B5EF4-FFF2-40B4-BE49-F238E27FC236}">
                <a16:creationId xmlns:a16="http://schemas.microsoft.com/office/drawing/2014/main" id="{9D9C754E-7F72-4129-84F4-C39B29D6089B}"/>
              </a:ext>
            </a:extLst>
          </p:cNvPr>
          <p:cNvSpPr>
            <a:spLocks noGrp="1"/>
          </p:cNvSpPr>
          <p:nvPr>
            <p:ph type="title"/>
          </p:nvPr>
        </p:nvSpPr>
        <p:spPr>
          <a:xfrm>
            <a:off x="404144" y="1320500"/>
            <a:ext cx="4746608" cy="3736540"/>
          </a:xfrm>
        </p:spPr>
        <p:txBody>
          <a:bodyPr vert="horz" lIns="91440" tIns="45720" rIns="91440" bIns="45720" rtlCol="0" anchor="b">
            <a:normAutofit fontScale="90000"/>
          </a:bodyPr>
          <a:lstStyle/>
          <a:p>
            <a:r>
              <a:rPr lang="en-US" altLang="zh-CN" sz="4600" b="1" dirty="0">
                <a:latin typeface="Times New Roman" panose="02020603050405020304" pitchFamily="18" charset="0"/>
                <a:cs typeface="Times New Roman" panose="02020603050405020304" pitchFamily="18" charset="0"/>
              </a:rPr>
              <a:t>2. GTAP Model: </a:t>
            </a:r>
            <a:r>
              <a:rPr lang="en-US" altLang="zh-CN" sz="4600" b="1" dirty="0" err="1">
                <a:latin typeface="Times New Roman" panose="02020603050405020304" pitchFamily="18" charset="0"/>
                <a:cs typeface="Times New Roman" panose="02020603050405020304" pitchFamily="18" charset="0"/>
              </a:rPr>
              <a:t>Amington</a:t>
            </a:r>
            <a:r>
              <a:rPr lang="en-US" altLang="zh-CN" sz="4600" b="1" dirty="0">
                <a:latin typeface="Times New Roman" panose="02020603050405020304" pitchFamily="18" charset="0"/>
                <a:cs typeface="Times New Roman" panose="02020603050405020304" pitchFamily="18" charset="0"/>
              </a:rPr>
              <a:t> </a:t>
            </a:r>
            <a:br>
              <a:rPr lang="en-US" altLang="zh-CN" sz="4600" b="1" dirty="0">
                <a:latin typeface="Times New Roman" panose="02020603050405020304" pitchFamily="18" charset="0"/>
                <a:cs typeface="Times New Roman" panose="02020603050405020304" pitchFamily="18" charset="0"/>
              </a:rPr>
            </a:br>
            <a:r>
              <a:rPr lang="en-US" altLang="zh-CN" sz="4600" b="1" dirty="0" err="1">
                <a:latin typeface="Times New Roman" panose="02020603050405020304" pitchFamily="18" charset="0"/>
                <a:cs typeface="Times New Roman" panose="02020603050405020304" pitchFamily="18" charset="0"/>
              </a:rPr>
              <a:t>v.s</a:t>
            </a:r>
            <a:r>
              <a:rPr lang="en-US" altLang="zh-CN" sz="4600" b="1" dirty="0">
                <a:latin typeface="Times New Roman" panose="02020603050405020304" pitchFamily="18" charset="0"/>
                <a:cs typeface="Times New Roman" panose="02020603050405020304" pitchFamily="18" charset="0"/>
              </a:rPr>
              <a:t>. </a:t>
            </a:r>
            <a:br>
              <a:rPr lang="en-US" altLang="zh-CN" sz="4600" b="1" dirty="0">
                <a:latin typeface="Times New Roman" panose="02020603050405020304" pitchFamily="18" charset="0"/>
                <a:cs typeface="Times New Roman" panose="02020603050405020304" pitchFamily="18" charset="0"/>
              </a:rPr>
            </a:br>
            <a:r>
              <a:rPr lang="en-US" altLang="zh-CN" sz="4600" b="1" dirty="0">
                <a:latin typeface="Times New Roman" panose="02020603050405020304" pitchFamily="18" charset="0"/>
                <a:cs typeface="Times New Roman" panose="02020603050405020304" pitchFamily="18" charset="0"/>
              </a:rPr>
              <a:t>Firm Heterogeneity</a:t>
            </a:r>
            <a:br>
              <a:rPr lang="en-US" altLang="zh-CN" sz="4600" b="1" dirty="0">
                <a:latin typeface="Times New Roman" panose="02020603050405020304" pitchFamily="18" charset="0"/>
                <a:cs typeface="Times New Roman" panose="02020603050405020304" pitchFamily="18" charset="0"/>
              </a:rPr>
            </a:br>
            <a:br>
              <a:rPr lang="en-US" altLang="zh-CN" sz="4600" b="1" dirty="0">
                <a:latin typeface="Times New Roman" panose="02020603050405020304" pitchFamily="18" charset="0"/>
                <a:cs typeface="Times New Roman" panose="02020603050405020304" pitchFamily="18" charset="0"/>
              </a:rPr>
            </a:br>
            <a:r>
              <a:rPr lang="en-US" altLang="zh-CN" sz="4600" b="1" dirty="0">
                <a:latin typeface="Times New Roman" panose="02020603050405020304" pitchFamily="18" charset="0"/>
                <a:cs typeface="Times New Roman" panose="02020603050405020304" pitchFamily="18" charset="0"/>
              </a:rPr>
              <a:t>2.1 Standard GTAP</a:t>
            </a:r>
          </a:p>
        </p:txBody>
      </p:sp>
      <p:sp>
        <p:nvSpPr>
          <p:cNvPr id="3" name="文本框 2">
            <a:extLst>
              <a:ext uri="{FF2B5EF4-FFF2-40B4-BE49-F238E27FC236}">
                <a16:creationId xmlns:a16="http://schemas.microsoft.com/office/drawing/2014/main" id="{73C8FE67-B668-4AA8-8512-D3CCC97F7F0A}"/>
              </a:ext>
            </a:extLst>
          </p:cNvPr>
          <p:cNvSpPr txBox="1"/>
          <p:nvPr/>
        </p:nvSpPr>
        <p:spPr>
          <a:xfrm>
            <a:off x="742911" y="5777809"/>
            <a:ext cx="4171994" cy="1035781"/>
          </a:xfrm>
          <a:prstGeom prst="rect">
            <a:avLst/>
          </a:prstGeom>
        </p:spPr>
        <p:txBody>
          <a:bodyPr vert="horz" lIns="91440" tIns="45720" rIns="91440" bIns="45720" rtlCol="0">
            <a:normAutofit/>
          </a:bodyPr>
          <a:lstStyle/>
          <a:p>
            <a:pPr>
              <a:lnSpc>
                <a:spcPct val="90000"/>
              </a:lnSpc>
              <a:spcBef>
                <a:spcPts val="1000"/>
              </a:spcBef>
            </a:pPr>
            <a:r>
              <a:rPr lang="en-US" altLang="zh-CN" sz="2400" kern="1200" dirty="0">
                <a:solidFill>
                  <a:schemeClr val="tx1"/>
                </a:solidFill>
                <a:latin typeface="+mn-lt"/>
                <a:ea typeface="+mn-ea"/>
                <a:cs typeface="+mn-cs"/>
              </a:rPr>
              <a:t>Source: </a:t>
            </a:r>
            <a:r>
              <a:rPr lang="en-US" altLang="zh-CN" sz="2400" kern="1200" dirty="0" err="1">
                <a:solidFill>
                  <a:schemeClr val="tx1"/>
                </a:solidFill>
                <a:latin typeface="+mn-lt"/>
                <a:ea typeface="+mn-ea"/>
                <a:cs typeface="+mn-cs"/>
              </a:rPr>
              <a:t>Brockmeier</a:t>
            </a:r>
            <a:r>
              <a:rPr lang="en-US" altLang="zh-CN" sz="2400" kern="1200" dirty="0">
                <a:solidFill>
                  <a:schemeClr val="tx1"/>
                </a:solidFill>
                <a:latin typeface="+mn-lt"/>
                <a:ea typeface="+mn-ea"/>
                <a:cs typeface="+mn-cs"/>
              </a:rPr>
              <a:t>(1996).</a:t>
            </a:r>
          </a:p>
        </p:txBody>
      </p:sp>
      <p:grpSp>
        <p:nvGrpSpPr>
          <p:cNvPr id="11" name="Group 10">
            <a:extLst>
              <a:ext uri="{FF2B5EF4-FFF2-40B4-BE49-F238E27FC236}">
                <a16:creationId xmlns:a16="http://schemas.microsoft.com/office/drawing/2014/main" id="{3AF6A671-C637-4547-85F4-51B6D188139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9416432" y="1"/>
            <a:ext cx="2446384" cy="5777808"/>
            <a:chOff x="329184" y="1"/>
            <a:chExt cx="524256" cy="5777808"/>
          </a:xfrm>
        </p:grpSpPr>
        <p:cxnSp>
          <p:nvCxnSpPr>
            <p:cNvPr id="12" name="Straight Connector 11">
              <a:extLst>
                <a:ext uri="{FF2B5EF4-FFF2-40B4-BE49-F238E27FC236}">
                  <a16:creationId xmlns:a16="http://schemas.microsoft.com/office/drawing/2014/main" id="{C575CF26-3D3C-4C5A-A2B7-00432016EF62}"/>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flipH="1">
              <a:off x="329184" y="5777809"/>
              <a:ext cx="521208" cy="0"/>
            </a:xfrm>
            <a:prstGeom prst="line">
              <a:avLst/>
            </a:prstGeom>
            <a:ln w="152400">
              <a:solidFill>
                <a:schemeClr val="accent4"/>
              </a:solidFill>
            </a:ln>
          </p:spPr>
          <p:style>
            <a:lnRef idx="1">
              <a:schemeClr val="accent1"/>
            </a:lnRef>
            <a:fillRef idx="0">
              <a:schemeClr val="accent1"/>
            </a:fillRef>
            <a:effectRef idx="0">
              <a:schemeClr val="accent1"/>
            </a:effectRef>
            <a:fontRef idx="minor">
              <a:schemeClr val="tx1"/>
            </a:fontRef>
          </p:style>
        </p:cxnSp>
        <p:sp>
          <p:nvSpPr>
            <p:cNvPr id="13" name="Rectangle 12">
              <a:extLst>
                <a:ext uri="{FF2B5EF4-FFF2-40B4-BE49-F238E27FC236}">
                  <a16:creationId xmlns:a16="http://schemas.microsoft.com/office/drawing/2014/main" id="{99413ED5-9ED4-4772-BCE4-2BCAE6B12E3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29184" y="1"/>
              <a:ext cx="524256" cy="5532119"/>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2" name="Rectangle 14">
            <a:extLst>
              <a:ext uri="{FF2B5EF4-FFF2-40B4-BE49-F238E27FC236}">
                <a16:creationId xmlns:a16="http://schemas.microsoft.com/office/drawing/2014/main" id="{04357C93-F0CB-4A1C-8F77-4E906378981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386598" y="269324"/>
            <a:ext cx="6116779" cy="6208776"/>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图片 3" descr="卡通人物&#10;&#10;描述已自动生成">
            <a:extLst>
              <a:ext uri="{FF2B5EF4-FFF2-40B4-BE49-F238E27FC236}">
                <a16:creationId xmlns:a16="http://schemas.microsoft.com/office/drawing/2014/main" id="{A4A39679-1CDF-4694-B877-B6EFB187509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755371" y="557360"/>
            <a:ext cx="5379232" cy="5632704"/>
          </a:xfrm>
          <a:prstGeom prst="rect">
            <a:avLst/>
          </a:prstGeom>
        </p:spPr>
      </p:pic>
      <p:sp>
        <p:nvSpPr>
          <p:cNvPr id="5" name="日期占位符 4">
            <a:extLst>
              <a:ext uri="{FF2B5EF4-FFF2-40B4-BE49-F238E27FC236}">
                <a16:creationId xmlns:a16="http://schemas.microsoft.com/office/drawing/2014/main" id="{0D9B35B7-494B-43A1-ACB3-20EB2BC51386}"/>
              </a:ext>
            </a:extLst>
          </p:cNvPr>
          <p:cNvSpPr>
            <a:spLocks noGrp="1"/>
          </p:cNvSpPr>
          <p:nvPr>
            <p:ph type="dt" sz="half" idx="10"/>
          </p:nvPr>
        </p:nvSpPr>
        <p:spPr/>
        <p:txBody>
          <a:bodyPr/>
          <a:lstStyle/>
          <a:p>
            <a:fld id="{AD444DBD-EF60-49FF-98D2-747E1503CD6D}" type="datetime1">
              <a:rPr lang="zh-CN" altLang="en-US" smtClean="0"/>
              <a:t>2020/6/12</a:t>
            </a:fld>
            <a:endParaRPr lang="zh-CN" altLang="en-US"/>
          </a:p>
        </p:txBody>
      </p:sp>
      <p:sp>
        <p:nvSpPr>
          <p:cNvPr id="6" name="页脚占位符 5">
            <a:extLst>
              <a:ext uri="{FF2B5EF4-FFF2-40B4-BE49-F238E27FC236}">
                <a16:creationId xmlns:a16="http://schemas.microsoft.com/office/drawing/2014/main" id="{503E7C27-40E6-4231-BA05-9EEC818D9F6E}"/>
              </a:ext>
            </a:extLst>
          </p:cNvPr>
          <p:cNvSpPr>
            <a:spLocks noGrp="1"/>
          </p:cNvSpPr>
          <p:nvPr>
            <p:ph type="ftr" sz="quarter" idx="11"/>
          </p:nvPr>
        </p:nvSpPr>
        <p:spPr/>
        <p:txBody>
          <a:bodyPr/>
          <a:lstStyle/>
          <a:p>
            <a:r>
              <a:rPr lang="en-US" altLang="zh-CN"/>
              <a:t>GTAP Annual Conference, June 2020</a:t>
            </a:r>
            <a:endParaRPr lang="zh-CN" altLang="en-US"/>
          </a:p>
        </p:txBody>
      </p:sp>
      <p:sp>
        <p:nvSpPr>
          <p:cNvPr id="7" name="灯片编号占位符 6">
            <a:extLst>
              <a:ext uri="{FF2B5EF4-FFF2-40B4-BE49-F238E27FC236}">
                <a16:creationId xmlns:a16="http://schemas.microsoft.com/office/drawing/2014/main" id="{4C6E35C3-F206-4D9D-AC3D-B0F86577A6DD}"/>
              </a:ext>
            </a:extLst>
          </p:cNvPr>
          <p:cNvSpPr>
            <a:spLocks noGrp="1"/>
          </p:cNvSpPr>
          <p:nvPr>
            <p:ph type="sldNum" sz="quarter" idx="12"/>
          </p:nvPr>
        </p:nvSpPr>
        <p:spPr/>
        <p:txBody>
          <a:bodyPr/>
          <a:lstStyle/>
          <a:p>
            <a:fld id="{C0A867C4-9EEB-4AFE-9714-03356454A58B}" type="slidenum">
              <a:rPr lang="zh-CN" altLang="en-US" smtClean="0"/>
              <a:t>7</a:t>
            </a:fld>
            <a:endParaRPr lang="zh-CN" altLang="en-US"/>
          </a:p>
        </p:txBody>
      </p:sp>
    </p:spTree>
    <p:extLst>
      <p:ext uri="{BB962C8B-B14F-4D97-AF65-F5344CB8AC3E}">
        <p14:creationId xmlns:p14="http://schemas.microsoft.com/office/powerpoint/2010/main" val="409176533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标题 1">
            <a:extLst>
              <a:ext uri="{FF2B5EF4-FFF2-40B4-BE49-F238E27FC236}">
                <a16:creationId xmlns:a16="http://schemas.microsoft.com/office/drawing/2014/main" id="{5D9A5FCB-ADB0-4F90-B695-62F849956EFE}"/>
              </a:ext>
            </a:extLst>
          </p:cNvPr>
          <p:cNvSpPr>
            <a:spLocks noGrp="1"/>
          </p:cNvSpPr>
          <p:nvPr>
            <p:ph type="title"/>
          </p:nvPr>
        </p:nvSpPr>
        <p:spPr>
          <a:xfrm>
            <a:off x="60107" y="2325818"/>
            <a:ext cx="5402229" cy="2206364"/>
          </a:xfrm>
        </p:spPr>
        <p:txBody>
          <a:bodyPr vert="horz" lIns="91440" tIns="45720" rIns="91440" bIns="45720" rtlCol="0" anchor="ctr">
            <a:noAutofit/>
          </a:bodyPr>
          <a:lstStyle/>
          <a:p>
            <a:r>
              <a:rPr lang="en-US" altLang="zh-CN" sz="4100" b="1" dirty="0">
                <a:latin typeface="Times New Roman" panose="02020603050405020304" pitchFamily="18" charset="0"/>
                <a:cs typeface="Times New Roman" panose="02020603050405020304" pitchFamily="18" charset="0"/>
              </a:rPr>
              <a:t>2.2 GTAP-HET: introducing firm heterogeneity into the standard GTAP model</a:t>
            </a:r>
          </a:p>
        </p:txBody>
      </p:sp>
      <p:sp>
        <p:nvSpPr>
          <p:cNvPr id="24" name="Freeform 5">
            <a:extLst>
              <a:ext uri="{FF2B5EF4-FFF2-40B4-BE49-F238E27FC236}">
                <a16:creationId xmlns:a16="http://schemas.microsoft.com/office/drawing/2014/main" id="{AF1E5E62-9EB9-408E-AE53-A04A4C8110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5920619" cy="2130951"/>
          </a:xfrm>
          <a:custGeom>
            <a:avLst/>
            <a:gdLst>
              <a:gd name="connsiteX0" fmla="*/ 0 w 5920619"/>
              <a:gd name="connsiteY0" fmla="*/ 0 h 2130951"/>
              <a:gd name="connsiteX1" fmla="*/ 3191370 w 5920619"/>
              <a:gd name="connsiteY1" fmla="*/ 0 h 2130951"/>
              <a:gd name="connsiteX2" fmla="*/ 3346315 w 5920619"/>
              <a:gd name="connsiteY2" fmla="*/ 0 h 2130951"/>
              <a:gd name="connsiteX3" fmla="*/ 5920619 w 5920619"/>
              <a:gd name="connsiteY3" fmla="*/ 0 h 2130951"/>
              <a:gd name="connsiteX4" fmla="*/ 4936971 w 5920619"/>
              <a:gd name="connsiteY4" fmla="*/ 2130951 h 2130951"/>
              <a:gd name="connsiteX5" fmla="*/ 0 w 5920619"/>
              <a:gd name="connsiteY5" fmla="*/ 2130951 h 21309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920619" h="2130951">
                <a:moveTo>
                  <a:pt x="0" y="0"/>
                </a:moveTo>
                <a:lnTo>
                  <a:pt x="3191370" y="0"/>
                </a:lnTo>
                <a:lnTo>
                  <a:pt x="3346315" y="0"/>
                </a:lnTo>
                <a:lnTo>
                  <a:pt x="5920619" y="0"/>
                </a:lnTo>
                <a:lnTo>
                  <a:pt x="4936971" y="2130951"/>
                </a:lnTo>
                <a:lnTo>
                  <a:pt x="0" y="2130951"/>
                </a:lnTo>
                <a:close/>
              </a:path>
            </a:pathLst>
          </a:custGeom>
          <a:solidFill>
            <a:srgbClr val="59595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13" name="图片 12" descr="手机屏幕截图&#10;&#10;描述已自动生成">
            <a:extLst>
              <a:ext uri="{FF2B5EF4-FFF2-40B4-BE49-F238E27FC236}">
                <a16:creationId xmlns:a16="http://schemas.microsoft.com/office/drawing/2014/main" id="{205B278D-F5C6-4215-93BA-B38A68BA4EE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83628" y="1040524"/>
            <a:ext cx="7048265" cy="3642795"/>
          </a:xfrm>
          <a:prstGeom prst="rect">
            <a:avLst/>
          </a:prstGeom>
        </p:spPr>
      </p:pic>
      <p:sp>
        <p:nvSpPr>
          <p:cNvPr id="26" name="Freeform 7">
            <a:extLst>
              <a:ext uri="{FF2B5EF4-FFF2-40B4-BE49-F238E27FC236}">
                <a16:creationId xmlns:a16="http://schemas.microsoft.com/office/drawing/2014/main" id="{9C5704B2-7C5B-4738-AF0D-4A2756A69FA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266810" y="4683319"/>
            <a:ext cx="5925190" cy="2174681"/>
          </a:xfrm>
          <a:custGeom>
            <a:avLst/>
            <a:gdLst>
              <a:gd name="connsiteX0" fmla="*/ 1007162 w 5925190"/>
              <a:gd name="connsiteY0" fmla="*/ 0 h 2174681"/>
              <a:gd name="connsiteX1" fmla="*/ 5925190 w 5925190"/>
              <a:gd name="connsiteY1" fmla="*/ 0 h 2174681"/>
              <a:gd name="connsiteX2" fmla="*/ 5925190 w 5925190"/>
              <a:gd name="connsiteY2" fmla="*/ 2174681 h 2174681"/>
              <a:gd name="connsiteX3" fmla="*/ 0 w 5925190"/>
              <a:gd name="connsiteY3" fmla="*/ 2174681 h 2174681"/>
            </a:gdLst>
            <a:ahLst/>
            <a:cxnLst>
              <a:cxn ang="0">
                <a:pos x="connsiteX0" y="connsiteY0"/>
              </a:cxn>
              <a:cxn ang="0">
                <a:pos x="connsiteX1" y="connsiteY1"/>
              </a:cxn>
              <a:cxn ang="0">
                <a:pos x="connsiteX2" y="connsiteY2"/>
              </a:cxn>
              <a:cxn ang="0">
                <a:pos x="connsiteX3" y="connsiteY3"/>
              </a:cxn>
            </a:cxnLst>
            <a:rect l="l" t="t" r="r" b="b"/>
            <a:pathLst>
              <a:path w="5925190" h="2174681">
                <a:moveTo>
                  <a:pt x="1007162" y="0"/>
                </a:moveTo>
                <a:lnTo>
                  <a:pt x="5925190" y="0"/>
                </a:lnTo>
                <a:lnTo>
                  <a:pt x="5925190" y="2174681"/>
                </a:lnTo>
                <a:lnTo>
                  <a:pt x="0" y="2174681"/>
                </a:ln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8" name="Freeform 6">
            <a:extLst>
              <a:ext uri="{FF2B5EF4-FFF2-40B4-BE49-F238E27FC236}">
                <a16:creationId xmlns:a16="http://schemas.microsoft.com/office/drawing/2014/main" id="{DFB36DC4-A410-4DF1-8453-1D85743F5E0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4683319"/>
            <a:ext cx="7092887" cy="2174681"/>
          </a:xfrm>
          <a:custGeom>
            <a:avLst/>
            <a:gdLst>
              <a:gd name="connsiteX0" fmla="*/ 0 w 7092887"/>
              <a:gd name="connsiteY0" fmla="*/ 0 h 2174681"/>
              <a:gd name="connsiteX1" fmla="*/ 7092887 w 7092887"/>
              <a:gd name="connsiteY1" fmla="*/ 0 h 2174681"/>
              <a:gd name="connsiteX2" fmla="*/ 6085725 w 7092887"/>
              <a:gd name="connsiteY2" fmla="*/ 2174681 h 2174681"/>
              <a:gd name="connsiteX3" fmla="*/ 1524000 w 7092887"/>
              <a:gd name="connsiteY3" fmla="*/ 2174681 h 2174681"/>
              <a:gd name="connsiteX4" fmla="*/ 1200418 w 7092887"/>
              <a:gd name="connsiteY4" fmla="*/ 2174681 h 2174681"/>
              <a:gd name="connsiteX5" fmla="*/ 0 w 7092887"/>
              <a:gd name="connsiteY5" fmla="*/ 2174681 h 21746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092887" h="2174681">
                <a:moveTo>
                  <a:pt x="0" y="0"/>
                </a:moveTo>
                <a:lnTo>
                  <a:pt x="7092887" y="0"/>
                </a:lnTo>
                <a:lnTo>
                  <a:pt x="6085725" y="2174681"/>
                </a:lnTo>
                <a:lnTo>
                  <a:pt x="1524000" y="2174681"/>
                </a:lnTo>
                <a:lnTo>
                  <a:pt x="1200418" y="2174681"/>
                </a:lnTo>
                <a:lnTo>
                  <a:pt x="0" y="2174681"/>
                </a:lnTo>
                <a:close/>
              </a:path>
            </a:pathLst>
          </a:custGeom>
          <a:solidFill>
            <a:srgbClr val="B2B2B2">
              <a:alpha val="7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solidFill>
                <a:srgbClr val="B2B2B2"/>
              </a:solidFill>
            </a:endParaRPr>
          </a:p>
        </p:txBody>
      </p:sp>
      <p:sp>
        <p:nvSpPr>
          <p:cNvPr id="20" name="文本框 19">
            <a:extLst>
              <a:ext uri="{FF2B5EF4-FFF2-40B4-BE49-F238E27FC236}">
                <a16:creationId xmlns:a16="http://schemas.microsoft.com/office/drawing/2014/main" id="{0BAABD74-A99D-4005-A0F9-F387B08DEABE}"/>
              </a:ext>
            </a:extLst>
          </p:cNvPr>
          <p:cNvSpPr txBox="1"/>
          <p:nvPr/>
        </p:nvSpPr>
        <p:spPr>
          <a:xfrm>
            <a:off x="4853907" y="4756272"/>
            <a:ext cx="7507705" cy="369332"/>
          </a:xfrm>
          <a:prstGeom prst="rect">
            <a:avLst/>
          </a:prstGeom>
          <a:noFill/>
        </p:spPr>
        <p:txBody>
          <a:bodyPr wrap="square" rtlCol="0">
            <a:spAutoFit/>
          </a:bodyPr>
          <a:lstStyle/>
          <a:p>
            <a:pPr algn="ctr"/>
            <a:r>
              <a:rPr lang="en-US" altLang="zh-CN" dirty="0">
                <a:latin typeface="Times New Roman" panose="02020603050405020304" pitchFamily="18" charset="0"/>
                <a:cs typeface="Times New Roman" panose="02020603050405020304" pitchFamily="18" charset="0"/>
              </a:rPr>
              <a:t>Source: Akgul et al. (2016).</a:t>
            </a:r>
            <a:endParaRPr lang="zh-CN" altLang="en-US" dirty="0">
              <a:latin typeface="Times New Roman" panose="02020603050405020304" pitchFamily="18" charset="0"/>
              <a:cs typeface="Times New Roman" panose="02020603050405020304" pitchFamily="18" charset="0"/>
            </a:endParaRPr>
          </a:p>
        </p:txBody>
      </p:sp>
      <p:sp>
        <p:nvSpPr>
          <p:cNvPr id="2" name="日期占位符 1">
            <a:extLst>
              <a:ext uri="{FF2B5EF4-FFF2-40B4-BE49-F238E27FC236}">
                <a16:creationId xmlns:a16="http://schemas.microsoft.com/office/drawing/2014/main" id="{28AEB30F-5EC7-41D8-B360-2C41EF2A79C2}"/>
              </a:ext>
            </a:extLst>
          </p:cNvPr>
          <p:cNvSpPr>
            <a:spLocks noGrp="1"/>
          </p:cNvSpPr>
          <p:nvPr>
            <p:ph type="dt" sz="half" idx="10"/>
          </p:nvPr>
        </p:nvSpPr>
        <p:spPr/>
        <p:txBody>
          <a:bodyPr/>
          <a:lstStyle/>
          <a:p>
            <a:fld id="{CDDCBA0B-7F1B-485C-9C01-CCD7B423E3C3}" type="datetime1">
              <a:rPr lang="zh-CN" altLang="en-US" smtClean="0"/>
              <a:t>2020/6/12</a:t>
            </a:fld>
            <a:endParaRPr lang="zh-CN" altLang="en-US"/>
          </a:p>
        </p:txBody>
      </p:sp>
      <p:sp>
        <p:nvSpPr>
          <p:cNvPr id="4" name="页脚占位符 3">
            <a:extLst>
              <a:ext uri="{FF2B5EF4-FFF2-40B4-BE49-F238E27FC236}">
                <a16:creationId xmlns:a16="http://schemas.microsoft.com/office/drawing/2014/main" id="{D0BDD449-D942-4E0E-960B-0E372ED0A3B3}"/>
              </a:ext>
            </a:extLst>
          </p:cNvPr>
          <p:cNvSpPr>
            <a:spLocks noGrp="1"/>
          </p:cNvSpPr>
          <p:nvPr>
            <p:ph type="ftr" sz="quarter" idx="11"/>
          </p:nvPr>
        </p:nvSpPr>
        <p:spPr/>
        <p:txBody>
          <a:bodyPr/>
          <a:lstStyle/>
          <a:p>
            <a:r>
              <a:rPr lang="en-US" altLang="zh-CN"/>
              <a:t>GTAP Annual Conference, June 2020</a:t>
            </a:r>
            <a:endParaRPr lang="zh-CN" altLang="en-US"/>
          </a:p>
        </p:txBody>
      </p:sp>
      <p:sp>
        <p:nvSpPr>
          <p:cNvPr id="5" name="灯片编号占位符 4">
            <a:extLst>
              <a:ext uri="{FF2B5EF4-FFF2-40B4-BE49-F238E27FC236}">
                <a16:creationId xmlns:a16="http://schemas.microsoft.com/office/drawing/2014/main" id="{CB83E743-34F0-4DEB-AA9F-8BB945BB3979}"/>
              </a:ext>
            </a:extLst>
          </p:cNvPr>
          <p:cNvSpPr>
            <a:spLocks noGrp="1"/>
          </p:cNvSpPr>
          <p:nvPr>
            <p:ph type="sldNum" sz="quarter" idx="12"/>
          </p:nvPr>
        </p:nvSpPr>
        <p:spPr/>
        <p:txBody>
          <a:bodyPr/>
          <a:lstStyle/>
          <a:p>
            <a:fld id="{C0A867C4-9EEB-4AFE-9714-03356454A58B}" type="slidenum">
              <a:rPr lang="zh-CN" altLang="en-US" smtClean="0"/>
              <a:t>8</a:t>
            </a:fld>
            <a:endParaRPr lang="zh-CN" altLang="en-US"/>
          </a:p>
        </p:txBody>
      </p:sp>
    </p:spTree>
    <p:extLst>
      <p:ext uri="{BB962C8B-B14F-4D97-AF65-F5344CB8AC3E}">
        <p14:creationId xmlns:p14="http://schemas.microsoft.com/office/powerpoint/2010/main" val="356334859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50" name="Rectangle 49">
            <a:extLst>
              <a:ext uri="{FF2B5EF4-FFF2-40B4-BE49-F238E27FC236}">
                <a16:creationId xmlns:a16="http://schemas.microsoft.com/office/drawing/2014/main" id="{B6CDA21F-E7AF-4C75-8395-33F58D5B0E4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52" name="Group 51">
            <a:extLst>
              <a:ext uri="{FF2B5EF4-FFF2-40B4-BE49-F238E27FC236}">
                <a16:creationId xmlns:a16="http://schemas.microsoft.com/office/drawing/2014/main" id="{AE1C45F0-260A-458C-96ED-C1F6D215121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 y="1216597"/>
            <a:ext cx="731521" cy="673460"/>
            <a:chOff x="3940602" y="308034"/>
            <a:chExt cx="2116791" cy="3428999"/>
          </a:xfrm>
          <a:solidFill>
            <a:schemeClr val="accent4"/>
          </a:solidFill>
        </p:grpSpPr>
        <p:sp>
          <p:nvSpPr>
            <p:cNvPr id="53" name="Rectangle 52">
              <a:extLst>
                <a:ext uri="{FF2B5EF4-FFF2-40B4-BE49-F238E27FC236}">
                  <a16:creationId xmlns:a16="http://schemas.microsoft.com/office/drawing/2014/main" id="{A6604B49-AD5C-4590-B051-06C8222ECD9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940602"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 name="Rectangle 53">
              <a:extLst>
                <a:ext uri="{FF2B5EF4-FFF2-40B4-BE49-F238E27FC236}">
                  <a16:creationId xmlns:a16="http://schemas.microsoft.com/office/drawing/2014/main" id="{743ECCAF-29C5-4537-947C-7EA1292463D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15626"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Rectangle 54">
              <a:extLst>
                <a:ext uri="{FF2B5EF4-FFF2-40B4-BE49-F238E27FC236}">
                  <a16:creationId xmlns:a16="http://schemas.microsoft.com/office/drawing/2014/main" id="{ED49787B-8DE6-4467-AD0A-8DECC6E0C2D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490650"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57" name="Rectangle 56">
            <a:extLst>
              <a:ext uri="{FF2B5EF4-FFF2-40B4-BE49-F238E27FC236}">
                <a16:creationId xmlns:a16="http://schemas.microsoft.com/office/drawing/2014/main" id="{D5B0017B-2ECA-49AF-B397-DC140825DF8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0079" y="613954"/>
            <a:ext cx="10907487" cy="1894116"/>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标题 1">
            <a:extLst>
              <a:ext uri="{FF2B5EF4-FFF2-40B4-BE49-F238E27FC236}">
                <a16:creationId xmlns:a16="http://schemas.microsoft.com/office/drawing/2014/main" id="{6ADB171F-F9ED-4E31-A87E-63A0E0F03789}"/>
              </a:ext>
            </a:extLst>
          </p:cNvPr>
          <p:cNvSpPr>
            <a:spLocks noGrp="1"/>
          </p:cNvSpPr>
          <p:nvPr>
            <p:ph type="title"/>
          </p:nvPr>
        </p:nvSpPr>
        <p:spPr>
          <a:xfrm>
            <a:off x="1043631" y="809898"/>
            <a:ext cx="9942716" cy="1554480"/>
          </a:xfrm>
        </p:spPr>
        <p:txBody>
          <a:bodyPr anchor="ctr">
            <a:normAutofit/>
          </a:bodyPr>
          <a:lstStyle/>
          <a:p>
            <a:r>
              <a:rPr lang="en-US" altLang="zh-CN" sz="2600" b="1">
                <a:latin typeface="Times New Roman" panose="02020603050405020304" pitchFamily="18" charset="0"/>
                <a:cs typeface="Times New Roman" panose="02020603050405020304" pitchFamily="18" charset="0"/>
              </a:rPr>
              <a:t>3. </a:t>
            </a:r>
            <a:r>
              <a:rPr lang="en-AU" altLang="zh-CN" sz="2600" b="1">
                <a:latin typeface="Times New Roman" panose="02020603050405020304" pitchFamily="18" charset="0"/>
                <a:cs typeface="Times New Roman" panose="02020603050405020304" pitchFamily="18" charset="0"/>
              </a:rPr>
              <a:t>Scenarios and Data</a:t>
            </a:r>
            <a:br>
              <a:rPr lang="en-AU" altLang="zh-CN" sz="2600" b="1">
                <a:latin typeface="Times New Roman" panose="02020603050405020304" pitchFamily="18" charset="0"/>
                <a:cs typeface="Times New Roman" panose="02020603050405020304" pitchFamily="18" charset="0"/>
              </a:rPr>
            </a:br>
            <a:br>
              <a:rPr lang="en-AU" altLang="zh-CN" sz="2600" b="1">
                <a:latin typeface="Times New Roman" panose="02020603050405020304" pitchFamily="18" charset="0"/>
                <a:cs typeface="Times New Roman" panose="02020603050405020304" pitchFamily="18" charset="0"/>
              </a:rPr>
            </a:br>
            <a:r>
              <a:rPr lang="en-AU" altLang="zh-CN" sz="2600" b="1">
                <a:latin typeface="Times New Roman" panose="02020603050405020304" pitchFamily="18" charset="0"/>
                <a:cs typeface="Times New Roman" panose="02020603050405020304" pitchFamily="18" charset="0"/>
              </a:rPr>
              <a:t>A typical example of how firms’ behaviour reacted to the trade policy</a:t>
            </a:r>
            <a:endParaRPr lang="zh-CN" altLang="en-US" sz="2600" b="1">
              <a:latin typeface="Times New Roman" panose="02020603050405020304" pitchFamily="18" charset="0"/>
              <a:cs typeface="Times New Roman" panose="02020603050405020304" pitchFamily="18" charset="0"/>
            </a:endParaRPr>
          </a:p>
        </p:txBody>
      </p:sp>
      <p:sp>
        <p:nvSpPr>
          <p:cNvPr id="3" name="内容占位符 2">
            <a:extLst>
              <a:ext uri="{FF2B5EF4-FFF2-40B4-BE49-F238E27FC236}">
                <a16:creationId xmlns:a16="http://schemas.microsoft.com/office/drawing/2014/main" id="{10FDFFAF-0B35-45D8-B14C-265B293B4E5B}"/>
              </a:ext>
            </a:extLst>
          </p:cNvPr>
          <p:cNvSpPr>
            <a:spLocks noGrp="1"/>
          </p:cNvSpPr>
          <p:nvPr>
            <p:ph idx="1"/>
          </p:nvPr>
        </p:nvSpPr>
        <p:spPr>
          <a:xfrm>
            <a:off x="1045028" y="3017522"/>
            <a:ext cx="9941319" cy="3124658"/>
          </a:xfrm>
        </p:spPr>
        <p:txBody>
          <a:bodyPr anchor="ctr">
            <a:normAutofit/>
          </a:bodyPr>
          <a:lstStyle/>
          <a:p>
            <a:pPr marL="0" indent="0">
              <a:buNone/>
            </a:pPr>
            <a:r>
              <a:rPr lang="en-AU" altLang="zh-CN" sz="2400" dirty="0">
                <a:latin typeface="Times New Roman" panose="02020603050405020304" pitchFamily="18" charset="0"/>
                <a:cs typeface="Times New Roman" panose="02020603050405020304" pitchFamily="18" charset="0"/>
              </a:rPr>
              <a:t>As of July 2018, the United States has imposed a 25% tariff on part of Chinese products – as punitive measures on Chinese products based on the decisions of the “Section 301 investigation”. As U.S. and China placed retaliatory tariffs on more and more goods, some multinational companies had to reschedule production network, close down parts of plants located in China, and shift</a:t>
            </a:r>
            <a:r>
              <a:rPr lang="en-US" altLang="zh-CN" sz="2400" dirty="0">
                <a:latin typeface="Times New Roman" panose="02020603050405020304" pitchFamily="18" charset="0"/>
                <a:cs typeface="Times New Roman" panose="02020603050405020304" pitchFamily="18" charset="0"/>
              </a:rPr>
              <a:t>ed</a:t>
            </a:r>
            <a:r>
              <a:rPr lang="en-AU" altLang="zh-CN" sz="2400" dirty="0">
                <a:latin typeface="Times New Roman" panose="02020603050405020304" pitchFamily="18" charset="0"/>
                <a:cs typeface="Times New Roman" panose="02020603050405020304" pitchFamily="18" charset="0"/>
              </a:rPr>
              <a:t> overseas.</a:t>
            </a:r>
            <a:endParaRPr lang="zh-CN" altLang="en-US" sz="2400" dirty="0">
              <a:latin typeface="Times New Roman" panose="02020603050405020304" pitchFamily="18" charset="0"/>
              <a:cs typeface="Times New Roman" panose="02020603050405020304" pitchFamily="18" charset="0"/>
            </a:endParaRPr>
          </a:p>
        </p:txBody>
      </p:sp>
      <p:cxnSp>
        <p:nvCxnSpPr>
          <p:cNvPr id="59" name="Straight Connector 58">
            <a:extLst>
              <a:ext uri="{FF2B5EF4-FFF2-40B4-BE49-F238E27FC236}">
                <a16:creationId xmlns:a16="http://schemas.microsoft.com/office/drawing/2014/main" id="{6CF1BAF6-AD41-4082-B212-8A1F9A2E8779}"/>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838200" y="6485313"/>
            <a:ext cx="10515600" cy="0"/>
          </a:xfrm>
          <a:prstGeom prst="line">
            <a:avLst/>
          </a:prstGeom>
          <a:ln w="57150">
            <a:solidFill>
              <a:schemeClr val="accent4"/>
            </a:solidFill>
          </a:ln>
        </p:spPr>
        <p:style>
          <a:lnRef idx="1">
            <a:schemeClr val="accent1"/>
          </a:lnRef>
          <a:fillRef idx="0">
            <a:schemeClr val="accent1"/>
          </a:fillRef>
          <a:effectRef idx="0">
            <a:schemeClr val="accent1"/>
          </a:effectRef>
          <a:fontRef idx="minor">
            <a:schemeClr val="tx1"/>
          </a:fontRef>
        </p:style>
      </p:cxnSp>
      <p:sp>
        <p:nvSpPr>
          <p:cNvPr id="4" name="日期占位符 3">
            <a:extLst>
              <a:ext uri="{FF2B5EF4-FFF2-40B4-BE49-F238E27FC236}">
                <a16:creationId xmlns:a16="http://schemas.microsoft.com/office/drawing/2014/main" id="{C114FF1C-9C34-4C43-B369-604E1A508BC1}"/>
              </a:ext>
            </a:extLst>
          </p:cNvPr>
          <p:cNvSpPr>
            <a:spLocks noGrp="1"/>
          </p:cNvSpPr>
          <p:nvPr>
            <p:ph type="dt" sz="half" idx="10"/>
          </p:nvPr>
        </p:nvSpPr>
        <p:spPr>
          <a:xfrm>
            <a:off x="838200" y="6492240"/>
            <a:ext cx="2743200" cy="365125"/>
          </a:xfrm>
        </p:spPr>
        <p:txBody>
          <a:bodyPr>
            <a:normAutofit/>
          </a:bodyPr>
          <a:lstStyle/>
          <a:p>
            <a:pPr>
              <a:spcAft>
                <a:spcPts val="600"/>
              </a:spcAft>
            </a:pPr>
            <a:fld id="{B04D6351-6915-47C4-9196-1DCC37252D1B}" type="datetime1">
              <a:rPr lang="zh-CN" altLang="en-US" smtClean="0"/>
              <a:pPr>
                <a:spcAft>
                  <a:spcPts val="600"/>
                </a:spcAft>
              </a:pPr>
              <a:t>2020/6/12</a:t>
            </a:fld>
            <a:endParaRPr lang="zh-CN" altLang="en-US"/>
          </a:p>
        </p:txBody>
      </p:sp>
      <p:sp>
        <p:nvSpPr>
          <p:cNvPr id="5" name="页脚占位符 4">
            <a:extLst>
              <a:ext uri="{FF2B5EF4-FFF2-40B4-BE49-F238E27FC236}">
                <a16:creationId xmlns:a16="http://schemas.microsoft.com/office/drawing/2014/main" id="{316FCE06-C674-4637-9591-F6075312615F}"/>
              </a:ext>
            </a:extLst>
          </p:cNvPr>
          <p:cNvSpPr>
            <a:spLocks noGrp="1"/>
          </p:cNvSpPr>
          <p:nvPr>
            <p:ph type="ftr" sz="quarter" idx="11"/>
          </p:nvPr>
        </p:nvSpPr>
        <p:spPr>
          <a:xfrm>
            <a:off x="4038600" y="6492240"/>
            <a:ext cx="4114800" cy="365125"/>
          </a:xfrm>
        </p:spPr>
        <p:txBody>
          <a:bodyPr>
            <a:normAutofit/>
          </a:bodyPr>
          <a:lstStyle/>
          <a:p>
            <a:pPr>
              <a:spcAft>
                <a:spcPts val="600"/>
              </a:spcAft>
            </a:pPr>
            <a:r>
              <a:rPr lang="en-US" altLang="zh-CN"/>
              <a:t>GTAP Annual Conference, June 2020</a:t>
            </a:r>
            <a:endParaRPr lang="zh-CN" altLang="en-US"/>
          </a:p>
        </p:txBody>
      </p:sp>
      <p:sp>
        <p:nvSpPr>
          <p:cNvPr id="6" name="灯片编号占位符 5">
            <a:extLst>
              <a:ext uri="{FF2B5EF4-FFF2-40B4-BE49-F238E27FC236}">
                <a16:creationId xmlns:a16="http://schemas.microsoft.com/office/drawing/2014/main" id="{BB8532FA-5BA1-41F2-A703-A7F19B2E5128}"/>
              </a:ext>
            </a:extLst>
          </p:cNvPr>
          <p:cNvSpPr>
            <a:spLocks noGrp="1"/>
          </p:cNvSpPr>
          <p:nvPr>
            <p:ph type="sldNum" sz="quarter" idx="12"/>
          </p:nvPr>
        </p:nvSpPr>
        <p:spPr>
          <a:xfrm>
            <a:off x="8610600" y="6492240"/>
            <a:ext cx="2743200" cy="365125"/>
          </a:xfrm>
        </p:spPr>
        <p:txBody>
          <a:bodyPr>
            <a:normAutofit/>
          </a:bodyPr>
          <a:lstStyle/>
          <a:p>
            <a:pPr>
              <a:spcAft>
                <a:spcPts val="600"/>
              </a:spcAft>
            </a:pPr>
            <a:fld id="{C0A867C4-9EEB-4AFE-9714-03356454A58B}" type="slidenum">
              <a:rPr lang="zh-CN" altLang="en-US" smtClean="0"/>
              <a:pPr>
                <a:spcAft>
                  <a:spcPts val="600"/>
                </a:spcAft>
              </a:pPr>
              <a:t>9</a:t>
            </a:fld>
            <a:endParaRPr lang="zh-CN" altLang="en-US"/>
          </a:p>
        </p:txBody>
      </p:sp>
    </p:spTree>
    <p:extLst>
      <p:ext uri="{BB962C8B-B14F-4D97-AF65-F5344CB8AC3E}">
        <p14:creationId xmlns:p14="http://schemas.microsoft.com/office/powerpoint/2010/main" val="2253695319"/>
      </p:ext>
    </p:extLst>
  </p:cSld>
  <p:clrMapOvr>
    <a:masterClrMapping/>
  </p:clrMapOvr>
</p:sld>
</file>

<file path=ppt/theme/theme1.xml><?xml version="1.0" encoding="utf-8"?>
<a:theme xmlns:a="http://schemas.openxmlformats.org/drawingml/2006/main" name="HDOfficeLightV0">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67000"/>
                <a:satMod val="105000"/>
                <a:lumMod val="110000"/>
              </a:schemeClr>
            </a:gs>
            <a:gs pos="50000">
              <a:schemeClr val="phClr">
                <a:tint val="73000"/>
                <a:satMod val="103000"/>
                <a:lumMod val="105000"/>
              </a:schemeClr>
            </a:gs>
            <a:gs pos="100000">
              <a:schemeClr val="phClr">
                <a:tint val="81000"/>
                <a:satMod val="109000"/>
                <a:lumMod val="105000"/>
              </a:schemeClr>
            </a:gs>
          </a:gsLst>
          <a:lin ang="5400000" scaled="0"/>
        </a:gradFill>
        <a:gradFill rotWithShape="1">
          <a:gsLst>
            <a:gs pos="0">
              <a:schemeClr val="phClr">
                <a:tint val="94000"/>
                <a:satMod val="103000"/>
                <a:lumMod val="102000"/>
              </a:schemeClr>
            </a:gs>
            <a:gs pos="50000">
              <a:schemeClr val="phClr">
                <a:shade val="100000"/>
                <a:satMod val="110000"/>
                <a:lumMod val="100000"/>
              </a:schemeClr>
            </a:gs>
            <a:gs pos="100000">
              <a:schemeClr val="phClr">
                <a:shade val="78000"/>
                <a:satMod val="120000"/>
                <a:lumMod val="99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等线"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225</TotalTime>
  <Words>1737</Words>
  <Application>Microsoft Office PowerPoint</Application>
  <PresentationFormat>宽屏</PresentationFormat>
  <Paragraphs>474</Paragraphs>
  <Slides>20</Slides>
  <Notes>0</Notes>
  <HiddenSlides>0</HiddenSlides>
  <MMClips>0</MMClips>
  <ScaleCrop>false</ScaleCrop>
  <HeadingPairs>
    <vt:vector size="6" baseType="variant">
      <vt:variant>
        <vt:lpstr>已用的字体</vt:lpstr>
      </vt:variant>
      <vt:variant>
        <vt:i4>5</vt:i4>
      </vt:variant>
      <vt:variant>
        <vt:lpstr>主题</vt:lpstr>
      </vt:variant>
      <vt:variant>
        <vt:i4>1</vt:i4>
      </vt:variant>
      <vt:variant>
        <vt:lpstr>幻灯片标题</vt:lpstr>
      </vt:variant>
      <vt:variant>
        <vt:i4>20</vt:i4>
      </vt:variant>
    </vt:vector>
  </HeadingPairs>
  <TitlesOfParts>
    <vt:vector size="26" baseType="lpstr">
      <vt:lpstr>等线</vt:lpstr>
      <vt:lpstr>Calibri</vt:lpstr>
      <vt:lpstr>Calibri Light</vt:lpstr>
      <vt:lpstr>Times New Roman</vt:lpstr>
      <vt:lpstr>Wingdings 2</vt:lpstr>
      <vt:lpstr>HDOfficeLightV0</vt:lpstr>
      <vt:lpstr>GTAP Trade Policies Simulations: When Does “Firm Heterogeneity” Need to be Considered?</vt:lpstr>
      <vt:lpstr>Why does raise this question?</vt:lpstr>
      <vt:lpstr>Outlines</vt:lpstr>
      <vt:lpstr>1. The Effects of Firm Heterogeneity in Trade Policy  1.1 Policy effects of “firm heterogeneity” varies theoretically</vt:lpstr>
      <vt:lpstr>1.2 Is it necessary to incorporate “firm heterogeneity” into trade policy practices? </vt:lpstr>
      <vt:lpstr>1.3 Research Question in This Paper</vt:lpstr>
      <vt:lpstr>2. GTAP Model: Amington  v.s.  Firm Heterogeneity  2.1 Standard GTAP</vt:lpstr>
      <vt:lpstr>2.2 GTAP-HET: introducing firm heterogeneity into the standard GTAP model</vt:lpstr>
      <vt:lpstr>3. Scenarios and Data  A typical example of how firms’ behaviour reacted to the trade policy</vt:lpstr>
      <vt:lpstr>Aggregation:  13 Regions         x  6 Sectors</vt:lpstr>
      <vt:lpstr>Scenarios</vt:lpstr>
      <vt:lpstr>Scenarios</vt:lpstr>
      <vt:lpstr>4. Major Simulation Results 4.1 The Overall Impact</vt:lpstr>
      <vt:lpstr>4.2 Impacts on Sectors</vt:lpstr>
      <vt:lpstr>PowerPoint 演示文稿</vt:lpstr>
      <vt:lpstr>5. Conclusions and Analysis of the Mechanism of “Firm Heterogeneity”</vt:lpstr>
      <vt:lpstr>6.Suggestions on Model Applications</vt:lpstr>
      <vt:lpstr>PowerPoint 演示文稿</vt:lpstr>
      <vt:lpstr>7. Further Research</vt:lpstr>
      <vt:lpstr>Thanks for your attention!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GTAP Trade Policies Simulations: When Does “Firm Heterogeneity” Need to be Considered?</dc:title>
  <dc:creator>孟雪</dc:creator>
  <cp:lastModifiedBy>孟雪</cp:lastModifiedBy>
  <cp:revision>5</cp:revision>
  <dcterms:created xsi:type="dcterms:W3CDTF">2020-06-08T07:11:22Z</dcterms:created>
  <dcterms:modified xsi:type="dcterms:W3CDTF">2020-06-12T08:14:22Z</dcterms:modified>
</cp:coreProperties>
</file>