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91" r:id="rId3"/>
    <p:sldId id="263" r:id="rId4"/>
    <p:sldId id="283" r:id="rId5"/>
    <p:sldId id="292" r:id="rId6"/>
    <p:sldId id="289" r:id="rId7"/>
    <p:sldId id="290" r:id="rId8"/>
    <p:sldId id="281" r:id="rId9"/>
    <p:sldId id="264" r:id="rId10"/>
    <p:sldId id="258" r:id="rId11"/>
    <p:sldId id="262" r:id="rId12"/>
    <p:sldId id="280" r:id="rId13"/>
    <p:sldId id="257" r:id="rId14"/>
    <p:sldId id="284" r:id="rId15"/>
    <p:sldId id="266" r:id="rId16"/>
    <p:sldId id="285" r:id="rId17"/>
    <p:sldId id="273" r:id="rId18"/>
    <p:sldId id="288" r:id="rId19"/>
    <p:sldId id="286" r:id="rId20"/>
    <p:sldId id="287" r:id="rId21"/>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9" autoAdjust="0"/>
    <p:restoredTop sz="94660"/>
  </p:normalViewPr>
  <p:slideViewPr>
    <p:cSldViewPr snapToGrid="0">
      <p:cViewPr varScale="1">
        <p:scale>
          <a:sx n="67" d="100"/>
          <a:sy n="67" d="100"/>
        </p:scale>
        <p:origin x="45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5.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dirty="0"/>
              <a:t>Expanding Employment</a:t>
            </a:r>
          </a:p>
        </c:rich>
      </c:tx>
      <c:layout>
        <c:manualLayout>
          <c:xMode val="edge"/>
          <c:yMode val="edge"/>
          <c:x val="0.38096019247594054"/>
          <c:y val="2.108262604858051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800950494685097E-2"/>
          <c:y val="0.1553168940620398"/>
          <c:w val="0.95913627360997056"/>
          <c:h val="0.58499133944508308"/>
        </c:manualLayout>
      </c:layout>
      <c:barChart>
        <c:barDir val="col"/>
        <c:grouping val="clustered"/>
        <c:varyColors val="0"/>
        <c:ser>
          <c:idx val="0"/>
          <c:order val="0"/>
          <c:tx>
            <c:strRef>
              <c:f>Sheet2!$A$4</c:f>
              <c:strCache>
                <c:ptCount val="1"/>
                <c:pt idx="0">
                  <c:v>Unskilled</c:v>
                </c:pt>
              </c:strCache>
            </c:strRef>
          </c:tx>
          <c:spPr>
            <a:solidFill>
              <a:schemeClr val="accent1"/>
            </a:solidFill>
            <a:ln>
              <a:noFill/>
            </a:ln>
            <a:effectLst/>
          </c:spPr>
          <c:invertIfNegative val="0"/>
          <c:cat>
            <c:strRef>
              <c:f>Sheet2!$B$3:$BN$3</c:f>
              <c:strCache>
                <c:ptCount val="65"/>
                <c:pt idx="0">
                  <c:v>pdr</c:v>
                </c:pt>
                <c:pt idx="1">
                  <c:v>wht</c:v>
                </c:pt>
                <c:pt idx="2">
                  <c:v>gro</c:v>
                </c:pt>
                <c:pt idx="3">
                  <c:v>v_f</c:v>
                </c:pt>
                <c:pt idx="4">
                  <c:v>osd</c:v>
                </c:pt>
                <c:pt idx="5">
                  <c:v>c_b</c:v>
                </c:pt>
                <c:pt idx="6">
                  <c:v>pfb</c:v>
                </c:pt>
                <c:pt idx="7">
                  <c:v>ocr</c:v>
                </c:pt>
                <c:pt idx="8">
                  <c:v>ctl</c:v>
                </c:pt>
                <c:pt idx="9">
                  <c:v>oap</c:v>
                </c:pt>
                <c:pt idx="10">
                  <c:v>rmk</c:v>
                </c:pt>
                <c:pt idx="11">
                  <c:v>wol</c:v>
                </c:pt>
                <c:pt idx="12">
                  <c:v>frs</c:v>
                </c:pt>
                <c:pt idx="13">
                  <c:v>fsh</c:v>
                </c:pt>
                <c:pt idx="14">
                  <c:v>coa</c:v>
                </c:pt>
                <c:pt idx="15">
                  <c:v>oil</c:v>
                </c:pt>
                <c:pt idx="16">
                  <c:v>gas</c:v>
                </c:pt>
                <c:pt idx="17">
                  <c:v>oxt</c:v>
                </c:pt>
                <c:pt idx="18">
                  <c:v>cmt</c:v>
                </c:pt>
                <c:pt idx="19">
                  <c:v>omt</c:v>
                </c:pt>
                <c:pt idx="20">
                  <c:v>vol</c:v>
                </c:pt>
                <c:pt idx="21">
                  <c:v>mil</c:v>
                </c:pt>
                <c:pt idx="22">
                  <c:v>pcr</c:v>
                </c:pt>
                <c:pt idx="23">
                  <c:v>sgr</c:v>
                </c:pt>
                <c:pt idx="24">
                  <c:v>ofd</c:v>
                </c:pt>
                <c:pt idx="25">
                  <c:v>b_t</c:v>
                </c:pt>
                <c:pt idx="26">
                  <c:v>tex</c:v>
                </c:pt>
                <c:pt idx="27">
                  <c:v>wap</c:v>
                </c:pt>
                <c:pt idx="28">
                  <c:v>lea</c:v>
                </c:pt>
                <c:pt idx="29">
                  <c:v>lum</c:v>
                </c:pt>
                <c:pt idx="30">
                  <c:v>ppp</c:v>
                </c:pt>
                <c:pt idx="31">
                  <c:v>p_c</c:v>
                </c:pt>
                <c:pt idx="32">
                  <c:v>chm</c:v>
                </c:pt>
                <c:pt idx="33">
                  <c:v>bph</c:v>
                </c:pt>
                <c:pt idx="34">
                  <c:v>rpp</c:v>
                </c:pt>
                <c:pt idx="35">
                  <c:v>nmm</c:v>
                </c:pt>
                <c:pt idx="36">
                  <c:v>i_s</c:v>
                </c:pt>
                <c:pt idx="37">
                  <c:v>nfm</c:v>
                </c:pt>
                <c:pt idx="38">
                  <c:v>fmp</c:v>
                </c:pt>
                <c:pt idx="39">
                  <c:v>ele</c:v>
                </c:pt>
                <c:pt idx="40">
                  <c:v>eeq</c:v>
                </c:pt>
                <c:pt idx="41">
                  <c:v>ome</c:v>
                </c:pt>
                <c:pt idx="42">
                  <c:v>mvh</c:v>
                </c:pt>
                <c:pt idx="43">
                  <c:v>otn</c:v>
                </c:pt>
                <c:pt idx="44">
                  <c:v>omf</c:v>
                </c:pt>
                <c:pt idx="45">
                  <c:v>ely</c:v>
                </c:pt>
                <c:pt idx="46">
                  <c:v>gdt</c:v>
                </c:pt>
                <c:pt idx="47">
                  <c:v>wtr</c:v>
                </c:pt>
                <c:pt idx="48">
                  <c:v>cns</c:v>
                </c:pt>
                <c:pt idx="49">
                  <c:v>trd</c:v>
                </c:pt>
                <c:pt idx="50">
                  <c:v>afs</c:v>
                </c:pt>
                <c:pt idx="51">
                  <c:v>otp</c:v>
                </c:pt>
                <c:pt idx="52">
                  <c:v>wtp</c:v>
                </c:pt>
                <c:pt idx="53">
                  <c:v>atp</c:v>
                </c:pt>
                <c:pt idx="54">
                  <c:v>whs</c:v>
                </c:pt>
                <c:pt idx="55">
                  <c:v>cmn</c:v>
                </c:pt>
                <c:pt idx="56">
                  <c:v>ofi</c:v>
                </c:pt>
                <c:pt idx="57">
                  <c:v>ins</c:v>
                </c:pt>
                <c:pt idx="58">
                  <c:v>rsa</c:v>
                </c:pt>
                <c:pt idx="59">
                  <c:v>obs</c:v>
                </c:pt>
                <c:pt idx="60">
                  <c:v>ros</c:v>
                </c:pt>
                <c:pt idx="61">
                  <c:v>osg</c:v>
                </c:pt>
                <c:pt idx="62">
                  <c:v>edu</c:v>
                </c:pt>
                <c:pt idx="63">
                  <c:v>hht</c:v>
                </c:pt>
                <c:pt idx="64">
                  <c:v>dwe</c:v>
                </c:pt>
              </c:strCache>
            </c:strRef>
          </c:cat>
          <c:val>
            <c:numRef>
              <c:f>Sheet2!$B$4:$BN$4</c:f>
              <c:numCache>
                <c:formatCode>General</c:formatCode>
                <c:ptCount val="65"/>
                <c:pt idx="0">
                  <c:v>0</c:v>
                </c:pt>
                <c:pt idx="1">
                  <c:v>0</c:v>
                </c:pt>
                <c:pt idx="2">
                  <c:v>0</c:v>
                </c:pt>
                <c:pt idx="3">
                  <c:v>0</c:v>
                </c:pt>
                <c:pt idx="4">
                  <c:v>0</c:v>
                </c:pt>
                <c:pt idx="5">
                  <c:v>0</c:v>
                </c:pt>
                <c:pt idx="6">
                  <c:v>0</c:v>
                </c:pt>
                <c:pt idx="7">
                  <c:v>0</c:v>
                </c:pt>
                <c:pt idx="8">
                  <c:v>0</c:v>
                </c:pt>
                <c:pt idx="9">
                  <c:v>0</c:v>
                </c:pt>
                <c:pt idx="10">
                  <c:v>0</c:v>
                </c:pt>
                <c:pt idx="11">
                  <c:v>0</c:v>
                </c:pt>
                <c:pt idx="12">
                  <c:v>1.4102999999999999E-2</c:v>
                </c:pt>
                <c:pt idx="13">
                  <c:v>0</c:v>
                </c:pt>
                <c:pt idx="14">
                  <c:v>0</c:v>
                </c:pt>
                <c:pt idx="15">
                  <c:v>0</c:v>
                </c:pt>
                <c:pt idx="16">
                  <c:v>0</c:v>
                </c:pt>
                <c:pt idx="17">
                  <c:v>0</c:v>
                </c:pt>
                <c:pt idx="18">
                  <c:v>0</c:v>
                </c:pt>
                <c:pt idx="19">
                  <c:v>0</c:v>
                </c:pt>
                <c:pt idx="20">
                  <c:v>0</c:v>
                </c:pt>
                <c:pt idx="21">
                  <c:v>0</c:v>
                </c:pt>
                <c:pt idx="22">
                  <c:v>0</c:v>
                </c:pt>
                <c:pt idx="23">
                  <c:v>0</c:v>
                </c:pt>
                <c:pt idx="24">
                  <c:v>0</c:v>
                </c:pt>
                <c:pt idx="25">
                  <c:v>0</c:v>
                </c:pt>
                <c:pt idx="26">
                  <c:v>6.2056880000000003</c:v>
                </c:pt>
                <c:pt idx="27">
                  <c:v>20.062781999999999</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0.169159</c:v>
                </c:pt>
                <c:pt idx="48">
                  <c:v>2.097534</c:v>
                </c:pt>
                <c:pt idx="49">
                  <c:v>0</c:v>
                </c:pt>
                <c:pt idx="50">
                  <c:v>1.541504</c:v>
                </c:pt>
                <c:pt idx="51">
                  <c:v>0</c:v>
                </c:pt>
                <c:pt idx="52">
                  <c:v>0</c:v>
                </c:pt>
                <c:pt idx="53">
                  <c:v>0</c:v>
                </c:pt>
                <c:pt idx="54">
                  <c:v>0</c:v>
                </c:pt>
                <c:pt idx="55">
                  <c:v>0</c:v>
                </c:pt>
                <c:pt idx="56">
                  <c:v>0</c:v>
                </c:pt>
                <c:pt idx="57">
                  <c:v>0</c:v>
                </c:pt>
                <c:pt idx="58">
                  <c:v>1.7955319999999999</c:v>
                </c:pt>
                <c:pt idx="59">
                  <c:v>0</c:v>
                </c:pt>
                <c:pt idx="60">
                  <c:v>0.76330600000000004</c:v>
                </c:pt>
                <c:pt idx="61">
                  <c:v>1.72583</c:v>
                </c:pt>
                <c:pt idx="62">
                  <c:v>0.56494100000000003</c:v>
                </c:pt>
                <c:pt idx="63">
                  <c:v>3.6801759999999999</c:v>
                </c:pt>
                <c:pt idx="64">
                  <c:v>5.44E-4</c:v>
                </c:pt>
              </c:numCache>
            </c:numRef>
          </c:val>
          <c:extLst>
            <c:ext xmlns:c16="http://schemas.microsoft.com/office/drawing/2014/chart" uri="{C3380CC4-5D6E-409C-BE32-E72D297353CC}">
              <c16:uniqueId val="{00000000-0547-412A-9282-5129235EC80A}"/>
            </c:ext>
          </c:extLst>
        </c:ser>
        <c:ser>
          <c:idx val="1"/>
          <c:order val="1"/>
          <c:tx>
            <c:strRef>
              <c:f>Sheet2!$A$5</c:f>
              <c:strCache>
                <c:ptCount val="1"/>
                <c:pt idx="0">
                  <c:v>Skilled</c:v>
                </c:pt>
              </c:strCache>
            </c:strRef>
          </c:tx>
          <c:spPr>
            <a:solidFill>
              <a:schemeClr val="accent2"/>
            </a:solidFill>
            <a:ln>
              <a:noFill/>
            </a:ln>
            <a:effectLst/>
          </c:spPr>
          <c:invertIfNegative val="0"/>
          <c:cat>
            <c:strRef>
              <c:f>Sheet2!$B$3:$BN$3</c:f>
              <c:strCache>
                <c:ptCount val="65"/>
                <c:pt idx="0">
                  <c:v>pdr</c:v>
                </c:pt>
                <c:pt idx="1">
                  <c:v>wht</c:v>
                </c:pt>
                <c:pt idx="2">
                  <c:v>gro</c:v>
                </c:pt>
                <c:pt idx="3">
                  <c:v>v_f</c:v>
                </c:pt>
                <c:pt idx="4">
                  <c:v>osd</c:v>
                </c:pt>
                <c:pt idx="5">
                  <c:v>c_b</c:v>
                </c:pt>
                <c:pt idx="6">
                  <c:v>pfb</c:v>
                </c:pt>
                <c:pt idx="7">
                  <c:v>ocr</c:v>
                </c:pt>
                <c:pt idx="8">
                  <c:v>ctl</c:v>
                </c:pt>
                <c:pt idx="9">
                  <c:v>oap</c:v>
                </c:pt>
                <c:pt idx="10">
                  <c:v>rmk</c:v>
                </c:pt>
                <c:pt idx="11">
                  <c:v>wol</c:v>
                </c:pt>
                <c:pt idx="12">
                  <c:v>frs</c:v>
                </c:pt>
                <c:pt idx="13">
                  <c:v>fsh</c:v>
                </c:pt>
                <c:pt idx="14">
                  <c:v>coa</c:v>
                </c:pt>
                <c:pt idx="15">
                  <c:v>oil</c:v>
                </c:pt>
                <c:pt idx="16">
                  <c:v>gas</c:v>
                </c:pt>
                <c:pt idx="17">
                  <c:v>oxt</c:v>
                </c:pt>
                <c:pt idx="18">
                  <c:v>cmt</c:v>
                </c:pt>
                <c:pt idx="19">
                  <c:v>omt</c:v>
                </c:pt>
                <c:pt idx="20">
                  <c:v>vol</c:v>
                </c:pt>
                <c:pt idx="21">
                  <c:v>mil</c:v>
                </c:pt>
                <c:pt idx="22">
                  <c:v>pcr</c:v>
                </c:pt>
                <c:pt idx="23">
                  <c:v>sgr</c:v>
                </c:pt>
                <c:pt idx="24">
                  <c:v>ofd</c:v>
                </c:pt>
                <c:pt idx="25">
                  <c:v>b_t</c:v>
                </c:pt>
                <c:pt idx="26">
                  <c:v>tex</c:v>
                </c:pt>
                <c:pt idx="27">
                  <c:v>wap</c:v>
                </c:pt>
                <c:pt idx="28">
                  <c:v>lea</c:v>
                </c:pt>
                <c:pt idx="29">
                  <c:v>lum</c:v>
                </c:pt>
                <c:pt idx="30">
                  <c:v>ppp</c:v>
                </c:pt>
                <c:pt idx="31">
                  <c:v>p_c</c:v>
                </c:pt>
                <c:pt idx="32">
                  <c:v>chm</c:v>
                </c:pt>
                <c:pt idx="33">
                  <c:v>bph</c:v>
                </c:pt>
                <c:pt idx="34">
                  <c:v>rpp</c:v>
                </c:pt>
                <c:pt idx="35">
                  <c:v>nmm</c:v>
                </c:pt>
                <c:pt idx="36">
                  <c:v>i_s</c:v>
                </c:pt>
                <c:pt idx="37">
                  <c:v>nfm</c:v>
                </c:pt>
                <c:pt idx="38">
                  <c:v>fmp</c:v>
                </c:pt>
                <c:pt idx="39">
                  <c:v>ele</c:v>
                </c:pt>
                <c:pt idx="40">
                  <c:v>eeq</c:v>
                </c:pt>
                <c:pt idx="41">
                  <c:v>ome</c:v>
                </c:pt>
                <c:pt idx="42">
                  <c:v>mvh</c:v>
                </c:pt>
                <c:pt idx="43">
                  <c:v>otn</c:v>
                </c:pt>
                <c:pt idx="44">
                  <c:v>omf</c:v>
                </c:pt>
                <c:pt idx="45">
                  <c:v>ely</c:v>
                </c:pt>
                <c:pt idx="46">
                  <c:v>gdt</c:v>
                </c:pt>
                <c:pt idx="47">
                  <c:v>wtr</c:v>
                </c:pt>
                <c:pt idx="48">
                  <c:v>cns</c:v>
                </c:pt>
                <c:pt idx="49">
                  <c:v>trd</c:v>
                </c:pt>
                <c:pt idx="50">
                  <c:v>afs</c:v>
                </c:pt>
                <c:pt idx="51">
                  <c:v>otp</c:v>
                </c:pt>
                <c:pt idx="52">
                  <c:v>wtp</c:v>
                </c:pt>
                <c:pt idx="53">
                  <c:v>atp</c:v>
                </c:pt>
                <c:pt idx="54">
                  <c:v>whs</c:v>
                </c:pt>
                <c:pt idx="55">
                  <c:v>cmn</c:v>
                </c:pt>
                <c:pt idx="56">
                  <c:v>ofi</c:v>
                </c:pt>
                <c:pt idx="57">
                  <c:v>ins</c:v>
                </c:pt>
                <c:pt idx="58">
                  <c:v>rsa</c:v>
                </c:pt>
                <c:pt idx="59">
                  <c:v>obs</c:v>
                </c:pt>
                <c:pt idx="60">
                  <c:v>ros</c:v>
                </c:pt>
                <c:pt idx="61">
                  <c:v>osg</c:v>
                </c:pt>
                <c:pt idx="62">
                  <c:v>edu</c:v>
                </c:pt>
                <c:pt idx="63">
                  <c:v>hht</c:v>
                </c:pt>
                <c:pt idx="64">
                  <c:v>dwe</c:v>
                </c:pt>
              </c:strCache>
            </c:strRef>
          </c:cat>
          <c:val>
            <c:numRef>
              <c:f>Sheet2!$B$5:$BN$5</c:f>
              <c:numCache>
                <c:formatCode>General</c:formatCode>
                <c:ptCount val="65"/>
                <c:pt idx="0">
                  <c:v>0</c:v>
                </c:pt>
                <c:pt idx="1">
                  <c:v>0</c:v>
                </c:pt>
                <c:pt idx="2">
                  <c:v>0</c:v>
                </c:pt>
                <c:pt idx="3">
                  <c:v>0</c:v>
                </c:pt>
                <c:pt idx="4">
                  <c:v>0</c:v>
                </c:pt>
                <c:pt idx="5">
                  <c:v>0</c:v>
                </c:pt>
                <c:pt idx="6">
                  <c:v>0</c:v>
                </c:pt>
                <c:pt idx="7">
                  <c:v>0</c:v>
                </c:pt>
                <c:pt idx="8">
                  <c:v>0</c:v>
                </c:pt>
                <c:pt idx="9">
                  <c:v>0</c:v>
                </c:pt>
                <c:pt idx="10">
                  <c:v>0</c:v>
                </c:pt>
                <c:pt idx="11">
                  <c:v>0</c:v>
                </c:pt>
                <c:pt idx="12">
                  <c:v>6.9542000000000007E-2</c:v>
                </c:pt>
                <c:pt idx="13">
                  <c:v>0</c:v>
                </c:pt>
                <c:pt idx="14">
                  <c:v>0</c:v>
                </c:pt>
                <c:pt idx="15">
                  <c:v>0</c:v>
                </c:pt>
                <c:pt idx="16">
                  <c:v>0</c:v>
                </c:pt>
                <c:pt idx="17">
                  <c:v>0</c:v>
                </c:pt>
                <c:pt idx="18">
                  <c:v>0</c:v>
                </c:pt>
                <c:pt idx="19">
                  <c:v>0</c:v>
                </c:pt>
                <c:pt idx="20">
                  <c:v>0</c:v>
                </c:pt>
                <c:pt idx="21">
                  <c:v>0</c:v>
                </c:pt>
                <c:pt idx="22">
                  <c:v>0</c:v>
                </c:pt>
                <c:pt idx="23">
                  <c:v>0</c:v>
                </c:pt>
                <c:pt idx="24">
                  <c:v>0</c:v>
                </c:pt>
                <c:pt idx="25">
                  <c:v>0</c:v>
                </c:pt>
                <c:pt idx="26">
                  <c:v>26.697388</c:v>
                </c:pt>
                <c:pt idx="27">
                  <c:v>86.504790999999997</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0.34728999999999999</c:v>
                </c:pt>
                <c:pt idx="48">
                  <c:v>15.780272999999999</c:v>
                </c:pt>
                <c:pt idx="49">
                  <c:v>0</c:v>
                </c:pt>
                <c:pt idx="50">
                  <c:v>0.77783199999999997</c:v>
                </c:pt>
                <c:pt idx="51">
                  <c:v>0</c:v>
                </c:pt>
                <c:pt idx="52">
                  <c:v>0</c:v>
                </c:pt>
                <c:pt idx="53">
                  <c:v>0</c:v>
                </c:pt>
                <c:pt idx="54">
                  <c:v>0</c:v>
                </c:pt>
                <c:pt idx="55">
                  <c:v>0</c:v>
                </c:pt>
                <c:pt idx="56">
                  <c:v>0</c:v>
                </c:pt>
                <c:pt idx="57">
                  <c:v>0</c:v>
                </c:pt>
                <c:pt idx="58">
                  <c:v>2.2377929999999999</c:v>
                </c:pt>
                <c:pt idx="59">
                  <c:v>0</c:v>
                </c:pt>
                <c:pt idx="60">
                  <c:v>1.178955</c:v>
                </c:pt>
                <c:pt idx="61">
                  <c:v>3.3662109999999998</c:v>
                </c:pt>
                <c:pt idx="62">
                  <c:v>0.101563</c:v>
                </c:pt>
                <c:pt idx="63">
                  <c:v>7.2402340000000001</c:v>
                </c:pt>
                <c:pt idx="64">
                  <c:v>9.6500000000000004E-4</c:v>
                </c:pt>
              </c:numCache>
            </c:numRef>
          </c:val>
          <c:extLst>
            <c:ext xmlns:c16="http://schemas.microsoft.com/office/drawing/2014/chart" uri="{C3380CC4-5D6E-409C-BE32-E72D297353CC}">
              <c16:uniqueId val="{00000001-0547-412A-9282-5129235EC80A}"/>
            </c:ext>
          </c:extLst>
        </c:ser>
        <c:dLbls>
          <c:showLegendKey val="0"/>
          <c:showVal val="0"/>
          <c:showCatName val="0"/>
          <c:showSerName val="0"/>
          <c:showPercent val="0"/>
          <c:showBubbleSize val="0"/>
        </c:dLbls>
        <c:gapWidth val="219"/>
        <c:overlap val="-27"/>
        <c:axId val="1475058976"/>
        <c:axId val="1475061856"/>
      </c:barChart>
      <c:catAx>
        <c:axId val="1475058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75061856"/>
        <c:crosses val="autoZero"/>
        <c:auto val="1"/>
        <c:lblAlgn val="ctr"/>
        <c:lblOffset val="100"/>
        <c:noMultiLvlLbl val="0"/>
      </c:catAx>
      <c:valAx>
        <c:axId val="1475061856"/>
        <c:scaling>
          <c:orientation val="minMax"/>
          <c:max val="9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750589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dirty="0"/>
              <a:t>Contracting Employment</a:t>
            </a:r>
          </a:p>
        </c:rich>
      </c:tx>
      <c:layout>
        <c:manualLayout>
          <c:xMode val="edge"/>
          <c:yMode val="edge"/>
          <c:x val="0.37483890600631442"/>
          <c:y val="2.342952073961836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227557153181939E-2"/>
          <c:y val="0.19720182090807187"/>
          <c:w val="0.9544394043135912"/>
          <c:h val="0.62425406722452625"/>
        </c:manualLayout>
      </c:layout>
      <c:barChart>
        <c:barDir val="col"/>
        <c:grouping val="clustered"/>
        <c:varyColors val="0"/>
        <c:ser>
          <c:idx val="0"/>
          <c:order val="0"/>
          <c:tx>
            <c:strRef>
              <c:f>Sheet2!$A$10</c:f>
              <c:strCache>
                <c:ptCount val="1"/>
                <c:pt idx="0">
                  <c:v>Unskilled</c:v>
                </c:pt>
              </c:strCache>
            </c:strRef>
          </c:tx>
          <c:spPr>
            <a:solidFill>
              <a:schemeClr val="accent1"/>
            </a:solidFill>
            <a:ln>
              <a:noFill/>
            </a:ln>
            <a:effectLst/>
          </c:spPr>
          <c:invertIfNegative val="0"/>
          <c:cat>
            <c:strRef>
              <c:f>Sheet2!$B$9:$BN$9</c:f>
              <c:strCache>
                <c:ptCount val="65"/>
                <c:pt idx="0">
                  <c:v>pdr</c:v>
                </c:pt>
                <c:pt idx="1">
                  <c:v>wht</c:v>
                </c:pt>
                <c:pt idx="2">
                  <c:v>gro</c:v>
                </c:pt>
                <c:pt idx="3">
                  <c:v>v_f</c:v>
                </c:pt>
                <c:pt idx="4">
                  <c:v>osd</c:v>
                </c:pt>
                <c:pt idx="5">
                  <c:v>c_b</c:v>
                </c:pt>
                <c:pt idx="6">
                  <c:v>pfb</c:v>
                </c:pt>
                <c:pt idx="7">
                  <c:v>ocr</c:v>
                </c:pt>
                <c:pt idx="8">
                  <c:v>ctl</c:v>
                </c:pt>
                <c:pt idx="9">
                  <c:v>oap</c:v>
                </c:pt>
                <c:pt idx="10">
                  <c:v>rmk</c:v>
                </c:pt>
                <c:pt idx="11">
                  <c:v>wol</c:v>
                </c:pt>
                <c:pt idx="12">
                  <c:v>frs</c:v>
                </c:pt>
                <c:pt idx="13">
                  <c:v>fsh</c:v>
                </c:pt>
                <c:pt idx="14">
                  <c:v>coa</c:v>
                </c:pt>
                <c:pt idx="15">
                  <c:v>oil</c:v>
                </c:pt>
                <c:pt idx="16">
                  <c:v>gas</c:v>
                </c:pt>
                <c:pt idx="17">
                  <c:v>oxt</c:v>
                </c:pt>
                <c:pt idx="18">
                  <c:v>cmt</c:v>
                </c:pt>
                <c:pt idx="19">
                  <c:v>omt</c:v>
                </c:pt>
                <c:pt idx="20">
                  <c:v>vol</c:v>
                </c:pt>
                <c:pt idx="21">
                  <c:v>mil</c:v>
                </c:pt>
                <c:pt idx="22">
                  <c:v>pcr</c:v>
                </c:pt>
                <c:pt idx="23">
                  <c:v>sgr</c:v>
                </c:pt>
                <c:pt idx="24">
                  <c:v>ofd</c:v>
                </c:pt>
                <c:pt idx="25">
                  <c:v>b_t</c:v>
                </c:pt>
                <c:pt idx="26">
                  <c:v>tex</c:v>
                </c:pt>
                <c:pt idx="27">
                  <c:v>wap</c:v>
                </c:pt>
                <c:pt idx="28">
                  <c:v>lea</c:v>
                </c:pt>
                <c:pt idx="29">
                  <c:v>lum</c:v>
                </c:pt>
                <c:pt idx="30">
                  <c:v>ppp</c:v>
                </c:pt>
                <c:pt idx="31">
                  <c:v>p_c</c:v>
                </c:pt>
                <c:pt idx="32">
                  <c:v>chm</c:v>
                </c:pt>
                <c:pt idx="33">
                  <c:v>bph</c:v>
                </c:pt>
                <c:pt idx="34">
                  <c:v>rpp</c:v>
                </c:pt>
                <c:pt idx="35">
                  <c:v>nmm</c:v>
                </c:pt>
                <c:pt idx="36">
                  <c:v>i_s</c:v>
                </c:pt>
                <c:pt idx="37">
                  <c:v>nfm</c:v>
                </c:pt>
                <c:pt idx="38">
                  <c:v>fmp</c:v>
                </c:pt>
                <c:pt idx="39">
                  <c:v>ele</c:v>
                </c:pt>
                <c:pt idx="40">
                  <c:v>eeq</c:v>
                </c:pt>
                <c:pt idx="41">
                  <c:v>ome</c:v>
                </c:pt>
                <c:pt idx="42">
                  <c:v>mvh</c:v>
                </c:pt>
                <c:pt idx="43">
                  <c:v>otn</c:v>
                </c:pt>
                <c:pt idx="44">
                  <c:v>omf</c:v>
                </c:pt>
                <c:pt idx="45">
                  <c:v>ely</c:v>
                </c:pt>
                <c:pt idx="46">
                  <c:v>gdt</c:v>
                </c:pt>
                <c:pt idx="47">
                  <c:v>wtr</c:v>
                </c:pt>
                <c:pt idx="48">
                  <c:v>cns</c:v>
                </c:pt>
                <c:pt idx="49">
                  <c:v>trd</c:v>
                </c:pt>
                <c:pt idx="50">
                  <c:v>afs</c:v>
                </c:pt>
                <c:pt idx="51">
                  <c:v>otp</c:v>
                </c:pt>
                <c:pt idx="52">
                  <c:v>wtp</c:v>
                </c:pt>
                <c:pt idx="53">
                  <c:v>atp</c:v>
                </c:pt>
                <c:pt idx="54">
                  <c:v>whs</c:v>
                </c:pt>
                <c:pt idx="55">
                  <c:v>cmn</c:v>
                </c:pt>
                <c:pt idx="56">
                  <c:v>ofi</c:v>
                </c:pt>
                <c:pt idx="57">
                  <c:v>ins</c:v>
                </c:pt>
                <c:pt idx="58">
                  <c:v>rsa</c:v>
                </c:pt>
                <c:pt idx="59">
                  <c:v>obs</c:v>
                </c:pt>
                <c:pt idx="60">
                  <c:v>ros</c:v>
                </c:pt>
                <c:pt idx="61">
                  <c:v>osg</c:v>
                </c:pt>
                <c:pt idx="62">
                  <c:v>edu</c:v>
                </c:pt>
                <c:pt idx="63">
                  <c:v>hht</c:v>
                </c:pt>
                <c:pt idx="64">
                  <c:v>dwe</c:v>
                </c:pt>
              </c:strCache>
            </c:strRef>
          </c:cat>
          <c:val>
            <c:numRef>
              <c:f>Sheet2!$B$10:$BN$10</c:f>
              <c:numCache>
                <c:formatCode>General</c:formatCode>
                <c:ptCount val="65"/>
                <c:pt idx="0">
                  <c:v>-5.5979999999999997E-3</c:v>
                </c:pt>
                <c:pt idx="1">
                  <c:v>-4.0557999999999997E-2</c:v>
                </c:pt>
                <c:pt idx="2">
                  <c:v>-5.4739000000000003E-2</c:v>
                </c:pt>
                <c:pt idx="3">
                  <c:v>-0.106762</c:v>
                </c:pt>
                <c:pt idx="4">
                  <c:v>-0.124741</c:v>
                </c:pt>
                <c:pt idx="5">
                  <c:v>-5.0309999999999999E-3</c:v>
                </c:pt>
                <c:pt idx="6">
                  <c:v>-1.0283E-2</c:v>
                </c:pt>
                <c:pt idx="7">
                  <c:v>-3.5646999999999998E-2</c:v>
                </c:pt>
                <c:pt idx="8">
                  <c:v>-3.4931999999999998E-2</c:v>
                </c:pt>
                <c:pt idx="9">
                  <c:v>-2.0514999999999999E-2</c:v>
                </c:pt>
                <c:pt idx="10">
                  <c:v>-1.243E-2</c:v>
                </c:pt>
                <c:pt idx="11">
                  <c:v>-4.6799999999999999E-4</c:v>
                </c:pt>
                <c:pt idx="12">
                  <c:v>0</c:v>
                </c:pt>
                <c:pt idx="13">
                  <c:v>-3.5669999999999999E-3</c:v>
                </c:pt>
                <c:pt idx="14">
                  <c:v>-3.7317000000000003E-2</c:v>
                </c:pt>
                <c:pt idx="15">
                  <c:v>-0.180122</c:v>
                </c:pt>
                <c:pt idx="16">
                  <c:v>-2.5734E-2</c:v>
                </c:pt>
                <c:pt idx="17">
                  <c:v>-0.11806899999999999</c:v>
                </c:pt>
                <c:pt idx="18">
                  <c:v>-6.7539000000000002E-2</c:v>
                </c:pt>
                <c:pt idx="19">
                  <c:v>-0.12365</c:v>
                </c:pt>
                <c:pt idx="20">
                  <c:v>-3.0572999999999999E-2</c:v>
                </c:pt>
                <c:pt idx="21">
                  <c:v>-2.5531999999999999E-2</c:v>
                </c:pt>
                <c:pt idx="22">
                  <c:v>-8.4019999999999997E-3</c:v>
                </c:pt>
                <c:pt idx="23">
                  <c:v>-1.8759000000000001E-2</c:v>
                </c:pt>
                <c:pt idx="24">
                  <c:v>-0.23750299999999999</c:v>
                </c:pt>
                <c:pt idx="25">
                  <c:v>-5.9049999999999997E-3</c:v>
                </c:pt>
                <c:pt idx="26">
                  <c:v>0</c:v>
                </c:pt>
                <c:pt idx="27">
                  <c:v>0</c:v>
                </c:pt>
                <c:pt idx="28">
                  <c:v>-6.0712000000000002E-2</c:v>
                </c:pt>
                <c:pt idx="29">
                  <c:v>-0.13119500000000001</c:v>
                </c:pt>
                <c:pt idx="30">
                  <c:v>-0.89022800000000002</c:v>
                </c:pt>
                <c:pt idx="31">
                  <c:v>-9.8759999999999994E-3</c:v>
                </c:pt>
                <c:pt idx="32">
                  <c:v>-0.98013300000000003</c:v>
                </c:pt>
                <c:pt idx="33">
                  <c:v>-0.91056800000000004</c:v>
                </c:pt>
                <c:pt idx="34">
                  <c:v>-1.75766</c:v>
                </c:pt>
                <c:pt idx="35">
                  <c:v>-0.44125399999999998</c:v>
                </c:pt>
                <c:pt idx="36">
                  <c:v>-1.300797</c:v>
                </c:pt>
                <c:pt idx="37">
                  <c:v>-1.354584</c:v>
                </c:pt>
                <c:pt idx="38">
                  <c:v>-2.052765</c:v>
                </c:pt>
                <c:pt idx="39">
                  <c:v>-3.4145050000000001</c:v>
                </c:pt>
                <c:pt idx="40">
                  <c:v>-2.176971</c:v>
                </c:pt>
                <c:pt idx="41">
                  <c:v>-4.4020390000000003</c:v>
                </c:pt>
                <c:pt idx="42">
                  <c:v>-1.2191160000000001</c:v>
                </c:pt>
                <c:pt idx="43">
                  <c:v>-2.9158940000000002</c:v>
                </c:pt>
                <c:pt idx="44">
                  <c:v>-2.4795229999999999</c:v>
                </c:pt>
                <c:pt idx="45">
                  <c:v>-5.6458000000000001E-2</c:v>
                </c:pt>
                <c:pt idx="46">
                  <c:v>-9.4421000000000005E-2</c:v>
                </c:pt>
                <c:pt idx="47">
                  <c:v>0</c:v>
                </c:pt>
                <c:pt idx="48">
                  <c:v>0</c:v>
                </c:pt>
                <c:pt idx="49">
                  <c:v>-0.431641</c:v>
                </c:pt>
                <c:pt idx="50">
                  <c:v>0</c:v>
                </c:pt>
                <c:pt idx="51">
                  <c:v>-1.3015140000000001</c:v>
                </c:pt>
                <c:pt idx="52">
                  <c:v>-0.24441499999999999</c:v>
                </c:pt>
                <c:pt idx="53">
                  <c:v>-0.60482800000000003</c:v>
                </c:pt>
                <c:pt idx="54">
                  <c:v>-0.431732</c:v>
                </c:pt>
                <c:pt idx="55">
                  <c:v>-0.48681600000000003</c:v>
                </c:pt>
                <c:pt idx="56">
                  <c:v>-2.037598</c:v>
                </c:pt>
                <c:pt idx="57">
                  <c:v>-0.92541499999999999</c:v>
                </c:pt>
                <c:pt idx="58">
                  <c:v>0</c:v>
                </c:pt>
                <c:pt idx="59">
                  <c:v>-4.1713870000000002</c:v>
                </c:pt>
                <c:pt idx="60">
                  <c:v>0</c:v>
                </c:pt>
                <c:pt idx="61">
                  <c:v>0</c:v>
                </c:pt>
                <c:pt idx="62">
                  <c:v>0</c:v>
                </c:pt>
                <c:pt idx="63">
                  <c:v>0</c:v>
                </c:pt>
                <c:pt idx="64">
                  <c:v>0</c:v>
                </c:pt>
              </c:numCache>
            </c:numRef>
          </c:val>
          <c:extLst>
            <c:ext xmlns:c16="http://schemas.microsoft.com/office/drawing/2014/chart" uri="{C3380CC4-5D6E-409C-BE32-E72D297353CC}">
              <c16:uniqueId val="{00000000-8F1E-4D9D-A1F6-6C2E2481A6BA}"/>
            </c:ext>
          </c:extLst>
        </c:ser>
        <c:ser>
          <c:idx val="1"/>
          <c:order val="1"/>
          <c:tx>
            <c:strRef>
              <c:f>Sheet2!$A$11</c:f>
              <c:strCache>
                <c:ptCount val="1"/>
                <c:pt idx="0">
                  <c:v>Skilled</c:v>
                </c:pt>
              </c:strCache>
            </c:strRef>
          </c:tx>
          <c:spPr>
            <a:solidFill>
              <a:schemeClr val="accent2"/>
            </a:solidFill>
            <a:ln>
              <a:noFill/>
            </a:ln>
            <a:effectLst/>
          </c:spPr>
          <c:invertIfNegative val="0"/>
          <c:cat>
            <c:strRef>
              <c:f>Sheet2!$B$9:$BN$9</c:f>
              <c:strCache>
                <c:ptCount val="65"/>
                <c:pt idx="0">
                  <c:v>pdr</c:v>
                </c:pt>
                <c:pt idx="1">
                  <c:v>wht</c:v>
                </c:pt>
                <c:pt idx="2">
                  <c:v>gro</c:v>
                </c:pt>
                <c:pt idx="3">
                  <c:v>v_f</c:v>
                </c:pt>
                <c:pt idx="4">
                  <c:v>osd</c:v>
                </c:pt>
                <c:pt idx="5">
                  <c:v>c_b</c:v>
                </c:pt>
                <c:pt idx="6">
                  <c:v>pfb</c:v>
                </c:pt>
                <c:pt idx="7">
                  <c:v>ocr</c:v>
                </c:pt>
                <c:pt idx="8">
                  <c:v>ctl</c:v>
                </c:pt>
                <c:pt idx="9">
                  <c:v>oap</c:v>
                </c:pt>
                <c:pt idx="10">
                  <c:v>rmk</c:v>
                </c:pt>
                <c:pt idx="11">
                  <c:v>wol</c:v>
                </c:pt>
                <c:pt idx="12">
                  <c:v>frs</c:v>
                </c:pt>
                <c:pt idx="13">
                  <c:v>fsh</c:v>
                </c:pt>
                <c:pt idx="14">
                  <c:v>coa</c:v>
                </c:pt>
                <c:pt idx="15">
                  <c:v>oil</c:v>
                </c:pt>
                <c:pt idx="16">
                  <c:v>gas</c:v>
                </c:pt>
                <c:pt idx="17">
                  <c:v>oxt</c:v>
                </c:pt>
                <c:pt idx="18">
                  <c:v>cmt</c:v>
                </c:pt>
                <c:pt idx="19">
                  <c:v>omt</c:v>
                </c:pt>
                <c:pt idx="20">
                  <c:v>vol</c:v>
                </c:pt>
                <c:pt idx="21">
                  <c:v>mil</c:v>
                </c:pt>
                <c:pt idx="22">
                  <c:v>pcr</c:v>
                </c:pt>
                <c:pt idx="23">
                  <c:v>sgr</c:v>
                </c:pt>
                <c:pt idx="24">
                  <c:v>ofd</c:v>
                </c:pt>
                <c:pt idx="25">
                  <c:v>b_t</c:v>
                </c:pt>
                <c:pt idx="26">
                  <c:v>tex</c:v>
                </c:pt>
                <c:pt idx="27">
                  <c:v>wap</c:v>
                </c:pt>
                <c:pt idx="28">
                  <c:v>lea</c:v>
                </c:pt>
                <c:pt idx="29">
                  <c:v>lum</c:v>
                </c:pt>
                <c:pt idx="30">
                  <c:v>ppp</c:v>
                </c:pt>
                <c:pt idx="31">
                  <c:v>p_c</c:v>
                </c:pt>
                <c:pt idx="32">
                  <c:v>chm</c:v>
                </c:pt>
                <c:pt idx="33">
                  <c:v>bph</c:v>
                </c:pt>
                <c:pt idx="34">
                  <c:v>rpp</c:v>
                </c:pt>
                <c:pt idx="35">
                  <c:v>nmm</c:v>
                </c:pt>
                <c:pt idx="36">
                  <c:v>i_s</c:v>
                </c:pt>
                <c:pt idx="37">
                  <c:v>nfm</c:v>
                </c:pt>
                <c:pt idx="38">
                  <c:v>fmp</c:v>
                </c:pt>
                <c:pt idx="39">
                  <c:v>ele</c:v>
                </c:pt>
                <c:pt idx="40">
                  <c:v>eeq</c:v>
                </c:pt>
                <c:pt idx="41">
                  <c:v>ome</c:v>
                </c:pt>
                <c:pt idx="42">
                  <c:v>mvh</c:v>
                </c:pt>
                <c:pt idx="43">
                  <c:v>otn</c:v>
                </c:pt>
                <c:pt idx="44">
                  <c:v>omf</c:v>
                </c:pt>
                <c:pt idx="45">
                  <c:v>ely</c:v>
                </c:pt>
                <c:pt idx="46">
                  <c:v>gdt</c:v>
                </c:pt>
                <c:pt idx="47">
                  <c:v>wtr</c:v>
                </c:pt>
                <c:pt idx="48">
                  <c:v>cns</c:v>
                </c:pt>
                <c:pt idx="49">
                  <c:v>trd</c:v>
                </c:pt>
                <c:pt idx="50">
                  <c:v>afs</c:v>
                </c:pt>
                <c:pt idx="51">
                  <c:v>otp</c:v>
                </c:pt>
                <c:pt idx="52">
                  <c:v>wtp</c:v>
                </c:pt>
                <c:pt idx="53">
                  <c:v>atp</c:v>
                </c:pt>
                <c:pt idx="54">
                  <c:v>whs</c:v>
                </c:pt>
                <c:pt idx="55">
                  <c:v>cmn</c:v>
                </c:pt>
                <c:pt idx="56">
                  <c:v>ofi</c:v>
                </c:pt>
                <c:pt idx="57">
                  <c:v>ins</c:v>
                </c:pt>
                <c:pt idx="58">
                  <c:v>rsa</c:v>
                </c:pt>
                <c:pt idx="59">
                  <c:v>obs</c:v>
                </c:pt>
                <c:pt idx="60">
                  <c:v>ros</c:v>
                </c:pt>
                <c:pt idx="61">
                  <c:v>osg</c:v>
                </c:pt>
                <c:pt idx="62">
                  <c:v>edu</c:v>
                </c:pt>
                <c:pt idx="63">
                  <c:v>hht</c:v>
                </c:pt>
                <c:pt idx="64">
                  <c:v>dwe</c:v>
                </c:pt>
              </c:strCache>
            </c:strRef>
          </c:cat>
          <c:val>
            <c:numRef>
              <c:f>Sheet2!$B$11:$BN$11</c:f>
              <c:numCache>
                <c:formatCode>General</c:formatCode>
                <c:ptCount val="65"/>
                <c:pt idx="0">
                  <c:v>-2.8138E-2</c:v>
                </c:pt>
                <c:pt idx="1">
                  <c:v>-0.20336299999999999</c:v>
                </c:pt>
                <c:pt idx="2">
                  <c:v>-0.27642800000000001</c:v>
                </c:pt>
                <c:pt idx="3">
                  <c:v>-0.53759800000000002</c:v>
                </c:pt>
                <c:pt idx="4">
                  <c:v>-0.62586200000000003</c:v>
                </c:pt>
                <c:pt idx="5">
                  <c:v>-2.5337999999999999E-2</c:v>
                </c:pt>
                <c:pt idx="6">
                  <c:v>-5.178E-2</c:v>
                </c:pt>
                <c:pt idx="7">
                  <c:v>-0.179062</c:v>
                </c:pt>
                <c:pt idx="8">
                  <c:v>-0.17666599999999999</c:v>
                </c:pt>
                <c:pt idx="9">
                  <c:v>-0.104439</c:v>
                </c:pt>
                <c:pt idx="10">
                  <c:v>-6.3590999999999995E-2</c:v>
                </c:pt>
                <c:pt idx="11">
                  <c:v>-2.3440000000000002E-3</c:v>
                </c:pt>
                <c:pt idx="12">
                  <c:v>0</c:v>
                </c:pt>
                <c:pt idx="13">
                  <c:v>-1.8349000000000001E-2</c:v>
                </c:pt>
                <c:pt idx="14">
                  <c:v>-0.21265400000000001</c:v>
                </c:pt>
                <c:pt idx="15">
                  <c:v>-1.0246280000000001</c:v>
                </c:pt>
                <c:pt idx="16">
                  <c:v>-0.146233</c:v>
                </c:pt>
                <c:pt idx="17">
                  <c:v>-0.66935699999999998</c:v>
                </c:pt>
                <c:pt idx="18">
                  <c:v>-0.32379200000000002</c:v>
                </c:pt>
                <c:pt idx="19">
                  <c:v>-0.55989100000000003</c:v>
                </c:pt>
                <c:pt idx="20">
                  <c:v>-0.13426399999999999</c:v>
                </c:pt>
                <c:pt idx="21">
                  <c:v>-0.130524</c:v>
                </c:pt>
                <c:pt idx="22">
                  <c:v>-3.6806999999999999E-2</c:v>
                </c:pt>
                <c:pt idx="23">
                  <c:v>-8.5285E-2</c:v>
                </c:pt>
                <c:pt idx="24">
                  <c:v>-1.1448970000000001</c:v>
                </c:pt>
                <c:pt idx="25">
                  <c:v>-5.7433999999999999E-2</c:v>
                </c:pt>
                <c:pt idx="26">
                  <c:v>0</c:v>
                </c:pt>
                <c:pt idx="27">
                  <c:v>0</c:v>
                </c:pt>
                <c:pt idx="28">
                  <c:v>-0.26887100000000003</c:v>
                </c:pt>
                <c:pt idx="29">
                  <c:v>-0.73645000000000005</c:v>
                </c:pt>
                <c:pt idx="30">
                  <c:v>-4.030151</c:v>
                </c:pt>
                <c:pt idx="31">
                  <c:v>-5.2567000000000003E-2</c:v>
                </c:pt>
                <c:pt idx="32">
                  <c:v>-4.3709720000000001</c:v>
                </c:pt>
                <c:pt idx="33">
                  <c:v>-3.9830019999999999</c:v>
                </c:pt>
                <c:pt idx="34">
                  <c:v>-7.7568359999999998</c:v>
                </c:pt>
                <c:pt idx="35">
                  <c:v>-1.9896240000000001</c:v>
                </c:pt>
                <c:pt idx="36">
                  <c:v>-5.6940309999999998</c:v>
                </c:pt>
                <c:pt idx="37">
                  <c:v>-5.894501</c:v>
                </c:pt>
                <c:pt idx="38">
                  <c:v>-9.0678710000000002</c:v>
                </c:pt>
                <c:pt idx="39">
                  <c:v>-14.876099</c:v>
                </c:pt>
                <c:pt idx="40">
                  <c:v>-9.5131230000000002</c:v>
                </c:pt>
                <c:pt idx="41">
                  <c:v>-19.318359000000001</c:v>
                </c:pt>
                <c:pt idx="42">
                  <c:v>-5.4366459999999996</c:v>
                </c:pt>
                <c:pt idx="43">
                  <c:v>-12.735352000000001</c:v>
                </c:pt>
                <c:pt idx="44">
                  <c:v>-10.87561</c:v>
                </c:pt>
                <c:pt idx="45">
                  <c:v>-0.24185200000000001</c:v>
                </c:pt>
                <c:pt idx="46">
                  <c:v>-0.31037900000000002</c:v>
                </c:pt>
                <c:pt idx="47">
                  <c:v>0</c:v>
                </c:pt>
                <c:pt idx="48">
                  <c:v>0</c:v>
                </c:pt>
                <c:pt idx="49">
                  <c:v>-1.9902340000000001</c:v>
                </c:pt>
                <c:pt idx="50">
                  <c:v>0</c:v>
                </c:pt>
                <c:pt idx="51">
                  <c:v>-2.111694</c:v>
                </c:pt>
                <c:pt idx="52">
                  <c:v>-0.37670900000000002</c:v>
                </c:pt>
                <c:pt idx="53">
                  <c:v>-0.932037</c:v>
                </c:pt>
                <c:pt idx="54">
                  <c:v>-0.71301300000000001</c:v>
                </c:pt>
                <c:pt idx="55">
                  <c:v>-1.20166</c:v>
                </c:pt>
                <c:pt idx="56">
                  <c:v>-4.2519530000000003</c:v>
                </c:pt>
                <c:pt idx="57">
                  <c:v>-1.698242</c:v>
                </c:pt>
                <c:pt idx="58">
                  <c:v>0</c:v>
                </c:pt>
                <c:pt idx="59">
                  <c:v>-7.0546879999999996</c:v>
                </c:pt>
                <c:pt idx="60">
                  <c:v>0</c:v>
                </c:pt>
                <c:pt idx="61">
                  <c:v>0</c:v>
                </c:pt>
                <c:pt idx="62">
                  <c:v>0</c:v>
                </c:pt>
                <c:pt idx="63">
                  <c:v>0</c:v>
                </c:pt>
                <c:pt idx="64">
                  <c:v>0</c:v>
                </c:pt>
              </c:numCache>
            </c:numRef>
          </c:val>
          <c:extLst>
            <c:ext xmlns:c16="http://schemas.microsoft.com/office/drawing/2014/chart" uri="{C3380CC4-5D6E-409C-BE32-E72D297353CC}">
              <c16:uniqueId val="{00000001-8F1E-4D9D-A1F6-6C2E2481A6BA}"/>
            </c:ext>
          </c:extLst>
        </c:ser>
        <c:dLbls>
          <c:showLegendKey val="0"/>
          <c:showVal val="0"/>
          <c:showCatName val="0"/>
          <c:showSerName val="0"/>
          <c:showPercent val="0"/>
          <c:showBubbleSize val="0"/>
        </c:dLbls>
        <c:gapWidth val="219"/>
        <c:overlap val="-27"/>
        <c:axId val="2079332560"/>
        <c:axId val="2079330160"/>
      </c:barChart>
      <c:catAx>
        <c:axId val="2079332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9330160"/>
        <c:crosses val="autoZero"/>
        <c:auto val="1"/>
        <c:lblAlgn val="ctr"/>
        <c:lblOffset val="100"/>
        <c:noMultiLvlLbl val="0"/>
      </c:catAx>
      <c:valAx>
        <c:axId val="2079330160"/>
        <c:scaling>
          <c:orientation val="minMax"/>
          <c:min val="-9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9332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dirty="0"/>
              <a:t>Expanding Employment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Sheet2!$A$32</c:f>
              <c:strCache>
                <c:ptCount val="1"/>
                <c:pt idx="0">
                  <c:v>Unskilled</c:v>
                </c:pt>
              </c:strCache>
            </c:strRef>
          </c:tx>
          <c:spPr>
            <a:solidFill>
              <a:schemeClr val="accent1"/>
            </a:solidFill>
            <a:ln>
              <a:noFill/>
            </a:ln>
            <a:effectLst/>
          </c:spPr>
          <c:invertIfNegative val="0"/>
          <c:cat>
            <c:strRef>
              <c:f>Sheet2!$B$31:$BN$31</c:f>
              <c:strCache>
                <c:ptCount val="65"/>
                <c:pt idx="0">
                  <c:v>pdr</c:v>
                </c:pt>
                <c:pt idx="1">
                  <c:v>wht</c:v>
                </c:pt>
                <c:pt idx="2">
                  <c:v>gro</c:v>
                </c:pt>
                <c:pt idx="3">
                  <c:v>v_f</c:v>
                </c:pt>
                <c:pt idx="4">
                  <c:v>osd</c:v>
                </c:pt>
                <c:pt idx="5">
                  <c:v>c_b</c:v>
                </c:pt>
                <c:pt idx="6">
                  <c:v>pfb</c:v>
                </c:pt>
                <c:pt idx="7">
                  <c:v>ocr</c:v>
                </c:pt>
                <c:pt idx="8">
                  <c:v>ctl</c:v>
                </c:pt>
                <c:pt idx="9">
                  <c:v>oap</c:v>
                </c:pt>
                <c:pt idx="10">
                  <c:v>rmk</c:v>
                </c:pt>
                <c:pt idx="11">
                  <c:v>wol</c:v>
                </c:pt>
                <c:pt idx="12">
                  <c:v>frs</c:v>
                </c:pt>
                <c:pt idx="13">
                  <c:v>fsh</c:v>
                </c:pt>
                <c:pt idx="14">
                  <c:v>coa</c:v>
                </c:pt>
                <c:pt idx="15">
                  <c:v>oil</c:v>
                </c:pt>
                <c:pt idx="16">
                  <c:v>gas</c:v>
                </c:pt>
                <c:pt idx="17">
                  <c:v>oxt</c:v>
                </c:pt>
                <c:pt idx="18">
                  <c:v>cmt</c:v>
                </c:pt>
                <c:pt idx="19">
                  <c:v>omt</c:v>
                </c:pt>
                <c:pt idx="20">
                  <c:v>vol</c:v>
                </c:pt>
                <c:pt idx="21">
                  <c:v>mil</c:v>
                </c:pt>
                <c:pt idx="22">
                  <c:v>pcr</c:v>
                </c:pt>
                <c:pt idx="23">
                  <c:v>sgr</c:v>
                </c:pt>
                <c:pt idx="24">
                  <c:v>ofd</c:v>
                </c:pt>
                <c:pt idx="25">
                  <c:v>b_t</c:v>
                </c:pt>
                <c:pt idx="26">
                  <c:v>tex</c:v>
                </c:pt>
                <c:pt idx="27">
                  <c:v>wap</c:v>
                </c:pt>
                <c:pt idx="28">
                  <c:v>lea</c:v>
                </c:pt>
                <c:pt idx="29">
                  <c:v>lum</c:v>
                </c:pt>
                <c:pt idx="30">
                  <c:v>ppp</c:v>
                </c:pt>
                <c:pt idx="31">
                  <c:v>p_c</c:v>
                </c:pt>
                <c:pt idx="32">
                  <c:v>chm</c:v>
                </c:pt>
                <c:pt idx="33">
                  <c:v>bph</c:v>
                </c:pt>
                <c:pt idx="34">
                  <c:v>rpp</c:v>
                </c:pt>
                <c:pt idx="35">
                  <c:v>nmm</c:v>
                </c:pt>
                <c:pt idx="36">
                  <c:v>i_s</c:v>
                </c:pt>
                <c:pt idx="37">
                  <c:v>nfm</c:v>
                </c:pt>
                <c:pt idx="38">
                  <c:v>fmp</c:v>
                </c:pt>
                <c:pt idx="39">
                  <c:v>ele</c:v>
                </c:pt>
                <c:pt idx="40">
                  <c:v>eeq</c:v>
                </c:pt>
                <c:pt idx="41">
                  <c:v>ome</c:v>
                </c:pt>
                <c:pt idx="42">
                  <c:v>mvh</c:v>
                </c:pt>
                <c:pt idx="43">
                  <c:v>otn</c:v>
                </c:pt>
                <c:pt idx="44">
                  <c:v>omf</c:v>
                </c:pt>
                <c:pt idx="45">
                  <c:v>ely</c:v>
                </c:pt>
                <c:pt idx="46">
                  <c:v>gdt</c:v>
                </c:pt>
                <c:pt idx="47">
                  <c:v>wtr</c:v>
                </c:pt>
                <c:pt idx="48">
                  <c:v>cns</c:v>
                </c:pt>
                <c:pt idx="49">
                  <c:v>trd</c:v>
                </c:pt>
                <c:pt idx="50">
                  <c:v>afs</c:v>
                </c:pt>
                <c:pt idx="51">
                  <c:v>otp</c:v>
                </c:pt>
                <c:pt idx="52">
                  <c:v>wtp</c:v>
                </c:pt>
                <c:pt idx="53">
                  <c:v>atp</c:v>
                </c:pt>
                <c:pt idx="54">
                  <c:v>whs</c:v>
                </c:pt>
                <c:pt idx="55">
                  <c:v>cmn</c:v>
                </c:pt>
                <c:pt idx="56">
                  <c:v>ofi</c:v>
                </c:pt>
                <c:pt idx="57">
                  <c:v>ins</c:v>
                </c:pt>
                <c:pt idx="58">
                  <c:v>rsa</c:v>
                </c:pt>
                <c:pt idx="59">
                  <c:v>obs</c:v>
                </c:pt>
                <c:pt idx="60">
                  <c:v>ros</c:v>
                </c:pt>
                <c:pt idx="61">
                  <c:v>osg</c:v>
                </c:pt>
                <c:pt idx="62">
                  <c:v>edu</c:v>
                </c:pt>
                <c:pt idx="63">
                  <c:v>hht</c:v>
                </c:pt>
                <c:pt idx="64">
                  <c:v>dwe</c:v>
                </c:pt>
              </c:strCache>
            </c:strRef>
          </c:cat>
          <c:val>
            <c:numRef>
              <c:f>Sheet2!$B$32:$BN$32</c:f>
              <c:numCache>
                <c:formatCode>General</c:formatCode>
                <c:ptCount val="65"/>
                <c:pt idx="0">
                  <c:v>0</c:v>
                </c:pt>
                <c:pt idx="1">
                  <c:v>0</c:v>
                </c:pt>
                <c:pt idx="2">
                  <c:v>0</c:v>
                </c:pt>
                <c:pt idx="3">
                  <c:v>0</c:v>
                </c:pt>
                <c:pt idx="4">
                  <c:v>0</c:v>
                </c:pt>
                <c:pt idx="5">
                  <c:v>0</c:v>
                </c:pt>
                <c:pt idx="6">
                  <c:v>0</c:v>
                </c:pt>
                <c:pt idx="7">
                  <c:v>0</c:v>
                </c:pt>
                <c:pt idx="8">
                  <c:v>0</c:v>
                </c:pt>
                <c:pt idx="9">
                  <c:v>0</c:v>
                </c:pt>
                <c:pt idx="10">
                  <c:v>0</c:v>
                </c:pt>
                <c:pt idx="11">
                  <c:v>0</c:v>
                </c:pt>
                <c:pt idx="12">
                  <c:v>1.4082000000000001E-2</c:v>
                </c:pt>
                <c:pt idx="13">
                  <c:v>0</c:v>
                </c:pt>
                <c:pt idx="14">
                  <c:v>0</c:v>
                </c:pt>
                <c:pt idx="15">
                  <c:v>0</c:v>
                </c:pt>
                <c:pt idx="16">
                  <c:v>0</c:v>
                </c:pt>
                <c:pt idx="17">
                  <c:v>0</c:v>
                </c:pt>
                <c:pt idx="18">
                  <c:v>0</c:v>
                </c:pt>
                <c:pt idx="19">
                  <c:v>0</c:v>
                </c:pt>
                <c:pt idx="20">
                  <c:v>0</c:v>
                </c:pt>
                <c:pt idx="21">
                  <c:v>8.4270000000000005E-3</c:v>
                </c:pt>
                <c:pt idx="22">
                  <c:v>0</c:v>
                </c:pt>
                <c:pt idx="23">
                  <c:v>0</c:v>
                </c:pt>
                <c:pt idx="24">
                  <c:v>0</c:v>
                </c:pt>
                <c:pt idx="25">
                  <c:v>4.4047999999999997E-2</c:v>
                </c:pt>
                <c:pt idx="26">
                  <c:v>6.3490520000000004</c:v>
                </c:pt>
                <c:pt idx="27">
                  <c:v>20.157150000000001</c:v>
                </c:pt>
                <c:pt idx="28">
                  <c:v>0</c:v>
                </c:pt>
                <c:pt idx="29">
                  <c:v>0.115448</c:v>
                </c:pt>
                <c:pt idx="30">
                  <c:v>0</c:v>
                </c:pt>
                <c:pt idx="31">
                  <c:v>7.143E-3</c:v>
                </c:pt>
                <c:pt idx="32">
                  <c:v>0</c:v>
                </c:pt>
                <c:pt idx="33">
                  <c:v>0</c:v>
                </c:pt>
                <c:pt idx="34">
                  <c:v>0</c:v>
                </c:pt>
                <c:pt idx="35">
                  <c:v>0</c:v>
                </c:pt>
                <c:pt idx="36">
                  <c:v>0</c:v>
                </c:pt>
                <c:pt idx="37">
                  <c:v>0</c:v>
                </c:pt>
                <c:pt idx="38">
                  <c:v>0</c:v>
                </c:pt>
                <c:pt idx="39">
                  <c:v>0</c:v>
                </c:pt>
                <c:pt idx="40">
                  <c:v>0</c:v>
                </c:pt>
                <c:pt idx="41">
                  <c:v>0</c:v>
                </c:pt>
                <c:pt idx="42">
                  <c:v>0</c:v>
                </c:pt>
                <c:pt idx="43">
                  <c:v>0</c:v>
                </c:pt>
                <c:pt idx="44">
                  <c:v>0</c:v>
                </c:pt>
                <c:pt idx="45">
                  <c:v>8.2839999999999997E-2</c:v>
                </c:pt>
                <c:pt idx="46">
                  <c:v>0</c:v>
                </c:pt>
                <c:pt idx="47">
                  <c:v>0.560608</c:v>
                </c:pt>
                <c:pt idx="48">
                  <c:v>3.327026</c:v>
                </c:pt>
                <c:pt idx="49">
                  <c:v>10.145508</c:v>
                </c:pt>
                <c:pt idx="50">
                  <c:v>5.4436039999999997</c:v>
                </c:pt>
                <c:pt idx="51">
                  <c:v>5.6884999999999998E-2</c:v>
                </c:pt>
                <c:pt idx="52">
                  <c:v>0</c:v>
                </c:pt>
                <c:pt idx="53">
                  <c:v>0</c:v>
                </c:pt>
                <c:pt idx="54">
                  <c:v>8.1481999999999999E-2</c:v>
                </c:pt>
                <c:pt idx="55">
                  <c:v>1.85791</c:v>
                </c:pt>
                <c:pt idx="56">
                  <c:v>3.3251949999999999</c:v>
                </c:pt>
                <c:pt idx="57">
                  <c:v>0.53930699999999998</c:v>
                </c:pt>
                <c:pt idx="58">
                  <c:v>3.100098</c:v>
                </c:pt>
                <c:pt idx="59">
                  <c:v>1.401367</c:v>
                </c:pt>
                <c:pt idx="60">
                  <c:v>2.3922119999999998</c:v>
                </c:pt>
                <c:pt idx="61">
                  <c:v>4.0974120000000003</c:v>
                </c:pt>
                <c:pt idx="62">
                  <c:v>4.1577149999999996</c:v>
                </c:pt>
                <c:pt idx="63">
                  <c:v>8.6376950000000008</c:v>
                </c:pt>
                <c:pt idx="64">
                  <c:v>1.4580000000000001E-3</c:v>
                </c:pt>
              </c:numCache>
            </c:numRef>
          </c:val>
          <c:extLst>
            <c:ext xmlns:c16="http://schemas.microsoft.com/office/drawing/2014/chart" uri="{C3380CC4-5D6E-409C-BE32-E72D297353CC}">
              <c16:uniqueId val="{00000000-732A-46CB-855C-0EF3EFD4A3CD}"/>
            </c:ext>
          </c:extLst>
        </c:ser>
        <c:ser>
          <c:idx val="1"/>
          <c:order val="1"/>
          <c:tx>
            <c:strRef>
              <c:f>Sheet2!$A$33</c:f>
              <c:strCache>
                <c:ptCount val="1"/>
                <c:pt idx="0">
                  <c:v>Skilled</c:v>
                </c:pt>
              </c:strCache>
            </c:strRef>
          </c:tx>
          <c:spPr>
            <a:solidFill>
              <a:schemeClr val="accent2"/>
            </a:solidFill>
            <a:ln>
              <a:noFill/>
            </a:ln>
            <a:effectLst/>
          </c:spPr>
          <c:invertIfNegative val="0"/>
          <c:cat>
            <c:strRef>
              <c:f>Sheet2!$B$31:$BN$31</c:f>
              <c:strCache>
                <c:ptCount val="65"/>
                <c:pt idx="0">
                  <c:v>pdr</c:v>
                </c:pt>
                <c:pt idx="1">
                  <c:v>wht</c:v>
                </c:pt>
                <c:pt idx="2">
                  <c:v>gro</c:v>
                </c:pt>
                <c:pt idx="3">
                  <c:v>v_f</c:v>
                </c:pt>
                <c:pt idx="4">
                  <c:v>osd</c:v>
                </c:pt>
                <c:pt idx="5">
                  <c:v>c_b</c:v>
                </c:pt>
                <c:pt idx="6">
                  <c:v>pfb</c:v>
                </c:pt>
                <c:pt idx="7">
                  <c:v>ocr</c:v>
                </c:pt>
                <c:pt idx="8">
                  <c:v>ctl</c:v>
                </c:pt>
                <c:pt idx="9">
                  <c:v>oap</c:v>
                </c:pt>
                <c:pt idx="10">
                  <c:v>rmk</c:v>
                </c:pt>
                <c:pt idx="11">
                  <c:v>wol</c:v>
                </c:pt>
                <c:pt idx="12">
                  <c:v>frs</c:v>
                </c:pt>
                <c:pt idx="13">
                  <c:v>fsh</c:v>
                </c:pt>
                <c:pt idx="14">
                  <c:v>coa</c:v>
                </c:pt>
                <c:pt idx="15">
                  <c:v>oil</c:v>
                </c:pt>
                <c:pt idx="16">
                  <c:v>gas</c:v>
                </c:pt>
                <c:pt idx="17">
                  <c:v>oxt</c:v>
                </c:pt>
                <c:pt idx="18">
                  <c:v>cmt</c:v>
                </c:pt>
                <c:pt idx="19">
                  <c:v>omt</c:v>
                </c:pt>
                <c:pt idx="20">
                  <c:v>vol</c:v>
                </c:pt>
                <c:pt idx="21">
                  <c:v>mil</c:v>
                </c:pt>
                <c:pt idx="22">
                  <c:v>pcr</c:v>
                </c:pt>
                <c:pt idx="23">
                  <c:v>sgr</c:v>
                </c:pt>
                <c:pt idx="24">
                  <c:v>ofd</c:v>
                </c:pt>
                <c:pt idx="25">
                  <c:v>b_t</c:v>
                </c:pt>
                <c:pt idx="26">
                  <c:v>tex</c:v>
                </c:pt>
                <c:pt idx="27">
                  <c:v>wap</c:v>
                </c:pt>
                <c:pt idx="28">
                  <c:v>lea</c:v>
                </c:pt>
                <c:pt idx="29">
                  <c:v>lum</c:v>
                </c:pt>
                <c:pt idx="30">
                  <c:v>ppp</c:v>
                </c:pt>
                <c:pt idx="31">
                  <c:v>p_c</c:v>
                </c:pt>
                <c:pt idx="32">
                  <c:v>chm</c:v>
                </c:pt>
                <c:pt idx="33">
                  <c:v>bph</c:v>
                </c:pt>
                <c:pt idx="34">
                  <c:v>rpp</c:v>
                </c:pt>
                <c:pt idx="35">
                  <c:v>nmm</c:v>
                </c:pt>
                <c:pt idx="36">
                  <c:v>i_s</c:v>
                </c:pt>
                <c:pt idx="37">
                  <c:v>nfm</c:v>
                </c:pt>
                <c:pt idx="38">
                  <c:v>fmp</c:v>
                </c:pt>
                <c:pt idx="39">
                  <c:v>ele</c:v>
                </c:pt>
                <c:pt idx="40">
                  <c:v>eeq</c:v>
                </c:pt>
                <c:pt idx="41">
                  <c:v>ome</c:v>
                </c:pt>
                <c:pt idx="42">
                  <c:v>mvh</c:v>
                </c:pt>
                <c:pt idx="43">
                  <c:v>otn</c:v>
                </c:pt>
                <c:pt idx="44">
                  <c:v>omf</c:v>
                </c:pt>
                <c:pt idx="45">
                  <c:v>ely</c:v>
                </c:pt>
                <c:pt idx="46">
                  <c:v>gdt</c:v>
                </c:pt>
                <c:pt idx="47">
                  <c:v>wtr</c:v>
                </c:pt>
                <c:pt idx="48">
                  <c:v>cns</c:v>
                </c:pt>
                <c:pt idx="49">
                  <c:v>trd</c:v>
                </c:pt>
                <c:pt idx="50">
                  <c:v>afs</c:v>
                </c:pt>
                <c:pt idx="51">
                  <c:v>otp</c:v>
                </c:pt>
                <c:pt idx="52">
                  <c:v>wtp</c:v>
                </c:pt>
                <c:pt idx="53">
                  <c:v>atp</c:v>
                </c:pt>
                <c:pt idx="54">
                  <c:v>whs</c:v>
                </c:pt>
                <c:pt idx="55">
                  <c:v>cmn</c:v>
                </c:pt>
                <c:pt idx="56">
                  <c:v>ofi</c:v>
                </c:pt>
                <c:pt idx="57">
                  <c:v>ins</c:v>
                </c:pt>
                <c:pt idx="58">
                  <c:v>rsa</c:v>
                </c:pt>
                <c:pt idx="59">
                  <c:v>obs</c:v>
                </c:pt>
                <c:pt idx="60">
                  <c:v>ros</c:v>
                </c:pt>
                <c:pt idx="61">
                  <c:v>osg</c:v>
                </c:pt>
                <c:pt idx="62">
                  <c:v>edu</c:v>
                </c:pt>
                <c:pt idx="63">
                  <c:v>hht</c:v>
                </c:pt>
                <c:pt idx="64">
                  <c:v>dwe</c:v>
                </c:pt>
              </c:strCache>
            </c:strRef>
          </c:cat>
          <c:val>
            <c:numRef>
              <c:f>Sheet2!$B$33:$BN$33</c:f>
              <c:numCache>
                <c:formatCode>General</c:formatCode>
                <c:ptCount val="65"/>
                <c:pt idx="0">
                  <c:v>0</c:v>
                </c:pt>
                <c:pt idx="1">
                  <c:v>0</c:v>
                </c:pt>
                <c:pt idx="2">
                  <c:v>0</c:v>
                </c:pt>
                <c:pt idx="3">
                  <c:v>0</c:v>
                </c:pt>
                <c:pt idx="4">
                  <c:v>0</c:v>
                </c:pt>
                <c:pt idx="5">
                  <c:v>0</c:v>
                </c:pt>
                <c:pt idx="6">
                  <c:v>0</c:v>
                </c:pt>
                <c:pt idx="7">
                  <c:v>0</c:v>
                </c:pt>
                <c:pt idx="8">
                  <c:v>0</c:v>
                </c:pt>
                <c:pt idx="9">
                  <c:v>0</c:v>
                </c:pt>
                <c:pt idx="10">
                  <c:v>0</c:v>
                </c:pt>
                <c:pt idx="11">
                  <c:v>0</c:v>
                </c:pt>
                <c:pt idx="12">
                  <c:v>5.9193000000000003E-2</c:v>
                </c:pt>
                <c:pt idx="13">
                  <c:v>0</c:v>
                </c:pt>
                <c:pt idx="14">
                  <c:v>0</c:v>
                </c:pt>
                <c:pt idx="15">
                  <c:v>0</c:v>
                </c:pt>
                <c:pt idx="16">
                  <c:v>0</c:v>
                </c:pt>
                <c:pt idx="17">
                  <c:v>0</c:v>
                </c:pt>
                <c:pt idx="18">
                  <c:v>0</c:v>
                </c:pt>
                <c:pt idx="19">
                  <c:v>0</c:v>
                </c:pt>
                <c:pt idx="20">
                  <c:v>0</c:v>
                </c:pt>
                <c:pt idx="21">
                  <c:v>0</c:v>
                </c:pt>
                <c:pt idx="22">
                  <c:v>0</c:v>
                </c:pt>
                <c:pt idx="23">
                  <c:v>0</c:v>
                </c:pt>
                <c:pt idx="24">
                  <c:v>0</c:v>
                </c:pt>
                <c:pt idx="25">
                  <c:v>0</c:v>
                </c:pt>
                <c:pt idx="26">
                  <c:v>26.565857000000001</c:v>
                </c:pt>
                <c:pt idx="27">
                  <c:v>86.416809000000001</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10.242188000000001</c:v>
                </c:pt>
                <c:pt idx="49">
                  <c:v>0</c:v>
                </c:pt>
                <c:pt idx="50">
                  <c:v>0</c:v>
                </c:pt>
                <c:pt idx="51">
                  <c:v>0</c:v>
                </c:pt>
                <c:pt idx="52">
                  <c:v>0</c:v>
                </c:pt>
                <c:pt idx="53">
                  <c:v>0</c:v>
                </c:pt>
                <c:pt idx="54">
                  <c:v>0</c:v>
                </c:pt>
                <c:pt idx="55">
                  <c:v>0</c:v>
                </c:pt>
                <c:pt idx="56">
                  <c:v>0</c:v>
                </c:pt>
                <c:pt idx="57">
                  <c:v>0</c:v>
                </c:pt>
                <c:pt idx="58">
                  <c:v>1.1403810000000001</c:v>
                </c:pt>
                <c:pt idx="59">
                  <c:v>0</c:v>
                </c:pt>
                <c:pt idx="60">
                  <c:v>0</c:v>
                </c:pt>
                <c:pt idx="61">
                  <c:v>0.44873000000000002</c:v>
                </c:pt>
                <c:pt idx="62">
                  <c:v>0</c:v>
                </c:pt>
                <c:pt idx="63">
                  <c:v>1.4912110000000001</c:v>
                </c:pt>
                <c:pt idx="64">
                  <c:v>0</c:v>
                </c:pt>
              </c:numCache>
            </c:numRef>
          </c:val>
          <c:extLst>
            <c:ext xmlns:c16="http://schemas.microsoft.com/office/drawing/2014/chart" uri="{C3380CC4-5D6E-409C-BE32-E72D297353CC}">
              <c16:uniqueId val="{00000001-732A-46CB-855C-0EF3EFD4A3CD}"/>
            </c:ext>
          </c:extLst>
        </c:ser>
        <c:dLbls>
          <c:showLegendKey val="0"/>
          <c:showVal val="0"/>
          <c:showCatName val="0"/>
          <c:showSerName val="0"/>
          <c:showPercent val="0"/>
          <c:showBubbleSize val="0"/>
        </c:dLbls>
        <c:gapWidth val="219"/>
        <c:overlap val="-27"/>
        <c:axId val="2079339280"/>
        <c:axId val="2079339760"/>
      </c:barChart>
      <c:catAx>
        <c:axId val="2079339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9339760"/>
        <c:crosses val="autoZero"/>
        <c:auto val="1"/>
        <c:lblAlgn val="ctr"/>
        <c:lblOffset val="100"/>
        <c:noMultiLvlLbl val="0"/>
      </c:catAx>
      <c:valAx>
        <c:axId val="2079339760"/>
        <c:scaling>
          <c:orientation val="minMax"/>
          <c:max val="9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9339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4472C4"/>
      </a:solid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dirty="0"/>
              <a:t>Contracting Employment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Sheet2!$A$38</c:f>
              <c:strCache>
                <c:ptCount val="1"/>
                <c:pt idx="0">
                  <c:v>Unskilled</c:v>
                </c:pt>
              </c:strCache>
            </c:strRef>
          </c:tx>
          <c:spPr>
            <a:solidFill>
              <a:schemeClr val="accent1"/>
            </a:solidFill>
            <a:ln>
              <a:noFill/>
            </a:ln>
            <a:effectLst/>
          </c:spPr>
          <c:invertIfNegative val="0"/>
          <c:cat>
            <c:strRef>
              <c:f>Sheet2!$B$37:$BN$37</c:f>
              <c:strCache>
                <c:ptCount val="65"/>
                <c:pt idx="0">
                  <c:v>pdr</c:v>
                </c:pt>
                <c:pt idx="1">
                  <c:v>wht</c:v>
                </c:pt>
                <c:pt idx="2">
                  <c:v>gro</c:v>
                </c:pt>
                <c:pt idx="3">
                  <c:v>v_f</c:v>
                </c:pt>
                <c:pt idx="4">
                  <c:v>osd</c:v>
                </c:pt>
                <c:pt idx="5">
                  <c:v>c_b</c:v>
                </c:pt>
                <c:pt idx="6">
                  <c:v>pfb</c:v>
                </c:pt>
                <c:pt idx="7">
                  <c:v>ocr</c:v>
                </c:pt>
                <c:pt idx="8">
                  <c:v>ctl</c:v>
                </c:pt>
                <c:pt idx="9">
                  <c:v>oap</c:v>
                </c:pt>
                <c:pt idx="10">
                  <c:v>rmk</c:v>
                </c:pt>
                <c:pt idx="11">
                  <c:v>wol</c:v>
                </c:pt>
                <c:pt idx="12">
                  <c:v>frs</c:v>
                </c:pt>
                <c:pt idx="13">
                  <c:v>fsh</c:v>
                </c:pt>
                <c:pt idx="14">
                  <c:v>coa</c:v>
                </c:pt>
                <c:pt idx="15">
                  <c:v>oil</c:v>
                </c:pt>
                <c:pt idx="16">
                  <c:v>gas</c:v>
                </c:pt>
                <c:pt idx="17">
                  <c:v>oxt</c:v>
                </c:pt>
                <c:pt idx="18">
                  <c:v>cmt</c:v>
                </c:pt>
                <c:pt idx="19">
                  <c:v>omt</c:v>
                </c:pt>
                <c:pt idx="20">
                  <c:v>vol</c:v>
                </c:pt>
                <c:pt idx="21">
                  <c:v>mil</c:v>
                </c:pt>
                <c:pt idx="22">
                  <c:v>pcr</c:v>
                </c:pt>
                <c:pt idx="23">
                  <c:v>sgr</c:v>
                </c:pt>
                <c:pt idx="24">
                  <c:v>ofd</c:v>
                </c:pt>
                <c:pt idx="25">
                  <c:v>b_t</c:v>
                </c:pt>
                <c:pt idx="26">
                  <c:v>tex</c:v>
                </c:pt>
                <c:pt idx="27">
                  <c:v>wap</c:v>
                </c:pt>
                <c:pt idx="28">
                  <c:v>lea</c:v>
                </c:pt>
                <c:pt idx="29">
                  <c:v>lum</c:v>
                </c:pt>
                <c:pt idx="30">
                  <c:v>ppp</c:v>
                </c:pt>
                <c:pt idx="31">
                  <c:v>p_c</c:v>
                </c:pt>
                <c:pt idx="32">
                  <c:v>chm</c:v>
                </c:pt>
                <c:pt idx="33">
                  <c:v>bph</c:v>
                </c:pt>
                <c:pt idx="34">
                  <c:v>rpp</c:v>
                </c:pt>
                <c:pt idx="35">
                  <c:v>nmm</c:v>
                </c:pt>
                <c:pt idx="36">
                  <c:v>i_s</c:v>
                </c:pt>
                <c:pt idx="37">
                  <c:v>nfm</c:v>
                </c:pt>
                <c:pt idx="38">
                  <c:v>fmp</c:v>
                </c:pt>
                <c:pt idx="39">
                  <c:v>ele</c:v>
                </c:pt>
                <c:pt idx="40">
                  <c:v>eeq</c:v>
                </c:pt>
                <c:pt idx="41">
                  <c:v>ome</c:v>
                </c:pt>
                <c:pt idx="42">
                  <c:v>mvh</c:v>
                </c:pt>
                <c:pt idx="43">
                  <c:v>otn</c:v>
                </c:pt>
                <c:pt idx="44">
                  <c:v>omf</c:v>
                </c:pt>
                <c:pt idx="45">
                  <c:v>ely</c:v>
                </c:pt>
                <c:pt idx="46">
                  <c:v>gdt</c:v>
                </c:pt>
                <c:pt idx="47">
                  <c:v>wtr</c:v>
                </c:pt>
                <c:pt idx="48">
                  <c:v>cns</c:v>
                </c:pt>
                <c:pt idx="49">
                  <c:v>trd</c:v>
                </c:pt>
                <c:pt idx="50">
                  <c:v>afs</c:v>
                </c:pt>
                <c:pt idx="51">
                  <c:v>otp</c:v>
                </c:pt>
                <c:pt idx="52">
                  <c:v>wtp</c:v>
                </c:pt>
                <c:pt idx="53">
                  <c:v>atp</c:v>
                </c:pt>
                <c:pt idx="54">
                  <c:v>whs</c:v>
                </c:pt>
                <c:pt idx="55">
                  <c:v>cmn</c:v>
                </c:pt>
                <c:pt idx="56">
                  <c:v>ofi</c:v>
                </c:pt>
                <c:pt idx="57">
                  <c:v>ins</c:v>
                </c:pt>
                <c:pt idx="58">
                  <c:v>rsa</c:v>
                </c:pt>
                <c:pt idx="59">
                  <c:v>obs</c:v>
                </c:pt>
                <c:pt idx="60">
                  <c:v>ros</c:v>
                </c:pt>
                <c:pt idx="61">
                  <c:v>osg</c:v>
                </c:pt>
                <c:pt idx="62">
                  <c:v>edu</c:v>
                </c:pt>
                <c:pt idx="63">
                  <c:v>hht</c:v>
                </c:pt>
                <c:pt idx="64">
                  <c:v>dwe</c:v>
                </c:pt>
              </c:strCache>
            </c:strRef>
          </c:cat>
          <c:val>
            <c:numRef>
              <c:f>Sheet2!$B$38:$BN$38</c:f>
              <c:numCache>
                <c:formatCode>General</c:formatCode>
                <c:ptCount val="65"/>
                <c:pt idx="0">
                  <c:v>-5.2630000000000003E-3</c:v>
                </c:pt>
                <c:pt idx="1">
                  <c:v>-3.8223E-2</c:v>
                </c:pt>
                <c:pt idx="2">
                  <c:v>-5.0671000000000001E-2</c:v>
                </c:pt>
                <c:pt idx="3">
                  <c:v>-9.8365999999999995E-2</c:v>
                </c:pt>
                <c:pt idx="4">
                  <c:v>-0.117411</c:v>
                </c:pt>
                <c:pt idx="5">
                  <c:v>-4.7530000000000003E-3</c:v>
                </c:pt>
                <c:pt idx="6">
                  <c:v>-9.1129999999999996E-3</c:v>
                </c:pt>
                <c:pt idx="7">
                  <c:v>-3.3357999999999999E-2</c:v>
                </c:pt>
                <c:pt idx="8">
                  <c:v>-3.2774999999999999E-2</c:v>
                </c:pt>
                <c:pt idx="9">
                  <c:v>-1.8443000000000001E-2</c:v>
                </c:pt>
                <c:pt idx="10">
                  <c:v>-1.1159000000000001E-2</c:v>
                </c:pt>
                <c:pt idx="11">
                  <c:v>-4.4900000000000002E-4</c:v>
                </c:pt>
                <c:pt idx="12">
                  <c:v>0</c:v>
                </c:pt>
                <c:pt idx="13">
                  <c:v>-3.2360000000000002E-3</c:v>
                </c:pt>
                <c:pt idx="14">
                  <c:v>-3.4485000000000002E-2</c:v>
                </c:pt>
                <c:pt idx="15">
                  <c:v>-0.165352</c:v>
                </c:pt>
                <c:pt idx="16">
                  <c:v>-2.3536000000000001E-2</c:v>
                </c:pt>
                <c:pt idx="17">
                  <c:v>-0.115387</c:v>
                </c:pt>
                <c:pt idx="18">
                  <c:v>-9.5250000000000005E-3</c:v>
                </c:pt>
                <c:pt idx="19">
                  <c:v>-7.4398000000000006E-2</c:v>
                </c:pt>
                <c:pt idx="20">
                  <c:v>-2.5349E-2</c:v>
                </c:pt>
                <c:pt idx="21">
                  <c:v>0</c:v>
                </c:pt>
                <c:pt idx="22">
                  <c:v>-7.1479999999999998E-3</c:v>
                </c:pt>
                <c:pt idx="23">
                  <c:v>-1.0673999999999999E-2</c:v>
                </c:pt>
                <c:pt idx="24">
                  <c:v>-3.3508000000000003E-2</c:v>
                </c:pt>
                <c:pt idx="25">
                  <c:v>0</c:v>
                </c:pt>
                <c:pt idx="26">
                  <c:v>0</c:v>
                </c:pt>
                <c:pt idx="27">
                  <c:v>0</c:v>
                </c:pt>
                <c:pt idx="28">
                  <c:v>-4.5343000000000001E-2</c:v>
                </c:pt>
                <c:pt idx="29">
                  <c:v>0</c:v>
                </c:pt>
                <c:pt idx="30">
                  <c:v>-0.54540999999999995</c:v>
                </c:pt>
                <c:pt idx="31">
                  <c:v>0</c:v>
                </c:pt>
                <c:pt idx="32">
                  <c:v>-0.68986499999999995</c:v>
                </c:pt>
                <c:pt idx="33">
                  <c:v>-0.79350299999999996</c:v>
                </c:pt>
                <c:pt idx="34">
                  <c:v>-1.42981</c:v>
                </c:pt>
                <c:pt idx="35">
                  <c:v>-0.30268899999999999</c:v>
                </c:pt>
                <c:pt idx="36">
                  <c:v>-1.141586</c:v>
                </c:pt>
                <c:pt idx="37">
                  <c:v>-1.2370000000000001</c:v>
                </c:pt>
                <c:pt idx="38">
                  <c:v>-1.6766970000000001</c:v>
                </c:pt>
                <c:pt idx="39">
                  <c:v>-3.0882719999999999</c:v>
                </c:pt>
                <c:pt idx="40">
                  <c:v>-1.9470369999999999</c:v>
                </c:pt>
                <c:pt idx="41">
                  <c:v>-3.821777</c:v>
                </c:pt>
                <c:pt idx="42">
                  <c:v>-0.91427599999999998</c:v>
                </c:pt>
                <c:pt idx="43">
                  <c:v>-2.6027830000000001</c:v>
                </c:pt>
                <c:pt idx="44">
                  <c:v>-2.1375120000000001</c:v>
                </c:pt>
                <c:pt idx="45">
                  <c:v>0</c:v>
                </c:pt>
                <c:pt idx="46">
                  <c:v>-5.3383E-2</c:v>
                </c:pt>
                <c:pt idx="47">
                  <c:v>0</c:v>
                </c:pt>
                <c:pt idx="48">
                  <c:v>0</c:v>
                </c:pt>
                <c:pt idx="49">
                  <c:v>0</c:v>
                </c:pt>
                <c:pt idx="50">
                  <c:v>0</c:v>
                </c:pt>
                <c:pt idx="51">
                  <c:v>0</c:v>
                </c:pt>
                <c:pt idx="52">
                  <c:v>-8.5632E-2</c:v>
                </c:pt>
                <c:pt idx="53">
                  <c:v>-0.200684</c:v>
                </c:pt>
                <c:pt idx="54">
                  <c:v>0</c:v>
                </c:pt>
                <c:pt idx="55">
                  <c:v>0</c:v>
                </c:pt>
                <c:pt idx="56">
                  <c:v>0</c:v>
                </c:pt>
                <c:pt idx="57">
                  <c:v>0</c:v>
                </c:pt>
                <c:pt idx="58">
                  <c:v>0</c:v>
                </c:pt>
                <c:pt idx="59">
                  <c:v>0</c:v>
                </c:pt>
                <c:pt idx="60">
                  <c:v>0</c:v>
                </c:pt>
                <c:pt idx="61">
                  <c:v>0</c:v>
                </c:pt>
                <c:pt idx="62">
                  <c:v>0</c:v>
                </c:pt>
                <c:pt idx="63">
                  <c:v>0</c:v>
                </c:pt>
                <c:pt idx="64">
                  <c:v>0</c:v>
                </c:pt>
              </c:numCache>
            </c:numRef>
          </c:val>
          <c:extLst>
            <c:ext xmlns:c16="http://schemas.microsoft.com/office/drawing/2014/chart" uri="{C3380CC4-5D6E-409C-BE32-E72D297353CC}">
              <c16:uniqueId val="{00000000-4CDC-4431-B6B6-06211AE576D1}"/>
            </c:ext>
          </c:extLst>
        </c:ser>
        <c:ser>
          <c:idx val="1"/>
          <c:order val="1"/>
          <c:tx>
            <c:strRef>
              <c:f>Sheet2!$A$39</c:f>
              <c:strCache>
                <c:ptCount val="1"/>
                <c:pt idx="0">
                  <c:v>Skilled</c:v>
                </c:pt>
              </c:strCache>
            </c:strRef>
          </c:tx>
          <c:spPr>
            <a:solidFill>
              <a:schemeClr val="accent2"/>
            </a:solidFill>
            <a:ln>
              <a:noFill/>
            </a:ln>
            <a:effectLst/>
          </c:spPr>
          <c:invertIfNegative val="0"/>
          <c:cat>
            <c:strRef>
              <c:f>Sheet2!$B$37:$BN$37</c:f>
              <c:strCache>
                <c:ptCount val="65"/>
                <c:pt idx="0">
                  <c:v>pdr</c:v>
                </c:pt>
                <c:pt idx="1">
                  <c:v>wht</c:v>
                </c:pt>
                <c:pt idx="2">
                  <c:v>gro</c:v>
                </c:pt>
                <c:pt idx="3">
                  <c:v>v_f</c:v>
                </c:pt>
                <c:pt idx="4">
                  <c:v>osd</c:v>
                </c:pt>
                <c:pt idx="5">
                  <c:v>c_b</c:v>
                </c:pt>
                <c:pt idx="6">
                  <c:v>pfb</c:v>
                </c:pt>
                <c:pt idx="7">
                  <c:v>ocr</c:v>
                </c:pt>
                <c:pt idx="8">
                  <c:v>ctl</c:v>
                </c:pt>
                <c:pt idx="9">
                  <c:v>oap</c:v>
                </c:pt>
                <c:pt idx="10">
                  <c:v>rmk</c:v>
                </c:pt>
                <c:pt idx="11">
                  <c:v>wol</c:v>
                </c:pt>
                <c:pt idx="12">
                  <c:v>frs</c:v>
                </c:pt>
                <c:pt idx="13">
                  <c:v>fsh</c:v>
                </c:pt>
                <c:pt idx="14">
                  <c:v>coa</c:v>
                </c:pt>
                <c:pt idx="15">
                  <c:v>oil</c:v>
                </c:pt>
                <c:pt idx="16">
                  <c:v>gas</c:v>
                </c:pt>
                <c:pt idx="17">
                  <c:v>oxt</c:v>
                </c:pt>
                <c:pt idx="18">
                  <c:v>cmt</c:v>
                </c:pt>
                <c:pt idx="19">
                  <c:v>omt</c:v>
                </c:pt>
                <c:pt idx="20">
                  <c:v>vol</c:v>
                </c:pt>
                <c:pt idx="21">
                  <c:v>mil</c:v>
                </c:pt>
                <c:pt idx="22">
                  <c:v>pcr</c:v>
                </c:pt>
                <c:pt idx="23">
                  <c:v>sgr</c:v>
                </c:pt>
                <c:pt idx="24">
                  <c:v>ofd</c:v>
                </c:pt>
                <c:pt idx="25">
                  <c:v>b_t</c:v>
                </c:pt>
                <c:pt idx="26">
                  <c:v>tex</c:v>
                </c:pt>
                <c:pt idx="27">
                  <c:v>wap</c:v>
                </c:pt>
                <c:pt idx="28">
                  <c:v>lea</c:v>
                </c:pt>
                <c:pt idx="29">
                  <c:v>lum</c:v>
                </c:pt>
                <c:pt idx="30">
                  <c:v>ppp</c:v>
                </c:pt>
                <c:pt idx="31">
                  <c:v>p_c</c:v>
                </c:pt>
                <c:pt idx="32">
                  <c:v>chm</c:v>
                </c:pt>
                <c:pt idx="33">
                  <c:v>bph</c:v>
                </c:pt>
                <c:pt idx="34">
                  <c:v>rpp</c:v>
                </c:pt>
                <c:pt idx="35">
                  <c:v>nmm</c:v>
                </c:pt>
                <c:pt idx="36">
                  <c:v>i_s</c:v>
                </c:pt>
                <c:pt idx="37">
                  <c:v>nfm</c:v>
                </c:pt>
                <c:pt idx="38">
                  <c:v>fmp</c:v>
                </c:pt>
                <c:pt idx="39">
                  <c:v>ele</c:v>
                </c:pt>
                <c:pt idx="40">
                  <c:v>eeq</c:v>
                </c:pt>
                <c:pt idx="41">
                  <c:v>ome</c:v>
                </c:pt>
                <c:pt idx="42">
                  <c:v>mvh</c:v>
                </c:pt>
                <c:pt idx="43">
                  <c:v>otn</c:v>
                </c:pt>
                <c:pt idx="44">
                  <c:v>omf</c:v>
                </c:pt>
                <c:pt idx="45">
                  <c:v>ely</c:v>
                </c:pt>
                <c:pt idx="46">
                  <c:v>gdt</c:v>
                </c:pt>
                <c:pt idx="47">
                  <c:v>wtr</c:v>
                </c:pt>
                <c:pt idx="48">
                  <c:v>cns</c:v>
                </c:pt>
                <c:pt idx="49">
                  <c:v>trd</c:v>
                </c:pt>
                <c:pt idx="50">
                  <c:v>afs</c:v>
                </c:pt>
                <c:pt idx="51">
                  <c:v>otp</c:v>
                </c:pt>
                <c:pt idx="52">
                  <c:v>wtp</c:v>
                </c:pt>
                <c:pt idx="53">
                  <c:v>atp</c:v>
                </c:pt>
                <c:pt idx="54">
                  <c:v>whs</c:v>
                </c:pt>
                <c:pt idx="55">
                  <c:v>cmn</c:v>
                </c:pt>
                <c:pt idx="56">
                  <c:v>ofi</c:v>
                </c:pt>
                <c:pt idx="57">
                  <c:v>ins</c:v>
                </c:pt>
                <c:pt idx="58">
                  <c:v>rsa</c:v>
                </c:pt>
                <c:pt idx="59">
                  <c:v>obs</c:v>
                </c:pt>
                <c:pt idx="60">
                  <c:v>ros</c:v>
                </c:pt>
                <c:pt idx="61">
                  <c:v>osg</c:v>
                </c:pt>
                <c:pt idx="62">
                  <c:v>edu</c:v>
                </c:pt>
                <c:pt idx="63">
                  <c:v>hht</c:v>
                </c:pt>
                <c:pt idx="64">
                  <c:v>dwe</c:v>
                </c:pt>
              </c:strCache>
            </c:strRef>
          </c:cat>
          <c:val>
            <c:numRef>
              <c:f>Sheet2!$B$39:$BN$39</c:f>
              <c:numCache>
                <c:formatCode>General</c:formatCode>
                <c:ptCount val="65"/>
                <c:pt idx="0">
                  <c:v>-2.8126000000000002E-2</c:v>
                </c:pt>
                <c:pt idx="1">
                  <c:v>-0.19849</c:v>
                </c:pt>
                <c:pt idx="2">
                  <c:v>-0.28453800000000001</c:v>
                </c:pt>
                <c:pt idx="3">
                  <c:v>-0.53724700000000003</c:v>
                </c:pt>
                <c:pt idx="4">
                  <c:v>-0.61404400000000003</c:v>
                </c:pt>
                <c:pt idx="5">
                  <c:v>-2.6058999999999999E-2</c:v>
                </c:pt>
                <c:pt idx="6">
                  <c:v>-4.9798000000000002E-2</c:v>
                </c:pt>
                <c:pt idx="7">
                  <c:v>-0.177898</c:v>
                </c:pt>
                <c:pt idx="8">
                  <c:v>-0.18559300000000001</c:v>
                </c:pt>
                <c:pt idx="9">
                  <c:v>-0.11219</c:v>
                </c:pt>
                <c:pt idx="10">
                  <c:v>-7.1498999999999993E-2</c:v>
                </c:pt>
                <c:pt idx="11">
                  <c:v>-2.2829999999999999E-3</c:v>
                </c:pt>
                <c:pt idx="12">
                  <c:v>0</c:v>
                </c:pt>
                <c:pt idx="13">
                  <c:v>-1.9196000000000001E-2</c:v>
                </c:pt>
                <c:pt idx="14">
                  <c:v>-0.21843000000000001</c:v>
                </c:pt>
                <c:pt idx="15">
                  <c:v>-1.027374</c:v>
                </c:pt>
                <c:pt idx="16">
                  <c:v>-0.14496600000000001</c:v>
                </c:pt>
                <c:pt idx="17">
                  <c:v>-0.68853799999999998</c:v>
                </c:pt>
                <c:pt idx="18">
                  <c:v>-0.39550800000000003</c:v>
                </c:pt>
                <c:pt idx="19">
                  <c:v>-0.611572</c:v>
                </c:pt>
                <c:pt idx="20">
                  <c:v>-0.13531499999999999</c:v>
                </c:pt>
                <c:pt idx="21">
                  <c:v>-0.18643199999999999</c:v>
                </c:pt>
                <c:pt idx="22">
                  <c:v>-3.6942999999999997E-2</c:v>
                </c:pt>
                <c:pt idx="23">
                  <c:v>-9.3658000000000005E-2</c:v>
                </c:pt>
                <c:pt idx="24">
                  <c:v>-1.4633179999999999</c:v>
                </c:pt>
                <c:pt idx="25">
                  <c:v>-0.159607</c:v>
                </c:pt>
                <c:pt idx="26">
                  <c:v>0</c:v>
                </c:pt>
                <c:pt idx="27">
                  <c:v>0</c:v>
                </c:pt>
                <c:pt idx="28">
                  <c:v>-0.27182800000000001</c:v>
                </c:pt>
                <c:pt idx="29">
                  <c:v>-1.364136</c:v>
                </c:pt>
                <c:pt idx="30">
                  <c:v>-4.4226070000000002</c:v>
                </c:pt>
                <c:pt idx="31">
                  <c:v>-7.8270000000000006E-2</c:v>
                </c:pt>
                <c:pt idx="32">
                  <c:v>-4.5401610000000003</c:v>
                </c:pt>
                <c:pt idx="33">
                  <c:v>-4.0216060000000002</c:v>
                </c:pt>
                <c:pt idx="34">
                  <c:v>-8.0657960000000006</c:v>
                </c:pt>
                <c:pt idx="35">
                  <c:v>-2.2487789999999999</c:v>
                </c:pt>
                <c:pt idx="36">
                  <c:v>-5.8231200000000003</c:v>
                </c:pt>
                <c:pt idx="37">
                  <c:v>-5.8890690000000001</c:v>
                </c:pt>
                <c:pt idx="38">
                  <c:v>-9.5535890000000006</c:v>
                </c:pt>
                <c:pt idx="39">
                  <c:v>-14.913574000000001</c:v>
                </c:pt>
                <c:pt idx="40">
                  <c:v>-9.7256470000000004</c:v>
                </c:pt>
                <c:pt idx="41">
                  <c:v>-20.078613000000001</c:v>
                </c:pt>
                <c:pt idx="42">
                  <c:v>-5.8745120000000002</c:v>
                </c:pt>
                <c:pt idx="43">
                  <c:v>-12.93042</c:v>
                </c:pt>
                <c:pt idx="44">
                  <c:v>-11.169922</c:v>
                </c:pt>
                <c:pt idx="45">
                  <c:v>-0.48175000000000001</c:v>
                </c:pt>
                <c:pt idx="46">
                  <c:v>-0.36724899999999999</c:v>
                </c:pt>
                <c:pt idx="47">
                  <c:v>-0.18615699999999999</c:v>
                </c:pt>
                <c:pt idx="48">
                  <c:v>0</c:v>
                </c:pt>
                <c:pt idx="49">
                  <c:v>-8.7714839999999992</c:v>
                </c:pt>
                <c:pt idx="50">
                  <c:v>-1.4729000000000001</c:v>
                </c:pt>
                <c:pt idx="51">
                  <c:v>-3.006958</c:v>
                </c:pt>
                <c:pt idx="52">
                  <c:v>-0.48364299999999999</c:v>
                </c:pt>
                <c:pt idx="53">
                  <c:v>-1.1775819999999999</c:v>
                </c:pt>
                <c:pt idx="54">
                  <c:v>-1.049194</c:v>
                </c:pt>
                <c:pt idx="55">
                  <c:v>-3.0476070000000002</c:v>
                </c:pt>
                <c:pt idx="56">
                  <c:v>-8.4365229999999993</c:v>
                </c:pt>
                <c:pt idx="57">
                  <c:v>-2.7246090000000001</c:v>
                </c:pt>
                <c:pt idx="58">
                  <c:v>0</c:v>
                </c:pt>
                <c:pt idx="59">
                  <c:v>-10.790039</c:v>
                </c:pt>
                <c:pt idx="60">
                  <c:v>-0.51049800000000001</c:v>
                </c:pt>
                <c:pt idx="61">
                  <c:v>0</c:v>
                </c:pt>
                <c:pt idx="62">
                  <c:v>-3.8720699999999999</c:v>
                </c:pt>
                <c:pt idx="63">
                  <c:v>0</c:v>
                </c:pt>
                <c:pt idx="64">
                  <c:v>-4.7699999999999999E-4</c:v>
                </c:pt>
              </c:numCache>
            </c:numRef>
          </c:val>
          <c:extLst>
            <c:ext xmlns:c16="http://schemas.microsoft.com/office/drawing/2014/chart" uri="{C3380CC4-5D6E-409C-BE32-E72D297353CC}">
              <c16:uniqueId val="{00000001-4CDC-4431-B6B6-06211AE576D1}"/>
            </c:ext>
          </c:extLst>
        </c:ser>
        <c:dLbls>
          <c:showLegendKey val="0"/>
          <c:showVal val="0"/>
          <c:showCatName val="0"/>
          <c:showSerName val="0"/>
          <c:showPercent val="0"/>
          <c:showBubbleSize val="0"/>
        </c:dLbls>
        <c:gapWidth val="219"/>
        <c:overlap val="-27"/>
        <c:axId val="1962343024"/>
        <c:axId val="1487143760"/>
      </c:barChart>
      <c:catAx>
        <c:axId val="1962343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7143760"/>
        <c:crosses val="autoZero"/>
        <c:auto val="1"/>
        <c:lblAlgn val="ctr"/>
        <c:lblOffset val="100"/>
        <c:noMultiLvlLbl val="0"/>
      </c:catAx>
      <c:valAx>
        <c:axId val="1487143760"/>
        <c:scaling>
          <c:orientation val="minMax"/>
          <c:min val="-9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62343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4472C4"/>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3E9D7ECF-553B-4E6A-8E3F-3C2A748C149D}" type="datetimeFigureOut">
              <a:rPr lang="en-US" smtClean="0"/>
              <a:t>6/9/2023</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9583777A-7FC1-4679-BF89-C574BB7B8C6C}" type="slidenum">
              <a:rPr lang="en-US" smtClean="0"/>
              <a:t>‹#›</a:t>
            </a:fld>
            <a:endParaRPr lang="en-US"/>
          </a:p>
        </p:txBody>
      </p:sp>
    </p:spTree>
    <p:extLst>
      <p:ext uri="{BB962C8B-B14F-4D97-AF65-F5344CB8AC3E}">
        <p14:creationId xmlns:p14="http://schemas.microsoft.com/office/powerpoint/2010/main" val="1102314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5B5D0-BE86-9B2A-3E3A-878746DA7E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4E86BDD-9AB8-1287-8AD7-84FEC0FDD4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1534BC-2C50-FFDA-A6FF-002D982C121D}"/>
              </a:ext>
            </a:extLst>
          </p:cNvPr>
          <p:cNvSpPr>
            <a:spLocks noGrp="1"/>
          </p:cNvSpPr>
          <p:nvPr>
            <p:ph type="dt" sz="half" idx="10"/>
          </p:nvPr>
        </p:nvSpPr>
        <p:spPr/>
        <p:txBody>
          <a:bodyPr/>
          <a:lstStyle/>
          <a:p>
            <a:fld id="{2FC6ED43-5E62-41E5-ACAB-E0CD4E21EC5F}" type="datetime1">
              <a:rPr lang="en-US" smtClean="0"/>
              <a:t>6/9/2023</a:t>
            </a:fld>
            <a:endParaRPr lang="en-US"/>
          </a:p>
        </p:txBody>
      </p:sp>
      <p:sp>
        <p:nvSpPr>
          <p:cNvPr id="5" name="Footer Placeholder 4">
            <a:extLst>
              <a:ext uri="{FF2B5EF4-FFF2-40B4-BE49-F238E27FC236}">
                <a16:creationId xmlns:a16="http://schemas.microsoft.com/office/drawing/2014/main" id="{131176F9-96E6-BB41-E029-9D65F97E32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5DC57F-45A1-7174-F63E-6428BD5BC784}"/>
              </a:ext>
            </a:extLst>
          </p:cNvPr>
          <p:cNvSpPr>
            <a:spLocks noGrp="1"/>
          </p:cNvSpPr>
          <p:nvPr>
            <p:ph type="sldNum" sz="quarter" idx="12"/>
          </p:nvPr>
        </p:nvSpPr>
        <p:spPr/>
        <p:txBody>
          <a:bodyPr/>
          <a:lstStyle/>
          <a:p>
            <a:fld id="{DFD1B194-3531-45BB-A64D-FA3890E6DAB5}" type="slidenum">
              <a:rPr lang="en-US" smtClean="0"/>
              <a:t>‹#›</a:t>
            </a:fld>
            <a:endParaRPr lang="en-US"/>
          </a:p>
        </p:txBody>
      </p:sp>
    </p:spTree>
    <p:extLst>
      <p:ext uri="{BB962C8B-B14F-4D97-AF65-F5344CB8AC3E}">
        <p14:creationId xmlns:p14="http://schemas.microsoft.com/office/powerpoint/2010/main" val="1265880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90005-E915-989B-595B-0F09CF61FA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BB82DAE-3607-BA07-FBB7-F2C606CD96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6F1D94-4B4E-B621-8CB2-CF3ADCDBE0A8}"/>
              </a:ext>
            </a:extLst>
          </p:cNvPr>
          <p:cNvSpPr>
            <a:spLocks noGrp="1"/>
          </p:cNvSpPr>
          <p:nvPr>
            <p:ph type="dt" sz="half" idx="10"/>
          </p:nvPr>
        </p:nvSpPr>
        <p:spPr/>
        <p:txBody>
          <a:bodyPr/>
          <a:lstStyle/>
          <a:p>
            <a:fld id="{356E1BF5-934E-4464-9B0E-1EE6D1988507}" type="datetime1">
              <a:rPr lang="en-US" smtClean="0"/>
              <a:t>6/9/2023</a:t>
            </a:fld>
            <a:endParaRPr lang="en-US"/>
          </a:p>
        </p:txBody>
      </p:sp>
      <p:sp>
        <p:nvSpPr>
          <p:cNvPr id="5" name="Footer Placeholder 4">
            <a:extLst>
              <a:ext uri="{FF2B5EF4-FFF2-40B4-BE49-F238E27FC236}">
                <a16:creationId xmlns:a16="http://schemas.microsoft.com/office/drawing/2014/main" id="{F8623503-9AAE-6137-464C-EFFFDC4A5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6B7DBC-ED30-5F94-E62A-CA913F3C17A6}"/>
              </a:ext>
            </a:extLst>
          </p:cNvPr>
          <p:cNvSpPr>
            <a:spLocks noGrp="1"/>
          </p:cNvSpPr>
          <p:nvPr>
            <p:ph type="sldNum" sz="quarter" idx="12"/>
          </p:nvPr>
        </p:nvSpPr>
        <p:spPr/>
        <p:txBody>
          <a:bodyPr/>
          <a:lstStyle/>
          <a:p>
            <a:fld id="{DFD1B194-3531-45BB-A64D-FA3890E6DAB5}" type="slidenum">
              <a:rPr lang="en-US" smtClean="0"/>
              <a:t>‹#›</a:t>
            </a:fld>
            <a:endParaRPr lang="en-US"/>
          </a:p>
        </p:txBody>
      </p:sp>
    </p:spTree>
    <p:extLst>
      <p:ext uri="{BB962C8B-B14F-4D97-AF65-F5344CB8AC3E}">
        <p14:creationId xmlns:p14="http://schemas.microsoft.com/office/powerpoint/2010/main" val="2023101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DD8AAB-4CB2-6C1A-572A-2ACA8F58FE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29DA80-5408-8DE4-AABB-E9F7BE3C935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4D24C-9F06-2281-142A-DAFCE5EC198E}"/>
              </a:ext>
            </a:extLst>
          </p:cNvPr>
          <p:cNvSpPr>
            <a:spLocks noGrp="1"/>
          </p:cNvSpPr>
          <p:nvPr>
            <p:ph type="dt" sz="half" idx="10"/>
          </p:nvPr>
        </p:nvSpPr>
        <p:spPr/>
        <p:txBody>
          <a:bodyPr/>
          <a:lstStyle/>
          <a:p>
            <a:fld id="{6058B580-4B59-4F23-B765-CA9AECD45255}" type="datetime1">
              <a:rPr lang="en-US" smtClean="0"/>
              <a:t>6/9/2023</a:t>
            </a:fld>
            <a:endParaRPr lang="en-US"/>
          </a:p>
        </p:txBody>
      </p:sp>
      <p:sp>
        <p:nvSpPr>
          <p:cNvPr id="5" name="Footer Placeholder 4">
            <a:extLst>
              <a:ext uri="{FF2B5EF4-FFF2-40B4-BE49-F238E27FC236}">
                <a16:creationId xmlns:a16="http://schemas.microsoft.com/office/drawing/2014/main" id="{FCEACEA4-87D3-509B-EAB2-7679E6A87B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17062D-FC74-8DE0-7CB4-E9DA67498EEF}"/>
              </a:ext>
            </a:extLst>
          </p:cNvPr>
          <p:cNvSpPr>
            <a:spLocks noGrp="1"/>
          </p:cNvSpPr>
          <p:nvPr>
            <p:ph type="sldNum" sz="quarter" idx="12"/>
          </p:nvPr>
        </p:nvSpPr>
        <p:spPr/>
        <p:txBody>
          <a:bodyPr/>
          <a:lstStyle/>
          <a:p>
            <a:fld id="{DFD1B194-3531-45BB-A64D-FA3890E6DAB5}" type="slidenum">
              <a:rPr lang="en-US" smtClean="0"/>
              <a:t>‹#›</a:t>
            </a:fld>
            <a:endParaRPr lang="en-US"/>
          </a:p>
        </p:txBody>
      </p:sp>
    </p:spTree>
    <p:extLst>
      <p:ext uri="{BB962C8B-B14F-4D97-AF65-F5344CB8AC3E}">
        <p14:creationId xmlns:p14="http://schemas.microsoft.com/office/powerpoint/2010/main" val="3522685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71AE-8896-FED3-4596-BC5D51D112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1068-75EC-8C8A-9030-4E7F5E1D5D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E5A6A7-C5D7-DE53-7E0F-AA26858DB6D5}"/>
              </a:ext>
            </a:extLst>
          </p:cNvPr>
          <p:cNvSpPr>
            <a:spLocks noGrp="1"/>
          </p:cNvSpPr>
          <p:nvPr>
            <p:ph type="dt" sz="half" idx="10"/>
          </p:nvPr>
        </p:nvSpPr>
        <p:spPr/>
        <p:txBody>
          <a:bodyPr/>
          <a:lstStyle/>
          <a:p>
            <a:fld id="{D7AF66D4-32ED-4EB6-A84D-9B00E5352704}" type="datetime1">
              <a:rPr lang="en-US" smtClean="0"/>
              <a:t>6/9/2023</a:t>
            </a:fld>
            <a:endParaRPr lang="en-US"/>
          </a:p>
        </p:txBody>
      </p:sp>
      <p:sp>
        <p:nvSpPr>
          <p:cNvPr id="5" name="Footer Placeholder 4">
            <a:extLst>
              <a:ext uri="{FF2B5EF4-FFF2-40B4-BE49-F238E27FC236}">
                <a16:creationId xmlns:a16="http://schemas.microsoft.com/office/drawing/2014/main" id="{6357C69E-A80A-3232-0977-268D472C4C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ADFA26-3D30-6C05-B263-6BF5FB33E0D3}"/>
              </a:ext>
            </a:extLst>
          </p:cNvPr>
          <p:cNvSpPr>
            <a:spLocks noGrp="1"/>
          </p:cNvSpPr>
          <p:nvPr>
            <p:ph type="sldNum" sz="quarter" idx="12"/>
          </p:nvPr>
        </p:nvSpPr>
        <p:spPr/>
        <p:txBody>
          <a:bodyPr/>
          <a:lstStyle/>
          <a:p>
            <a:fld id="{DFD1B194-3531-45BB-A64D-FA3890E6DAB5}" type="slidenum">
              <a:rPr lang="en-US" smtClean="0"/>
              <a:t>‹#›</a:t>
            </a:fld>
            <a:endParaRPr lang="en-US"/>
          </a:p>
        </p:txBody>
      </p:sp>
    </p:spTree>
    <p:extLst>
      <p:ext uri="{BB962C8B-B14F-4D97-AF65-F5344CB8AC3E}">
        <p14:creationId xmlns:p14="http://schemas.microsoft.com/office/powerpoint/2010/main" val="2278868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FE0F6-DA90-33CA-4C46-74459AB0E0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91DB5F0-A4F5-F18E-7C20-05D2669BEC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F10C8F-DADC-1C23-33C9-AD7E886A86F5}"/>
              </a:ext>
            </a:extLst>
          </p:cNvPr>
          <p:cNvSpPr>
            <a:spLocks noGrp="1"/>
          </p:cNvSpPr>
          <p:nvPr>
            <p:ph type="dt" sz="half" idx="10"/>
          </p:nvPr>
        </p:nvSpPr>
        <p:spPr/>
        <p:txBody>
          <a:bodyPr/>
          <a:lstStyle/>
          <a:p>
            <a:fld id="{433EDB0D-88D6-4A3D-B65D-03567D6C7618}" type="datetime1">
              <a:rPr lang="en-US" smtClean="0"/>
              <a:t>6/9/2023</a:t>
            </a:fld>
            <a:endParaRPr lang="en-US"/>
          </a:p>
        </p:txBody>
      </p:sp>
      <p:sp>
        <p:nvSpPr>
          <p:cNvPr id="5" name="Footer Placeholder 4">
            <a:extLst>
              <a:ext uri="{FF2B5EF4-FFF2-40B4-BE49-F238E27FC236}">
                <a16:creationId xmlns:a16="http://schemas.microsoft.com/office/drawing/2014/main" id="{7490AADB-E3E6-49C1-F1FE-E3AA9F13ED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9A9F46-F4D1-BA00-D4FC-409475520764}"/>
              </a:ext>
            </a:extLst>
          </p:cNvPr>
          <p:cNvSpPr>
            <a:spLocks noGrp="1"/>
          </p:cNvSpPr>
          <p:nvPr>
            <p:ph type="sldNum" sz="quarter" idx="12"/>
          </p:nvPr>
        </p:nvSpPr>
        <p:spPr/>
        <p:txBody>
          <a:bodyPr/>
          <a:lstStyle/>
          <a:p>
            <a:fld id="{DFD1B194-3531-45BB-A64D-FA3890E6DAB5}" type="slidenum">
              <a:rPr lang="en-US" smtClean="0"/>
              <a:t>‹#›</a:t>
            </a:fld>
            <a:endParaRPr lang="en-US"/>
          </a:p>
        </p:txBody>
      </p:sp>
    </p:spTree>
    <p:extLst>
      <p:ext uri="{BB962C8B-B14F-4D97-AF65-F5344CB8AC3E}">
        <p14:creationId xmlns:p14="http://schemas.microsoft.com/office/powerpoint/2010/main" val="3629815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0DE65-C448-9761-4A7D-21921F1F02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05BAC3-C364-065C-2F8F-951694C17C8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D44EEC-98BA-58B7-A802-FE14DE616D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BDC8B7-E889-DE14-6676-5C0726B77880}"/>
              </a:ext>
            </a:extLst>
          </p:cNvPr>
          <p:cNvSpPr>
            <a:spLocks noGrp="1"/>
          </p:cNvSpPr>
          <p:nvPr>
            <p:ph type="dt" sz="half" idx="10"/>
          </p:nvPr>
        </p:nvSpPr>
        <p:spPr/>
        <p:txBody>
          <a:bodyPr/>
          <a:lstStyle/>
          <a:p>
            <a:fld id="{FA06AFB0-C5F6-4D48-AD6E-ABE2F3F44A3D}" type="datetime1">
              <a:rPr lang="en-US" smtClean="0"/>
              <a:t>6/9/2023</a:t>
            </a:fld>
            <a:endParaRPr lang="en-US"/>
          </a:p>
        </p:txBody>
      </p:sp>
      <p:sp>
        <p:nvSpPr>
          <p:cNvPr id="6" name="Footer Placeholder 5">
            <a:extLst>
              <a:ext uri="{FF2B5EF4-FFF2-40B4-BE49-F238E27FC236}">
                <a16:creationId xmlns:a16="http://schemas.microsoft.com/office/drawing/2014/main" id="{FA705B76-7179-58CC-FCF7-000861643B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63F548-D533-FA5F-5DFD-7AEAF6816A52}"/>
              </a:ext>
            </a:extLst>
          </p:cNvPr>
          <p:cNvSpPr>
            <a:spLocks noGrp="1"/>
          </p:cNvSpPr>
          <p:nvPr>
            <p:ph type="sldNum" sz="quarter" idx="12"/>
          </p:nvPr>
        </p:nvSpPr>
        <p:spPr/>
        <p:txBody>
          <a:bodyPr/>
          <a:lstStyle/>
          <a:p>
            <a:fld id="{DFD1B194-3531-45BB-A64D-FA3890E6DAB5}" type="slidenum">
              <a:rPr lang="en-US" smtClean="0"/>
              <a:t>‹#›</a:t>
            </a:fld>
            <a:endParaRPr lang="en-US"/>
          </a:p>
        </p:txBody>
      </p:sp>
    </p:spTree>
    <p:extLst>
      <p:ext uri="{BB962C8B-B14F-4D97-AF65-F5344CB8AC3E}">
        <p14:creationId xmlns:p14="http://schemas.microsoft.com/office/powerpoint/2010/main" val="317984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7CCE2-D748-91AE-657B-5B940289D0B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7CE6B9E-C492-2C68-D825-C55A1E2FFB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1D53AD-68CE-56CB-0753-5020A3BA92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4381F9-3BE0-6BDA-E8D0-63505CA719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EAEA73-E987-B0F5-609E-B0CB20B496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2BD1787-0385-EA75-B14F-A0D8E337F489}"/>
              </a:ext>
            </a:extLst>
          </p:cNvPr>
          <p:cNvSpPr>
            <a:spLocks noGrp="1"/>
          </p:cNvSpPr>
          <p:nvPr>
            <p:ph type="dt" sz="half" idx="10"/>
          </p:nvPr>
        </p:nvSpPr>
        <p:spPr/>
        <p:txBody>
          <a:bodyPr/>
          <a:lstStyle/>
          <a:p>
            <a:fld id="{907EC728-39F4-4F21-ACF2-E50E53CD9C60}" type="datetime1">
              <a:rPr lang="en-US" smtClean="0"/>
              <a:t>6/9/2023</a:t>
            </a:fld>
            <a:endParaRPr lang="en-US"/>
          </a:p>
        </p:txBody>
      </p:sp>
      <p:sp>
        <p:nvSpPr>
          <p:cNvPr id="8" name="Footer Placeholder 7">
            <a:extLst>
              <a:ext uri="{FF2B5EF4-FFF2-40B4-BE49-F238E27FC236}">
                <a16:creationId xmlns:a16="http://schemas.microsoft.com/office/drawing/2014/main" id="{A5B2224E-77C5-9DAB-C9D4-F1669105CF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DD85557-CD3F-5383-A739-BEA0E4BA9AB1}"/>
              </a:ext>
            </a:extLst>
          </p:cNvPr>
          <p:cNvSpPr>
            <a:spLocks noGrp="1"/>
          </p:cNvSpPr>
          <p:nvPr>
            <p:ph type="sldNum" sz="quarter" idx="12"/>
          </p:nvPr>
        </p:nvSpPr>
        <p:spPr/>
        <p:txBody>
          <a:bodyPr/>
          <a:lstStyle/>
          <a:p>
            <a:fld id="{DFD1B194-3531-45BB-A64D-FA3890E6DAB5}" type="slidenum">
              <a:rPr lang="en-US" smtClean="0"/>
              <a:t>‹#›</a:t>
            </a:fld>
            <a:endParaRPr lang="en-US"/>
          </a:p>
        </p:txBody>
      </p:sp>
    </p:spTree>
    <p:extLst>
      <p:ext uri="{BB962C8B-B14F-4D97-AF65-F5344CB8AC3E}">
        <p14:creationId xmlns:p14="http://schemas.microsoft.com/office/powerpoint/2010/main" val="1510708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C5F26-3935-E413-D006-EE11E5277B4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6D4650-EC5D-C04B-3D42-2F871C6F49DA}"/>
              </a:ext>
            </a:extLst>
          </p:cNvPr>
          <p:cNvSpPr>
            <a:spLocks noGrp="1"/>
          </p:cNvSpPr>
          <p:nvPr>
            <p:ph type="dt" sz="half" idx="10"/>
          </p:nvPr>
        </p:nvSpPr>
        <p:spPr/>
        <p:txBody>
          <a:bodyPr/>
          <a:lstStyle/>
          <a:p>
            <a:fld id="{0D80AA86-1AF7-4533-8D20-FD8BDC8B587C}" type="datetime1">
              <a:rPr lang="en-US" smtClean="0"/>
              <a:t>6/9/2023</a:t>
            </a:fld>
            <a:endParaRPr lang="en-US"/>
          </a:p>
        </p:txBody>
      </p:sp>
      <p:sp>
        <p:nvSpPr>
          <p:cNvPr id="4" name="Footer Placeholder 3">
            <a:extLst>
              <a:ext uri="{FF2B5EF4-FFF2-40B4-BE49-F238E27FC236}">
                <a16:creationId xmlns:a16="http://schemas.microsoft.com/office/drawing/2014/main" id="{CAFFB1B4-C3AA-C533-87F2-EC528F6E72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94F014-BEB2-6DFA-2137-58323085388B}"/>
              </a:ext>
            </a:extLst>
          </p:cNvPr>
          <p:cNvSpPr>
            <a:spLocks noGrp="1"/>
          </p:cNvSpPr>
          <p:nvPr>
            <p:ph type="sldNum" sz="quarter" idx="12"/>
          </p:nvPr>
        </p:nvSpPr>
        <p:spPr/>
        <p:txBody>
          <a:bodyPr/>
          <a:lstStyle/>
          <a:p>
            <a:fld id="{DFD1B194-3531-45BB-A64D-FA3890E6DAB5}" type="slidenum">
              <a:rPr lang="en-US" smtClean="0"/>
              <a:t>‹#›</a:t>
            </a:fld>
            <a:endParaRPr lang="en-US"/>
          </a:p>
        </p:txBody>
      </p:sp>
    </p:spTree>
    <p:extLst>
      <p:ext uri="{BB962C8B-B14F-4D97-AF65-F5344CB8AC3E}">
        <p14:creationId xmlns:p14="http://schemas.microsoft.com/office/powerpoint/2010/main" val="3900575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F0C725-0799-0B53-C444-B3C47E7B4A64}"/>
              </a:ext>
            </a:extLst>
          </p:cNvPr>
          <p:cNvSpPr>
            <a:spLocks noGrp="1"/>
          </p:cNvSpPr>
          <p:nvPr>
            <p:ph type="dt" sz="half" idx="10"/>
          </p:nvPr>
        </p:nvSpPr>
        <p:spPr/>
        <p:txBody>
          <a:bodyPr/>
          <a:lstStyle/>
          <a:p>
            <a:fld id="{F0B27F47-93F5-4147-9B93-EA0946D5D727}" type="datetime1">
              <a:rPr lang="en-US" smtClean="0"/>
              <a:t>6/9/2023</a:t>
            </a:fld>
            <a:endParaRPr lang="en-US"/>
          </a:p>
        </p:txBody>
      </p:sp>
      <p:sp>
        <p:nvSpPr>
          <p:cNvPr id="3" name="Footer Placeholder 2">
            <a:extLst>
              <a:ext uri="{FF2B5EF4-FFF2-40B4-BE49-F238E27FC236}">
                <a16:creationId xmlns:a16="http://schemas.microsoft.com/office/drawing/2014/main" id="{82B8E138-EDE7-4E83-FC2F-9C86364CD9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AD7F89-73F9-FE64-FFEA-D9B17ABB3794}"/>
              </a:ext>
            </a:extLst>
          </p:cNvPr>
          <p:cNvSpPr>
            <a:spLocks noGrp="1"/>
          </p:cNvSpPr>
          <p:nvPr>
            <p:ph type="sldNum" sz="quarter" idx="12"/>
          </p:nvPr>
        </p:nvSpPr>
        <p:spPr/>
        <p:txBody>
          <a:bodyPr/>
          <a:lstStyle/>
          <a:p>
            <a:fld id="{DFD1B194-3531-45BB-A64D-FA3890E6DAB5}" type="slidenum">
              <a:rPr lang="en-US" smtClean="0"/>
              <a:t>‹#›</a:t>
            </a:fld>
            <a:endParaRPr lang="en-US"/>
          </a:p>
        </p:txBody>
      </p:sp>
    </p:spTree>
    <p:extLst>
      <p:ext uri="{BB962C8B-B14F-4D97-AF65-F5344CB8AC3E}">
        <p14:creationId xmlns:p14="http://schemas.microsoft.com/office/powerpoint/2010/main" val="528852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9243C-1F09-CEA8-C9E5-DCC14BD421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2C80C18-2117-D62E-DC0E-35389BF5A6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583FB7-7EC7-D93F-0E28-7830FBD0FA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BAB2D8-3FE0-5AC2-EC9B-E84369DFE910}"/>
              </a:ext>
            </a:extLst>
          </p:cNvPr>
          <p:cNvSpPr>
            <a:spLocks noGrp="1"/>
          </p:cNvSpPr>
          <p:nvPr>
            <p:ph type="dt" sz="half" idx="10"/>
          </p:nvPr>
        </p:nvSpPr>
        <p:spPr/>
        <p:txBody>
          <a:bodyPr/>
          <a:lstStyle/>
          <a:p>
            <a:fld id="{675D3BE4-4324-4C0A-8213-835E68AE2D26}" type="datetime1">
              <a:rPr lang="en-US" smtClean="0"/>
              <a:t>6/9/2023</a:t>
            </a:fld>
            <a:endParaRPr lang="en-US"/>
          </a:p>
        </p:txBody>
      </p:sp>
      <p:sp>
        <p:nvSpPr>
          <p:cNvPr id="6" name="Footer Placeholder 5">
            <a:extLst>
              <a:ext uri="{FF2B5EF4-FFF2-40B4-BE49-F238E27FC236}">
                <a16:creationId xmlns:a16="http://schemas.microsoft.com/office/drawing/2014/main" id="{CC671266-5E70-792D-E09A-C271852C68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D6C81F-83EA-F3F2-31AE-713B56E30416}"/>
              </a:ext>
            </a:extLst>
          </p:cNvPr>
          <p:cNvSpPr>
            <a:spLocks noGrp="1"/>
          </p:cNvSpPr>
          <p:nvPr>
            <p:ph type="sldNum" sz="quarter" idx="12"/>
          </p:nvPr>
        </p:nvSpPr>
        <p:spPr/>
        <p:txBody>
          <a:bodyPr/>
          <a:lstStyle/>
          <a:p>
            <a:fld id="{DFD1B194-3531-45BB-A64D-FA3890E6DAB5}" type="slidenum">
              <a:rPr lang="en-US" smtClean="0"/>
              <a:t>‹#›</a:t>
            </a:fld>
            <a:endParaRPr lang="en-US"/>
          </a:p>
        </p:txBody>
      </p:sp>
    </p:spTree>
    <p:extLst>
      <p:ext uri="{BB962C8B-B14F-4D97-AF65-F5344CB8AC3E}">
        <p14:creationId xmlns:p14="http://schemas.microsoft.com/office/powerpoint/2010/main" val="3403527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BC781-D667-5F92-2BC4-F792935A0E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69C31F1-1DC4-9E32-9BA2-5AE26A103A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1DDAB30-F238-003C-77C2-9141A3849A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810342-986E-D124-9C2D-C94D938B9A7F}"/>
              </a:ext>
            </a:extLst>
          </p:cNvPr>
          <p:cNvSpPr>
            <a:spLocks noGrp="1"/>
          </p:cNvSpPr>
          <p:nvPr>
            <p:ph type="dt" sz="half" idx="10"/>
          </p:nvPr>
        </p:nvSpPr>
        <p:spPr/>
        <p:txBody>
          <a:bodyPr/>
          <a:lstStyle/>
          <a:p>
            <a:fld id="{42297917-40BC-4E05-85BA-CAD6C2D6378E}" type="datetime1">
              <a:rPr lang="en-US" smtClean="0"/>
              <a:t>6/9/2023</a:t>
            </a:fld>
            <a:endParaRPr lang="en-US"/>
          </a:p>
        </p:txBody>
      </p:sp>
      <p:sp>
        <p:nvSpPr>
          <p:cNvPr id="6" name="Footer Placeholder 5">
            <a:extLst>
              <a:ext uri="{FF2B5EF4-FFF2-40B4-BE49-F238E27FC236}">
                <a16:creationId xmlns:a16="http://schemas.microsoft.com/office/drawing/2014/main" id="{AAAB979D-3EA6-E486-71CA-2F6AD724C8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9D96B9-31CD-8EC6-D32B-5C722EB37A5C}"/>
              </a:ext>
            </a:extLst>
          </p:cNvPr>
          <p:cNvSpPr>
            <a:spLocks noGrp="1"/>
          </p:cNvSpPr>
          <p:nvPr>
            <p:ph type="sldNum" sz="quarter" idx="12"/>
          </p:nvPr>
        </p:nvSpPr>
        <p:spPr/>
        <p:txBody>
          <a:bodyPr/>
          <a:lstStyle/>
          <a:p>
            <a:fld id="{DFD1B194-3531-45BB-A64D-FA3890E6DAB5}" type="slidenum">
              <a:rPr lang="en-US" smtClean="0"/>
              <a:t>‹#›</a:t>
            </a:fld>
            <a:endParaRPr lang="en-US"/>
          </a:p>
        </p:txBody>
      </p:sp>
    </p:spTree>
    <p:extLst>
      <p:ext uri="{BB962C8B-B14F-4D97-AF65-F5344CB8AC3E}">
        <p14:creationId xmlns:p14="http://schemas.microsoft.com/office/powerpoint/2010/main" val="1102174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0735EA-686D-0E20-CD24-89E6FABF08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799333A-C43B-49FB-2BCF-5D27F11F9F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6ABF04-63DE-180B-3BEA-171635E3CC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6E904D-4468-46F2-A63E-36269056EB92}" type="datetime1">
              <a:rPr lang="en-US" smtClean="0"/>
              <a:t>6/9/2023</a:t>
            </a:fld>
            <a:endParaRPr lang="en-US"/>
          </a:p>
        </p:txBody>
      </p:sp>
      <p:sp>
        <p:nvSpPr>
          <p:cNvPr id="5" name="Footer Placeholder 4">
            <a:extLst>
              <a:ext uri="{FF2B5EF4-FFF2-40B4-BE49-F238E27FC236}">
                <a16:creationId xmlns:a16="http://schemas.microsoft.com/office/drawing/2014/main" id="{EABDB991-FF27-4900-81C2-A9F6A167D8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4DF2160-3D0A-0964-CD0B-2FB6DB7631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D1B194-3531-45BB-A64D-FA3890E6DAB5}" type="slidenum">
              <a:rPr lang="en-US" smtClean="0"/>
              <a:t>‹#›</a:t>
            </a:fld>
            <a:endParaRPr lang="en-US"/>
          </a:p>
        </p:txBody>
      </p:sp>
    </p:spTree>
    <p:extLst>
      <p:ext uri="{BB962C8B-B14F-4D97-AF65-F5344CB8AC3E}">
        <p14:creationId xmlns:p14="http://schemas.microsoft.com/office/powerpoint/2010/main" val="1924185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package" Target="../embeddings/Microsoft_Excel_Worksheet1.xlsx"/><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package" Target="../embeddings/Microsoft_Excel_Worksheet2.xlsx"/><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oi.org/10.21642/JGEA.040202A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8B038F8-7FB0-5B3E-1B54-BE71950CC27B}"/>
              </a:ext>
            </a:extLst>
          </p:cNvPr>
          <p:cNvSpPr>
            <a:spLocks noGrp="1"/>
          </p:cNvSpPr>
          <p:nvPr>
            <p:ph type="subTitle" idx="1"/>
          </p:nvPr>
        </p:nvSpPr>
        <p:spPr>
          <a:xfrm>
            <a:off x="560439" y="1514475"/>
            <a:ext cx="11071122" cy="2742406"/>
          </a:xfrm>
        </p:spPr>
        <p:txBody>
          <a:bodyPr>
            <a:noAutofit/>
          </a:bodyPr>
          <a:lstStyle/>
          <a:p>
            <a:r>
              <a:rPr lang="en-US" sz="5400" dirty="0"/>
              <a:t>Incorporating Job Search Frictions and Unemployment into the GTAP Model</a:t>
            </a:r>
          </a:p>
          <a:p>
            <a:r>
              <a:rPr lang="en-US" dirty="0"/>
              <a:t>                                                 --  By Marinos Tsigas and Wen Jin “Jean” Yuan</a:t>
            </a:r>
          </a:p>
          <a:p>
            <a:endParaRPr lang="en-US" dirty="0"/>
          </a:p>
          <a:p>
            <a:endParaRPr lang="en-US" sz="2000" dirty="0"/>
          </a:p>
          <a:p>
            <a:endParaRPr lang="en-US" sz="2000" dirty="0"/>
          </a:p>
          <a:p>
            <a:endParaRPr lang="en-US" sz="2000" dirty="0"/>
          </a:p>
          <a:p>
            <a:r>
              <a:rPr lang="en-US" sz="2000" dirty="0"/>
              <a:t>The views expressed in these slides do not reflect the views of the U.S. International Trade Commission or any of its individual Commissioners. Simulation scenarios intended to illustrate possible insights.</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AEF7FAAC-8F38-4EA1-2064-2EFB33C7F6F2}"/>
              </a:ext>
            </a:extLst>
          </p:cNvPr>
          <p:cNvSpPr>
            <a:spLocks noGrp="1"/>
          </p:cNvSpPr>
          <p:nvPr>
            <p:ph type="sldNum" sz="quarter" idx="12"/>
          </p:nvPr>
        </p:nvSpPr>
        <p:spPr/>
        <p:txBody>
          <a:bodyPr/>
          <a:lstStyle/>
          <a:p>
            <a:fld id="{DFD1B194-3531-45BB-A64D-FA3890E6DAB5}" type="slidenum">
              <a:rPr lang="en-US" smtClean="0"/>
              <a:t>1</a:t>
            </a:fld>
            <a:endParaRPr lang="en-US"/>
          </a:p>
        </p:txBody>
      </p:sp>
    </p:spTree>
    <p:extLst>
      <p:ext uri="{BB962C8B-B14F-4D97-AF65-F5344CB8AC3E}">
        <p14:creationId xmlns:p14="http://schemas.microsoft.com/office/powerpoint/2010/main" val="3540017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5AEE185-B909-CE61-4AB1-4CCFF99451B5}"/>
              </a:ext>
            </a:extLst>
          </p:cNvPr>
          <p:cNvSpPr>
            <a:spLocks noGrp="1"/>
          </p:cNvSpPr>
          <p:nvPr>
            <p:ph type="title"/>
          </p:nvPr>
        </p:nvSpPr>
        <p:spPr>
          <a:xfrm>
            <a:off x="838200" y="365125"/>
            <a:ext cx="10515600" cy="768731"/>
          </a:xfrm>
        </p:spPr>
        <p:txBody>
          <a:bodyPr/>
          <a:lstStyle/>
          <a:p>
            <a:r>
              <a:rPr lang="en-US" b="1" dirty="0"/>
              <a:t>GTAP-L Relationships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5D058A7-410B-261A-6EB6-D5C986307FFA}"/>
                  </a:ext>
                </a:extLst>
              </p:cNvPr>
              <p:cNvSpPr>
                <a:spLocks noGrp="1"/>
              </p:cNvSpPr>
              <p:nvPr>
                <p:ph idx="1"/>
              </p:nvPr>
            </p:nvSpPr>
            <p:spPr>
              <a:xfrm>
                <a:off x="838200" y="1438656"/>
                <a:ext cx="10515600" cy="4738307"/>
              </a:xfrm>
            </p:spPr>
            <p:txBody>
              <a:bodyPr>
                <a:noAutofit/>
              </a:bodyPr>
              <a:lstStyle/>
              <a:p>
                <a:pPr lvl="0"/>
                <a14:m>
                  <m:oMath xmlns:m="http://schemas.openxmlformats.org/officeDocument/2006/math">
                    <m:sSub>
                      <m:sSubPr>
                        <m:ctrlPr>
                          <a:rPr lang="en-US" sz="2200" i="1" smtClean="0">
                            <a:latin typeface="Cambria Math" panose="02040503050406030204" pitchFamily="18" charset="0"/>
                            <a:ea typeface="Cambria Math" panose="02040503050406030204" pitchFamily="18" charset="0"/>
                          </a:rPr>
                        </m:ctrlPr>
                      </m:sSubPr>
                      <m:e>
                        <m:r>
                          <a:rPr lang="en-US" sz="2200" b="0" i="1" smtClean="0">
                            <a:latin typeface="Cambria Math" panose="02040503050406030204" pitchFamily="18" charset="0"/>
                            <a:ea typeface="Cambria Math" panose="02040503050406030204" pitchFamily="18" charset="0"/>
                          </a:rPr>
                          <m:t>𝑆𝑒𝑝𝑎𝑟𝑎𝑡𝑖𝑜𝑛𝑠</m:t>
                        </m:r>
                      </m:e>
                      <m:sub/>
                    </m:sSub>
                    <m:r>
                      <a:rPr lang="en-US" sz="2200" i="1" smtClean="0">
                        <a:latin typeface="Cambria Math" panose="02040503050406030204" pitchFamily="18" charset="0"/>
                        <a:ea typeface="Cambria Math" panose="02040503050406030204" pitchFamily="18" charset="0"/>
                      </a:rPr>
                      <m:t>=</m:t>
                    </m:r>
                    <m:nary>
                      <m:naryPr>
                        <m:chr m:val="∑"/>
                        <m:limLoc m:val="subSup"/>
                        <m:supHide m:val="on"/>
                        <m:ctrlPr>
                          <a:rPr lang="en-US" sz="2200" i="1" smtClean="0">
                            <a:latin typeface="Cambria Math" panose="02040503050406030204" pitchFamily="18" charset="0"/>
                            <a:ea typeface="Cambria Math" panose="02040503050406030204" pitchFamily="18" charset="0"/>
                          </a:rPr>
                        </m:ctrlPr>
                      </m:naryPr>
                      <m:sub>
                        <m:r>
                          <m:rPr>
                            <m:brk m:alnAt="9"/>
                          </m:rPr>
                          <a:rPr lang="en-US" sz="2200" b="0" i="1" smtClean="0">
                            <a:latin typeface="Cambria Math" panose="02040503050406030204" pitchFamily="18" charset="0"/>
                            <a:ea typeface="Cambria Math" panose="02040503050406030204" pitchFamily="18" charset="0"/>
                          </a:rPr>
                          <m:t>𝑗</m:t>
                        </m:r>
                      </m:sub>
                      <m:sup/>
                      <m:e>
                        <m:sSub>
                          <m:sSubPr>
                            <m:ctrlPr>
                              <a:rPr lang="en-US" sz="2200" i="1" smtClean="0">
                                <a:latin typeface="Cambria Math" panose="02040503050406030204" pitchFamily="18" charset="0"/>
                                <a:ea typeface="Cambria Math" panose="02040503050406030204" pitchFamily="18" charset="0"/>
                              </a:rPr>
                            </m:ctrlPr>
                          </m:sSubPr>
                          <m:e>
                            <m:r>
                              <a:rPr lang="en-US" sz="2200" b="0" i="1" smtClean="0">
                                <a:latin typeface="Cambria Math" panose="02040503050406030204" pitchFamily="18" charset="0"/>
                                <a:ea typeface="Cambria Math" panose="02040503050406030204" pitchFamily="18" charset="0"/>
                              </a:rPr>
                              <m:t>𝐸𝑚𝑝𝑙𝑜𝑦𝑚𝑒𝑛𝑡</m:t>
                            </m:r>
                            <m:r>
                              <a:rPr lang="en-US" sz="2200" b="0" i="1" smtClean="0">
                                <a:latin typeface="Cambria Math" panose="02040503050406030204" pitchFamily="18" charset="0"/>
                                <a:ea typeface="Cambria Math" panose="02040503050406030204" pitchFamily="18" charset="0"/>
                              </a:rPr>
                              <m:t> </m:t>
                            </m:r>
                            <m:r>
                              <a:rPr lang="en-US" sz="2200" b="0" i="1" smtClean="0">
                                <a:latin typeface="Cambria Math" panose="02040503050406030204" pitchFamily="18" charset="0"/>
                                <a:ea typeface="Cambria Math" panose="02040503050406030204" pitchFamily="18" charset="0"/>
                              </a:rPr>
                              <m:t>𝑅𝑒𝑑𝑢𝑐𝑡𝑖𝑜𝑛</m:t>
                            </m:r>
                          </m:e>
                          <m:sub>
                            <m:r>
                              <a:rPr lang="en-US" sz="2200" b="0" i="1" smtClean="0">
                                <a:latin typeface="Cambria Math" panose="02040503050406030204" pitchFamily="18" charset="0"/>
                                <a:ea typeface="Cambria Math" panose="02040503050406030204" pitchFamily="18" charset="0"/>
                              </a:rPr>
                              <m:t>𝑗</m:t>
                            </m:r>
                          </m:sub>
                        </m:sSub>
                      </m:e>
                    </m:nary>
                  </m:oMath>
                </a14:m>
                <a:r>
                  <a:rPr lang="en-US" sz="2200" i="1" dirty="0">
                    <a:latin typeface="Cambria Math" panose="02040503050406030204" pitchFamily="18" charset="0"/>
                    <a:ea typeface="Cambria Math" panose="02040503050406030204" pitchFamily="18" charset="0"/>
                  </a:rPr>
                  <a:t> </a:t>
                </a:r>
                <a14:m>
                  <m:oMath xmlns:m="http://schemas.openxmlformats.org/officeDocument/2006/math">
                    <m:r>
                      <a:rPr lang="en-US" sz="2200" b="0" i="1" smtClean="0">
                        <a:latin typeface="Cambria Math" panose="02040503050406030204" pitchFamily="18" charset="0"/>
                        <a:ea typeface="Cambria Math" panose="02040503050406030204" pitchFamily="18" charset="0"/>
                      </a:rPr>
                      <m:t>      </m:t>
                    </m:r>
                    <m:r>
                      <a:rPr lang="en-US" sz="2200" b="0" i="1" smtClean="0">
                        <a:latin typeface="Cambria Math" panose="02040503050406030204" pitchFamily="18" charset="0"/>
                        <a:ea typeface="Cambria Math" panose="02040503050406030204" pitchFamily="18" charset="0"/>
                      </a:rPr>
                      <m:t>𝑗</m:t>
                    </m:r>
                    <m:r>
                      <a:rPr lang="en-US" sz="2200" b="0" i="1" smtClean="0">
                        <a:latin typeface="Cambria Math" panose="02040503050406030204" pitchFamily="18" charset="0"/>
                        <a:ea typeface="Cambria Math" panose="02040503050406030204" pitchFamily="18" charset="0"/>
                      </a:rPr>
                      <m:t> </m:t>
                    </m:r>
                    <m:r>
                      <a:rPr lang="en-US" sz="2200" b="0" i="1" smtClean="0">
                        <a:latin typeface="Cambria Math" panose="02040503050406030204" pitchFamily="18" charset="0"/>
                        <a:ea typeface="Cambria Math" panose="02040503050406030204" pitchFamily="18" charset="0"/>
                      </a:rPr>
                      <m:t>𝑒𝑙𝑒𝑚𝑒𝑛𝑡</m:t>
                    </m:r>
                    <m:r>
                      <a:rPr lang="en-US" sz="2200" b="0" i="1" smtClean="0">
                        <a:latin typeface="Cambria Math" panose="02040503050406030204" pitchFamily="18" charset="0"/>
                        <a:ea typeface="Cambria Math" panose="02040503050406030204" pitchFamily="18" charset="0"/>
                      </a:rPr>
                      <m:t> </m:t>
                    </m:r>
                    <m:r>
                      <a:rPr lang="en-US" sz="2200" b="0" i="1" smtClean="0">
                        <a:latin typeface="Cambria Math" panose="02040503050406030204" pitchFamily="18" charset="0"/>
                        <a:ea typeface="Cambria Math" panose="02040503050406030204" pitchFamily="18" charset="0"/>
                      </a:rPr>
                      <m:t>𝑜𝑓</m:t>
                    </m:r>
                    <m:r>
                      <a:rPr lang="en-US" sz="2200" b="0" i="1" smtClean="0">
                        <a:latin typeface="Cambria Math" panose="02040503050406030204" pitchFamily="18" charset="0"/>
                        <a:ea typeface="Cambria Math" panose="02040503050406030204" pitchFamily="18" charset="0"/>
                      </a:rPr>
                      <m:t> </m:t>
                    </m:r>
                    <m:r>
                      <a:rPr lang="en-US" sz="2200" b="0" i="1" smtClean="0">
                        <a:latin typeface="Cambria Math" panose="02040503050406030204" pitchFamily="18" charset="0"/>
                        <a:ea typeface="Cambria Math" panose="02040503050406030204" pitchFamily="18" charset="0"/>
                      </a:rPr>
                      <m:t>𝐶𝑜𝑛𝑡𝑟𝑎𝑐𝑡𝑖𝑛𝑔</m:t>
                    </m:r>
                    <m:r>
                      <a:rPr lang="en-US" sz="2200" b="0" i="1" smtClean="0">
                        <a:latin typeface="Cambria Math" panose="02040503050406030204" pitchFamily="18" charset="0"/>
                        <a:ea typeface="Cambria Math" panose="02040503050406030204" pitchFamily="18" charset="0"/>
                      </a:rPr>
                      <m:t> </m:t>
                    </m:r>
                    <m:r>
                      <a:rPr lang="en-US" sz="2200" b="0" i="1" smtClean="0">
                        <a:latin typeface="Cambria Math" panose="02040503050406030204" pitchFamily="18" charset="0"/>
                        <a:ea typeface="Cambria Math" panose="02040503050406030204" pitchFamily="18" charset="0"/>
                      </a:rPr>
                      <m:t>𝑆𝑒𝑐𝑡𝑜𝑟𝑠</m:t>
                    </m:r>
                  </m:oMath>
                </a14:m>
                <a:endParaRPr lang="en-US" sz="2200" b="0" i="1" dirty="0">
                  <a:latin typeface="Cambria Math" panose="02040503050406030204" pitchFamily="18" charset="0"/>
                  <a:ea typeface="Cambria Math" panose="02040503050406030204" pitchFamily="18" charset="0"/>
                </a:endParaRPr>
              </a:p>
              <a:p>
                <a:pPr lvl="0"/>
                <a:endParaRPr lang="en-US" sz="2200" i="1" dirty="0">
                  <a:latin typeface="Cambria Math" panose="02040503050406030204" pitchFamily="18" charset="0"/>
                  <a:ea typeface="Cambria Math" panose="02040503050406030204" pitchFamily="18" charset="0"/>
                </a:endParaRPr>
              </a:p>
              <a:p>
                <a:pPr lvl="0"/>
                <a14:m>
                  <m:oMath xmlns:m="http://schemas.openxmlformats.org/officeDocument/2006/math">
                    <m:sSub>
                      <m:sSubPr>
                        <m:ctrlPr>
                          <a:rPr lang="en-US" sz="2200" i="1" dirty="0" smtClean="0">
                            <a:latin typeface="Cambria Math" panose="02040503050406030204" pitchFamily="18" charset="0"/>
                            <a:ea typeface="Cambria Math" panose="02040503050406030204" pitchFamily="18" charset="0"/>
                          </a:rPr>
                        </m:ctrlPr>
                      </m:sSubPr>
                      <m:e>
                        <m:r>
                          <a:rPr lang="en-US" sz="2200" b="0" i="1" dirty="0" smtClean="0">
                            <a:latin typeface="Cambria Math" panose="02040503050406030204" pitchFamily="18" charset="0"/>
                            <a:ea typeface="Cambria Math" panose="02040503050406030204" pitchFamily="18" charset="0"/>
                          </a:rPr>
                          <m:t>𝑉𝑎𝑐𝑎𝑛𝑐𝑖𝑒𝑠</m:t>
                        </m:r>
                      </m:e>
                      <m:sub/>
                    </m:sSub>
                  </m:oMath>
                </a14:m>
                <a:r>
                  <a:rPr lang="en-US" sz="2200" i="1" dirty="0">
                    <a:latin typeface="Cambria Math" panose="02040503050406030204" pitchFamily="18" charset="0"/>
                    <a:ea typeface="Cambria Math" panose="02040503050406030204" pitchFamily="18" charset="0"/>
                  </a:rPr>
                  <a:t> = </a:t>
                </a:r>
                <a14:m>
                  <m:oMath xmlns:m="http://schemas.openxmlformats.org/officeDocument/2006/math">
                    <m:nary>
                      <m:naryPr>
                        <m:chr m:val="∑"/>
                        <m:limLoc m:val="subSup"/>
                        <m:supHide m:val="on"/>
                        <m:ctrlPr>
                          <a:rPr lang="en-US" sz="2200" i="1" smtClean="0">
                            <a:latin typeface="Cambria Math" panose="02040503050406030204" pitchFamily="18" charset="0"/>
                            <a:ea typeface="Cambria Math" panose="02040503050406030204" pitchFamily="18" charset="0"/>
                          </a:rPr>
                        </m:ctrlPr>
                      </m:naryPr>
                      <m:sub>
                        <m:r>
                          <m:rPr>
                            <m:brk m:alnAt="1"/>
                          </m:rPr>
                          <a:rPr lang="en-US" sz="2200" b="0" i="1" smtClean="0">
                            <a:latin typeface="Cambria Math" panose="02040503050406030204" pitchFamily="18" charset="0"/>
                            <a:ea typeface="Cambria Math" panose="02040503050406030204" pitchFamily="18" charset="0"/>
                          </a:rPr>
                          <m:t>𝑖</m:t>
                        </m:r>
                      </m:sub>
                      <m:sup/>
                      <m:e>
                        <m:sSub>
                          <m:sSubPr>
                            <m:ctrlPr>
                              <a:rPr lang="en-US" sz="2200" i="1" smtClean="0">
                                <a:latin typeface="Cambria Math" panose="02040503050406030204" pitchFamily="18" charset="0"/>
                                <a:ea typeface="Cambria Math" panose="02040503050406030204" pitchFamily="18" charset="0"/>
                              </a:rPr>
                            </m:ctrlPr>
                          </m:sSubPr>
                          <m:e>
                            <m:r>
                              <a:rPr lang="en-US" sz="2200" b="0" i="1" smtClean="0">
                                <a:latin typeface="Cambria Math" panose="02040503050406030204" pitchFamily="18" charset="0"/>
                                <a:ea typeface="Cambria Math" panose="02040503050406030204" pitchFamily="18" charset="0"/>
                              </a:rPr>
                              <m:t>𝐸𝑚𝑝𝑙𝑜𝑦𝑚𝑒𝑛𝑡</m:t>
                            </m:r>
                            <m:r>
                              <a:rPr lang="en-US" sz="2200" b="0" i="1" smtClean="0">
                                <a:latin typeface="Cambria Math" panose="02040503050406030204" pitchFamily="18" charset="0"/>
                                <a:ea typeface="Cambria Math" panose="02040503050406030204" pitchFamily="18" charset="0"/>
                              </a:rPr>
                              <m:t> </m:t>
                            </m:r>
                            <m:r>
                              <a:rPr lang="en-US" sz="2200" b="0" i="1" smtClean="0">
                                <a:latin typeface="Cambria Math" panose="02040503050406030204" pitchFamily="18" charset="0"/>
                                <a:ea typeface="Cambria Math" panose="02040503050406030204" pitchFamily="18" charset="0"/>
                              </a:rPr>
                              <m:t>𝐸𝑥𝑝𝑎𝑛𝑠𝑖𝑜𝑛</m:t>
                            </m:r>
                          </m:e>
                          <m:sub>
                            <m:r>
                              <a:rPr lang="en-US" sz="2200" b="0" i="1" smtClean="0">
                                <a:latin typeface="Cambria Math" panose="02040503050406030204" pitchFamily="18" charset="0"/>
                                <a:ea typeface="Cambria Math" panose="02040503050406030204" pitchFamily="18" charset="0"/>
                              </a:rPr>
                              <m:t>𝑖</m:t>
                            </m:r>
                          </m:sub>
                        </m:sSub>
                      </m:e>
                    </m:nary>
                  </m:oMath>
                </a14:m>
                <a:r>
                  <a:rPr lang="en-US" sz="2200" i="1" dirty="0">
                    <a:latin typeface="Cambria Math" panose="02040503050406030204" pitchFamily="18" charset="0"/>
                    <a:ea typeface="Cambria Math" panose="02040503050406030204" pitchFamily="18" charset="0"/>
                  </a:rPr>
                  <a:t> </a:t>
                </a:r>
                <a14:m>
                  <m:oMath xmlns:m="http://schemas.openxmlformats.org/officeDocument/2006/math">
                    <m:r>
                      <a:rPr lang="en-US" sz="2200" b="0" i="1" smtClean="0">
                        <a:latin typeface="Cambria Math" panose="02040503050406030204" pitchFamily="18" charset="0"/>
                        <a:ea typeface="Cambria Math" panose="02040503050406030204" pitchFamily="18" charset="0"/>
                      </a:rPr>
                      <m:t>             </m:t>
                    </m:r>
                    <m:r>
                      <a:rPr lang="en-US" sz="2200" i="1">
                        <a:latin typeface="Cambria Math" panose="02040503050406030204" pitchFamily="18" charset="0"/>
                        <a:ea typeface="Cambria Math" panose="02040503050406030204" pitchFamily="18" charset="0"/>
                      </a:rPr>
                      <m:t>𝑖</m:t>
                    </m:r>
                    <m:r>
                      <a:rPr lang="en-US" sz="2200" b="0" i="1" smtClean="0">
                        <a:latin typeface="Cambria Math" panose="02040503050406030204" pitchFamily="18" charset="0"/>
                        <a:ea typeface="Cambria Math" panose="02040503050406030204" pitchFamily="18" charset="0"/>
                      </a:rPr>
                      <m:t> </m:t>
                    </m:r>
                    <m:r>
                      <a:rPr lang="en-US" sz="2200" b="0" i="1" smtClean="0">
                        <a:latin typeface="Cambria Math" panose="02040503050406030204" pitchFamily="18" charset="0"/>
                        <a:ea typeface="Cambria Math" panose="02040503050406030204" pitchFamily="18" charset="0"/>
                      </a:rPr>
                      <m:t>𝑒𝑙𝑒𝑚𝑒𝑛𝑡</m:t>
                    </m:r>
                    <m:r>
                      <a:rPr lang="en-US" sz="2200" b="0" i="1" smtClean="0">
                        <a:latin typeface="Cambria Math" panose="02040503050406030204" pitchFamily="18" charset="0"/>
                        <a:ea typeface="Cambria Math" panose="02040503050406030204" pitchFamily="18" charset="0"/>
                      </a:rPr>
                      <m:t> </m:t>
                    </m:r>
                    <m:r>
                      <a:rPr lang="en-US" sz="2200" b="0" i="1" smtClean="0">
                        <a:latin typeface="Cambria Math" panose="02040503050406030204" pitchFamily="18" charset="0"/>
                        <a:ea typeface="Cambria Math" panose="02040503050406030204" pitchFamily="18" charset="0"/>
                      </a:rPr>
                      <m:t>𝑜𝑓</m:t>
                    </m:r>
                    <m:r>
                      <a:rPr lang="en-US" sz="2200" b="0" i="1" smtClean="0">
                        <a:latin typeface="Cambria Math" panose="02040503050406030204" pitchFamily="18" charset="0"/>
                        <a:ea typeface="Cambria Math" panose="02040503050406030204" pitchFamily="18" charset="0"/>
                      </a:rPr>
                      <m:t> </m:t>
                    </m:r>
                    <m:r>
                      <a:rPr lang="en-US" sz="2200" b="0" i="1" smtClean="0">
                        <a:latin typeface="Cambria Math" panose="02040503050406030204" pitchFamily="18" charset="0"/>
                        <a:ea typeface="Cambria Math" panose="02040503050406030204" pitchFamily="18" charset="0"/>
                      </a:rPr>
                      <m:t>𝐸𝑥𝑝𝑎𝑛𝑑𝑖𝑛𝑔</m:t>
                    </m:r>
                    <m:r>
                      <a:rPr lang="en-US" sz="2200" b="0" i="1" smtClean="0">
                        <a:latin typeface="Cambria Math" panose="02040503050406030204" pitchFamily="18" charset="0"/>
                        <a:ea typeface="Cambria Math" panose="02040503050406030204" pitchFamily="18" charset="0"/>
                      </a:rPr>
                      <m:t> </m:t>
                    </m:r>
                    <m:r>
                      <a:rPr lang="en-US" sz="2200" b="0" i="1" smtClean="0">
                        <a:latin typeface="Cambria Math" panose="02040503050406030204" pitchFamily="18" charset="0"/>
                        <a:ea typeface="Cambria Math" panose="02040503050406030204" pitchFamily="18" charset="0"/>
                      </a:rPr>
                      <m:t>𝑆𝑒𝑐𝑡𝑜𝑟𝑠</m:t>
                    </m:r>
                  </m:oMath>
                </a14:m>
                <a:endParaRPr lang="en-US" sz="2200" b="0" i="1" dirty="0">
                  <a:latin typeface="Cambria Math" panose="02040503050406030204" pitchFamily="18" charset="0"/>
                  <a:ea typeface="Cambria Math" panose="02040503050406030204" pitchFamily="18" charset="0"/>
                </a:endParaRPr>
              </a:p>
              <a:p>
                <a:pPr lvl="0"/>
                <a:endParaRPr lang="en-US" sz="2200" i="1" dirty="0">
                  <a:latin typeface="Cambria Math" panose="02040503050406030204" pitchFamily="18" charset="0"/>
                  <a:ea typeface="Cambria Math" panose="02040503050406030204" pitchFamily="18" charset="0"/>
                </a:endParaRPr>
              </a:p>
              <a:p>
                <a:pPr lvl="0"/>
                <a14:m>
                  <m:oMath xmlns:m="http://schemas.openxmlformats.org/officeDocument/2006/math">
                    <m:sSub>
                      <m:sSubPr>
                        <m:ctrlPr>
                          <a:rPr lang="en-US" sz="2200" i="1" smtClean="0">
                            <a:latin typeface="Cambria Math" panose="02040503050406030204" pitchFamily="18" charset="0"/>
                            <a:ea typeface="Cambria Math" panose="02040503050406030204" pitchFamily="18" charset="0"/>
                          </a:rPr>
                        </m:ctrlPr>
                      </m:sSubPr>
                      <m:e>
                        <m:r>
                          <a:rPr lang="en-US" sz="2200" i="1">
                            <a:latin typeface="Cambria Math" panose="02040503050406030204" pitchFamily="18" charset="0"/>
                            <a:ea typeface="Cambria Math" panose="02040503050406030204" pitchFamily="18" charset="0"/>
                          </a:rPr>
                          <m:t>𝑆𝑒𝑒𝑘𝑒𝑟𝑠</m:t>
                        </m:r>
                      </m:e>
                      <m:sub/>
                    </m:sSub>
                    <m:r>
                      <a:rPr lang="en-US" sz="2200" i="1">
                        <a:latin typeface="Cambria Math" panose="02040503050406030204" pitchFamily="18" charset="0"/>
                        <a:ea typeface="Cambria Math" panose="02040503050406030204" pitchFamily="18" charset="0"/>
                      </a:rPr>
                      <m:t>=</m:t>
                    </m:r>
                    <m:sSub>
                      <m:sSubPr>
                        <m:ctrlPr>
                          <a:rPr lang="en-US" sz="2200" i="1">
                            <a:latin typeface="Cambria Math" panose="02040503050406030204" pitchFamily="18" charset="0"/>
                            <a:ea typeface="Cambria Math" panose="02040503050406030204" pitchFamily="18" charset="0"/>
                          </a:rPr>
                        </m:ctrlPr>
                      </m:sSubPr>
                      <m:e>
                        <m:r>
                          <a:rPr lang="en-US" sz="2200" i="1">
                            <a:latin typeface="Cambria Math" panose="02040503050406030204" pitchFamily="18" charset="0"/>
                            <a:ea typeface="Cambria Math" panose="02040503050406030204" pitchFamily="18" charset="0"/>
                          </a:rPr>
                          <m:t>𝑈𝑛𝑒𝑚𝑝𝑙𝑜𝑦𝑒𝑑</m:t>
                        </m:r>
                      </m:e>
                      <m:sub>
                        <m:r>
                          <a:rPr lang="en-US" sz="2200" b="0" i="1" smtClean="0">
                            <a:latin typeface="Cambria Math" panose="02040503050406030204" pitchFamily="18" charset="0"/>
                            <a:ea typeface="Cambria Math" panose="02040503050406030204" pitchFamily="18" charset="0"/>
                          </a:rPr>
                          <m:t>𝑏𝑒𝑔𝑖𝑛𝑛𝑖𝑛𝑔</m:t>
                        </m:r>
                      </m:sub>
                    </m:sSub>
                    <m:r>
                      <a:rPr lang="en-US" sz="2200" i="1">
                        <a:latin typeface="Cambria Math" panose="02040503050406030204" pitchFamily="18" charset="0"/>
                        <a:ea typeface="Cambria Math" panose="02040503050406030204" pitchFamily="18" charset="0"/>
                      </a:rPr>
                      <m:t>+</m:t>
                    </m:r>
                    <m:sSub>
                      <m:sSubPr>
                        <m:ctrlPr>
                          <a:rPr lang="en-US" sz="2200" i="1" smtClean="0">
                            <a:latin typeface="Cambria Math" panose="02040503050406030204" pitchFamily="18" charset="0"/>
                            <a:ea typeface="Cambria Math" panose="02040503050406030204" pitchFamily="18" charset="0"/>
                          </a:rPr>
                        </m:ctrlPr>
                      </m:sSubPr>
                      <m:e>
                        <m:r>
                          <a:rPr lang="en-US" sz="2200" i="1">
                            <a:latin typeface="Cambria Math" panose="02040503050406030204" pitchFamily="18" charset="0"/>
                            <a:ea typeface="Cambria Math" panose="02040503050406030204" pitchFamily="18" charset="0"/>
                          </a:rPr>
                          <m:t>𝑆𝑒𝑝𝑎𝑟𝑎𝑡𝑖𝑜𝑛𝑠</m:t>
                        </m:r>
                      </m:e>
                      <m:sub/>
                    </m:sSub>
                  </m:oMath>
                </a14:m>
                <a:endParaRPr lang="en-US" sz="2200" i="1" dirty="0">
                  <a:latin typeface="Cambria Math" panose="02040503050406030204" pitchFamily="18" charset="0"/>
                  <a:ea typeface="Cambria Math" panose="02040503050406030204" pitchFamily="18" charset="0"/>
                </a:endParaRPr>
              </a:p>
              <a:p>
                <a:endParaRPr lang="en-US" sz="2200" i="1" dirty="0">
                  <a:latin typeface="Cambria Math" panose="02040503050406030204" pitchFamily="18" charset="0"/>
                  <a:ea typeface="Cambria Math" panose="02040503050406030204" pitchFamily="18" charset="0"/>
                </a:endParaRPr>
              </a:p>
              <a:p>
                <a:pPr lvl="0"/>
                <a14:m>
                  <m:oMath xmlns:m="http://schemas.openxmlformats.org/officeDocument/2006/math">
                    <m:sSub>
                      <m:sSubPr>
                        <m:ctrlPr>
                          <a:rPr lang="en-US" sz="2200" i="1">
                            <a:latin typeface="Cambria Math" panose="02040503050406030204" pitchFamily="18" charset="0"/>
                            <a:ea typeface="Cambria Math" panose="02040503050406030204" pitchFamily="18" charset="0"/>
                          </a:rPr>
                        </m:ctrlPr>
                      </m:sSubPr>
                      <m:e>
                        <m:r>
                          <a:rPr lang="en-US" sz="2200" i="1">
                            <a:latin typeface="Cambria Math" panose="02040503050406030204" pitchFamily="18" charset="0"/>
                            <a:ea typeface="Cambria Math" panose="02040503050406030204" pitchFamily="18" charset="0"/>
                          </a:rPr>
                          <m:t>𝐻𝑖𝑟𝑒𝑠</m:t>
                        </m:r>
                      </m:e>
                      <m:sub/>
                    </m:sSub>
                  </m:oMath>
                </a14:m>
                <a:r>
                  <a:rPr lang="en-US" sz="2200" i="1" dirty="0">
                    <a:latin typeface="Cambria Math" panose="02040503050406030204" pitchFamily="18" charset="0"/>
                    <a:ea typeface="Cambria Math" panose="02040503050406030204" pitchFamily="18" charset="0"/>
                  </a:rPr>
                  <a:t>= </a:t>
                </a:r>
                <a14:m>
                  <m:oMath xmlns:m="http://schemas.openxmlformats.org/officeDocument/2006/math">
                    <m:f>
                      <m:fPr>
                        <m:ctrlPr>
                          <a:rPr lang="en-US" sz="2200" i="1">
                            <a:latin typeface="Cambria Math" panose="02040503050406030204" pitchFamily="18" charset="0"/>
                            <a:ea typeface="Cambria Math" panose="02040503050406030204" pitchFamily="18" charset="0"/>
                          </a:rPr>
                        </m:ctrlPr>
                      </m:fPr>
                      <m:num>
                        <m:sSub>
                          <m:sSubPr>
                            <m:ctrlPr>
                              <a:rPr lang="en-US" sz="2200" i="1">
                                <a:latin typeface="Cambria Math" panose="02040503050406030204" pitchFamily="18" charset="0"/>
                                <a:ea typeface="Cambria Math" panose="02040503050406030204" pitchFamily="18" charset="0"/>
                              </a:rPr>
                            </m:ctrlPr>
                          </m:sSubPr>
                          <m:e>
                            <m:r>
                              <a:rPr lang="en-US" sz="2200" i="1">
                                <a:latin typeface="Cambria Math" panose="02040503050406030204" pitchFamily="18" charset="0"/>
                                <a:ea typeface="Cambria Math" panose="02040503050406030204" pitchFamily="18" charset="0"/>
                              </a:rPr>
                              <m:t>𝑉𝑎𝑐𝑎𝑛𝑐𝑖𝑒𝑠</m:t>
                            </m:r>
                          </m:e>
                          <m:sub/>
                        </m:sSub>
                        <m:r>
                          <a:rPr lang="en-US" sz="2200" i="1">
                            <a:latin typeface="Cambria Math" panose="02040503050406030204" pitchFamily="18" charset="0"/>
                            <a:ea typeface="Cambria Math" panose="02040503050406030204" pitchFamily="18" charset="0"/>
                          </a:rPr>
                          <m:t> × </m:t>
                        </m:r>
                        <m:sSub>
                          <m:sSubPr>
                            <m:ctrlPr>
                              <a:rPr lang="en-US" sz="2200" i="1">
                                <a:latin typeface="Cambria Math" panose="02040503050406030204" pitchFamily="18" charset="0"/>
                                <a:ea typeface="Cambria Math" panose="02040503050406030204" pitchFamily="18" charset="0"/>
                              </a:rPr>
                            </m:ctrlPr>
                          </m:sSubPr>
                          <m:e>
                            <m:r>
                              <a:rPr lang="en-US" sz="2200" b="0" i="1" smtClean="0">
                                <a:latin typeface="Cambria Math" panose="02040503050406030204" pitchFamily="18" charset="0"/>
                                <a:ea typeface="Cambria Math" panose="02040503050406030204" pitchFamily="18" charset="0"/>
                              </a:rPr>
                              <m:t>𝑆𝑒𝑒𝑘𝑒𝑟𝑠</m:t>
                            </m:r>
                          </m:e>
                          <m:sub/>
                        </m:sSub>
                      </m:num>
                      <m:den>
                        <m:sSup>
                          <m:sSupPr>
                            <m:ctrlPr>
                              <a:rPr lang="en-US" sz="2200" i="1">
                                <a:latin typeface="Cambria Math" panose="02040503050406030204" pitchFamily="18" charset="0"/>
                                <a:ea typeface="Cambria Math" panose="02040503050406030204" pitchFamily="18" charset="0"/>
                              </a:rPr>
                            </m:ctrlPr>
                          </m:sSupPr>
                          <m:e>
                            <m:r>
                              <a:rPr lang="en-US" sz="2200" i="1">
                                <a:latin typeface="Cambria Math" panose="02040503050406030204" pitchFamily="18" charset="0"/>
                                <a:ea typeface="Cambria Math" panose="02040503050406030204" pitchFamily="18" charset="0"/>
                              </a:rPr>
                              <m:t>(</m:t>
                            </m:r>
                            <m:sSubSup>
                              <m:sSubSupPr>
                                <m:ctrlPr>
                                  <a:rPr lang="en-US" sz="2200" i="1">
                                    <a:latin typeface="Cambria Math" panose="02040503050406030204" pitchFamily="18" charset="0"/>
                                    <a:ea typeface="Cambria Math" panose="02040503050406030204" pitchFamily="18" charset="0"/>
                                  </a:rPr>
                                </m:ctrlPr>
                              </m:sSubSupPr>
                              <m:e>
                                <m:r>
                                  <a:rPr lang="en-US" sz="2200" i="1">
                                    <a:latin typeface="Cambria Math" panose="02040503050406030204" pitchFamily="18" charset="0"/>
                                    <a:ea typeface="Cambria Math" panose="02040503050406030204" pitchFamily="18" charset="0"/>
                                  </a:rPr>
                                  <m:t>𝑉𝑎𝑐𝑎𝑛𝑐𝑖𝑒𝑠</m:t>
                                </m:r>
                              </m:e>
                              <m:sub/>
                              <m:sup>
                                <m:r>
                                  <a:rPr lang="en-US" sz="2200" b="0" i="1" smtClean="0">
                                    <a:latin typeface="Cambria Math" panose="02040503050406030204" pitchFamily="18" charset="0"/>
                                    <a:ea typeface="Cambria Math" panose="02040503050406030204" pitchFamily="18" charset="0"/>
                                  </a:rPr>
                                  <m:t>𝑏</m:t>
                                </m:r>
                              </m:sup>
                            </m:sSubSup>
                            <m:r>
                              <a:rPr lang="en-US" sz="2200" i="1">
                                <a:latin typeface="Cambria Math" panose="02040503050406030204" pitchFamily="18" charset="0"/>
                                <a:ea typeface="Cambria Math" panose="02040503050406030204" pitchFamily="18" charset="0"/>
                              </a:rPr>
                              <m:t> + </m:t>
                            </m:r>
                            <m:sSubSup>
                              <m:sSubSupPr>
                                <m:ctrlPr>
                                  <a:rPr lang="en-US" sz="2200" i="1">
                                    <a:latin typeface="Cambria Math" panose="02040503050406030204" pitchFamily="18" charset="0"/>
                                    <a:ea typeface="Cambria Math" panose="02040503050406030204" pitchFamily="18" charset="0"/>
                                  </a:rPr>
                                </m:ctrlPr>
                              </m:sSubSupPr>
                              <m:e>
                                <m:r>
                                  <a:rPr lang="en-US" sz="2200" b="0" i="1" smtClean="0">
                                    <a:latin typeface="Cambria Math" panose="02040503050406030204" pitchFamily="18" charset="0"/>
                                    <a:ea typeface="Cambria Math" panose="02040503050406030204" pitchFamily="18" charset="0"/>
                                  </a:rPr>
                                  <m:t>𝑆𝑒𝑒𝑘𝑒𝑟𝑠</m:t>
                                </m:r>
                              </m:e>
                              <m:sub/>
                              <m:sup>
                                <m:r>
                                  <a:rPr lang="en-US" sz="2200" b="0" i="1" smtClean="0">
                                    <a:latin typeface="Cambria Math" panose="02040503050406030204" pitchFamily="18" charset="0"/>
                                    <a:ea typeface="Cambria Math" panose="02040503050406030204" pitchFamily="18" charset="0"/>
                                  </a:rPr>
                                  <m:t>𝑏</m:t>
                                </m:r>
                              </m:sup>
                            </m:sSubSup>
                            <m:r>
                              <a:rPr lang="en-US" sz="2200" i="1">
                                <a:latin typeface="Cambria Math" panose="02040503050406030204" pitchFamily="18" charset="0"/>
                                <a:ea typeface="Cambria Math" panose="02040503050406030204" pitchFamily="18" charset="0"/>
                              </a:rPr>
                              <m:t>)</m:t>
                            </m:r>
                          </m:e>
                          <m:sup>
                            <m:f>
                              <m:fPr>
                                <m:type m:val="skw"/>
                                <m:ctrlPr>
                                  <a:rPr lang="en-US" sz="2200" i="1">
                                    <a:latin typeface="Cambria Math" panose="02040503050406030204" pitchFamily="18" charset="0"/>
                                    <a:ea typeface="Cambria Math" panose="02040503050406030204" pitchFamily="18" charset="0"/>
                                  </a:rPr>
                                </m:ctrlPr>
                              </m:fPr>
                              <m:num>
                                <m:r>
                                  <a:rPr lang="en-US" sz="2200" i="1">
                                    <a:latin typeface="Cambria Math" panose="02040503050406030204" pitchFamily="18" charset="0"/>
                                    <a:ea typeface="Cambria Math" panose="02040503050406030204" pitchFamily="18" charset="0"/>
                                  </a:rPr>
                                  <m:t>1</m:t>
                                </m:r>
                              </m:num>
                              <m:den>
                                <m:r>
                                  <a:rPr lang="en-US" sz="2200" b="0" i="1" smtClean="0">
                                    <a:latin typeface="Cambria Math" panose="02040503050406030204" pitchFamily="18" charset="0"/>
                                    <a:ea typeface="Cambria Math" panose="02040503050406030204" pitchFamily="18" charset="0"/>
                                  </a:rPr>
                                  <m:t>𝑏</m:t>
                                </m:r>
                              </m:den>
                            </m:f>
                          </m:sup>
                        </m:sSup>
                      </m:den>
                    </m:f>
                  </m:oMath>
                </a14:m>
                <a:endParaRPr lang="en-US" sz="2200" i="1" dirty="0">
                  <a:latin typeface="Cambria Math" panose="02040503050406030204" pitchFamily="18" charset="0"/>
                  <a:ea typeface="Cambria Math" panose="02040503050406030204" pitchFamily="18" charset="0"/>
                </a:endParaRPr>
              </a:p>
              <a:p>
                <a:pPr marL="0" indent="0">
                  <a:buNone/>
                </a:pPr>
                <a:r>
                  <a:rPr lang="en-US" sz="2200" i="1" dirty="0">
                    <a:latin typeface="Cambria Math" panose="02040503050406030204" pitchFamily="18" charset="0"/>
                    <a:ea typeface="Cambria Math" panose="02040503050406030204" pitchFamily="18" charset="0"/>
                  </a:rPr>
                  <a:t> </a:t>
                </a:r>
              </a:p>
              <a:p>
                <a:pPr lvl="0"/>
                <a14:m>
                  <m:oMath xmlns:m="http://schemas.openxmlformats.org/officeDocument/2006/math">
                    <m:sSub>
                      <m:sSubPr>
                        <m:ctrlPr>
                          <a:rPr lang="en-US" sz="2200" i="1">
                            <a:latin typeface="Cambria Math" panose="02040503050406030204" pitchFamily="18" charset="0"/>
                            <a:ea typeface="Cambria Math" panose="02040503050406030204" pitchFamily="18" charset="0"/>
                          </a:rPr>
                        </m:ctrlPr>
                      </m:sSubPr>
                      <m:e>
                        <m:r>
                          <a:rPr lang="en-US" sz="2200" i="1">
                            <a:latin typeface="Cambria Math" panose="02040503050406030204" pitchFamily="18" charset="0"/>
                            <a:ea typeface="Cambria Math" panose="02040503050406030204" pitchFamily="18" charset="0"/>
                          </a:rPr>
                          <m:t>𝐸𝑚𝑝𝑙𝑜𝑦𝑚𝑒𝑛𝑡</m:t>
                        </m:r>
                      </m:e>
                      <m:sub>
                        <m:r>
                          <a:rPr lang="en-US" sz="2200" b="0" i="1" smtClean="0">
                            <a:latin typeface="Cambria Math" panose="02040503050406030204" pitchFamily="18" charset="0"/>
                            <a:ea typeface="Cambria Math" panose="02040503050406030204" pitchFamily="18" charset="0"/>
                          </a:rPr>
                          <m:t>𝑒𝑛𝑑𝑖𝑛𝑔</m:t>
                        </m:r>
                      </m:sub>
                    </m:sSub>
                    <m:r>
                      <a:rPr lang="en-US" sz="2200" i="1">
                        <a:latin typeface="Cambria Math" panose="02040503050406030204" pitchFamily="18" charset="0"/>
                        <a:ea typeface="Cambria Math" panose="02040503050406030204" pitchFamily="18" charset="0"/>
                      </a:rPr>
                      <m:t>=</m:t>
                    </m:r>
                    <m:sSub>
                      <m:sSubPr>
                        <m:ctrlPr>
                          <a:rPr lang="en-US" sz="2200" i="1">
                            <a:latin typeface="Cambria Math" panose="02040503050406030204" pitchFamily="18" charset="0"/>
                            <a:ea typeface="Cambria Math" panose="02040503050406030204" pitchFamily="18" charset="0"/>
                          </a:rPr>
                        </m:ctrlPr>
                      </m:sSubPr>
                      <m:e>
                        <m:r>
                          <a:rPr lang="en-US" sz="2200" i="1">
                            <a:latin typeface="Cambria Math" panose="02040503050406030204" pitchFamily="18" charset="0"/>
                            <a:ea typeface="Cambria Math" panose="02040503050406030204" pitchFamily="18" charset="0"/>
                          </a:rPr>
                          <m:t>𝐸𝑚𝑝𝑙𝑜𝑦𝑚𝑒𝑛𝑡</m:t>
                        </m:r>
                      </m:e>
                      <m:sub>
                        <m:r>
                          <a:rPr lang="en-US" sz="2200" b="0" i="1" smtClean="0">
                            <a:latin typeface="Cambria Math" panose="02040503050406030204" pitchFamily="18" charset="0"/>
                            <a:ea typeface="Cambria Math" panose="02040503050406030204" pitchFamily="18" charset="0"/>
                          </a:rPr>
                          <m:t>𝑏𝑒𝑔𝑖𝑛𝑛𝑖𝑛𝑔</m:t>
                        </m:r>
                      </m:sub>
                    </m:sSub>
                    <m:r>
                      <a:rPr lang="en-US" sz="2200" i="1">
                        <a:latin typeface="Cambria Math" panose="02040503050406030204" pitchFamily="18" charset="0"/>
                        <a:ea typeface="Cambria Math" panose="02040503050406030204" pitchFamily="18" charset="0"/>
                      </a:rPr>
                      <m:t>+</m:t>
                    </m:r>
                    <m:sSub>
                      <m:sSubPr>
                        <m:ctrlPr>
                          <a:rPr lang="en-US" sz="2200" i="1">
                            <a:latin typeface="Cambria Math" panose="02040503050406030204" pitchFamily="18" charset="0"/>
                            <a:ea typeface="Cambria Math" panose="02040503050406030204" pitchFamily="18" charset="0"/>
                          </a:rPr>
                        </m:ctrlPr>
                      </m:sSubPr>
                      <m:e>
                        <m:r>
                          <a:rPr lang="en-US" sz="2200" i="1">
                            <a:latin typeface="Cambria Math" panose="02040503050406030204" pitchFamily="18" charset="0"/>
                            <a:ea typeface="Cambria Math" panose="02040503050406030204" pitchFamily="18" charset="0"/>
                          </a:rPr>
                          <m:t>𝐻𝑖𝑟𝑒𝑠</m:t>
                        </m:r>
                      </m:e>
                      <m:sub/>
                    </m:sSub>
                    <m:r>
                      <a:rPr lang="en-US" sz="2200" i="1">
                        <a:latin typeface="Cambria Math" panose="02040503050406030204" pitchFamily="18" charset="0"/>
                        <a:ea typeface="Cambria Math" panose="02040503050406030204" pitchFamily="18" charset="0"/>
                      </a:rPr>
                      <m:t>− </m:t>
                    </m:r>
                    <m:sSub>
                      <m:sSubPr>
                        <m:ctrlPr>
                          <a:rPr lang="en-US" sz="2200" i="1">
                            <a:latin typeface="Cambria Math" panose="02040503050406030204" pitchFamily="18" charset="0"/>
                            <a:ea typeface="Cambria Math" panose="02040503050406030204" pitchFamily="18" charset="0"/>
                          </a:rPr>
                        </m:ctrlPr>
                      </m:sSubPr>
                      <m:e>
                        <m:r>
                          <a:rPr lang="en-US" sz="2200" i="1">
                            <a:latin typeface="Cambria Math" panose="02040503050406030204" pitchFamily="18" charset="0"/>
                            <a:ea typeface="Cambria Math" panose="02040503050406030204" pitchFamily="18" charset="0"/>
                          </a:rPr>
                          <m:t>𝑆𝑒𝑝𝑎𝑟𝑎𝑡𝑖𝑜𝑛𝑠</m:t>
                        </m:r>
                      </m:e>
                      <m:sub/>
                    </m:sSub>
                  </m:oMath>
                </a14:m>
                <a:endParaRPr lang="en-US" sz="2200" i="1" dirty="0">
                  <a:latin typeface="Cambria Math" panose="02040503050406030204" pitchFamily="18" charset="0"/>
                  <a:ea typeface="Cambria Math" panose="02040503050406030204" pitchFamily="18" charset="0"/>
                </a:endParaRPr>
              </a:p>
            </p:txBody>
          </p:sp>
        </mc:Choice>
        <mc:Fallback xmlns="">
          <p:sp>
            <p:nvSpPr>
              <p:cNvPr id="3" name="Content Placeholder 2">
                <a:extLst>
                  <a:ext uri="{FF2B5EF4-FFF2-40B4-BE49-F238E27FC236}">
                    <a16:creationId xmlns:a16="http://schemas.microsoft.com/office/drawing/2014/main" id="{95D058A7-410B-261A-6EB6-D5C986307FFA}"/>
                  </a:ext>
                </a:extLst>
              </p:cNvPr>
              <p:cNvSpPr>
                <a:spLocks noGrp="1" noRot="1" noChangeAspect="1" noMove="1" noResize="1" noEditPoints="1" noAdjustHandles="1" noChangeArrowheads="1" noChangeShapeType="1" noTextEdit="1"/>
              </p:cNvSpPr>
              <p:nvPr>
                <p:ph idx="1"/>
              </p:nvPr>
            </p:nvSpPr>
            <p:spPr>
              <a:xfrm>
                <a:off x="838200" y="1438656"/>
                <a:ext cx="10515600" cy="4738307"/>
              </a:xfrm>
              <a:blipFill>
                <a:blip r:embed="rId2"/>
                <a:stretch>
                  <a:fillRect l="-696" t="-12098"/>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BF684E5A-9855-B2C4-BF49-41513B26E2F7}"/>
              </a:ext>
            </a:extLst>
          </p:cNvPr>
          <p:cNvSpPr>
            <a:spLocks noGrp="1"/>
          </p:cNvSpPr>
          <p:nvPr>
            <p:ph type="sldNum" sz="quarter" idx="12"/>
          </p:nvPr>
        </p:nvSpPr>
        <p:spPr/>
        <p:txBody>
          <a:bodyPr/>
          <a:lstStyle/>
          <a:p>
            <a:fld id="{DFD1B194-3531-45BB-A64D-FA3890E6DAB5}" type="slidenum">
              <a:rPr lang="en-US" smtClean="0"/>
              <a:t>10</a:t>
            </a:fld>
            <a:endParaRPr lang="en-US"/>
          </a:p>
        </p:txBody>
      </p:sp>
    </p:spTree>
    <p:extLst>
      <p:ext uri="{BB962C8B-B14F-4D97-AF65-F5344CB8AC3E}">
        <p14:creationId xmlns:p14="http://schemas.microsoft.com/office/powerpoint/2010/main" val="2566885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C260225-12F4-8848-909E-DE0F0A94DBA3}"/>
              </a:ext>
            </a:extLst>
          </p:cNvPr>
          <p:cNvSpPr>
            <a:spLocks noGrp="1"/>
          </p:cNvSpPr>
          <p:nvPr>
            <p:ph type="title"/>
          </p:nvPr>
        </p:nvSpPr>
        <p:spPr>
          <a:xfrm>
            <a:off x="838200" y="365125"/>
            <a:ext cx="10515600" cy="839659"/>
          </a:xfrm>
        </p:spPr>
        <p:txBody>
          <a:bodyPr>
            <a:normAutofit/>
          </a:bodyPr>
          <a:lstStyle/>
          <a:p>
            <a:r>
              <a:rPr lang="en-US" sz="4000" b="1" dirty="0"/>
              <a:t>An Illustrative Experiment with GTAP and GTAP-L</a:t>
            </a:r>
          </a:p>
        </p:txBody>
      </p:sp>
      <p:sp>
        <p:nvSpPr>
          <p:cNvPr id="3" name="Content Placeholder 2">
            <a:extLst>
              <a:ext uri="{FF2B5EF4-FFF2-40B4-BE49-F238E27FC236}">
                <a16:creationId xmlns:a16="http://schemas.microsoft.com/office/drawing/2014/main" id="{1FF7AA5D-18FF-2DBB-AA20-4BF08C674A91}"/>
              </a:ext>
            </a:extLst>
          </p:cNvPr>
          <p:cNvSpPr>
            <a:spLocks noGrp="1"/>
          </p:cNvSpPr>
          <p:nvPr>
            <p:ph idx="1"/>
          </p:nvPr>
        </p:nvSpPr>
        <p:spPr>
          <a:xfrm>
            <a:off x="838200" y="1754659"/>
            <a:ext cx="10515600" cy="4422304"/>
          </a:xfrm>
        </p:spPr>
        <p:txBody>
          <a:bodyPr>
            <a:normAutofit/>
          </a:bodyPr>
          <a:lstStyle/>
          <a:p>
            <a:r>
              <a:rPr lang="en-US" dirty="0"/>
              <a:t>Simulate a U.S. tariff rate increase</a:t>
            </a:r>
          </a:p>
          <a:p>
            <a:pPr lvl="1"/>
            <a:r>
              <a:rPr lang="en-US" dirty="0"/>
              <a:t>A 25 percent increase in the power of the U.S. tariff rates on imports of  Wearing Apparel (WAP GTAP sector) from all sources</a:t>
            </a:r>
          </a:p>
          <a:p>
            <a:pPr lvl="2"/>
            <a:r>
              <a:rPr lang="en-US" dirty="0"/>
              <a:t>Power of a 10 percent tariff rate is 1.10</a:t>
            </a:r>
          </a:p>
          <a:p>
            <a:r>
              <a:rPr lang="en-US" dirty="0"/>
              <a:t>Comparative static </a:t>
            </a:r>
          </a:p>
          <a:p>
            <a:r>
              <a:rPr lang="en-US" dirty="0"/>
              <a:t>Dataset</a:t>
            </a:r>
          </a:p>
          <a:p>
            <a:pPr lvl="1"/>
            <a:r>
              <a:rPr lang="en-US" dirty="0"/>
              <a:t>65 GTAP sectors</a:t>
            </a:r>
          </a:p>
          <a:p>
            <a:pPr lvl="1"/>
            <a:r>
              <a:rPr lang="en-US" dirty="0"/>
              <a:t>7 regions: United States, Canada, Mexico, Great Britain, European Union-27, China, and a rest of the world</a:t>
            </a:r>
          </a:p>
        </p:txBody>
      </p:sp>
      <p:sp>
        <p:nvSpPr>
          <p:cNvPr id="6" name="Slide Number Placeholder 5">
            <a:extLst>
              <a:ext uri="{FF2B5EF4-FFF2-40B4-BE49-F238E27FC236}">
                <a16:creationId xmlns:a16="http://schemas.microsoft.com/office/drawing/2014/main" id="{6E8E8907-D2AB-7467-30E0-BCF05DD9D8D6}"/>
              </a:ext>
            </a:extLst>
          </p:cNvPr>
          <p:cNvSpPr>
            <a:spLocks noGrp="1"/>
          </p:cNvSpPr>
          <p:nvPr>
            <p:ph type="sldNum" sz="quarter" idx="12"/>
          </p:nvPr>
        </p:nvSpPr>
        <p:spPr/>
        <p:txBody>
          <a:bodyPr/>
          <a:lstStyle/>
          <a:p>
            <a:fld id="{DFD1B194-3531-45BB-A64D-FA3890E6DAB5}" type="slidenum">
              <a:rPr lang="en-US" smtClean="0"/>
              <a:pPr/>
              <a:t>11</a:t>
            </a:fld>
            <a:endParaRPr lang="en-US"/>
          </a:p>
        </p:txBody>
      </p:sp>
    </p:spTree>
    <p:extLst>
      <p:ext uri="{BB962C8B-B14F-4D97-AF65-F5344CB8AC3E}">
        <p14:creationId xmlns:p14="http://schemas.microsoft.com/office/powerpoint/2010/main" val="471860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16C83-CF43-99AB-8186-05D5ED57AE5C}"/>
              </a:ext>
            </a:extLst>
          </p:cNvPr>
          <p:cNvSpPr>
            <a:spLocks noGrp="1"/>
          </p:cNvSpPr>
          <p:nvPr>
            <p:ph type="title"/>
          </p:nvPr>
        </p:nvSpPr>
        <p:spPr>
          <a:xfrm>
            <a:off x="838200" y="365126"/>
            <a:ext cx="10515600" cy="947144"/>
          </a:xfrm>
        </p:spPr>
        <p:txBody>
          <a:bodyPr>
            <a:normAutofit fontScale="90000"/>
          </a:bodyPr>
          <a:lstStyle/>
          <a:p>
            <a:r>
              <a:rPr lang="en-US" b="1" dirty="0"/>
              <a:t>Comparison of GTAP to GTAP-L simulated effects</a:t>
            </a:r>
          </a:p>
        </p:txBody>
      </p:sp>
      <p:sp>
        <p:nvSpPr>
          <p:cNvPr id="3" name="Content Placeholder 2">
            <a:extLst>
              <a:ext uri="{FF2B5EF4-FFF2-40B4-BE49-F238E27FC236}">
                <a16:creationId xmlns:a16="http://schemas.microsoft.com/office/drawing/2014/main" id="{EC0011D8-241F-5133-58CB-2A78BEEB0229}"/>
              </a:ext>
            </a:extLst>
          </p:cNvPr>
          <p:cNvSpPr>
            <a:spLocks noGrp="1"/>
          </p:cNvSpPr>
          <p:nvPr>
            <p:ph idx="1"/>
          </p:nvPr>
        </p:nvSpPr>
        <p:spPr>
          <a:xfrm>
            <a:off x="838200" y="1570534"/>
            <a:ext cx="10515600" cy="4606429"/>
          </a:xfrm>
        </p:spPr>
        <p:txBody>
          <a:bodyPr>
            <a:normAutofit/>
          </a:bodyPr>
          <a:lstStyle/>
          <a:p>
            <a:r>
              <a:rPr lang="en-US" dirty="0"/>
              <a:t>GTAP wage effects are qualitatively similar to GTAP-L wage effects</a:t>
            </a:r>
          </a:p>
          <a:p>
            <a:endParaRPr lang="en-US" dirty="0"/>
          </a:p>
          <a:p>
            <a:r>
              <a:rPr lang="en-US" dirty="0"/>
              <a:t>Magnitude of GTAP-L wage effects are driven by unemployment consequences</a:t>
            </a:r>
          </a:p>
          <a:p>
            <a:endParaRPr lang="en-US" dirty="0"/>
          </a:p>
          <a:p>
            <a:r>
              <a:rPr lang="en-US" dirty="0"/>
              <a:t>Labor market frictions determine unemployment consequences</a:t>
            </a:r>
          </a:p>
          <a:p>
            <a:endParaRPr lang="en-US" dirty="0"/>
          </a:p>
          <a:p>
            <a:r>
              <a:rPr lang="en-US" dirty="0"/>
              <a:t>GTAP-L real income effects different from GTAP’s</a:t>
            </a:r>
          </a:p>
          <a:p>
            <a:endParaRPr lang="en-US" dirty="0"/>
          </a:p>
          <a:p>
            <a:endParaRPr lang="en-US" dirty="0"/>
          </a:p>
        </p:txBody>
      </p:sp>
      <p:sp>
        <p:nvSpPr>
          <p:cNvPr id="4" name="Slide Number Placeholder 3">
            <a:extLst>
              <a:ext uri="{FF2B5EF4-FFF2-40B4-BE49-F238E27FC236}">
                <a16:creationId xmlns:a16="http://schemas.microsoft.com/office/drawing/2014/main" id="{83342A30-BBB9-1360-5DCB-4CE548DD54E8}"/>
              </a:ext>
            </a:extLst>
          </p:cNvPr>
          <p:cNvSpPr>
            <a:spLocks noGrp="1"/>
          </p:cNvSpPr>
          <p:nvPr>
            <p:ph type="sldNum" sz="quarter" idx="12"/>
          </p:nvPr>
        </p:nvSpPr>
        <p:spPr/>
        <p:txBody>
          <a:bodyPr/>
          <a:lstStyle/>
          <a:p>
            <a:fld id="{DFD1B194-3531-45BB-A64D-FA3890E6DAB5}" type="slidenum">
              <a:rPr lang="en-US" smtClean="0"/>
              <a:t>12</a:t>
            </a:fld>
            <a:endParaRPr lang="en-US"/>
          </a:p>
        </p:txBody>
      </p:sp>
    </p:spTree>
    <p:extLst>
      <p:ext uri="{BB962C8B-B14F-4D97-AF65-F5344CB8AC3E}">
        <p14:creationId xmlns:p14="http://schemas.microsoft.com/office/powerpoint/2010/main" val="3746431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69D494F3-6448-08CB-B915-3CDB01670597}"/>
              </a:ext>
            </a:extLst>
          </p:cNvPr>
          <p:cNvSpPr>
            <a:spLocks noGrp="1"/>
          </p:cNvSpPr>
          <p:nvPr>
            <p:ph type="title"/>
          </p:nvPr>
        </p:nvSpPr>
        <p:spPr>
          <a:xfrm>
            <a:off x="838199" y="92676"/>
            <a:ext cx="10515600" cy="976183"/>
          </a:xfrm>
        </p:spPr>
        <p:txBody>
          <a:bodyPr>
            <a:normAutofit fontScale="90000"/>
          </a:bodyPr>
          <a:lstStyle/>
          <a:p>
            <a:r>
              <a:rPr lang="en-US" b="1" dirty="0"/>
              <a:t>Standard GTAP Simulated U.S. Effects</a:t>
            </a:r>
            <a:br>
              <a:rPr lang="en-US" b="1" dirty="0"/>
            </a:br>
            <a:r>
              <a:rPr lang="en-US" sz="3200" b="1" dirty="0"/>
              <a:t>Higher U.S. tariffs on Wearing Apparel from all sources</a:t>
            </a:r>
          </a:p>
        </p:txBody>
      </p:sp>
      <p:sp>
        <p:nvSpPr>
          <p:cNvPr id="2" name="Slide Number Placeholder 1">
            <a:extLst>
              <a:ext uri="{FF2B5EF4-FFF2-40B4-BE49-F238E27FC236}">
                <a16:creationId xmlns:a16="http://schemas.microsoft.com/office/drawing/2014/main" id="{F69B3E8A-00CE-ED84-0C98-B059B6711B2E}"/>
              </a:ext>
            </a:extLst>
          </p:cNvPr>
          <p:cNvSpPr>
            <a:spLocks noGrp="1"/>
          </p:cNvSpPr>
          <p:nvPr>
            <p:ph type="sldNum" sz="quarter" idx="12"/>
          </p:nvPr>
        </p:nvSpPr>
        <p:spPr/>
        <p:txBody>
          <a:bodyPr/>
          <a:lstStyle/>
          <a:p>
            <a:fld id="{DFD1B194-3531-45BB-A64D-FA3890E6DAB5}" type="slidenum">
              <a:rPr lang="en-US" smtClean="0"/>
              <a:t>13</a:t>
            </a:fld>
            <a:endParaRPr lang="en-US"/>
          </a:p>
        </p:txBody>
      </p:sp>
      <p:graphicFrame>
        <p:nvGraphicFramePr>
          <p:cNvPr id="9" name="Object 8">
            <a:extLst>
              <a:ext uri="{FF2B5EF4-FFF2-40B4-BE49-F238E27FC236}">
                <a16:creationId xmlns:a16="http://schemas.microsoft.com/office/drawing/2014/main" id="{0B00EEB5-C106-E5BB-D7E1-C5F8C49FCB27}"/>
              </a:ext>
            </a:extLst>
          </p:cNvPr>
          <p:cNvGraphicFramePr>
            <a:graphicFrameLocks noChangeAspect="1"/>
          </p:cNvGraphicFramePr>
          <p:nvPr>
            <p:extLst>
              <p:ext uri="{D42A27DB-BD31-4B8C-83A1-F6EECF244321}">
                <p14:modId xmlns:p14="http://schemas.microsoft.com/office/powerpoint/2010/main" val="338179565"/>
              </p:ext>
            </p:extLst>
          </p:nvPr>
        </p:nvGraphicFramePr>
        <p:xfrm>
          <a:off x="3191870" y="1068859"/>
          <a:ext cx="3721100" cy="5418137"/>
        </p:xfrm>
        <a:graphic>
          <a:graphicData uri="http://schemas.openxmlformats.org/presentationml/2006/ole">
            <mc:AlternateContent xmlns:mc="http://schemas.openxmlformats.org/markup-compatibility/2006">
              <mc:Choice xmlns:v="urn:schemas-microsoft-com:vml" Requires="v">
                <p:oleObj name="Worksheet" r:id="rId2" imgW="7753458" imgH="11287125" progId="Excel.Sheet.12">
                  <p:embed/>
                </p:oleObj>
              </mc:Choice>
              <mc:Fallback>
                <p:oleObj name="Worksheet" r:id="rId2" imgW="7753458" imgH="11287125" progId="Excel.Sheet.12">
                  <p:embed/>
                  <p:pic>
                    <p:nvPicPr>
                      <p:cNvPr id="0" name=""/>
                      <p:cNvPicPr/>
                      <p:nvPr/>
                    </p:nvPicPr>
                    <p:blipFill>
                      <a:blip r:embed="rId3"/>
                      <a:stretch>
                        <a:fillRect/>
                      </a:stretch>
                    </p:blipFill>
                    <p:spPr>
                      <a:xfrm>
                        <a:off x="3191870" y="1068859"/>
                        <a:ext cx="3721100" cy="5418137"/>
                      </a:xfrm>
                      <a:prstGeom prst="rect">
                        <a:avLst/>
                      </a:prstGeom>
                    </p:spPr>
                  </p:pic>
                </p:oleObj>
              </mc:Fallback>
            </mc:AlternateContent>
          </a:graphicData>
        </a:graphic>
      </p:graphicFrame>
    </p:spTree>
    <p:extLst>
      <p:ext uri="{BB962C8B-B14F-4D97-AF65-F5344CB8AC3E}">
        <p14:creationId xmlns:p14="http://schemas.microsoft.com/office/powerpoint/2010/main" val="4262066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69D494F3-6448-08CB-B915-3CDB01670597}"/>
              </a:ext>
            </a:extLst>
          </p:cNvPr>
          <p:cNvSpPr>
            <a:spLocks noGrp="1"/>
          </p:cNvSpPr>
          <p:nvPr>
            <p:ph type="title"/>
          </p:nvPr>
        </p:nvSpPr>
        <p:spPr>
          <a:xfrm>
            <a:off x="838199" y="200387"/>
            <a:ext cx="10515600" cy="837582"/>
          </a:xfrm>
        </p:spPr>
        <p:txBody>
          <a:bodyPr>
            <a:normAutofit fontScale="90000"/>
          </a:bodyPr>
          <a:lstStyle/>
          <a:p>
            <a:r>
              <a:rPr lang="en-US" b="1" dirty="0"/>
              <a:t>GTAP-L Simulated U.S. Effects</a:t>
            </a:r>
            <a:br>
              <a:rPr lang="en-US" b="1" dirty="0"/>
            </a:br>
            <a:r>
              <a:rPr lang="en-US" sz="3200" b="1" dirty="0"/>
              <a:t>Higher U.S. tariffs on Wearing Apparel from all sources</a:t>
            </a:r>
          </a:p>
        </p:txBody>
      </p:sp>
      <p:sp>
        <p:nvSpPr>
          <p:cNvPr id="2" name="Slide Number Placeholder 1">
            <a:extLst>
              <a:ext uri="{FF2B5EF4-FFF2-40B4-BE49-F238E27FC236}">
                <a16:creationId xmlns:a16="http://schemas.microsoft.com/office/drawing/2014/main" id="{F69B3E8A-00CE-ED84-0C98-B059B6711B2E}"/>
              </a:ext>
            </a:extLst>
          </p:cNvPr>
          <p:cNvSpPr>
            <a:spLocks noGrp="1"/>
          </p:cNvSpPr>
          <p:nvPr>
            <p:ph type="sldNum" sz="quarter" idx="12"/>
          </p:nvPr>
        </p:nvSpPr>
        <p:spPr/>
        <p:txBody>
          <a:bodyPr/>
          <a:lstStyle/>
          <a:p>
            <a:fld id="{DFD1B194-3531-45BB-A64D-FA3890E6DAB5}" type="slidenum">
              <a:rPr lang="en-US" smtClean="0"/>
              <a:t>14</a:t>
            </a:fld>
            <a:endParaRPr lang="en-US"/>
          </a:p>
        </p:txBody>
      </p:sp>
      <p:graphicFrame>
        <p:nvGraphicFramePr>
          <p:cNvPr id="4" name="Object 3">
            <a:extLst>
              <a:ext uri="{FF2B5EF4-FFF2-40B4-BE49-F238E27FC236}">
                <a16:creationId xmlns:a16="http://schemas.microsoft.com/office/drawing/2014/main" id="{44EAFB5E-EA6A-4016-D7F7-2DA7B748EAF7}"/>
              </a:ext>
            </a:extLst>
          </p:cNvPr>
          <p:cNvGraphicFramePr>
            <a:graphicFrameLocks noChangeAspect="1"/>
          </p:cNvGraphicFramePr>
          <p:nvPr>
            <p:extLst>
              <p:ext uri="{D42A27DB-BD31-4B8C-83A1-F6EECF244321}">
                <p14:modId xmlns:p14="http://schemas.microsoft.com/office/powerpoint/2010/main" val="291715491"/>
              </p:ext>
            </p:extLst>
          </p:nvPr>
        </p:nvGraphicFramePr>
        <p:xfrm>
          <a:off x="3063323" y="1120775"/>
          <a:ext cx="3771900" cy="5418137"/>
        </p:xfrm>
        <a:graphic>
          <a:graphicData uri="http://schemas.openxmlformats.org/presentationml/2006/ole">
            <mc:AlternateContent xmlns:mc="http://schemas.openxmlformats.org/markup-compatibility/2006">
              <mc:Choice xmlns:v="urn:schemas-microsoft-com:vml" Requires="v">
                <p:oleObj name="Worksheet" r:id="rId2" imgW="7858020" imgH="11287125" progId="Excel.Sheet.12">
                  <p:embed/>
                </p:oleObj>
              </mc:Choice>
              <mc:Fallback>
                <p:oleObj name="Worksheet" r:id="rId2" imgW="7858020" imgH="11287125" progId="Excel.Sheet.12">
                  <p:embed/>
                  <p:pic>
                    <p:nvPicPr>
                      <p:cNvPr id="0" name=""/>
                      <p:cNvPicPr/>
                      <p:nvPr/>
                    </p:nvPicPr>
                    <p:blipFill>
                      <a:blip r:embed="rId3"/>
                      <a:stretch>
                        <a:fillRect/>
                      </a:stretch>
                    </p:blipFill>
                    <p:spPr>
                      <a:xfrm>
                        <a:off x="3063323" y="1120775"/>
                        <a:ext cx="3771900" cy="5418137"/>
                      </a:xfrm>
                      <a:prstGeom prst="rect">
                        <a:avLst/>
                      </a:prstGeom>
                    </p:spPr>
                  </p:pic>
                </p:oleObj>
              </mc:Fallback>
            </mc:AlternateContent>
          </a:graphicData>
        </a:graphic>
      </p:graphicFrame>
    </p:spTree>
    <p:extLst>
      <p:ext uri="{BB962C8B-B14F-4D97-AF65-F5344CB8AC3E}">
        <p14:creationId xmlns:p14="http://schemas.microsoft.com/office/powerpoint/2010/main" val="295157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BD841-204F-14E6-75D8-6BFB4CC27246}"/>
              </a:ext>
            </a:extLst>
          </p:cNvPr>
          <p:cNvSpPr>
            <a:spLocks noGrp="1"/>
          </p:cNvSpPr>
          <p:nvPr>
            <p:ph type="title"/>
          </p:nvPr>
        </p:nvSpPr>
        <p:spPr>
          <a:xfrm>
            <a:off x="809256" y="77607"/>
            <a:ext cx="10515600" cy="1125205"/>
          </a:xfrm>
        </p:spPr>
        <p:txBody>
          <a:bodyPr>
            <a:normAutofit/>
          </a:bodyPr>
          <a:lstStyle/>
          <a:p>
            <a:r>
              <a:rPr lang="en-US" b="1" dirty="0"/>
              <a:t>GTAP vs. GTAP-L Simulated U.S. Effects</a:t>
            </a:r>
            <a:br>
              <a:rPr lang="en-US" b="1" dirty="0"/>
            </a:br>
            <a:r>
              <a:rPr lang="en-US" sz="3100" b="1" dirty="0"/>
              <a:t>Higher U.S. tariffs on Wearing Apparel from all sources</a:t>
            </a:r>
            <a:endParaRPr lang="en-US" sz="3100" dirty="0"/>
          </a:p>
        </p:txBody>
      </p:sp>
      <p:sp>
        <p:nvSpPr>
          <p:cNvPr id="3" name="Slide Number Placeholder 2">
            <a:extLst>
              <a:ext uri="{FF2B5EF4-FFF2-40B4-BE49-F238E27FC236}">
                <a16:creationId xmlns:a16="http://schemas.microsoft.com/office/drawing/2014/main" id="{97D4F3E7-CD70-8C3A-B9A6-762779FD90CF}"/>
              </a:ext>
            </a:extLst>
          </p:cNvPr>
          <p:cNvSpPr>
            <a:spLocks noGrp="1"/>
          </p:cNvSpPr>
          <p:nvPr>
            <p:ph type="sldNum" sz="quarter" idx="12"/>
          </p:nvPr>
        </p:nvSpPr>
        <p:spPr/>
        <p:txBody>
          <a:bodyPr/>
          <a:lstStyle/>
          <a:p>
            <a:fld id="{DFD1B194-3531-45BB-A64D-FA3890E6DAB5}" type="slidenum">
              <a:rPr lang="en-US" smtClean="0"/>
              <a:t>15</a:t>
            </a:fld>
            <a:endParaRPr lang="en-US"/>
          </a:p>
        </p:txBody>
      </p:sp>
      <p:sp>
        <p:nvSpPr>
          <p:cNvPr id="5" name="Rectangle 4">
            <a:extLst>
              <a:ext uri="{FF2B5EF4-FFF2-40B4-BE49-F238E27FC236}">
                <a16:creationId xmlns:a16="http://schemas.microsoft.com/office/drawing/2014/main" id="{77E93297-017F-4501-63C2-85603065B29B}"/>
              </a:ext>
            </a:extLst>
          </p:cNvPr>
          <p:cNvSpPr/>
          <p:nvPr/>
        </p:nvSpPr>
        <p:spPr>
          <a:xfrm>
            <a:off x="6096000" y="1804416"/>
            <a:ext cx="3584448" cy="3791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F31E944-213A-FF24-B9B3-6FF504785189}"/>
              </a:ext>
            </a:extLst>
          </p:cNvPr>
          <p:cNvSpPr/>
          <p:nvPr/>
        </p:nvSpPr>
        <p:spPr>
          <a:xfrm>
            <a:off x="7583424" y="1261730"/>
            <a:ext cx="2999232" cy="8966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Object 3">
            <a:extLst>
              <a:ext uri="{FF2B5EF4-FFF2-40B4-BE49-F238E27FC236}">
                <a16:creationId xmlns:a16="http://schemas.microsoft.com/office/drawing/2014/main" id="{BCBE3DD1-ED87-F94F-84E1-8DAD9E535002}"/>
              </a:ext>
            </a:extLst>
          </p:cNvPr>
          <p:cNvGraphicFramePr>
            <a:graphicFrameLocks noChangeAspect="1"/>
          </p:cNvGraphicFramePr>
          <p:nvPr>
            <p:extLst>
              <p:ext uri="{D42A27DB-BD31-4B8C-83A1-F6EECF244321}">
                <p14:modId xmlns:p14="http://schemas.microsoft.com/office/powerpoint/2010/main" val="2226083506"/>
              </p:ext>
            </p:extLst>
          </p:nvPr>
        </p:nvGraphicFramePr>
        <p:xfrm>
          <a:off x="2003056" y="1202812"/>
          <a:ext cx="8128000" cy="5246687"/>
        </p:xfrm>
        <a:graphic>
          <a:graphicData uri="http://schemas.openxmlformats.org/presentationml/2006/ole">
            <mc:AlternateContent xmlns:mc="http://schemas.openxmlformats.org/markup-compatibility/2006">
              <mc:Choice xmlns:v="urn:schemas-microsoft-com:vml" Requires="v">
                <p:oleObj name="Worksheet" r:id="rId2" imgW="12573077" imgH="8115300" progId="Excel.Sheet.12">
                  <p:embed/>
                </p:oleObj>
              </mc:Choice>
              <mc:Fallback>
                <p:oleObj name="Worksheet" r:id="rId2" imgW="12573077" imgH="8115300" progId="Excel.Sheet.12">
                  <p:embed/>
                  <p:pic>
                    <p:nvPicPr>
                      <p:cNvPr id="0" name=""/>
                      <p:cNvPicPr/>
                      <p:nvPr/>
                    </p:nvPicPr>
                    <p:blipFill>
                      <a:blip r:embed="rId3"/>
                      <a:stretch>
                        <a:fillRect/>
                      </a:stretch>
                    </p:blipFill>
                    <p:spPr>
                      <a:xfrm>
                        <a:off x="2003056" y="1202812"/>
                        <a:ext cx="8128000" cy="5246687"/>
                      </a:xfrm>
                      <a:prstGeom prst="rect">
                        <a:avLst/>
                      </a:prstGeom>
                    </p:spPr>
                  </p:pic>
                </p:oleObj>
              </mc:Fallback>
            </mc:AlternateContent>
          </a:graphicData>
        </a:graphic>
      </p:graphicFrame>
    </p:spTree>
    <p:extLst>
      <p:ext uri="{BB962C8B-B14F-4D97-AF65-F5344CB8AC3E}">
        <p14:creationId xmlns:p14="http://schemas.microsoft.com/office/powerpoint/2010/main" val="1851835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6DB5F-0D80-E441-AE54-9EDD6419C02D}"/>
              </a:ext>
            </a:extLst>
          </p:cNvPr>
          <p:cNvSpPr>
            <a:spLocks noGrp="1"/>
          </p:cNvSpPr>
          <p:nvPr>
            <p:ph type="title"/>
          </p:nvPr>
        </p:nvSpPr>
        <p:spPr/>
        <p:txBody>
          <a:bodyPr/>
          <a:lstStyle/>
          <a:p>
            <a:r>
              <a:rPr lang="en-US" b="1" dirty="0"/>
              <a:t>Further Work to Improve GTAP-L</a:t>
            </a:r>
          </a:p>
        </p:txBody>
      </p:sp>
      <p:sp>
        <p:nvSpPr>
          <p:cNvPr id="3" name="Content Placeholder 2">
            <a:extLst>
              <a:ext uri="{FF2B5EF4-FFF2-40B4-BE49-F238E27FC236}">
                <a16:creationId xmlns:a16="http://schemas.microsoft.com/office/drawing/2014/main" id="{81B76AEF-B7BA-FA30-9C15-CB45A74A2484}"/>
              </a:ext>
            </a:extLst>
          </p:cNvPr>
          <p:cNvSpPr>
            <a:spLocks noGrp="1"/>
          </p:cNvSpPr>
          <p:nvPr>
            <p:ph idx="1"/>
          </p:nvPr>
        </p:nvSpPr>
        <p:spPr/>
        <p:txBody>
          <a:bodyPr/>
          <a:lstStyle/>
          <a:p>
            <a:r>
              <a:rPr lang="en-US" dirty="0"/>
              <a:t>Test GTAP-L by simulating several different scenarios</a:t>
            </a:r>
          </a:p>
          <a:p>
            <a:r>
              <a:rPr lang="en-US" dirty="0"/>
              <a:t>Improve specification of baseline unemployment data</a:t>
            </a:r>
          </a:p>
          <a:p>
            <a:pPr lvl="1"/>
            <a:r>
              <a:rPr lang="en-US" dirty="0"/>
              <a:t>Unemployed Workers, Separations, Vacancies, Hires by labor type</a:t>
            </a:r>
          </a:p>
          <a:p>
            <a:r>
              <a:rPr lang="en-US" dirty="0"/>
              <a:t>Simulate recursive-dynamic scenarios</a:t>
            </a:r>
          </a:p>
          <a:p>
            <a:r>
              <a:rPr lang="en-US" dirty="0"/>
              <a:t>Expand number of labor types</a:t>
            </a:r>
          </a:p>
          <a:p>
            <a:r>
              <a:rPr lang="en-US" dirty="0"/>
              <a:t>Improve specification of friction parameter</a:t>
            </a:r>
          </a:p>
          <a:p>
            <a:r>
              <a:rPr lang="en-US" dirty="0"/>
              <a:t>Allow for changes in labor force participation rate</a:t>
            </a:r>
          </a:p>
        </p:txBody>
      </p:sp>
      <p:sp>
        <p:nvSpPr>
          <p:cNvPr id="4" name="Slide Number Placeholder 3">
            <a:extLst>
              <a:ext uri="{FF2B5EF4-FFF2-40B4-BE49-F238E27FC236}">
                <a16:creationId xmlns:a16="http://schemas.microsoft.com/office/drawing/2014/main" id="{A64656DB-DA2D-2B8D-4F24-7573E8CD4090}"/>
              </a:ext>
            </a:extLst>
          </p:cNvPr>
          <p:cNvSpPr>
            <a:spLocks noGrp="1"/>
          </p:cNvSpPr>
          <p:nvPr>
            <p:ph type="sldNum" sz="quarter" idx="12"/>
          </p:nvPr>
        </p:nvSpPr>
        <p:spPr/>
        <p:txBody>
          <a:bodyPr/>
          <a:lstStyle/>
          <a:p>
            <a:fld id="{DFD1B194-3531-45BB-A64D-FA3890E6DAB5}" type="slidenum">
              <a:rPr lang="en-US" smtClean="0"/>
              <a:pPr/>
              <a:t>16</a:t>
            </a:fld>
            <a:endParaRPr lang="en-US"/>
          </a:p>
        </p:txBody>
      </p:sp>
    </p:spTree>
    <p:extLst>
      <p:ext uri="{BB962C8B-B14F-4D97-AF65-F5344CB8AC3E}">
        <p14:creationId xmlns:p14="http://schemas.microsoft.com/office/powerpoint/2010/main" val="2367823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20B1D-424F-F80E-F1BA-20E5CDE86588}"/>
              </a:ext>
            </a:extLst>
          </p:cNvPr>
          <p:cNvSpPr>
            <a:spLocks noGrp="1"/>
          </p:cNvSpPr>
          <p:nvPr>
            <p:ph type="title"/>
          </p:nvPr>
        </p:nvSpPr>
        <p:spPr>
          <a:xfrm>
            <a:off x="838200" y="3115306"/>
            <a:ext cx="10515600" cy="521354"/>
          </a:xfrm>
        </p:spPr>
        <p:txBody>
          <a:bodyPr>
            <a:normAutofit fontScale="90000"/>
          </a:bodyPr>
          <a:lstStyle/>
          <a:p>
            <a:pPr algn="ctr"/>
            <a:r>
              <a:rPr lang="en-US" dirty="0"/>
              <a:t>Thank you</a:t>
            </a:r>
          </a:p>
        </p:txBody>
      </p:sp>
      <p:sp>
        <p:nvSpPr>
          <p:cNvPr id="3" name="Slide Number Placeholder 2">
            <a:extLst>
              <a:ext uri="{FF2B5EF4-FFF2-40B4-BE49-F238E27FC236}">
                <a16:creationId xmlns:a16="http://schemas.microsoft.com/office/drawing/2014/main" id="{B86874C8-1657-3E3F-F995-94242E7D2E49}"/>
              </a:ext>
            </a:extLst>
          </p:cNvPr>
          <p:cNvSpPr>
            <a:spLocks noGrp="1"/>
          </p:cNvSpPr>
          <p:nvPr>
            <p:ph type="sldNum" sz="quarter" idx="12"/>
          </p:nvPr>
        </p:nvSpPr>
        <p:spPr/>
        <p:txBody>
          <a:bodyPr/>
          <a:lstStyle/>
          <a:p>
            <a:fld id="{DFD1B194-3531-45BB-A64D-FA3890E6DAB5}" type="slidenum">
              <a:rPr lang="en-US" smtClean="0"/>
              <a:t>17</a:t>
            </a:fld>
            <a:endParaRPr lang="en-US"/>
          </a:p>
        </p:txBody>
      </p:sp>
    </p:spTree>
    <p:extLst>
      <p:ext uri="{BB962C8B-B14F-4D97-AF65-F5344CB8AC3E}">
        <p14:creationId xmlns:p14="http://schemas.microsoft.com/office/powerpoint/2010/main" val="2957268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CEFE0-4D7E-C077-9AE0-88159D2DC842}"/>
              </a:ext>
            </a:extLst>
          </p:cNvPr>
          <p:cNvSpPr>
            <a:spLocks noGrp="1"/>
          </p:cNvSpPr>
          <p:nvPr>
            <p:ph type="title"/>
          </p:nvPr>
        </p:nvSpPr>
        <p:spPr>
          <a:xfrm>
            <a:off x="838200" y="365126"/>
            <a:ext cx="10515600" cy="877342"/>
          </a:xfrm>
        </p:spPr>
        <p:txBody>
          <a:bodyPr>
            <a:normAutofit/>
          </a:bodyPr>
          <a:lstStyle/>
          <a:p>
            <a:r>
              <a:rPr lang="en-US" sz="3200" b="1" dirty="0"/>
              <a:t>Number of Sectors Expanding or Contracting Employment </a:t>
            </a:r>
          </a:p>
        </p:txBody>
      </p:sp>
      <p:sp>
        <p:nvSpPr>
          <p:cNvPr id="4" name="Slide Number Placeholder 3">
            <a:extLst>
              <a:ext uri="{FF2B5EF4-FFF2-40B4-BE49-F238E27FC236}">
                <a16:creationId xmlns:a16="http://schemas.microsoft.com/office/drawing/2014/main" id="{DF31117E-DFE4-F5E0-8FBB-14AB7E4B4F96}"/>
              </a:ext>
            </a:extLst>
          </p:cNvPr>
          <p:cNvSpPr>
            <a:spLocks noGrp="1"/>
          </p:cNvSpPr>
          <p:nvPr>
            <p:ph type="sldNum" sz="quarter" idx="12"/>
          </p:nvPr>
        </p:nvSpPr>
        <p:spPr/>
        <p:txBody>
          <a:bodyPr/>
          <a:lstStyle/>
          <a:p>
            <a:fld id="{DFD1B194-3531-45BB-A64D-FA3890E6DAB5}" type="slidenum">
              <a:rPr lang="en-US" smtClean="0"/>
              <a:t>18</a:t>
            </a:fld>
            <a:endParaRPr lang="en-US"/>
          </a:p>
        </p:txBody>
      </p:sp>
      <p:graphicFrame>
        <p:nvGraphicFramePr>
          <p:cNvPr id="5" name="Table 4">
            <a:extLst>
              <a:ext uri="{FF2B5EF4-FFF2-40B4-BE49-F238E27FC236}">
                <a16:creationId xmlns:a16="http://schemas.microsoft.com/office/drawing/2014/main" id="{011B2C4D-1609-0788-F2B6-6379808498A1}"/>
              </a:ext>
            </a:extLst>
          </p:cNvPr>
          <p:cNvGraphicFramePr>
            <a:graphicFrameLocks noGrp="1"/>
          </p:cNvGraphicFramePr>
          <p:nvPr>
            <p:extLst>
              <p:ext uri="{D42A27DB-BD31-4B8C-83A1-F6EECF244321}">
                <p14:modId xmlns:p14="http://schemas.microsoft.com/office/powerpoint/2010/main" val="3395124929"/>
              </p:ext>
            </p:extLst>
          </p:nvPr>
        </p:nvGraphicFramePr>
        <p:xfrm>
          <a:off x="838200" y="1464840"/>
          <a:ext cx="10515600" cy="1706880"/>
        </p:xfrm>
        <a:graphic>
          <a:graphicData uri="http://schemas.openxmlformats.org/drawingml/2006/table">
            <a:tbl>
              <a:tblPr>
                <a:tableStyleId>{5C22544A-7EE6-4342-B048-85BDC9FD1C3A}</a:tableStyleId>
              </a:tblPr>
              <a:tblGrid>
                <a:gridCol w="2129328">
                  <a:extLst>
                    <a:ext uri="{9D8B030D-6E8A-4147-A177-3AD203B41FA5}">
                      <a16:colId xmlns:a16="http://schemas.microsoft.com/office/drawing/2014/main" val="977240040"/>
                    </a:ext>
                  </a:extLst>
                </a:gridCol>
                <a:gridCol w="4622385">
                  <a:extLst>
                    <a:ext uri="{9D8B030D-6E8A-4147-A177-3AD203B41FA5}">
                      <a16:colId xmlns:a16="http://schemas.microsoft.com/office/drawing/2014/main" val="3761956595"/>
                    </a:ext>
                  </a:extLst>
                </a:gridCol>
                <a:gridCol w="3763887">
                  <a:extLst>
                    <a:ext uri="{9D8B030D-6E8A-4147-A177-3AD203B41FA5}">
                      <a16:colId xmlns:a16="http://schemas.microsoft.com/office/drawing/2014/main" val="1114685755"/>
                    </a:ext>
                  </a:extLst>
                </a:gridCol>
              </a:tblGrid>
              <a:tr h="295275">
                <a:tc gridSpan="2">
                  <a:txBody>
                    <a:bodyPr/>
                    <a:lstStyle/>
                    <a:p>
                      <a:pPr algn="l" fontAlgn="b"/>
                      <a:r>
                        <a:rPr lang="en-US" sz="2800" b="1" u="none" strike="noStrike" dirty="0">
                          <a:effectLst/>
                        </a:rPr>
                        <a:t>Standard GTAP simulation</a:t>
                      </a:r>
                      <a:endParaRPr lang="en-US" sz="2800" b="1"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endParaRPr lang="en-US" sz="2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46814797"/>
                  </a:ext>
                </a:extLst>
              </a:tr>
              <a:tr h="295275">
                <a:tc>
                  <a:txBody>
                    <a:bodyPr/>
                    <a:lstStyle/>
                    <a:p>
                      <a:pPr algn="l" fontAlgn="b"/>
                      <a:endParaRPr lang="en-US" sz="2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800" u="none" strike="noStrike" dirty="0">
                          <a:effectLst/>
                        </a:rPr>
                        <a:t>Expanding Employment</a:t>
                      </a:r>
                      <a:endParaRPr lang="en-US" sz="2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800" u="none" strike="noStrike" dirty="0">
                          <a:effectLst/>
                        </a:rPr>
                        <a:t>Contracting Employment</a:t>
                      </a:r>
                      <a:endParaRPr lang="en-US" sz="2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52541586"/>
                  </a:ext>
                </a:extLst>
              </a:tr>
              <a:tr h="295275">
                <a:tc>
                  <a:txBody>
                    <a:bodyPr/>
                    <a:lstStyle/>
                    <a:p>
                      <a:pPr algn="l" fontAlgn="b"/>
                      <a:r>
                        <a:rPr lang="en-US" sz="2800" u="none" strike="noStrike" dirty="0">
                          <a:effectLst/>
                        </a:rPr>
                        <a:t>Unskilled</a:t>
                      </a:r>
                      <a:endParaRPr lang="en-US" sz="2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800" u="none" strike="noStrike">
                          <a:effectLst/>
                        </a:rPr>
                        <a:t>12</a:t>
                      </a:r>
                      <a:endParaRPr lang="en-US" sz="2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2800" u="none" strike="noStrike">
                          <a:effectLst/>
                        </a:rPr>
                        <a:t>52</a:t>
                      </a:r>
                      <a:endParaRPr lang="en-US" sz="2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046958913"/>
                  </a:ext>
                </a:extLst>
              </a:tr>
              <a:tr h="295275">
                <a:tc>
                  <a:txBody>
                    <a:bodyPr/>
                    <a:lstStyle/>
                    <a:p>
                      <a:pPr algn="l" fontAlgn="b"/>
                      <a:r>
                        <a:rPr lang="en-US" sz="2800" u="none" strike="noStrike" dirty="0">
                          <a:effectLst/>
                        </a:rPr>
                        <a:t>Skilled</a:t>
                      </a:r>
                      <a:endParaRPr lang="en-US" sz="2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800" u="none" strike="noStrike" dirty="0">
                          <a:effectLst/>
                        </a:rPr>
                        <a:t>12</a:t>
                      </a:r>
                      <a:endParaRPr lang="en-US" sz="2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800" u="none" strike="noStrike" dirty="0">
                          <a:effectLst/>
                        </a:rPr>
                        <a:t>52</a:t>
                      </a:r>
                      <a:endParaRPr lang="en-US" sz="2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845348244"/>
                  </a:ext>
                </a:extLst>
              </a:tr>
            </a:tbl>
          </a:graphicData>
        </a:graphic>
      </p:graphicFrame>
      <p:graphicFrame>
        <p:nvGraphicFramePr>
          <p:cNvPr id="6" name="Table 5">
            <a:extLst>
              <a:ext uri="{FF2B5EF4-FFF2-40B4-BE49-F238E27FC236}">
                <a16:creationId xmlns:a16="http://schemas.microsoft.com/office/drawing/2014/main" id="{CA2CA4DE-D6B0-83E1-C1FF-AADCDB08AD00}"/>
              </a:ext>
            </a:extLst>
          </p:cNvPr>
          <p:cNvGraphicFramePr>
            <a:graphicFrameLocks noGrp="1"/>
          </p:cNvGraphicFramePr>
          <p:nvPr>
            <p:extLst>
              <p:ext uri="{D42A27DB-BD31-4B8C-83A1-F6EECF244321}">
                <p14:modId xmlns:p14="http://schemas.microsoft.com/office/powerpoint/2010/main" val="1211652522"/>
              </p:ext>
            </p:extLst>
          </p:nvPr>
        </p:nvGraphicFramePr>
        <p:xfrm>
          <a:off x="838200" y="3664303"/>
          <a:ext cx="10515600" cy="1706880"/>
        </p:xfrm>
        <a:graphic>
          <a:graphicData uri="http://schemas.openxmlformats.org/drawingml/2006/table">
            <a:tbl>
              <a:tblPr>
                <a:tableStyleId>{5C22544A-7EE6-4342-B048-85BDC9FD1C3A}</a:tableStyleId>
              </a:tblPr>
              <a:tblGrid>
                <a:gridCol w="2107424">
                  <a:extLst>
                    <a:ext uri="{9D8B030D-6E8A-4147-A177-3AD203B41FA5}">
                      <a16:colId xmlns:a16="http://schemas.microsoft.com/office/drawing/2014/main" val="512207533"/>
                    </a:ext>
                  </a:extLst>
                </a:gridCol>
                <a:gridCol w="4791108">
                  <a:extLst>
                    <a:ext uri="{9D8B030D-6E8A-4147-A177-3AD203B41FA5}">
                      <a16:colId xmlns:a16="http://schemas.microsoft.com/office/drawing/2014/main" val="196103616"/>
                    </a:ext>
                  </a:extLst>
                </a:gridCol>
                <a:gridCol w="3617068">
                  <a:extLst>
                    <a:ext uri="{9D8B030D-6E8A-4147-A177-3AD203B41FA5}">
                      <a16:colId xmlns:a16="http://schemas.microsoft.com/office/drawing/2014/main" val="282813987"/>
                    </a:ext>
                  </a:extLst>
                </a:gridCol>
              </a:tblGrid>
              <a:tr h="295275">
                <a:tc gridSpan="3">
                  <a:txBody>
                    <a:bodyPr/>
                    <a:lstStyle/>
                    <a:p>
                      <a:pPr algn="l" fontAlgn="b"/>
                      <a:r>
                        <a:rPr lang="en-US" sz="2800" b="1" u="none" strike="noStrike" dirty="0">
                          <a:effectLst/>
                        </a:rPr>
                        <a:t>GTAP-L simulation</a:t>
                      </a:r>
                      <a:endParaRPr lang="en-US" sz="2800" b="1" i="0" u="none" strike="noStrike" dirty="0">
                        <a:solidFill>
                          <a:srgbClr val="000000"/>
                        </a:solidFill>
                        <a:effectLst/>
                        <a:latin typeface="Calibri" panose="020F0502020204030204" pitchFamily="34" charset="0"/>
                      </a:endParaRPr>
                    </a:p>
                  </a:txBody>
                  <a:tcPr marL="0" marR="0" marT="0" marB="0" anchor="b"/>
                </a:tc>
                <a:tc hMerge="1">
                  <a:txBody>
                    <a:bodyPr/>
                    <a:lstStyle/>
                    <a:p>
                      <a:pPr algn="l" fontAlgn="b"/>
                      <a:endParaRPr lang="en-US" sz="2800" b="0" i="0" u="none" strike="noStrike" dirty="0">
                        <a:solidFill>
                          <a:srgbClr val="000000"/>
                        </a:solidFill>
                        <a:effectLst/>
                        <a:latin typeface="Calibri" panose="020F0502020204030204" pitchFamily="34" charset="0"/>
                      </a:endParaRPr>
                    </a:p>
                  </a:txBody>
                  <a:tcPr marL="0" marR="0" marT="0" marB="0" anchor="b"/>
                </a:tc>
                <a:tc hMerge="1">
                  <a:txBody>
                    <a:bodyPr/>
                    <a:lstStyle/>
                    <a:p>
                      <a:pPr algn="l" fontAlgn="b"/>
                      <a:endParaRPr lang="en-US" sz="2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065242767"/>
                  </a:ext>
                </a:extLst>
              </a:tr>
              <a:tr h="295275">
                <a:tc>
                  <a:txBody>
                    <a:bodyPr/>
                    <a:lstStyle/>
                    <a:p>
                      <a:pPr algn="l" fontAlgn="b"/>
                      <a:endParaRPr lang="en-US" sz="2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800" u="none" strike="noStrike" dirty="0">
                          <a:effectLst/>
                        </a:rPr>
                        <a:t>Expanding Employment</a:t>
                      </a:r>
                      <a:endParaRPr lang="en-US" sz="2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800" u="none" strike="noStrike" dirty="0">
                          <a:effectLst/>
                        </a:rPr>
                        <a:t>Contracting Employment</a:t>
                      </a:r>
                      <a:endParaRPr lang="en-US" sz="2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92690881"/>
                  </a:ext>
                </a:extLst>
              </a:tr>
              <a:tr h="295275">
                <a:tc>
                  <a:txBody>
                    <a:bodyPr/>
                    <a:lstStyle/>
                    <a:p>
                      <a:pPr algn="l" fontAlgn="b"/>
                      <a:r>
                        <a:rPr lang="en-US" sz="2800" u="none" strike="noStrike" dirty="0">
                          <a:effectLst/>
                        </a:rPr>
                        <a:t>Unskilled</a:t>
                      </a:r>
                      <a:endParaRPr lang="en-US" sz="2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800" u="none" strike="noStrike">
                          <a:effectLst/>
                        </a:rPr>
                        <a:t>24</a:t>
                      </a:r>
                      <a:endParaRPr lang="en-US" sz="2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2800" u="none" strike="noStrike">
                          <a:effectLst/>
                        </a:rPr>
                        <a:t>40</a:t>
                      </a:r>
                      <a:endParaRPr lang="en-US" sz="2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91784937"/>
                  </a:ext>
                </a:extLst>
              </a:tr>
              <a:tr h="295275">
                <a:tc>
                  <a:txBody>
                    <a:bodyPr/>
                    <a:lstStyle/>
                    <a:p>
                      <a:pPr algn="l" fontAlgn="b"/>
                      <a:r>
                        <a:rPr lang="en-US" sz="2800" u="none" strike="noStrike">
                          <a:effectLst/>
                        </a:rPr>
                        <a:t>Skilled</a:t>
                      </a:r>
                      <a:endParaRPr lang="en-US" sz="28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2800" u="none" strike="noStrike" dirty="0">
                          <a:effectLst/>
                        </a:rPr>
                        <a:t>7</a:t>
                      </a:r>
                      <a:endParaRPr lang="en-US" sz="2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800" u="none" strike="noStrike" dirty="0">
                          <a:effectLst/>
                        </a:rPr>
                        <a:t>57</a:t>
                      </a:r>
                      <a:endParaRPr lang="en-US" sz="2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39501546"/>
                  </a:ext>
                </a:extLst>
              </a:tr>
            </a:tbl>
          </a:graphicData>
        </a:graphic>
      </p:graphicFrame>
    </p:spTree>
    <p:extLst>
      <p:ext uri="{BB962C8B-B14F-4D97-AF65-F5344CB8AC3E}">
        <p14:creationId xmlns:p14="http://schemas.microsoft.com/office/powerpoint/2010/main" val="1722921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1A93B-FBA9-52A3-22CF-0818EE720963}"/>
              </a:ext>
            </a:extLst>
          </p:cNvPr>
          <p:cNvSpPr>
            <a:spLocks noGrp="1"/>
          </p:cNvSpPr>
          <p:nvPr>
            <p:ph type="title"/>
          </p:nvPr>
        </p:nvSpPr>
        <p:spPr>
          <a:xfrm>
            <a:off x="838200" y="365125"/>
            <a:ext cx="10515600" cy="555453"/>
          </a:xfrm>
        </p:spPr>
        <p:txBody>
          <a:bodyPr>
            <a:normAutofit/>
          </a:bodyPr>
          <a:lstStyle/>
          <a:p>
            <a:r>
              <a:rPr lang="en-US" sz="3200" b="1" dirty="0"/>
              <a:t>Standard GTAP: Employment changes by sector, 1,000 workers</a:t>
            </a:r>
          </a:p>
        </p:txBody>
      </p:sp>
      <p:sp>
        <p:nvSpPr>
          <p:cNvPr id="4" name="Slide Number Placeholder 3">
            <a:extLst>
              <a:ext uri="{FF2B5EF4-FFF2-40B4-BE49-F238E27FC236}">
                <a16:creationId xmlns:a16="http://schemas.microsoft.com/office/drawing/2014/main" id="{F5B18FA5-0309-FC03-4496-742F94743696}"/>
              </a:ext>
            </a:extLst>
          </p:cNvPr>
          <p:cNvSpPr>
            <a:spLocks noGrp="1"/>
          </p:cNvSpPr>
          <p:nvPr>
            <p:ph type="sldNum" sz="quarter" idx="12"/>
          </p:nvPr>
        </p:nvSpPr>
        <p:spPr/>
        <p:txBody>
          <a:bodyPr/>
          <a:lstStyle/>
          <a:p>
            <a:fld id="{DFD1B194-3531-45BB-A64D-FA3890E6DAB5}" type="slidenum">
              <a:rPr lang="en-US" smtClean="0"/>
              <a:t>19</a:t>
            </a:fld>
            <a:endParaRPr lang="en-US"/>
          </a:p>
        </p:txBody>
      </p:sp>
      <p:graphicFrame>
        <p:nvGraphicFramePr>
          <p:cNvPr id="5" name="Chart 4">
            <a:extLst>
              <a:ext uri="{FF2B5EF4-FFF2-40B4-BE49-F238E27FC236}">
                <a16:creationId xmlns:a16="http://schemas.microsoft.com/office/drawing/2014/main" id="{9E7BFBA1-39BE-17A8-FE42-DF9F8E0825FF}"/>
              </a:ext>
            </a:extLst>
          </p:cNvPr>
          <p:cNvGraphicFramePr>
            <a:graphicFrameLocks/>
          </p:cNvGraphicFramePr>
          <p:nvPr>
            <p:extLst>
              <p:ext uri="{D42A27DB-BD31-4B8C-83A1-F6EECF244321}">
                <p14:modId xmlns:p14="http://schemas.microsoft.com/office/powerpoint/2010/main" val="966775639"/>
              </p:ext>
            </p:extLst>
          </p:nvPr>
        </p:nvGraphicFramePr>
        <p:xfrm>
          <a:off x="838200" y="1019433"/>
          <a:ext cx="10515600" cy="240956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EBCB0B88-AA2C-11E5-E02E-F751149316B0}"/>
              </a:ext>
            </a:extLst>
          </p:cNvPr>
          <p:cNvGraphicFramePr>
            <a:graphicFrameLocks/>
          </p:cNvGraphicFramePr>
          <p:nvPr>
            <p:extLst>
              <p:ext uri="{D42A27DB-BD31-4B8C-83A1-F6EECF244321}">
                <p14:modId xmlns:p14="http://schemas.microsoft.com/office/powerpoint/2010/main" val="1944025316"/>
              </p:ext>
            </p:extLst>
          </p:nvPr>
        </p:nvGraphicFramePr>
        <p:xfrm>
          <a:off x="838200" y="3527855"/>
          <a:ext cx="10515600" cy="24095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90389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6F4F7-0659-4BB2-9887-B34580E93AB0}"/>
              </a:ext>
            </a:extLst>
          </p:cNvPr>
          <p:cNvSpPr>
            <a:spLocks noGrp="1"/>
          </p:cNvSpPr>
          <p:nvPr>
            <p:ph type="title"/>
          </p:nvPr>
        </p:nvSpPr>
        <p:spPr>
          <a:xfrm>
            <a:off x="838200" y="365125"/>
            <a:ext cx="10515600" cy="758825"/>
          </a:xfrm>
        </p:spPr>
        <p:txBody>
          <a:bodyPr/>
          <a:lstStyle/>
          <a:p>
            <a:r>
              <a:rPr lang="en-US" dirty="0"/>
              <a:t>Outline</a:t>
            </a:r>
          </a:p>
        </p:txBody>
      </p:sp>
      <p:sp>
        <p:nvSpPr>
          <p:cNvPr id="3" name="Content Placeholder 2">
            <a:extLst>
              <a:ext uri="{FF2B5EF4-FFF2-40B4-BE49-F238E27FC236}">
                <a16:creationId xmlns:a16="http://schemas.microsoft.com/office/drawing/2014/main" id="{B86175CD-F424-99E3-DCC0-E577E9E1737E}"/>
              </a:ext>
            </a:extLst>
          </p:cNvPr>
          <p:cNvSpPr>
            <a:spLocks noGrp="1"/>
          </p:cNvSpPr>
          <p:nvPr>
            <p:ph idx="1"/>
          </p:nvPr>
        </p:nvSpPr>
        <p:spPr>
          <a:xfrm>
            <a:off x="838200" y="1123950"/>
            <a:ext cx="10515600" cy="5053013"/>
          </a:xfrm>
        </p:spPr>
        <p:txBody>
          <a:bodyPr/>
          <a:lstStyle/>
          <a:p>
            <a:r>
              <a:rPr lang="en-US" dirty="0"/>
              <a:t>Motivation of our Work</a:t>
            </a:r>
          </a:p>
          <a:p>
            <a:endParaRPr lang="en-US" dirty="0"/>
          </a:p>
          <a:p>
            <a:r>
              <a:rPr lang="en-US" dirty="0"/>
              <a:t>Structure of the GTAP-L model We Developed</a:t>
            </a:r>
          </a:p>
          <a:p>
            <a:endParaRPr lang="en-US" dirty="0"/>
          </a:p>
          <a:p>
            <a:r>
              <a:rPr lang="en-US" dirty="0"/>
              <a:t>Simulation:  </a:t>
            </a:r>
          </a:p>
          <a:p>
            <a:pPr lvl="1">
              <a:buFont typeface="Wingdings" panose="05000000000000000000" pitchFamily="2" charset="2"/>
              <a:buChar char="Ø"/>
            </a:pPr>
            <a:r>
              <a:rPr lang="en-US" dirty="0"/>
              <a:t>A 25 percent increase in the power of the U.S. tariff rates on imports of  Wearing Apparel (WAP GTAP sector) from all sources</a:t>
            </a:r>
          </a:p>
          <a:p>
            <a:pPr lvl="1">
              <a:buFont typeface="Wingdings" panose="05000000000000000000" pitchFamily="2" charset="2"/>
              <a:buChar char="Ø"/>
            </a:pPr>
            <a:r>
              <a:rPr lang="en-US" dirty="0"/>
              <a:t>Comparison of Results between the Standard GTAP and the GTAP-L model</a:t>
            </a:r>
          </a:p>
          <a:p>
            <a:pPr marL="457200" lvl="1" indent="0">
              <a:buNone/>
            </a:pPr>
            <a:endParaRPr lang="en-US" dirty="0"/>
          </a:p>
          <a:p>
            <a:r>
              <a:rPr lang="en-US" dirty="0"/>
              <a:t>Further Work to Improve GTAP-L</a:t>
            </a:r>
          </a:p>
          <a:p>
            <a:endParaRPr lang="en-US" dirty="0"/>
          </a:p>
        </p:txBody>
      </p:sp>
      <p:sp>
        <p:nvSpPr>
          <p:cNvPr id="4" name="Slide Number Placeholder 3">
            <a:extLst>
              <a:ext uri="{FF2B5EF4-FFF2-40B4-BE49-F238E27FC236}">
                <a16:creationId xmlns:a16="http://schemas.microsoft.com/office/drawing/2014/main" id="{B591EB83-0C8D-866A-2510-67FBAB2800ED}"/>
              </a:ext>
            </a:extLst>
          </p:cNvPr>
          <p:cNvSpPr>
            <a:spLocks noGrp="1"/>
          </p:cNvSpPr>
          <p:nvPr>
            <p:ph type="sldNum" sz="quarter" idx="12"/>
          </p:nvPr>
        </p:nvSpPr>
        <p:spPr/>
        <p:txBody>
          <a:bodyPr/>
          <a:lstStyle/>
          <a:p>
            <a:fld id="{DFD1B194-3531-45BB-A64D-FA3890E6DAB5}" type="slidenum">
              <a:rPr lang="en-US" smtClean="0"/>
              <a:t>2</a:t>
            </a:fld>
            <a:endParaRPr lang="en-US"/>
          </a:p>
        </p:txBody>
      </p:sp>
    </p:spTree>
    <p:extLst>
      <p:ext uri="{BB962C8B-B14F-4D97-AF65-F5344CB8AC3E}">
        <p14:creationId xmlns:p14="http://schemas.microsoft.com/office/powerpoint/2010/main" val="17448385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03C3F-2E0E-409B-6A2F-1FE898AABD3B}"/>
              </a:ext>
            </a:extLst>
          </p:cNvPr>
          <p:cNvSpPr>
            <a:spLocks noGrp="1"/>
          </p:cNvSpPr>
          <p:nvPr>
            <p:ph type="title"/>
          </p:nvPr>
        </p:nvSpPr>
        <p:spPr>
          <a:xfrm>
            <a:off x="838200" y="365125"/>
            <a:ext cx="10515600" cy="535315"/>
          </a:xfrm>
        </p:spPr>
        <p:txBody>
          <a:bodyPr>
            <a:noAutofit/>
          </a:bodyPr>
          <a:lstStyle/>
          <a:p>
            <a:r>
              <a:rPr lang="en-US" sz="3600" b="1" dirty="0"/>
              <a:t>GTAP-L: Employment changes by sector, 1,000 workers</a:t>
            </a:r>
          </a:p>
        </p:txBody>
      </p:sp>
      <p:sp>
        <p:nvSpPr>
          <p:cNvPr id="4" name="Slide Number Placeholder 3">
            <a:extLst>
              <a:ext uri="{FF2B5EF4-FFF2-40B4-BE49-F238E27FC236}">
                <a16:creationId xmlns:a16="http://schemas.microsoft.com/office/drawing/2014/main" id="{5F298EBC-CAA5-210B-A361-F0DA1E31FDC3}"/>
              </a:ext>
            </a:extLst>
          </p:cNvPr>
          <p:cNvSpPr>
            <a:spLocks noGrp="1"/>
          </p:cNvSpPr>
          <p:nvPr>
            <p:ph type="sldNum" sz="quarter" idx="12"/>
          </p:nvPr>
        </p:nvSpPr>
        <p:spPr/>
        <p:txBody>
          <a:bodyPr/>
          <a:lstStyle/>
          <a:p>
            <a:fld id="{DFD1B194-3531-45BB-A64D-FA3890E6DAB5}" type="slidenum">
              <a:rPr lang="en-US" smtClean="0"/>
              <a:t>20</a:t>
            </a:fld>
            <a:endParaRPr lang="en-US"/>
          </a:p>
        </p:txBody>
      </p:sp>
      <p:graphicFrame>
        <p:nvGraphicFramePr>
          <p:cNvPr id="5" name="Chart 4">
            <a:extLst>
              <a:ext uri="{FF2B5EF4-FFF2-40B4-BE49-F238E27FC236}">
                <a16:creationId xmlns:a16="http://schemas.microsoft.com/office/drawing/2014/main" id="{0644363D-3D60-DFBA-7A4F-7E20DA4ECA7E}"/>
              </a:ext>
            </a:extLst>
          </p:cNvPr>
          <p:cNvGraphicFramePr>
            <a:graphicFrameLocks/>
          </p:cNvGraphicFramePr>
          <p:nvPr>
            <p:extLst>
              <p:ext uri="{D42A27DB-BD31-4B8C-83A1-F6EECF244321}">
                <p14:modId xmlns:p14="http://schemas.microsoft.com/office/powerpoint/2010/main" val="1327662969"/>
              </p:ext>
            </p:extLst>
          </p:nvPr>
        </p:nvGraphicFramePr>
        <p:xfrm>
          <a:off x="838200" y="1098004"/>
          <a:ext cx="10515599" cy="233099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9E3F9C3F-E048-89B6-24BC-CE7391045D96}"/>
              </a:ext>
            </a:extLst>
          </p:cNvPr>
          <p:cNvGraphicFramePr>
            <a:graphicFrameLocks/>
          </p:cNvGraphicFramePr>
          <p:nvPr>
            <p:extLst>
              <p:ext uri="{D42A27DB-BD31-4B8C-83A1-F6EECF244321}">
                <p14:modId xmlns:p14="http://schemas.microsoft.com/office/powerpoint/2010/main" val="1632976457"/>
              </p:ext>
            </p:extLst>
          </p:nvPr>
        </p:nvGraphicFramePr>
        <p:xfrm>
          <a:off x="838200" y="3626563"/>
          <a:ext cx="10515599" cy="24252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95486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09E1E20-17D9-0C81-72B8-831AC3819B2E}"/>
              </a:ext>
            </a:extLst>
          </p:cNvPr>
          <p:cNvSpPr>
            <a:spLocks noGrp="1"/>
          </p:cNvSpPr>
          <p:nvPr>
            <p:ph type="title"/>
          </p:nvPr>
        </p:nvSpPr>
        <p:spPr/>
        <p:txBody>
          <a:bodyPr/>
          <a:lstStyle/>
          <a:p>
            <a:r>
              <a:rPr lang="en-US" b="1" dirty="0"/>
              <a:t>Labor Markets in the Standard GTAP Model</a:t>
            </a:r>
          </a:p>
        </p:txBody>
      </p:sp>
      <p:sp>
        <p:nvSpPr>
          <p:cNvPr id="3" name="Content Placeholder 2">
            <a:extLst>
              <a:ext uri="{FF2B5EF4-FFF2-40B4-BE49-F238E27FC236}">
                <a16:creationId xmlns:a16="http://schemas.microsoft.com/office/drawing/2014/main" id="{F012E33B-87AA-66F2-CAD2-FCFB87859293}"/>
              </a:ext>
            </a:extLst>
          </p:cNvPr>
          <p:cNvSpPr>
            <a:spLocks noGrp="1"/>
          </p:cNvSpPr>
          <p:nvPr>
            <p:ph idx="1"/>
          </p:nvPr>
        </p:nvSpPr>
        <p:spPr>
          <a:xfrm>
            <a:off x="838200" y="1524000"/>
            <a:ext cx="10515600" cy="4652963"/>
          </a:xfrm>
        </p:spPr>
        <p:txBody>
          <a:bodyPr/>
          <a:lstStyle/>
          <a:p>
            <a:r>
              <a:rPr lang="en-US" dirty="0"/>
              <a:t>In a standard GTAP simulation:</a:t>
            </a:r>
          </a:p>
          <a:p>
            <a:pPr lvl="1"/>
            <a:r>
              <a:rPr lang="en-US" dirty="0"/>
              <a:t>The number of workers is not changing </a:t>
            </a:r>
          </a:p>
          <a:p>
            <a:pPr lvl="1"/>
            <a:r>
              <a:rPr lang="en-US" dirty="0"/>
              <a:t>The number of employed workers is not changing</a:t>
            </a:r>
          </a:p>
          <a:p>
            <a:r>
              <a:rPr lang="en-US" dirty="0"/>
              <a:t>Employed labor reallocates across producing sectors without any frictions</a:t>
            </a:r>
          </a:p>
          <a:p>
            <a:pPr lvl="1"/>
            <a:r>
              <a:rPr lang="en-US" dirty="0"/>
              <a:t>Perfect labor mobility across sectors</a:t>
            </a:r>
          </a:p>
          <a:p>
            <a:r>
              <a:rPr lang="en-US" dirty="0"/>
              <a:t>The sum of the sectoral employment expansions equals the sum of the sectoral employment reductions</a:t>
            </a:r>
          </a:p>
          <a:p>
            <a:r>
              <a:rPr lang="en-US" dirty="0"/>
              <a:t>Thus, there is no change in economywide employment</a:t>
            </a:r>
          </a:p>
          <a:p>
            <a:endParaRPr lang="en-US" dirty="0"/>
          </a:p>
        </p:txBody>
      </p:sp>
      <p:sp>
        <p:nvSpPr>
          <p:cNvPr id="2" name="Slide Number Placeholder 1">
            <a:extLst>
              <a:ext uri="{FF2B5EF4-FFF2-40B4-BE49-F238E27FC236}">
                <a16:creationId xmlns:a16="http://schemas.microsoft.com/office/drawing/2014/main" id="{5862064F-7B52-7AF0-DD6F-39458408DDED}"/>
              </a:ext>
            </a:extLst>
          </p:cNvPr>
          <p:cNvSpPr>
            <a:spLocks noGrp="1"/>
          </p:cNvSpPr>
          <p:nvPr>
            <p:ph type="sldNum" sz="quarter" idx="12"/>
          </p:nvPr>
        </p:nvSpPr>
        <p:spPr/>
        <p:txBody>
          <a:bodyPr/>
          <a:lstStyle/>
          <a:p>
            <a:fld id="{DFD1B194-3531-45BB-A64D-FA3890E6DAB5}" type="slidenum">
              <a:rPr lang="en-US" smtClean="0"/>
              <a:pPr/>
              <a:t>3</a:t>
            </a:fld>
            <a:endParaRPr lang="en-US"/>
          </a:p>
        </p:txBody>
      </p:sp>
    </p:spTree>
    <p:extLst>
      <p:ext uri="{BB962C8B-B14F-4D97-AF65-F5344CB8AC3E}">
        <p14:creationId xmlns:p14="http://schemas.microsoft.com/office/powerpoint/2010/main" val="3941320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23892-6790-921B-7C10-BAF90E545D89}"/>
              </a:ext>
            </a:extLst>
          </p:cNvPr>
          <p:cNvSpPr>
            <a:spLocks noGrp="1"/>
          </p:cNvSpPr>
          <p:nvPr>
            <p:ph type="title"/>
          </p:nvPr>
        </p:nvSpPr>
        <p:spPr/>
        <p:txBody>
          <a:bodyPr/>
          <a:lstStyle/>
          <a:p>
            <a:r>
              <a:rPr lang="en-US" b="1" dirty="0"/>
              <a:t>Labor Frictions in the Standard GTAP Model</a:t>
            </a:r>
          </a:p>
        </p:txBody>
      </p:sp>
      <p:sp>
        <p:nvSpPr>
          <p:cNvPr id="3" name="Content Placeholder 2">
            <a:extLst>
              <a:ext uri="{FF2B5EF4-FFF2-40B4-BE49-F238E27FC236}">
                <a16:creationId xmlns:a16="http://schemas.microsoft.com/office/drawing/2014/main" id="{99D7EC61-D2C5-8E0C-9C44-B435F1CEBB7B}"/>
              </a:ext>
            </a:extLst>
          </p:cNvPr>
          <p:cNvSpPr>
            <a:spLocks noGrp="1"/>
          </p:cNvSpPr>
          <p:nvPr>
            <p:ph idx="1"/>
          </p:nvPr>
        </p:nvSpPr>
        <p:spPr/>
        <p:txBody>
          <a:bodyPr/>
          <a:lstStyle/>
          <a:p>
            <a:r>
              <a:rPr lang="en-US" dirty="0"/>
              <a:t>Several authors have incorporated labor market frictions by way of imperfect labor mobility across sectors</a:t>
            </a:r>
          </a:p>
          <a:p>
            <a:r>
              <a:rPr lang="en-US" dirty="0"/>
              <a:t>In these simulations, these frictions result in different wages from sector to sector</a:t>
            </a:r>
          </a:p>
          <a:p>
            <a:r>
              <a:rPr lang="en-US" dirty="0"/>
              <a:t>Still, the sum of the sectoral employment expansions equals the sum of the sectoral employment reductions</a:t>
            </a:r>
          </a:p>
          <a:p>
            <a:r>
              <a:rPr lang="en-US" dirty="0"/>
              <a:t>Thus, there is no change in economywide employment</a:t>
            </a:r>
          </a:p>
          <a:p>
            <a:endParaRPr lang="en-US" dirty="0"/>
          </a:p>
        </p:txBody>
      </p:sp>
      <p:sp>
        <p:nvSpPr>
          <p:cNvPr id="4" name="Slide Number Placeholder 3">
            <a:extLst>
              <a:ext uri="{FF2B5EF4-FFF2-40B4-BE49-F238E27FC236}">
                <a16:creationId xmlns:a16="http://schemas.microsoft.com/office/drawing/2014/main" id="{F8CC9F43-8346-E220-F3A0-3E47D58254DF}"/>
              </a:ext>
            </a:extLst>
          </p:cNvPr>
          <p:cNvSpPr>
            <a:spLocks noGrp="1"/>
          </p:cNvSpPr>
          <p:nvPr>
            <p:ph type="sldNum" sz="quarter" idx="12"/>
          </p:nvPr>
        </p:nvSpPr>
        <p:spPr/>
        <p:txBody>
          <a:bodyPr/>
          <a:lstStyle/>
          <a:p>
            <a:fld id="{DFD1B194-3531-45BB-A64D-FA3890E6DAB5}" type="slidenum">
              <a:rPr lang="en-US" smtClean="0"/>
              <a:t>4</a:t>
            </a:fld>
            <a:endParaRPr lang="en-US"/>
          </a:p>
        </p:txBody>
      </p:sp>
    </p:spTree>
    <p:extLst>
      <p:ext uri="{BB962C8B-B14F-4D97-AF65-F5344CB8AC3E}">
        <p14:creationId xmlns:p14="http://schemas.microsoft.com/office/powerpoint/2010/main" val="1127602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8F979-B52C-B8EF-3825-1AC5B394F070}"/>
              </a:ext>
            </a:extLst>
          </p:cNvPr>
          <p:cNvSpPr>
            <a:spLocks noGrp="1"/>
          </p:cNvSpPr>
          <p:nvPr>
            <p:ph type="title"/>
          </p:nvPr>
        </p:nvSpPr>
        <p:spPr>
          <a:xfrm>
            <a:off x="838200" y="365126"/>
            <a:ext cx="10515600" cy="977900"/>
          </a:xfrm>
        </p:spPr>
        <p:txBody>
          <a:bodyPr>
            <a:normAutofit/>
          </a:bodyPr>
          <a:lstStyle/>
          <a:p>
            <a:r>
              <a:rPr lang="en-US" sz="3200" b="1" dirty="0"/>
              <a:t>Matching Function from the Job Search and Matching Literature</a:t>
            </a:r>
          </a:p>
        </p:txBody>
      </p:sp>
      <p:sp>
        <p:nvSpPr>
          <p:cNvPr id="3" name="Content Placeholder 2">
            <a:extLst>
              <a:ext uri="{FF2B5EF4-FFF2-40B4-BE49-F238E27FC236}">
                <a16:creationId xmlns:a16="http://schemas.microsoft.com/office/drawing/2014/main" id="{0358E837-E281-540E-D1F1-6D57EE001699}"/>
              </a:ext>
            </a:extLst>
          </p:cNvPr>
          <p:cNvSpPr>
            <a:spLocks noGrp="1"/>
          </p:cNvSpPr>
          <p:nvPr>
            <p:ph idx="1"/>
          </p:nvPr>
        </p:nvSpPr>
        <p:spPr>
          <a:xfrm>
            <a:off x="838200" y="1533525"/>
            <a:ext cx="10515600" cy="4643438"/>
          </a:xfrm>
        </p:spPr>
        <p:txBody>
          <a:bodyPr>
            <a:normAutofit lnSpcReduction="10000"/>
          </a:bodyPr>
          <a:lstStyle/>
          <a:p>
            <a:r>
              <a:rPr lang="en-US" sz="2400" dirty="0"/>
              <a:t>We aim to incorporate a matching function into the GTAP model framework</a:t>
            </a:r>
          </a:p>
          <a:p>
            <a:endParaRPr lang="en-US" sz="2400" dirty="0"/>
          </a:p>
          <a:p>
            <a:r>
              <a:rPr lang="en-US" sz="2400" dirty="0"/>
              <a:t>The theory explaining frictions in the labor market/job search and matching process dates back to the 1960s. Workers who seek a job are matched to job vacancies. The aggregate matching function gives the number of job matches formed in terms of the number of job vacancies and the number of job seekers (</a:t>
            </a:r>
            <a:r>
              <a:rPr lang="en-US" sz="2400" dirty="0" err="1"/>
              <a:t>Petrongolo</a:t>
            </a:r>
            <a:r>
              <a:rPr lang="en-US" sz="2400" dirty="0"/>
              <a:t> and </a:t>
            </a:r>
            <a:r>
              <a:rPr lang="en-US" sz="2400" dirty="0" err="1"/>
              <a:t>Pissarides</a:t>
            </a:r>
            <a:r>
              <a:rPr lang="en-US" sz="2400" dirty="0"/>
              <a:t>, 2001):</a:t>
            </a:r>
          </a:p>
          <a:p>
            <a:pPr marL="0" indent="0">
              <a:buNone/>
            </a:pPr>
            <a:r>
              <a:rPr lang="en-US" sz="2400" dirty="0"/>
              <a:t>                           Matches = f(Vacancies, Seekers)</a:t>
            </a:r>
          </a:p>
          <a:p>
            <a:pPr marL="0" indent="0">
              <a:buNone/>
            </a:pPr>
            <a:endParaRPr lang="en-US" sz="2400" dirty="0"/>
          </a:p>
          <a:p>
            <a:pPr marL="0" indent="0">
              <a:buNone/>
            </a:pPr>
            <a:r>
              <a:rPr lang="en-US" sz="2400" dirty="0"/>
              <a:t>In a frictionless standard GTAP model, at the equilibrium wage, the number of matches is equal to the number of job seekers and to the number of job vacancies. In the GTAP-L model we developed, the number of matches is less than the number of job seekers and the number of vacancies. </a:t>
            </a:r>
          </a:p>
          <a:p>
            <a:endParaRPr lang="en-US" dirty="0"/>
          </a:p>
        </p:txBody>
      </p:sp>
      <p:sp>
        <p:nvSpPr>
          <p:cNvPr id="4" name="Slide Number Placeholder 3">
            <a:extLst>
              <a:ext uri="{FF2B5EF4-FFF2-40B4-BE49-F238E27FC236}">
                <a16:creationId xmlns:a16="http://schemas.microsoft.com/office/drawing/2014/main" id="{DD736BF2-988D-4570-96A0-A571B0FB55AA}"/>
              </a:ext>
            </a:extLst>
          </p:cNvPr>
          <p:cNvSpPr>
            <a:spLocks noGrp="1"/>
          </p:cNvSpPr>
          <p:nvPr>
            <p:ph type="sldNum" sz="quarter" idx="12"/>
          </p:nvPr>
        </p:nvSpPr>
        <p:spPr/>
        <p:txBody>
          <a:bodyPr/>
          <a:lstStyle/>
          <a:p>
            <a:fld id="{DFD1B194-3531-45BB-A64D-FA3890E6DAB5}" type="slidenum">
              <a:rPr lang="en-US" smtClean="0"/>
              <a:t>5</a:t>
            </a:fld>
            <a:endParaRPr lang="en-US"/>
          </a:p>
        </p:txBody>
      </p:sp>
    </p:spTree>
    <p:extLst>
      <p:ext uri="{BB962C8B-B14F-4D97-AF65-F5344CB8AC3E}">
        <p14:creationId xmlns:p14="http://schemas.microsoft.com/office/powerpoint/2010/main" val="3282074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98136-B913-5E0B-8AA2-816933924322}"/>
              </a:ext>
            </a:extLst>
          </p:cNvPr>
          <p:cNvSpPr>
            <a:spLocks noGrp="1"/>
          </p:cNvSpPr>
          <p:nvPr>
            <p:ph type="title"/>
          </p:nvPr>
        </p:nvSpPr>
        <p:spPr>
          <a:xfrm>
            <a:off x="838200" y="365126"/>
            <a:ext cx="10515600" cy="768350"/>
          </a:xfrm>
        </p:spPr>
        <p:txBody>
          <a:bodyPr>
            <a:normAutofit/>
          </a:bodyPr>
          <a:lstStyle/>
          <a:p>
            <a:r>
              <a:rPr lang="en-US" sz="3600" dirty="0"/>
              <a:t>Labor Frictions in the Peterson (2019) Model</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736B5FC-3BB5-894E-1B0F-2B9D673DD87E}"/>
                  </a:ext>
                </a:extLst>
              </p:cNvPr>
              <p:cNvSpPr>
                <a:spLocks noGrp="1"/>
              </p:cNvSpPr>
              <p:nvPr>
                <p:ph idx="1"/>
              </p:nvPr>
            </p:nvSpPr>
            <p:spPr>
              <a:xfrm>
                <a:off x="838200" y="1133476"/>
                <a:ext cx="10515600" cy="5043487"/>
              </a:xfrm>
            </p:spPr>
            <p:txBody>
              <a:bodyPr>
                <a:normAutofit fontScale="92500" lnSpcReduction="10000"/>
              </a:bodyPr>
              <a:lstStyle/>
              <a:p>
                <a:r>
                  <a:rPr lang="en-US" sz="2400" dirty="0"/>
                  <a:t>Developed by Peterson (2019):  “Incorporating Unemployment into the GTAP Model.” Journal of Global Economic Analysis, 4(2), 67-107. </a:t>
                </a:r>
                <a:r>
                  <a:rPr lang="en-US" sz="2400" dirty="0">
                    <a:hlinkClick r:id="rId2"/>
                  </a:rPr>
                  <a:t>https://doi.org/10.21642/JGEA.040202AF</a:t>
                </a:r>
                <a:r>
                  <a:rPr lang="en-US" sz="2400" dirty="0"/>
                  <a:t>  </a:t>
                </a:r>
              </a:p>
              <a:p>
                <a:r>
                  <a:rPr lang="en-US" sz="2400" dirty="0"/>
                  <a:t>Comparative static model with frictional unemployment incorporated (GTAP baseline aggregated to 3 regions and 6 sectors)</a:t>
                </a:r>
              </a:p>
              <a:p>
                <a:r>
                  <a:rPr lang="en-US" sz="2400" dirty="0"/>
                  <a:t>Peterson (2019) incorporates the following equation on hiring into the GTAP model framework.  To hire new workers, firms must use recruiters to match unemployed workers with job openings</a:t>
                </a:r>
              </a:p>
              <a:p>
                <a:pPr marL="0" marR="0" indent="0">
                  <a:lnSpc>
                    <a:spcPct val="107000"/>
                  </a:lnSpc>
                  <a:spcBef>
                    <a:spcPts val="0"/>
                  </a:spcBef>
                  <a:spcAft>
                    <a:spcPts val="800"/>
                  </a:spcAft>
                  <a:buNone/>
                </a:pPr>
                <a14:m>
                  <m:oMathPara xmlns:m="http://schemas.openxmlformats.org/officeDocument/2006/math">
                    <m:oMathParaPr>
                      <m:jc m:val="centerGroup"/>
                    </m:oMathParaPr>
                    <m:oMath xmlns:m="http://schemas.openxmlformats.org/officeDocument/2006/math">
                      <m:sSub>
                        <m:sSubPr>
                          <m:ctrlPr>
                            <a:rPr lang="en-US" sz="2400" i="1" smtClean="0">
                              <a:effectLst/>
                              <a:latin typeface="Cambria Math" panose="02040503050406030204" pitchFamily="18" charset="0"/>
                              <a:ea typeface="DengXian" panose="02010600030101010101" pitchFamily="2" charset="-122"/>
                              <a:cs typeface="Times New Roman" panose="02020603050405020304" pitchFamily="18" charset="0"/>
                            </a:rPr>
                          </m:ctrlPr>
                        </m:sSubPr>
                        <m:e>
                          <m:r>
                            <a:rPr lang="en-US" sz="2400" i="1">
                              <a:effectLst/>
                              <a:latin typeface="Cambria Math" panose="02040503050406030204" pitchFamily="18" charset="0"/>
                              <a:ea typeface="DengXian" panose="02010600030101010101" pitchFamily="2" charset="-122"/>
                              <a:cs typeface="Times New Roman" panose="02020603050405020304" pitchFamily="18" charset="0"/>
                            </a:rPr>
                            <m:t>𝑚</m:t>
                          </m:r>
                        </m:e>
                        <m:sub>
                          <m:r>
                            <a:rPr lang="en-US" sz="2400" i="1">
                              <a:effectLst/>
                              <a:latin typeface="Cambria Math" panose="02040503050406030204" pitchFamily="18" charset="0"/>
                              <a:ea typeface="DengXian" panose="02010600030101010101" pitchFamily="2" charset="-122"/>
                              <a:cs typeface="Times New Roman" panose="02020603050405020304" pitchFamily="18" charset="0"/>
                            </a:rPr>
                            <m:t>𝑗</m:t>
                          </m:r>
                        </m:sub>
                      </m:sSub>
                      <m:r>
                        <a:rPr lang="en-US" sz="2400" i="1">
                          <a:effectLst/>
                          <a:latin typeface="Cambria Math" panose="02040503050406030204" pitchFamily="18" charset="0"/>
                          <a:ea typeface="DengXian" panose="02010600030101010101" pitchFamily="2" charset="-122"/>
                          <a:cs typeface="Times New Roman" panose="02020603050405020304" pitchFamily="18" charset="0"/>
                        </a:rPr>
                        <m:t>=</m:t>
                      </m:r>
                      <m:sSub>
                        <m:sSubPr>
                          <m:ctrlPr>
                            <a:rPr lang="en-US" sz="2400" i="1">
                              <a:effectLst/>
                              <a:latin typeface="Cambria Math" panose="02040503050406030204" pitchFamily="18" charset="0"/>
                              <a:ea typeface="DengXian" panose="02010600030101010101" pitchFamily="2" charset="-122"/>
                              <a:cs typeface="Times New Roman" panose="02020603050405020304" pitchFamily="18" charset="0"/>
                            </a:rPr>
                          </m:ctrlPr>
                        </m:sSubPr>
                        <m:e>
                          <m:r>
                            <a:rPr lang="en-US" sz="2400" i="1">
                              <a:effectLst/>
                              <a:latin typeface="Cambria Math" panose="02040503050406030204" pitchFamily="18" charset="0"/>
                              <a:ea typeface="DengXian" panose="02010600030101010101" pitchFamily="2" charset="-122"/>
                              <a:cs typeface="Times New Roman" panose="02020603050405020304" pitchFamily="18" charset="0"/>
                            </a:rPr>
                            <m:t>𝜇</m:t>
                          </m:r>
                        </m:e>
                        <m:sub>
                          <m:r>
                            <a:rPr lang="en-US" sz="2400" i="1">
                              <a:effectLst/>
                              <a:latin typeface="Cambria Math" panose="02040503050406030204" pitchFamily="18" charset="0"/>
                              <a:ea typeface="DengXian" panose="02010600030101010101" pitchFamily="2" charset="-122"/>
                              <a:cs typeface="Times New Roman" panose="02020603050405020304" pitchFamily="18" charset="0"/>
                            </a:rPr>
                            <m:t>𝑗</m:t>
                          </m:r>
                        </m:sub>
                      </m:sSub>
                      <m:sSup>
                        <m:sSupPr>
                          <m:ctrlPr>
                            <a:rPr lang="en-US" sz="2400" i="1">
                              <a:effectLst/>
                              <a:latin typeface="Cambria Math" panose="02040503050406030204" pitchFamily="18" charset="0"/>
                              <a:ea typeface="DengXian" panose="02010600030101010101" pitchFamily="2" charset="-122"/>
                              <a:cs typeface="Times New Roman" panose="02020603050405020304" pitchFamily="18" charset="0"/>
                            </a:rPr>
                          </m:ctrlPr>
                        </m:sSupPr>
                        <m:e>
                          <m:d>
                            <m:dPr>
                              <m:ctrlPr>
                                <a:rPr lang="en-US" sz="2400" i="1">
                                  <a:effectLst/>
                                  <a:latin typeface="Cambria Math" panose="02040503050406030204" pitchFamily="18" charset="0"/>
                                  <a:ea typeface="DengXian" panose="02010600030101010101" pitchFamily="2" charset="-122"/>
                                  <a:cs typeface="Times New Roman" panose="02020603050405020304" pitchFamily="18" charset="0"/>
                                </a:rPr>
                              </m:ctrlPr>
                            </m:dPr>
                            <m:e>
                              <m:r>
                                <a:rPr lang="en-US" sz="2400" i="1">
                                  <a:effectLst/>
                                  <a:latin typeface="Cambria Math" panose="02040503050406030204" pitchFamily="18" charset="0"/>
                                  <a:ea typeface="DengXian" panose="02010600030101010101" pitchFamily="2" charset="-122"/>
                                  <a:cs typeface="Times New Roman" panose="02020603050405020304" pitchFamily="18" charset="0"/>
                                </a:rPr>
                                <m:t>1−</m:t>
                              </m:r>
                              <m:acc>
                                <m:accPr>
                                  <m:chr m:val="̅"/>
                                  <m:ctrlPr>
                                    <a:rPr lang="en-US" sz="2400" i="1">
                                      <a:effectLst/>
                                      <a:latin typeface="Cambria Math" panose="02040503050406030204" pitchFamily="18" charset="0"/>
                                      <a:ea typeface="DengXian" panose="02010600030101010101" pitchFamily="2" charset="-122"/>
                                      <a:cs typeface="Times New Roman" panose="02020603050405020304" pitchFamily="18" charset="0"/>
                                    </a:rPr>
                                  </m:ctrlPr>
                                </m:accPr>
                                <m:e>
                                  <m:r>
                                    <a:rPr lang="en-US" sz="2400" i="1">
                                      <a:effectLst/>
                                      <a:latin typeface="Cambria Math" panose="02040503050406030204" pitchFamily="18" charset="0"/>
                                      <a:ea typeface="DengXian" panose="02010600030101010101" pitchFamily="2" charset="-122"/>
                                      <a:cs typeface="Times New Roman" panose="02020603050405020304" pitchFamily="18" charset="0"/>
                                    </a:rPr>
                                    <m:t>𝑛</m:t>
                                  </m:r>
                                </m:e>
                              </m:acc>
                            </m:e>
                          </m:d>
                        </m:e>
                        <m:sup>
                          <m:sSub>
                            <m:sSubPr>
                              <m:ctrlPr>
                                <a:rPr lang="en-US" sz="2400" i="1">
                                  <a:effectLst/>
                                  <a:latin typeface="Cambria Math" panose="02040503050406030204" pitchFamily="18" charset="0"/>
                                  <a:ea typeface="DengXian" panose="02010600030101010101" pitchFamily="2" charset="-122"/>
                                  <a:cs typeface="Times New Roman" panose="02020603050405020304" pitchFamily="18" charset="0"/>
                                </a:rPr>
                              </m:ctrlPr>
                            </m:sSubPr>
                            <m:e>
                              <m:r>
                                <a:rPr lang="en-US" sz="2400" i="1">
                                  <a:effectLst/>
                                  <a:latin typeface="Cambria Math" panose="02040503050406030204" pitchFamily="18" charset="0"/>
                                  <a:ea typeface="DengXian" panose="02010600030101010101" pitchFamily="2" charset="-122"/>
                                  <a:cs typeface="Times New Roman" panose="02020603050405020304" pitchFamily="18" charset="0"/>
                                </a:rPr>
                                <m:t>𝛾</m:t>
                              </m:r>
                            </m:e>
                            <m:sub>
                              <m:r>
                                <a:rPr lang="en-US" sz="2400" i="1">
                                  <a:effectLst/>
                                  <a:latin typeface="Cambria Math" panose="02040503050406030204" pitchFamily="18" charset="0"/>
                                  <a:ea typeface="DengXian" panose="02010600030101010101" pitchFamily="2" charset="-122"/>
                                  <a:cs typeface="Times New Roman" panose="02020603050405020304" pitchFamily="18" charset="0"/>
                                </a:rPr>
                                <m:t>𝑗</m:t>
                              </m:r>
                            </m:sub>
                          </m:sSub>
                        </m:sup>
                      </m:sSup>
                      <m:sSub>
                        <m:sSubPr>
                          <m:ctrlPr>
                            <a:rPr lang="en-US" sz="2400" i="1">
                              <a:effectLst/>
                              <a:latin typeface="Cambria Math" panose="02040503050406030204" pitchFamily="18" charset="0"/>
                              <a:ea typeface="DengXian" panose="02010600030101010101" pitchFamily="2" charset="-122"/>
                              <a:cs typeface="Times New Roman" panose="02020603050405020304" pitchFamily="18" charset="0"/>
                            </a:rPr>
                          </m:ctrlPr>
                        </m:sSubPr>
                        <m:e>
                          <m:r>
                            <a:rPr lang="en-US" sz="2400" i="1">
                              <a:effectLst/>
                              <a:latin typeface="Cambria Math" panose="02040503050406030204" pitchFamily="18" charset="0"/>
                              <a:ea typeface="DengXian" panose="02010600030101010101" pitchFamily="2" charset="-122"/>
                              <a:cs typeface="Times New Roman" panose="02020603050405020304" pitchFamily="18" charset="0"/>
                            </a:rPr>
                            <m:t>𝑅</m:t>
                          </m:r>
                        </m:e>
                        <m:sub>
                          <m:r>
                            <a:rPr lang="en-US" sz="2400" i="1">
                              <a:effectLst/>
                              <a:latin typeface="Cambria Math" panose="02040503050406030204" pitchFamily="18" charset="0"/>
                              <a:ea typeface="DengXian" panose="02010600030101010101" pitchFamily="2" charset="-122"/>
                              <a:cs typeface="Times New Roman" panose="02020603050405020304" pitchFamily="18" charset="0"/>
                            </a:rPr>
                            <m:t>𝑗</m:t>
                          </m:r>
                        </m:sub>
                      </m:sSub>
                      <m:sSup>
                        <m:sSupPr>
                          <m:ctrlPr>
                            <a:rPr lang="en-US" sz="2400" i="1">
                              <a:effectLst/>
                              <a:latin typeface="Cambria Math" panose="02040503050406030204" pitchFamily="18" charset="0"/>
                              <a:ea typeface="DengXian" panose="02010600030101010101" pitchFamily="2" charset="-122"/>
                              <a:cs typeface="Times New Roman" panose="02020603050405020304" pitchFamily="18" charset="0"/>
                            </a:rPr>
                          </m:ctrlPr>
                        </m:sSupPr>
                        <m:e>
                          <m:d>
                            <m:dPr>
                              <m:ctrlPr>
                                <a:rPr lang="en-US" sz="2400" i="1">
                                  <a:effectLst/>
                                  <a:latin typeface="Cambria Math" panose="02040503050406030204" pitchFamily="18" charset="0"/>
                                  <a:ea typeface="DengXian" panose="02010600030101010101" pitchFamily="2" charset="-122"/>
                                  <a:cs typeface="Times New Roman" panose="02020603050405020304" pitchFamily="18" charset="0"/>
                                </a:rPr>
                              </m:ctrlPr>
                            </m:dPr>
                            <m:e>
                              <m:nary>
                                <m:naryPr>
                                  <m:chr m:val="∑"/>
                                  <m:limLoc m:val="subSup"/>
                                  <m:supHide m:val="on"/>
                                  <m:ctrlPr>
                                    <a:rPr lang="en-US" sz="2400" i="1">
                                      <a:effectLst/>
                                      <a:latin typeface="Cambria Math" panose="02040503050406030204" pitchFamily="18" charset="0"/>
                                      <a:ea typeface="DengXian" panose="02010600030101010101" pitchFamily="2" charset="-122"/>
                                      <a:cs typeface="Times New Roman" panose="02020603050405020304" pitchFamily="18" charset="0"/>
                                    </a:rPr>
                                  </m:ctrlPr>
                                </m:naryPr>
                                <m:sub>
                                  <m:r>
                                    <a:rPr lang="en-US" sz="2400" i="1">
                                      <a:effectLst/>
                                      <a:latin typeface="Cambria Math" panose="02040503050406030204" pitchFamily="18" charset="0"/>
                                      <a:ea typeface="DengXian" panose="02010600030101010101" pitchFamily="2" charset="-122"/>
                                      <a:cs typeface="Times New Roman" panose="02020603050405020304" pitchFamily="18" charset="0"/>
                                    </a:rPr>
                                    <m:t>𝑘</m:t>
                                  </m:r>
                                </m:sub>
                                <m:sup/>
                                <m:e>
                                  <m:sSub>
                                    <m:sSubPr>
                                      <m:ctrlPr>
                                        <a:rPr lang="en-US" sz="2400" i="1">
                                          <a:effectLst/>
                                          <a:latin typeface="Cambria Math" panose="02040503050406030204" pitchFamily="18" charset="0"/>
                                          <a:ea typeface="DengXian" panose="02010600030101010101" pitchFamily="2" charset="-122"/>
                                          <a:cs typeface="Times New Roman" panose="02020603050405020304" pitchFamily="18" charset="0"/>
                                        </a:rPr>
                                      </m:ctrlPr>
                                    </m:sSubPr>
                                    <m:e>
                                      <m:r>
                                        <a:rPr lang="en-US" sz="2400" i="1">
                                          <a:effectLst/>
                                          <a:latin typeface="Cambria Math" panose="02040503050406030204" pitchFamily="18" charset="0"/>
                                          <a:ea typeface="DengXian" panose="02010600030101010101" pitchFamily="2" charset="-122"/>
                                          <a:cs typeface="Times New Roman" panose="02020603050405020304" pitchFamily="18" charset="0"/>
                                        </a:rPr>
                                        <m:t>𝑅</m:t>
                                      </m:r>
                                    </m:e>
                                    <m:sub>
                                      <m:r>
                                        <a:rPr lang="en-US" sz="2400" i="1">
                                          <a:effectLst/>
                                          <a:latin typeface="Cambria Math" panose="02040503050406030204" pitchFamily="18" charset="0"/>
                                          <a:ea typeface="DengXian" panose="02010600030101010101" pitchFamily="2" charset="-122"/>
                                          <a:cs typeface="Times New Roman" panose="02020603050405020304" pitchFamily="18" charset="0"/>
                                        </a:rPr>
                                        <m:t>𝑘</m:t>
                                      </m:r>
                                    </m:sub>
                                  </m:sSub>
                                </m:e>
                              </m:nary>
                            </m:e>
                          </m:d>
                        </m:e>
                        <m:sup>
                          <m:r>
                            <a:rPr lang="en-US" sz="2400" i="1">
                              <a:effectLst/>
                              <a:latin typeface="Cambria Math" panose="02040503050406030204" pitchFamily="18" charset="0"/>
                              <a:ea typeface="DengXian" panose="02010600030101010101" pitchFamily="2" charset="-122"/>
                              <a:cs typeface="Times New Roman" panose="02020603050405020304" pitchFamily="18" charset="0"/>
                            </a:rPr>
                            <m:t>−</m:t>
                          </m:r>
                          <m:sSub>
                            <m:sSubPr>
                              <m:ctrlPr>
                                <a:rPr lang="en-US" sz="2400" i="1">
                                  <a:effectLst/>
                                  <a:latin typeface="Cambria Math" panose="02040503050406030204" pitchFamily="18" charset="0"/>
                                  <a:ea typeface="DengXian" panose="02010600030101010101" pitchFamily="2" charset="-122"/>
                                  <a:cs typeface="Times New Roman" panose="02020603050405020304" pitchFamily="18" charset="0"/>
                                </a:rPr>
                              </m:ctrlPr>
                            </m:sSubPr>
                            <m:e>
                              <m:r>
                                <a:rPr lang="en-US" sz="2400" i="1">
                                  <a:effectLst/>
                                  <a:latin typeface="Cambria Math" panose="02040503050406030204" pitchFamily="18" charset="0"/>
                                  <a:ea typeface="DengXian" panose="02010600030101010101" pitchFamily="2" charset="-122"/>
                                  <a:cs typeface="Times New Roman" panose="02020603050405020304" pitchFamily="18" charset="0"/>
                                </a:rPr>
                                <m:t>𝛾</m:t>
                              </m:r>
                            </m:e>
                            <m:sub>
                              <m:r>
                                <a:rPr lang="en-US" sz="2400" i="1">
                                  <a:effectLst/>
                                  <a:latin typeface="Cambria Math" panose="02040503050406030204" pitchFamily="18" charset="0"/>
                                  <a:ea typeface="DengXian" panose="02010600030101010101" pitchFamily="2" charset="-122"/>
                                  <a:cs typeface="Times New Roman" panose="02020603050405020304" pitchFamily="18" charset="0"/>
                                </a:rPr>
                                <m:t>𝑗</m:t>
                              </m:r>
                            </m:sub>
                          </m:sSub>
                        </m:sup>
                      </m:sSup>
                    </m:oMath>
                  </m:oMathPara>
                </a14:m>
                <a:endParaRPr lang="en-US" sz="2400" dirty="0"/>
              </a:p>
              <a:p>
                <a:r>
                  <a:rPr lang="en-US" sz="2400" dirty="0"/>
                  <a:t>Properties:</a:t>
                </a:r>
              </a:p>
              <a:p>
                <a:pPr>
                  <a:buFont typeface="Wingdings" panose="05000000000000000000" pitchFamily="2" charset="2"/>
                  <a:buChar char="Ø"/>
                </a:pPr>
                <a14:m>
                  <m:oMath xmlns:m="http://schemas.openxmlformats.org/officeDocument/2006/math">
                    <m:sSub>
                      <m:sSubPr>
                        <m:ctrlPr>
                          <a:rPr lang="en-US" sz="2000" i="1">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i="1">
                            <a:latin typeface="Cambria Math" panose="02040503050406030204" pitchFamily="18" charset="0"/>
                            <a:ea typeface="Cambria Math" panose="02040503050406030204" pitchFamily="18" charset="0"/>
                            <a:cs typeface="Times New Roman" panose="02020603050405020304" pitchFamily="18" charset="0"/>
                          </a:rPr>
                          <m:t>𝑚</m:t>
                        </m:r>
                      </m:e>
                      <m:sub>
                        <m:r>
                          <a:rPr lang="en-US" sz="2000" i="1">
                            <a:latin typeface="Cambria Math" panose="02040503050406030204" pitchFamily="18" charset="0"/>
                            <a:ea typeface="Cambria Math" panose="02040503050406030204" pitchFamily="18" charset="0"/>
                            <a:cs typeface="Times New Roman" panose="02020603050405020304" pitchFamily="18" charset="0"/>
                          </a:rPr>
                          <m:t>𝑗</m:t>
                        </m:r>
                      </m:sub>
                    </m:sSub>
                  </m:oMath>
                </a14:m>
                <a:r>
                  <a:rPr lang="en-US" sz="2000" dirty="0">
                    <a:latin typeface="Cambria Math" panose="02040503050406030204" pitchFamily="18" charset="0"/>
                    <a:ea typeface="Cambria Math" panose="02040503050406030204" pitchFamily="18" charset="0"/>
                  </a:rPr>
                  <a:t> </a:t>
                </a:r>
                <a:r>
                  <a:rPr lang="en-US" sz="2400" dirty="0"/>
                  <a:t>increases with increasing unemployment </a:t>
                </a:r>
                <a14:m>
                  <m:oMath xmlns:m="http://schemas.openxmlformats.org/officeDocument/2006/math">
                    <m:d>
                      <m:dPr>
                        <m:ctrlPr>
                          <a:rPr lang="en-US" sz="2000" i="1" smtClean="0">
                            <a:effectLst/>
                            <a:latin typeface="Cambria Math" panose="02040503050406030204" pitchFamily="18" charset="0"/>
                            <a:ea typeface="DengXian" panose="02010600030101010101" pitchFamily="2" charset="-122"/>
                            <a:cs typeface="Times New Roman" panose="02020603050405020304" pitchFamily="18" charset="0"/>
                          </a:rPr>
                        </m:ctrlPr>
                      </m:dPr>
                      <m:e>
                        <m:r>
                          <a:rPr lang="en-US" sz="2000" i="1">
                            <a:effectLst/>
                            <a:latin typeface="Cambria Math" panose="02040503050406030204" pitchFamily="18" charset="0"/>
                            <a:ea typeface="DengXian" panose="02010600030101010101" pitchFamily="2" charset="-122"/>
                            <a:cs typeface="Times New Roman" panose="02020603050405020304" pitchFamily="18" charset="0"/>
                          </a:rPr>
                          <m:t>1−</m:t>
                        </m:r>
                        <m:acc>
                          <m:accPr>
                            <m:chr m:val="̅"/>
                            <m:ctrlPr>
                              <a:rPr lang="en-US" sz="2000" i="1">
                                <a:effectLst/>
                                <a:latin typeface="Cambria Math" panose="02040503050406030204" pitchFamily="18" charset="0"/>
                                <a:ea typeface="DengXian" panose="02010600030101010101" pitchFamily="2" charset="-122"/>
                                <a:cs typeface="Times New Roman" panose="02020603050405020304" pitchFamily="18" charset="0"/>
                              </a:rPr>
                            </m:ctrlPr>
                          </m:accPr>
                          <m:e>
                            <m:r>
                              <a:rPr lang="en-US" sz="2000" i="1">
                                <a:effectLst/>
                                <a:latin typeface="Cambria Math" panose="02040503050406030204" pitchFamily="18" charset="0"/>
                                <a:ea typeface="DengXian" panose="02010600030101010101" pitchFamily="2" charset="-122"/>
                                <a:cs typeface="Times New Roman" panose="02020603050405020304" pitchFamily="18" charset="0"/>
                              </a:rPr>
                              <m:t>𝑛</m:t>
                            </m:r>
                          </m:e>
                        </m:acc>
                      </m:e>
                    </m:d>
                    <m:r>
                      <a:rPr lang="en-US" sz="2000" i="1">
                        <a:effectLst/>
                        <a:latin typeface="Cambria Math" panose="02040503050406030204" pitchFamily="18" charset="0"/>
                        <a:ea typeface="DengXian" panose="02010600030101010101" pitchFamily="2" charset="-122"/>
                        <a:cs typeface="Times New Roman" panose="02020603050405020304" pitchFamily="18" charset="0"/>
                      </a:rPr>
                      <m:t> </m:t>
                    </m:r>
                  </m:oMath>
                </a14:m>
                <a:r>
                  <a:rPr lang="en-US" sz="2400" dirty="0"/>
                  <a:t>and own recruitment effort </a:t>
                </a:r>
                <a14:m>
                  <m:oMath xmlns:m="http://schemas.openxmlformats.org/officeDocument/2006/math">
                    <m:sSub>
                      <m:sSubPr>
                        <m:ctrlPr>
                          <a:rPr lang="en-US" sz="2000" i="1">
                            <a:latin typeface="Cambria Math" panose="02040503050406030204" pitchFamily="18" charset="0"/>
                            <a:ea typeface="DengXian" panose="02010600030101010101" pitchFamily="2" charset="-122"/>
                            <a:cs typeface="Times New Roman" panose="02020603050405020304" pitchFamily="18" charset="0"/>
                          </a:rPr>
                        </m:ctrlPr>
                      </m:sSubPr>
                      <m:e>
                        <m:r>
                          <a:rPr lang="en-US" sz="2000" i="1">
                            <a:latin typeface="Cambria Math" panose="02040503050406030204" pitchFamily="18" charset="0"/>
                            <a:ea typeface="DengXian" panose="02010600030101010101" pitchFamily="2" charset="-122"/>
                            <a:cs typeface="Times New Roman" panose="02020603050405020304" pitchFamily="18" charset="0"/>
                          </a:rPr>
                          <m:t>𝑅</m:t>
                        </m:r>
                      </m:e>
                      <m:sub>
                        <m:r>
                          <a:rPr lang="en-US" sz="2000" i="1">
                            <a:latin typeface="Cambria Math" panose="02040503050406030204" pitchFamily="18" charset="0"/>
                            <a:ea typeface="DengXian" panose="02010600030101010101" pitchFamily="2" charset="-122"/>
                            <a:cs typeface="Times New Roman" panose="02020603050405020304" pitchFamily="18" charset="0"/>
                          </a:rPr>
                          <m:t>𝑗</m:t>
                        </m:r>
                      </m:sub>
                    </m:sSub>
                  </m:oMath>
                </a14:m>
                <a:endParaRPr lang="en-US" sz="2400" dirty="0"/>
              </a:p>
              <a:p>
                <a:pPr>
                  <a:buFont typeface="Wingdings" panose="05000000000000000000" pitchFamily="2" charset="2"/>
                  <a:buChar char="Ø"/>
                </a:pPr>
                <a:r>
                  <a:rPr lang="en-US" sz="2000" dirty="0"/>
                  <a:t> </a:t>
                </a:r>
                <a14:m>
                  <m:oMath xmlns:m="http://schemas.openxmlformats.org/officeDocument/2006/math">
                    <m:sSub>
                      <m:sSubPr>
                        <m:ctrlPr>
                          <a:rPr lang="en-US" sz="2000" i="1" smtClean="0">
                            <a:latin typeface="Cambria Math" panose="02040503050406030204" pitchFamily="18" charset="0"/>
                            <a:ea typeface="DengXian" panose="02010600030101010101" pitchFamily="2" charset="-122"/>
                            <a:cs typeface="Times New Roman" panose="02020603050405020304" pitchFamily="18" charset="0"/>
                          </a:rPr>
                        </m:ctrlPr>
                      </m:sSubPr>
                      <m:e>
                        <m:r>
                          <a:rPr lang="en-US" sz="2000" i="1">
                            <a:latin typeface="Cambria Math" panose="02040503050406030204" pitchFamily="18" charset="0"/>
                            <a:ea typeface="DengXian" panose="02010600030101010101" pitchFamily="2" charset="-122"/>
                            <a:cs typeface="Times New Roman" panose="02020603050405020304" pitchFamily="18" charset="0"/>
                          </a:rPr>
                          <m:t>𝑚</m:t>
                        </m:r>
                      </m:e>
                      <m:sub>
                        <m:r>
                          <a:rPr lang="en-US" sz="2000" i="1">
                            <a:latin typeface="Cambria Math" panose="02040503050406030204" pitchFamily="18" charset="0"/>
                            <a:ea typeface="DengXian" panose="02010600030101010101" pitchFamily="2" charset="-122"/>
                            <a:cs typeface="Times New Roman" panose="02020603050405020304" pitchFamily="18" charset="0"/>
                          </a:rPr>
                          <m:t>𝑗</m:t>
                        </m:r>
                      </m:sub>
                    </m:sSub>
                  </m:oMath>
                </a14:m>
                <a:r>
                  <a:rPr lang="en-US" sz="2000" dirty="0"/>
                  <a:t> </a:t>
                </a:r>
                <a:r>
                  <a:rPr lang="en-US" sz="2400" dirty="0"/>
                  <a:t>decreases in recruitment effort in other industries </a:t>
                </a:r>
                <a14:m>
                  <m:oMath xmlns:m="http://schemas.openxmlformats.org/officeDocument/2006/math">
                    <m:sSub>
                      <m:sSubPr>
                        <m:ctrlPr>
                          <a:rPr lang="en-US" sz="2000" i="1">
                            <a:latin typeface="Cambria Math" panose="02040503050406030204" pitchFamily="18" charset="0"/>
                            <a:ea typeface="DengXian" panose="02010600030101010101" pitchFamily="2" charset="-122"/>
                            <a:cs typeface="Times New Roman" panose="02020603050405020304" pitchFamily="18" charset="0"/>
                          </a:rPr>
                        </m:ctrlPr>
                      </m:sSubPr>
                      <m:e>
                        <m:r>
                          <a:rPr lang="en-US" sz="2000" i="1">
                            <a:latin typeface="Cambria Math" panose="02040503050406030204" pitchFamily="18" charset="0"/>
                            <a:ea typeface="DengXian" panose="02010600030101010101" pitchFamily="2" charset="-122"/>
                            <a:cs typeface="Times New Roman" panose="02020603050405020304" pitchFamily="18" charset="0"/>
                          </a:rPr>
                          <m:t>𝑅</m:t>
                        </m:r>
                      </m:e>
                      <m:sub>
                        <m:r>
                          <a:rPr lang="en-US" sz="2000" i="1">
                            <a:latin typeface="Cambria Math" panose="02040503050406030204" pitchFamily="18" charset="0"/>
                            <a:ea typeface="DengXian" panose="02010600030101010101" pitchFamily="2" charset="-122"/>
                            <a:cs typeface="Times New Roman" panose="02020603050405020304" pitchFamily="18" charset="0"/>
                          </a:rPr>
                          <m:t>𝑘</m:t>
                        </m:r>
                      </m:sub>
                    </m:sSub>
                  </m:oMath>
                </a14:m>
                <a:endParaRPr lang="en-US" sz="2400" dirty="0"/>
              </a:p>
              <a:p>
                <a:pPr>
                  <a:buFont typeface="Wingdings" panose="05000000000000000000" pitchFamily="2" charset="2"/>
                  <a:buChar char="Ø"/>
                </a:pPr>
                <a:r>
                  <a:rPr lang="en-US" sz="2400" dirty="0"/>
                  <a:t>Constant returns to scale</a:t>
                </a:r>
              </a:p>
              <a:p>
                <a:pPr>
                  <a:buFont typeface="Wingdings" panose="05000000000000000000" pitchFamily="2" charset="2"/>
                  <a:buChar char="Ø"/>
                </a:pPr>
                <a:endParaRPr lang="en-US" sz="2000" dirty="0"/>
              </a:p>
              <a:p>
                <a:endParaRPr lang="en-US" sz="2400" dirty="0"/>
              </a:p>
              <a:p>
                <a:endParaRPr lang="en-US" sz="2000" dirty="0"/>
              </a:p>
              <a:p>
                <a:endParaRPr lang="en-US" dirty="0"/>
              </a:p>
            </p:txBody>
          </p:sp>
        </mc:Choice>
        <mc:Fallback>
          <p:sp>
            <p:nvSpPr>
              <p:cNvPr id="3" name="Content Placeholder 2">
                <a:extLst>
                  <a:ext uri="{FF2B5EF4-FFF2-40B4-BE49-F238E27FC236}">
                    <a16:creationId xmlns:a16="http://schemas.microsoft.com/office/drawing/2014/main" id="{9736B5FC-3BB5-894E-1B0F-2B9D673DD87E}"/>
                  </a:ext>
                </a:extLst>
              </p:cNvPr>
              <p:cNvSpPr>
                <a:spLocks noGrp="1" noRot="1" noChangeAspect="1" noMove="1" noResize="1" noEditPoints="1" noAdjustHandles="1" noChangeArrowheads="1" noChangeShapeType="1" noTextEdit="1"/>
              </p:cNvSpPr>
              <p:nvPr>
                <p:ph idx="1"/>
              </p:nvPr>
            </p:nvSpPr>
            <p:spPr>
              <a:xfrm>
                <a:off x="838200" y="1133476"/>
                <a:ext cx="10515600" cy="5043487"/>
              </a:xfrm>
              <a:blipFill>
                <a:blip r:embed="rId3"/>
                <a:stretch>
                  <a:fillRect l="-696" t="-2056" b="-217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C91E2B27-0A04-6453-A9FB-2499B35EC8F8}"/>
              </a:ext>
            </a:extLst>
          </p:cNvPr>
          <p:cNvSpPr>
            <a:spLocks noGrp="1"/>
          </p:cNvSpPr>
          <p:nvPr>
            <p:ph type="sldNum" sz="quarter" idx="12"/>
          </p:nvPr>
        </p:nvSpPr>
        <p:spPr/>
        <p:txBody>
          <a:bodyPr/>
          <a:lstStyle/>
          <a:p>
            <a:fld id="{DFD1B194-3531-45BB-A64D-FA3890E6DAB5}" type="slidenum">
              <a:rPr lang="en-US" smtClean="0"/>
              <a:t>6</a:t>
            </a:fld>
            <a:endParaRPr lang="en-US"/>
          </a:p>
        </p:txBody>
      </p:sp>
    </p:spTree>
    <p:extLst>
      <p:ext uri="{BB962C8B-B14F-4D97-AF65-F5344CB8AC3E}">
        <p14:creationId xmlns:p14="http://schemas.microsoft.com/office/powerpoint/2010/main" val="2350613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9226F-B06F-8E9D-770B-ABDB240BF6A5}"/>
              </a:ext>
            </a:extLst>
          </p:cNvPr>
          <p:cNvSpPr>
            <a:spLocks noGrp="1"/>
          </p:cNvSpPr>
          <p:nvPr>
            <p:ph type="title"/>
          </p:nvPr>
        </p:nvSpPr>
        <p:spPr>
          <a:xfrm>
            <a:off x="838200" y="365125"/>
            <a:ext cx="10515600" cy="758825"/>
          </a:xfrm>
        </p:spPr>
        <p:txBody>
          <a:bodyPr>
            <a:normAutofit/>
          </a:bodyPr>
          <a:lstStyle/>
          <a:p>
            <a:r>
              <a:rPr lang="en-US" sz="3600" dirty="0"/>
              <a:t>Features in the Peterson (2019) Model</a:t>
            </a:r>
          </a:p>
        </p:txBody>
      </p:sp>
      <p:sp>
        <p:nvSpPr>
          <p:cNvPr id="3" name="Content Placeholder 2">
            <a:extLst>
              <a:ext uri="{FF2B5EF4-FFF2-40B4-BE49-F238E27FC236}">
                <a16:creationId xmlns:a16="http://schemas.microsoft.com/office/drawing/2014/main" id="{1F616260-7316-6027-528B-3FAC9569FA7B}"/>
              </a:ext>
            </a:extLst>
          </p:cNvPr>
          <p:cNvSpPr>
            <a:spLocks noGrp="1"/>
          </p:cNvSpPr>
          <p:nvPr>
            <p:ph idx="1"/>
          </p:nvPr>
        </p:nvSpPr>
        <p:spPr>
          <a:xfrm>
            <a:off x="838200" y="1123950"/>
            <a:ext cx="10515600" cy="5053013"/>
          </a:xfrm>
        </p:spPr>
        <p:txBody>
          <a:bodyPr/>
          <a:lstStyle/>
          <a:p>
            <a:r>
              <a:rPr lang="en-US" dirty="0"/>
              <a:t>Yuan et al., (2022) analyzed the potential effects of hypothetical U.S.-EU trade changes applying the Peterson model. </a:t>
            </a:r>
          </a:p>
          <a:p>
            <a:pPr lvl="1">
              <a:buFont typeface="Wingdings" panose="05000000000000000000" pitchFamily="2" charset="2"/>
              <a:buChar char="Ø"/>
            </a:pPr>
            <a:r>
              <a:rPr lang="en-US" dirty="0"/>
              <a:t>The equation on hiring incorporated into the Peterson model is derived from </a:t>
            </a:r>
            <a:r>
              <a:rPr lang="en-US" dirty="0" err="1"/>
              <a:t>Hafstead</a:t>
            </a:r>
            <a:r>
              <a:rPr lang="en-US" dirty="0"/>
              <a:t> and Williams (2018), a forward-looking dynamic model framework which might not be consistent with the comparative static GTAP model. </a:t>
            </a:r>
          </a:p>
          <a:p>
            <a:pPr lvl="1">
              <a:buFont typeface="Wingdings" panose="05000000000000000000" pitchFamily="2" charset="2"/>
              <a:buChar char="Ø"/>
            </a:pPr>
            <a:r>
              <a:rPr lang="en-US" dirty="0"/>
              <a:t>Existing labor is sector specific; recruiters account for 1 percent of the labor force</a:t>
            </a:r>
          </a:p>
          <a:p>
            <a:pPr lvl="1">
              <a:buFont typeface="Wingdings" panose="05000000000000000000" pitchFamily="2" charset="2"/>
              <a:buChar char="Ø"/>
            </a:pPr>
            <a:r>
              <a:rPr lang="en-US" dirty="0"/>
              <a:t>We find it very difficult to build a database with more countries/sectors for the Peterson model and/or extend it in various ways.</a:t>
            </a:r>
          </a:p>
          <a:p>
            <a:pPr lvl="1">
              <a:buFont typeface="Wingdings" panose="05000000000000000000" pitchFamily="2" charset="2"/>
              <a:buChar char="Ø"/>
            </a:pPr>
            <a:r>
              <a:rPr lang="en-US" dirty="0"/>
              <a:t>We build our own framework which is an alternative to the Peterson model; it is more straightforward and easier to use</a:t>
            </a:r>
          </a:p>
          <a:p>
            <a:pPr lvl="1"/>
            <a:endParaRPr lang="en-US" dirty="0"/>
          </a:p>
        </p:txBody>
      </p:sp>
      <p:sp>
        <p:nvSpPr>
          <p:cNvPr id="4" name="Slide Number Placeholder 3">
            <a:extLst>
              <a:ext uri="{FF2B5EF4-FFF2-40B4-BE49-F238E27FC236}">
                <a16:creationId xmlns:a16="http://schemas.microsoft.com/office/drawing/2014/main" id="{DF1B7B4A-BBE4-F99B-AE01-70017991FEAC}"/>
              </a:ext>
            </a:extLst>
          </p:cNvPr>
          <p:cNvSpPr>
            <a:spLocks noGrp="1"/>
          </p:cNvSpPr>
          <p:nvPr>
            <p:ph type="sldNum" sz="quarter" idx="12"/>
          </p:nvPr>
        </p:nvSpPr>
        <p:spPr/>
        <p:txBody>
          <a:bodyPr/>
          <a:lstStyle/>
          <a:p>
            <a:fld id="{DFD1B194-3531-45BB-A64D-FA3890E6DAB5}" type="slidenum">
              <a:rPr lang="en-US" smtClean="0"/>
              <a:t>7</a:t>
            </a:fld>
            <a:endParaRPr lang="en-US"/>
          </a:p>
        </p:txBody>
      </p:sp>
    </p:spTree>
    <p:extLst>
      <p:ext uri="{BB962C8B-B14F-4D97-AF65-F5344CB8AC3E}">
        <p14:creationId xmlns:p14="http://schemas.microsoft.com/office/powerpoint/2010/main" val="2676362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09E1E20-17D9-0C81-72B8-831AC3819B2E}"/>
              </a:ext>
            </a:extLst>
          </p:cNvPr>
          <p:cNvSpPr>
            <a:spLocks noGrp="1"/>
          </p:cNvSpPr>
          <p:nvPr>
            <p:ph type="title"/>
          </p:nvPr>
        </p:nvSpPr>
        <p:spPr/>
        <p:txBody>
          <a:bodyPr/>
          <a:lstStyle/>
          <a:p>
            <a:r>
              <a:rPr lang="en-US" b="1" dirty="0"/>
              <a:t>GTAP-L, an Extension of the GTAP Model</a:t>
            </a:r>
          </a:p>
        </p:txBody>
      </p:sp>
      <p:sp>
        <p:nvSpPr>
          <p:cNvPr id="3" name="Content Placeholder 2">
            <a:extLst>
              <a:ext uri="{FF2B5EF4-FFF2-40B4-BE49-F238E27FC236}">
                <a16:creationId xmlns:a16="http://schemas.microsoft.com/office/drawing/2014/main" id="{F012E33B-87AA-66F2-CAD2-FCFB87859293}"/>
              </a:ext>
            </a:extLst>
          </p:cNvPr>
          <p:cNvSpPr>
            <a:spLocks noGrp="1"/>
          </p:cNvSpPr>
          <p:nvPr>
            <p:ph idx="1"/>
          </p:nvPr>
        </p:nvSpPr>
        <p:spPr/>
        <p:txBody>
          <a:bodyPr>
            <a:normAutofit/>
          </a:bodyPr>
          <a:lstStyle/>
          <a:p>
            <a:r>
              <a:rPr lang="en-US" dirty="0"/>
              <a:t>In GTAP-L, unemployment arises because of frictions in the labor market </a:t>
            </a:r>
          </a:p>
          <a:p>
            <a:r>
              <a:rPr lang="en-US" dirty="0"/>
              <a:t>GTAP-L incorporates labor market frictions in a different way than imperfect labor mobility across sectors</a:t>
            </a:r>
          </a:p>
          <a:p>
            <a:r>
              <a:rPr lang="en-US" dirty="0"/>
              <a:t>As a result of these frictions, the sum of the sectoral employment expansions is not equal to the sum of the sectoral employment reductions</a:t>
            </a:r>
          </a:p>
        </p:txBody>
      </p:sp>
      <p:sp>
        <p:nvSpPr>
          <p:cNvPr id="2" name="Slide Number Placeholder 1">
            <a:extLst>
              <a:ext uri="{FF2B5EF4-FFF2-40B4-BE49-F238E27FC236}">
                <a16:creationId xmlns:a16="http://schemas.microsoft.com/office/drawing/2014/main" id="{5862064F-7B52-7AF0-DD6F-39458408DDED}"/>
              </a:ext>
            </a:extLst>
          </p:cNvPr>
          <p:cNvSpPr>
            <a:spLocks noGrp="1"/>
          </p:cNvSpPr>
          <p:nvPr>
            <p:ph type="sldNum" sz="quarter" idx="12"/>
          </p:nvPr>
        </p:nvSpPr>
        <p:spPr/>
        <p:txBody>
          <a:bodyPr/>
          <a:lstStyle/>
          <a:p>
            <a:fld id="{DFD1B194-3531-45BB-A64D-FA3890E6DAB5}" type="slidenum">
              <a:rPr lang="en-US" smtClean="0"/>
              <a:pPr/>
              <a:t>8</a:t>
            </a:fld>
            <a:endParaRPr lang="en-US"/>
          </a:p>
        </p:txBody>
      </p:sp>
    </p:spTree>
    <p:extLst>
      <p:ext uri="{BB962C8B-B14F-4D97-AF65-F5344CB8AC3E}">
        <p14:creationId xmlns:p14="http://schemas.microsoft.com/office/powerpoint/2010/main" val="246871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BF90C6-746D-CEA2-DEBB-FABC4E3161DC}"/>
              </a:ext>
            </a:extLst>
          </p:cNvPr>
          <p:cNvSpPr>
            <a:spLocks noGrp="1"/>
          </p:cNvSpPr>
          <p:nvPr>
            <p:ph type="title"/>
          </p:nvPr>
        </p:nvSpPr>
        <p:spPr>
          <a:xfrm>
            <a:off x="838200" y="365126"/>
            <a:ext cx="10515600" cy="765660"/>
          </a:xfrm>
        </p:spPr>
        <p:txBody>
          <a:bodyPr/>
          <a:lstStyle/>
          <a:p>
            <a:r>
              <a:rPr lang="en-US" b="1" dirty="0"/>
              <a:t>Labor Market Frictions in GTAP-L</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A427FAE-5631-B5C9-D05D-486382332778}"/>
                  </a:ext>
                </a:extLst>
              </p:cNvPr>
              <p:cNvSpPr>
                <a:spLocks noGrp="1"/>
              </p:cNvSpPr>
              <p:nvPr>
                <p:ph idx="1"/>
              </p:nvPr>
            </p:nvSpPr>
            <p:spPr>
              <a:xfrm>
                <a:off x="838200" y="1408670"/>
                <a:ext cx="10515600" cy="4768293"/>
              </a:xfrm>
            </p:spPr>
            <p:txBody>
              <a:bodyPr>
                <a:normAutofit fontScale="92500" lnSpcReduction="20000"/>
              </a:bodyPr>
              <a:lstStyle/>
              <a:p>
                <a:r>
                  <a:rPr lang="en-US" dirty="0"/>
                  <a:t>In GTAP-L, because of frictions </a:t>
                </a:r>
              </a:p>
              <a:p>
                <a:pPr lvl="1"/>
                <a:r>
                  <a:rPr lang="en-US" dirty="0"/>
                  <a:t>Some Job Seekers will not find a job and </a:t>
                </a:r>
              </a:p>
              <a:p>
                <a:pPr lvl="1"/>
                <a:r>
                  <a:rPr lang="en-US" dirty="0"/>
                  <a:t>Some Job Vacancies will not be filled</a:t>
                </a:r>
              </a:p>
              <a:p>
                <a:endParaRPr lang="en-US" dirty="0"/>
              </a:p>
              <a:p>
                <a:r>
                  <a:rPr lang="en-US" i="1" dirty="0"/>
                  <a:t>Hires</a:t>
                </a:r>
                <a:r>
                  <a:rPr lang="en-US" dirty="0"/>
                  <a:t> is a function of the number of </a:t>
                </a:r>
                <a:r>
                  <a:rPr lang="en-US" i="1" dirty="0"/>
                  <a:t>Job Vacancies </a:t>
                </a:r>
                <a:r>
                  <a:rPr lang="en-US" dirty="0"/>
                  <a:t>and the number of </a:t>
                </a:r>
                <a:r>
                  <a:rPr lang="en-US" i="1" dirty="0"/>
                  <a:t>Job Seekers </a:t>
                </a:r>
                <a:r>
                  <a:rPr lang="en-US" dirty="0"/>
                  <a:t>(</a:t>
                </a:r>
                <a:r>
                  <a:rPr lang="da-DK" dirty="0"/>
                  <a:t>den Haan et al. (2000))</a:t>
                </a:r>
                <a:r>
                  <a:rPr lang="en-US" dirty="0"/>
                  <a:t>: </a:t>
                </a:r>
              </a:p>
              <a:p>
                <a:endParaRPr lang="en-US" dirty="0"/>
              </a:p>
              <a:p>
                <a:pPr marL="0" indent="0">
                  <a:buNone/>
                </a:pPr>
                <a:r>
                  <a:rPr lang="en-US" dirty="0"/>
                  <a:t>	</a:t>
                </a:r>
                <a14:m>
                  <m:oMath xmlns:m="http://schemas.openxmlformats.org/officeDocument/2006/math">
                    <m:sSub>
                      <m:sSubPr>
                        <m:ctrlPr>
                          <a:rPr lang="en-US" sz="3100" i="1" smtClean="0">
                            <a:latin typeface="Cambria Math" panose="02040503050406030204" pitchFamily="18" charset="0"/>
                          </a:rPr>
                        </m:ctrlPr>
                      </m:sSubPr>
                      <m:e>
                        <m:r>
                          <a:rPr lang="en-US" sz="3100">
                            <a:latin typeface="Cambria Math" panose="02040503050406030204" pitchFamily="18" charset="0"/>
                          </a:rPr>
                          <m:t>𝐻𝑖𝑟𝑒𝑠</m:t>
                        </m:r>
                      </m:e>
                      <m:sub/>
                    </m:sSub>
                  </m:oMath>
                </a14:m>
                <a:r>
                  <a:rPr lang="en-US" sz="3100" dirty="0"/>
                  <a:t>= </a:t>
                </a:r>
                <a14:m>
                  <m:oMath xmlns:m="http://schemas.openxmlformats.org/officeDocument/2006/math">
                    <m:f>
                      <m:fPr>
                        <m:ctrlPr>
                          <a:rPr lang="en-US" sz="3100" i="1">
                            <a:latin typeface="Cambria Math" panose="02040503050406030204" pitchFamily="18" charset="0"/>
                          </a:rPr>
                        </m:ctrlPr>
                      </m:fPr>
                      <m:num>
                        <m:sSub>
                          <m:sSubPr>
                            <m:ctrlPr>
                              <a:rPr lang="en-US" sz="3100" i="1">
                                <a:latin typeface="Cambria Math" panose="02040503050406030204" pitchFamily="18" charset="0"/>
                              </a:rPr>
                            </m:ctrlPr>
                          </m:sSubPr>
                          <m:e>
                            <m:r>
                              <a:rPr lang="en-US" sz="3100">
                                <a:latin typeface="Cambria Math" panose="02040503050406030204" pitchFamily="18" charset="0"/>
                              </a:rPr>
                              <m:t>𝑉𝑎𝑐𝑎𝑛𝑐𝑖𝑒𝑠</m:t>
                            </m:r>
                          </m:e>
                          <m:sub/>
                        </m:sSub>
                        <m:r>
                          <a:rPr lang="en-US" sz="3100">
                            <a:latin typeface="Cambria Math" panose="02040503050406030204" pitchFamily="18" charset="0"/>
                          </a:rPr>
                          <m:t> × </m:t>
                        </m:r>
                        <m:sSub>
                          <m:sSubPr>
                            <m:ctrlPr>
                              <a:rPr lang="en-US" sz="3100" i="1">
                                <a:latin typeface="Cambria Math" panose="02040503050406030204" pitchFamily="18" charset="0"/>
                              </a:rPr>
                            </m:ctrlPr>
                          </m:sSubPr>
                          <m:e>
                            <m:r>
                              <a:rPr lang="en-US" sz="3100" smtClean="0">
                                <a:latin typeface="Cambria Math" panose="02040503050406030204" pitchFamily="18" charset="0"/>
                              </a:rPr>
                              <m:t>𝑆𝑒𝑒𝑘𝑒𝑟𝑠</m:t>
                            </m:r>
                          </m:e>
                          <m:sub/>
                        </m:sSub>
                      </m:num>
                      <m:den>
                        <m:sSup>
                          <m:sSupPr>
                            <m:ctrlPr>
                              <a:rPr lang="en-US" sz="3100" i="1">
                                <a:latin typeface="Cambria Math" panose="02040503050406030204" pitchFamily="18" charset="0"/>
                              </a:rPr>
                            </m:ctrlPr>
                          </m:sSupPr>
                          <m:e>
                            <m:r>
                              <a:rPr lang="en-US" sz="3100">
                                <a:latin typeface="Cambria Math" panose="02040503050406030204" pitchFamily="18" charset="0"/>
                              </a:rPr>
                              <m:t>(</m:t>
                            </m:r>
                            <m:sSubSup>
                              <m:sSubSupPr>
                                <m:ctrlPr>
                                  <a:rPr lang="en-US" sz="3100" i="1">
                                    <a:latin typeface="Cambria Math" panose="02040503050406030204" pitchFamily="18" charset="0"/>
                                  </a:rPr>
                                </m:ctrlPr>
                              </m:sSubSupPr>
                              <m:e>
                                <m:r>
                                  <a:rPr lang="en-US" sz="3100">
                                    <a:latin typeface="Cambria Math" panose="02040503050406030204" pitchFamily="18" charset="0"/>
                                  </a:rPr>
                                  <m:t>𝑉𝑎𝑐𝑎𝑛𝑐𝑖𝑒𝑠</m:t>
                                </m:r>
                              </m:e>
                              <m:sub/>
                              <m:sup>
                                <m:r>
                                  <m:rPr>
                                    <m:sty m:val="p"/>
                                  </m:rPr>
                                  <a:rPr lang="en-US" sz="3100" b="0" i="0" smtClean="0">
                                    <a:latin typeface="Cambria Math" panose="02040503050406030204" pitchFamily="18" charset="0"/>
                                  </a:rPr>
                                  <m:t>b</m:t>
                                </m:r>
                              </m:sup>
                            </m:sSubSup>
                            <m:r>
                              <a:rPr lang="en-US" sz="3100">
                                <a:latin typeface="Cambria Math" panose="02040503050406030204" pitchFamily="18" charset="0"/>
                              </a:rPr>
                              <m:t> + </m:t>
                            </m:r>
                            <m:sSubSup>
                              <m:sSubSupPr>
                                <m:ctrlPr>
                                  <a:rPr lang="en-US" sz="3100" i="1">
                                    <a:latin typeface="Cambria Math" panose="02040503050406030204" pitchFamily="18" charset="0"/>
                                  </a:rPr>
                                </m:ctrlPr>
                              </m:sSubSupPr>
                              <m:e>
                                <m:r>
                                  <a:rPr lang="en-US" sz="3100">
                                    <a:latin typeface="Cambria Math" panose="02040503050406030204" pitchFamily="18" charset="0"/>
                                  </a:rPr>
                                  <m:t>𝑆𝑒𝑒𝑘𝑒𝑟𝑠</m:t>
                                </m:r>
                              </m:e>
                              <m:sub/>
                              <m:sup>
                                <m:r>
                                  <m:rPr>
                                    <m:sty m:val="p"/>
                                  </m:rPr>
                                  <a:rPr lang="en-US" sz="3100" b="0" i="0" smtClean="0">
                                    <a:latin typeface="Cambria Math" panose="02040503050406030204" pitchFamily="18" charset="0"/>
                                  </a:rPr>
                                  <m:t>b</m:t>
                                </m:r>
                              </m:sup>
                            </m:sSubSup>
                            <m:r>
                              <a:rPr lang="en-US" sz="3100">
                                <a:latin typeface="Cambria Math" panose="02040503050406030204" pitchFamily="18" charset="0"/>
                              </a:rPr>
                              <m:t>)</m:t>
                            </m:r>
                          </m:e>
                          <m:sup>
                            <m:f>
                              <m:fPr>
                                <m:type m:val="skw"/>
                                <m:ctrlPr>
                                  <a:rPr lang="en-US" sz="3100" i="1">
                                    <a:latin typeface="Cambria Math" panose="02040503050406030204" pitchFamily="18" charset="0"/>
                                  </a:rPr>
                                </m:ctrlPr>
                              </m:fPr>
                              <m:num>
                                <m:r>
                                  <a:rPr lang="en-US" sz="3100">
                                    <a:latin typeface="Cambria Math" panose="02040503050406030204" pitchFamily="18" charset="0"/>
                                  </a:rPr>
                                  <m:t>1</m:t>
                                </m:r>
                              </m:num>
                              <m:den>
                                <m:r>
                                  <m:rPr>
                                    <m:sty m:val="p"/>
                                  </m:rPr>
                                  <a:rPr lang="en-US" sz="3100" b="0" i="0" smtClean="0">
                                    <a:latin typeface="Cambria Math" panose="02040503050406030204" pitchFamily="18" charset="0"/>
                                  </a:rPr>
                                  <m:t>b</m:t>
                                </m:r>
                              </m:den>
                            </m:f>
                          </m:sup>
                        </m:sSup>
                      </m:den>
                    </m:f>
                  </m:oMath>
                </a14:m>
                <a:endParaRPr lang="en-US" sz="3100" dirty="0"/>
              </a:p>
              <a:p>
                <a:endParaRPr lang="en-US" dirty="0"/>
              </a:p>
              <a:p>
                <a:r>
                  <a:rPr lang="en-US" dirty="0"/>
                  <a:t>The number of Hires is </a:t>
                </a:r>
              </a:p>
              <a:p>
                <a:pPr lvl="1"/>
                <a:r>
                  <a:rPr lang="en-US" dirty="0"/>
                  <a:t>Less than the number of Vacancies and </a:t>
                </a:r>
              </a:p>
              <a:p>
                <a:pPr lvl="1"/>
                <a:r>
                  <a:rPr lang="en-US" dirty="0"/>
                  <a:t>Less than the number of Seekers</a:t>
                </a:r>
              </a:p>
            </p:txBody>
          </p:sp>
        </mc:Choice>
        <mc:Fallback>
          <p:sp>
            <p:nvSpPr>
              <p:cNvPr id="3" name="Content Placeholder 2">
                <a:extLst>
                  <a:ext uri="{FF2B5EF4-FFF2-40B4-BE49-F238E27FC236}">
                    <a16:creationId xmlns:a16="http://schemas.microsoft.com/office/drawing/2014/main" id="{2A427FAE-5631-B5C9-D05D-486382332778}"/>
                  </a:ext>
                </a:extLst>
              </p:cNvPr>
              <p:cNvSpPr>
                <a:spLocks noGrp="1" noRot="1" noChangeAspect="1" noMove="1" noResize="1" noEditPoints="1" noAdjustHandles="1" noChangeArrowheads="1" noChangeShapeType="1" noTextEdit="1"/>
              </p:cNvSpPr>
              <p:nvPr>
                <p:ph idx="1"/>
              </p:nvPr>
            </p:nvSpPr>
            <p:spPr>
              <a:xfrm>
                <a:off x="838200" y="1408670"/>
                <a:ext cx="10515600" cy="4768293"/>
              </a:xfrm>
              <a:blipFill>
                <a:blip r:embed="rId2"/>
                <a:stretch>
                  <a:fillRect l="-928" t="-3197"/>
                </a:stretch>
              </a:blipFill>
            </p:spPr>
            <p:txBody>
              <a:bodyPr/>
              <a:lstStyle/>
              <a:p>
                <a:r>
                  <a:rPr lang="en-US">
                    <a:noFill/>
                  </a:rPr>
                  <a:t> </a:t>
                </a:r>
              </a:p>
            </p:txBody>
          </p:sp>
        </mc:Fallback>
      </mc:AlternateContent>
      <p:sp>
        <p:nvSpPr>
          <p:cNvPr id="6" name="Slide Number Placeholder 5">
            <a:extLst>
              <a:ext uri="{FF2B5EF4-FFF2-40B4-BE49-F238E27FC236}">
                <a16:creationId xmlns:a16="http://schemas.microsoft.com/office/drawing/2014/main" id="{4A23D1B2-AD75-929C-227A-25F3ABA9714C}"/>
              </a:ext>
            </a:extLst>
          </p:cNvPr>
          <p:cNvSpPr>
            <a:spLocks noGrp="1"/>
          </p:cNvSpPr>
          <p:nvPr>
            <p:ph type="sldNum" sz="quarter" idx="12"/>
          </p:nvPr>
        </p:nvSpPr>
        <p:spPr/>
        <p:txBody>
          <a:bodyPr/>
          <a:lstStyle/>
          <a:p>
            <a:fld id="{DFD1B194-3531-45BB-A64D-FA3890E6DAB5}" type="slidenum">
              <a:rPr lang="en-US" smtClean="0"/>
              <a:pPr/>
              <a:t>9</a:t>
            </a:fld>
            <a:endParaRPr lang="en-US"/>
          </a:p>
        </p:txBody>
      </p:sp>
    </p:spTree>
    <p:extLst>
      <p:ext uri="{BB962C8B-B14F-4D97-AF65-F5344CB8AC3E}">
        <p14:creationId xmlns:p14="http://schemas.microsoft.com/office/powerpoint/2010/main" val="12762615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4207</TotalTime>
  <Words>1139</Words>
  <Application>Microsoft Office PowerPoint</Application>
  <PresentationFormat>Widescreen</PresentationFormat>
  <Paragraphs>154</Paragraphs>
  <Slides>20</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7" baseType="lpstr">
      <vt:lpstr>Arial</vt:lpstr>
      <vt:lpstr>Calibri</vt:lpstr>
      <vt:lpstr>Calibri Light</vt:lpstr>
      <vt:lpstr>Cambria Math</vt:lpstr>
      <vt:lpstr>Wingdings</vt:lpstr>
      <vt:lpstr>Office Theme</vt:lpstr>
      <vt:lpstr>Worksheet</vt:lpstr>
      <vt:lpstr>PowerPoint Presentation</vt:lpstr>
      <vt:lpstr>Outline</vt:lpstr>
      <vt:lpstr>Labor Markets in the Standard GTAP Model</vt:lpstr>
      <vt:lpstr>Labor Frictions in the Standard GTAP Model</vt:lpstr>
      <vt:lpstr>Matching Function from the Job Search and Matching Literature</vt:lpstr>
      <vt:lpstr>Labor Frictions in the Peterson (2019) Model</vt:lpstr>
      <vt:lpstr>Features in the Peterson (2019) Model</vt:lpstr>
      <vt:lpstr>GTAP-L, an Extension of the GTAP Model</vt:lpstr>
      <vt:lpstr>Labor Market Frictions in GTAP-L</vt:lpstr>
      <vt:lpstr>GTAP-L Relationships</vt:lpstr>
      <vt:lpstr>An Illustrative Experiment with GTAP and GTAP-L</vt:lpstr>
      <vt:lpstr>Comparison of GTAP to GTAP-L simulated effects</vt:lpstr>
      <vt:lpstr>Standard GTAP Simulated U.S. Effects Higher U.S. tariffs on Wearing Apparel from all sources</vt:lpstr>
      <vt:lpstr>GTAP-L Simulated U.S. Effects Higher U.S. tariffs on Wearing Apparel from all sources</vt:lpstr>
      <vt:lpstr>GTAP vs. GTAP-L Simulated U.S. Effects Higher U.S. tariffs on Wearing Apparel from all sources</vt:lpstr>
      <vt:lpstr>Further Work to Improve GTAP-L</vt:lpstr>
      <vt:lpstr>Thank you</vt:lpstr>
      <vt:lpstr>Number of Sectors Expanding or Contracting Employment </vt:lpstr>
      <vt:lpstr>Standard GTAP: Employment changes by sector, 1,000 workers</vt:lpstr>
      <vt:lpstr>GTAP-L: Employment changes by sector, 1,000 workers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Marinos E Tsigas</dc:creator>
  <cp:lastModifiedBy>Yuan, Wen Jin</cp:lastModifiedBy>
  <cp:revision>40</cp:revision>
  <cp:lastPrinted>2023-05-22T16:04:26Z</cp:lastPrinted>
  <dcterms:created xsi:type="dcterms:W3CDTF">2023-05-06T21:53:32Z</dcterms:created>
  <dcterms:modified xsi:type="dcterms:W3CDTF">2023-06-09T23:38:06Z</dcterms:modified>
</cp:coreProperties>
</file>