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9" r:id="rId5"/>
    <p:sldId id="261" r:id="rId6"/>
    <p:sldId id="262" r:id="rId7"/>
    <p:sldId id="258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7FF747-A136-4D7A-B538-35A858738D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7EF745-62DC-4249-80D5-2792AD0F6F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3F8430-9E3B-4384-B39E-EFE1A7F74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D3736-62EA-42E1-908B-0CB55A70CB52}" type="datetimeFigureOut">
              <a:rPr lang="en-ZA" smtClean="0"/>
              <a:t>2022/05/31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E60895-3A63-4334-8360-E52900629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43C02E-6821-4D03-9399-BB2CB3708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5DD55-E573-443D-ADCA-1DAB9A7BC86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7477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27D26-2A9C-47D6-8431-9FABFA69D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FAECEA-CBCE-4432-81E0-05FE8BE5D1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17AC4F-69ED-4924-91F0-154689439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D3736-62EA-42E1-908B-0CB55A70CB52}" type="datetimeFigureOut">
              <a:rPr lang="en-ZA" smtClean="0"/>
              <a:t>2022/05/31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14ACCC-EDE9-4F5C-8999-65AEE97C4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4717B7-C5D6-4EB5-9EFB-1A55A1D46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5DD55-E573-443D-ADCA-1DAB9A7BC86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733854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27827E9-304E-4936-9C29-046BC66567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46E7E9D-F1D7-4035-A666-F7328B3714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FB0381-85EF-41DC-91A5-22C8B9367C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D3736-62EA-42E1-908B-0CB55A70CB52}" type="datetimeFigureOut">
              <a:rPr lang="en-ZA" smtClean="0"/>
              <a:t>2022/05/31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37FB88-E085-412B-AD80-49308B5DD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B7F45C-52AE-4995-A031-2656D1941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5DD55-E573-443D-ADCA-1DAB9A7BC86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89768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4F16CC-4662-4495-A80C-9A063DA1C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B6C0D3-F7B4-4671-99A6-EFF7F0B336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198DC7-7CBB-496C-B63A-8C6683E19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D3736-62EA-42E1-908B-0CB55A70CB52}" type="datetimeFigureOut">
              <a:rPr lang="en-ZA" smtClean="0"/>
              <a:t>2022/05/31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F5E377-F38D-4EAE-A30A-69CA4E078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DC18F1-C1E9-4EEE-BFFD-92CEC319C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5DD55-E573-443D-ADCA-1DAB9A7BC86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06029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DA2FE5-8B06-4EF5-B332-75DDA55E3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F9C3A6-16EC-45EB-B7E5-E7ED87C745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CB62A7-A43B-42E3-81EF-A9FBDD2AF5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D3736-62EA-42E1-908B-0CB55A70CB52}" type="datetimeFigureOut">
              <a:rPr lang="en-ZA" smtClean="0"/>
              <a:t>2022/05/31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0DF9FC-2A76-4193-8D8A-E31EEDB496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CD5616-1259-44EC-AC09-4296742B1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5DD55-E573-443D-ADCA-1DAB9A7BC86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305867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9E639-76FD-4ACD-BF6C-CFB40B29B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0EA8A2-FAD2-4950-9267-7D2E460197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117ED2-BE99-43BC-A6D3-47C092E30B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093447-9505-4DBA-9A4B-150CC1F27B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D3736-62EA-42E1-908B-0CB55A70CB52}" type="datetimeFigureOut">
              <a:rPr lang="en-ZA" smtClean="0"/>
              <a:t>2022/05/31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4E287F-3A66-4059-92E3-4EBEDF5236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695110-EF86-457D-A48C-9056C1BE9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5DD55-E573-443D-ADCA-1DAB9A7BC86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77541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38CF3C-0A6D-452D-A6F7-04187F6C1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A5FA82-094A-4B5C-AEDE-15887AECBC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8FC0CA-F080-4063-8BC4-AD90805090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E93F14-5CE9-42CE-912C-53EA191A93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BD64451-6D5F-4DDE-A48D-D2EE6EB478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1D6E5D-9974-45FE-B98D-A6C122EDA8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D3736-62EA-42E1-908B-0CB55A70CB52}" type="datetimeFigureOut">
              <a:rPr lang="en-ZA" smtClean="0"/>
              <a:t>2022/05/31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B946593-4A18-451E-BEA8-0DB8A2C0B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7D8445-6E93-4CA4-B328-80339A346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5DD55-E573-443D-ADCA-1DAB9A7BC86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40492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FF2623-C68F-40E2-A411-B9AE1ED46A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5F10F5-B0F1-40D4-919A-E8FEC1C850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D3736-62EA-42E1-908B-0CB55A70CB52}" type="datetimeFigureOut">
              <a:rPr lang="en-ZA" smtClean="0"/>
              <a:t>2022/05/31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DB0254-7B63-4F83-8480-D8C3DA4DB0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2630D4-58EF-481F-BF58-91BFBAF59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5DD55-E573-443D-ADCA-1DAB9A7BC86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32739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4517BB7-4358-4545-B1CB-A7414B7A9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D3736-62EA-42E1-908B-0CB55A70CB52}" type="datetimeFigureOut">
              <a:rPr lang="en-ZA" smtClean="0"/>
              <a:t>2022/05/31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61975B-847D-47F9-B4BD-221B981A5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66FD49-F39B-434B-AE5F-FD660D871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5DD55-E573-443D-ADCA-1DAB9A7BC86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114238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C4D95-E891-444D-A50A-1F4EB2410B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0BA5CB-B0BE-4283-9BE4-3C61FB2965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569A2D-975A-4B3F-9F1C-4E010AF268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2F56A7-55AC-4F29-9B17-FC88763318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D3736-62EA-42E1-908B-0CB55A70CB52}" type="datetimeFigureOut">
              <a:rPr lang="en-ZA" smtClean="0"/>
              <a:t>2022/05/31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C26294-6EB7-46C7-9AB9-5557B7F99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8747D7-1803-47E3-BAD0-AB8A9D41D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5DD55-E573-443D-ADCA-1DAB9A7BC86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743724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208A70-4642-43D7-8430-3EDD3C0A5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A4EEA04-B05D-4DF5-AD84-83A2F391FB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22B9F4-0FB0-48AA-9AB9-476AA5FD92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9808F8-1BB0-426D-B863-35E761FDA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D3736-62EA-42E1-908B-0CB55A70CB52}" type="datetimeFigureOut">
              <a:rPr lang="en-ZA" smtClean="0"/>
              <a:t>2022/05/31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E90176-85AB-4C99-B5CB-B770E1E6B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872BFD-204C-41B1-BC92-2EEAB689C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5DD55-E573-443D-ADCA-1DAB9A7BC86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92155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B6F3807-9D9B-4000-AAC9-D3A9EB284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00A04F-0A0E-40B5-9317-ABA3012763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B78FD7-A0F0-4AC8-9F1B-0A2AAE45CE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6D3736-62EA-42E1-908B-0CB55A70CB52}" type="datetimeFigureOut">
              <a:rPr lang="en-ZA" smtClean="0"/>
              <a:t>2022/05/31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A13C5E-D517-47D7-AF07-D17BEC61A0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E4BE78-CAB4-4D5E-AFEE-CE293D4EFF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55DD55-E573-443D-ADCA-1DAB9A7BC86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2221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4AC466-5B2E-48B9-B2CE-98A97211618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 fiscus for better economic and social development in South Africa</a:t>
            </a:r>
            <a:endParaRPr lang="en-Z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E3277D-82C2-42F1-B688-EEEF68B3599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Stofberg</a:t>
            </a:r>
            <a:r>
              <a:rPr lang="en-US" dirty="0"/>
              <a:t>, van Heerden, Horridge, </a:t>
            </a:r>
            <a:r>
              <a:rPr lang="en-US" dirty="0" err="1"/>
              <a:t>Roos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1778650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9E6DE-5212-422D-B8E1-9FECB2265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84281"/>
          </a:xfrm>
        </p:spPr>
        <p:txBody>
          <a:bodyPr/>
          <a:lstStyle/>
          <a:p>
            <a:r>
              <a:rPr lang="en-US" dirty="0"/>
              <a:t>Background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0F7759-FDB1-4209-8197-606B182B77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2571"/>
            <a:ext cx="10515600" cy="469439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South Africa has one of the worst distributions of income in the world and government spending has focused on redressing this situation. </a:t>
            </a:r>
          </a:p>
          <a:p>
            <a:r>
              <a:rPr lang="en-US" dirty="0"/>
              <a:t>The country has an extensive social grant system where more than 40% of the population receives social grants from the government. </a:t>
            </a:r>
          </a:p>
          <a:p>
            <a:r>
              <a:rPr lang="en-US" dirty="0"/>
              <a:t>44% of the government budget is spent on social development while only 8% of spending goes into investment. The former has had significant effects on improving the income distribution. However, this is not sustainable. </a:t>
            </a:r>
          </a:p>
          <a:p>
            <a:r>
              <a:rPr lang="en-US" dirty="0"/>
              <a:t>The three largest expenditure items are Education, Healthcare and Interest payments on debt, but, all three of these prove to be very unproductive spending items. 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0692308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9E6DE-5212-422D-B8E1-9FECB2265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84281"/>
          </a:xfrm>
        </p:spPr>
        <p:txBody>
          <a:bodyPr/>
          <a:lstStyle/>
          <a:p>
            <a:r>
              <a:rPr lang="en-US" dirty="0"/>
              <a:t>The model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0F7759-FDB1-4209-8197-606B182B77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2571"/>
            <a:ext cx="10515600" cy="4694392"/>
          </a:xfrm>
        </p:spPr>
        <p:txBody>
          <a:bodyPr>
            <a:normAutofit/>
          </a:bodyPr>
          <a:lstStyle/>
          <a:p>
            <a:r>
              <a:rPr lang="en-US" dirty="0"/>
              <a:t>Dynamic TERM model (TERM-SA)</a:t>
            </a:r>
          </a:p>
          <a:p>
            <a:r>
              <a:rPr lang="en-US" dirty="0"/>
              <a:t>Multiple households modeled a la PHILGEM and INDOGEM:</a:t>
            </a:r>
          </a:p>
          <a:p>
            <a:pPr lvl="1"/>
            <a:r>
              <a:rPr lang="en-US" dirty="0"/>
              <a:t>12 household groups by income: 10 deciles with the poorest and richest deciles split into two </a:t>
            </a:r>
            <a:r>
              <a:rPr lang="en-US" dirty="0" err="1"/>
              <a:t>ventiles</a:t>
            </a:r>
            <a:r>
              <a:rPr lang="en-US" dirty="0"/>
              <a:t> each. </a:t>
            </a:r>
          </a:p>
          <a:p>
            <a:r>
              <a:rPr lang="en-US" dirty="0"/>
              <a:t>Following the example of PHILGEM (</a:t>
            </a:r>
            <a:r>
              <a:rPr lang="en-US" dirty="0" err="1"/>
              <a:t>Corong</a:t>
            </a:r>
            <a:r>
              <a:rPr lang="en-US" dirty="0"/>
              <a:t> &amp; Horridge, 2012), TERM-SA includes additional </a:t>
            </a:r>
            <a:r>
              <a:rPr lang="en-US" dirty="0" err="1"/>
              <a:t>behavioural</a:t>
            </a:r>
            <a:r>
              <a:rPr lang="en-US" dirty="0"/>
              <a:t> equations to allow social accounting matrix modelling of the South African economy.</a:t>
            </a:r>
          </a:p>
          <a:p>
            <a:r>
              <a:rPr lang="en-US" dirty="0"/>
              <a:t>The SAM extension illustrates how factor incomes, tax revenues, and interest on outstanding debt accrue to households, government and enterprises.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9557085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9E6DE-5212-422D-B8E1-9FECB2265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84281"/>
          </a:xfrm>
        </p:spPr>
        <p:txBody>
          <a:bodyPr/>
          <a:lstStyle/>
          <a:p>
            <a:r>
              <a:rPr lang="en-US" dirty="0"/>
              <a:t>Policy simulation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0F7759-FDB1-4209-8197-606B182B77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2571"/>
            <a:ext cx="10515600" cy="4694392"/>
          </a:xfrm>
        </p:spPr>
        <p:txBody>
          <a:bodyPr>
            <a:normAutofit/>
          </a:bodyPr>
          <a:lstStyle/>
          <a:p>
            <a:r>
              <a:rPr lang="en-US" dirty="0"/>
              <a:t>In 2019 the SA Minister of Finance, Tito Mboweni, announced that the salaries of members of parliament, and those of the directors of large state-owned enterprises, would not be increased in nominal terms for three years. </a:t>
            </a:r>
          </a:p>
          <a:p>
            <a:r>
              <a:rPr lang="en-US" dirty="0"/>
              <a:t>We simulate the effects of such a salary freeze for five years. </a:t>
            </a:r>
          </a:p>
          <a:p>
            <a:r>
              <a:rPr lang="en-US" dirty="0"/>
              <a:t>We keep the government budget deficit at the same levels as in the baseline forecast for five years, and use the savings on the government wage bill to stimulate total investment. </a:t>
            </a:r>
          </a:p>
          <a:p>
            <a:r>
              <a:rPr lang="en-US" dirty="0"/>
              <a:t>The vehicle to stimulate investment is a government subsidy on all construction services. 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5096305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9E6DE-5212-422D-B8E1-9FECB2265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84281"/>
          </a:xfrm>
        </p:spPr>
        <p:txBody>
          <a:bodyPr/>
          <a:lstStyle/>
          <a:p>
            <a:r>
              <a:rPr lang="en-US" dirty="0"/>
              <a:t>Results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0F7759-FDB1-4209-8197-606B182B77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2571"/>
            <a:ext cx="10515600" cy="4694392"/>
          </a:xfrm>
        </p:spPr>
        <p:txBody>
          <a:bodyPr>
            <a:normAutofit/>
          </a:bodyPr>
          <a:lstStyle/>
          <a:p>
            <a:r>
              <a:rPr lang="en-US" dirty="0"/>
              <a:t>It is worth noting that the estimated savings, and consequent tax relief in the construction industry is roughly R6.3 billion over the 5-year policy shock period; which is only a fraction (0.14%) of government’s aggregate income over this period.</a:t>
            </a:r>
          </a:p>
          <a:p>
            <a:r>
              <a:rPr lang="en-US" dirty="0"/>
              <a:t>The capital stock increases by 8,63% above the baseline over the 15-year forecast period, while employment increases by 2,44%. This amounts to 456 000 new jobs being created. The subsidy on investment decreases all the price deflators in the economy, which booms exports and domestic demand. </a:t>
            </a:r>
          </a:p>
          <a:p>
            <a:r>
              <a:rPr lang="en-US" dirty="0"/>
              <a:t>Rich households benefit more than poor households from the shocks, but both groups are much better off than in the baseline. 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100024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9E6DE-5212-422D-B8E1-9FECB2265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84281"/>
          </a:xfrm>
        </p:spPr>
        <p:txBody>
          <a:bodyPr/>
          <a:lstStyle/>
          <a:p>
            <a:r>
              <a:rPr lang="en-US" dirty="0"/>
              <a:t>Conclusions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0F7759-FDB1-4209-8197-606B182B77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2571"/>
            <a:ext cx="10515600" cy="4694392"/>
          </a:xfrm>
        </p:spPr>
        <p:txBody>
          <a:bodyPr>
            <a:normAutofit/>
          </a:bodyPr>
          <a:lstStyle/>
          <a:p>
            <a:r>
              <a:rPr lang="en-US" dirty="0"/>
              <a:t>Our results showed that our suggested fiscal policy alternative would increase aggregate investments cumulatively by 13.20% in 2035. South Africa’s GDP would also be 5.90% larger and roughly 456,000 more jobs would have been created. The poorest households (3.94%) experienced a somewhat smaller increase in their disposable income compared to the richest households (4.71%). One might therefore, argue that the policy leads to greater levels of inequality. </a:t>
            </a:r>
            <a:r>
              <a:rPr lang="en-US"/>
              <a:t>However, if the suggested policy was not introduced all South Africans would have been poorer and fewer jobs would be available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2437954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B2E7F-9CC6-437C-945F-D85DFC0B3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DC522A-8168-4BF1-8D04-BAB345CACF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200369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</TotalTime>
  <Words>548</Words>
  <Application>Microsoft Office PowerPoint</Application>
  <PresentationFormat>Widescreen</PresentationFormat>
  <Paragraphs>24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A fiscus for better economic and social development in South Africa</vt:lpstr>
      <vt:lpstr>Background</vt:lpstr>
      <vt:lpstr>The model</vt:lpstr>
      <vt:lpstr>Policy simulation</vt:lpstr>
      <vt:lpstr>Results</vt:lpstr>
      <vt:lpstr>Conclusions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fiscus for better economic and social development in South Africa</dc:title>
  <dc:creator>Prof. JH van Heerden</dc:creator>
  <cp:lastModifiedBy>Prof. JH van Heerden</cp:lastModifiedBy>
  <cp:revision>6</cp:revision>
  <dcterms:created xsi:type="dcterms:W3CDTF">2022-05-31T06:24:49Z</dcterms:created>
  <dcterms:modified xsi:type="dcterms:W3CDTF">2022-05-31T09:33:37Z</dcterms:modified>
</cp:coreProperties>
</file>