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8.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notesSlides/notesSlide1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4.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6.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8.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9.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0.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2.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3.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24.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25.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26.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27.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8.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29.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0.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31.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3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3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34.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35.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3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3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88" r:id="rId2"/>
    <p:sldId id="402" r:id="rId3"/>
    <p:sldId id="442" r:id="rId4"/>
    <p:sldId id="443" r:id="rId5"/>
    <p:sldId id="405" r:id="rId6"/>
    <p:sldId id="406" r:id="rId7"/>
    <p:sldId id="370" r:id="rId8"/>
    <p:sldId id="446" r:id="rId9"/>
    <p:sldId id="410" r:id="rId10"/>
    <p:sldId id="409" r:id="rId11"/>
    <p:sldId id="369" r:id="rId12"/>
    <p:sldId id="372" r:id="rId13"/>
    <p:sldId id="407" r:id="rId14"/>
    <p:sldId id="373" r:id="rId15"/>
    <p:sldId id="397" r:id="rId16"/>
    <p:sldId id="374" r:id="rId17"/>
    <p:sldId id="398" r:id="rId18"/>
    <p:sldId id="375" r:id="rId19"/>
    <p:sldId id="394" r:id="rId20"/>
    <p:sldId id="395" r:id="rId21"/>
    <p:sldId id="376" r:id="rId22"/>
    <p:sldId id="400" r:id="rId23"/>
    <p:sldId id="377" r:id="rId24"/>
    <p:sldId id="401" r:id="rId25"/>
    <p:sldId id="378" r:id="rId26"/>
    <p:sldId id="388" r:id="rId27"/>
    <p:sldId id="448" r:id="rId28"/>
    <p:sldId id="379" r:id="rId29"/>
    <p:sldId id="434" r:id="rId30"/>
    <p:sldId id="435" r:id="rId31"/>
    <p:sldId id="436" r:id="rId32"/>
    <p:sldId id="437" r:id="rId33"/>
    <p:sldId id="438" r:id="rId34"/>
    <p:sldId id="383" r:id="rId35"/>
    <p:sldId id="439" r:id="rId36"/>
    <p:sldId id="440" r:id="rId37"/>
    <p:sldId id="441" r:id="rId38"/>
    <p:sldId id="449" r:id="rId3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222"/>
    <a:srgbClr val="F577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7" autoAdjust="0"/>
    <p:restoredTop sz="81688" autoAdjust="0"/>
  </p:normalViewPr>
  <p:slideViewPr>
    <p:cSldViewPr>
      <p:cViewPr varScale="1">
        <p:scale>
          <a:sx n="57" d="100"/>
          <a:sy n="57" d="100"/>
        </p:scale>
        <p:origin x="1644" y="48"/>
      </p:cViewPr>
      <p:guideLst>
        <p:guide orient="horz" pos="2115"/>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'a1=a2=0.5'!$R$81</c:f>
              <c:strCache>
                <c:ptCount val="1"/>
                <c:pt idx="0">
                  <c:v>Taylor</c:v>
                </c:pt>
              </c:strCache>
            </c:strRef>
          </c:tx>
          <c:spPr>
            <a:solidFill>
              <a:schemeClr val="accent1"/>
            </a:solidFill>
            <a:ln>
              <a:noFill/>
            </a:ln>
            <a:effectLst/>
          </c:spPr>
          <c:invertIfNegative val="0"/>
          <c:cat>
            <c:strRef>
              <c:f>'a1=a2=0.5'!$Q$82:$Q$98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'a1=a2=0.5'!$R$82:$R$98</c:f>
              <c:numCache>
                <c:formatCode>General</c:formatCode>
                <c:ptCount val="17"/>
                <c:pt idx="0">
                  <c:v>-0.55100000000000005</c:v>
                </c:pt>
                <c:pt idx="1">
                  <c:v>-0.94899999999999995</c:v>
                </c:pt>
                <c:pt idx="2">
                  <c:v>-2.3E-2</c:v>
                </c:pt>
                <c:pt idx="3">
                  <c:v>-7.1999999999999995E-2</c:v>
                </c:pt>
                <c:pt idx="4">
                  <c:v>-1.9E-2</c:v>
                </c:pt>
                <c:pt idx="5">
                  <c:v>-0.19600000000000001</c:v>
                </c:pt>
                <c:pt idx="6">
                  <c:v>-1.089</c:v>
                </c:pt>
                <c:pt idx="7">
                  <c:v>-0.26700000000000002</c:v>
                </c:pt>
                <c:pt idx="8">
                  <c:v>-1.254</c:v>
                </c:pt>
                <c:pt idx="9">
                  <c:v>0.214</c:v>
                </c:pt>
                <c:pt idx="10">
                  <c:v>-1.8680000000000001</c:v>
                </c:pt>
                <c:pt idx="11">
                  <c:v>-0.74299999999999999</c:v>
                </c:pt>
                <c:pt idx="12">
                  <c:v>-0.73599999999999999</c:v>
                </c:pt>
                <c:pt idx="13">
                  <c:v>-0.71399999999999997</c:v>
                </c:pt>
                <c:pt idx="14">
                  <c:v>-0.38</c:v>
                </c:pt>
                <c:pt idx="15">
                  <c:v>3.9119999999999999</c:v>
                </c:pt>
                <c:pt idx="16">
                  <c:v>-0.128</c:v>
                </c:pt>
              </c:numCache>
            </c:numRef>
          </c:val>
        </c:ser>
        <c:ser>
          <c:idx val="1"/>
          <c:order val="1"/>
          <c:tx>
            <c:strRef>
              <c:f>'a1=a2=0.5'!$S$81</c:f>
              <c:strCache>
                <c:ptCount val="1"/>
                <c:pt idx="0">
                  <c:v>Exchange rate</c:v>
                </c:pt>
              </c:strCache>
            </c:strRef>
          </c:tx>
          <c:spPr>
            <a:solidFill>
              <a:schemeClr val="accent2"/>
            </a:solidFill>
            <a:ln>
              <a:noFill/>
            </a:ln>
            <a:effectLst/>
          </c:spPr>
          <c:invertIfNegative val="0"/>
          <c:cat>
            <c:strRef>
              <c:f>'a1=a2=0.5'!$Q$82:$Q$98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'a1=a2=0.5'!$S$82:$S$98</c:f>
              <c:numCache>
                <c:formatCode>General</c:formatCode>
                <c:ptCount val="17"/>
                <c:pt idx="0">
                  <c:v>-0.76</c:v>
                </c:pt>
                <c:pt idx="1">
                  <c:v>-0.82199999999999995</c:v>
                </c:pt>
                <c:pt idx="2">
                  <c:v>-3.6999999999999998E-2</c:v>
                </c:pt>
                <c:pt idx="3">
                  <c:v>-0.11799999999999999</c:v>
                </c:pt>
                <c:pt idx="4">
                  <c:v>-5.2999999999999999E-2</c:v>
                </c:pt>
                <c:pt idx="5">
                  <c:v>-0.25800000000000001</c:v>
                </c:pt>
                <c:pt idx="6">
                  <c:v>-1.629</c:v>
                </c:pt>
                <c:pt idx="7">
                  <c:v>-0.40400000000000003</c:v>
                </c:pt>
                <c:pt idx="8">
                  <c:v>-1.7909999999999999</c:v>
                </c:pt>
                <c:pt idx="9">
                  <c:v>0.10299999999999999</c:v>
                </c:pt>
                <c:pt idx="10">
                  <c:v>-2.306</c:v>
                </c:pt>
                <c:pt idx="11">
                  <c:v>-0.85199999999999998</c:v>
                </c:pt>
                <c:pt idx="12">
                  <c:v>-1.0409999999999999</c:v>
                </c:pt>
                <c:pt idx="13">
                  <c:v>-1.1719999999999999</c:v>
                </c:pt>
                <c:pt idx="14">
                  <c:v>-0.45600000000000002</c:v>
                </c:pt>
                <c:pt idx="15">
                  <c:v>4.6079999999999997</c:v>
                </c:pt>
                <c:pt idx="16">
                  <c:v>-0.193</c:v>
                </c:pt>
              </c:numCache>
            </c:numRef>
          </c:val>
        </c:ser>
        <c:ser>
          <c:idx val="2"/>
          <c:order val="2"/>
          <c:tx>
            <c:strRef>
              <c:f>'a1=a2=0.5'!$T$81</c:f>
              <c:strCache>
                <c:ptCount val="1"/>
                <c:pt idx="0">
                  <c:v>CPI</c:v>
                </c:pt>
              </c:strCache>
            </c:strRef>
          </c:tx>
          <c:spPr>
            <a:solidFill>
              <a:schemeClr val="accent3"/>
            </a:solidFill>
            <a:ln>
              <a:noFill/>
            </a:ln>
            <a:effectLst/>
          </c:spPr>
          <c:invertIfNegative val="0"/>
          <c:cat>
            <c:strRef>
              <c:f>'a1=a2=0.5'!$Q$82:$Q$98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'a1=a2=0.5'!$T$82:$T$98</c:f>
              <c:numCache>
                <c:formatCode>General</c:formatCode>
                <c:ptCount val="17"/>
                <c:pt idx="0">
                  <c:v>-0.86899999999999999</c:v>
                </c:pt>
                <c:pt idx="1">
                  <c:v>-0.755</c:v>
                </c:pt>
                <c:pt idx="2">
                  <c:v>-4.3999999999999997E-2</c:v>
                </c:pt>
                <c:pt idx="3">
                  <c:v>-0.14299999999999999</c:v>
                </c:pt>
                <c:pt idx="4">
                  <c:v>-7.0999999999999994E-2</c:v>
                </c:pt>
                <c:pt idx="5">
                  <c:v>-0.29099999999999998</c:v>
                </c:pt>
                <c:pt idx="6">
                  <c:v>-1.911</c:v>
                </c:pt>
                <c:pt idx="7">
                  <c:v>-0.47599999999999998</c:v>
                </c:pt>
                <c:pt idx="8">
                  <c:v>-2.0720000000000001</c:v>
                </c:pt>
                <c:pt idx="9">
                  <c:v>4.2999999999999997E-2</c:v>
                </c:pt>
                <c:pt idx="10">
                  <c:v>-2.5390000000000001</c:v>
                </c:pt>
                <c:pt idx="11">
                  <c:v>-0.91</c:v>
                </c:pt>
                <c:pt idx="12">
                  <c:v>-1.2010000000000001</c:v>
                </c:pt>
                <c:pt idx="13">
                  <c:v>-1.4119999999999999</c:v>
                </c:pt>
                <c:pt idx="14">
                  <c:v>-0.497</c:v>
                </c:pt>
                <c:pt idx="15">
                  <c:v>4.9720000000000004</c:v>
                </c:pt>
                <c:pt idx="16">
                  <c:v>-0.22700000000000001</c:v>
                </c:pt>
              </c:numCache>
            </c:numRef>
          </c:val>
        </c:ser>
        <c:dLbls>
          <c:showLegendKey val="0"/>
          <c:showVal val="0"/>
          <c:showCatName val="0"/>
          <c:showSerName val="0"/>
          <c:showPercent val="0"/>
          <c:showBubbleSize val="0"/>
        </c:dLbls>
        <c:gapWidth val="219"/>
        <c:overlap val="-27"/>
        <c:axId val="661640800"/>
        <c:axId val="661631784"/>
      </c:barChart>
      <c:catAx>
        <c:axId val="661640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crossAx val="661631784"/>
        <c:crosses val="autoZero"/>
        <c:auto val="1"/>
        <c:lblAlgn val="ctr"/>
        <c:lblOffset val="100"/>
        <c:noMultiLvlLbl val="0"/>
      </c:catAx>
      <c:valAx>
        <c:axId val="661631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crossAx val="6616408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legend>
    <c:plotVisOnly val="1"/>
    <c:dispBlanksAs val="gap"/>
    <c:showDLblsOverMax val="0"/>
  </c:chart>
  <c:spPr>
    <a:noFill/>
    <a:ln>
      <a:noFill/>
    </a:ln>
    <a:effectLst/>
  </c:spPr>
  <c:txPr>
    <a:bodyPr/>
    <a:lstStyle/>
    <a:p>
      <a:pPr>
        <a:defRPr sz="1800">
          <a:latin typeface="Times New Roman" panose="02020603050405020304" pitchFamily="18" charset="0"/>
          <a:cs typeface="Times New Roman" panose="02020603050405020304" pitchFamily="18" charset="0"/>
        </a:defRPr>
      </a:pPr>
      <a:endParaRPr lang="mn-M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Sheet5!$I$1</c:f>
              <c:strCache>
                <c:ptCount val="1"/>
                <c:pt idx="0">
                  <c:v>Taylor</c:v>
                </c:pt>
              </c:strCache>
            </c:strRef>
          </c:tx>
          <c:spPr>
            <a:solidFill>
              <a:schemeClr val="accent1"/>
            </a:solidFill>
            <a:ln>
              <a:noFill/>
            </a:ln>
            <a:effectLst/>
          </c:spPr>
          <c:invertIfNegative val="0"/>
          <c:cat>
            <c:strRef>
              <c:f>Sheet5!$H$2:$H$18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Sheet5!$I$2:$I$18</c:f>
              <c:numCache>
                <c:formatCode>General</c:formatCode>
                <c:ptCount val="17"/>
                <c:pt idx="0">
                  <c:v>-0.55100000000000005</c:v>
                </c:pt>
                <c:pt idx="1">
                  <c:v>-0.94899999999999995</c:v>
                </c:pt>
                <c:pt idx="2">
                  <c:v>-2.3E-2</c:v>
                </c:pt>
                <c:pt idx="3">
                  <c:v>-7.1999999999999995E-2</c:v>
                </c:pt>
                <c:pt idx="4">
                  <c:v>-1.9E-2</c:v>
                </c:pt>
                <c:pt idx="5">
                  <c:v>-0.19600000000000001</c:v>
                </c:pt>
                <c:pt idx="6">
                  <c:v>-1.089</c:v>
                </c:pt>
                <c:pt idx="7">
                  <c:v>-0.26700000000000002</c:v>
                </c:pt>
                <c:pt idx="8">
                  <c:v>-1.254</c:v>
                </c:pt>
                <c:pt idx="9">
                  <c:v>0.214</c:v>
                </c:pt>
                <c:pt idx="10">
                  <c:v>-1.8680000000000001</c:v>
                </c:pt>
                <c:pt idx="11">
                  <c:v>-0.74299999999999999</c:v>
                </c:pt>
                <c:pt idx="12">
                  <c:v>-0.73599999999999999</c:v>
                </c:pt>
                <c:pt idx="13">
                  <c:v>-0.71399999999999997</c:v>
                </c:pt>
                <c:pt idx="14">
                  <c:v>-0.38</c:v>
                </c:pt>
                <c:pt idx="15">
                  <c:v>3.9119999999999999</c:v>
                </c:pt>
                <c:pt idx="16">
                  <c:v>-0.128</c:v>
                </c:pt>
              </c:numCache>
            </c:numRef>
          </c:val>
        </c:ser>
        <c:ser>
          <c:idx val="1"/>
          <c:order val="1"/>
          <c:tx>
            <c:strRef>
              <c:f>Sheet5!$J$1</c:f>
              <c:strCache>
                <c:ptCount val="1"/>
                <c:pt idx="0">
                  <c:v>Exchange rate</c:v>
                </c:pt>
              </c:strCache>
            </c:strRef>
          </c:tx>
          <c:spPr>
            <a:solidFill>
              <a:schemeClr val="accent2"/>
            </a:solidFill>
            <a:ln>
              <a:noFill/>
            </a:ln>
            <a:effectLst/>
          </c:spPr>
          <c:invertIfNegative val="0"/>
          <c:cat>
            <c:strRef>
              <c:f>Sheet5!$H$2:$H$18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Sheet5!$J$2:$J$18</c:f>
              <c:numCache>
                <c:formatCode>General</c:formatCode>
                <c:ptCount val="17"/>
                <c:pt idx="0">
                  <c:v>-0.55400000000000005</c:v>
                </c:pt>
                <c:pt idx="1">
                  <c:v>-0.94699999999999995</c:v>
                </c:pt>
                <c:pt idx="2">
                  <c:v>-2.3E-2</c:v>
                </c:pt>
                <c:pt idx="3">
                  <c:v>-7.2999999999999995E-2</c:v>
                </c:pt>
                <c:pt idx="4">
                  <c:v>-0.02</c:v>
                </c:pt>
                <c:pt idx="5">
                  <c:v>-0.19700000000000001</c:v>
                </c:pt>
                <c:pt idx="6">
                  <c:v>-1.0980000000000001</c:v>
                </c:pt>
                <c:pt idx="7">
                  <c:v>-0.27</c:v>
                </c:pt>
                <c:pt idx="8">
                  <c:v>-1.2629999999999999</c:v>
                </c:pt>
                <c:pt idx="9">
                  <c:v>0.21199999999999999</c:v>
                </c:pt>
                <c:pt idx="10">
                  <c:v>-1.8759999999999999</c:v>
                </c:pt>
                <c:pt idx="11">
                  <c:v>-0.74399999999999999</c:v>
                </c:pt>
                <c:pt idx="12">
                  <c:v>-0.74199999999999999</c:v>
                </c:pt>
                <c:pt idx="13">
                  <c:v>-0.72099999999999997</c:v>
                </c:pt>
                <c:pt idx="14">
                  <c:v>-0.38100000000000001</c:v>
                </c:pt>
                <c:pt idx="15">
                  <c:v>3.9239999999999999</c:v>
                </c:pt>
                <c:pt idx="16">
                  <c:v>-0.129</c:v>
                </c:pt>
              </c:numCache>
            </c:numRef>
          </c:val>
        </c:ser>
        <c:ser>
          <c:idx val="2"/>
          <c:order val="2"/>
          <c:tx>
            <c:strRef>
              <c:f>Sheet5!$K$1</c:f>
              <c:strCache>
                <c:ptCount val="1"/>
                <c:pt idx="0">
                  <c:v>CPI</c:v>
                </c:pt>
              </c:strCache>
            </c:strRef>
          </c:tx>
          <c:spPr>
            <a:solidFill>
              <a:schemeClr val="accent3"/>
            </a:solidFill>
            <a:ln>
              <a:noFill/>
            </a:ln>
            <a:effectLst/>
          </c:spPr>
          <c:invertIfNegative val="0"/>
          <c:cat>
            <c:strRef>
              <c:f>Sheet5!$H$2:$H$18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Sheet5!$K$2:$K$18</c:f>
              <c:numCache>
                <c:formatCode>General</c:formatCode>
                <c:ptCount val="17"/>
                <c:pt idx="0">
                  <c:v>-0.54600000000000004</c:v>
                </c:pt>
                <c:pt idx="1">
                  <c:v>-0.95199999999999996</c:v>
                </c:pt>
                <c:pt idx="2">
                  <c:v>-2.1999999999999999E-2</c:v>
                </c:pt>
                <c:pt idx="3">
                  <c:v>-7.0999999999999994E-2</c:v>
                </c:pt>
                <c:pt idx="4">
                  <c:v>-1.7999999999999999E-2</c:v>
                </c:pt>
                <c:pt idx="5">
                  <c:v>-0.19400000000000001</c:v>
                </c:pt>
                <c:pt idx="6">
                  <c:v>-1.0760000000000001</c:v>
                </c:pt>
                <c:pt idx="7">
                  <c:v>-0.26400000000000001</c:v>
                </c:pt>
                <c:pt idx="8">
                  <c:v>-1.2410000000000001</c:v>
                </c:pt>
                <c:pt idx="9">
                  <c:v>0.217</c:v>
                </c:pt>
                <c:pt idx="10">
                  <c:v>-1.8580000000000001</c:v>
                </c:pt>
                <c:pt idx="11">
                  <c:v>-0.74</c:v>
                </c:pt>
                <c:pt idx="12">
                  <c:v>-0.72899999999999998</c:v>
                </c:pt>
                <c:pt idx="13">
                  <c:v>-0.70299999999999996</c:v>
                </c:pt>
                <c:pt idx="14">
                  <c:v>-0.378</c:v>
                </c:pt>
                <c:pt idx="15">
                  <c:v>3.8959999999999999</c:v>
                </c:pt>
                <c:pt idx="16">
                  <c:v>-0.126</c:v>
                </c:pt>
              </c:numCache>
            </c:numRef>
          </c:val>
        </c:ser>
        <c:dLbls>
          <c:showLegendKey val="0"/>
          <c:showVal val="0"/>
          <c:showCatName val="0"/>
          <c:showSerName val="0"/>
          <c:showPercent val="0"/>
          <c:showBubbleSize val="0"/>
        </c:dLbls>
        <c:gapWidth val="219"/>
        <c:overlap val="-27"/>
        <c:axId val="661636096"/>
        <c:axId val="661638056"/>
      </c:barChart>
      <c:catAx>
        <c:axId val="661636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crossAx val="661638056"/>
        <c:crosses val="autoZero"/>
        <c:auto val="1"/>
        <c:lblAlgn val="ctr"/>
        <c:lblOffset val="100"/>
        <c:noMultiLvlLbl val="0"/>
      </c:catAx>
      <c:valAx>
        <c:axId val="661638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crossAx val="6616360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legend>
    <c:plotVisOnly val="1"/>
    <c:dispBlanksAs val="gap"/>
    <c:showDLblsOverMax val="0"/>
  </c:chart>
  <c:spPr>
    <a:noFill/>
    <a:ln>
      <a:noFill/>
    </a:ln>
    <a:effectLst/>
  </c:spPr>
  <c:txPr>
    <a:bodyPr/>
    <a:lstStyle/>
    <a:p>
      <a:pPr>
        <a:defRPr sz="1800">
          <a:latin typeface="Times New Roman" panose="02020603050405020304" pitchFamily="18" charset="0"/>
          <a:cs typeface="Times New Roman" panose="02020603050405020304" pitchFamily="18" charset="0"/>
        </a:defRPr>
      </a:pPr>
      <a:endParaRPr lang="mn-M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'sticky wage'!$Q$81</c:f>
              <c:strCache>
                <c:ptCount val="1"/>
                <c:pt idx="0">
                  <c:v>Taylor</c:v>
                </c:pt>
              </c:strCache>
            </c:strRef>
          </c:tx>
          <c:spPr>
            <a:solidFill>
              <a:schemeClr val="accent1"/>
            </a:solidFill>
            <a:ln>
              <a:noFill/>
            </a:ln>
            <a:effectLst/>
          </c:spPr>
          <c:invertIfNegative val="0"/>
          <c:cat>
            <c:strRef>
              <c:f>'sticky wage'!$P$82:$P$98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'sticky wage'!$Q$82:$Q$98</c:f>
              <c:numCache>
                <c:formatCode>General</c:formatCode>
                <c:ptCount val="17"/>
                <c:pt idx="0">
                  <c:v>1.117</c:v>
                </c:pt>
                <c:pt idx="1">
                  <c:v>0.76600000000000001</c:v>
                </c:pt>
                <c:pt idx="2">
                  <c:v>4.4999999999999998E-2</c:v>
                </c:pt>
                <c:pt idx="3">
                  <c:v>0.14799999999999999</c:v>
                </c:pt>
                <c:pt idx="4">
                  <c:v>0.56899999999999995</c:v>
                </c:pt>
                <c:pt idx="5">
                  <c:v>0.58599999999999997</c:v>
                </c:pt>
                <c:pt idx="6">
                  <c:v>2.585</c:v>
                </c:pt>
                <c:pt idx="7">
                  <c:v>0.38900000000000001</c:v>
                </c:pt>
                <c:pt idx="8">
                  <c:v>1.23</c:v>
                </c:pt>
                <c:pt idx="9">
                  <c:v>2.1829999999999998</c:v>
                </c:pt>
                <c:pt idx="10">
                  <c:v>-1.29</c:v>
                </c:pt>
                <c:pt idx="11">
                  <c:v>0.24099999999999999</c:v>
                </c:pt>
                <c:pt idx="12">
                  <c:v>1.1559999999999999</c:v>
                </c:pt>
                <c:pt idx="13">
                  <c:v>1.171</c:v>
                </c:pt>
                <c:pt idx="14">
                  <c:v>0.58299999999999996</c:v>
                </c:pt>
                <c:pt idx="15">
                  <c:v>5.7809999999999997</c:v>
                </c:pt>
                <c:pt idx="16">
                  <c:v>0.89700000000000002</c:v>
                </c:pt>
              </c:numCache>
            </c:numRef>
          </c:val>
        </c:ser>
        <c:ser>
          <c:idx val="1"/>
          <c:order val="1"/>
          <c:tx>
            <c:strRef>
              <c:f>'sticky wage'!$R$81</c:f>
              <c:strCache>
                <c:ptCount val="1"/>
                <c:pt idx="0">
                  <c:v>Exchange rate</c:v>
                </c:pt>
              </c:strCache>
            </c:strRef>
          </c:tx>
          <c:spPr>
            <a:solidFill>
              <a:schemeClr val="accent2"/>
            </a:solidFill>
            <a:ln>
              <a:noFill/>
            </a:ln>
            <a:effectLst/>
          </c:spPr>
          <c:invertIfNegative val="0"/>
          <c:cat>
            <c:strRef>
              <c:f>'sticky wage'!$P$82:$P$98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'sticky wage'!$R$82:$R$98</c:f>
              <c:numCache>
                <c:formatCode>General</c:formatCode>
                <c:ptCount val="17"/>
                <c:pt idx="0">
                  <c:v>0.14799999999999999</c:v>
                </c:pt>
                <c:pt idx="1">
                  <c:v>0.17</c:v>
                </c:pt>
                <c:pt idx="2">
                  <c:v>1E-3</c:v>
                </c:pt>
                <c:pt idx="3">
                  <c:v>2E-3</c:v>
                </c:pt>
                <c:pt idx="4">
                  <c:v>0.27400000000000002</c:v>
                </c:pt>
                <c:pt idx="5">
                  <c:v>0.16700000000000001</c:v>
                </c:pt>
                <c:pt idx="6">
                  <c:v>0.33800000000000002</c:v>
                </c:pt>
                <c:pt idx="7">
                  <c:v>-4.4999999999999998E-2</c:v>
                </c:pt>
                <c:pt idx="8">
                  <c:v>-0.42799999999999999</c:v>
                </c:pt>
                <c:pt idx="9">
                  <c:v>1.214</c:v>
                </c:pt>
                <c:pt idx="10">
                  <c:v>-1.913</c:v>
                </c:pt>
                <c:pt idx="11">
                  <c:v>-0.28599999999999998</c:v>
                </c:pt>
                <c:pt idx="12">
                  <c:v>-4.0000000000000001E-3</c:v>
                </c:pt>
                <c:pt idx="13">
                  <c:v>-0.16</c:v>
                </c:pt>
                <c:pt idx="14">
                  <c:v>7.4999999999999997E-2</c:v>
                </c:pt>
                <c:pt idx="15">
                  <c:v>5.8040000000000003</c:v>
                </c:pt>
                <c:pt idx="16">
                  <c:v>0.374</c:v>
                </c:pt>
              </c:numCache>
            </c:numRef>
          </c:val>
        </c:ser>
        <c:ser>
          <c:idx val="2"/>
          <c:order val="2"/>
          <c:tx>
            <c:strRef>
              <c:f>'sticky wage'!$S$81</c:f>
              <c:strCache>
                <c:ptCount val="1"/>
                <c:pt idx="0">
                  <c:v>CPI</c:v>
                </c:pt>
              </c:strCache>
            </c:strRef>
          </c:tx>
          <c:spPr>
            <a:solidFill>
              <a:schemeClr val="accent3"/>
            </a:solidFill>
            <a:ln>
              <a:noFill/>
            </a:ln>
            <a:effectLst/>
          </c:spPr>
          <c:invertIfNegative val="0"/>
          <c:cat>
            <c:strRef>
              <c:f>'sticky wage'!$P$82:$P$98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'sticky wage'!$S$82:$S$98</c:f>
              <c:numCache>
                <c:formatCode>General</c:formatCode>
                <c:ptCount val="17"/>
                <c:pt idx="0">
                  <c:v>-0.04</c:v>
                </c:pt>
                <c:pt idx="1">
                  <c:v>5.5E-2</c:v>
                </c:pt>
                <c:pt idx="2">
                  <c:v>-8.0000000000000002E-3</c:v>
                </c:pt>
                <c:pt idx="3">
                  <c:v>-2.7E-2</c:v>
                </c:pt>
                <c:pt idx="4">
                  <c:v>0.216</c:v>
                </c:pt>
                <c:pt idx="5">
                  <c:v>8.5000000000000006E-2</c:v>
                </c:pt>
                <c:pt idx="6">
                  <c:v>-9.4E-2</c:v>
                </c:pt>
                <c:pt idx="7">
                  <c:v>-0.13</c:v>
                </c:pt>
                <c:pt idx="8">
                  <c:v>-0.749</c:v>
                </c:pt>
                <c:pt idx="9">
                  <c:v>1.0249999999999999</c:v>
                </c:pt>
                <c:pt idx="10">
                  <c:v>-2.036</c:v>
                </c:pt>
                <c:pt idx="11">
                  <c:v>-0.38800000000000001</c:v>
                </c:pt>
                <c:pt idx="12">
                  <c:v>-0.23</c:v>
                </c:pt>
                <c:pt idx="13">
                  <c:v>-0.41899999999999998</c:v>
                </c:pt>
                <c:pt idx="14">
                  <c:v>-2.3E-2</c:v>
                </c:pt>
                <c:pt idx="15">
                  <c:v>5.8079999999999998</c:v>
                </c:pt>
                <c:pt idx="16">
                  <c:v>0.27200000000000002</c:v>
                </c:pt>
              </c:numCache>
            </c:numRef>
          </c:val>
        </c:ser>
        <c:dLbls>
          <c:showLegendKey val="0"/>
          <c:showVal val="0"/>
          <c:showCatName val="0"/>
          <c:showSerName val="0"/>
          <c:showPercent val="0"/>
          <c:showBubbleSize val="0"/>
        </c:dLbls>
        <c:gapWidth val="219"/>
        <c:overlap val="-27"/>
        <c:axId val="636284936"/>
        <c:axId val="636281800"/>
      </c:barChart>
      <c:catAx>
        <c:axId val="636284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crossAx val="636281800"/>
        <c:crosses val="autoZero"/>
        <c:auto val="1"/>
        <c:lblAlgn val="ctr"/>
        <c:lblOffset val="100"/>
        <c:noMultiLvlLbl val="0"/>
      </c:catAx>
      <c:valAx>
        <c:axId val="636281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crossAx val="6362849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legend>
    <c:plotVisOnly val="1"/>
    <c:dispBlanksAs val="gap"/>
    <c:showDLblsOverMax val="0"/>
  </c:chart>
  <c:spPr>
    <a:noFill/>
    <a:ln>
      <a:noFill/>
    </a:ln>
    <a:effectLst/>
  </c:spPr>
  <c:txPr>
    <a:bodyPr/>
    <a:lstStyle/>
    <a:p>
      <a:pPr>
        <a:defRPr sz="1800">
          <a:latin typeface="Times New Roman" panose="02020603050405020304" pitchFamily="18" charset="0"/>
          <a:cs typeface="Times New Roman" panose="02020603050405020304" pitchFamily="18" charset="0"/>
        </a:defRPr>
      </a:pPr>
      <a:endParaRPr lang="mn-M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'sticky wage'!$X$81</c:f>
              <c:strCache>
                <c:ptCount val="1"/>
                <c:pt idx="0">
                  <c:v>Taylor</c:v>
                </c:pt>
              </c:strCache>
            </c:strRef>
          </c:tx>
          <c:spPr>
            <a:solidFill>
              <a:schemeClr val="accent1"/>
            </a:solidFill>
            <a:ln>
              <a:noFill/>
            </a:ln>
            <a:effectLst/>
          </c:spPr>
          <c:invertIfNegative val="0"/>
          <c:cat>
            <c:strRef>
              <c:f>'sticky wage'!$W$82:$W$98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'sticky wage'!$X$82:$X$98</c:f>
              <c:numCache>
                <c:formatCode>General</c:formatCode>
                <c:ptCount val="17"/>
                <c:pt idx="0">
                  <c:v>1.117</c:v>
                </c:pt>
                <c:pt idx="1">
                  <c:v>0.76600000000000001</c:v>
                </c:pt>
                <c:pt idx="2">
                  <c:v>4.4999999999999998E-2</c:v>
                </c:pt>
                <c:pt idx="3">
                  <c:v>0.14799999999999999</c:v>
                </c:pt>
                <c:pt idx="4">
                  <c:v>0.56899999999999995</c:v>
                </c:pt>
                <c:pt idx="5">
                  <c:v>0.58599999999999997</c:v>
                </c:pt>
                <c:pt idx="6">
                  <c:v>2.585</c:v>
                </c:pt>
                <c:pt idx="7">
                  <c:v>0.38900000000000001</c:v>
                </c:pt>
                <c:pt idx="8">
                  <c:v>1.23</c:v>
                </c:pt>
                <c:pt idx="9">
                  <c:v>2.1829999999999998</c:v>
                </c:pt>
                <c:pt idx="10">
                  <c:v>-1.29</c:v>
                </c:pt>
                <c:pt idx="11">
                  <c:v>0.24099999999999999</c:v>
                </c:pt>
                <c:pt idx="12">
                  <c:v>1.1559999999999999</c:v>
                </c:pt>
                <c:pt idx="13">
                  <c:v>1.171</c:v>
                </c:pt>
                <c:pt idx="14">
                  <c:v>0.58299999999999996</c:v>
                </c:pt>
                <c:pt idx="15">
                  <c:v>5.7809999999999997</c:v>
                </c:pt>
                <c:pt idx="16">
                  <c:v>0.89700000000000002</c:v>
                </c:pt>
              </c:numCache>
            </c:numRef>
          </c:val>
        </c:ser>
        <c:ser>
          <c:idx val="1"/>
          <c:order val="1"/>
          <c:tx>
            <c:strRef>
              <c:f>'sticky wage'!$Y$81</c:f>
              <c:strCache>
                <c:ptCount val="1"/>
                <c:pt idx="0">
                  <c:v>Exchange rate</c:v>
                </c:pt>
              </c:strCache>
            </c:strRef>
          </c:tx>
          <c:spPr>
            <a:solidFill>
              <a:schemeClr val="accent2"/>
            </a:solidFill>
            <a:ln>
              <a:noFill/>
            </a:ln>
            <a:effectLst/>
          </c:spPr>
          <c:invertIfNegative val="0"/>
          <c:cat>
            <c:strRef>
              <c:f>'sticky wage'!$W$82:$W$98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'sticky wage'!$Y$82:$Y$98</c:f>
              <c:numCache>
                <c:formatCode>General</c:formatCode>
                <c:ptCount val="17"/>
                <c:pt idx="0">
                  <c:v>1.111</c:v>
                </c:pt>
                <c:pt idx="1">
                  <c:v>0.76300000000000001</c:v>
                </c:pt>
                <c:pt idx="2">
                  <c:v>4.4999999999999998E-2</c:v>
                </c:pt>
                <c:pt idx="3">
                  <c:v>0.14699999999999999</c:v>
                </c:pt>
                <c:pt idx="4">
                  <c:v>0.56699999999999995</c:v>
                </c:pt>
                <c:pt idx="5">
                  <c:v>0.58399999999999996</c:v>
                </c:pt>
                <c:pt idx="6">
                  <c:v>2.5710000000000002</c:v>
                </c:pt>
                <c:pt idx="7">
                  <c:v>0.38700000000000001</c:v>
                </c:pt>
                <c:pt idx="8">
                  <c:v>1.22</c:v>
                </c:pt>
                <c:pt idx="9">
                  <c:v>2.177</c:v>
                </c:pt>
                <c:pt idx="10">
                  <c:v>-1.294</c:v>
                </c:pt>
                <c:pt idx="11">
                  <c:v>0.23799999999999999</c:v>
                </c:pt>
                <c:pt idx="12">
                  <c:v>1.1499999999999999</c:v>
                </c:pt>
                <c:pt idx="13">
                  <c:v>1.163</c:v>
                </c:pt>
                <c:pt idx="14">
                  <c:v>0.57999999999999996</c:v>
                </c:pt>
                <c:pt idx="15">
                  <c:v>5.7809999999999997</c:v>
                </c:pt>
                <c:pt idx="16">
                  <c:v>0.89400000000000002</c:v>
                </c:pt>
              </c:numCache>
            </c:numRef>
          </c:val>
        </c:ser>
        <c:ser>
          <c:idx val="2"/>
          <c:order val="2"/>
          <c:tx>
            <c:strRef>
              <c:f>'sticky wage'!$Z$81</c:f>
              <c:strCache>
                <c:ptCount val="1"/>
                <c:pt idx="0">
                  <c:v>CPI</c:v>
                </c:pt>
              </c:strCache>
            </c:strRef>
          </c:tx>
          <c:spPr>
            <a:solidFill>
              <a:schemeClr val="accent3"/>
            </a:solidFill>
            <a:ln>
              <a:noFill/>
            </a:ln>
            <a:effectLst/>
          </c:spPr>
          <c:invertIfNegative val="0"/>
          <c:cat>
            <c:strRef>
              <c:f>'sticky wage'!$W$82:$W$98</c:f>
              <c:strCache>
                <c:ptCount val="17"/>
                <c:pt idx="0">
                  <c:v>a-crop</c:v>
                </c:pt>
                <c:pt idx="1">
                  <c:v>a-animal</c:v>
                </c:pt>
                <c:pt idx="2">
                  <c:v>a-coaloil</c:v>
                </c:pt>
                <c:pt idx="3">
                  <c:v>a-metore</c:v>
                </c:pt>
                <c:pt idx="4">
                  <c:v>a-othmin</c:v>
                </c:pt>
                <c:pt idx="5">
                  <c:v>a-food</c:v>
                </c:pt>
                <c:pt idx="6">
                  <c:v>a-textile</c:v>
                </c:pt>
                <c:pt idx="7">
                  <c:v>a-cokechem</c:v>
                </c:pt>
                <c:pt idx="8">
                  <c:v>a-othman</c:v>
                </c:pt>
                <c:pt idx="9">
                  <c:v>a-elec</c:v>
                </c:pt>
                <c:pt idx="10">
                  <c:v>a-cons</c:v>
                </c:pt>
                <c:pt idx="11">
                  <c:v>a-trade</c:v>
                </c:pt>
                <c:pt idx="12">
                  <c:v>a-trans</c:v>
                </c:pt>
                <c:pt idx="13">
                  <c:v>a-accom</c:v>
                </c:pt>
                <c:pt idx="14">
                  <c:v>a-fina</c:v>
                </c:pt>
                <c:pt idx="15">
                  <c:v>a-pubad</c:v>
                </c:pt>
                <c:pt idx="16">
                  <c:v>a-othser</c:v>
                </c:pt>
              </c:strCache>
            </c:strRef>
          </c:cat>
          <c:val>
            <c:numRef>
              <c:f>'sticky wage'!$Z$82:$Z$98</c:f>
              <c:numCache>
                <c:formatCode>General</c:formatCode>
                <c:ptCount val="17"/>
                <c:pt idx="0">
                  <c:v>1.1379999999999999</c:v>
                </c:pt>
                <c:pt idx="1">
                  <c:v>0.77900000000000003</c:v>
                </c:pt>
                <c:pt idx="2">
                  <c:v>4.5999999999999999E-2</c:v>
                </c:pt>
                <c:pt idx="3">
                  <c:v>0.151</c:v>
                </c:pt>
                <c:pt idx="4">
                  <c:v>0.57599999999999996</c:v>
                </c:pt>
                <c:pt idx="5">
                  <c:v>0.59499999999999997</c:v>
                </c:pt>
                <c:pt idx="6">
                  <c:v>2.6339999999999999</c:v>
                </c:pt>
                <c:pt idx="7">
                  <c:v>0.39900000000000002</c:v>
                </c:pt>
                <c:pt idx="8">
                  <c:v>1.266</c:v>
                </c:pt>
                <c:pt idx="9">
                  <c:v>2.2040000000000002</c:v>
                </c:pt>
                <c:pt idx="10">
                  <c:v>-1.2769999999999999</c:v>
                </c:pt>
                <c:pt idx="11">
                  <c:v>0.253</c:v>
                </c:pt>
                <c:pt idx="12">
                  <c:v>1.1819999999999999</c:v>
                </c:pt>
                <c:pt idx="13">
                  <c:v>1.2</c:v>
                </c:pt>
                <c:pt idx="14">
                  <c:v>0.59399999999999997</c:v>
                </c:pt>
                <c:pt idx="15">
                  <c:v>5.7809999999999997</c:v>
                </c:pt>
                <c:pt idx="16">
                  <c:v>0.90900000000000003</c:v>
                </c:pt>
              </c:numCache>
            </c:numRef>
          </c:val>
        </c:ser>
        <c:dLbls>
          <c:showLegendKey val="0"/>
          <c:showVal val="0"/>
          <c:showCatName val="0"/>
          <c:showSerName val="0"/>
          <c:showPercent val="0"/>
          <c:showBubbleSize val="0"/>
        </c:dLbls>
        <c:gapWidth val="219"/>
        <c:overlap val="-27"/>
        <c:axId val="636305712"/>
        <c:axId val="636306104"/>
      </c:barChart>
      <c:catAx>
        <c:axId val="636305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crossAx val="636306104"/>
        <c:crosses val="autoZero"/>
        <c:auto val="1"/>
        <c:lblAlgn val="ctr"/>
        <c:lblOffset val="100"/>
        <c:noMultiLvlLbl val="0"/>
      </c:catAx>
      <c:valAx>
        <c:axId val="636306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crossAx val="6363057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mn-MN"/>
        </a:p>
      </c:txPr>
    </c:legend>
    <c:plotVisOnly val="1"/>
    <c:dispBlanksAs val="gap"/>
    <c:showDLblsOverMax val="0"/>
  </c:chart>
  <c:spPr>
    <a:noFill/>
    <a:ln>
      <a:noFill/>
    </a:ln>
    <a:effectLst/>
  </c:spPr>
  <c:txPr>
    <a:bodyPr/>
    <a:lstStyle/>
    <a:p>
      <a:pPr>
        <a:defRPr sz="1800">
          <a:latin typeface="Times New Roman" panose="02020603050405020304" pitchFamily="18" charset="0"/>
          <a:cs typeface="Times New Roman" panose="02020603050405020304" pitchFamily="18" charset="0"/>
        </a:defRPr>
      </a:pPr>
      <a:endParaRPr lang="mn-M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image" Target="../media/image37.wmf"/><Relationship Id="rId7" Type="http://schemas.openxmlformats.org/officeDocument/2006/relationships/image" Target="../media/image41.wmf"/><Relationship Id="rId2" Type="http://schemas.openxmlformats.org/officeDocument/2006/relationships/image" Target="../media/image36.wmf"/><Relationship Id="rId1" Type="http://schemas.openxmlformats.org/officeDocument/2006/relationships/image" Target="../media/image3.wmf"/><Relationship Id="rId6" Type="http://schemas.openxmlformats.org/officeDocument/2006/relationships/image" Target="../media/image40.wmf"/><Relationship Id="rId5" Type="http://schemas.openxmlformats.org/officeDocument/2006/relationships/image" Target="../media/image39.wmf"/><Relationship Id="rId10" Type="http://schemas.openxmlformats.org/officeDocument/2006/relationships/image" Target="../media/image44.wmf"/><Relationship Id="rId4" Type="http://schemas.openxmlformats.org/officeDocument/2006/relationships/image" Target="../media/image38.wmf"/><Relationship Id="rId9" Type="http://schemas.openxmlformats.org/officeDocument/2006/relationships/image" Target="../media/image43.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3.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 Id="rId5" Type="http://schemas.openxmlformats.org/officeDocument/2006/relationships/image" Target="../media/image50.wmf"/><Relationship Id="rId4" Type="http://schemas.openxmlformats.org/officeDocument/2006/relationships/image" Target="../media/image4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4"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5" Type="http://schemas.openxmlformats.org/officeDocument/2006/relationships/image" Target="../media/image19.wmf"/><Relationship Id="rId4"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4"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 Id="rId5" Type="http://schemas.openxmlformats.org/officeDocument/2006/relationships/image" Target="../media/image28.wmf"/><Relationship Id="rId4" Type="http://schemas.openxmlformats.org/officeDocument/2006/relationships/image" Target="../media/image2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wmf"/><Relationship Id="rId5" Type="http://schemas.openxmlformats.org/officeDocument/2006/relationships/image" Target="../media/image35.wmf"/><Relationship Id="rId4"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C7E675-9F81-4E4A-8BDB-A17AE9948A5A}" type="datetimeFigureOut">
              <a:rPr lang="en-US" smtClean="0"/>
              <a:t>5/29/2021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2BC9EA-78DF-4AB6-B333-499042CD39E7}" type="slidenum">
              <a:rPr lang="en-US" smtClean="0"/>
              <a:t>‹#›</a:t>
            </a:fld>
            <a:endParaRPr lang="en-US"/>
          </a:p>
        </p:txBody>
      </p:sp>
    </p:spTree>
    <p:extLst>
      <p:ext uri="{BB962C8B-B14F-4D97-AF65-F5344CB8AC3E}">
        <p14:creationId xmlns:p14="http://schemas.microsoft.com/office/powerpoint/2010/main" val="1142410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B2BC9EA-78DF-4AB6-B333-499042CD39E7}" type="slidenum">
              <a:rPr lang="en-US" smtClean="0"/>
              <a:t>1</a:t>
            </a:fld>
            <a:endParaRPr lang="en-US"/>
          </a:p>
        </p:txBody>
      </p:sp>
    </p:spTree>
    <p:extLst>
      <p:ext uri="{BB962C8B-B14F-4D97-AF65-F5344CB8AC3E}">
        <p14:creationId xmlns:p14="http://schemas.microsoft.com/office/powerpoint/2010/main" val="47693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en-US" sz="1200" dirty="0">
              <a:solidFill>
                <a:prstClr val="black"/>
              </a:solidFill>
              <a:latin typeface="+mn-l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98617C-A648-114C-8D83-9D08C78448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5133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11</a:t>
            </a:fld>
            <a:endParaRPr lang="en-US"/>
          </a:p>
        </p:txBody>
      </p:sp>
    </p:spTree>
    <p:extLst>
      <p:ext uri="{BB962C8B-B14F-4D97-AF65-F5344CB8AC3E}">
        <p14:creationId xmlns:p14="http://schemas.microsoft.com/office/powerpoint/2010/main" val="2106799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12</a:t>
            </a:fld>
            <a:endParaRPr lang="en-US"/>
          </a:p>
        </p:txBody>
      </p:sp>
    </p:spTree>
    <p:extLst>
      <p:ext uri="{BB962C8B-B14F-4D97-AF65-F5344CB8AC3E}">
        <p14:creationId xmlns:p14="http://schemas.microsoft.com/office/powerpoint/2010/main" val="2223201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13</a:t>
            </a:fld>
            <a:endParaRPr lang="en-US"/>
          </a:p>
        </p:txBody>
      </p:sp>
    </p:spTree>
    <p:extLst>
      <p:ext uri="{BB962C8B-B14F-4D97-AF65-F5344CB8AC3E}">
        <p14:creationId xmlns:p14="http://schemas.microsoft.com/office/powerpoint/2010/main" val="2723494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14</a:t>
            </a:fld>
            <a:endParaRPr lang="en-US"/>
          </a:p>
        </p:txBody>
      </p:sp>
    </p:spTree>
    <p:extLst>
      <p:ext uri="{BB962C8B-B14F-4D97-AF65-F5344CB8AC3E}">
        <p14:creationId xmlns:p14="http://schemas.microsoft.com/office/powerpoint/2010/main" val="3140500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15</a:t>
            </a:fld>
            <a:endParaRPr lang="en-US"/>
          </a:p>
        </p:txBody>
      </p:sp>
    </p:spTree>
    <p:extLst>
      <p:ext uri="{BB962C8B-B14F-4D97-AF65-F5344CB8AC3E}">
        <p14:creationId xmlns:p14="http://schemas.microsoft.com/office/powerpoint/2010/main" val="243693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16</a:t>
            </a:fld>
            <a:endParaRPr lang="en-US"/>
          </a:p>
        </p:txBody>
      </p:sp>
    </p:spTree>
    <p:extLst>
      <p:ext uri="{BB962C8B-B14F-4D97-AF65-F5344CB8AC3E}">
        <p14:creationId xmlns:p14="http://schemas.microsoft.com/office/powerpoint/2010/main" val="2120248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sz="1200" kern="1200" dirty="0" smtClean="0">
                <a:solidFill>
                  <a:schemeClr val="tx1"/>
                </a:solidFill>
                <a:effectLst/>
                <a:latin typeface="+mn-lt"/>
                <a:ea typeface="+mn-ea"/>
                <a:cs typeface="+mn-cs"/>
              </a:rPr>
              <a:t>F</a:t>
            </a:r>
            <a:r>
              <a:rPr lang="en-US" sz="1200" kern="1200" dirty="0" smtClean="0">
                <a:solidFill>
                  <a:schemeClr val="tx1"/>
                </a:solidFill>
                <a:effectLst/>
                <a:latin typeface="+mn-lt"/>
                <a:ea typeface="+mn-ea"/>
                <a:cs typeface="+mn-cs"/>
              </a:rPr>
              <a:t>DI</a:t>
            </a:r>
            <a:r>
              <a:rPr lang="mn-MN" sz="1200" kern="1200" dirty="0" smtClean="0">
                <a:solidFill>
                  <a:schemeClr val="tx1"/>
                </a:solidFill>
                <a:effectLst/>
                <a:latin typeface="+mn-lt"/>
                <a:ea typeface="+mn-ea"/>
                <a:cs typeface="+mn-cs"/>
              </a:rPr>
              <a:t> is exogenous and fixed as  in the BGP. Net capital flow, on the other hand, is endogenous and depends on the ratio of domestic and foreign nominal interest rates as follows: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where  is the exogenous foreign nominal interest rate that satisfies the UIP (Uncovered Interest Parity) condition and the parameter  exhibits the degree of flexibility in the financial market for investors in shifting their assets across economies. Larger the elasticity, the faster the assets move and the difference between expected interest rates diminish quickly. </a:t>
            </a:r>
          </a:p>
          <a:p>
            <a:endParaRPr lang="mn-MN"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17</a:t>
            </a:fld>
            <a:endParaRPr lang="en-US"/>
          </a:p>
        </p:txBody>
      </p:sp>
    </p:spTree>
    <p:extLst>
      <p:ext uri="{BB962C8B-B14F-4D97-AF65-F5344CB8AC3E}">
        <p14:creationId xmlns:p14="http://schemas.microsoft.com/office/powerpoint/2010/main" val="2123979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Another additional variable for the balance of payments equation is a change in the official foreign reserves</a:t>
            </a:r>
            <a:r>
              <a:rPr lang="en-US" sz="1200" kern="1200" baseline="0" dirty="0" smtClean="0">
                <a:solidFill>
                  <a:schemeClr val="tx1"/>
                </a:solidFill>
                <a:effectLst/>
                <a:latin typeface="+mn-lt"/>
                <a:ea typeface="+mn-ea"/>
                <a:cs typeface="+mn-cs"/>
              </a:rPr>
              <a:t> is</a:t>
            </a:r>
            <a:r>
              <a:rPr lang="mn-MN" sz="1200" kern="1200" dirty="0" smtClean="0">
                <a:solidFill>
                  <a:schemeClr val="tx1"/>
                </a:solidFill>
                <a:effectLst/>
                <a:latin typeface="+mn-lt"/>
                <a:ea typeface="+mn-ea"/>
                <a:cs typeface="+mn-cs"/>
              </a:rPr>
              <a:t> defined as</a:t>
            </a:r>
            <a:r>
              <a:rPr lang="en-US" sz="1200" kern="1200" baseline="0" dirty="0" smtClean="0">
                <a:solidFill>
                  <a:schemeClr val="tx1"/>
                </a:solidFill>
                <a:effectLst/>
                <a:latin typeface="+mn-lt"/>
                <a:ea typeface="+mn-ea"/>
                <a:cs typeface="+mn-cs"/>
              </a:rPr>
              <a:t> </a:t>
            </a:r>
            <a:r>
              <a:rPr lang="mn-MN" sz="1200" kern="1200" dirty="0" smtClean="0">
                <a:solidFill>
                  <a:schemeClr val="tx1"/>
                </a:solidFill>
                <a:effectLst/>
                <a:latin typeface="+mn-lt"/>
                <a:ea typeface="+mn-ea"/>
                <a:cs typeface="+mn-cs"/>
              </a:rPr>
              <a:t>the difference between the current account balance and financial account balance. </a:t>
            </a: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In a fully flexible exchange rate system, it is set to zero. </a:t>
            </a: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In a system where the central bank intervenes the exchange rate market to some extent, it could be either exogenous or an endogenous depending on the exchange rate.</a:t>
            </a:r>
            <a:endParaRPr lang="fr-CA" b="0" baseline="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18</a:t>
            </a:fld>
            <a:endParaRPr lang="en-US"/>
          </a:p>
        </p:txBody>
      </p:sp>
    </p:spTree>
    <p:extLst>
      <p:ext uri="{BB962C8B-B14F-4D97-AF65-F5344CB8AC3E}">
        <p14:creationId xmlns:p14="http://schemas.microsoft.com/office/powerpoint/2010/main" val="3418627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19</a:t>
            </a:fld>
            <a:endParaRPr lang="en-US"/>
          </a:p>
        </p:txBody>
      </p:sp>
    </p:spTree>
    <p:extLst>
      <p:ext uri="{BB962C8B-B14F-4D97-AF65-F5344CB8AC3E}">
        <p14:creationId xmlns:p14="http://schemas.microsoft.com/office/powerpoint/2010/main" val="2468430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dirty="0" smtClean="0"/>
              <a:t>– i.e., an equilibrium condition is a linear combination of another.</a:t>
            </a:r>
            <a:endParaRPr lang="en-US" sz="12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b="0" dirty="0" smtClean="0">
              <a:solidFill>
                <a:schemeClr val="bg1"/>
              </a:solidFill>
              <a:latin typeface="Century Gothic"/>
              <a:cs typeface="Century Gothic"/>
            </a:endParaRPr>
          </a:p>
          <a:p>
            <a:pPr marL="0" marR="0" lvl="1" indent="0" algn="l" defTabSz="460492" rtl="0" eaLnBrk="1" fontAlgn="auto" latinLnBrk="0" hangingPunct="1">
              <a:lnSpc>
                <a:spcPct val="100000"/>
              </a:lnSpc>
              <a:spcBef>
                <a:spcPts val="0"/>
              </a:spcBef>
              <a:spcAft>
                <a:spcPts val="0"/>
              </a:spcAft>
              <a:buClrTx/>
              <a:buSzTx/>
              <a:buFontTx/>
              <a:buNone/>
              <a:tabLst/>
              <a:defRPr/>
            </a:pPr>
            <a:r>
              <a:rPr lang="en-US" sz="1200" dirty="0" smtClean="0"/>
              <a:t>Suppose there N market. The efficiency conditions are satisfied. If N-1 market is in equilibrium the remaining one is in equilibrium.</a:t>
            </a:r>
            <a:r>
              <a:rPr lang="mn-MN" sz="2400" dirty="0" smtClean="0"/>
              <a:t> </a:t>
            </a:r>
            <a:endParaRPr lang="en-US" sz="2400" dirty="0" smtClean="0"/>
          </a:p>
          <a:p>
            <a:pPr marL="0" marR="0" lvl="1" indent="0" algn="l" defTabSz="460492" rtl="0" eaLnBrk="1" fontAlgn="auto" latinLnBrk="0" hangingPunct="1">
              <a:lnSpc>
                <a:spcPct val="100000"/>
              </a:lnSpc>
              <a:spcBef>
                <a:spcPts val="0"/>
              </a:spcBef>
              <a:spcAft>
                <a:spcPts val="0"/>
              </a:spcAft>
              <a:buClrTx/>
              <a:buSzTx/>
              <a:buFontTx/>
              <a:buNone/>
              <a:tabLst/>
              <a:defRPr/>
            </a:pPr>
            <a:endParaRPr lang="en-US" sz="2400" dirty="0" smtClean="0"/>
          </a:p>
          <a:p>
            <a:pPr marL="0" marR="0" lvl="1" indent="0" algn="l" defTabSz="460492" rtl="0" eaLnBrk="1" fontAlgn="auto" latinLnBrk="0" hangingPunct="1">
              <a:lnSpc>
                <a:spcPct val="100000"/>
              </a:lnSpc>
              <a:spcBef>
                <a:spcPts val="0"/>
              </a:spcBef>
              <a:spcAft>
                <a:spcPts val="0"/>
              </a:spcAft>
              <a:buClrTx/>
              <a:buSzTx/>
              <a:buFontTx/>
              <a:buNone/>
              <a:tabLst/>
              <a:defRPr/>
            </a:pPr>
            <a:r>
              <a:rPr lang="mn-MN" sz="2400" dirty="0" smtClean="0"/>
              <a:t>One equilibrium condition becomes redundant so that numeraire can be any price to be determined from any market equilibrium condition.</a:t>
            </a:r>
            <a:endParaRPr lang="en-US" sz="24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smtClean="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a:t>
            </a:fld>
            <a:endParaRPr lang="en-US"/>
          </a:p>
        </p:txBody>
      </p:sp>
    </p:spTree>
    <p:extLst>
      <p:ext uri="{BB962C8B-B14F-4D97-AF65-F5344CB8AC3E}">
        <p14:creationId xmlns:p14="http://schemas.microsoft.com/office/powerpoint/2010/main" val="1158287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sz="1200" kern="1200" dirty="0" smtClean="0">
                <a:solidFill>
                  <a:schemeClr val="tx1"/>
                </a:solidFill>
                <a:effectLst/>
                <a:latin typeface="+mn-lt"/>
                <a:ea typeface="+mn-ea"/>
                <a:cs typeface="+mn-cs"/>
              </a:rPr>
              <a:t>to show eliminate the impact through the UIP condition. Consequently,  and  are exogenous – i.e., it has the same feature as in the PEP-1-t model. In addition, we assume that  is exogenous – i.e., . As a result,  adjusts to the exogenous value of . </a:t>
            </a:r>
          </a:p>
          <a:p>
            <a:r>
              <a:rPr lang="mn-MN" sz="1200" kern="1200" dirty="0" smtClean="0">
                <a:solidFill>
                  <a:schemeClr val="tx1"/>
                </a:solidFill>
                <a:effectLst/>
                <a:latin typeface="+mn-lt"/>
                <a:ea typeface="+mn-ea"/>
                <a:cs typeface="+mn-cs"/>
              </a:rPr>
              <a:t>Given the calibrations and assumptions, the model exhibits the BGP for any ,  and .</a:t>
            </a:r>
            <a:r>
              <a:rPr lang="mn-MN" dirty="0" smtClean="0">
                <a:effectLst/>
              </a:rPr>
              <a:t> </a:t>
            </a:r>
            <a:r>
              <a:rPr lang="en-US" sz="1200" kern="1200" dirty="0" smtClean="0">
                <a:solidFill>
                  <a:schemeClr val="tx1"/>
                </a:solidFill>
                <a:effectLst/>
                <a:latin typeface="+mn-lt"/>
                <a:ea typeface="+mn-ea"/>
                <a:cs typeface="+mn-cs"/>
              </a:rPr>
              <a:t>This is for future work.</a:t>
            </a:r>
            <a:endParaRPr lang="mn-MN"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20</a:t>
            </a:fld>
            <a:endParaRPr lang="en-US"/>
          </a:p>
        </p:txBody>
      </p:sp>
    </p:spTree>
    <p:extLst>
      <p:ext uri="{BB962C8B-B14F-4D97-AF65-F5344CB8AC3E}">
        <p14:creationId xmlns:p14="http://schemas.microsoft.com/office/powerpoint/2010/main" val="518265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21</a:t>
            </a:fld>
            <a:endParaRPr lang="en-US"/>
          </a:p>
        </p:txBody>
      </p:sp>
    </p:spTree>
    <p:extLst>
      <p:ext uri="{BB962C8B-B14F-4D97-AF65-F5344CB8AC3E}">
        <p14:creationId xmlns:p14="http://schemas.microsoft.com/office/powerpoint/2010/main" val="10404709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60492" rtl="0" eaLnBrk="1" fontAlgn="auto" latinLnBrk="0" hangingPunct="1">
              <a:lnSpc>
                <a:spcPct val="100000"/>
              </a:lnSpc>
              <a:spcBef>
                <a:spcPts val="0"/>
              </a:spcBef>
              <a:spcAft>
                <a:spcPts val="0"/>
              </a:spcAft>
              <a:buClrTx/>
              <a:buSzTx/>
              <a:buFontTx/>
              <a:buNone/>
              <a:tabLst/>
              <a:defRPr/>
            </a:pPr>
            <a:r>
              <a:rPr lang="mn-MN" sz="2400" dirty="0" smtClean="0"/>
              <a:t>Note that PEP is for the PEP-1-t model and M-PEP is for the monetary version of the PEP-1-t model.</a:t>
            </a:r>
            <a:endParaRPr lang="en-US" sz="22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22</a:t>
            </a:fld>
            <a:endParaRPr lang="en-US"/>
          </a:p>
        </p:txBody>
      </p:sp>
    </p:spTree>
    <p:extLst>
      <p:ext uri="{BB962C8B-B14F-4D97-AF65-F5344CB8AC3E}">
        <p14:creationId xmlns:p14="http://schemas.microsoft.com/office/powerpoint/2010/main" val="493556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sz="1200" b="1" kern="1200" dirty="0" smtClean="0">
                <a:solidFill>
                  <a:schemeClr val="tx1"/>
                </a:solidFill>
                <a:effectLst/>
                <a:latin typeface="+mn-lt"/>
                <a:ea typeface="+mn-ea"/>
                <a:cs typeface="+mn-cs"/>
              </a:rPr>
              <a:t>Table 1. The real interest rate is the numeraire (% deviations from the BGP values)</a:t>
            </a:r>
            <a:endParaRPr lang="mn-M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mn-MN" sz="1200" kern="1200" dirty="0" smtClean="0">
                <a:solidFill>
                  <a:schemeClr val="tx1"/>
                </a:solidFill>
                <a:effectLst/>
                <a:latin typeface="+mn-lt"/>
                <a:ea typeface="+mn-ea"/>
                <a:cs typeface="+mn-cs"/>
              </a:rPr>
              <a:t>As can be seen from Table 1, the results of the two models are almost exactly the same in Case A. </a:t>
            </a:r>
          </a:p>
          <a:p>
            <a:r>
              <a:rPr lang="mn-MN" sz="1200" kern="1200" dirty="0" smtClean="0">
                <a:solidFill>
                  <a:schemeClr val="tx1"/>
                </a:solidFill>
                <a:effectLst/>
                <a:latin typeface="+mn-lt"/>
                <a:ea typeface="+mn-ea"/>
                <a:cs typeface="+mn-cs"/>
              </a:rPr>
              <a:t>The following table compares the results of the two models by selecting the nominal exchange rate as the numeraire in the PEP-1-t model and imposing significant weight on the exchange rate gap in the interest rate rule in the M-PEP-1-t model (Case B).  </a:t>
            </a:r>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23</a:t>
            </a:fld>
            <a:endParaRPr lang="en-US"/>
          </a:p>
        </p:txBody>
      </p:sp>
    </p:spTree>
    <p:extLst>
      <p:ext uri="{BB962C8B-B14F-4D97-AF65-F5344CB8AC3E}">
        <p14:creationId xmlns:p14="http://schemas.microsoft.com/office/powerpoint/2010/main" val="1208292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sz="1200" b="1" kern="1200" dirty="0" smtClean="0">
                <a:solidFill>
                  <a:schemeClr val="tx1"/>
                </a:solidFill>
                <a:effectLst/>
                <a:latin typeface="+mn-lt"/>
                <a:ea typeface="+mn-ea"/>
                <a:cs typeface="+mn-cs"/>
              </a:rPr>
              <a:t>Table 2. The nominal exchange rate is the numeraire (% deviations from the BGP values)</a:t>
            </a:r>
            <a:endParaRPr lang="mn-MN"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24</a:t>
            </a:fld>
            <a:endParaRPr lang="en-US"/>
          </a:p>
        </p:txBody>
      </p:sp>
    </p:spTree>
    <p:extLst>
      <p:ext uri="{BB962C8B-B14F-4D97-AF65-F5344CB8AC3E}">
        <p14:creationId xmlns:p14="http://schemas.microsoft.com/office/powerpoint/2010/main" val="19058676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en-US" dirty="0" smtClean="0"/>
              <a:t>CPI</a:t>
            </a:r>
            <a:r>
              <a:rPr lang="mn-MN" dirty="0" smtClean="0"/>
              <a:t> is chosen as the numeraire in the PEP-1-t model and the inflation gap takes a significantly high weight in the interest rate rule in the monetary model (Case C). Again the results are close, especially in period 3. Slight differences in the subsequent periods could again be because of the changes in the expected variables.  </a:t>
            </a:r>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25</a:t>
            </a:fld>
            <a:endParaRPr lang="en-US"/>
          </a:p>
        </p:txBody>
      </p:sp>
    </p:spTree>
    <p:extLst>
      <p:ext uri="{BB962C8B-B14F-4D97-AF65-F5344CB8AC3E}">
        <p14:creationId xmlns:p14="http://schemas.microsoft.com/office/powerpoint/2010/main" val="30648135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smtClean="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26</a:t>
            </a:fld>
            <a:endParaRPr lang="en-US"/>
          </a:p>
        </p:txBody>
      </p:sp>
    </p:spTree>
    <p:extLst>
      <p:ext uri="{BB962C8B-B14F-4D97-AF65-F5344CB8AC3E}">
        <p14:creationId xmlns:p14="http://schemas.microsoft.com/office/powerpoint/2010/main" val="2466717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smtClean="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27</a:t>
            </a:fld>
            <a:endParaRPr lang="en-US"/>
          </a:p>
        </p:txBody>
      </p:sp>
    </p:spTree>
    <p:extLst>
      <p:ext uri="{BB962C8B-B14F-4D97-AF65-F5344CB8AC3E}">
        <p14:creationId xmlns:p14="http://schemas.microsoft.com/office/powerpoint/2010/main" val="34104867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we compare the simulation results of the monetary model with the widely used interest rate rule in the literature (  and  in (11)) to those of the PEP-1-t model with different numeraire. </a:t>
            </a: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The former is represented by “Taylor”, the one with the exchange rate as the numeraire is represented by “Exchange rate” and the last one with consumption price index as the numeraire is “CPI”. The shock is 10% increase in government spending in period 3.</a:t>
            </a:r>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28</a:t>
            </a:fld>
            <a:endParaRPr lang="en-US"/>
          </a:p>
        </p:txBody>
      </p:sp>
    </p:spTree>
    <p:extLst>
      <p:ext uri="{BB962C8B-B14F-4D97-AF65-F5344CB8AC3E}">
        <p14:creationId xmlns:p14="http://schemas.microsoft.com/office/powerpoint/2010/main" val="1369157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en-US" sz="1200" dirty="0" smtClean="0"/>
              <a:t>T</a:t>
            </a:r>
            <a:r>
              <a:rPr lang="mn-MN" sz="1200" dirty="0" smtClean="0"/>
              <a:t>he changes in real GDP are almost the same in the three cases, the changes in nominal consumption and export are quite different. Especially, the direction of changes in export is opposite in the “Taylor” case to those in the other two cases in period 3. The reason is that more inflation is created in the “Taylor” case while there are no absolute price in the other two cases. However, the real export decreases by 0.3% in the “Taylor” case as well.</a:t>
            </a:r>
            <a:endParaRPr lang="en-US" sz="12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29</a:t>
            </a:fld>
            <a:endParaRPr lang="en-US"/>
          </a:p>
        </p:txBody>
      </p:sp>
    </p:spTree>
    <p:extLst>
      <p:ext uri="{BB962C8B-B14F-4D97-AF65-F5344CB8AC3E}">
        <p14:creationId xmlns:p14="http://schemas.microsoft.com/office/powerpoint/2010/main" val="2022996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2400" dirty="0" smtClean="0"/>
              <a:t>S</a:t>
            </a:r>
            <a:r>
              <a:rPr lang="mn-MN" sz="2400" dirty="0" smtClean="0"/>
              <a:t>uch models must pass the nominal homogeneity test </a:t>
            </a:r>
            <a:r>
              <a:rPr lang="en-US" sz="2400" dirty="0" smtClean="0"/>
              <a:t>(i.e., </a:t>
            </a:r>
            <a:r>
              <a:rPr lang="mn-MN" sz="2400" dirty="0" smtClean="0"/>
              <a:t>the classical dichotomy </a:t>
            </a:r>
            <a:r>
              <a:rPr lang="en-US" sz="2400" dirty="0" err="1" smtClean="0"/>
              <a:t>i</a:t>
            </a:r>
            <a:r>
              <a:rPr lang="mn-MN" sz="2400" dirty="0" smtClean="0"/>
              <a:t>n the long-run</a:t>
            </a:r>
            <a:r>
              <a:rPr lang="en-US" sz="2400" dirty="0" smtClean="0"/>
              <a:t>)</a:t>
            </a:r>
            <a:r>
              <a:rPr lang="mn-MN" sz="2400" dirty="0" smtClean="0"/>
              <a:t>. </a:t>
            </a:r>
            <a:endParaRPr lang="en-US" sz="2400" dirty="0" smtClean="0"/>
          </a:p>
          <a:p>
            <a:pPr marL="342900" indent="-342900">
              <a:buFont typeface="Arial" panose="020B0604020202020204" pitchFamily="34" charset="0"/>
              <a:buChar char="•"/>
            </a:pPr>
            <a:endParaRPr lang="en-US" sz="2400" dirty="0" smtClean="0"/>
          </a:p>
          <a:p>
            <a:pPr marL="800100" lvl="1" indent="-342900">
              <a:buFont typeface="Arial" panose="020B0604020202020204" pitchFamily="34" charset="0"/>
              <a:buChar char="•"/>
            </a:pPr>
            <a:r>
              <a:rPr lang="en-US" sz="2400" dirty="0" smtClean="0"/>
              <a:t>N</a:t>
            </a:r>
            <a:r>
              <a:rPr lang="mn-MN" sz="2400" dirty="0" smtClean="0"/>
              <a:t>ominal exogenous variables must maintain their ratios to numeraire in the closure</a:t>
            </a:r>
            <a:r>
              <a:rPr lang="en-US" sz="2400" dirty="0" smtClean="0"/>
              <a:t>.</a:t>
            </a:r>
            <a:r>
              <a:rPr lang="en-US" sz="2200" b="1" dirty="0" smtClean="0"/>
              <a:t>	</a:t>
            </a:r>
            <a:endParaRPr lang="fr-CA" b="0" dirty="0" smtClean="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a:t>
            </a:fld>
            <a:endParaRPr lang="en-US"/>
          </a:p>
        </p:txBody>
      </p:sp>
    </p:spTree>
    <p:extLst>
      <p:ext uri="{BB962C8B-B14F-4D97-AF65-F5344CB8AC3E}">
        <p14:creationId xmlns:p14="http://schemas.microsoft.com/office/powerpoint/2010/main" val="27337630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The results in Table 5 show that the changes in real government spending in all three cases are comparable in period 3. </a:t>
            </a: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Investment expenditure decreases in all three cases although the magnitude is smaller in the “Taylor” case. </a:t>
            </a: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The value of import increases in the “Taylor” case but decreases in the other two cases. However, the volume of import decreases in the “Taylor” case.</a:t>
            </a: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30</a:t>
            </a:fld>
            <a:endParaRPr lang="en-US"/>
          </a:p>
        </p:txBody>
      </p:sp>
    </p:spTree>
    <p:extLst>
      <p:ext uri="{BB962C8B-B14F-4D97-AF65-F5344CB8AC3E}">
        <p14:creationId xmlns:p14="http://schemas.microsoft.com/office/powerpoint/2010/main" val="2439714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Table 6 compares the changes in consumption price index, the nominal exchange rate and nominal wage in the three cases. </a:t>
            </a: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Evidently, all three prices increase in the “Taylor” case in period 3 indicating that model has an absolute price. In the presence of nominal rigidities, an increase in the absolute price level can have a real effect. </a:t>
            </a: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31</a:t>
            </a:fld>
            <a:endParaRPr lang="en-US"/>
          </a:p>
        </p:txBody>
      </p:sp>
    </p:spTree>
    <p:extLst>
      <p:ext uri="{BB962C8B-B14F-4D97-AF65-F5344CB8AC3E}">
        <p14:creationId xmlns:p14="http://schemas.microsoft.com/office/powerpoint/2010/main" val="34346048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The following figure is an example showing the percentage change in the value added of each industry in period 3. It is clear that the choice of the numeraire matters in the PEP-1-t model in the presence of nominal rigidities. Except for a-animal and a-elec sectors, the changes are greatest in the “CPI” case but smallest in the “Taylor” case in all sectors. </a:t>
            </a: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32</a:t>
            </a:fld>
            <a:endParaRPr lang="en-US"/>
          </a:p>
        </p:txBody>
      </p:sp>
    </p:spTree>
    <p:extLst>
      <p:ext uri="{BB962C8B-B14F-4D97-AF65-F5344CB8AC3E}">
        <p14:creationId xmlns:p14="http://schemas.microsoft.com/office/powerpoint/2010/main" val="41729855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Based on the above results, we argue that the PEP-1-t model could give results in the presence of nominal rigidities as it ignores the change in absolute price. Interestingly, when we shock the numeraire in the PEP-1-t model with a value generated in the “Taylor” case, the results of the three cases become very close. This is an attempt to incorporate the impact of the change in absolute price in the PEP-1-t model. As an example, we show below Figure 1 after the shocks to the respective numeraire in the “Exchange rate” and “Taylor” cases. Specifically, we fix consumption price index in period 3 at 1.148 in the “CPI” case and the nominal exchange rate at 1.098 in the “Exchange rate” case together with the 10% increase in government spending in period 3. Figure 2 shows the results.</a:t>
            </a: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33</a:t>
            </a:fld>
            <a:endParaRPr lang="en-US"/>
          </a:p>
        </p:txBody>
      </p:sp>
    </p:spTree>
    <p:extLst>
      <p:ext uri="{BB962C8B-B14F-4D97-AF65-F5344CB8AC3E}">
        <p14:creationId xmlns:p14="http://schemas.microsoft.com/office/powerpoint/2010/main" val="16255822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a:solidFill>
                <a:schemeClr val="bg1"/>
              </a:solidFill>
              <a:latin typeface="Century Gothic"/>
              <a:cs typeface="Century Gothic"/>
            </a:endParaRPr>
          </a:p>
          <a:p>
            <a:pPr marL="0" marR="0" indent="0" algn="l" defTabSz="460492" rtl="0" eaLnBrk="1" fontAlgn="auto" latinLnBrk="0" hangingPunct="1">
              <a:lnSpc>
                <a:spcPct val="100000"/>
              </a:lnSpc>
              <a:spcBef>
                <a:spcPts val="0"/>
              </a:spcBef>
              <a:spcAft>
                <a:spcPts val="0"/>
              </a:spcAft>
              <a:buClrTx/>
              <a:buSzTx/>
              <a:buFontTx/>
              <a:buNone/>
              <a:tabLst/>
              <a:defRPr/>
            </a:pPr>
            <a:r>
              <a:rPr lang="fr-CA" b="0" dirty="0" smtClean="0">
                <a:solidFill>
                  <a:schemeClr val="bg1"/>
                </a:solidFill>
                <a:latin typeface="Century Gothic"/>
                <a:cs typeface="Century Gothic"/>
              </a:rPr>
              <a:t>On </a:t>
            </a:r>
            <a:r>
              <a:rPr lang="fr-CA" b="0" dirty="0" err="1" smtClean="0">
                <a:solidFill>
                  <a:schemeClr val="bg1"/>
                </a:solidFill>
                <a:latin typeface="Century Gothic"/>
                <a:cs typeface="Century Gothic"/>
              </a:rPr>
              <a:t>this</a:t>
            </a:r>
            <a:r>
              <a:rPr lang="fr-CA" b="0" dirty="0" smtClean="0">
                <a:solidFill>
                  <a:schemeClr val="bg1"/>
                </a:solidFill>
                <a:latin typeface="Century Gothic"/>
                <a:cs typeface="Century Gothic"/>
              </a:rPr>
              <a:t> </a:t>
            </a:r>
            <a:r>
              <a:rPr lang="fr-CA" b="0" dirty="0" err="1" smtClean="0">
                <a:solidFill>
                  <a:schemeClr val="bg1"/>
                </a:solidFill>
                <a:latin typeface="Century Gothic"/>
                <a:cs typeface="Century Gothic"/>
              </a:rPr>
              <a:t>slide</a:t>
            </a:r>
            <a:r>
              <a:rPr lang="fr-CA" b="0" dirty="0" smtClean="0">
                <a:solidFill>
                  <a:schemeClr val="bg1"/>
                </a:solidFill>
                <a:latin typeface="Century Gothic"/>
                <a:cs typeface="Century Gothic"/>
              </a:rPr>
              <a:t>, </a:t>
            </a:r>
            <a:r>
              <a:rPr lang="fr-CA" b="0" dirty="0" err="1" smtClean="0">
                <a:solidFill>
                  <a:schemeClr val="bg1"/>
                </a:solidFill>
                <a:latin typeface="Century Gothic"/>
                <a:cs typeface="Century Gothic"/>
              </a:rPr>
              <a:t>we</a:t>
            </a:r>
            <a:r>
              <a:rPr lang="fr-CA" b="0" dirty="0" smtClean="0">
                <a:solidFill>
                  <a:schemeClr val="bg1"/>
                </a:solidFill>
                <a:latin typeface="Century Gothic"/>
                <a:cs typeface="Century Gothic"/>
              </a:rPr>
              <a:t> </a:t>
            </a:r>
            <a:r>
              <a:rPr lang="fr-CA" b="0" dirty="0" err="1" smtClean="0">
                <a:solidFill>
                  <a:schemeClr val="bg1"/>
                </a:solidFill>
                <a:latin typeface="Century Gothic"/>
                <a:cs typeface="Century Gothic"/>
              </a:rPr>
              <a:t>can</a:t>
            </a:r>
            <a:r>
              <a:rPr lang="fr-CA" b="0" dirty="0" smtClean="0">
                <a:solidFill>
                  <a:schemeClr val="bg1"/>
                </a:solidFill>
                <a:latin typeface="Century Gothic"/>
                <a:cs typeface="Century Gothic"/>
              </a:rPr>
              <a:t> </a:t>
            </a:r>
            <a:r>
              <a:rPr lang="fr-CA" b="0" dirty="0" err="1" smtClean="0">
                <a:solidFill>
                  <a:schemeClr val="bg1"/>
                </a:solidFill>
                <a:latin typeface="Century Gothic"/>
                <a:cs typeface="Century Gothic"/>
              </a:rPr>
              <a:t>see</a:t>
            </a:r>
            <a:r>
              <a:rPr lang="fr-CA" b="0" dirty="0" smtClean="0">
                <a:solidFill>
                  <a:schemeClr val="bg1"/>
                </a:solidFill>
                <a:latin typeface="Century Gothic"/>
                <a:cs typeface="Century Gothic"/>
              </a:rPr>
              <a:t> the simulation </a:t>
            </a:r>
            <a:r>
              <a:rPr lang="fr-CA" b="0" dirty="0" err="1" smtClean="0">
                <a:solidFill>
                  <a:schemeClr val="bg1"/>
                </a:solidFill>
                <a:latin typeface="Century Gothic"/>
                <a:cs typeface="Century Gothic"/>
              </a:rPr>
              <a:t>results</a:t>
            </a:r>
            <a:r>
              <a:rPr lang="fr-CA" b="0" dirty="0" smtClean="0">
                <a:solidFill>
                  <a:schemeClr val="bg1"/>
                </a:solidFill>
                <a:latin typeface="Century Gothic"/>
                <a:cs typeface="Century Gothic"/>
              </a:rPr>
              <a:t>.</a:t>
            </a:r>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smtClean="0">
              <a:solidFill>
                <a:schemeClr val="bg1"/>
              </a:solidFill>
              <a:latin typeface="Century Gothic"/>
              <a:cs typeface="Century Gothic"/>
            </a:endParaRPr>
          </a:p>
          <a:p>
            <a:pPr marL="0" marR="0" indent="0" algn="l" defTabSz="460492" rtl="0" eaLnBrk="1" fontAlgn="auto" latinLnBrk="0" hangingPunct="1">
              <a:lnSpc>
                <a:spcPct val="100000"/>
              </a:lnSpc>
              <a:spcBef>
                <a:spcPts val="0"/>
              </a:spcBef>
              <a:spcAft>
                <a:spcPts val="0"/>
              </a:spcAft>
              <a:buClrTx/>
              <a:buSzTx/>
              <a:buFontTx/>
              <a:buNone/>
              <a:tabLst/>
              <a:defRPr/>
            </a:pPr>
            <a:r>
              <a:rPr lang="fr-CA" b="0" dirty="0" err="1" smtClean="0">
                <a:solidFill>
                  <a:schemeClr val="bg1"/>
                </a:solidFill>
                <a:latin typeface="Century Gothic"/>
                <a:cs typeface="Century Gothic"/>
              </a:rPr>
              <a:t>Ref</a:t>
            </a:r>
            <a:r>
              <a:rPr lang="fr-CA" b="0" baseline="0" dirty="0" smtClean="0">
                <a:solidFill>
                  <a:schemeClr val="bg1"/>
                </a:solidFill>
                <a:latin typeface="Century Gothic"/>
                <a:cs typeface="Century Gothic"/>
              </a:rPr>
              <a:t> </a:t>
            </a:r>
            <a:r>
              <a:rPr lang="fr-CA" b="0" baseline="0" dirty="0" err="1" smtClean="0">
                <a:solidFill>
                  <a:schemeClr val="bg1"/>
                </a:solidFill>
                <a:latin typeface="Century Gothic"/>
                <a:cs typeface="Century Gothic"/>
              </a:rPr>
              <a:t>is</a:t>
            </a:r>
            <a:r>
              <a:rPr lang="fr-CA" b="0" baseline="0" dirty="0" smtClean="0">
                <a:solidFill>
                  <a:schemeClr val="bg1"/>
                </a:solidFill>
                <a:latin typeface="Century Gothic"/>
                <a:cs typeface="Century Gothic"/>
              </a:rPr>
              <a:t> for the </a:t>
            </a:r>
            <a:r>
              <a:rPr lang="fr-CA" b="0" baseline="0" dirty="0" err="1" smtClean="0">
                <a:solidFill>
                  <a:schemeClr val="bg1"/>
                </a:solidFill>
                <a:latin typeface="Century Gothic"/>
                <a:cs typeface="Century Gothic"/>
              </a:rPr>
              <a:t>reference</a:t>
            </a:r>
            <a:r>
              <a:rPr lang="fr-CA" b="0" baseline="0" dirty="0" smtClean="0">
                <a:solidFill>
                  <a:schemeClr val="bg1"/>
                </a:solidFill>
                <a:latin typeface="Century Gothic"/>
                <a:cs typeface="Century Gothic"/>
              </a:rPr>
              <a:t> or base case </a:t>
            </a:r>
            <a:r>
              <a:rPr lang="fr-CA" b="0" baseline="0" dirty="0" err="1" smtClean="0">
                <a:solidFill>
                  <a:schemeClr val="bg1"/>
                </a:solidFill>
                <a:latin typeface="Century Gothic"/>
                <a:cs typeface="Century Gothic"/>
              </a:rPr>
              <a:t>without</a:t>
            </a:r>
            <a:r>
              <a:rPr lang="fr-CA" b="0" baseline="0" dirty="0" smtClean="0">
                <a:solidFill>
                  <a:schemeClr val="bg1"/>
                </a:solidFill>
                <a:latin typeface="Century Gothic"/>
                <a:cs typeface="Century Gothic"/>
              </a:rPr>
              <a:t> </a:t>
            </a:r>
            <a:r>
              <a:rPr lang="fr-CA" b="0" baseline="0" dirty="0" err="1" smtClean="0">
                <a:solidFill>
                  <a:schemeClr val="bg1"/>
                </a:solidFill>
                <a:latin typeface="Century Gothic"/>
                <a:cs typeface="Century Gothic"/>
              </a:rPr>
              <a:t>any</a:t>
            </a:r>
            <a:r>
              <a:rPr lang="fr-CA" b="0" baseline="0" dirty="0" smtClean="0">
                <a:solidFill>
                  <a:schemeClr val="bg1"/>
                </a:solidFill>
                <a:latin typeface="Century Gothic"/>
                <a:cs typeface="Century Gothic"/>
              </a:rPr>
              <a:t> </a:t>
            </a:r>
            <a:r>
              <a:rPr lang="fr-CA" b="0" baseline="0" dirty="0" err="1" smtClean="0">
                <a:solidFill>
                  <a:schemeClr val="bg1"/>
                </a:solidFill>
                <a:latin typeface="Century Gothic"/>
                <a:cs typeface="Century Gothic"/>
              </a:rPr>
              <a:t>shocks</a:t>
            </a:r>
            <a:r>
              <a:rPr lang="fr-CA" b="0" baseline="0" dirty="0" smtClean="0">
                <a:solidFill>
                  <a:schemeClr val="bg1"/>
                </a:solidFill>
                <a:latin typeface="Century Gothic"/>
                <a:cs typeface="Century Gothic"/>
              </a:rPr>
              <a:t>. In </a:t>
            </a:r>
            <a:r>
              <a:rPr lang="fr-CA" b="0" baseline="0" dirty="0" err="1" smtClean="0">
                <a:solidFill>
                  <a:schemeClr val="bg1"/>
                </a:solidFill>
                <a:latin typeface="Century Gothic"/>
                <a:cs typeface="Century Gothic"/>
              </a:rPr>
              <a:t>other</a:t>
            </a:r>
            <a:r>
              <a:rPr lang="fr-CA" b="0" baseline="0" dirty="0" smtClean="0">
                <a:solidFill>
                  <a:schemeClr val="bg1"/>
                </a:solidFill>
                <a:latin typeface="Century Gothic"/>
                <a:cs typeface="Century Gothic"/>
              </a:rPr>
              <a:t> </a:t>
            </a:r>
            <a:r>
              <a:rPr lang="fr-CA" b="0" baseline="0" dirty="0" err="1" smtClean="0">
                <a:solidFill>
                  <a:schemeClr val="bg1"/>
                </a:solidFill>
                <a:latin typeface="Century Gothic"/>
                <a:cs typeface="Century Gothic"/>
              </a:rPr>
              <a:t>words</a:t>
            </a:r>
            <a:r>
              <a:rPr lang="fr-CA" b="0" baseline="0" dirty="0" smtClean="0">
                <a:solidFill>
                  <a:schemeClr val="bg1"/>
                </a:solidFill>
                <a:latin typeface="Century Gothic"/>
                <a:cs typeface="Century Gothic"/>
              </a:rPr>
              <a:t>, </a:t>
            </a:r>
            <a:r>
              <a:rPr lang="fr-CA" b="0" baseline="0" dirty="0" err="1" smtClean="0">
                <a:solidFill>
                  <a:schemeClr val="bg1"/>
                </a:solidFill>
                <a:latin typeface="Century Gothic"/>
                <a:cs typeface="Century Gothic"/>
              </a:rPr>
              <a:t>it</a:t>
            </a:r>
            <a:r>
              <a:rPr lang="fr-CA" b="0" baseline="0" dirty="0" smtClean="0">
                <a:solidFill>
                  <a:schemeClr val="bg1"/>
                </a:solidFill>
                <a:latin typeface="Century Gothic"/>
                <a:cs typeface="Century Gothic"/>
              </a:rPr>
              <a:t> shows the initial </a:t>
            </a:r>
            <a:r>
              <a:rPr lang="fr-CA" b="0" baseline="0" dirty="0" err="1" smtClean="0">
                <a:solidFill>
                  <a:schemeClr val="bg1"/>
                </a:solidFill>
                <a:latin typeface="Century Gothic"/>
                <a:cs typeface="Century Gothic"/>
              </a:rPr>
              <a:t>equilibrium</a:t>
            </a:r>
            <a:r>
              <a:rPr lang="fr-CA" b="0" baseline="0" dirty="0" smtClean="0">
                <a:solidFill>
                  <a:schemeClr val="bg1"/>
                </a:solidFill>
                <a:latin typeface="Century Gothic"/>
                <a:cs typeface="Century Gothic"/>
              </a:rPr>
              <a:t> data.</a:t>
            </a:r>
          </a:p>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smtClean="0">
              <a:solidFill>
                <a:schemeClr val="bg1"/>
              </a:solidFill>
              <a:latin typeface="Century Gothic"/>
              <a:cs typeface="Century Gothic"/>
            </a:endParaRPr>
          </a:p>
          <a:p>
            <a:pPr marL="0" marR="0" indent="0" algn="l" defTabSz="460492" rtl="0" eaLnBrk="1" fontAlgn="auto" latinLnBrk="0" hangingPunct="1">
              <a:lnSpc>
                <a:spcPct val="100000"/>
              </a:lnSpc>
              <a:spcBef>
                <a:spcPts val="0"/>
              </a:spcBef>
              <a:spcAft>
                <a:spcPts val="0"/>
              </a:spcAft>
              <a:buClrTx/>
              <a:buSzTx/>
              <a:buFontTx/>
              <a:buNone/>
              <a:tabLst/>
              <a:defRPr/>
            </a:pPr>
            <a:r>
              <a:rPr lang="fr-CA" b="0" dirty="0" smtClean="0">
                <a:solidFill>
                  <a:schemeClr val="bg1"/>
                </a:solidFill>
                <a:latin typeface="Century Gothic"/>
                <a:cs typeface="Century Gothic"/>
              </a:rPr>
              <a:t>Sim </a:t>
            </a:r>
            <a:r>
              <a:rPr lang="fr-CA" b="0" dirty="0" err="1" smtClean="0">
                <a:solidFill>
                  <a:schemeClr val="bg1"/>
                </a:solidFill>
                <a:latin typeface="Century Gothic"/>
                <a:cs typeface="Century Gothic"/>
              </a:rPr>
              <a:t>is</a:t>
            </a:r>
            <a:r>
              <a:rPr lang="fr-CA" b="0" baseline="0" dirty="0" smtClean="0">
                <a:solidFill>
                  <a:schemeClr val="bg1"/>
                </a:solidFill>
                <a:latin typeface="Century Gothic"/>
                <a:cs typeface="Century Gothic"/>
              </a:rPr>
              <a:t> the alternative case in </a:t>
            </a:r>
            <a:r>
              <a:rPr lang="fr-CA" b="0" baseline="0" dirty="0" err="1" smtClean="0">
                <a:solidFill>
                  <a:schemeClr val="bg1"/>
                </a:solidFill>
                <a:latin typeface="Century Gothic"/>
                <a:cs typeface="Century Gothic"/>
              </a:rPr>
              <a:t>which</a:t>
            </a:r>
            <a:r>
              <a:rPr lang="fr-CA" b="0" baseline="0" dirty="0" smtClean="0">
                <a:solidFill>
                  <a:schemeClr val="bg1"/>
                </a:solidFill>
                <a:latin typeface="Century Gothic"/>
                <a:cs typeface="Century Gothic"/>
              </a:rPr>
              <a:t> money </a:t>
            </a:r>
            <a:r>
              <a:rPr lang="fr-CA" b="0" baseline="0" dirty="0" err="1" smtClean="0">
                <a:solidFill>
                  <a:schemeClr val="bg1"/>
                </a:solidFill>
                <a:latin typeface="Century Gothic"/>
                <a:cs typeface="Century Gothic"/>
              </a:rPr>
              <a:t>supply</a:t>
            </a:r>
            <a:r>
              <a:rPr lang="fr-CA" b="0" baseline="0" dirty="0" smtClean="0">
                <a:solidFill>
                  <a:schemeClr val="bg1"/>
                </a:solidFill>
                <a:latin typeface="Century Gothic"/>
                <a:cs typeface="Century Gothic"/>
              </a:rPr>
              <a:t> 20% </a:t>
            </a:r>
            <a:r>
              <a:rPr lang="fr-CA" b="0" baseline="0" dirty="0" err="1" smtClean="0">
                <a:solidFill>
                  <a:schemeClr val="bg1"/>
                </a:solidFill>
                <a:latin typeface="Century Gothic"/>
                <a:cs typeface="Century Gothic"/>
              </a:rPr>
              <a:t>larger</a:t>
            </a:r>
            <a:r>
              <a:rPr lang="fr-CA" b="0" baseline="0" dirty="0" smtClean="0">
                <a:solidFill>
                  <a:schemeClr val="bg1"/>
                </a:solidFill>
                <a:latin typeface="Century Gothic"/>
                <a:cs typeface="Century Gothic"/>
              </a:rPr>
              <a:t>.</a:t>
            </a:r>
          </a:p>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smtClean="0">
              <a:solidFill>
                <a:schemeClr val="bg1"/>
              </a:solidFill>
              <a:latin typeface="Century Gothic"/>
              <a:cs typeface="Century Gothic"/>
            </a:endParaRPr>
          </a:p>
          <a:p>
            <a:pPr marL="0" marR="0" indent="0" algn="l" defTabSz="460492" rtl="0" eaLnBrk="1" fontAlgn="auto" latinLnBrk="0" hangingPunct="1">
              <a:lnSpc>
                <a:spcPct val="100000"/>
              </a:lnSpc>
              <a:spcBef>
                <a:spcPts val="0"/>
              </a:spcBef>
              <a:spcAft>
                <a:spcPts val="0"/>
              </a:spcAft>
              <a:buClrTx/>
              <a:buSzTx/>
              <a:buFontTx/>
              <a:buNone/>
              <a:tabLst/>
              <a:defRPr/>
            </a:pPr>
            <a:r>
              <a:rPr lang="fr-CA" b="0" baseline="0" dirty="0" err="1" smtClean="0">
                <a:solidFill>
                  <a:schemeClr val="bg1"/>
                </a:solidFill>
                <a:latin typeface="Century Gothic"/>
                <a:cs typeface="Century Gothic"/>
              </a:rPr>
              <a:t>We</a:t>
            </a:r>
            <a:r>
              <a:rPr lang="fr-CA" b="0" baseline="0" dirty="0" smtClean="0">
                <a:solidFill>
                  <a:schemeClr val="bg1"/>
                </a:solidFill>
                <a:latin typeface="Century Gothic"/>
                <a:cs typeface="Century Gothic"/>
              </a:rPr>
              <a:t> </a:t>
            </a:r>
            <a:r>
              <a:rPr lang="fr-CA" b="0" baseline="0" dirty="0" err="1" smtClean="0">
                <a:solidFill>
                  <a:schemeClr val="bg1"/>
                </a:solidFill>
                <a:latin typeface="Century Gothic"/>
                <a:cs typeface="Century Gothic"/>
              </a:rPr>
              <a:t>also</a:t>
            </a:r>
            <a:r>
              <a:rPr lang="fr-CA" b="0" baseline="0" dirty="0" smtClean="0">
                <a:solidFill>
                  <a:schemeClr val="bg1"/>
                </a:solidFill>
                <a:latin typeface="Century Gothic"/>
                <a:cs typeface="Century Gothic"/>
              </a:rPr>
              <a:t> show the </a:t>
            </a:r>
            <a:r>
              <a:rPr lang="fr-CA" b="0" baseline="0" dirty="0" err="1" smtClean="0">
                <a:solidFill>
                  <a:schemeClr val="bg1"/>
                </a:solidFill>
                <a:latin typeface="Century Gothic"/>
                <a:cs typeface="Century Gothic"/>
              </a:rPr>
              <a:t>differene</a:t>
            </a:r>
            <a:r>
              <a:rPr lang="fr-CA" b="0" baseline="0" dirty="0" smtClean="0">
                <a:solidFill>
                  <a:schemeClr val="bg1"/>
                </a:solidFill>
                <a:latin typeface="Century Gothic"/>
                <a:cs typeface="Century Gothic"/>
              </a:rPr>
              <a:t> in « % change » </a:t>
            </a:r>
            <a:r>
              <a:rPr lang="fr-CA" b="0" baseline="0" dirty="0" err="1" smtClean="0">
                <a:solidFill>
                  <a:schemeClr val="bg1"/>
                </a:solidFill>
                <a:latin typeface="Century Gothic"/>
                <a:cs typeface="Century Gothic"/>
              </a:rPr>
              <a:t>column</a:t>
            </a:r>
            <a:r>
              <a:rPr lang="fr-CA" b="0" baseline="0" dirty="0" smtClean="0">
                <a:solidFill>
                  <a:schemeClr val="bg1"/>
                </a:solidFill>
                <a:latin typeface="Century Gothic"/>
                <a:cs typeface="Century Gothic"/>
              </a:rPr>
              <a:t>.</a:t>
            </a:r>
          </a:p>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smtClean="0">
              <a:solidFill>
                <a:schemeClr val="bg1"/>
              </a:solidFill>
              <a:latin typeface="Century Gothic"/>
              <a:cs typeface="Century Gothic"/>
            </a:endParaRPr>
          </a:p>
          <a:p>
            <a:pPr marL="0" marR="0" indent="0" algn="l" defTabSz="460492" rtl="0" eaLnBrk="1" fontAlgn="auto" latinLnBrk="0" hangingPunct="1">
              <a:lnSpc>
                <a:spcPct val="100000"/>
              </a:lnSpc>
              <a:spcBef>
                <a:spcPts val="0"/>
              </a:spcBef>
              <a:spcAft>
                <a:spcPts val="0"/>
              </a:spcAft>
              <a:buClrTx/>
              <a:buSzTx/>
              <a:buFontTx/>
              <a:buNone/>
              <a:tabLst/>
              <a:defRPr/>
            </a:pPr>
            <a:r>
              <a:rPr lang="fr-CA" b="0" baseline="0" dirty="0" smtClean="0">
                <a:solidFill>
                  <a:schemeClr val="bg1"/>
                </a:solidFill>
                <a:latin typeface="Century Gothic"/>
                <a:cs typeface="Century Gothic"/>
              </a:rPr>
              <a:t>As </a:t>
            </a:r>
            <a:r>
              <a:rPr lang="fr-CA" b="0" baseline="0" dirty="0" err="1" smtClean="0">
                <a:solidFill>
                  <a:schemeClr val="bg1"/>
                </a:solidFill>
                <a:latin typeface="Century Gothic"/>
                <a:cs typeface="Century Gothic"/>
              </a:rPr>
              <a:t>you</a:t>
            </a:r>
            <a:r>
              <a:rPr lang="fr-CA" b="0" baseline="0" dirty="0" smtClean="0">
                <a:solidFill>
                  <a:schemeClr val="bg1"/>
                </a:solidFill>
                <a:latin typeface="Century Gothic"/>
                <a:cs typeface="Century Gothic"/>
              </a:rPr>
              <a:t> </a:t>
            </a:r>
            <a:r>
              <a:rPr lang="fr-CA" b="0" baseline="0" dirty="0" err="1" smtClean="0">
                <a:solidFill>
                  <a:schemeClr val="bg1"/>
                </a:solidFill>
                <a:latin typeface="Century Gothic"/>
                <a:cs typeface="Century Gothic"/>
              </a:rPr>
              <a:t>expected</a:t>
            </a:r>
            <a:r>
              <a:rPr lang="fr-CA" b="0" baseline="0" dirty="0" smtClean="0">
                <a:solidFill>
                  <a:schemeClr val="bg1"/>
                </a:solidFill>
                <a:latin typeface="Century Gothic"/>
                <a:cs typeface="Century Gothic"/>
              </a:rPr>
              <a:t>, nominal variables </a:t>
            </a:r>
            <a:r>
              <a:rPr lang="fr-CA" b="0" baseline="0" dirty="0" err="1" smtClean="0">
                <a:solidFill>
                  <a:schemeClr val="bg1"/>
                </a:solidFill>
                <a:latin typeface="Century Gothic"/>
                <a:cs typeface="Century Gothic"/>
              </a:rPr>
              <a:t>including</a:t>
            </a:r>
            <a:r>
              <a:rPr lang="fr-CA" b="0" baseline="0" dirty="0" smtClean="0">
                <a:solidFill>
                  <a:schemeClr val="bg1"/>
                </a:solidFill>
                <a:latin typeface="Century Gothic"/>
                <a:cs typeface="Century Gothic"/>
              </a:rPr>
              <a:t> nominal GDP </a:t>
            </a:r>
            <a:r>
              <a:rPr lang="fr-CA" b="0" baseline="0" dirty="0" err="1" smtClean="0">
                <a:solidFill>
                  <a:schemeClr val="bg1"/>
                </a:solidFill>
                <a:latin typeface="Century Gothic"/>
                <a:cs typeface="Century Gothic"/>
              </a:rPr>
              <a:t>is</a:t>
            </a:r>
            <a:r>
              <a:rPr lang="fr-CA" b="0" baseline="0" dirty="0" smtClean="0">
                <a:solidFill>
                  <a:schemeClr val="bg1"/>
                </a:solidFill>
                <a:latin typeface="Century Gothic"/>
                <a:cs typeface="Century Gothic"/>
              </a:rPr>
              <a:t> up by 20% </a:t>
            </a:r>
            <a:r>
              <a:rPr lang="fr-CA" b="0" baseline="0" dirty="0" err="1" smtClean="0">
                <a:solidFill>
                  <a:schemeClr val="bg1"/>
                </a:solidFill>
                <a:latin typeface="Century Gothic"/>
                <a:cs typeface="Century Gothic"/>
              </a:rPr>
              <a:t>while</a:t>
            </a:r>
            <a:r>
              <a:rPr lang="fr-CA" b="0" baseline="0" dirty="0" smtClean="0">
                <a:solidFill>
                  <a:schemeClr val="bg1"/>
                </a:solidFill>
                <a:latin typeface="Century Gothic"/>
                <a:cs typeface="Century Gothic"/>
              </a:rPr>
              <a:t> real variables do not change.</a:t>
            </a:r>
          </a:p>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smtClean="0">
              <a:solidFill>
                <a:schemeClr val="bg1"/>
              </a:solidFill>
              <a:latin typeface="Century Gothic"/>
              <a:cs typeface="Century Gothic"/>
            </a:endParaRPr>
          </a:p>
          <a:p>
            <a:pPr marL="0" marR="0" indent="0" algn="l" defTabSz="460492" rtl="0" eaLnBrk="1" fontAlgn="auto" latinLnBrk="0" hangingPunct="1">
              <a:lnSpc>
                <a:spcPct val="100000"/>
              </a:lnSpc>
              <a:spcBef>
                <a:spcPts val="0"/>
              </a:spcBef>
              <a:spcAft>
                <a:spcPts val="0"/>
              </a:spcAft>
              <a:buClrTx/>
              <a:buSzTx/>
              <a:buFontTx/>
              <a:buNone/>
              <a:tabLst/>
              <a:defRPr/>
            </a:pPr>
            <a:r>
              <a:rPr lang="en-US" sz="1200" dirty="0" smtClean="0"/>
              <a:t>VA(j) are unchanged while P(</a:t>
            </a:r>
            <a:r>
              <a:rPr lang="en-US" sz="1200" dirty="0" err="1" smtClean="0"/>
              <a:t>i</a:t>
            </a:r>
            <a:r>
              <a:rPr lang="en-US" sz="1200" dirty="0" smtClean="0"/>
              <a:t>) and R(j) all increase by 20%.</a:t>
            </a: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60492" rtl="0" eaLnBrk="1" fontAlgn="auto" latinLnBrk="0" hangingPunct="1">
              <a:lnSpc>
                <a:spcPct val="100000"/>
              </a:lnSpc>
              <a:spcBef>
                <a:spcPts val="0"/>
              </a:spcBef>
              <a:spcAft>
                <a:spcPts val="0"/>
              </a:spcAft>
              <a:buClrTx/>
              <a:buSzTx/>
              <a:buFontTx/>
              <a:buNone/>
              <a:tabLst/>
              <a:defRPr/>
            </a:pPr>
            <a:r>
              <a:rPr lang="en-US" sz="1200" dirty="0" smtClean="0"/>
              <a:t>Money is neutral</a:t>
            </a:r>
            <a:r>
              <a:rPr lang="en-US" sz="1200" baseline="0" dirty="0" smtClean="0"/>
              <a:t> in this context.</a:t>
            </a:r>
            <a:endParaRPr lang="mn-MN" sz="12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fr-CA" b="0" baseline="0" dirty="0" smtClean="0">
              <a:solidFill>
                <a:schemeClr val="bg1"/>
              </a:solidFill>
              <a:latin typeface="Century Gothic"/>
              <a:cs typeface="Century Gothic"/>
            </a:endParaRPr>
          </a:p>
          <a:p>
            <a:pPr marL="0" marR="0" indent="0" algn="l" defTabSz="460492" rtl="0" eaLnBrk="1" fontAlgn="auto" latinLnBrk="0" hangingPunct="1">
              <a:lnSpc>
                <a:spcPct val="100000"/>
              </a:lnSpc>
              <a:spcBef>
                <a:spcPts val="0"/>
              </a:spcBef>
              <a:spcAft>
                <a:spcPts val="0"/>
              </a:spcAft>
              <a:buClrTx/>
              <a:buSzTx/>
              <a:buFontTx/>
              <a:buNone/>
              <a:tabLst/>
              <a:defRPr/>
            </a:pPr>
            <a:r>
              <a:rPr lang="fr-CA" b="0" baseline="0" dirty="0" smtClean="0">
                <a:solidFill>
                  <a:schemeClr val="bg1"/>
                </a:solidFill>
                <a:latin typeface="Century Gothic"/>
                <a:cs typeface="Century Gothic"/>
              </a:rPr>
              <a:t> </a:t>
            </a: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34</a:t>
            </a:fld>
            <a:endParaRPr lang="en-US"/>
          </a:p>
        </p:txBody>
      </p:sp>
    </p:spTree>
    <p:extLst>
      <p:ext uri="{BB962C8B-B14F-4D97-AF65-F5344CB8AC3E}">
        <p14:creationId xmlns:p14="http://schemas.microsoft.com/office/powerpoint/2010/main" val="36343409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dirty="0" smtClean="0">
                <a:latin typeface="Times New Roman" panose="02020603050405020304" pitchFamily="18" charset="0"/>
                <a:ea typeface="Calibri" panose="020F0502020204030204" pitchFamily="34" charset="0"/>
              </a:rPr>
              <a:t>we consider sticky wage in the PEP-1-t and the current model with the Taylor rule – i.e., nominal wage grows uninterrupted </a:t>
            </a:r>
            <a:r>
              <a:rPr lang="en-US" dirty="0" smtClean="0">
                <a:latin typeface="Times New Roman" panose="02020603050405020304" pitchFamily="18" charset="0"/>
                <a:ea typeface="Calibri" panose="020F0502020204030204" pitchFamily="34" charset="0"/>
              </a:rPr>
              <a:t>in the simulation </a:t>
            </a:r>
            <a:r>
              <a:rPr lang="mn-MN" dirty="0" smtClean="0">
                <a:latin typeface="Times New Roman" panose="02020603050405020304" pitchFamily="18" charset="0"/>
                <a:ea typeface="Calibri" panose="020F0502020204030204" pitchFamily="34" charset="0"/>
              </a:rPr>
              <a:t>over the 10 period</a:t>
            </a:r>
            <a:r>
              <a:rPr lang="en-US" dirty="0" smtClean="0">
                <a:latin typeface="Times New Roman" panose="02020603050405020304" pitchFamily="18" charset="0"/>
                <a:ea typeface="Calibri" panose="020F0502020204030204" pitchFamily="34" charset="0"/>
              </a:rPr>
              <a:t>s</a:t>
            </a:r>
            <a:r>
              <a:rPr lang="mn-MN" dirty="0" smtClean="0">
                <a:latin typeface="Times New Roman" panose="02020603050405020304" pitchFamily="18" charset="0"/>
                <a:ea typeface="Calibri" panose="020F0502020204030204" pitchFamily="34" charset="0"/>
              </a:rPr>
              <a:t>. The level of employment absorbs the impact of shocks. Our focus is on period 3 under the same shock – 10% increase in nominal government spending.</a:t>
            </a:r>
            <a:endParaRPr lang="mn-MN"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35</a:t>
            </a:fld>
            <a:endParaRPr lang="en-US"/>
          </a:p>
        </p:txBody>
      </p:sp>
    </p:spTree>
    <p:extLst>
      <p:ext uri="{BB962C8B-B14F-4D97-AF65-F5344CB8AC3E}">
        <p14:creationId xmlns:p14="http://schemas.microsoft.com/office/powerpoint/2010/main" val="14857272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As can be seen, the current model </a:t>
            </a:r>
            <a:r>
              <a:rPr lang="en-US" sz="1200" kern="1200" dirty="0" smtClean="0">
                <a:solidFill>
                  <a:schemeClr val="tx1"/>
                </a:solidFill>
                <a:effectLst/>
                <a:latin typeface="+mn-lt"/>
                <a:ea typeface="+mn-ea"/>
                <a:cs typeface="+mn-cs"/>
              </a:rPr>
              <a:t>with the Taylor rule </a:t>
            </a:r>
            <a:r>
              <a:rPr lang="mn-MN" sz="1200" kern="1200" dirty="0" smtClean="0">
                <a:solidFill>
                  <a:schemeClr val="tx1"/>
                </a:solidFill>
                <a:effectLst/>
                <a:latin typeface="+mn-lt"/>
                <a:ea typeface="+mn-ea"/>
                <a:cs typeface="+mn-cs"/>
              </a:rPr>
              <a:t>generates inflation so that real wage falls and creates an opportunity for producers to increase their employment and production. In the other two cases, however, almost no inflation is created as the central bank adjusts its policy to maintain the constant numeraire so that the real effect is much smaller. The impact of the shock </a:t>
            </a:r>
            <a:r>
              <a:rPr lang="en-US" sz="1200" kern="1200" dirty="0" smtClean="0">
                <a:solidFill>
                  <a:schemeClr val="tx1"/>
                </a:solidFill>
                <a:effectLst/>
                <a:latin typeface="+mn-lt"/>
                <a:ea typeface="+mn-ea"/>
                <a:cs typeface="+mn-cs"/>
              </a:rPr>
              <a:t>on the </a:t>
            </a:r>
            <a:r>
              <a:rPr lang="mn-MN" sz="1200" kern="1200" dirty="0" smtClean="0">
                <a:solidFill>
                  <a:schemeClr val="tx1"/>
                </a:solidFill>
                <a:effectLst/>
                <a:latin typeface="+mn-lt"/>
                <a:ea typeface="+mn-ea"/>
                <a:cs typeface="+mn-cs"/>
              </a:rPr>
              <a:t>production </a:t>
            </a:r>
            <a:r>
              <a:rPr lang="en-US" sz="1200" kern="1200" dirty="0" smtClean="0">
                <a:solidFill>
                  <a:schemeClr val="tx1"/>
                </a:solidFill>
                <a:effectLst/>
                <a:latin typeface="+mn-lt"/>
                <a:ea typeface="+mn-ea"/>
                <a:cs typeface="+mn-cs"/>
              </a:rPr>
              <a:t>of </a:t>
            </a:r>
            <a:r>
              <a:rPr lang="mn-MN" sz="1200" kern="1200" dirty="0" smtClean="0">
                <a:solidFill>
                  <a:schemeClr val="tx1"/>
                </a:solidFill>
                <a:effectLst/>
                <a:latin typeface="+mn-lt"/>
                <a:ea typeface="+mn-ea"/>
                <a:cs typeface="+mn-cs"/>
              </a:rPr>
              <a:t>sectors is very different as shown in the following figure.</a:t>
            </a: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36</a:t>
            </a:fld>
            <a:endParaRPr lang="en-US"/>
          </a:p>
        </p:txBody>
      </p:sp>
    </p:spTree>
    <p:extLst>
      <p:ext uri="{BB962C8B-B14F-4D97-AF65-F5344CB8AC3E}">
        <p14:creationId xmlns:p14="http://schemas.microsoft.com/office/powerpoint/2010/main" val="9386462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dirty="0" smtClean="0">
                <a:solidFill>
                  <a:srgbClr val="202122"/>
                </a:solidFill>
                <a:latin typeface="Times New Roman" panose="02020603050405020304" pitchFamily="18" charset="0"/>
                <a:ea typeface="Calibri" panose="020F0502020204030204" pitchFamily="34" charset="0"/>
              </a:rPr>
              <a:t>Interestingly, if we shock the numeraire in the “Exchange rate” and “CPI” cases with those generated from the “Taylor” case</a:t>
            </a:r>
            <a:r>
              <a:rPr lang="en-US" dirty="0" smtClean="0">
                <a:solidFill>
                  <a:srgbClr val="202122"/>
                </a:solidFill>
                <a:latin typeface="Times New Roman" panose="02020603050405020304" pitchFamily="18" charset="0"/>
                <a:ea typeface="Calibri" panose="020F0502020204030204" pitchFamily="34" charset="0"/>
              </a:rPr>
              <a:t> (1.104 and 1.145 respectively) in addition to the common shock</a:t>
            </a:r>
            <a:r>
              <a:rPr lang="mn-MN" dirty="0" smtClean="0">
                <a:solidFill>
                  <a:srgbClr val="202122"/>
                </a:solidFill>
                <a:latin typeface="Times New Roman" panose="02020603050405020304" pitchFamily="18" charset="0"/>
                <a:ea typeface="Calibri" panose="020F0502020204030204" pitchFamily="34" charset="0"/>
              </a:rPr>
              <a:t>, the results in the three cases are again very similar. For instance, see the following figure </a:t>
            </a:r>
            <a:r>
              <a:rPr lang="en-US" dirty="0" smtClean="0">
                <a:solidFill>
                  <a:srgbClr val="202122"/>
                </a:solidFill>
                <a:latin typeface="Times New Roman" panose="02020603050405020304" pitchFamily="18" charset="0"/>
                <a:ea typeface="Calibri" panose="020F0502020204030204" pitchFamily="34" charset="0"/>
              </a:rPr>
              <a:t>for </a:t>
            </a:r>
            <a:r>
              <a:rPr lang="mn-MN" dirty="0" smtClean="0">
                <a:solidFill>
                  <a:srgbClr val="202122"/>
                </a:solidFill>
                <a:latin typeface="Times New Roman" panose="02020603050405020304" pitchFamily="18" charset="0"/>
                <a:ea typeface="Calibri" panose="020F0502020204030204" pitchFamily="34" charset="0"/>
              </a:rPr>
              <a:t>the changes in production by sectors.</a:t>
            </a: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37</a:t>
            </a:fld>
            <a:endParaRPr lang="en-US"/>
          </a:p>
        </p:txBody>
      </p:sp>
    </p:spTree>
    <p:extLst>
      <p:ext uri="{BB962C8B-B14F-4D97-AF65-F5344CB8AC3E}">
        <p14:creationId xmlns:p14="http://schemas.microsoft.com/office/powerpoint/2010/main" val="11992054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38</a:t>
            </a:fld>
            <a:endParaRPr lang="en-US"/>
          </a:p>
        </p:txBody>
      </p:sp>
    </p:spTree>
    <p:extLst>
      <p:ext uri="{BB962C8B-B14F-4D97-AF65-F5344CB8AC3E}">
        <p14:creationId xmlns:p14="http://schemas.microsoft.com/office/powerpoint/2010/main" val="2482852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4</a:t>
            </a:fld>
            <a:endParaRPr lang="en-US"/>
          </a:p>
        </p:txBody>
      </p:sp>
    </p:spTree>
    <p:extLst>
      <p:ext uri="{BB962C8B-B14F-4D97-AF65-F5344CB8AC3E}">
        <p14:creationId xmlns:p14="http://schemas.microsoft.com/office/powerpoint/2010/main" val="3214259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5</a:t>
            </a:fld>
            <a:endParaRPr lang="en-US"/>
          </a:p>
        </p:txBody>
      </p:sp>
    </p:spTree>
    <p:extLst>
      <p:ext uri="{BB962C8B-B14F-4D97-AF65-F5344CB8AC3E}">
        <p14:creationId xmlns:p14="http://schemas.microsoft.com/office/powerpoint/2010/main" val="837158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6</a:t>
            </a:fld>
            <a:endParaRPr lang="en-US"/>
          </a:p>
        </p:txBody>
      </p:sp>
    </p:spTree>
    <p:extLst>
      <p:ext uri="{BB962C8B-B14F-4D97-AF65-F5344CB8AC3E}">
        <p14:creationId xmlns:p14="http://schemas.microsoft.com/office/powerpoint/2010/main" val="3294888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Font typeface="Arial" panose="020B0604020202020204" pitchFamily="34" charset="0"/>
              <a:buNone/>
            </a:pPr>
            <a:endParaRPr lang="en-US" sz="1200" dirty="0" smtClean="0"/>
          </a:p>
        </p:txBody>
      </p:sp>
      <p:sp>
        <p:nvSpPr>
          <p:cNvPr id="4" name="Slide Number Placeholder 3"/>
          <p:cNvSpPr>
            <a:spLocks noGrp="1"/>
          </p:cNvSpPr>
          <p:nvPr>
            <p:ph type="sldNum" sz="quarter" idx="10"/>
          </p:nvPr>
        </p:nvSpPr>
        <p:spPr/>
        <p:txBody>
          <a:bodyPr/>
          <a:lstStyle/>
          <a:p>
            <a:fld id="{1798617C-A648-114C-8D83-9D08C78448F8}" type="slidenum">
              <a:rPr lang="en-US" smtClean="0"/>
              <a:t>7</a:t>
            </a:fld>
            <a:endParaRPr lang="en-US"/>
          </a:p>
        </p:txBody>
      </p:sp>
    </p:spTree>
    <p:extLst>
      <p:ext uri="{BB962C8B-B14F-4D97-AF65-F5344CB8AC3E}">
        <p14:creationId xmlns:p14="http://schemas.microsoft.com/office/powerpoint/2010/main" val="3274981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mn-MN" sz="1200" dirty="0" smtClean="0"/>
              <a:t>Whether a central bank cares the inflation gap more or less than the output gap is determined by the weights attached to the gaps. </a:t>
            </a:r>
            <a:endParaRPr lang="en-US" sz="1200" dirty="0" smtClean="0"/>
          </a:p>
          <a:p>
            <a: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sz="1200" dirty="0" smtClean="0"/>
          </a:p>
          <a:p>
            <a: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mn-MN" sz="1200" dirty="0" smtClean="0"/>
              <a:t>It is common that central banks care more about inflation and acts more aggressively to inflation by adjusting the interest rate.</a:t>
            </a:r>
            <a:endParaRPr lang="en-US" sz="1200" dirty="0" smtClean="0"/>
          </a:p>
          <a:p>
            <a: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sz="1200" dirty="0" smtClean="0"/>
          </a:p>
          <a:p>
            <a:pPr marL="0" indent="0">
              <a:lnSpc>
                <a:spcPct val="150000"/>
              </a:lnSpc>
              <a:buFont typeface="Arial" panose="020B0604020202020204" pitchFamily="34" charset="0"/>
              <a:buNone/>
            </a:pPr>
            <a:endParaRPr lang="en-US" sz="1200" dirty="0" smtClean="0"/>
          </a:p>
        </p:txBody>
      </p:sp>
      <p:sp>
        <p:nvSpPr>
          <p:cNvPr id="4" name="Slide Number Placeholder 3"/>
          <p:cNvSpPr>
            <a:spLocks noGrp="1"/>
          </p:cNvSpPr>
          <p:nvPr>
            <p:ph type="sldNum" sz="quarter" idx="10"/>
          </p:nvPr>
        </p:nvSpPr>
        <p:spPr/>
        <p:txBody>
          <a:bodyPr/>
          <a:lstStyle/>
          <a:p>
            <a:fld id="{1798617C-A648-114C-8D83-9D08C78448F8}" type="slidenum">
              <a:rPr lang="en-US" smtClean="0"/>
              <a:t>8</a:t>
            </a:fld>
            <a:endParaRPr lang="en-US"/>
          </a:p>
        </p:txBody>
      </p:sp>
    </p:spTree>
    <p:extLst>
      <p:ext uri="{BB962C8B-B14F-4D97-AF65-F5344CB8AC3E}">
        <p14:creationId xmlns:p14="http://schemas.microsoft.com/office/powerpoint/2010/main" val="3083316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50000"/>
              </a:lnSpc>
              <a:buFont typeface="Arial" panose="020B0604020202020204" pitchFamily="34" charset="0"/>
              <a:buChar cha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9</a:t>
            </a:fld>
            <a:endParaRPr lang="en-US"/>
          </a:p>
        </p:txBody>
      </p:sp>
    </p:spTree>
    <p:extLst>
      <p:ext uri="{BB962C8B-B14F-4D97-AF65-F5344CB8AC3E}">
        <p14:creationId xmlns:p14="http://schemas.microsoft.com/office/powerpoint/2010/main" val="1060298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p>
            <a:fld id="{E8DC33CA-A066-488E-BFBF-9698945D9F31}" type="datetimeFigureOut">
              <a:rPr lang="fr-CA" smtClean="0"/>
              <a:t>2021-05-29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E8DC33CA-A066-488E-BFBF-9698945D9F31}" type="datetimeFigureOut">
              <a:rPr lang="fr-CA" smtClean="0"/>
              <a:t>2021-05-29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E8DC33CA-A066-488E-BFBF-9698945D9F31}" type="datetimeFigureOut">
              <a:rPr lang="fr-CA" smtClean="0"/>
              <a:t>2021-05-29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E8DC33CA-A066-488E-BFBF-9698945D9F31}" type="datetimeFigureOut">
              <a:rPr lang="fr-CA" smtClean="0"/>
              <a:t>2021-05-29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C33CA-A066-488E-BFBF-9698945D9F31}" type="datetimeFigureOut">
              <a:rPr lang="fr-CA" smtClean="0"/>
              <a:t>2021-05-29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p>
            <a:fld id="{E8DC33CA-A066-488E-BFBF-9698945D9F31}" type="datetimeFigureOut">
              <a:rPr lang="fr-CA" smtClean="0"/>
              <a:t>2021-05-29</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p>
            <a:fld id="{E8DC33CA-A066-488E-BFBF-9698945D9F31}" type="datetimeFigureOut">
              <a:rPr lang="fr-CA" smtClean="0"/>
              <a:t>2021-05-29</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p>
            <a:fld id="{E8DC33CA-A066-488E-BFBF-9698945D9F31}" type="datetimeFigureOut">
              <a:rPr lang="fr-CA" smtClean="0"/>
              <a:t>2021-05-29</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C33CA-A066-488E-BFBF-9698945D9F31}" type="datetimeFigureOut">
              <a:rPr lang="fr-CA" smtClean="0"/>
              <a:t>2021-05-29</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C33CA-A066-488E-BFBF-9698945D9F31}" type="datetimeFigureOut">
              <a:rPr lang="fr-CA" smtClean="0"/>
              <a:t>2021-05-29</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C33CA-A066-488E-BFBF-9698945D9F31}" type="datetimeFigureOut">
              <a:rPr lang="fr-CA" smtClean="0"/>
              <a:t>2021-05-29</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C33CA-A066-488E-BFBF-9698945D9F31}" type="datetimeFigureOut">
              <a:rPr lang="fr-CA" smtClean="0"/>
              <a:t>2021-05-29</a:t>
            </a:fld>
            <a:endParaRPr lang="fr-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EDD814-FD6F-4530-BDD4-851BA8BC5FAD}" type="slidenum">
              <a:rPr lang="fr-CA" smtClean="0"/>
              <a:t>‹#›</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40.xml"/><Relationship Id="rId7" Type="http://schemas.openxmlformats.org/officeDocument/2006/relationships/notesSlide" Target="../notesSlides/notesSlide1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7.xml"/><Relationship Id="rId5" Type="http://schemas.openxmlformats.org/officeDocument/2006/relationships/tags" Target="../tags/tag42.xml"/><Relationship Id="rId4" Type="http://schemas.openxmlformats.org/officeDocument/2006/relationships/tags" Target="../tags/tag41.xml"/></Relationships>
</file>

<file path=ppt/slides/_rels/slide12.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oleObject" Target="../embeddings/oleObject8.bin"/><Relationship Id="rId3" Type="http://schemas.openxmlformats.org/officeDocument/2006/relationships/tags" Target="../tags/tag44.xml"/><Relationship Id="rId7" Type="http://schemas.openxmlformats.org/officeDocument/2006/relationships/notesSlide" Target="../notesSlides/notesSlide12.xml"/><Relationship Id="rId12" Type="http://schemas.openxmlformats.org/officeDocument/2006/relationships/image" Target="../media/image8.wmf"/><Relationship Id="rId2" Type="http://schemas.openxmlformats.org/officeDocument/2006/relationships/tags" Target="../tags/tag43.xml"/><Relationship Id="rId16" Type="http://schemas.openxmlformats.org/officeDocument/2006/relationships/image" Target="../media/image10.wmf"/><Relationship Id="rId1" Type="http://schemas.openxmlformats.org/officeDocument/2006/relationships/vmlDrawing" Target="../drawings/vmlDrawing3.vml"/><Relationship Id="rId6" Type="http://schemas.openxmlformats.org/officeDocument/2006/relationships/slideLayout" Target="../slideLayouts/slideLayout7.xml"/><Relationship Id="rId11" Type="http://schemas.openxmlformats.org/officeDocument/2006/relationships/oleObject" Target="../embeddings/oleObject7.bin"/><Relationship Id="rId5" Type="http://schemas.openxmlformats.org/officeDocument/2006/relationships/tags" Target="../tags/tag46.xml"/><Relationship Id="rId15" Type="http://schemas.openxmlformats.org/officeDocument/2006/relationships/oleObject" Target="../embeddings/oleObject9.bin"/><Relationship Id="rId10" Type="http://schemas.openxmlformats.org/officeDocument/2006/relationships/image" Target="../media/image7.wmf"/><Relationship Id="rId4" Type="http://schemas.openxmlformats.org/officeDocument/2006/relationships/tags" Target="../tags/tag45.xml"/><Relationship Id="rId9" Type="http://schemas.openxmlformats.org/officeDocument/2006/relationships/oleObject" Target="../embeddings/oleObject6.bin"/><Relationship Id="rId14" Type="http://schemas.openxmlformats.org/officeDocument/2006/relationships/image" Target="../media/image9.wmf"/></Relationships>
</file>

<file path=ppt/slides/_rels/slide13.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oleObject" Target="../embeddings/oleObject12.bin"/><Relationship Id="rId3" Type="http://schemas.openxmlformats.org/officeDocument/2006/relationships/tags" Target="../tags/tag48.xml"/><Relationship Id="rId7" Type="http://schemas.openxmlformats.org/officeDocument/2006/relationships/notesSlide" Target="../notesSlides/notesSlide13.xml"/><Relationship Id="rId12" Type="http://schemas.openxmlformats.org/officeDocument/2006/relationships/image" Target="../media/image12.wmf"/><Relationship Id="rId2" Type="http://schemas.openxmlformats.org/officeDocument/2006/relationships/tags" Target="../tags/tag47.xml"/><Relationship Id="rId16" Type="http://schemas.openxmlformats.org/officeDocument/2006/relationships/image" Target="../media/image14.wmf"/><Relationship Id="rId1" Type="http://schemas.openxmlformats.org/officeDocument/2006/relationships/vmlDrawing" Target="../drawings/vmlDrawing4.vml"/><Relationship Id="rId6" Type="http://schemas.openxmlformats.org/officeDocument/2006/relationships/slideLayout" Target="../slideLayouts/slideLayout7.xml"/><Relationship Id="rId11" Type="http://schemas.openxmlformats.org/officeDocument/2006/relationships/oleObject" Target="../embeddings/oleObject11.bin"/><Relationship Id="rId5" Type="http://schemas.openxmlformats.org/officeDocument/2006/relationships/tags" Target="../tags/tag50.xml"/><Relationship Id="rId15" Type="http://schemas.openxmlformats.org/officeDocument/2006/relationships/oleObject" Target="../embeddings/oleObject13.bin"/><Relationship Id="rId10" Type="http://schemas.openxmlformats.org/officeDocument/2006/relationships/image" Target="../media/image11.wmf"/><Relationship Id="rId4" Type="http://schemas.openxmlformats.org/officeDocument/2006/relationships/tags" Target="../tags/tag49.xml"/><Relationship Id="rId9" Type="http://schemas.openxmlformats.org/officeDocument/2006/relationships/oleObject" Target="../embeddings/oleObject10.bin"/><Relationship Id="rId14" Type="http://schemas.openxmlformats.org/officeDocument/2006/relationships/image" Target="../media/image13.wmf"/></Relationships>
</file>

<file path=ppt/slides/_rels/slide14.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oleObject" Target="../embeddings/oleObject16.bin"/><Relationship Id="rId18" Type="http://schemas.openxmlformats.org/officeDocument/2006/relationships/image" Target="../media/image19.wmf"/><Relationship Id="rId3" Type="http://schemas.openxmlformats.org/officeDocument/2006/relationships/tags" Target="../tags/tag52.xml"/><Relationship Id="rId7" Type="http://schemas.openxmlformats.org/officeDocument/2006/relationships/notesSlide" Target="../notesSlides/notesSlide14.xml"/><Relationship Id="rId12" Type="http://schemas.openxmlformats.org/officeDocument/2006/relationships/image" Target="../media/image16.wmf"/><Relationship Id="rId17" Type="http://schemas.openxmlformats.org/officeDocument/2006/relationships/oleObject" Target="../embeddings/oleObject18.bin"/><Relationship Id="rId2" Type="http://schemas.openxmlformats.org/officeDocument/2006/relationships/tags" Target="../tags/tag51.xml"/><Relationship Id="rId16" Type="http://schemas.openxmlformats.org/officeDocument/2006/relationships/image" Target="../media/image18.wmf"/><Relationship Id="rId1" Type="http://schemas.openxmlformats.org/officeDocument/2006/relationships/vmlDrawing" Target="../drawings/vmlDrawing5.vml"/><Relationship Id="rId6" Type="http://schemas.openxmlformats.org/officeDocument/2006/relationships/slideLayout" Target="../slideLayouts/slideLayout7.xml"/><Relationship Id="rId11" Type="http://schemas.openxmlformats.org/officeDocument/2006/relationships/oleObject" Target="../embeddings/oleObject15.bin"/><Relationship Id="rId5" Type="http://schemas.openxmlformats.org/officeDocument/2006/relationships/tags" Target="../tags/tag54.xml"/><Relationship Id="rId15" Type="http://schemas.openxmlformats.org/officeDocument/2006/relationships/oleObject" Target="../embeddings/oleObject17.bin"/><Relationship Id="rId10" Type="http://schemas.openxmlformats.org/officeDocument/2006/relationships/image" Target="../media/image15.wmf"/><Relationship Id="rId4" Type="http://schemas.openxmlformats.org/officeDocument/2006/relationships/tags" Target="../tags/tag53.xml"/><Relationship Id="rId9" Type="http://schemas.openxmlformats.org/officeDocument/2006/relationships/oleObject" Target="../embeddings/oleObject14.bin"/><Relationship Id="rId14" Type="http://schemas.openxmlformats.org/officeDocument/2006/relationships/image" Target="../media/image17.wmf"/></Relationships>
</file>

<file path=ppt/slides/_rels/slide15.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oleObject" Target="../embeddings/oleObject21.bin"/><Relationship Id="rId3" Type="http://schemas.openxmlformats.org/officeDocument/2006/relationships/tags" Target="../tags/tag56.xml"/><Relationship Id="rId7" Type="http://schemas.openxmlformats.org/officeDocument/2006/relationships/notesSlide" Target="../notesSlides/notesSlide15.xml"/><Relationship Id="rId12" Type="http://schemas.openxmlformats.org/officeDocument/2006/relationships/image" Target="../media/image21.wmf"/><Relationship Id="rId2" Type="http://schemas.openxmlformats.org/officeDocument/2006/relationships/tags" Target="../tags/tag55.xml"/><Relationship Id="rId16" Type="http://schemas.openxmlformats.org/officeDocument/2006/relationships/image" Target="../media/image23.wmf"/><Relationship Id="rId1" Type="http://schemas.openxmlformats.org/officeDocument/2006/relationships/vmlDrawing" Target="../drawings/vmlDrawing6.vml"/><Relationship Id="rId6" Type="http://schemas.openxmlformats.org/officeDocument/2006/relationships/slideLayout" Target="../slideLayouts/slideLayout7.xml"/><Relationship Id="rId11" Type="http://schemas.openxmlformats.org/officeDocument/2006/relationships/oleObject" Target="../embeddings/oleObject20.bin"/><Relationship Id="rId5" Type="http://schemas.openxmlformats.org/officeDocument/2006/relationships/tags" Target="../tags/tag58.xml"/><Relationship Id="rId15" Type="http://schemas.openxmlformats.org/officeDocument/2006/relationships/oleObject" Target="../embeddings/oleObject22.bin"/><Relationship Id="rId10" Type="http://schemas.openxmlformats.org/officeDocument/2006/relationships/image" Target="../media/image20.wmf"/><Relationship Id="rId4" Type="http://schemas.openxmlformats.org/officeDocument/2006/relationships/tags" Target="../tags/tag57.xml"/><Relationship Id="rId9" Type="http://schemas.openxmlformats.org/officeDocument/2006/relationships/oleObject" Target="../embeddings/oleObject19.bin"/><Relationship Id="rId14" Type="http://schemas.openxmlformats.org/officeDocument/2006/relationships/image" Target="../media/image22.wmf"/></Relationships>
</file>

<file path=ppt/slides/_rels/slide16.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oleObject" Target="../embeddings/oleObject25.bin"/><Relationship Id="rId18" Type="http://schemas.openxmlformats.org/officeDocument/2006/relationships/image" Target="../media/image28.wmf"/><Relationship Id="rId3" Type="http://schemas.openxmlformats.org/officeDocument/2006/relationships/tags" Target="../tags/tag60.xml"/><Relationship Id="rId7" Type="http://schemas.openxmlformats.org/officeDocument/2006/relationships/notesSlide" Target="../notesSlides/notesSlide16.xml"/><Relationship Id="rId12" Type="http://schemas.openxmlformats.org/officeDocument/2006/relationships/image" Target="../media/image25.wmf"/><Relationship Id="rId17" Type="http://schemas.openxmlformats.org/officeDocument/2006/relationships/oleObject" Target="../embeddings/oleObject27.bin"/><Relationship Id="rId2" Type="http://schemas.openxmlformats.org/officeDocument/2006/relationships/tags" Target="../tags/tag59.xml"/><Relationship Id="rId16" Type="http://schemas.openxmlformats.org/officeDocument/2006/relationships/image" Target="../media/image27.wmf"/><Relationship Id="rId1" Type="http://schemas.openxmlformats.org/officeDocument/2006/relationships/vmlDrawing" Target="../drawings/vmlDrawing7.vml"/><Relationship Id="rId6" Type="http://schemas.openxmlformats.org/officeDocument/2006/relationships/slideLayout" Target="../slideLayouts/slideLayout7.xml"/><Relationship Id="rId11" Type="http://schemas.openxmlformats.org/officeDocument/2006/relationships/oleObject" Target="../embeddings/oleObject24.bin"/><Relationship Id="rId5" Type="http://schemas.openxmlformats.org/officeDocument/2006/relationships/tags" Target="../tags/tag62.xml"/><Relationship Id="rId15" Type="http://schemas.openxmlformats.org/officeDocument/2006/relationships/oleObject" Target="../embeddings/oleObject26.bin"/><Relationship Id="rId10" Type="http://schemas.openxmlformats.org/officeDocument/2006/relationships/image" Target="../media/image24.wmf"/><Relationship Id="rId4" Type="http://schemas.openxmlformats.org/officeDocument/2006/relationships/tags" Target="../tags/tag61.xml"/><Relationship Id="rId9" Type="http://schemas.openxmlformats.org/officeDocument/2006/relationships/oleObject" Target="../embeddings/oleObject23.bin"/><Relationship Id="rId14" Type="http://schemas.openxmlformats.org/officeDocument/2006/relationships/image" Target="../media/image26.wmf"/></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13" Type="http://schemas.openxmlformats.org/officeDocument/2006/relationships/image" Target="../media/image30.wmf"/><Relationship Id="rId3" Type="http://schemas.openxmlformats.org/officeDocument/2006/relationships/tags" Target="../tags/tag64.xml"/><Relationship Id="rId7" Type="http://schemas.openxmlformats.org/officeDocument/2006/relationships/slideLayout" Target="../slideLayouts/slideLayout7.xml"/><Relationship Id="rId12" Type="http://schemas.openxmlformats.org/officeDocument/2006/relationships/oleObject" Target="../embeddings/oleObject29.bin"/><Relationship Id="rId2" Type="http://schemas.openxmlformats.org/officeDocument/2006/relationships/tags" Target="../tags/tag63.xml"/><Relationship Id="rId1" Type="http://schemas.openxmlformats.org/officeDocument/2006/relationships/vmlDrawing" Target="../drawings/vmlDrawing8.vml"/><Relationship Id="rId6" Type="http://schemas.openxmlformats.org/officeDocument/2006/relationships/tags" Target="../tags/tag67.xml"/><Relationship Id="rId11" Type="http://schemas.openxmlformats.org/officeDocument/2006/relationships/image" Target="../media/image29.wmf"/><Relationship Id="rId5" Type="http://schemas.openxmlformats.org/officeDocument/2006/relationships/tags" Target="../tags/tag66.xml"/><Relationship Id="rId15" Type="http://schemas.openxmlformats.org/officeDocument/2006/relationships/image" Target="../media/image31.wmf"/><Relationship Id="rId10" Type="http://schemas.openxmlformats.org/officeDocument/2006/relationships/oleObject" Target="../embeddings/oleObject28.bin"/><Relationship Id="rId4" Type="http://schemas.openxmlformats.org/officeDocument/2006/relationships/tags" Target="../tags/tag65.xml"/><Relationship Id="rId9" Type="http://schemas.openxmlformats.org/officeDocument/2006/relationships/image" Target="../media/image6.jpg"/><Relationship Id="rId14" Type="http://schemas.openxmlformats.org/officeDocument/2006/relationships/oleObject" Target="../embeddings/oleObject30.bin"/></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13" Type="http://schemas.openxmlformats.org/officeDocument/2006/relationships/image" Target="../media/image32.wmf"/><Relationship Id="rId18" Type="http://schemas.openxmlformats.org/officeDocument/2006/relationships/oleObject" Target="../embeddings/oleObject35.bin"/><Relationship Id="rId3" Type="http://schemas.openxmlformats.org/officeDocument/2006/relationships/tags" Target="../tags/tag69.xml"/><Relationship Id="rId7" Type="http://schemas.openxmlformats.org/officeDocument/2006/relationships/slideLayout" Target="../slideLayouts/slideLayout7.xml"/><Relationship Id="rId12" Type="http://schemas.openxmlformats.org/officeDocument/2006/relationships/oleObject" Target="../embeddings/oleObject32.bin"/><Relationship Id="rId17" Type="http://schemas.openxmlformats.org/officeDocument/2006/relationships/image" Target="../media/image34.wmf"/><Relationship Id="rId2" Type="http://schemas.openxmlformats.org/officeDocument/2006/relationships/tags" Target="../tags/tag68.xml"/><Relationship Id="rId16" Type="http://schemas.openxmlformats.org/officeDocument/2006/relationships/oleObject" Target="../embeddings/oleObject34.bin"/><Relationship Id="rId1" Type="http://schemas.openxmlformats.org/officeDocument/2006/relationships/vmlDrawing" Target="../drawings/vmlDrawing9.vml"/><Relationship Id="rId6" Type="http://schemas.openxmlformats.org/officeDocument/2006/relationships/tags" Target="../tags/tag72.xml"/><Relationship Id="rId11" Type="http://schemas.openxmlformats.org/officeDocument/2006/relationships/image" Target="../media/image3.wmf"/><Relationship Id="rId5" Type="http://schemas.openxmlformats.org/officeDocument/2006/relationships/tags" Target="../tags/tag71.xml"/><Relationship Id="rId15" Type="http://schemas.openxmlformats.org/officeDocument/2006/relationships/image" Target="../media/image33.wmf"/><Relationship Id="rId10" Type="http://schemas.openxmlformats.org/officeDocument/2006/relationships/oleObject" Target="../embeddings/oleObject31.bin"/><Relationship Id="rId19" Type="http://schemas.openxmlformats.org/officeDocument/2006/relationships/image" Target="../media/image35.wmf"/><Relationship Id="rId4" Type="http://schemas.openxmlformats.org/officeDocument/2006/relationships/tags" Target="../tags/tag70.xml"/><Relationship Id="rId9" Type="http://schemas.openxmlformats.org/officeDocument/2006/relationships/image" Target="../media/image6.jpg"/><Relationship Id="rId14" Type="http://schemas.openxmlformats.org/officeDocument/2006/relationships/oleObject" Target="../embeddings/oleObject33.bin"/></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13" Type="http://schemas.openxmlformats.org/officeDocument/2006/relationships/image" Target="../media/image36.wmf"/><Relationship Id="rId18" Type="http://schemas.openxmlformats.org/officeDocument/2006/relationships/oleObject" Target="../embeddings/oleObject40.bin"/><Relationship Id="rId26" Type="http://schemas.openxmlformats.org/officeDocument/2006/relationships/oleObject" Target="../embeddings/oleObject44.bin"/><Relationship Id="rId3" Type="http://schemas.openxmlformats.org/officeDocument/2006/relationships/tags" Target="../tags/tag74.xml"/><Relationship Id="rId21" Type="http://schemas.openxmlformats.org/officeDocument/2006/relationships/image" Target="../media/image40.wmf"/><Relationship Id="rId7" Type="http://schemas.openxmlformats.org/officeDocument/2006/relationships/slideLayout" Target="../slideLayouts/slideLayout7.xml"/><Relationship Id="rId12" Type="http://schemas.openxmlformats.org/officeDocument/2006/relationships/oleObject" Target="../embeddings/oleObject37.bin"/><Relationship Id="rId17" Type="http://schemas.openxmlformats.org/officeDocument/2006/relationships/image" Target="../media/image38.wmf"/><Relationship Id="rId25" Type="http://schemas.openxmlformats.org/officeDocument/2006/relationships/image" Target="../media/image42.wmf"/><Relationship Id="rId2" Type="http://schemas.openxmlformats.org/officeDocument/2006/relationships/tags" Target="../tags/tag73.xml"/><Relationship Id="rId16" Type="http://schemas.openxmlformats.org/officeDocument/2006/relationships/oleObject" Target="../embeddings/oleObject39.bin"/><Relationship Id="rId20" Type="http://schemas.openxmlformats.org/officeDocument/2006/relationships/oleObject" Target="../embeddings/oleObject41.bin"/><Relationship Id="rId29" Type="http://schemas.openxmlformats.org/officeDocument/2006/relationships/image" Target="../media/image44.wmf"/><Relationship Id="rId1" Type="http://schemas.openxmlformats.org/officeDocument/2006/relationships/vmlDrawing" Target="../drawings/vmlDrawing10.vml"/><Relationship Id="rId6" Type="http://schemas.openxmlformats.org/officeDocument/2006/relationships/tags" Target="../tags/tag77.xml"/><Relationship Id="rId11" Type="http://schemas.openxmlformats.org/officeDocument/2006/relationships/image" Target="../media/image3.wmf"/><Relationship Id="rId24" Type="http://schemas.openxmlformats.org/officeDocument/2006/relationships/oleObject" Target="../embeddings/oleObject43.bin"/><Relationship Id="rId5" Type="http://schemas.openxmlformats.org/officeDocument/2006/relationships/tags" Target="../tags/tag76.xml"/><Relationship Id="rId15" Type="http://schemas.openxmlformats.org/officeDocument/2006/relationships/image" Target="../media/image37.wmf"/><Relationship Id="rId23" Type="http://schemas.openxmlformats.org/officeDocument/2006/relationships/image" Target="../media/image41.wmf"/><Relationship Id="rId28" Type="http://schemas.openxmlformats.org/officeDocument/2006/relationships/oleObject" Target="../embeddings/oleObject45.bin"/><Relationship Id="rId10" Type="http://schemas.openxmlformats.org/officeDocument/2006/relationships/oleObject" Target="../embeddings/oleObject36.bin"/><Relationship Id="rId19" Type="http://schemas.openxmlformats.org/officeDocument/2006/relationships/image" Target="../media/image39.wmf"/><Relationship Id="rId4" Type="http://schemas.openxmlformats.org/officeDocument/2006/relationships/tags" Target="../tags/tag75.xml"/><Relationship Id="rId9" Type="http://schemas.openxmlformats.org/officeDocument/2006/relationships/image" Target="../media/image6.jpg"/><Relationship Id="rId14" Type="http://schemas.openxmlformats.org/officeDocument/2006/relationships/oleObject" Target="../embeddings/oleObject38.bin"/><Relationship Id="rId22" Type="http://schemas.openxmlformats.org/officeDocument/2006/relationships/oleObject" Target="../embeddings/oleObject42.bin"/><Relationship Id="rId27" Type="http://schemas.openxmlformats.org/officeDocument/2006/relationships/image" Target="../media/image43.wmf"/></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tags" Target="../tags/tag6.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13" Type="http://schemas.openxmlformats.org/officeDocument/2006/relationships/image" Target="../media/image45.wmf"/><Relationship Id="rId3" Type="http://schemas.openxmlformats.org/officeDocument/2006/relationships/tags" Target="../tags/tag79.xml"/><Relationship Id="rId7" Type="http://schemas.openxmlformats.org/officeDocument/2006/relationships/slideLayout" Target="../slideLayouts/slideLayout7.xml"/><Relationship Id="rId12" Type="http://schemas.openxmlformats.org/officeDocument/2006/relationships/oleObject" Target="../embeddings/oleObject47.bin"/><Relationship Id="rId2" Type="http://schemas.openxmlformats.org/officeDocument/2006/relationships/tags" Target="../tags/tag78.xml"/><Relationship Id="rId1" Type="http://schemas.openxmlformats.org/officeDocument/2006/relationships/vmlDrawing" Target="../drawings/vmlDrawing11.vml"/><Relationship Id="rId6" Type="http://schemas.openxmlformats.org/officeDocument/2006/relationships/tags" Target="../tags/tag82.xml"/><Relationship Id="rId11" Type="http://schemas.openxmlformats.org/officeDocument/2006/relationships/image" Target="../media/image3.wmf"/><Relationship Id="rId5" Type="http://schemas.openxmlformats.org/officeDocument/2006/relationships/tags" Target="../tags/tag81.xml"/><Relationship Id="rId10" Type="http://schemas.openxmlformats.org/officeDocument/2006/relationships/oleObject" Target="../embeddings/oleObject46.bin"/><Relationship Id="rId4" Type="http://schemas.openxmlformats.org/officeDocument/2006/relationships/tags" Target="../tags/tag80.xml"/><Relationship Id="rId9" Type="http://schemas.openxmlformats.org/officeDocument/2006/relationships/image" Target="../media/image6.jp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13" Type="http://schemas.openxmlformats.org/officeDocument/2006/relationships/image" Target="../media/image47.wmf"/><Relationship Id="rId18" Type="http://schemas.openxmlformats.org/officeDocument/2006/relationships/oleObject" Target="../embeddings/oleObject52.bin"/><Relationship Id="rId3" Type="http://schemas.openxmlformats.org/officeDocument/2006/relationships/tags" Target="../tags/tag84.xml"/><Relationship Id="rId7" Type="http://schemas.openxmlformats.org/officeDocument/2006/relationships/slideLayout" Target="../slideLayouts/slideLayout7.xml"/><Relationship Id="rId12" Type="http://schemas.openxmlformats.org/officeDocument/2006/relationships/oleObject" Target="../embeddings/oleObject49.bin"/><Relationship Id="rId17" Type="http://schemas.openxmlformats.org/officeDocument/2006/relationships/image" Target="../media/image49.wmf"/><Relationship Id="rId2" Type="http://schemas.openxmlformats.org/officeDocument/2006/relationships/tags" Target="../tags/tag83.xml"/><Relationship Id="rId16" Type="http://schemas.openxmlformats.org/officeDocument/2006/relationships/oleObject" Target="../embeddings/oleObject51.bin"/><Relationship Id="rId1" Type="http://schemas.openxmlformats.org/officeDocument/2006/relationships/vmlDrawing" Target="../drawings/vmlDrawing12.vml"/><Relationship Id="rId6" Type="http://schemas.openxmlformats.org/officeDocument/2006/relationships/tags" Target="../tags/tag87.xml"/><Relationship Id="rId11" Type="http://schemas.openxmlformats.org/officeDocument/2006/relationships/image" Target="../media/image46.wmf"/><Relationship Id="rId5" Type="http://schemas.openxmlformats.org/officeDocument/2006/relationships/tags" Target="../tags/tag86.xml"/><Relationship Id="rId15" Type="http://schemas.openxmlformats.org/officeDocument/2006/relationships/image" Target="../media/image48.wmf"/><Relationship Id="rId10" Type="http://schemas.openxmlformats.org/officeDocument/2006/relationships/oleObject" Target="../embeddings/oleObject48.bin"/><Relationship Id="rId19" Type="http://schemas.openxmlformats.org/officeDocument/2006/relationships/image" Target="../media/image50.wmf"/><Relationship Id="rId4" Type="http://schemas.openxmlformats.org/officeDocument/2006/relationships/tags" Target="../tags/tag85.xml"/><Relationship Id="rId9" Type="http://schemas.openxmlformats.org/officeDocument/2006/relationships/image" Target="../media/image6.jpg"/><Relationship Id="rId14" Type="http://schemas.openxmlformats.org/officeDocument/2006/relationships/oleObject" Target="../embeddings/oleObject50.bin"/></Relationships>
</file>

<file path=ppt/slides/_rels/slide2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90.xml"/><Relationship Id="rId7" Type="http://schemas.openxmlformats.org/officeDocument/2006/relationships/notesSlide" Target="../notesSlides/notesSlide22.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7.xml"/><Relationship Id="rId5" Type="http://schemas.openxmlformats.org/officeDocument/2006/relationships/tags" Target="../tags/tag92.xml"/><Relationship Id="rId4" Type="http://schemas.openxmlformats.org/officeDocument/2006/relationships/tags" Target="../tags/tag91.xml"/></Relationships>
</file>

<file path=ppt/slides/_rels/slide23.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image" Target="../media/image6.jp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notesSlide" Target="../notesSlides/notesSlide23.xml"/><Relationship Id="rId5" Type="http://schemas.openxmlformats.org/officeDocument/2006/relationships/slideLayout" Target="../slideLayouts/slideLayout7.xml"/><Relationship Id="rId4" Type="http://schemas.openxmlformats.org/officeDocument/2006/relationships/tags" Target="../tags/tag96.xml"/></Relationships>
</file>

<file path=ppt/slides/_rels/slide24.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6.jpg"/><Relationship Id="rId5" Type="http://schemas.openxmlformats.org/officeDocument/2006/relationships/notesSlide" Target="../notesSlides/notesSlide24.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102.xml"/><Relationship Id="rId7" Type="http://schemas.openxmlformats.org/officeDocument/2006/relationships/notesSlide" Target="../notesSlides/notesSlide25.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slideLayout" Target="../slideLayouts/slideLayout7.xml"/><Relationship Id="rId5" Type="http://schemas.openxmlformats.org/officeDocument/2006/relationships/tags" Target="../tags/tag104.xml"/><Relationship Id="rId4" Type="http://schemas.openxmlformats.org/officeDocument/2006/relationships/tags" Target="../tags/tag103.xml"/></Relationships>
</file>

<file path=ppt/slides/_rels/slide26.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107.xml"/><Relationship Id="rId7" Type="http://schemas.openxmlformats.org/officeDocument/2006/relationships/notesSlide" Target="../notesSlides/notesSlide26.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slideLayout" Target="../slideLayouts/slideLayout7.xml"/><Relationship Id="rId5" Type="http://schemas.openxmlformats.org/officeDocument/2006/relationships/tags" Target="../tags/tag109.xml"/><Relationship Id="rId4" Type="http://schemas.openxmlformats.org/officeDocument/2006/relationships/tags" Target="../tags/tag108.xml"/></Relationships>
</file>

<file path=ppt/slides/_rels/slide27.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112.xml"/><Relationship Id="rId7" Type="http://schemas.openxmlformats.org/officeDocument/2006/relationships/notesSlide" Target="../notesSlides/notesSlide27.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slideLayout" Target="../slideLayouts/slideLayout7.xml"/><Relationship Id="rId5" Type="http://schemas.openxmlformats.org/officeDocument/2006/relationships/tags" Target="../tags/tag114.xml"/><Relationship Id="rId4" Type="http://schemas.openxmlformats.org/officeDocument/2006/relationships/tags" Target="../tags/tag113.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53.bin"/><Relationship Id="rId3" Type="http://schemas.openxmlformats.org/officeDocument/2006/relationships/tags" Target="../tags/tag116.xml"/><Relationship Id="rId7" Type="http://schemas.openxmlformats.org/officeDocument/2006/relationships/image" Target="../media/image6.jpg"/><Relationship Id="rId2" Type="http://schemas.openxmlformats.org/officeDocument/2006/relationships/tags" Target="../tags/tag115.xml"/><Relationship Id="rId1" Type="http://schemas.openxmlformats.org/officeDocument/2006/relationships/vmlDrawing" Target="../drawings/vmlDrawing13.vml"/><Relationship Id="rId6" Type="http://schemas.openxmlformats.org/officeDocument/2006/relationships/notesSlide" Target="../notesSlides/notesSlide28.xml"/><Relationship Id="rId5" Type="http://schemas.openxmlformats.org/officeDocument/2006/relationships/slideLayout" Target="../slideLayouts/slideLayout7.xml"/><Relationship Id="rId4" Type="http://schemas.openxmlformats.org/officeDocument/2006/relationships/tags" Target="../tags/tag117.xml"/><Relationship Id="rId9" Type="http://schemas.openxmlformats.org/officeDocument/2006/relationships/image" Target="../media/image51.wmf"/></Relationships>
</file>

<file path=ppt/slides/_rels/slide29.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6.jpg"/><Relationship Id="rId5" Type="http://schemas.openxmlformats.org/officeDocument/2006/relationships/notesSlide" Target="../notesSlides/notesSlide29.xml"/><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tags" Target="../tags/tag10.xml"/></Relationships>
</file>

<file path=ppt/slides/_rels/slide30.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6.jpg"/><Relationship Id="rId5" Type="http://schemas.openxmlformats.org/officeDocument/2006/relationships/notesSlide" Target="../notesSlides/notesSlide30.xml"/><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6.jpg"/><Relationship Id="rId5" Type="http://schemas.openxmlformats.org/officeDocument/2006/relationships/notesSlide" Target="../notesSlides/notesSlide31.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chart" Target="../charts/chart1.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6.jpg"/><Relationship Id="rId5" Type="http://schemas.openxmlformats.org/officeDocument/2006/relationships/notesSlide" Target="../notesSlides/notesSlide32.xml"/><Relationship Id="rId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chart" Target="../charts/chart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6.jpg"/><Relationship Id="rId5" Type="http://schemas.openxmlformats.org/officeDocument/2006/relationships/notesSlide" Target="../notesSlides/notesSlide33.xml"/><Relationship Id="rId4"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image" Target="../media/image6.jp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notesSlide" Target="../notesSlides/notesSlide34.xml"/><Relationship Id="rId5" Type="http://schemas.openxmlformats.org/officeDocument/2006/relationships/slideLayout" Target="../slideLayouts/slideLayout7.xml"/><Relationship Id="rId4" Type="http://schemas.openxmlformats.org/officeDocument/2006/relationships/tags" Target="../tags/tag136.xml"/></Relationships>
</file>

<file path=ppt/slides/_rels/slide35.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6.jpg"/><Relationship Id="rId5" Type="http://schemas.openxmlformats.org/officeDocument/2006/relationships/notesSlide" Target="../notesSlides/notesSlide35.xml"/><Relationship Id="rId4"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tags" Target="../tags/tag142.xml"/><Relationship Id="rId7" Type="http://schemas.openxmlformats.org/officeDocument/2006/relationships/chart" Target="../charts/chart3.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6.jpg"/><Relationship Id="rId5" Type="http://schemas.openxmlformats.org/officeDocument/2006/relationships/notesSlide" Target="../notesSlides/notesSlide36.xml"/><Relationship Id="rId4"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chart" Target="../charts/chart4.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6.jpg"/><Relationship Id="rId5" Type="http://schemas.openxmlformats.org/officeDocument/2006/relationships/notesSlide" Target="../notesSlides/notesSlide37.xml"/><Relationship Id="rId4"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6.jpg"/><Relationship Id="rId5" Type="http://schemas.openxmlformats.org/officeDocument/2006/relationships/notesSlide" Target="../notesSlides/notesSlide38.xml"/><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notesSlide" Target="../notesSlides/notesSlide4.xml"/><Relationship Id="rId5" Type="http://schemas.openxmlformats.org/officeDocument/2006/relationships/slideLayout" Target="../slideLayouts/slideLayout7.xml"/><Relationship Id="rId4" Type="http://schemas.openxmlformats.org/officeDocument/2006/relationships/tags" Target="../tags/tag14.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oleObject" Target="../embeddings/oleObject4.bin"/><Relationship Id="rId3" Type="http://schemas.openxmlformats.org/officeDocument/2006/relationships/tags" Target="../tags/tag16.xml"/><Relationship Id="rId7" Type="http://schemas.openxmlformats.org/officeDocument/2006/relationships/notesSlide" Target="../notesSlides/notesSlide5.xml"/><Relationship Id="rId12" Type="http://schemas.openxmlformats.org/officeDocument/2006/relationships/oleObject" Target="../embeddings/oleObject3.bin"/><Relationship Id="rId2" Type="http://schemas.openxmlformats.org/officeDocument/2006/relationships/tags" Target="../tags/tag15.xml"/><Relationship Id="rId1" Type="http://schemas.openxmlformats.org/officeDocument/2006/relationships/vmlDrawing" Target="../drawings/vmlDrawing1.vml"/><Relationship Id="rId6" Type="http://schemas.openxmlformats.org/officeDocument/2006/relationships/slideLayout" Target="../slideLayouts/slideLayout7.xml"/><Relationship Id="rId11" Type="http://schemas.openxmlformats.org/officeDocument/2006/relationships/oleObject" Target="../embeddings/oleObject2.bin"/><Relationship Id="rId5" Type="http://schemas.openxmlformats.org/officeDocument/2006/relationships/tags" Target="../tags/tag18.xml"/><Relationship Id="rId10" Type="http://schemas.openxmlformats.org/officeDocument/2006/relationships/image" Target="../media/image5.png"/><Relationship Id="rId4" Type="http://schemas.openxmlformats.org/officeDocument/2006/relationships/tags" Target="../tags/tag17.xml"/><Relationship Id="rId9" Type="http://schemas.openxmlformats.org/officeDocument/2006/relationships/image" Target="../media/image3.wmf"/><Relationship Id="rId14" Type="http://schemas.openxmlformats.org/officeDocument/2006/relationships/image" Target="../media/image4.wmf"/></Relationships>
</file>

<file path=ppt/slides/_rels/slide6.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tags" Target="../tags/tag20.xml"/><Relationship Id="rId7" Type="http://schemas.openxmlformats.org/officeDocument/2006/relationships/oleObject" Target="../embeddings/oleObject5.bin"/><Relationship Id="rId2" Type="http://schemas.openxmlformats.org/officeDocument/2006/relationships/tags" Target="../tags/tag19.xml"/><Relationship Id="rId1" Type="http://schemas.openxmlformats.org/officeDocument/2006/relationships/vmlDrawing" Target="../drawings/vmlDrawing2.vml"/><Relationship Id="rId6" Type="http://schemas.openxmlformats.org/officeDocument/2006/relationships/notesSlide" Target="../notesSlides/notesSlide6.xml"/><Relationship Id="rId5" Type="http://schemas.openxmlformats.org/officeDocument/2006/relationships/slideLayout" Target="../slideLayouts/slideLayout7.xml"/><Relationship Id="rId4" Type="http://schemas.openxmlformats.org/officeDocument/2006/relationships/tags" Target="../tags/tag21.xml"/></Relationships>
</file>

<file path=ppt/slides/_rels/slide7.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24.xml"/><Relationship Id="rId7" Type="http://schemas.openxmlformats.org/officeDocument/2006/relationships/notesSlide" Target="../notesSlides/notesSlide7.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5" Type="http://schemas.openxmlformats.org/officeDocument/2006/relationships/tags" Target="../tags/tag26.xml"/><Relationship Id="rId4" Type="http://schemas.openxmlformats.org/officeDocument/2006/relationships/tags" Target="../tags/tag25.xml"/></Relationships>
</file>

<file path=ppt/slides/_rels/slide8.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29.xml"/><Relationship Id="rId7" Type="http://schemas.openxmlformats.org/officeDocument/2006/relationships/notesSlide" Target="../notesSlides/notesSlide8.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Layout" Target="../slideLayouts/slideLayout7.xml"/><Relationship Id="rId5" Type="http://schemas.openxmlformats.org/officeDocument/2006/relationships/tags" Target="../tags/tag31.xml"/><Relationship Id="rId4" Type="http://schemas.openxmlformats.org/officeDocument/2006/relationships/tags" Target="../tags/tag30.xml"/></Relationships>
</file>

<file path=ppt/slides/_rels/slide9.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34.xml"/><Relationship Id="rId7" Type="http://schemas.openxmlformats.org/officeDocument/2006/relationships/notesSlide" Target="../notesSlides/notesSlide9.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7.xml"/><Relationship Id="rId5" Type="http://schemas.openxmlformats.org/officeDocument/2006/relationships/tags" Target="../tags/tag36.xml"/><Relationship Id="rId4" Type="http://schemas.openxmlformats.org/officeDocument/2006/relationships/tags" Target="../tags/tag3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pic>
        <p:nvPicPr>
          <p:cNvPr id="11" name="Image 3" descr="PEP_logo_flat3.png"/>
          <p:cNvPicPr>
            <a:picLocks noChangeAspect="1"/>
          </p:cNvPicPr>
          <p:nvPr>
            <p:custDataLst>
              <p:tags r:id="rId1"/>
            </p:custDataLst>
          </p:nvPr>
        </p:nvPicPr>
        <p:blipFill>
          <a:blip r:embed="rId6">
            <a:alphaModFix amt="70000"/>
            <a:extLst>
              <a:ext uri="{28A0092B-C50C-407E-A947-70E740481C1C}">
                <a14:useLocalDpi xmlns:a14="http://schemas.microsoft.com/office/drawing/2010/main" val="0"/>
              </a:ext>
            </a:extLst>
          </a:blip>
          <a:stretch>
            <a:fillRect/>
          </a:stretch>
        </p:blipFill>
        <p:spPr>
          <a:xfrm>
            <a:off x="0" y="-1"/>
            <a:ext cx="3629332" cy="1124745"/>
          </a:xfrm>
          <a:prstGeom prst="rect">
            <a:avLst/>
          </a:prstGeom>
        </p:spPr>
      </p:pic>
      <p:sp>
        <p:nvSpPr>
          <p:cNvPr id="18" name="TextBox 17"/>
          <p:cNvSpPr txBox="1"/>
          <p:nvPr>
            <p:custDataLst>
              <p:tags r:id="rId2"/>
            </p:custDataLst>
          </p:nvPr>
        </p:nvSpPr>
        <p:spPr>
          <a:xfrm>
            <a:off x="323528" y="2492896"/>
            <a:ext cx="8136904" cy="2585323"/>
          </a:xfrm>
          <a:prstGeom prst="rect">
            <a:avLst/>
          </a:prstGeom>
          <a:noFill/>
        </p:spPr>
        <p:txBody>
          <a:bodyPr wrap="square" rtlCol="0">
            <a:spAutoFit/>
          </a:bodyPr>
          <a:lstStyle/>
          <a:p>
            <a:pPr algn="ctr"/>
            <a:r>
              <a:rPr lang="mn-MN" sz="4400" b="1" dirty="0"/>
              <a:t>Monetary policy in a CGE </a:t>
            </a:r>
            <a:r>
              <a:rPr lang="mn-MN" sz="4400" b="1" dirty="0" smtClean="0"/>
              <a:t>model</a:t>
            </a:r>
            <a:endParaRPr lang="en-US" sz="4400" b="1" dirty="0" smtClean="0"/>
          </a:p>
          <a:p>
            <a:pPr algn="ctr"/>
            <a:endParaRPr lang="en-US" sz="4400" b="1" dirty="0">
              <a:solidFill>
                <a:schemeClr val="tx1">
                  <a:lumMod val="75000"/>
                  <a:lumOff val="25000"/>
                </a:schemeClr>
              </a:solidFill>
            </a:endParaRPr>
          </a:p>
          <a:p>
            <a:pPr algn="ctr"/>
            <a:r>
              <a:rPr lang="en-US" sz="2800" b="1" dirty="0" err="1" smtClean="0">
                <a:solidFill>
                  <a:schemeClr val="tx1">
                    <a:lumMod val="75000"/>
                    <a:lumOff val="25000"/>
                  </a:schemeClr>
                </a:solidFill>
              </a:rPr>
              <a:t>Ragchaasuren</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Galindev</a:t>
            </a:r>
            <a:r>
              <a:rPr lang="en-US" sz="2800" b="1" dirty="0" smtClean="0">
                <a:solidFill>
                  <a:schemeClr val="tx1">
                    <a:lumMod val="75000"/>
                    <a:lumOff val="25000"/>
                  </a:schemeClr>
                </a:solidFill>
              </a:rPr>
              <a:t> (ERI, Mongolia)</a:t>
            </a:r>
          </a:p>
          <a:p>
            <a:pPr algn="ctr"/>
            <a:r>
              <a:rPr lang="en-US" sz="2800" b="1" dirty="0" smtClean="0">
                <a:solidFill>
                  <a:schemeClr val="tx1">
                    <a:lumMod val="75000"/>
                    <a:lumOff val="25000"/>
                  </a:schemeClr>
                </a:solidFill>
              </a:rPr>
              <a:t>Bernard </a:t>
            </a:r>
            <a:r>
              <a:rPr lang="en-US" sz="2800" b="1" dirty="0" err="1" smtClean="0">
                <a:solidFill>
                  <a:schemeClr val="tx1">
                    <a:lumMod val="75000"/>
                    <a:lumOff val="25000"/>
                  </a:schemeClr>
                </a:solidFill>
              </a:rPr>
              <a:t>Decaluwe</a:t>
            </a:r>
            <a:r>
              <a:rPr lang="en-US" sz="2800" b="1" dirty="0" smtClean="0">
                <a:solidFill>
                  <a:schemeClr val="tx1">
                    <a:lumMod val="75000"/>
                    <a:lumOff val="25000"/>
                  </a:schemeClr>
                </a:solidFill>
              </a:rPr>
              <a:t> (Laval University)</a:t>
            </a:r>
            <a:endParaRPr lang="en-US" sz="2800" b="1" dirty="0">
              <a:solidFill>
                <a:schemeClr val="tx1">
                  <a:lumMod val="75000"/>
                  <a:lumOff val="25000"/>
                </a:schemeClr>
              </a:solidFill>
            </a:endParaRPr>
          </a:p>
          <a:p>
            <a:pPr algn="ctr"/>
            <a:endParaRPr lang="en-US" b="1" dirty="0">
              <a:solidFill>
                <a:schemeClr val="tx1">
                  <a:lumMod val="75000"/>
                  <a:lumOff val="25000"/>
                </a:schemeClr>
              </a:solidFill>
            </a:endParaRPr>
          </a:p>
        </p:txBody>
      </p:sp>
    </p:spTree>
    <p:extLst>
      <p:ext uri="{BB962C8B-B14F-4D97-AF65-F5344CB8AC3E}">
        <p14:creationId xmlns:p14="http://schemas.microsoft.com/office/powerpoint/2010/main" val="21678938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nvSpPr>
        <p:spPr>
          <a:xfrm>
            <a:off x="0" y="5934670"/>
            <a:ext cx="4104456" cy="92333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5"/>
          <p:cNvSpPr txBox="1"/>
          <p:nvPr/>
        </p:nvSpPr>
        <p:spPr>
          <a:xfrm>
            <a:off x="421044" y="812164"/>
            <a:ext cx="8424936" cy="904863"/>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mn-MN"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21" descr="PEP_logo_flat2.jpg"/>
          <p:cNvPicPr>
            <a:picLocks noChangeAspect="1"/>
          </p:cNvPicPr>
          <p:nvPr/>
        </p:nvPicPr>
        <p:blipFill>
          <a:blip r:embed="rId4">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nvSpPr>
        <p:spPr>
          <a:xfrm>
            <a:off x="421044" y="965289"/>
            <a:ext cx="8399428" cy="5078313"/>
          </a:xfrm>
          <a:prstGeom prst="rect">
            <a:avLst/>
          </a:prstGeom>
          <a:noFill/>
        </p:spPr>
        <p:txBody>
          <a:bodyPr wrap="square" rtlCol="0">
            <a:spAutoFit/>
          </a:bodyPr>
          <a:lstStyle/>
          <a:p>
            <a:pPr marL="342900" lvl="0" indent="-342900">
              <a:lnSpc>
                <a:spcPct val="150000"/>
              </a:lnSpc>
              <a:buFont typeface="Arial" panose="020B0604020202020204" pitchFamily="34" charset="0"/>
              <a:buChar char="•"/>
            </a:pPr>
            <a:r>
              <a:rPr lang="mn-MN" sz="2400" dirty="0"/>
              <a:t>The nominal interest rate is linked with the real interest rate through the Fisher equation with expected inflation rate. </a:t>
            </a:r>
            <a:endParaRPr lang="en-US" sz="2400" dirty="0" smtClean="0"/>
          </a:p>
          <a:p>
            <a:pPr marL="342900" lvl="0" indent="-342900">
              <a:lnSpc>
                <a:spcPct val="150000"/>
              </a:lnSpc>
              <a:buFont typeface="Arial" panose="020B0604020202020204" pitchFamily="34" charset="0"/>
              <a:buChar char="•"/>
            </a:pPr>
            <a:endParaRPr lang="en-US" sz="2400" dirty="0" smtClean="0"/>
          </a:p>
          <a:p>
            <a:pPr marL="342900" lvl="0" indent="-342900">
              <a:lnSpc>
                <a:spcPct val="150000"/>
              </a:lnSpc>
              <a:buFont typeface="Arial" panose="020B0604020202020204" pitchFamily="34" charset="0"/>
              <a:buChar char="•"/>
            </a:pPr>
            <a:r>
              <a:rPr lang="mn-MN" sz="2400" dirty="0" smtClean="0"/>
              <a:t>The </a:t>
            </a:r>
            <a:r>
              <a:rPr lang="mn-MN" sz="2400" dirty="0"/>
              <a:t>real interest rate </a:t>
            </a:r>
            <a:r>
              <a:rPr lang="mn-MN" sz="2400" dirty="0" smtClean="0"/>
              <a:t>determines </a:t>
            </a:r>
            <a:r>
              <a:rPr lang="mn-MN" sz="2400" dirty="0"/>
              <a:t>the Tobin-Q condition through the user cost of capital. </a:t>
            </a:r>
            <a:endParaRPr lang="en-US" sz="2400" dirty="0" smtClean="0"/>
          </a:p>
          <a:p>
            <a:pPr marL="342900" lvl="0" indent="-342900">
              <a:lnSpc>
                <a:spcPct val="150000"/>
              </a:lnSpc>
              <a:buFont typeface="Arial" panose="020B0604020202020204" pitchFamily="34" charset="0"/>
              <a:buChar char="•"/>
            </a:pPr>
            <a:endParaRPr lang="en-US" sz="2400" dirty="0" smtClean="0"/>
          </a:p>
          <a:p>
            <a:pPr marL="342900" lvl="0" indent="-342900">
              <a:lnSpc>
                <a:spcPct val="150000"/>
              </a:lnSpc>
              <a:buFont typeface="Arial" panose="020B0604020202020204" pitchFamily="34" charset="0"/>
              <a:buChar char="•"/>
            </a:pPr>
            <a:r>
              <a:rPr lang="en-US" sz="2400" dirty="0" smtClean="0"/>
              <a:t>G</a:t>
            </a:r>
            <a:r>
              <a:rPr lang="mn-MN" sz="2400" dirty="0" smtClean="0"/>
              <a:t>iven </a:t>
            </a:r>
            <a:r>
              <a:rPr lang="mn-MN" sz="2400" dirty="0"/>
              <a:t>the expected inflation rate, a change in the nominal interest rate can change in the real interest rate which affects the Tobin-Q and hence real investment.</a:t>
            </a:r>
            <a:endParaRPr kumimoji="0" lang="mn-MN" sz="2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5"/>
          <p:cNvSpPr txBox="1"/>
          <p:nvPr>
            <p:custDataLst>
              <p:tags r:id="rId1"/>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5009020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372286" y="845391"/>
            <a:ext cx="8399428" cy="5401479"/>
          </a:xfrm>
          <a:prstGeom prst="rect">
            <a:avLst/>
          </a:prstGeom>
          <a:noFill/>
        </p:spPr>
        <p:txBody>
          <a:bodyPr wrap="square" rtlCol="0">
            <a:spAutoFit/>
          </a:bodyPr>
          <a:lstStyle/>
          <a:p>
            <a:pPr marL="342900" lvl="1" indent="-342900">
              <a:lnSpc>
                <a:spcPct val="150000"/>
              </a:lnSpc>
              <a:buFont typeface="Arial" panose="020B0604020202020204" pitchFamily="34" charset="0"/>
              <a:buChar char="•"/>
            </a:pPr>
            <a:r>
              <a:rPr lang="en-US" sz="2400" dirty="0" smtClean="0"/>
              <a:t>S</a:t>
            </a:r>
            <a:r>
              <a:rPr lang="mn-MN" sz="2400" dirty="0" smtClean="0"/>
              <a:t>ufficiently </a:t>
            </a:r>
            <a:r>
              <a:rPr lang="mn-MN" sz="2400" dirty="0"/>
              <a:t>high weight on the inflation gap, the current model replicates the PEP-1-t model in which </a:t>
            </a:r>
            <a:r>
              <a:rPr lang="en-US" sz="2400" dirty="0" smtClean="0"/>
              <a:t>CPI </a:t>
            </a:r>
            <a:r>
              <a:rPr lang="mn-MN" sz="2400" dirty="0" smtClean="0"/>
              <a:t>is </a:t>
            </a:r>
            <a:r>
              <a:rPr lang="mn-MN" sz="2400" dirty="0"/>
              <a:t>the numeraire. </a:t>
            </a:r>
            <a:endParaRPr lang="en-US" sz="2400" dirty="0"/>
          </a:p>
          <a:p>
            <a:pPr marL="0" lvl="1">
              <a:lnSpc>
                <a:spcPct val="150000"/>
              </a:lnSpc>
            </a:pPr>
            <a:endParaRPr lang="en-US" sz="1600" dirty="0" smtClean="0"/>
          </a:p>
          <a:p>
            <a:pPr marL="342900" lvl="1" indent="-342900">
              <a:lnSpc>
                <a:spcPct val="150000"/>
              </a:lnSpc>
              <a:buFont typeface="Arial" panose="020B0604020202020204" pitchFamily="34" charset="0"/>
              <a:buChar char="•"/>
            </a:pPr>
            <a:r>
              <a:rPr lang="en-US" sz="2400" dirty="0" smtClean="0"/>
              <a:t>S</a:t>
            </a:r>
            <a:r>
              <a:rPr lang="mn-MN" sz="2400" dirty="0" smtClean="0"/>
              <a:t>ufficiently </a:t>
            </a:r>
            <a:r>
              <a:rPr lang="mn-MN" sz="2400" dirty="0"/>
              <a:t>high weight on the the exchange rate depreciation gap, the model is the same as the PEP-1-t model in which the nominal exchange rate is the numeraire. </a:t>
            </a:r>
            <a:endParaRPr lang="en-US" sz="2400" dirty="0"/>
          </a:p>
          <a:p>
            <a:pPr marL="0" lvl="1">
              <a:lnSpc>
                <a:spcPct val="150000"/>
              </a:lnSpc>
            </a:pPr>
            <a:endParaRPr lang="en-US" sz="1400" dirty="0" smtClean="0"/>
          </a:p>
          <a:p>
            <a:pPr marL="342900" lvl="1" indent="-342900">
              <a:lnSpc>
                <a:spcPct val="150000"/>
              </a:lnSpc>
              <a:buFont typeface="Arial" panose="020B0604020202020204" pitchFamily="34" charset="0"/>
              <a:buChar char="•"/>
            </a:pPr>
            <a:r>
              <a:rPr lang="mn-MN" sz="2400" dirty="0" smtClean="0"/>
              <a:t>If </a:t>
            </a:r>
            <a:r>
              <a:rPr lang="mn-MN" sz="2400" dirty="0"/>
              <a:t>we assume that a central bank does not care about the gaps, the model is basically the PEP-1-t model in which the real interest rate is the numeraire. </a:t>
            </a:r>
            <a:endParaRPr lang="mn-MN" sz="2400" dirty="0"/>
          </a:p>
        </p:txBody>
      </p:sp>
      <p:sp>
        <p:nvSpPr>
          <p:cNvPr id="8"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7539645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4"/>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8" name="TextBox 5"/>
          <p:cNvSpPr txBox="1"/>
          <p:nvPr>
            <p:custDataLst>
              <p:tags r:id="rId5"/>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a:t>
            </a:r>
            <a:r>
              <a:rPr lang="fr-CA" sz="2800" b="1" dirty="0" smtClean="0">
                <a:solidFill>
                  <a:schemeClr val="tx1">
                    <a:lumMod val="75000"/>
                    <a:lumOff val="25000"/>
                  </a:schemeClr>
                </a:solidFill>
                <a:cs typeface="Century Gothic"/>
              </a:rPr>
              <a:t>Model extensions</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graphicFrame>
        <p:nvGraphicFramePr>
          <p:cNvPr id="16" name="Object 15"/>
          <p:cNvGraphicFramePr>
            <a:graphicFrameLocks noChangeAspect="1"/>
          </p:cNvGraphicFramePr>
          <p:nvPr>
            <p:extLst>
              <p:ext uri="{D42A27DB-BD31-4B8C-83A1-F6EECF244321}">
                <p14:modId xmlns:p14="http://schemas.microsoft.com/office/powerpoint/2010/main" val="803579127"/>
              </p:ext>
            </p:extLst>
          </p:nvPr>
        </p:nvGraphicFramePr>
        <p:xfrm>
          <a:off x="406588" y="1110065"/>
          <a:ext cx="7056438" cy="490537"/>
        </p:xfrm>
        <a:graphic>
          <a:graphicData uri="http://schemas.openxmlformats.org/presentationml/2006/ole">
            <mc:AlternateContent xmlns:mc="http://schemas.openxmlformats.org/markup-compatibility/2006">
              <mc:Choice xmlns:v="urn:schemas-microsoft-com:vml" Requires="v">
                <p:oleObj spid="_x0000_s9297" name="Equation" r:id="rId9" imgW="2755800" imgH="190440" progId="Equation.DSMT4">
                  <p:embed/>
                </p:oleObj>
              </mc:Choice>
              <mc:Fallback>
                <p:oleObj name="Equation" r:id="rId9" imgW="2755800" imgH="190440" progId="Equation.DSMT4">
                  <p:embed/>
                  <p:pic>
                    <p:nvPicPr>
                      <p:cNvPr id="0" name="Object 12"/>
                      <p:cNvPicPr>
                        <a:picLocks noChangeAspect="1" noChangeArrowheads="1"/>
                      </p:cNvPicPr>
                      <p:nvPr/>
                    </p:nvPicPr>
                    <p:blipFill>
                      <a:blip r:embed="rId10"/>
                      <a:srcRect/>
                      <a:stretch>
                        <a:fillRect/>
                      </a:stretch>
                    </p:blipFill>
                    <p:spPr bwMode="auto">
                      <a:xfrm>
                        <a:off x="406588" y="1110065"/>
                        <a:ext cx="7056438" cy="490537"/>
                      </a:xfrm>
                      <a:prstGeom prst="rect">
                        <a:avLst/>
                      </a:prstGeom>
                      <a:noFill/>
                    </p:spPr>
                  </p:pic>
                </p:oleObj>
              </mc:Fallback>
            </mc:AlternateContent>
          </a:graphicData>
        </a:graphic>
      </p:graphicFrame>
      <p:sp>
        <p:nvSpPr>
          <p:cNvPr id="21" name="Rectangle 17"/>
          <p:cNvSpPr>
            <a:spLocks noChangeArrowheads="1"/>
          </p:cNvSpPr>
          <p:nvPr/>
        </p:nvSpPr>
        <p:spPr bwMode="auto">
          <a:xfrm>
            <a:off x="4604" y="3256849"/>
            <a:ext cx="2479164" cy="614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22" name="Object 21"/>
          <p:cNvGraphicFramePr>
            <a:graphicFrameLocks noChangeAspect="1"/>
          </p:cNvGraphicFramePr>
          <p:nvPr>
            <p:extLst>
              <p:ext uri="{D42A27DB-BD31-4B8C-83A1-F6EECF244321}">
                <p14:modId xmlns:p14="http://schemas.microsoft.com/office/powerpoint/2010/main" val="3138828857"/>
              </p:ext>
            </p:extLst>
          </p:nvPr>
        </p:nvGraphicFramePr>
        <p:xfrm>
          <a:off x="430564" y="1893129"/>
          <a:ext cx="6038850" cy="469522"/>
        </p:xfrm>
        <a:graphic>
          <a:graphicData uri="http://schemas.openxmlformats.org/presentationml/2006/ole">
            <mc:AlternateContent xmlns:mc="http://schemas.openxmlformats.org/markup-compatibility/2006">
              <mc:Choice xmlns:v="urn:schemas-microsoft-com:vml" Requires="v">
                <p:oleObj spid="_x0000_s9298" name="Equation" r:id="rId11" imgW="2476440" imgH="190440" progId="Equation.DSMT4">
                  <p:embed/>
                </p:oleObj>
              </mc:Choice>
              <mc:Fallback>
                <p:oleObj name="Equation" r:id="rId11" imgW="2476440" imgH="190440" progId="Equation.DSMT4">
                  <p:embed/>
                  <p:pic>
                    <p:nvPicPr>
                      <p:cNvPr id="0" name="Object 16"/>
                      <p:cNvPicPr>
                        <a:picLocks noChangeAspect="1" noChangeArrowheads="1"/>
                      </p:cNvPicPr>
                      <p:nvPr/>
                    </p:nvPicPr>
                    <p:blipFill>
                      <a:blip r:embed="rId12"/>
                      <a:srcRect/>
                      <a:stretch>
                        <a:fillRect/>
                      </a:stretch>
                    </p:blipFill>
                    <p:spPr bwMode="auto">
                      <a:xfrm>
                        <a:off x="430564" y="1893129"/>
                        <a:ext cx="6038850" cy="469522"/>
                      </a:xfrm>
                      <a:prstGeom prst="rect">
                        <a:avLst/>
                      </a:prstGeom>
                      <a:noFill/>
                    </p:spPr>
                  </p:pic>
                </p:oleObj>
              </mc:Fallback>
            </mc:AlternateContent>
          </a:graphicData>
        </a:graphic>
      </p:graphicFrame>
      <p:sp>
        <p:nvSpPr>
          <p:cNvPr id="24"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25" name="Object 24"/>
          <p:cNvGraphicFramePr>
            <a:graphicFrameLocks noChangeAspect="1"/>
          </p:cNvGraphicFramePr>
          <p:nvPr>
            <p:extLst>
              <p:ext uri="{D42A27DB-BD31-4B8C-83A1-F6EECF244321}">
                <p14:modId xmlns:p14="http://schemas.microsoft.com/office/powerpoint/2010/main" val="3599369856"/>
              </p:ext>
            </p:extLst>
          </p:nvPr>
        </p:nvGraphicFramePr>
        <p:xfrm>
          <a:off x="421044" y="2570582"/>
          <a:ext cx="7086566" cy="505995"/>
        </p:xfrm>
        <a:graphic>
          <a:graphicData uri="http://schemas.openxmlformats.org/presentationml/2006/ole">
            <mc:AlternateContent xmlns:mc="http://schemas.openxmlformats.org/markup-compatibility/2006">
              <mc:Choice xmlns:v="urn:schemas-microsoft-com:vml" Requires="v">
                <p:oleObj spid="_x0000_s9299" name="Equation" r:id="rId13" imgW="2666880" imgH="190440" progId="Equation.DSMT4">
                  <p:embed/>
                </p:oleObj>
              </mc:Choice>
              <mc:Fallback>
                <p:oleObj name="Equation" r:id="rId13" imgW="2666880" imgH="190440" progId="Equation.DSMT4">
                  <p:embed/>
                  <p:pic>
                    <p:nvPicPr>
                      <p:cNvPr id="0" name="Object 18"/>
                      <p:cNvPicPr>
                        <a:picLocks noChangeAspect="1" noChangeArrowheads="1"/>
                      </p:cNvPicPr>
                      <p:nvPr/>
                    </p:nvPicPr>
                    <p:blipFill>
                      <a:blip r:embed="rId14"/>
                      <a:srcRect/>
                      <a:stretch>
                        <a:fillRect/>
                      </a:stretch>
                    </p:blipFill>
                    <p:spPr bwMode="auto">
                      <a:xfrm>
                        <a:off x="421044" y="2570582"/>
                        <a:ext cx="7086566" cy="505995"/>
                      </a:xfrm>
                      <a:prstGeom prst="rect">
                        <a:avLst/>
                      </a:prstGeom>
                      <a:noFill/>
                    </p:spPr>
                  </p:pic>
                </p:oleObj>
              </mc:Fallback>
            </mc:AlternateContent>
          </a:graphicData>
        </a:graphic>
      </p:graphicFrame>
      <p:sp>
        <p:nvSpPr>
          <p:cNvPr id="31" name="Rectangle 30"/>
          <p:cNvSpPr>
            <a:spLocks noChangeArrowheads="1"/>
          </p:cNvSpPr>
          <p:nvPr/>
        </p:nvSpPr>
        <p:spPr bwMode="auto">
          <a:xfrm>
            <a:off x="802736" y="4532528"/>
            <a:ext cx="7301224" cy="96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32" name="Object 31"/>
          <p:cNvGraphicFramePr>
            <a:graphicFrameLocks noChangeAspect="1"/>
          </p:cNvGraphicFramePr>
          <p:nvPr>
            <p:extLst>
              <p:ext uri="{D42A27DB-BD31-4B8C-83A1-F6EECF244321}">
                <p14:modId xmlns:p14="http://schemas.microsoft.com/office/powerpoint/2010/main" val="361678313"/>
              </p:ext>
            </p:extLst>
          </p:nvPr>
        </p:nvGraphicFramePr>
        <p:xfrm>
          <a:off x="430213" y="3422650"/>
          <a:ext cx="6038850" cy="2120900"/>
        </p:xfrm>
        <a:graphic>
          <a:graphicData uri="http://schemas.openxmlformats.org/presentationml/2006/ole">
            <mc:AlternateContent xmlns:mc="http://schemas.openxmlformats.org/markup-compatibility/2006">
              <mc:Choice xmlns:v="urn:schemas-microsoft-com:vml" Requires="v">
                <p:oleObj spid="_x0000_s9300" name="Equation" r:id="rId15" imgW="2349360" imgH="812520" progId="Equation.DSMT4">
                  <p:embed/>
                </p:oleObj>
              </mc:Choice>
              <mc:Fallback>
                <p:oleObj name="Equation" r:id="rId15" imgW="2349360" imgH="812520" progId="Equation.DSMT4">
                  <p:embed/>
                  <p:pic>
                    <p:nvPicPr>
                      <p:cNvPr id="0" name="Object 29"/>
                      <p:cNvPicPr>
                        <a:picLocks noChangeAspect="1" noChangeArrowheads="1"/>
                      </p:cNvPicPr>
                      <p:nvPr/>
                    </p:nvPicPr>
                    <p:blipFill>
                      <a:blip r:embed="rId16"/>
                      <a:srcRect/>
                      <a:stretch>
                        <a:fillRect/>
                      </a:stretch>
                    </p:blipFill>
                    <p:spPr bwMode="auto">
                      <a:xfrm>
                        <a:off x="430213" y="3422650"/>
                        <a:ext cx="6038850" cy="2120900"/>
                      </a:xfrm>
                      <a:prstGeom prst="rect">
                        <a:avLst/>
                      </a:prstGeom>
                      <a:noFill/>
                    </p:spPr>
                  </p:pic>
                </p:oleObj>
              </mc:Fallback>
            </mc:AlternateContent>
          </a:graphicData>
        </a:graphic>
      </p:graphicFrame>
    </p:spTree>
    <p:extLst>
      <p:ext uri="{BB962C8B-B14F-4D97-AF65-F5344CB8AC3E}">
        <p14:creationId xmlns:p14="http://schemas.microsoft.com/office/powerpoint/2010/main" val="462640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584942" y="765997"/>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4"/>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2"/>
          <p:cNvSpPr>
            <a:spLocks noChangeArrowheads="1"/>
          </p:cNvSpPr>
          <p:nvPr/>
        </p:nvSpPr>
        <p:spPr bwMode="auto">
          <a:xfrm>
            <a:off x="174157" y="1332305"/>
            <a:ext cx="941005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3" name="Object 2"/>
          <p:cNvGraphicFramePr>
            <a:graphicFrameLocks noChangeAspect="1"/>
          </p:cNvGraphicFramePr>
          <p:nvPr>
            <p:extLst>
              <p:ext uri="{D42A27DB-BD31-4B8C-83A1-F6EECF244321}">
                <p14:modId xmlns:p14="http://schemas.microsoft.com/office/powerpoint/2010/main" val="2584626459"/>
              </p:ext>
            </p:extLst>
          </p:nvPr>
        </p:nvGraphicFramePr>
        <p:xfrm>
          <a:off x="545334" y="1231018"/>
          <a:ext cx="4962770" cy="519662"/>
        </p:xfrm>
        <a:graphic>
          <a:graphicData uri="http://schemas.openxmlformats.org/presentationml/2006/ole">
            <mc:AlternateContent xmlns:mc="http://schemas.openxmlformats.org/markup-compatibility/2006">
              <mc:Choice xmlns:v="urn:schemas-microsoft-com:vml" Requires="v">
                <p:oleObj spid="_x0000_s10285" name="Equation" r:id="rId9" imgW="1828800" imgH="190500" progId="Equation.DSMT4">
                  <p:embed/>
                </p:oleObj>
              </mc:Choice>
              <mc:Fallback>
                <p:oleObj name="Equation" r:id="rId9" imgW="1828800" imgH="1905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5334" y="1231018"/>
                        <a:ext cx="4962770" cy="519662"/>
                      </a:xfrm>
                      <a:prstGeom prst="rect">
                        <a:avLst/>
                      </a:prstGeom>
                      <a:noFill/>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179019363"/>
              </p:ext>
            </p:extLst>
          </p:nvPr>
        </p:nvGraphicFramePr>
        <p:xfrm>
          <a:off x="545334" y="2109209"/>
          <a:ext cx="3738633" cy="541830"/>
        </p:xfrm>
        <a:graphic>
          <a:graphicData uri="http://schemas.openxmlformats.org/presentationml/2006/ole">
            <mc:AlternateContent xmlns:mc="http://schemas.openxmlformats.org/markup-compatibility/2006">
              <mc:Choice xmlns:v="urn:schemas-microsoft-com:vml" Requires="v">
                <p:oleObj spid="_x0000_s10286" name="Equation" r:id="rId11" imgW="1320227" imgH="190417" progId="Equation.DSMT4">
                  <p:embed/>
                </p:oleObj>
              </mc:Choice>
              <mc:Fallback>
                <p:oleObj name="Equation" r:id="rId11" imgW="1320227" imgH="190417" progId="Equation.DSMT4">
                  <p:embed/>
                  <p:pic>
                    <p:nvPicPr>
                      <p:cNvPr id="0"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5334" y="2109209"/>
                        <a:ext cx="3738633" cy="541830"/>
                      </a:xfrm>
                      <a:prstGeom prst="rect">
                        <a:avLst/>
                      </a:prstGeom>
                      <a:noFill/>
                    </p:spPr>
                  </p:pic>
                </p:oleObj>
              </mc:Fallback>
            </mc:AlternateContent>
          </a:graphicData>
        </a:graphic>
      </p:graphicFrame>
      <p:sp>
        <p:nvSpPr>
          <p:cNvPr id="9" name="Rectangle 6"/>
          <p:cNvSpPr>
            <a:spLocks noChangeArrowheads="1"/>
          </p:cNvSpPr>
          <p:nvPr/>
        </p:nvSpPr>
        <p:spPr bwMode="auto">
          <a:xfrm>
            <a:off x="241923" y="3925361"/>
            <a:ext cx="9879244" cy="4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10" name="Object 9"/>
          <p:cNvGraphicFramePr>
            <a:graphicFrameLocks noChangeAspect="1"/>
          </p:cNvGraphicFramePr>
          <p:nvPr>
            <p:extLst>
              <p:ext uri="{D42A27DB-BD31-4B8C-83A1-F6EECF244321}">
                <p14:modId xmlns:p14="http://schemas.microsoft.com/office/powerpoint/2010/main" val="1870284636"/>
              </p:ext>
            </p:extLst>
          </p:nvPr>
        </p:nvGraphicFramePr>
        <p:xfrm>
          <a:off x="484962" y="2905393"/>
          <a:ext cx="5599206" cy="548942"/>
        </p:xfrm>
        <a:graphic>
          <a:graphicData uri="http://schemas.openxmlformats.org/presentationml/2006/ole">
            <mc:AlternateContent xmlns:mc="http://schemas.openxmlformats.org/markup-compatibility/2006">
              <mc:Choice xmlns:v="urn:schemas-microsoft-com:vml" Requires="v">
                <p:oleObj spid="_x0000_s10287" name="Equation" r:id="rId13" imgW="1943100" imgH="190500" progId="Equation.DSMT4">
                  <p:embed/>
                </p:oleObj>
              </mc:Choice>
              <mc:Fallback>
                <p:oleObj name="Equation" r:id="rId13" imgW="1943100" imgH="190500" progId="Equation.DSMT4">
                  <p:embed/>
                  <p:pic>
                    <p:nvPicPr>
                      <p:cNvPr id="0" name="Object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4962" y="2905393"/>
                        <a:ext cx="5599206" cy="548942"/>
                      </a:xfrm>
                      <a:prstGeom prst="rect">
                        <a:avLst/>
                      </a:prstGeom>
                      <a:noFill/>
                    </p:spPr>
                  </p:pic>
                </p:oleObj>
              </mc:Fallback>
            </mc:AlternateContent>
          </a:graphicData>
        </a:graphic>
      </p:graphicFrame>
      <p:sp>
        <p:nvSpPr>
          <p:cNvPr id="11" name="Rectangle 8"/>
          <p:cNvSpPr>
            <a:spLocks noChangeArrowheads="1"/>
          </p:cNvSpPr>
          <p:nvPr/>
        </p:nvSpPr>
        <p:spPr bwMode="auto">
          <a:xfrm>
            <a:off x="261394" y="4914994"/>
            <a:ext cx="10790944" cy="6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12" name="Object 11"/>
          <p:cNvGraphicFramePr>
            <a:graphicFrameLocks noChangeAspect="1"/>
          </p:cNvGraphicFramePr>
          <p:nvPr>
            <p:extLst>
              <p:ext uri="{D42A27DB-BD31-4B8C-83A1-F6EECF244321}">
                <p14:modId xmlns:p14="http://schemas.microsoft.com/office/powerpoint/2010/main" val="4058100560"/>
              </p:ext>
            </p:extLst>
          </p:nvPr>
        </p:nvGraphicFramePr>
        <p:xfrm>
          <a:off x="545334" y="3885572"/>
          <a:ext cx="5510311" cy="524792"/>
        </p:xfrm>
        <a:graphic>
          <a:graphicData uri="http://schemas.openxmlformats.org/presentationml/2006/ole">
            <mc:AlternateContent xmlns:mc="http://schemas.openxmlformats.org/markup-compatibility/2006">
              <mc:Choice xmlns:v="urn:schemas-microsoft-com:vml" Requires="v">
                <p:oleObj spid="_x0000_s10288" name="Equation" r:id="rId15" imgW="2006600" imgH="190500" progId="Equation.DSMT4">
                  <p:embed/>
                </p:oleObj>
              </mc:Choice>
              <mc:Fallback>
                <p:oleObj name="Equation" r:id="rId15" imgW="2006600" imgH="190500" progId="Equation.DSMT4">
                  <p:embed/>
                  <p:pic>
                    <p:nvPicPr>
                      <p:cNvPr id="0" name="Object 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5334" y="3885572"/>
                        <a:ext cx="5510311" cy="524792"/>
                      </a:xfrm>
                      <a:prstGeom prst="rect">
                        <a:avLst/>
                      </a:prstGeom>
                      <a:noFill/>
                    </p:spPr>
                  </p:pic>
                </p:oleObj>
              </mc:Fallback>
            </mc:AlternateContent>
          </a:graphicData>
        </a:graphic>
      </p:graphicFrame>
      <p:sp>
        <p:nvSpPr>
          <p:cNvPr id="15" name="TextBox 5"/>
          <p:cNvSpPr txBox="1"/>
          <p:nvPr>
            <p:custDataLst>
              <p:tags r:id="rId5"/>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a:t>
            </a:r>
            <a:r>
              <a:rPr lang="fr-CA" sz="2800" b="1" dirty="0" smtClean="0">
                <a:solidFill>
                  <a:schemeClr val="tx1">
                    <a:lumMod val="75000"/>
                    <a:lumOff val="25000"/>
                  </a:schemeClr>
                </a:solidFill>
                <a:cs typeface="Century Gothic"/>
              </a:rPr>
              <a:t>Model extensions</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9904920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3" y="922588"/>
            <a:ext cx="8424936" cy="478272"/>
          </a:xfrm>
          <a:prstGeom prst="rect">
            <a:avLst/>
          </a:prstGeom>
          <a:noFill/>
        </p:spPr>
        <p:txBody>
          <a:bodyPr wrap="square" rtlCol="0">
            <a:spAutoFit/>
          </a:bodyPr>
          <a:lstStyle/>
          <a:p>
            <a:pPr>
              <a:lnSpc>
                <a:spcPct val="110000"/>
              </a:lnSpc>
            </a:pPr>
            <a:r>
              <a:rPr lang="en-US" sz="2400" dirty="0" smtClean="0"/>
              <a:t>Steady-state or BGP:</a:t>
            </a:r>
            <a:endParaRPr lang="en-US" sz="2400" dirty="0"/>
          </a:p>
        </p:txBody>
      </p:sp>
      <p:pic>
        <p:nvPicPr>
          <p:cNvPr id="5" name="Image 21" descr="PEP_logo_flat2.jpg"/>
          <p:cNvPicPr>
            <a:picLocks noChangeAspect="1"/>
          </p:cNvPicPr>
          <p:nvPr>
            <p:custDataLst>
              <p:tags r:id="rId4"/>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415785404"/>
              </p:ext>
            </p:extLst>
          </p:nvPr>
        </p:nvGraphicFramePr>
        <p:xfrm>
          <a:off x="420680" y="1642017"/>
          <a:ext cx="3301068" cy="458481"/>
        </p:xfrm>
        <a:graphic>
          <a:graphicData uri="http://schemas.openxmlformats.org/presentationml/2006/ole">
            <mc:AlternateContent xmlns:mc="http://schemas.openxmlformats.org/markup-compatibility/2006">
              <mc:Choice xmlns:v="urn:schemas-microsoft-com:vml" Requires="v">
                <p:oleObj spid="_x0000_s11335" name="Equation" r:id="rId9" imgW="1371600" imgH="190500" progId="Equation.DSMT4">
                  <p:embed/>
                </p:oleObj>
              </mc:Choice>
              <mc:Fallback>
                <p:oleObj name="Equation" r:id="rId9" imgW="1371600" imgH="1905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0680" y="1642017"/>
                        <a:ext cx="3301068" cy="458481"/>
                      </a:xfrm>
                      <a:prstGeom prst="rect">
                        <a:avLst/>
                      </a:prstGeom>
                      <a:noFill/>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846657517"/>
              </p:ext>
            </p:extLst>
          </p:nvPr>
        </p:nvGraphicFramePr>
        <p:xfrm>
          <a:off x="420679" y="2470733"/>
          <a:ext cx="1559033" cy="404943"/>
        </p:xfrm>
        <a:graphic>
          <a:graphicData uri="http://schemas.openxmlformats.org/presentationml/2006/ole">
            <mc:AlternateContent xmlns:mc="http://schemas.openxmlformats.org/markup-compatibility/2006">
              <mc:Choice xmlns:v="urn:schemas-microsoft-com:vml" Requires="v">
                <p:oleObj spid="_x0000_s11336" name="Equation" r:id="rId11" imgW="736600" imgH="190500" progId="Equation.DSMT4">
                  <p:embed/>
                </p:oleObj>
              </mc:Choice>
              <mc:Fallback>
                <p:oleObj name="Equation" r:id="rId11" imgW="736600" imgH="190500" progId="Equation.DSMT4">
                  <p:embed/>
                  <p:pic>
                    <p:nvPicPr>
                      <p:cNvPr id="0"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0679" y="2470733"/>
                        <a:ext cx="1559033" cy="404943"/>
                      </a:xfrm>
                      <a:prstGeom prst="rect">
                        <a:avLst/>
                      </a:prstGeom>
                      <a:noFill/>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17299680"/>
              </p:ext>
            </p:extLst>
          </p:nvPr>
        </p:nvGraphicFramePr>
        <p:xfrm>
          <a:off x="2277132" y="3165350"/>
          <a:ext cx="3525480" cy="851661"/>
        </p:xfrm>
        <a:graphic>
          <a:graphicData uri="http://schemas.openxmlformats.org/presentationml/2006/ole">
            <mc:AlternateContent xmlns:mc="http://schemas.openxmlformats.org/markup-compatibility/2006">
              <mc:Choice xmlns:v="urn:schemas-microsoft-com:vml" Requires="v">
                <p:oleObj spid="_x0000_s11337" name="Equation" r:id="rId13" imgW="1701800" imgH="406400" progId="Equation.DSMT4">
                  <p:embed/>
                </p:oleObj>
              </mc:Choice>
              <mc:Fallback>
                <p:oleObj name="Equation" r:id="rId13" imgW="1701800" imgH="406400" progId="Equation.DSMT4">
                  <p:embed/>
                  <p:pic>
                    <p:nvPicPr>
                      <p:cNvPr id="0" name="Object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77132" y="3165350"/>
                        <a:ext cx="3525480" cy="851661"/>
                      </a:xfrm>
                      <a:prstGeom prst="rect">
                        <a:avLst/>
                      </a:prstGeom>
                      <a:noFill/>
                    </p:spPr>
                  </p:pic>
                </p:oleObj>
              </mc:Fallback>
            </mc:AlternateContent>
          </a:graphicData>
        </a:graphic>
      </p:graphicFrame>
      <p:sp>
        <p:nvSpPr>
          <p:cNvPr id="13" name="Rectangle 8"/>
          <p:cNvSpPr>
            <a:spLocks noChangeArrowheads="1"/>
          </p:cNvSpPr>
          <p:nvPr/>
        </p:nvSpPr>
        <p:spPr bwMode="auto">
          <a:xfrm>
            <a:off x="421043" y="4897409"/>
            <a:ext cx="1178312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14" name="Object 13"/>
          <p:cNvGraphicFramePr>
            <a:graphicFrameLocks noChangeAspect="1"/>
          </p:cNvGraphicFramePr>
          <p:nvPr>
            <p:extLst>
              <p:ext uri="{D42A27DB-BD31-4B8C-83A1-F6EECF244321}">
                <p14:modId xmlns:p14="http://schemas.microsoft.com/office/powerpoint/2010/main" val="2967931605"/>
              </p:ext>
            </p:extLst>
          </p:nvPr>
        </p:nvGraphicFramePr>
        <p:xfrm>
          <a:off x="419435" y="4605708"/>
          <a:ext cx="3936542" cy="492230"/>
        </p:xfrm>
        <a:graphic>
          <a:graphicData uri="http://schemas.openxmlformats.org/presentationml/2006/ole">
            <mc:AlternateContent xmlns:mc="http://schemas.openxmlformats.org/markup-compatibility/2006">
              <mc:Choice xmlns:v="urn:schemas-microsoft-com:vml" Requires="v">
                <p:oleObj spid="_x0000_s11338" name="Equation" r:id="rId15" imgW="1523880" imgH="190440" progId="Equation.DSMT4">
                  <p:embed/>
                </p:oleObj>
              </mc:Choice>
              <mc:Fallback>
                <p:oleObj name="Equation" r:id="rId15" imgW="1523880" imgH="190440" progId="Equation.DSMT4">
                  <p:embed/>
                  <p:pic>
                    <p:nvPicPr>
                      <p:cNvPr id="0" name="Object 7"/>
                      <p:cNvPicPr>
                        <a:picLocks noChangeAspect="1" noChangeArrowheads="1"/>
                      </p:cNvPicPr>
                      <p:nvPr/>
                    </p:nvPicPr>
                    <p:blipFill>
                      <a:blip r:embed="rId16"/>
                      <a:srcRect/>
                      <a:stretch>
                        <a:fillRect/>
                      </a:stretch>
                    </p:blipFill>
                    <p:spPr bwMode="auto">
                      <a:xfrm>
                        <a:off x="419435" y="4605708"/>
                        <a:ext cx="3936542" cy="492230"/>
                      </a:xfrm>
                      <a:prstGeom prst="rect">
                        <a:avLst/>
                      </a:prstGeom>
                      <a:noFill/>
                    </p:spPr>
                  </p:pic>
                </p:oleObj>
              </mc:Fallback>
            </mc:AlternateContent>
          </a:graphicData>
        </a:graphic>
      </p:graphicFrame>
      <p:sp>
        <p:nvSpPr>
          <p:cNvPr id="15" name="Rectangle 10"/>
          <p:cNvSpPr>
            <a:spLocks noChangeArrowheads="1"/>
          </p:cNvSpPr>
          <p:nvPr/>
        </p:nvSpPr>
        <p:spPr bwMode="auto">
          <a:xfrm>
            <a:off x="4104457" y="4880782"/>
            <a:ext cx="13506267" cy="56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16" name="Object 15"/>
          <p:cNvGraphicFramePr>
            <a:graphicFrameLocks noChangeAspect="1"/>
          </p:cNvGraphicFramePr>
          <p:nvPr>
            <p:extLst>
              <p:ext uri="{D42A27DB-BD31-4B8C-83A1-F6EECF244321}">
                <p14:modId xmlns:p14="http://schemas.microsoft.com/office/powerpoint/2010/main" val="4040774729"/>
              </p:ext>
            </p:extLst>
          </p:nvPr>
        </p:nvGraphicFramePr>
        <p:xfrm>
          <a:off x="343045" y="5305347"/>
          <a:ext cx="4228955" cy="523392"/>
        </p:xfrm>
        <a:graphic>
          <a:graphicData uri="http://schemas.openxmlformats.org/presentationml/2006/ole">
            <mc:AlternateContent xmlns:mc="http://schemas.openxmlformats.org/markup-compatibility/2006">
              <mc:Choice xmlns:v="urn:schemas-microsoft-com:vml" Requires="v">
                <p:oleObj spid="_x0000_s11339" name="Equation" r:id="rId17" imgW="1536480" imgH="190440" progId="Equation.DSMT4">
                  <p:embed/>
                </p:oleObj>
              </mc:Choice>
              <mc:Fallback>
                <p:oleObj name="Equation" r:id="rId17" imgW="1536480" imgH="190440" progId="Equation.DSMT4">
                  <p:embed/>
                  <p:pic>
                    <p:nvPicPr>
                      <p:cNvPr id="0" name="Object 9"/>
                      <p:cNvPicPr>
                        <a:picLocks noChangeAspect="1" noChangeArrowheads="1"/>
                      </p:cNvPicPr>
                      <p:nvPr/>
                    </p:nvPicPr>
                    <p:blipFill>
                      <a:blip r:embed="rId18"/>
                      <a:srcRect/>
                      <a:stretch>
                        <a:fillRect/>
                      </a:stretch>
                    </p:blipFill>
                    <p:spPr bwMode="auto">
                      <a:xfrm>
                        <a:off x="343045" y="5305347"/>
                        <a:ext cx="4228955" cy="523392"/>
                      </a:xfrm>
                      <a:prstGeom prst="rect">
                        <a:avLst/>
                      </a:prstGeom>
                      <a:noFill/>
                    </p:spPr>
                  </p:pic>
                </p:oleObj>
              </mc:Fallback>
            </mc:AlternateContent>
          </a:graphicData>
        </a:graphic>
      </p:graphicFrame>
      <p:sp>
        <p:nvSpPr>
          <p:cNvPr id="18" name="TextBox 5"/>
          <p:cNvSpPr txBox="1"/>
          <p:nvPr>
            <p:custDataLst>
              <p:tags r:id="rId5"/>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a:t>
            </a:r>
            <a:r>
              <a:rPr lang="fr-CA" sz="2800" b="1" dirty="0" smtClean="0">
                <a:solidFill>
                  <a:schemeClr val="tx1">
                    <a:lumMod val="75000"/>
                    <a:lumOff val="25000"/>
                  </a:schemeClr>
                </a:solidFill>
                <a:cs typeface="Century Gothic"/>
              </a:rPr>
              <a:t>Model extensions</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4059719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4"/>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2"/>
          <p:cNvSpPr>
            <a:spLocks noChangeArrowheads="1"/>
          </p:cNvSpPr>
          <p:nvPr/>
        </p:nvSpPr>
        <p:spPr bwMode="auto">
          <a:xfrm>
            <a:off x="267114" y="1287032"/>
            <a:ext cx="35684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3" name="Object 2"/>
          <p:cNvGraphicFramePr>
            <a:graphicFrameLocks noChangeAspect="1"/>
          </p:cNvGraphicFramePr>
          <p:nvPr>
            <p:extLst>
              <p:ext uri="{D42A27DB-BD31-4B8C-83A1-F6EECF244321}">
                <p14:modId xmlns:p14="http://schemas.microsoft.com/office/powerpoint/2010/main" val="721376103"/>
              </p:ext>
            </p:extLst>
          </p:nvPr>
        </p:nvGraphicFramePr>
        <p:xfrm>
          <a:off x="1328941" y="1219279"/>
          <a:ext cx="6609142" cy="562480"/>
        </p:xfrm>
        <a:graphic>
          <a:graphicData uri="http://schemas.openxmlformats.org/presentationml/2006/ole">
            <mc:AlternateContent xmlns:mc="http://schemas.openxmlformats.org/markup-compatibility/2006">
              <mc:Choice xmlns:v="urn:schemas-microsoft-com:vml" Requires="v">
                <p:oleObj spid="_x0000_s12337" name="Equation" r:id="rId9" imgW="2679700" imgH="228600" progId="Equation.DSMT4">
                  <p:embed/>
                </p:oleObj>
              </mc:Choice>
              <mc:Fallback>
                <p:oleObj name="Equation" r:id="rId9" imgW="2679700" imgH="2286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28941" y="1219279"/>
                        <a:ext cx="6609142" cy="562480"/>
                      </a:xfrm>
                      <a:prstGeom prst="rect">
                        <a:avLst/>
                      </a:prstGeom>
                      <a:noFill/>
                    </p:spPr>
                  </p:pic>
                </p:oleObj>
              </mc:Fallback>
            </mc:AlternateContent>
          </a:graphicData>
        </a:graphic>
      </p:graphicFrame>
      <p:sp>
        <p:nvSpPr>
          <p:cNvPr id="4" name="Rectangle 4"/>
          <p:cNvSpPr>
            <a:spLocks noChangeArrowheads="1"/>
          </p:cNvSpPr>
          <p:nvPr/>
        </p:nvSpPr>
        <p:spPr bwMode="auto">
          <a:xfrm>
            <a:off x="450780" y="2390566"/>
            <a:ext cx="9695018" cy="7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9" name="Object 8"/>
          <p:cNvGraphicFramePr>
            <a:graphicFrameLocks noChangeAspect="1"/>
          </p:cNvGraphicFramePr>
          <p:nvPr>
            <p:extLst>
              <p:ext uri="{D42A27DB-BD31-4B8C-83A1-F6EECF244321}">
                <p14:modId xmlns:p14="http://schemas.microsoft.com/office/powerpoint/2010/main" val="1952779164"/>
              </p:ext>
            </p:extLst>
          </p:nvPr>
        </p:nvGraphicFramePr>
        <p:xfrm>
          <a:off x="1069981" y="2233555"/>
          <a:ext cx="7004038" cy="1257607"/>
        </p:xfrm>
        <a:graphic>
          <a:graphicData uri="http://schemas.openxmlformats.org/presentationml/2006/ole">
            <mc:AlternateContent xmlns:mc="http://schemas.openxmlformats.org/markup-compatibility/2006">
              <mc:Choice xmlns:v="urn:schemas-microsoft-com:vml" Requires="v">
                <p:oleObj spid="_x0000_s12338" name="Equation" r:id="rId11" imgW="2958840" imgH="520560" progId="Equation.DSMT4">
                  <p:embed/>
                </p:oleObj>
              </mc:Choice>
              <mc:Fallback>
                <p:oleObj name="Equation" r:id="rId11" imgW="2958840" imgH="520560" progId="Equation.DSMT4">
                  <p:embed/>
                  <p:pic>
                    <p:nvPicPr>
                      <p:cNvPr id="0" name="Object 3"/>
                      <p:cNvPicPr>
                        <a:picLocks noChangeAspect="1" noChangeArrowheads="1"/>
                      </p:cNvPicPr>
                      <p:nvPr/>
                    </p:nvPicPr>
                    <p:blipFill>
                      <a:blip r:embed="rId12"/>
                      <a:srcRect/>
                      <a:stretch>
                        <a:fillRect/>
                      </a:stretch>
                    </p:blipFill>
                    <p:spPr bwMode="auto">
                      <a:xfrm>
                        <a:off x="1069981" y="2233555"/>
                        <a:ext cx="7004038" cy="1257607"/>
                      </a:xfrm>
                      <a:prstGeom prst="rect">
                        <a:avLst/>
                      </a:prstGeom>
                      <a:noFill/>
                    </p:spPr>
                  </p:pic>
                </p:oleObj>
              </mc:Fallback>
            </mc:AlternateContent>
          </a:graphicData>
        </a:graphic>
      </p:graphicFrame>
      <p:sp>
        <p:nvSpPr>
          <p:cNvPr id="10" name="Rectangle 6"/>
          <p:cNvSpPr>
            <a:spLocks noChangeArrowheads="1"/>
          </p:cNvSpPr>
          <p:nvPr/>
        </p:nvSpPr>
        <p:spPr bwMode="auto">
          <a:xfrm>
            <a:off x="450778" y="3633192"/>
            <a:ext cx="10223707" cy="54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11" name="Object 10"/>
          <p:cNvGraphicFramePr>
            <a:graphicFrameLocks noChangeAspect="1"/>
          </p:cNvGraphicFramePr>
          <p:nvPr>
            <p:extLst>
              <p:ext uri="{D42A27DB-BD31-4B8C-83A1-F6EECF244321}">
                <p14:modId xmlns:p14="http://schemas.microsoft.com/office/powerpoint/2010/main" val="1394261976"/>
              </p:ext>
            </p:extLst>
          </p:nvPr>
        </p:nvGraphicFramePr>
        <p:xfrm>
          <a:off x="1325493" y="3780164"/>
          <a:ext cx="5949016" cy="769074"/>
        </p:xfrm>
        <a:graphic>
          <a:graphicData uri="http://schemas.openxmlformats.org/presentationml/2006/ole">
            <mc:AlternateContent xmlns:mc="http://schemas.openxmlformats.org/markup-compatibility/2006">
              <mc:Choice xmlns:v="urn:schemas-microsoft-com:vml" Requires="v">
                <p:oleObj spid="_x0000_s12339" name="Equation" r:id="rId13" imgW="2501900" imgH="317500" progId="Equation.DSMT4">
                  <p:embed/>
                </p:oleObj>
              </mc:Choice>
              <mc:Fallback>
                <p:oleObj name="Equation" r:id="rId13" imgW="2501900" imgH="317500" progId="Equation.DSMT4">
                  <p:embed/>
                  <p:pic>
                    <p:nvPicPr>
                      <p:cNvPr id="0" name="Object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25493" y="3780164"/>
                        <a:ext cx="5949016" cy="769074"/>
                      </a:xfrm>
                      <a:prstGeom prst="rect">
                        <a:avLst/>
                      </a:prstGeom>
                      <a:noFill/>
                    </p:spPr>
                  </p:pic>
                </p:oleObj>
              </mc:Fallback>
            </mc:AlternateContent>
          </a:graphicData>
        </a:graphic>
      </p:graphicFrame>
      <p:sp>
        <p:nvSpPr>
          <p:cNvPr id="12" name="Rectangle 8"/>
          <p:cNvSpPr>
            <a:spLocks noChangeArrowheads="1"/>
          </p:cNvSpPr>
          <p:nvPr/>
        </p:nvSpPr>
        <p:spPr bwMode="auto">
          <a:xfrm>
            <a:off x="450777" y="4817392"/>
            <a:ext cx="103366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13" name="Object 12"/>
          <p:cNvGraphicFramePr>
            <a:graphicFrameLocks noChangeAspect="1"/>
          </p:cNvGraphicFramePr>
          <p:nvPr>
            <p:extLst>
              <p:ext uri="{D42A27DB-BD31-4B8C-83A1-F6EECF244321}">
                <p14:modId xmlns:p14="http://schemas.microsoft.com/office/powerpoint/2010/main" val="1541519127"/>
              </p:ext>
            </p:extLst>
          </p:nvPr>
        </p:nvGraphicFramePr>
        <p:xfrm>
          <a:off x="1325493" y="4906639"/>
          <a:ext cx="5516968" cy="753321"/>
        </p:xfrm>
        <a:graphic>
          <a:graphicData uri="http://schemas.openxmlformats.org/presentationml/2006/ole">
            <mc:AlternateContent xmlns:mc="http://schemas.openxmlformats.org/markup-compatibility/2006">
              <mc:Choice xmlns:v="urn:schemas-microsoft-com:vml" Requires="v">
                <p:oleObj spid="_x0000_s12340" name="Equation" r:id="rId15" imgW="2373870" imgH="317362" progId="Equation.DSMT4">
                  <p:embed/>
                </p:oleObj>
              </mc:Choice>
              <mc:Fallback>
                <p:oleObj name="Equation" r:id="rId15" imgW="2373870" imgH="317362" progId="Equation.DSMT4">
                  <p:embed/>
                  <p:pic>
                    <p:nvPicPr>
                      <p:cNvPr id="0" name="Object 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325493" y="4906639"/>
                        <a:ext cx="5516968" cy="753321"/>
                      </a:xfrm>
                      <a:prstGeom prst="rect">
                        <a:avLst/>
                      </a:prstGeom>
                      <a:noFill/>
                    </p:spPr>
                  </p:pic>
                </p:oleObj>
              </mc:Fallback>
            </mc:AlternateContent>
          </a:graphicData>
        </a:graphic>
      </p:graphicFrame>
      <p:sp>
        <p:nvSpPr>
          <p:cNvPr id="15" name="TextBox 5"/>
          <p:cNvSpPr txBox="1"/>
          <p:nvPr>
            <p:custDataLst>
              <p:tags r:id="rId5"/>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a:t>
            </a:r>
            <a:r>
              <a:rPr lang="fr-CA" sz="2800" b="1" dirty="0" smtClean="0">
                <a:solidFill>
                  <a:schemeClr val="tx1">
                    <a:lumMod val="75000"/>
                    <a:lumOff val="25000"/>
                  </a:schemeClr>
                </a:solidFill>
                <a:cs typeface="Century Gothic"/>
              </a:rPr>
              <a:t>Model extensions</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505610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3923928" y="794553"/>
            <a:ext cx="2537402" cy="478272"/>
          </a:xfrm>
          <a:prstGeom prst="rect">
            <a:avLst/>
          </a:prstGeom>
          <a:noFill/>
        </p:spPr>
        <p:txBody>
          <a:bodyPr wrap="square" rtlCol="0">
            <a:spAutoFit/>
          </a:bodyPr>
          <a:lstStyle/>
          <a:p>
            <a:pPr>
              <a:lnSpc>
                <a:spcPct val="110000"/>
              </a:lnSpc>
            </a:pPr>
            <a:r>
              <a:rPr lang="en-US" sz="2400" b="1" dirty="0" smtClean="0"/>
              <a:t>Taylor rule:</a:t>
            </a:r>
          </a:p>
        </p:txBody>
      </p:sp>
      <p:pic>
        <p:nvPicPr>
          <p:cNvPr id="5" name="Image 21" descr="PEP_logo_flat2.jpg"/>
          <p:cNvPicPr>
            <a:picLocks noChangeAspect="1"/>
          </p:cNvPicPr>
          <p:nvPr>
            <p:custDataLst>
              <p:tags r:id="rId4"/>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2"/>
          <p:cNvSpPr>
            <a:spLocks noChangeArrowheads="1"/>
          </p:cNvSpPr>
          <p:nvPr/>
        </p:nvSpPr>
        <p:spPr bwMode="auto">
          <a:xfrm>
            <a:off x="231638" y="1203048"/>
            <a:ext cx="905814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3" name="Object 2"/>
          <p:cNvGraphicFramePr>
            <a:graphicFrameLocks noChangeAspect="1"/>
          </p:cNvGraphicFramePr>
          <p:nvPr>
            <p:extLst>
              <p:ext uri="{D42A27DB-BD31-4B8C-83A1-F6EECF244321}">
                <p14:modId xmlns:p14="http://schemas.microsoft.com/office/powerpoint/2010/main" val="1347450907"/>
              </p:ext>
            </p:extLst>
          </p:nvPr>
        </p:nvGraphicFramePr>
        <p:xfrm>
          <a:off x="251520" y="1481858"/>
          <a:ext cx="8815384" cy="939030"/>
        </p:xfrm>
        <a:graphic>
          <a:graphicData uri="http://schemas.openxmlformats.org/presentationml/2006/ole">
            <mc:AlternateContent xmlns:mc="http://schemas.openxmlformats.org/markup-compatibility/2006">
              <mc:Choice xmlns:v="urn:schemas-microsoft-com:vml" Requires="v">
                <p:oleObj spid="_x0000_s13375" name="Equation" r:id="rId9" imgW="4381500" imgH="457200" progId="Equation.DSMT4">
                  <p:embed/>
                </p:oleObj>
              </mc:Choice>
              <mc:Fallback>
                <p:oleObj name="Equation" r:id="rId9" imgW="4381500" imgH="4572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1520" y="1481858"/>
                        <a:ext cx="8815384" cy="939030"/>
                      </a:xfrm>
                      <a:prstGeom prst="rect">
                        <a:avLst/>
                      </a:prstGeom>
                      <a:noFill/>
                    </p:spPr>
                  </p:pic>
                </p:oleObj>
              </mc:Fallback>
            </mc:AlternateContent>
          </a:graphicData>
        </a:graphic>
      </p:graphicFrame>
      <p:sp>
        <p:nvSpPr>
          <p:cNvPr id="4" name="Rectangle 4"/>
          <p:cNvSpPr>
            <a:spLocks noChangeArrowheads="1"/>
          </p:cNvSpPr>
          <p:nvPr/>
        </p:nvSpPr>
        <p:spPr bwMode="auto">
          <a:xfrm>
            <a:off x="421044" y="2644299"/>
            <a:ext cx="109248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9" name="Object 8"/>
          <p:cNvGraphicFramePr>
            <a:graphicFrameLocks noChangeAspect="1"/>
          </p:cNvGraphicFramePr>
          <p:nvPr>
            <p:extLst>
              <p:ext uri="{D42A27DB-BD31-4B8C-83A1-F6EECF244321}">
                <p14:modId xmlns:p14="http://schemas.microsoft.com/office/powerpoint/2010/main" val="1889893416"/>
              </p:ext>
            </p:extLst>
          </p:nvPr>
        </p:nvGraphicFramePr>
        <p:xfrm>
          <a:off x="346372" y="2747107"/>
          <a:ext cx="6457877" cy="449840"/>
        </p:xfrm>
        <a:graphic>
          <a:graphicData uri="http://schemas.openxmlformats.org/presentationml/2006/ole">
            <mc:AlternateContent xmlns:mc="http://schemas.openxmlformats.org/markup-compatibility/2006">
              <mc:Choice xmlns:v="urn:schemas-microsoft-com:vml" Requires="v">
                <p:oleObj spid="_x0000_s13376" name="Equation" r:id="rId11" imgW="2997000" imgH="203040" progId="Equation.DSMT4">
                  <p:embed/>
                </p:oleObj>
              </mc:Choice>
              <mc:Fallback>
                <p:oleObj name="Equation" r:id="rId11" imgW="2997000" imgH="203040" progId="Equation.DSMT4">
                  <p:embed/>
                  <p:pic>
                    <p:nvPicPr>
                      <p:cNvPr id="0" name="Object 3"/>
                      <p:cNvPicPr>
                        <a:picLocks noChangeAspect="1" noChangeArrowheads="1"/>
                      </p:cNvPicPr>
                      <p:nvPr/>
                    </p:nvPicPr>
                    <p:blipFill>
                      <a:blip r:embed="rId12"/>
                      <a:srcRect/>
                      <a:stretch>
                        <a:fillRect/>
                      </a:stretch>
                    </p:blipFill>
                    <p:spPr bwMode="auto">
                      <a:xfrm>
                        <a:off x="346372" y="2747107"/>
                        <a:ext cx="6457877" cy="449840"/>
                      </a:xfrm>
                      <a:prstGeom prst="rect">
                        <a:avLst/>
                      </a:prstGeom>
                      <a:noFill/>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16663558"/>
              </p:ext>
            </p:extLst>
          </p:nvPr>
        </p:nvGraphicFramePr>
        <p:xfrm>
          <a:off x="433041" y="4905525"/>
          <a:ext cx="5435103" cy="439516"/>
        </p:xfrm>
        <a:graphic>
          <a:graphicData uri="http://schemas.openxmlformats.org/presentationml/2006/ole">
            <mc:AlternateContent xmlns:mc="http://schemas.openxmlformats.org/markup-compatibility/2006">
              <mc:Choice xmlns:v="urn:schemas-microsoft-com:vml" Requires="v">
                <p:oleObj spid="_x0000_s13377" name="Equation" r:id="rId13" imgW="2590560" imgH="203040" progId="Equation.DSMT4">
                  <p:embed/>
                </p:oleObj>
              </mc:Choice>
              <mc:Fallback>
                <p:oleObj name="Equation" r:id="rId13" imgW="2590560" imgH="203040" progId="Equation.DSMT4">
                  <p:embed/>
                  <p:pic>
                    <p:nvPicPr>
                      <p:cNvPr id="0" name="Object 7"/>
                      <p:cNvPicPr>
                        <a:picLocks noChangeAspect="1" noChangeArrowheads="1"/>
                      </p:cNvPicPr>
                      <p:nvPr/>
                    </p:nvPicPr>
                    <p:blipFill>
                      <a:blip r:embed="rId14"/>
                      <a:srcRect/>
                      <a:stretch>
                        <a:fillRect/>
                      </a:stretch>
                    </p:blipFill>
                    <p:spPr bwMode="auto">
                      <a:xfrm>
                        <a:off x="433041" y="4905525"/>
                        <a:ext cx="5435103" cy="439516"/>
                      </a:xfrm>
                      <a:prstGeom prst="rect">
                        <a:avLst/>
                      </a:prstGeom>
                      <a:noFill/>
                    </p:spPr>
                  </p:pic>
                </p:oleObj>
              </mc:Fallback>
            </mc:AlternateContent>
          </a:graphicData>
        </a:graphic>
      </p:graphicFrame>
      <p:sp>
        <p:nvSpPr>
          <p:cNvPr id="14" name="Rectangle 12"/>
          <p:cNvSpPr>
            <a:spLocks noChangeArrowheads="1"/>
          </p:cNvSpPr>
          <p:nvPr/>
        </p:nvSpPr>
        <p:spPr bwMode="auto">
          <a:xfrm>
            <a:off x="421044" y="4961678"/>
            <a:ext cx="107364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sp>
        <p:nvSpPr>
          <p:cNvPr id="17" name="TextBox 5"/>
          <p:cNvSpPr txBox="1"/>
          <p:nvPr>
            <p:custDataLst>
              <p:tags r:id="rId5"/>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a:t>
            </a:r>
            <a:r>
              <a:rPr lang="fr-CA" sz="2800" b="1" dirty="0" smtClean="0">
                <a:solidFill>
                  <a:schemeClr val="tx1">
                    <a:lumMod val="75000"/>
                    <a:lumOff val="25000"/>
                  </a:schemeClr>
                </a:solidFill>
                <a:cs typeface="Century Gothic"/>
              </a:rPr>
              <a:t>Model extensions</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1012729809"/>
              </p:ext>
            </p:extLst>
          </p:nvPr>
        </p:nvGraphicFramePr>
        <p:xfrm>
          <a:off x="421045" y="3469995"/>
          <a:ext cx="6383204" cy="448450"/>
        </p:xfrm>
        <a:graphic>
          <a:graphicData uri="http://schemas.openxmlformats.org/presentationml/2006/ole">
            <mc:AlternateContent xmlns:mc="http://schemas.openxmlformats.org/markup-compatibility/2006">
              <mc:Choice xmlns:v="urn:schemas-microsoft-com:vml" Requires="v">
                <p:oleObj spid="_x0000_s13378" name="Equation" r:id="rId15" imgW="2971800" imgH="203040" progId="Equation.DSMT4">
                  <p:embed/>
                </p:oleObj>
              </mc:Choice>
              <mc:Fallback>
                <p:oleObj name="Equation" r:id="rId15" imgW="2971800" imgH="203040" progId="Equation.DSMT4">
                  <p:embed/>
                  <p:pic>
                    <p:nvPicPr>
                      <p:cNvPr id="0" name=""/>
                      <p:cNvPicPr>
                        <a:picLocks noChangeAspect="1" noChangeArrowheads="1"/>
                      </p:cNvPicPr>
                      <p:nvPr/>
                    </p:nvPicPr>
                    <p:blipFill>
                      <a:blip r:embed="rId16"/>
                      <a:srcRect/>
                      <a:stretch>
                        <a:fillRect/>
                      </a:stretch>
                    </p:blipFill>
                    <p:spPr bwMode="auto">
                      <a:xfrm>
                        <a:off x="421045" y="3469995"/>
                        <a:ext cx="6383204" cy="448450"/>
                      </a:xfrm>
                      <a:prstGeom prst="rect">
                        <a:avLst/>
                      </a:prstGeom>
                      <a:noFill/>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334697070"/>
              </p:ext>
            </p:extLst>
          </p:nvPr>
        </p:nvGraphicFramePr>
        <p:xfrm>
          <a:off x="433043" y="4198350"/>
          <a:ext cx="5003054" cy="437434"/>
        </p:xfrm>
        <a:graphic>
          <a:graphicData uri="http://schemas.openxmlformats.org/presentationml/2006/ole">
            <mc:AlternateContent xmlns:mc="http://schemas.openxmlformats.org/markup-compatibility/2006">
              <mc:Choice xmlns:v="urn:schemas-microsoft-com:vml" Requires="v">
                <p:oleObj spid="_x0000_s13379" name="Equation" r:id="rId17" imgW="2387520" imgH="203040" progId="Equation.DSMT4">
                  <p:embed/>
                </p:oleObj>
              </mc:Choice>
              <mc:Fallback>
                <p:oleObj name="Equation" r:id="rId17" imgW="2387520" imgH="203040" progId="Equation.DSMT4">
                  <p:embed/>
                  <p:pic>
                    <p:nvPicPr>
                      <p:cNvPr id="0" name=""/>
                      <p:cNvPicPr>
                        <a:picLocks noChangeAspect="1" noChangeArrowheads="1"/>
                      </p:cNvPicPr>
                      <p:nvPr/>
                    </p:nvPicPr>
                    <p:blipFill>
                      <a:blip r:embed="rId18"/>
                      <a:srcRect/>
                      <a:stretch>
                        <a:fillRect/>
                      </a:stretch>
                    </p:blipFill>
                    <p:spPr bwMode="auto">
                      <a:xfrm>
                        <a:off x="433043" y="4198350"/>
                        <a:ext cx="5003054" cy="437434"/>
                      </a:xfrm>
                      <a:prstGeom prst="rect">
                        <a:avLst/>
                      </a:prstGeom>
                      <a:noFill/>
                    </p:spPr>
                  </p:pic>
                </p:oleObj>
              </mc:Fallback>
            </mc:AlternateContent>
          </a:graphicData>
        </a:graphic>
      </p:graphicFrame>
    </p:spTree>
    <p:extLst>
      <p:ext uri="{BB962C8B-B14F-4D97-AF65-F5344CB8AC3E}">
        <p14:creationId xmlns:p14="http://schemas.microsoft.com/office/powerpoint/2010/main" val="2342856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4"/>
            </p:custDataLst>
          </p:nvPr>
        </p:nvPicPr>
        <p:blipFill>
          <a:blip r:embed="rId9">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5"/>
            </p:custDataLst>
          </p:nvPr>
        </p:nvSpPr>
        <p:spPr>
          <a:xfrm>
            <a:off x="397650" y="1052736"/>
            <a:ext cx="8399428" cy="1107996"/>
          </a:xfrm>
          <a:prstGeom prst="rect">
            <a:avLst/>
          </a:prstGeom>
          <a:noFill/>
        </p:spPr>
        <p:txBody>
          <a:bodyPr wrap="square" rtlCol="0">
            <a:spAutoFit/>
          </a:bodyPr>
          <a:lstStyle/>
          <a:p>
            <a:pPr marL="0" lvl="1">
              <a:lnSpc>
                <a:spcPct val="150000"/>
              </a:lnSpc>
            </a:pPr>
            <a:endParaRPr lang="en-US" sz="2200" dirty="0"/>
          </a:p>
          <a:p>
            <a:pPr lvl="1">
              <a:lnSpc>
                <a:spcPct val="150000"/>
              </a:lnSpc>
            </a:pPr>
            <a:endParaRPr lang="mn-MN" sz="2200" dirty="0"/>
          </a:p>
        </p:txBody>
      </p:sp>
      <p:sp>
        <p:nvSpPr>
          <p:cNvPr id="2" name="Rectangle 2"/>
          <p:cNvSpPr>
            <a:spLocks noChangeArrowheads="1"/>
          </p:cNvSpPr>
          <p:nvPr/>
        </p:nvSpPr>
        <p:spPr bwMode="auto">
          <a:xfrm>
            <a:off x="391368" y="1877538"/>
            <a:ext cx="80252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3" name="Object 2"/>
          <p:cNvGraphicFramePr>
            <a:graphicFrameLocks noChangeAspect="1"/>
          </p:cNvGraphicFramePr>
          <p:nvPr>
            <p:extLst>
              <p:ext uri="{D42A27DB-BD31-4B8C-83A1-F6EECF244321}">
                <p14:modId xmlns:p14="http://schemas.microsoft.com/office/powerpoint/2010/main" val="2333709931"/>
              </p:ext>
            </p:extLst>
          </p:nvPr>
        </p:nvGraphicFramePr>
        <p:xfrm>
          <a:off x="391368" y="2357133"/>
          <a:ext cx="8453828" cy="992323"/>
        </p:xfrm>
        <a:graphic>
          <a:graphicData uri="http://schemas.openxmlformats.org/presentationml/2006/ole">
            <mc:AlternateContent xmlns:mc="http://schemas.openxmlformats.org/markup-compatibility/2006">
              <mc:Choice xmlns:v="urn:schemas-microsoft-com:vml" Requires="v">
                <p:oleObj spid="_x0000_s14360" name="Equation" r:id="rId10" imgW="4216400" imgH="495300" progId="Equation.DSMT4">
                  <p:embed/>
                </p:oleObj>
              </mc:Choice>
              <mc:Fallback>
                <p:oleObj name="Equation" r:id="rId10" imgW="4216400" imgH="495300" progId="Equation.DSMT4">
                  <p:embed/>
                  <p:pic>
                    <p:nvPicPr>
                      <p:cNvPr id="0" name="Object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1368" y="2357133"/>
                        <a:ext cx="8453828" cy="992323"/>
                      </a:xfrm>
                      <a:prstGeom prst="rect">
                        <a:avLst/>
                      </a:prstGeom>
                      <a:noFill/>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113090008"/>
              </p:ext>
            </p:extLst>
          </p:nvPr>
        </p:nvGraphicFramePr>
        <p:xfrm>
          <a:off x="435152" y="1442117"/>
          <a:ext cx="3934933" cy="442127"/>
        </p:xfrm>
        <a:graphic>
          <a:graphicData uri="http://schemas.openxmlformats.org/presentationml/2006/ole">
            <mc:AlternateContent xmlns:mc="http://schemas.openxmlformats.org/markup-compatibility/2006">
              <mc:Choice xmlns:v="urn:schemas-microsoft-com:vml" Requires="v">
                <p:oleObj spid="_x0000_s14361" name="Equation" r:id="rId12" imgW="1688760" imgH="190440" progId="Equation.DSMT4">
                  <p:embed/>
                </p:oleObj>
              </mc:Choice>
              <mc:Fallback>
                <p:oleObj name="Equation" r:id="rId12" imgW="1688760" imgH="190440" progId="Equation.DSMT4">
                  <p:embed/>
                  <p:pic>
                    <p:nvPicPr>
                      <p:cNvPr id="0" name=""/>
                      <p:cNvPicPr>
                        <a:picLocks noChangeAspect="1" noChangeArrowheads="1"/>
                      </p:cNvPicPr>
                      <p:nvPr/>
                    </p:nvPicPr>
                    <p:blipFill>
                      <a:blip r:embed="rId13"/>
                      <a:srcRect/>
                      <a:stretch>
                        <a:fillRect/>
                      </a:stretch>
                    </p:blipFill>
                    <p:spPr bwMode="auto">
                      <a:xfrm>
                        <a:off x="435152" y="1442117"/>
                        <a:ext cx="3934933" cy="442127"/>
                      </a:xfrm>
                      <a:prstGeom prst="rect">
                        <a:avLst/>
                      </a:prstGeom>
                      <a:noFill/>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500973138"/>
              </p:ext>
            </p:extLst>
          </p:nvPr>
        </p:nvGraphicFramePr>
        <p:xfrm>
          <a:off x="404813" y="3925888"/>
          <a:ext cx="2493962" cy="417512"/>
        </p:xfrm>
        <a:graphic>
          <a:graphicData uri="http://schemas.openxmlformats.org/presentationml/2006/ole">
            <mc:AlternateContent xmlns:mc="http://schemas.openxmlformats.org/markup-compatibility/2006">
              <mc:Choice xmlns:v="urn:schemas-microsoft-com:vml" Requires="v">
                <p:oleObj spid="_x0000_s14362" name="Equation" r:id="rId14" imgW="1130040" imgH="190440" progId="Equation.DSMT4">
                  <p:embed/>
                </p:oleObj>
              </mc:Choice>
              <mc:Fallback>
                <p:oleObj name="Equation" r:id="rId14" imgW="1130040" imgH="190440" progId="Equation.DSMT4">
                  <p:embed/>
                  <p:pic>
                    <p:nvPicPr>
                      <p:cNvPr id="0" name=""/>
                      <p:cNvPicPr>
                        <a:picLocks noChangeAspect="1" noChangeArrowheads="1"/>
                      </p:cNvPicPr>
                      <p:nvPr/>
                    </p:nvPicPr>
                    <p:blipFill>
                      <a:blip r:embed="rId15"/>
                      <a:srcRect/>
                      <a:stretch>
                        <a:fillRect/>
                      </a:stretch>
                    </p:blipFill>
                    <p:spPr bwMode="auto">
                      <a:xfrm>
                        <a:off x="404813" y="3925888"/>
                        <a:ext cx="2493962" cy="417512"/>
                      </a:xfrm>
                      <a:prstGeom prst="rect">
                        <a:avLst/>
                      </a:prstGeom>
                      <a:noFill/>
                    </p:spPr>
                  </p:pic>
                </p:oleObj>
              </mc:Fallback>
            </mc:AlternateContent>
          </a:graphicData>
        </a:graphic>
      </p:graphicFrame>
      <p:sp>
        <p:nvSpPr>
          <p:cNvPr id="12" name="TextBox 5"/>
          <p:cNvSpPr txBox="1"/>
          <p:nvPr>
            <p:custDataLst>
              <p:tags r:id="rId6"/>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a:t>
            </a:r>
            <a:r>
              <a:rPr lang="fr-CA" sz="2800" b="1" dirty="0" smtClean="0">
                <a:solidFill>
                  <a:schemeClr val="tx1">
                    <a:lumMod val="75000"/>
                    <a:lumOff val="25000"/>
                  </a:schemeClr>
                </a:solidFill>
                <a:cs typeface="Century Gothic"/>
              </a:rPr>
              <a:t>Model extensions</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2997983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4"/>
            </p:custDataLst>
          </p:nvPr>
        </p:nvPicPr>
        <p:blipFill>
          <a:blip r:embed="rId9">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graphicFrame>
        <p:nvGraphicFramePr>
          <p:cNvPr id="3" name="Objet 2"/>
          <p:cNvGraphicFramePr>
            <a:graphicFrameLocks noChangeAspect="1"/>
          </p:cNvGraphicFramePr>
          <p:nvPr>
            <p:custDataLst>
              <p:tags r:id="rId5"/>
            </p:custDataLst>
            <p:extLst>
              <p:ext uri="{D42A27DB-BD31-4B8C-83A1-F6EECF244321}">
                <p14:modId xmlns:p14="http://schemas.microsoft.com/office/powerpoint/2010/main" val="1555334444"/>
              </p:ext>
            </p:extLst>
          </p:nvPr>
        </p:nvGraphicFramePr>
        <p:xfrm>
          <a:off x="4794250" y="2371725"/>
          <a:ext cx="114300" cy="177800"/>
        </p:xfrm>
        <a:graphic>
          <a:graphicData uri="http://schemas.openxmlformats.org/presentationml/2006/ole">
            <mc:AlternateContent xmlns:mc="http://schemas.openxmlformats.org/markup-compatibility/2006">
              <mc:Choice xmlns:v="urn:schemas-microsoft-com:vml" Requires="v">
                <p:oleObj spid="_x0000_s1147" name="Equation" r:id="rId10" imgW="114120" imgH="177480" progId="Equation.DSMT4">
                  <p:embed/>
                </p:oleObj>
              </mc:Choice>
              <mc:Fallback>
                <p:oleObj name="Equation" r:id="rId10" imgW="114120" imgH="177480" progId="Equation.DSMT4">
                  <p:embed/>
                  <p:pic>
                    <p:nvPicPr>
                      <p:cNvPr id="0" name=""/>
                      <p:cNvPicPr/>
                      <p:nvPr/>
                    </p:nvPicPr>
                    <p:blipFill>
                      <a:blip r:embed="rId11"/>
                      <a:stretch>
                        <a:fillRect/>
                      </a:stretch>
                    </p:blipFill>
                    <p:spPr>
                      <a:xfrm>
                        <a:off x="4794250" y="2371725"/>
                        <a:ext cx="114300" cy="177800"/>
                      </a:xfrm>
                      <a:prstGeom prst="rect">
                        <a:avLst/>
                      </a:prstGeom>
                    </p:spPr>
                  </p:pic>
                </p:oleObj>
              </mc:Fallback>
            </mc:AlternateContent>
          </a:graphicData>
        </a:graphic>
      </p:graphicFrame>
      <p:sp>
        <p:nvSpPr>
          <p:cNvPr id="2" name="Rectangle 59"/>
          <p:cNvSpPr>
            <a:spLocks noChangeArrowheads="1"/>
          </p:cNvSpPr>
          <p:nvPr/>
        </p:nvSpPr>
        <p:spPr bwMode="auto">
          <a:xfrm>
            <a:off x="421044" y="1330806"/>
            <a:ext cx="974581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4" name="Object 3"/>
          <p:cNvGraphicFramePr>
            <a:graphicFrameLocks noChangeAspect="1"/>
          </p:cNvGraphicFramePr>
          <p:nvPr>
            <p:extLst>
              <p:ext uri="{D42A27DB-BD31-4B8C-83A1-F6EECF244321}">
                <p14:modId xmlns:p14="http://schemas.microsoft.com/office/powerpoint/2010/main" val="1435717607"/>
              </p:ext>
            </p:extLst>
          </p:nvPr>
        </p:nvGraphicFramePr>
        <p:xfrm>
          <a:off x="2414778" y="1379719"/>
          <a:ext cx="4150956" cy="439255"/>
        </p:xfrm>
        <a:graphic>
          <a:graphicData uri="http://schemas.openxmlformats.org/presentationml/2006/ole">
            <mc:AlternateContent xmlns:mc="http://schemas.openxmlformats.org/markup-compatibility/2006">
              <mc:Choice xmlns:v="urn:schemas-microsoft-com:vml" Requires="v">
                <p:oleObj spid="_x0000_s1148" name="Equation" r:id="rId12" imgW="1803400" imgH="190500" progId="Equation.DSMT4">
                  <p:embed/>
                </p:oleObj>
              </mc:Choice>
              <mc:Fallback>
                <p:oleObj name="Equation" r:id="rId12" imgW="1803400" imgH="190500" progId="Equation.DSMT4">
                  <p:embed/>
                  <p:pic>
                    <p:nvPicPr>
                      <p:cNvPr id="0" name="Object 5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14778" y="1379719"/>
                        <a:ext cx="4150956" cy="439255"/>
                      </a:xfrm>
                      <a:prstGeom prst="rect">
                        <a:avLst/>
                      </a:prstGeom>
                      <a:noFill/>
                    </p:spPr>
                  </p:pic>
                </p:oleObj>
              </mc:Fallback>
            </mc:AlternateContent>
          </a:graphicData>
        </a:graphic>
      </p:graphicFrame>
      <p:sp>
        <p:nvSpPr>
          <p:cNvPr id="9" name="Rectangle 63"/>
          <p:cNvSpPr>
            <a:spLocks noChangeArrowheads="1"/>
          </p:cNvSpPr>
          <p:nvPr/>
        </p:nvSpPr>
        <p:spPr bwMode="auto">
          <a:xfrm>
            <a:off x="611560" y="230269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0" name="Object 9"/>
          <p:cNvGraphicFramePr>
            <a:graphicFrameLocks noChangeAspect="1"/>
          </p:cNvGraphicFramePr>
          <p:nvPr>
            <p:extLst>
              <p:ext uri="{D42A27DB-BD31-4B8C-83A1-F6EECF244321}">
                <p14:modId xmlns:p14="http://schemas.microsoft.com/office/powerpoint/2010/main" val="2107594099"/>
              </p:ext>
            </p:extLst>
          </p:nvPr>
        </p:nvGraphicFramePr>
        <p:xfrm>
          <a:off x="2451813" y="2051319"/>
          <a:ext cx="2817777" cy="993150"/>
        </p:xfrm>
        <a:graphic>
          <a:graphicData uri="http://schemas.openxmlformats.org/presentationml/2006/ole">
            <mc:AlternateContent xmlns:mc="http://schemas.openxmlformats.org/markup-compatibility/2006">
              <mc:Choice xmlns:v="urn:schemas-microsoft-com:vml" Requires="v">
                <p:oleObj spid="_x0000_s1149" name="Equation" r:id="rId14" imgW="1167893" imgH="406224" progId="Equation.DSMT4">
                  <p:embed/>
                </p:oleObj>
              </mc:Choice>
              <mc:Fallback>
                <p:oleObj name="Equation" r:id="rId14" imgW="1167893" imgH="406224" progId="Equation.DSMT4">
                  <p:embed/>
                  <p:pic>
                    <p:nvPicPr>
                      <p:cNvPr id="0" name="Object 6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51813" y="2051319"/>
                        <a:ext cx="2817777" cy="993150"/>
                      </a:xfrm>
                      <a:prstGeom prst="rect">
                        <a:avLst/>
                      </a:prstGeom>
                      <a:noFill/>
                    </p:spPr>
                  </p:pic>
                </p:oleObj>
              </mc:Fallback>
            </mc:AlternateContent>
          </a:graphicData>
        </a:graphic>
      </p:graphicFrame>
      <p:sp>
        <p:nvSpPr>
          <p:cNvPr id="11" name="Rectangle 65"/>
          <p:cNvSpPr>
            <a:spLocks noChangeArrowheads="1"/>
          </p:cNvSpPr>
          <p:nvPr/>
        </p:nvSpPr>
        <p:spPr bwMode="auto">
          <a:xfrm>
            <a:off x="421044" y="30821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2" name="Object 11"/>
          <p:cNvGraphicFramePr>
            <a:graphicFrameLocks noChangeAspect="1"/>
          </p:cNvGraphicFramePr>
          <p:nvPr>
            <p:extLst>
              <p:ext uri="{D42A27DB-BD31-4B8C-83A1-F6EECF244321}">
                <p14:modId xmlns:p14="http://schemas.microsoft.com/office/powerpoint/2010/main" val="618607324"/>
              </p:ext>
            </p:extLst>
          </p:nvPr>
        </p:nvGraphicFramePr>
        <p:xfrm>
          <a:off x="2451813" y="3650430"/>
          <a:ext cx="4113922" cy="501697"/>
        </p:xfrm>
        <a:graphic>
          <a:graphicData uri="http://schemas.openxmlformats.org/presentationml/2006/ole">
            <mc:AlternateContent xmlns:mc="http://schemas.openxmlformats.org/markup-compatibility/2006">
              <mc:Choice xmlns:v="urn:schemas-microsoft-com:vml" Requires="v">
                <p:oleObj spid="_x0000_s1150" name="Equation" r:id="rId16" imgW="1562100" imgH="190500" progId="Equation.DSMT4">
                  <p:embed/>
                </p:oleObj>
              </mc:Choice>
              <mc:Fallback>
                <p:oleObj name="Equation" r:id="rId16" imgW="1562100" imgH="190500" progId="Equation.DSMT4">
                  <p:embed/>
                  <p:pic>
                    <p:nvPicPr>
                      <p:cNvPr id="0" name="Object 6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51813" y="3650430"/>
                        <a:ext cx="4113922" cy="501697"/>
                      </a:xfrm>
                      <a:prstGeom prst="rect">
                        <a:avLst/>
                      </a:prstGeom>
                      <a:noFill/>
                    </p:spPr>
                  </p:pic>
                </p:oleObj>
              </mc:Fallback>
            </mc:AlternateContent>
          </a:graphicData>
        </a:graphic>
      </p:graphicFrame>
      <p:sp>
        <p:nvSpPr>
          <p:cNvPr id="13" name="Rectangle 67"/>
          <p:cNvSpPr>
            <a:spLocks noChangeArrowheads="1"/>
          </p:cNvSpPr>
          <p:nvPr/>
        </p:nvSpPr>
        <p:spPr bwMode="auto">
          <a:xfrm>
            <a:off x="421044" y="372896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4" name="Object 13"/>
          <p:cNvGraphicFramePr>
            <a:graphicFrameLocks noChangeAspect="1"/>
          </p:cNvGraphicFramePr>
          <p:nvPr>
            <p:extLst>
              <p:ext uri="{D42A27DB-BD31-4B8C-83A1-F6EECF244321}">
                <p14:modId xmlns:p14="http://schemas.microsoft.com/office/powerpoint/2010/main" val="2738507669"/>
              </p:ext>
            </p:extLst>
          </p:nvPr>
        </p:nvGraphicFramePr>
        <p:xfrm>
          <a:off x="2539219" y="4451881"/>
          <a:ext cx="4065562" cy="982130"/>
        </p:xfrm>
        <a:graphic>
          <a:graphicData uri="http://schemas.openxmlformats.org/presentationml/2006/ole">
            <mc:AlternateContent xmlns:mc="http://schemas.openxmlformats.org/markup-compatibility/2006">
              <mc:Choice xmlns:v="urn:schemas-microsoft-com:vml" Requires="v">
                <p:oleObj spid="_x0000_s1151" name="Equation" r:id="rId18" imgW="1688367" imgH="406224" progId="Equation.DSMT4">
                  <p:embed/>
                </p:oleObj>
              </mc:Choice>
              <mc:Fallback>
                <p:oleObj name="Equation" r:id="rId18" imgW="1688367" imgH="406224" progId="Equation.DSMT4">
                  <p:embed/>
                  <p:pic>
                    <p:nvPicPr>
                      <p:cNvPr id="0" name="Object 66"/>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539219" y="4451881"/>
                        <a:ext cx="4065562" cy="982130"/>
                      </a:xfrm>
                      <a:prstGeom prst="rect">
                        <a:avLst/>
                      </a:prstGeom>
                      <a:noFill/>
                    </p:spPr>
                  </p:pic>
                </p:oleObj>
              </mc:Fallback>
            </mc:AlternateContent>
          </a:graphicData>
        </a:graphic>
      </p:graphicFrame>
      <p:sp>
        <p:nvSpPr>
          <p:cNvPr id="16" name="TextBox 5"/>
          <p:cNvSpPr txBox="1"/>
          <p:nvPr>
            <p:custDataLst>
              <p:tags r:id="rId6"/>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a:t>
            </a:r>
            <a:r>
              <a:rPr lang="fr-CA" sz="2800" b="1" dirty="0" smtClean="0">
                <a:solidFill>
                  <a:schemeClr val="tx1">
                    <a:lumMod val="75000"/>
                    <a:lumOff val="25000"/>
                  </a:schemeClr>
                </a:solidFill>
                <a:cs typeface="Century Gothic"/>
              </a:rPr>
              <a:t>Model extensions</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926829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18" name="TextBox 5"/>
          <p:cNvSpPr txBox="1"/>
          <p:nvPr>
            <p:custDataLst>
              <p:tags r:id="rId3"/>
            </p:custDataLst>
          </p:nvPr>
        </p:nvSpPr>
        <p:spPr>
          <a:xfrm>
            <a:off x="231638" y="245855"/>
            <a:ext cx="3044218"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III. </a:t>
            </a:r>
            <a:r>
              <a:rPr lang="en-US" sz="2800" b="1" dirty="0" smtClean="0">
                <a:solidFill>
                  <a:schemeClr val="tx1">
                    <a:lumMod val="75000"/>
                    <a:lumOff val="25000"/>
                  </a:schemeClr>
                </a:solidFill>
                <a:cs typeface="Century Gothic"/>
              </a:rPr>
              <a:t>Calibrations</a:t>
            </a:r>
            <a:endParaRPr lang="fr-CA" sz="2800" b="1" dirty="0">
              <a:solidFill>
                <a:schemeClr val="tx1">
                  <a:lumMod val="75000"/>
                  <a:lumOff val="25000"/>
                </a:schemeClr>
              </a:solidFill>
              <a:cs typeface="Century Gothic"/>
            </a:endParaRPr>
          </a:p>
        </p:txBody>
      </p:sp>
      <p:sp>
        <p:nvSpPr>
          <p:cNvPr id="7" name="TextBox 5"/>
          <p:cNvSpPr txBox="1"/>
          <p:nvPr>
            <p:custDataLst>
              <p:tags r:id="rId4"/>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5"/>
            </p:custDataLst>
          </p:nvPr>
        </p:nvPicPr>
        <p:blipFill>
          <a:blip r:embed="rId9">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graphicFrame>
        <p:nvGraphicFramePr>
          <p:cNvPr id="3" name="Objet 2"/>
          <p:cNvGraphicFramePr>
            <a:graphicFrameLocks noChangeAspect="1"/>
          </p:cNvGraphicFramePr>
          <p:nvPr>
            <p:custDataLst>
              <p:tags r:id="rId6"/>
            </p:custDataLst>
            <p:extLst>
              <p:ext uri="{D42A27DB-BD31-4B8C-83A1-F6EECF244321}">
                <p14:modId xmlns:p14="http://schemas.microsoft.com/office/powerpoint/2010/main" val="1555334444"/>
              </p:ext>
            </p:extLst>
          </p:nvPr>
        </p:nvGraphicFramePr>
        <p:xfrm>
          <a:off x="4794250" y="2371725"/>
          <a:ext cx="114300" cy="177800"/>
        </p:xfrm>
        <a:graphic>
          <a:graphicData uri="http://schemas.openxmlformats.org/presentationml/2006/ole">
            <mc:AlternateContent xmlns:mc="http://schemas.openxmlformats.org/markup-compatibility/2006">
              <mc:Choice xmlns:v="urn:schemas-microsoft-com:vml" Requires="v">
                <p:oleObj spid="_x0000_s3243" name="Equation" r:id="rId10" imgW="114120" imgH="177480" progId="Equation.DSMT4">
                  <p:embed/>
                </p:oleObj>
              </mc:Choice>
              <mc:Fallback>
                <p:oleObj name="Equation" r:id="rId10" imgW="114120" imgH="177480" progId="Equation.DSMT4">
                  <p:embed/>
                  <p:pic>
                    <p:nvPicPr>
                      <p:cNvPr id="3" name="Objet 2"/>
                      <p:cNvPicPr/>
                      <p:nvPr/>
                    </p:nvPicPr>
                    <p:blipFill>
                      <a:blip r:embed="rId11"/>
                      <a:stretch>
                        <a:fillRect/>
                      </a:stretch>
                    </p:blipFill>
                    <p:spPr>
                      <a:xfrm>
                        <a:off x="4794250" y="2371725"/>
                        <a:ext cx="114300" cy="177800"/>
                      </a:xfrm>
                      <a:prstGeom prst="rect">
                        <a:avLst/>
                      </a:prstGeom>
                    </p:spPr>
                  </p:pic>
                </p:oleObj>
              </mc:Fallback>
            </mc:AlternateContent>
          </a:graphicData>
        </a:graphic>
      </p:graphicFrame>
      <p:sp>
        <p:nvSpPr>
          <p:cNvPr id="8" name="Rectangle 46"/>
          <p:cNvSpPr>
            <a:spLocks noChangeArrowheads="1"/>
          </p:cNvSpPr>
          <p:nvPr/>
        </p:nvSpPr>
        <p:spPr bwMode="auto">
          <a:xfrm>
            <a:off x="236262" y="134909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9" name="Object 8"/>
          <p:cNvGraphicFramePr>
            <a:graphicFrameLocks noChangeAspect="1"/>
          </p:cNvGraphicFramePr>
          <p:nvPr>
            <p:extLst>
              <p:ext uri="{D42A27DB-BD31-4B8C-83A1-F6EECF244321}">
                <p14:modId xmlns:p14="http://schemas.microsoft.com/office/powerpoint/2010/main" val="420681738"/>
              </p:ext>
            </p:extLst>
          </p:nvPr>
        </p:nvGraphicFramePr>
        <p:xfrm>
          <a:off x="421044" y="1046491"/>
          <a:ext cx="2771359" cy="469722"/>
        </p:xfrm>
        <a:graphic>
          <a:graphicData uri="http://schemas.openxmlformats.org/presentationml/2006/ole">
            <mc:AlternateContent xmlns:mc="http://schemas.openxmlformats.org/markup-compatibility/2006">
              <mc:Choice xmlns:v="urn:schemas-microsoft-com:vml" Requires="v">
                <p:oleObj spid="_x0000_s3244" name="Equation" r:id="rId12" imgW="1117600" imgH="190500" progId="Equation.DSMT4">
                  <p:embed/>
                </p:oleObj>
              </mc:Choice>
              <mc:Fallback>
                <p:oleObj name="Equation" r:id="rId12" imgW="1117600" imgH="190500" progId="Equation.DSMT4">
                  <p:embed/>
                  <p:pic>
                    <p:nvPicPr>
                      <p:cNvPr id="0" name="Object 4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1044" y="1046491"/>
                        <a:ext cx="2771359" cy="469722"/>
                      </a:xfrm>
                      <a:prstGeom prst="rect">
                        <a:avLst/>
                      </a:prstGeom>
                      <a:noFill/>
                    </p:spPr>
                  </p:pic>
                </p:oleObj>
              </mc:Fallback>
            </mc:AlternateContent>
          </a:graphicData>
        </a:graphic>
      </p:graphicFrame>
      <p:sp>
        <p:nvSpPr>
          <p:cNvPr id="10" name="Rectangle 48"/>
          <p:cNvSpPr>
            <a:spLocks noChangeArrowheads="1"/>
          </p:cNvSpPr>
          <p:nvPr/>
        </p:nvSpPr>
        <p:spPr bwMode="auto">
          <a:xfrm>
            <a:off x="199686" y="177760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1" name="Object 10"/>
          <p:cNvGraphicFramePr>
            <a:graphicFrameLocks noChangeAspect="1"/>
          </p:cNvGraphicFramePr>
          <p:nvPr>
            <p:extLst>
              <p:ext uri="{D42A27DB-BD31-4B8C-83A1-F6EECF244321}">
                <p14:modId xmlns:p14="http://schemas.microsoft.com/office/powerpoint/2010/main" val="1927572179"/>
              </p:ext>
            </p:extLst>
          </p:nvPr>
        </p:nvGraphicFramePr>
        <p:xfrm>
          <a:off x="5076055" y="986269"/>
          <a:ext cx="2520281" cy="434531"/>
        </p:xfrm>
        <a:graphic>
          <a:graphicData uri="http://schemas.openxmlformats.org/presentationml/2006/ole">
            <mc:AlternateContent xmlns:mc="http://schemas.openxmlformats.org/markup-compatibility/2006">
              <mc:Choice xmlns:v="urn:schemas-microsoft-com:vml" Requires="v">
                <p:oleObj spid="_x0000_s3245" name="Equation" r:id="rId14" imgW="1104900" imgH="190500" progId="Equation.DSMT4">
                  <p:embed/>
                </p:oleObj>
              </mc:Choice>
              <mc:Fallback>
                <p:oleObj name="Equation" r:id="rId14" imgW="1104900" imgH="190500" progId="Equation.DSMT4">
                  <p:embed/>
                  <p:pic>
                    <p:nvPicPr>
                      <p:cNvPr id="0" name="Object 4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76055" y="986269"/>
                        <a:ext cx="2520281" cy="434531"/>
                      </a:xfrm>
                      <a:prstGeom prst="rect">
                        <a:avLst/>
                      </a:prstGeom>
                      <a:noFill/>
                    </p:spPr>
                  </p:pic>
                </p:oleObj>
              </mc:Fallback>
            </mc:AlternateContent>
          </a:graphicData>
        </a:graphic>
      </p:graphicFrame>
      <p:sp>
        <p:nvSpPr>
          <p:cNvPr id="12" name="Rectangle 50"/>
          <p:cNvSpPr>
            <a:spLocks noChangeArrowheads="1"/>
          </p:cNvSpPr>
          <p:nvPr/>
        </p:nvSpPr>
        <p:spPr bwMode="auto">
          <a:xfrm>
            <a:off x="146018" y="220659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3" name="Object 12"/>
          <p:cNvGraphicFramePr>
            <a:graphicFrameLocks noChangeAspect="1"/>
          </p:cNvGraphicFramePr>
          <p:nvPr>
            <p:extLst>
              <p:ext uri="{D42A27DB-BD31-4B8C-83A1-F6EECF244321}">
                <p14:modId xmlns:p14="http://schemas.microsoft.com/office/powerpoint/2010/main" val="652955780"/>
              </p:ext>
            </p:extLst>
          </p:nvPr>
        </p:nvGraphicFramePr>
        <p:xfrm>
          <a:off x="2571815" y="1694802"/>
          <a:ext cx="2936289" cy="451737"/>
        </p:xfrm>
        <a:graphic>
          <a:graphicData uri="http://schemas.openxmlformats.org/presentationml/2006/ole">
            <mc:AlternateContent xmlns:mc="http://schemas.openxmlformats.org/markup-compatibility/2006">
              <mc:Choice xmlns:v="urn:schemas-microsoft-com:vml" Requires="v">
                <p:oleObj spid="_x0000_s3246" name="Equation" r:id="rId16" imgW="1231366" imgH="190417" progId="Equation.DSMT4">
                  <p:embed/>
                </p:oleObj>
              </mc:Choice>
              <mc:Fallback>
                <p:oleObj name="Equation" r:id="rId16" imgW="1231366" imgH="190417" progId="Equation.DSMT4">
                  <p:embed/>
                  <p:pic>
                    <p:nvPicPr>
                      <p:cNvPr id="0" name="Object 4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571815" y="1694802"/>
                        <a:ext cx="2936289" cy="451737"/>
                      </a:xfrm>
                      <a:prstGeom prst="rect">
                        <a:avLst/>
                      </a:prstGeom>
                      <a:noFill/>
                    </p:spPr>
                  </p:pic>
                </p:oleObj>
              </mc:Fallback>
            </mc:AlternateContent>
          </a:graphicData>
        </a:graphic>
      </p:graphicFrame>
      <p:sp>
        <p:nvSpPr>
          <p:cNvPr id="14" name="Rectangle 52"/>
          <p:cNvSpPr>
            <a:spLocks noChangeArrowheads="1"/>
          </p:cNvSpPr>
          <p:nvPr/>
        </p:nvSpPr>
        <p:spPr bwMode="auto">
          <a:xfrm>
            <a:off x="199686" y="269547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5" name="Object 14"/>
          <p:cNvGraphicFramePr>
            <a:graphicFrameLocks noChangeAspect="1"/>
          </p:cNvGraphicFramePr>
          <p:nvPr>
            <p:extLst>
              <p:ext uri="{D42A27DB-BD31-4B8C-83A1-F6EECF244321}">
                <p14:modId xmlns:p14="http://schemas.microsoft.com/office/powerpoint/2010/main" val="2213589151"/>
              </p:ext>
            </p:extLst>
          </p:nvPr>
        </p:nvGraphicFramePr>
        <p:xfrm>
          <a:off x="557004" y="2557981"/>
          <a:ext cx="2183359" cy="469540"/>
        </p:xfrm>
        <a:graphic>
          <a:graphicData uri="http://schemas.openxmlformats.org/presentationml/2006/ole">
            <mc:AlternateContent xmlns:mc="http://schemas.openxmlformats.org/markup-compatibility/2006">
              <mc:Choice xmlns:v="urn:schemas-microsoft-com:vml" Requires="v">
                <p:oleObj spid="_x0000_s3247" name="Equation" r:id="rId18" imgW="889000" imgH="190500" progId="Equation.DSMT4">
                  <p:embed/>
                </p:oleObj>
              </mc:Choice>
              <mc:Fallback>
                <p:oleObj name="Equation" r:id="rId18" imgW="889000" imgH="190500" progId="Equation.DSMT4">
                  <p:embed/>
                  <p:pic>
                    <p:nvPicPr>
                      <p:cNvPr id="0" name="Object 5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57004" y="2557981"/>
                        <a:ext cx="2183359" cy="469540"/>
                      </a:xfrm>
                      <a:prstGeom prst="rect">
                        <a:avLst/>
                      </a:prstGeom>
                      <a:noFill/>
                    </p:spPr>
                  </p:pic>
                </p:oleObj>
              </mc:Fallback>
            </mc:AlternateContent>
          </a:graphicData>
        </a:graphic>
      </p:graphicFrame>
      <p:sp>
        <p:nvSpPr>
          <p:cNvPr id="16" name="Rectangle 54"/>
          <p:cNvSpPr>
            <a:spLocks noChangeArrowheads="1"/>
          </p:cNvSpPr>
          <p:nvPr/>
        </p:nvSpPr>
        <p:spPr bwMode="auto">
          <a:xfrm>
            <a:off x="209211" y="31461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7" name="Object 16"/>
          <p:cNvGraphicFramePr>
            <a:graphicFrameLocks noChangeAspect="1"/>
          </p:cNvGraphicFramePr>
          <p:nvPr>
            <p:extLst>
              <p:ext uri="{D42A27DB-BD31-4B8C-83A1-F6EECF244321}">
                <p14:modId xmlns:p14="http://schemas.microsoft.com/office/powerpoint/2010/main" val="3245848402"/>
              </p:ext>
            </p:extLst>
          </p:nvPr>
        </p:nvGraphicFramePr>
        <p:xfrm>
          <a:off x="5220072" y="2514965"/>
          <a:ext cx="2160240" cy="469618"/>
        </p:xfrm>
        <a:graphic>
          <a:graphicData uri="http://schemas.openxmlformats.org/presentationml/2006/ole">
            <mc:AlternateContent xmlns:mc="http://schemas.openxmlformats.org/markup-compatibility/2006">
              <mc:Choice xmlns:v="urn:schemas-microsoft-com:vml" Requires="v">
                <p:oleObj spid="_x0000_s3248" name="Equation" r:id="rId20" imgW="876300" imgH="190500" progId="Equation.DSMT4">
                  <p:embed/>
                </p:oleObj>
              </mc:Choice>
              <mc:Fallback>
                <p:oleObj name="Equation" r:id="rId20" imgW="876300" imgH="190500" progId="Equation.DSMT4">
                  <p:embed/>
                  <p:pic>
                    <p:nvPicPr>
                      <p:cNvPr id="0" name="Object 53"/>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220072" y="2514965"/>
                        <a:ext cx="2160240" cy="469618"/>
                      </a:xfrm>
                      <a:prstGeom prst="rect">
                        <a:avLst/>
                      </a:prstGeom>
                      <a:noFill/>
                    </p:spPr>
                  </p:pic>
                </p:oleObj>
              </mc:Fallback>
            </mc:AlternateContent>
          </a:graphicData>
        </a:graphic>
      </p:graphicFrame>
      <p:sp>
        <p:nvSpPr>
          <p:cNvPr id="19" name="Rectangle 56"/>
          <p:cNvSpPr>
            <a:spLocks noChangeArrowheads="1"/>
          </p:cNvSpPr>
          <p:nvPr/>
        </p:nvSpPr>
        <p:spPr bwMode="auto">
          <a:xfrm>
            <a:off x="146018" y="351405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20" name="Object 19"/>
          <p:cNvGraphicFramePr>
            <a:graphicFrameLocks noChangeAspect="1"/>
          </p:cNvGraphicFramePr>
          <p:nvPr>
            <p:extLst>
              <p:ext uri="{D42A27DB-BD31-4B8C-83A1-F6EECF244321}">
                <p14:modId xmlns:p14="http://schemas.microsoft.com/office/powerpoint/2010/main" val="1033538233"/>
              </p:ext>
            </p:extLst>
          </p:nvPr>
        </p:nvGraphicFramePr>
        <p:xfrm>
          <a:off x="1929587" y="3305149"/>
          <a:ext cx="5085185" cy="450016"/>
        </p:xfrm>
        <a:graphic>
          <a:graphicData uri="http://schemas.openxmlformats.org/presentationml/2006/ole">
            <mc:AlternateContent xmlns:mc="http://schemas.openxmlformats.org/markup-compatibility/2006">
              <mc:Choice xmlns:v="urn:schemas-microsoft-com:vml" Requires="v">
                <p:oleObj spid="_x0000_s3249" name="Equation" r:id="rId22" imgW="2159000" imgH="190500" progId="Equation.DSMT4">
                  <p:embed/>
                </p:oleObj>
              </mc:Choice>
              <mc:Fallback>
                <p:oleObj name="Equation" r:id="rId22" imgW="2159000" imgH="190500" progId="Equation.DSMT4">
                  <p:embed/>
                  <p:pic>
                    <p:nvPicPr>
                      <p:cNvPr id="0" name="Object 55"/>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929587" y="3305149"/>
                        <a:ext cx="5085185" cy="450016"/>
                      </a:xfrm>
                      <a:prstGeom prst="rect">
                        <a:avLst/>
                      </a:prstGeom>
                      <a:noFill/>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2746510187"/>
              </p:ext>
            </p:extLst>
          </p:nvPr>
        </p:nvGraphicFramePr>
        <p:xfrm>
          <a:off x="1929587" y="4040505"/>
          <a:ext cx="5152809" cy="452001"/>
        </p:xfrm>
        <a:graphic>
          <a:graphicData uri="http://schemas.openxmlformats.org/presentationml/2006/ole">
            <mc:AlternateContent xmlns:mc="http://schemas.openxmlformats.org/markup-compatibility/2006">
              <mc:Choice xmlns:v="urn:schemas-microsoft-com:vml" Requires="v">
                <p:oleObj spid="_x0000_s3250" name="Equation" r:id="rId24" imgW="2171700" imgH="190500" progId="Equation.DSMT4">
                  <p:embed/>
                </p:oleObj>
              </mc:Choice>
              <mc:Fallback>
                <p:oleObj name="Equation" r:id="rId24" imgW="2171700" imgH="190500" progId="Equation.DSMT4">
                  <p:embed/>
                  <p:pic>
                    <p:nvPicPr>
                      <p:cNvPr id="0" name="Object 57"/>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929587" y="4040505"/>
                        <a:ext cx="5152809" cy="452001"/>
                      </a:xfrm>
                      <a:prstGeom prst="rect">
                        <a:avLst/>
                      </a:prstGeom>
                      <a:noFill/>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2075462625"/>
              </p:ext>
            </p:extLst>
          </p:nvPr>
        </p:nvGraphicFramePr>
        <p:xfrm>
          <a:off x="1866784" y="5391751"/>
          <a:ext cx="5215612" cy="950303"/>
        </p:xfrm>
        <a:graphic>
          <a:graphicData uri="http://schemas.openxmlformats.org/presentationml/2006/ole">
            <mc:AlternateContent xmlns:mc="http://schemas.openxmlformats.org/markup-compatibility/2006">
              <mc:Choice xmlns:v="urn:schemas-microsoft-com:vml" Requires="v">
                <p:oleObj spid="_x0000_s3251" name="Equation" r:id="rId26" imgW="2247900" imgH="406400" progId="Equation.DSMT4">
                  <p:embed/>
                </p:oleObj>
              </mc:Choice>
              <mc:Fallback>
                <p:oleObj name="Equation" r:id="rId26" imgW="2247900" imgH="406400" progId="Equation.DSMT4">
                  <p:embed/>
                  <p:pic>
                    <p:nvPicPr>
                      <p:cNvPr id="0" name="Object 5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866784" y="5391751"/>
                        <a:ext cx="5215612" cy="950303"/>
                      </a:xfrm>
                      <a:prstGeom prst="rect">
                        <a:avLst/>
                      </a:prstGeom>
                      <a:noFill/>
                    </p:spPr>
                  </p:pic>
                </p:oleObj>
              </mc:Fallback>
            </mc:AlternateContent>
          </a:graphicData>
        </a:graphic>
      </p:graphicFrame>
      <p:sp>
        <p:nvSpPr>
          <p:cNvPr id="28" name="Rectangle 64"/>
          <p:cNvSpPr>
            <a:spLocks noChangeArrowheads="1"/>
          </p:cNvSpPr>
          <p:nvPr/>
        </p:nvSpPr>
        <p:spPr bwMode="auto">
          <a:xfrm>
            <a:off x="0" y="544967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29" name="Object 28"/>
          <p:cNvGraphicFramePr>
            <a:graphicFrameLocks noChangeAspect="1"/>
          </p:cNvGraphicFramePr>
          <p:nvPr>
            <p:extLst>
              <p:ext uri="{D42A27DB-BD31-4B8C-83A1-F6EECF244321}">
                <p14:modId xmlns:p14="http://schemas.microsoft.com/office/powerpoint/2010/main" val="1269276901"/>
              </p:ext>
            </p:extLst>
          </p:nvPr>
        </p:nvGraphicFramePr>
        <p:xfrm>
          <a:off x="2740363" y="4701829"/>
          <a:ext cx="3199789" cy="474043"/>
        </p:xfrm>
        <a:graphic>
          <a:graphicData uri="http://schemas.openxmlformats.org/presentationml/2006/ole">
            <mc:AlternateContent xmlns:mc="http://schemas.openxmlformats.org/markup-compatibility/2006">
              <mc:Choice xmlns:v="urn:schemas-microsoft-com:vml" Requires="v">
                <p:oleObj spid="_x0000_s3252" name="Equation" r:id="rId28" imgW="1282700" imgH="190500" progId="Equation.DSMT4">
                  <p:embed/>
                </p:oleObj>
              </mc:Choice>
              <mc:Fallback>
                <p:oleObj name="Equation" r:id="rId28" imgW="1282700" imgH="190500" progId="Equation.DSMT4">
                  <p:embed/>
                  <p:pic>
                    <p:nvPicPr>
                      <p:cNvPr id="0" name="Object 63"/>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740363" y="4701829"/>
                        <a:ext cx="3199789" cy="474043"/>
                      </a:xfrm>
                      <a:prstGeom prst="rect">
                        <a:avLst/>
                      </a:prstGeom>
                      <a:noFill/>
                    </p:spPr>
                  </p:pic>
                </p:oleObj>
              </mc:Fallback>
            </mc:AlternateContent>
          </a:graphicData>
        </a:graphic>
      </p:graphicFrame>
    </p:spTree>
    <p:extLst>
      <p:ext uri="{BB962C8B-B14F-4D97-AF65-F5344CB8AC3E}">
        <p14:creationId xmlns:p14="http://schemas.microsoft.com/office/powerpoint/2010/main" val="127760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18" name="TextBox 5"/>
          <p:cNvSpPr txBox="1"/>
          <p:nvPr>
            <p:custDataLst>
              <p:tags r:id="rId2"/>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endParaRPr lang="fr-CA" sz="2800" b="1" dirty="0">
              <a:solidFill>
                <a:schemeClr val="tx1">
                  <a:lumMod val="75000"/>
                  <a:lumOff val="25000"/>
                </a:schemeClr>
              </a:solidFill>
              <a:cs typeface="Century Gothic"/>
            </a:endParaRPr>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4"/>
            </p:custDataLst>
          </p:nvPr>
        </p:nvSpPr>
        <p:spPr>
          <a:xfrm>
            <a:off x="395536" y="836712"/>
            <a:ext cx="8399428" cy="5874685"/>
          </a:xfrm>
          <a:prstGeom prst="rect">
            <a:avLst/>
          </a:prstGeom>
          <a:noFill/>
        </p:spPr>
        <p:txBody>
          <a:bodyPr wrap="square" rtlCol="0">
            <a:spAutoFit/>
          </a:bodyPr>
          <a:lstStyle/>
          <a:p>
            <a:pPr lvl="1">
              <a:lnSpc>
                <a:spcPct val="150000"/>
              </a:lnSpc>
            </a:pPr>
            <a:r>
              <a:rPr lang="mn-MN" sz="2400" dirty="0"/>
              <a:t>All Walrasian CGE models have </a:t>
            </a:r>
            <a:r>
              <a:rPr lang="mn-MN" sz="2400" b="1" dirty="0"/>
              <a:t>numeraire</a:t>
            </a:r>
            <a:r>
              <a:rPr lang="mn-MN" sz="2400" dirty="0"/>
              <a:t> </a:t>
            </a:r>
            <a:endParaRPr lang="en-US" sz="2400" dirty="0" smtClean="0"/>
          </a:p>
          <a:p>
            <a:pPr lvl="1">
              <a:lnSpc>
                <a:spcPct val="150000"/>
              </a:lnSpc>
            </a:pPr>
            <a:endParaRPr lang="en-US" sz="1050" dirty="0" smtClean="0"/>
          </a:p>
          <a:p>
            <a:pPr marL="800100" lvl="1" indent="-342900">
              <a:lnSpc>
                <a:spcPct val="150000"/>
              </a:lnSpc>
              <a:buFont typeface="Arial" panose="020B0604020202020204" pitchFamily="34" charset="0"/>
              <a:buChar char="•"/>
            </a:pPr>
            <a:r>
              <a:rPr lang="mn-MN" sz="2400" dirty="0" smtClean="0"/>
              <a:t>a </a:t>
            </a:r>
            <a:r>
              <a:rPr lang="mn-MN" sz="2400" dirty="0"/>
              <a:t>price or a price index to which all the remaining prices are </a:t>
            </a:r>
            <a:r>
              <a:rPr lang="mn-MN" sz="2400" dirty="0" smtClean="0"/>
              <a:t>relative </a:t>
            </a:r>
            <a:endParaRPr lang="en-US" sz="2400" dirty="0" smtClean="0"/>
          </a:p>
          <a:p>
            <a:pPr marL="800100" lvl="1" indent="-342900">
              <a:lnSpc>
                <a:spcPct val="150000"/>
              </a:lnSpc>
              <a:buFont typeface="Arial" panose="020B0604020202020204" pitchFamily="34" charset="0"/>
              <a:buChar char="•"/>
            </a:pPr>
            <a:r>
              <a:rPr lang="mn-MN" sz="2400" dirty="0" smtClean="0"/>
              <a:t>cannot </a:t>
            </a:r>
            <a:r>
              <a:rPr lang="mn-MN" sz="2400" dirty="0"/>
              <a:t>be determined endogenously because of the interrelationship of the equilibrium </a:t>
            </a:r>
            <a:r>
              <a:rPr lang="mn-MN" sz="2400" dirty="0" smtClean="0"/>
              <a:t>conditions</a:t>
            </a:r>
            <a:endParaRPr lang="en-US" sz="2400" dirty="0" smtClean="0"/>
          </a:p>
          <a:p>
            <a:pPr marL="800100" lvl="1" indent="-342900">
              <a:lnSpc>
                <a:spcPct val="150000"/>
              </a:lnSpc>
              <a:buFont typeface="Arial" panose="020B0604020202020204" pitchFamily="34" charset="0"/>
              <a:buChar char="•"/>
            </a:pPr>
            <a:r>
              <a:rPr lang="en-US" sz="2400" dirty="0" smtClean="0"/>
              <a:t>But</a:t>
            </a:r>
            <a:r>
              <a:rPr lang="mn-MN" sz="2400" dirty="0" smtClean="0"/>
              <a:t> </a:t>
            </a:r>
            <a:r>
              <a:rPr lang="mn-MN" sz="2400" dirty="0"/>
              <a:t>this satisfies the Walras law</a:t>
            </a:r>
            <a:r>
              <a:rPr lang="mn-MN" sz="2400" dirty="0" smtClean="0"/>
              <a:t>.</a:t>
            </a:r>
            <a:r>
              <a:rPr lang="en-US" sz="2400" dirty="0" smtClean="0"/>
              <a:t> </a:t>
            </a:r>
          </a:p>
          <a:p>
            <a:pPr marL="800100" lvl="1" indent="-342900">
              <a:lnSpc>
                <a:spcPct val="150000"/>
              </a:lnSpc>
              <a:buFont typeface="Arial" panose="020B0604020202020204" pitchFamily="34" charset="0"/>
              <a:buChar char="•"/>
            </a:pPr>
            <a:r>
              <a:rPr lang="en-US" sz="2400" dirty="0"/>
              <a:t>N</a:t>
            </a:r>
            <a:r>
              <a:rPr lang="mn-MN" sz="2400" dirty="0"/>
              <a:t>umeraire is usually either consumption price index or the nominal exchange rate. </a:t>
            </a:r>
            <a:endParaRPr lang="en-US" sz="2400" dirty="0"/>
          </a:p>
          <a:p>
            <a:pPr marL="800100" lvl="1" indent="-342900">
              <a:lnSpc>
                <a:spcPct val="150000"/>
              </a:lnSpc>
              <a:buFont typeface="Arial" panose="020B0604020202020204" pitchFamily="34" charset="0"/>
              <a:buChar char="•"/>
            </a:pPr>
            <a:r>
              <a:rPr lang="mn-MN" sz="2400" dirty="0"/>
              <a:t>In real CGE models (i.e., no nominal rigidities), numeraire is exogenous and the choice of numeraire does not matter. </a:t>
            </a:r>
            <a:endParaRPr lang="mn-MN" sz="3600" dirty="0"/>
          </a:p>
        </p:txBody>
      </p:sp>
    </p:spTree>
    <p:extLst>
      <p:ext uri="{BB962C8B-B14F-4D97-AF65-F5344CB8AC3E}">
        <p14:creationId xmlns:p14="http://schemas.microsoft.com/office/powerpoint/2010/main" val="2743762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581782" y="1166474"/>
            <a:ext cx="8424936" cy="2123658"/>
          </a:xfrm>
          <a:prstGeom prst="rect">
            <a:avLst/>
          </a:prstGeom>
          <a:noFill/>
        </p:spPr>
        <p:txBody>
          <a:bodyPr wrap="square" rtlCol="0">
            <a:spAutoFit/>
          </a:bodyPr>
          <a:lstStyle/>
          <a:p>
            <a:pPr>
              <a:lnSpc>
                <a:spcPct val="110000"/>
              </a:lnSpc>
            </a:pPr>
            <a:r>
              <a:rPr lang="en-US" sz="2400" dirty="0" smtClean="0"/>
              <a:t>We </a:t>
            </a:r>
            <a:r>
              <a:rPr lang="mn-MN" sz="2400" dirty="0" smtClean="0"/>
              <a:t>eliminate </a:t>
            </a:r>
            <a:r>
              <a:rPr lang="mn-MN" sz="2400" dirty="0"/>
              <a:t>the impact through the UIP </a:t>
            </a:r>
            <a:r>
              <a:rPr lang="mn-MN" sz="2400" dirty="0" smtClean="0"/>
              <a:t>condition</a:t>
            </a:r>
            <a:r>
              <a:rPr lang="en-US" sz="2400" dirty="0" smtClean="0"/>
              <a:t>. So</a:t>
            </a:r>
          </a:p>
          <a:p>
            <a:pPr>
              <a:lnSpc>
                <a:spcPct val="110000"/>
              </a:lnSpc>
            </a:pPr>
            <a:endParaRPr lang="en-US" sz="2400" dirty="0"/>
          </a:p>
          <a:p>
            <a:pPr>
              <a:lnSpc>
                <a:spcPct val="110000"/>
              </a:lnSpc>
            </a:pPr>
            <a:endParaRPr lang="en-US" sz="2400" dirty="0" smtClean="0"/>
          </a:p>
          <a:p>
            <a:pPr>
              <a:lnSpc>
                <a:spcPct val="110000"/>
              </a:lnSpc>
            </a:pPr>
            <a:endParaRPr lang="en-US" sz="2400" dirty="0"/>
          </a:p>
          <a:p>
            <a:pPr>
              <a:lnSpc>
                <a:spcPct val="110000"/>
              </a:lnSpc>
            </a:pPr>
            <a:r>
              <a:rPr lang="en-US" sz="2400" dirty="0" smtClean="0"/>
              <a:t>i.e., NCI is exogenous so SROW is exogenous.</a:t>
            </a:r>
            <a:endParaRPr lang="en-US" sz="2400" dirty="0"/>
          </a:p>
        </p:txBody>
      </p:sp>
      <p:pic>
        <p:nvPicPr>
          <p:cNvPr id="5" name="Image 21" descr="PEP_logo_flat2.jpg"/>
          <p:cNvPicPr>
            <a:picLocks noChangeAspect="1"/>
          </p:cNvPicPr>
          <p:nvPr>
            <p:custDataLst>
              <p:tags r:id="rId4"/>
            </p:custDataLst>
          </p:nvPr>
        </p:nvPicPr>
        <p:blipFill>
          <a:blip r:embed="rId9">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graphicFrame>
        <p:nvGraphicFramePr>
          <p:cNvPr id="3" name="Objet 2"/>
          <p:cNvGraphicFramePr>
            <a:graphicFrameLocks noChangeAspect="1"/>
          </p:cNvGraphicFramePr>
          <p:nvPr>
            <p:custDataLst>
              <p:tags r:id="rId5"/>
            </p:custDataLst>
            <p:extLst>
              <p:ext uri="{D42A27DB-BD31-4B8C-83A1-F6EECF244321}">
                <p14:modId xmlns:p14="http://schemas.microsoft.com/office/powerpoint/2010/main" val="1555334444"/>
              </p:ext>
            </p:extLst>
          </p:nvPr>
        </p:nvGraphicFramePr>
        <p:xfrm>
          <a:off x="4794250" y="2371725"/>
          <a:ext cx="114300" cy="177800"/>
        </p:xfrm>
        <a:graphic>
          <a:graphicData uri="http://schemas.openxmlformats.org/presentationml/2006/ole">
            <mc:AlternateContent xmlns:mc="http://schemas.openxmlformats.org/markup-compatibility/2006">
              <mc:Choice xmlns:v="urn:schemas-microsoft-com:vml" Requires="v">
                <p:oleObj spid="_x0000_s4161" name="Equation" r:id="rId10" imgW="114120" imgH="177480" progId="Equation.DSMT4">
                  <p:embed/>
                </p:oleObj>
              </mc:Choice>
              <mc:Fallback>
                <p:oleObj name="Equation" r:id="rId10" imgW="114120" imgH="177480" progId="Equation.DSMT4">
                  <p:embed/>
                  <p:pic>
                    <p:nvPicPr>
                      <p:cNvPr id="3" name="Objet 2"/>
                      <p:cNvPicPr/>
                      <p:nvPr/>
                    </p:nvPicPr>
                    <p:blipFill>
                      <a:blip r:embed="rId11"/>
                      <a:stretch>
                        <a:fillRect/>
                      </a:stretch>
                    </p:blipFill>
                    <p:spPr>
                      <a:xfrm>
                        <a:off x="4794250" y="2371725"/>
                        <a:ext cx="114300" cy="177800"/>
                      </a:xfrm>
                      <a:prstGeom prst="rect">
                        <a:avLst/>
                      </a:prstGeom>
                    </p:spPr>
                  </p:pic>
                </p:oleObj>
              </mc:Fallback>
            </mc:AlternateContent>
          </a:graphicData>
        </a:graphic>
      </p:graphicFrame>
      <p:sp>
        <p:nvSpPr>
          <p:cNvPr id="2" name="Rectangle 44"/>
          <p:cNvSpPr>
            <a:spLocks noChangeArrowheads="1"/>
          </p:cNvSpPr>
          <p:nvPr/>
        </p:nvSpPr>
        <p:spPr bwMode="auto">
          <a:xfrm>
            <a:off x="231637" y="1169344"/>
            <a:ext cx="1172575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4" name="Object 3"/>
          <p:cNvGraphicFramePr>
            <a:graphicFrameLocks noChangeAspect="1"/>
          </p:cNvGraphicFramePr>
          <p:nvPr>
            <p:extLst>
              <p:ext uri="{D42A27DB-BD31-4B8C-83A1-F6EECF244321}">
                <p14:modId xmlns:p14="http://schemas.microsoft.com/office/powerpoint/2010/main" val="593617693"/>
              </p:ext>
            </p:extLst>
          </p:nvPr>
        </p:nvGraphicFramePr>
        <p:xfrm>
          <a:off x="4104456" y="1866031"/>
          <a:ext cx="935537" cy="505694"/>
        </p:xfrm>
        <a:graphic>
          <a:graphicData uri="http://schemas.openxmlformats.org/presentationml/2006/ole">
            <mc:AlternateContent xmlns:mc="http://schemas.openxmlformats.org/markup-compatibility/2006">
              <mc:Choice xmlns:v="urn:schemas-microsoft-com:vml" Requires="v">
                <p:oleObj spid="_x0000_s4162" name="Equation" r:id="rId12" imgW="355446" imgH="190417" progId="Equation.DSMT4">
                  <p:embed/>
                </p:oleObj>
              </mc:Choice>
              <mc:Fallback>
                <p:oleObj name="Equation" r:id="rId12" imgW="355446" imgH="190417" progId="Equation.DSMT4">
                  <p:embed/>
                  <p:pic>
                    <p:nvPicPr>
                      <p:cNvPr id="0" name="Object 4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04456" y="1866031"/>
                        <a:ext cx="935537" cy="505694"/>
                      </a:xfrm>
                      <a:prstGeom prst="rect">
                        <a:avLst/>
                      </a:prstGeom>
                      <a:noFill/>
                    </p:spPr>
                  </p:pic>
                </p:oleObj>
              </mc:Fallback>
            </mc:AlternateContent>
          </a:graphicData>
        </a:graphic>
      </p:graphicFrame>
      <p:sp>
        <p:nvSpPr>
          <p:cNvPr id="10" name="TextBox 5"/>
          <p:cNvSpPr txBox="1"/>
          <p:nvPr>
            <p:custDataLst>
              <p:tags r:id="rId6"/>
            </p:custDataLst>
          </p:nvPr>
        </p:nvSpPr>
        <p:spPr>
          <a:xfrm>
            <a:off x="231638" y="245855"/>
            <a:ext cx="3044218"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III. </a:t>
            </a:r>
            <a:r>
              <a:rPr lang="en-US" sz="2800" b="1" dirty="0" smtClean="0">
                <a:solidFill>
                  <a:schemeClr val="tx1">
                    <a:lumMod val="75000"/>
                    <a:lumOff val="25000"/>
                  </a:schemeClr>
                </a:solidFill>
                <a:cs typeface="Century Gothic"/>
              </a:rPr>
              <a:t>Calibrations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2866300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18"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
        <p:nvSpPr>
          <p:cNvPr id="7" name="TextBox 5"/>
          <p:cNvSpPr txBox="1"/>
          <p:nvPr>
            <p:custDataLst>
              <p:tags r:id="rId4"/>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5"/>
            </p:custDataLst>
          </p:nvPr>
        </p:nvPicPr>
        <p:blipFill>
          <a:blip r:embed="rId9">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6"/>
            </p:custDataLst>
          </p:nvPr>
        </p:nvSpPr>
        <p:spPr>
          <a:xfrm>
            <a:off x="399340" y="833822"/>
            <a:ext cx="8399428" cy="589072"/>
          </a:xfrm>
          <a:prstGeom prst="rect">
            <a:avLst/>
          </a:prstGeom>
          <a:noFill/>
        </p:spPr>
        <p:txBody>
          <a:bodyPr wrap="square" rtlCol="0">
            <a:spAutoFit/>
          </a:bodyPr>
          <a:lstStyle/>
          <a:p>
            <a:pPr marL="0" lvl="1">
              <a:lnSpc>
                <a:spcPct val="150000"/>
              </a:lnSpc>
            </a:pPr>
            <a:r>
              <a:rPr lang="mn-MN" sz="2400" b="1" dirty="0" smtClean="0"/>
              <a:t>Replicating </a:t>
            </a:r>
            <a:r>
              <a:rPr lang="mn-MN" sz="2400" b="1" dirty="0"/>
              <a:t>the PEP-1-t </a:t>
            </a:r>
            <a:r>
              <a:rPr lang="mn-MN" sz="2400" b="1" dirty="0" smtClean="0"/>
              <a:t>model</a:t>
            </a:r>
            <a:endParaRPr lang="en-US" sz="2200" dirty="0"/>
          </a:p>
        </p:txBody>
      </p:sp>
      <p:sp>
        <p:nvSpPr>
          <p:cNvPr id="8" name="Rectangle 4"/>
          <p:cNvSpPr>
            <a:spLocks noChangeArrowheads="1"/>
          </p:cNvSpPr>
          <p:nvPr/>
        </p:nvSpPr>
        <p:spPr bwMode="auto">
          <a:xfrm>
            <a:off x="432591" y="1650190"/>
            <a:ext cx="8088655"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a:latin typeface="Times New Roman" panose="02020603050405020304" pitchFamily="18" charset="0"/>
                <a:ea typeface="Calibri" panose="020F0502020204030204" pitchFamily="34" charset="0"/>
                <a:cs typeface="Times New Roman" panose="02020603050405020304" pitchFamily="18" charset="0"/>
              </a:rPr>
              <a:t>T</a:t>
            </a:r>
            <a:r>
              <a:rPr kumimoji="0" lang="mn-MN"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 PEP-1-t model can be a special case of the current monetary model in the presence of nominal rigidities.   </a:t>
            </a:r>
            <a:endParaRPr kumimoji="0" lang="mn-MN"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mn-MN"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We consider three cases in the PEP-1-t model and each case has different numeraire. </a:t>
            </a:r>
            <a:endParaRPr kumimoji="0" lang="mn-MN"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lphaUcPeriod"/>
              <a:tabLst/>
            </a:pPr>
            <a:r>
              <a:rPr kumimoji="0" lang="mn-MN"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real interest rate</a:t>
            </a:r>
            <a:r>
              <a:rPr kumimoji="0" 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is the </a:t>
            </a:r>
            <a:r>
              <a:rPr kumimoji="0" 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numeraire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lphaUcPeriod"/>
              <a:tabLst/>
            </a:pPr>
            <a:endParaRPr kumimoji="0" 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lphaUcPeriod"/>
              <a:tabLst/>
            </a:pPr>
            <a:r>
              <a:rPr kumimoji="0" 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CPI is the </a:t>
            </a:r>
            <a:r>
              <a:rPr kumimoji="0" 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numeraire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lphaUcPeriod"/>
              <a:tabLst/>
            </a:pPr>
            <a:endParaRPr kumimoji="0" 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lphaUcPeriod"/>
              <a:tabLst/>
            </a:pPr>
            <a:r>
              <a:rPr kumimoji="0" 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exchange rate is the </a:t>
            </a:r>
            <a:r>
              <a:rPr kumimoji="0" 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numeraire</a:t>
            </a:r>
            <a:r>
              <a:rPr kumimoji="0" lang="mn-MN"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mn-MN" sz="2400" b="0" i="0" u="none" strike="noStrike" cap="none" normalizeH="0" baseline="0" dirty="0" smtClean="0">
              <a:ln>
                <a:noFill/>
              </a:ln>
              <a:solidFill>
                <a:schemeClr val="tx1"/>
              </a:solidFill>
              <a:effectLst/>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852539517"/>
              </p:ext>
            </p:extLst>
          </p:nvPr>
        </p:nvGraphicFramePr>
        <p:xfrm>
          <a:off x="6309434" y="3789040"/>
          <a:ext cx="2006982" cy="445996"/>
        </p:xfrm>
        <a:graphic>
          <a:graphicData uri="http://schemas.openxmlformats.org/presentationml/2006/ole">
            <mc:AlternateContent xmlns:mc="http://schemas.openxmlformats.org/markup-compatibility/2006">
              <mc:Choice xmlns:v="urn:schemas-microsoft-com:vml" Requires="v">
                <p:oleObj spid="_x0000_s15447" name="Equation" r:id="rId10" imgW="939392" imgH="203112" progId="Equation.DSMT4">
                  <p:embed/>
                </p:oleObj>
              </mc:Choice>
              <mc:Fallback>
                <p:oleObj name="Equation" r:id="rId10" imgW="939392" imgH="203112" progId="Equation.DSMT4">
                  <p:embed/>
                  <p:pic>
                    <p:nvPicPr>
                      <p:cNvPr id="0"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09434" y="3789040"/>
                        <a:ext cx="2006982" cy="445996"/>
                      </a:xfrm>
                      <a:prstGeom prst="rect">
                        <a:avLst/>
                      </a:prstGeom>
                      <a:noFill/>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1635380682"/>
              </p:ext>
            </p:extLst>
          </p:nvPr>
        </p:nvGraphicFramePr>
        <p:xfrm>
          <a:off x="6309434" y="4507850"/>
          <a:ext cx="1504994" cy="472998"/>
        </p:xfrm>
        <a:graphic>
          <a:graphicData uri="http://schemas.openxmlformats.org/presentationml/2006/ole">
            <mc:AlternateContent xmlns:mc="http://schemas.openxmlformats.org/markup-compatibility/2006">
              <mc:Choice xmlns:v="urn:schemas-microsoft-com:vml" Requires="v">
                <p:oleObj spid="_x0000_s15448" name="Equation" r:id="rId12" imgW="660113" imgH="203112" progId="Equation.DSMT4">
                  <p:embed/>
                </p:oleObj>
              </mc:Choice>
              <mc:Fallback>
                <p:oleObj name="Equation" r:id="rId12" imgW="660113" imgH="203112" progId="Equation.DSMT4">
                  <p:embed/>
                  <p:pic>
                    <p:nvPicPr>
                      <p:cNvPr id="0"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09434" y="4507850"/>
                        <a:ext cx="1504994" cy="472998"/>
                      </a:xfrm>
                      <a:prstGeom prst="rect">
                        <a:avLst/>
                      </a:prstGeom>
                      <a:noFill/>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3000825291"/>
              </p:ext>
            </p:extLst>
          </p:nvPr>
        </p:nvGraphicFramePr>
        <p:xfrm>
          <a:off x="7923503" y="4507850"/>
          <a:ext cx="1053495" cy="472998"/>
        </p:xfrm>
        <a:graphic>
          <a:graphicData uri="http://schemas.openxmlformats.org/presentationml/2006/ole">
            <mc:AlternateContent xmlns:mc="http://schemas.openxmlformats.org/markup-compatibility/2006">
              <mc:Choice xmlns:v="urn:schemas-microsoft-com:vml" Requires="v">
                <p:oleObj spid="_x0000_s15449" name="Equation" r:id="rId14" imgW="469696" imgH="203112" progId="Equation.DSMT4">
                  <p:embed/>
                </p:oleObj>
              </mc:Choice>
              <mc:Fallback>
                <p:oleObj name="Equation" r:id="rId14" imgW="469696" imgH="203112" progId="Equation.DSMT4">
                  <p:embed/>
                  <p:pic>
                    <p:nvPicPr>
                      <p:cNvPr id="0" name="Object 1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23503" y="4507850"/>
                        <a:ext cx="1053495" cy="472998"/>
                      </a:xfrm>
                      <a:prstGeom prst="rect">
                        <a:avLst/>
                      </a:prstGeom>
                      <a:noFill/>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68687458"/>
              </p:ext>
            </p:extLst>
          </p:nvPr>
        </p:nvGraphicFramePr>
        <p:xfrm>
          <a:off x="6309434" y="5233455"/>
          <a:ext cx="1368152" cy="429991"/>
        </p:xfrm>
        <a:graphic>
          <a:graphicData uri="http://schemas.openxmlformats.org/presentationml/2006/ole">
            <mc:AlternateContent xmlns:mc="http://schemas.openxmlformats.org/markup-compatibility/2006">
              <mc:Choice xmlns:v="urn:schemas-microsoft-com:vml" Requires="v">
                <p:oleObj spid="_x0000_s15450" name="Equation" r:id="rId16" imgW="660113" imgH="203112" progId="Equation.DSMT4">
                  <p:embed/>
                </p:oleObj>
              </mc:Choice>
              <mc:Fallback>
                <p:oleObj name="Equation" r:id="rId16" imgW="660113" imgH="203112" progId="Equation.DSMT4">
                  <p:embed/>
                  <p:pic>
                    <p:nvPicPr>
                      <p:cNvPr id="0" name="Object 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309434" y="5233455"/>
                        <a:ext cx="1368152" cy="429991"/>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2809279952"/>
              </p:ext>
            </p:extLst>
          </p:nvPr>
        </p:nvGraphicFramePr>
        <p:xfrm>
          <a:off x="7938311" y="5208144"/>
          <a:ext cx="963653" cy="441674"/>
        </p:xfrm>
        <a:graphic>
          <a:graphicData uri="http://schemas.openxmlformats.org/presentationml/2006/ole">
            <mc:AlternateContent xmlns:mc="http://schemas.openxmlformats.org/markup-compatibility/2006">
              <mc:Choice xmlns:v="urn:schemas-microsoft-com:vml" Requires="v">
                <p:oleObj spid="_x0000_s15451" name="Equation" r:id="rId18" imgW="457002" imgH="203112" progId="Equation.DSMT4">
                  <p:embed/>
                </p:oleObj>
              </mc:Choice>
              <mc:Fallback>
                <p:oleObj name="Equation" r:id="rId18" imgW="457002" imgH="203112" progId="Equation.DSMT4">
                  <p:embed/>
                  <p:pic>
                    <p:nvPicPr>
                      <p:cNvPr id="0" name="Object 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938311" y="5208144"/>
                        <a:ext cx="963653" cy="441674"/>
                      </a:xfrm>
                      <a:prstGeom prst="rect">
                        <a:avLst/>
                      </a:prstGeom>
                      <a:noFill/>
                    </p:spPr>
                  </p:pic>
                </p:oleObj>
              </mc:Fallback>
            </mc:AlternateContent>
          </a:graphicData>
        </a:graphic>
      </p:graphicFrame>
    </p:spTree>
    <p:extLst>
      <p:ext uri="{BB962C8B-B14F-4D97-AF65-F5344CB8AC3E}">
        <p14:creationId xmlns:p14="http://schemas.microsoft.com/office/powerpoint/2010/main" val="4185887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421044" y="1042009"/>
            <a:ext cx="8399428" cy="2839239"/>
          </a:xfrm>
          <a:prstGeom prst="rect">
            <a:avLst/>
          </a:prstGeom>
          <a:noFill/>
        </p:spPr>
        <p:txBody>
          <a:bodyPr wrap="square" rtlCol="0">
            <a:spAutoFit/>
          </a:bodyPr>
          <a:lstStyle/>
          <a:p>
            <a:pPr marL="0" lvl="1">
              <a:lnSpc>
                <a:spcPct val="150000"/>
              </a:lnSpc>
            </a:pPr>
            <a:r>
              <a:rPr lang="mn-MN" sz="2400" dirty="0"/>
              <a:t>We simulate the two models over 10 periods. </a:t>
            </a:r>
            <a:endParaRPr lang="en-US" sz="2400" dirty="0" smtClean="0"/>
          </a:p>
          <a:p>
            <a:pPr marL="0" lvl="1">
              <a:lnSpc>
                <a:spcPct val="150000"/>
              </a:lnSpc>
            </a:pPr>
            <a:endParaRPr lang="en-US" sz="1100" dirty="0"/>
          </a:p>
          <a:p>
            <a:pPr marL="0" lvl="1">
              <a:lnSpc>
                <a:spcPct val="150000"/>
              </a:lnSpc>
            </a:pPr>
            <a:r>
              <a:rPr lang="mn-MN" sz="2400" dirty="0" smtClean="0"/>
              <a:t>The </a:t>
            </a:r>
            <a:r>
              <a:rPr lang="mn-MN" sz="2400" dirty="0"/>
              <a:t>shock is 10% increase in government spending in </a:t>
            </a:r>
            <a:r>
              <a:rPr lang="en-US" sz="2400" dirty="0" smtClean="0"/>
              <a:t>T=</a:t>
            </a:r>
            <a:r>
              <a:rPr lang="mn-MN" sz="2400" dirty="0" smtClean="0"/>
              <a:t>3</a:t>
            </a:r>
            <a:r>
              <a:rPr lang="mn-MN" sz="2400" dirty="0"/>
              <a:t>. </a:t>
            </a:r>
            <a:endParaRPr lang="en-US" sz="2400" dirty="0" smtClean="0"/>
          </a:p>
          <a:p>
            <a:pPr marL="0" lvl="1">
              <a:lnSpc>
                <a:spcPct val="150000"/>
              </a:lnSpc>
            </a:pPr>
            <a:endParaRPr lang="en-US" sz="1200" dirty="0"/>
          </a:p>
          <a:p>
            <a:pPr marL="0" lvl="1">
              <a:lnSpc>
                <a:spcPct val="150000"/>
              </a:lnSpc>
            </a:pPr>
            <a:r>
              <a:rPr lang="mn-MN" sz="2400" dirty="0" smtClean="0"/>
              <a:t>We </a:t>
            </a:r>
            <a:r>
              <a:rPr lang="mn-MN" sz="2400" dirty="0"/>
              <a:t>compare the results (in terms of the percentage deviations from the BGP values) for some selected variables. </a:t>
            </a:r>
            <a:endParaRPr lang="en-US" sz="2400" dirty="0" smtClean="0"/>
          </a:p>
        </p:txBody>
      </p:sp>
      <p:sp>
        <p:nvSpPr>
          <p:cNvPr id="9" name="TextBox 5"/>
          <p:cNvSpPr txBox="1"/>
          <p:nvPr>
            <p:custDataLst>
              <p:tags r:id="rId5"/>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5535360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884538"/>
          </a:xfrm>
          <a:prstGeom prst="rect">
            <a:avLst/>
          </a:prstGeom>
          <a:noFill/>
        </p:spPr>
        <p:txBody>
          <a:bodyPr wrap="square" rtlCol="0">
            <a:spAutoFit/>
          </a:bodyPr>
          <a:lstStyle/>
          <a:p>
            <a:pPr algn="ctr">
              <a:lnSpc>
                <a:spcPct val="110000"/>
              </a:lnSpc>
            </a:pPr>
            <a:r>
              <a:rPr lang="mn-MN" sz="2400" b="1" dirty="0"/>
              <a:t>The real interest rate is the numeraire </a:t>
            </a:r>
            <a:endParaRPr lang="en-US" sz="2400" b="1" dirty="0" smtClean="0"/>
          </a:p>
          <a:p>
            <a:pPr algn="ctr">
              <a:lnSpc>
                <a:spcPct val="110000"/>
              </a:lnSpc>
            </a:pPr>
            <a:r>
              <a:rPr lang="mn-MN" sz="2400" b="1" dirty="0" smtClean="0"/>
              <a:t>(% </a:t>
            </a:r>
            <a:r>
              <a:rPr lang="mn-MN" sz="2400" b="1" dirty="0"/>
              <a:t>deviations from </a:t>
            </a:r>
            <a:r>
              <a:rPr lang="mn-MN" sz="2400" b="1" dirty="0" smtClean="0"/>
              <a:t>BGP)</a:t>
            </a:r>
            <a:endParaRPr lang="en-US" sz="2400" dirty="0"/>
          </a:p>
        </p:txBody>
      </p:sp>
      <p:pic>
        <p:nvPicPr>
          <p:cNvPr id="5" name="Image 21" descr="PEP_logo_flat2.jpg"/>
          <p:cNvPicPr>
            <a:picLocks noChangeAspect="1"/>
          </p:cNvPicPr>
          <p:nvPr>
            <p:custDataLst>
              <p:tags r:id="rId3"/>
            </p:custDataLst>
          </p:nvPr>
        </p:nvPicPr>
        <p:blipFill>
          <a:blip r:embed="rId7">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3401508432"/>
              </p:ext>
            </p:extLst>
          </p:nvPr>
        </p:nvGraphicFramePr>
        <p:xfrm>
          <a:off x="421044" y="1774344"/>
          <a:ext cx="8347639" cy="4298025"/>
        </p:xfrm>
        <a:graphic>
          <a:graphicData uri="http://schemas.openxmlformats.org/drawingml/2006/table">
            <a:tbl>
              <a:tblPr firstRow="1" firstCol="1" bandRow="1">
                <a:tableStyleId>{5C22544A-7EE6-4342-B048-85BDC9FD1C3A}</a:tableStyleId>
              </a:tblPr>
              <a:tblGrid>
                <a:gridCol w="247287"/>
                <a:gridCol w="506272"/>
                <a:gridCol w="506272"/>
                <a:gridCol w="506272"/>
                <a:gridCol w="506272"/>
                <a:gridCol w="506272"/>
                <a:gridCol w="506272"/>
                <a:gridCol w="506272"/>
                <a:gridCol w="506272"/>
                <a:gridCol w="506272"/>
                <a:gridCol w="506272"/>
                <a:gridCol w="506272"/>
                <a:gridCol w="506272"/>
                <a:gridCol w="506272"/>
                <a:gridCol w="506272"/>
                <a:gridCol w="506272"/>
                <a:gridCol w="506272"/>
              </a:tblGrid>
              <a:tr h="715551">
                <a:tc>
                  <a:txBody>
                    <a:bodyPr/>
                    <a:lstStyle/>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gridSpan="2">
                  <a:txBody>
                    <a:bodyPr/>
                    <a:lstStyle/>
                    <a:p>
                      <a:pPr marL="0" marR="0" algn="ctr">
                        <a:lnSpc>
                          <a:spcPct val="107000"/>
                        </a:lnSpc>
                        <a:spcBef>
                          <a:spcPts val="0"/>
                        </a:spcBef>
                        <a:spcAft>
                          <a:spcPts val="0"/>
                        </a:spcAft>
                      </a:pPr>
                      <a:r>
                        <a:rPr lang="mn-MN" sz="1400" dirty="0">
                          <a:effectLst/>
                        </a:rPr>
                        <a:t>GDP</a:t>
                      </a:r>
                      <a:endParaRPr lang="mn-MN" sz="2400" dirty="0">
                        <a:effectLst/>
                      </a:endParaRPr>
                    </a:p>
                    <a:p>
                      <a:pPr marL="0" marR="0" algn="ctr">
                        <a:lnSpc>
                          <a:spcPct val="107000"/>
                        </a:lnSpc>
                        <a:spcBef>
                          <a:spcPts val="0"/>
                        </a:spcBef>
                        <a:spcAft>
                          <a:spcPts val="0"/>
                        </a:spcAft>
                      </a:pPr>
                      <a:r>
                        <a:rPr lang="mn-MN" sz="1400" dirty="0">
                          <a:effectLst/>
                        </a:rPr>
                        <a:t>(real)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smtClean="0">
                          <a:effectLst/>
                        </a:rPr>
                        <a:t>Cons</a:t>
                      </a:r>
                      <a:r>
                        <a:rPr lang="en-US" sz="1400" dirty="0" smtClean="0">
                          <a:effectLst/>
                        </a:rPr>
                        <a:t>.</a:t>
                      </a:r>
                      <a:endParaRPr lang="mn-MN" sz="2400" dirty="0">
                        <a:effectLst/>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Export</a:t>
                      </a:r>
                      <a:endParaRPr lang="mn-MN" sz="2400" dirty="0">
                        <a:effectLst/>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smtClean="0">
                          <a:effectLst/>
                        </a:rPr>
                        <a:t>Gov</a:t>
                      </a:r>
                      <a:r>
                        <a:rPr lang="en-US" sz="1400" dirty="0" smtClean="0">
                          <a:effectLst/>
                        </a:rPr>
                        <a:t>.</a:t>
                      </a:r>
                      <a:endParaRPr lang="mn-MN" sz="2400" dirty="0">
                        <a:effectLst/>
                      </a:endParaRPr>
                    </a:p>
                    <a:p>
                      <a:pPr marL="0" marR="0" algn="ctr">
                        <a:lnSpc>
                          <a:spcPct val="107000"/>
                        </a:lnSpc>
                        <a:spcBef>
                          <a:spcPts val="0"/>
                        </a:spcBef>
                        <a:spcAft>
                          <a:spcPts val="0"/>
                        </a:spcAft>
                      </a:pPr>
                      <a:r>
                        <a:rPr lang="mn-MN" sz="1400" dirty="0">
                          <a:effectLst/>
                        </a:rPr>
                        <a:t>spending</a:t>
                      </a:r>
                      <a:endParaRPr lang="mn-MN" sz="2400" dirty="0">
                        <a:effectLst/>
                      </a:endParaRPr>
                    </a:p>
                    <a:p>
                      <a:pPr marL="0" marR="0" algn="ctr">
                        <a:lnSpc>
                          <a:spcPct val="107000"/>
                        </a:lnSpc>
                        <a:spcBef>
                          <a:spcPts val="0"/>
                        </a:spcBef>
                        <a:spcAft>
                          <a:spcPts val="0"/>
                        </a:spcAft>
                      </a:pPr>
                      <a:r>
                        <a:rPr lang="mn-MN" sz="1400" dirty="0">
                          <a:effectLst/>
                        </a:rPr>
                        <a:t>(real)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Import</a:t>
                      </a:r>
                      <a:endParaRPr lang="mn-MN" sz="2400" dirty="0">
                        <a:effectLst/>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Investment</a:t>
                      </a:r>
                      <a:endParaRPr lang="mn-MN" sz="2400" dirty="0">
                        <a:effectLst/>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smtClean="0">
                          <a:effectLst/>
                        </a:rPr>
                        <a:t>C</a:t>
                      </a:r>
                      <a:r>
                        <a:rPr lang="en-US" sz="1400" dirty="0" smtClean="0">
                          <a:effectLst/>
                        </a:rPr>
                        <a:t>PI</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Exchange</a:t>
                      </a:r>
                      <a:endParaRPr lang="mn-MN" sz="2400" dirty="0">
                        <a:effectLst/>
                      </a:endParaRPr>
                    </a:p>
                    <a:p>
                      <a:pPr marL="0" marR="0" algn="ctr">
                        <a:lnSpc>
                          <a:spcPct val="107000"/>
                        </a:lnSpc>
                        <a:spcBef>
                          <a:spcPts val="0"/>
                        </a:spcBef>
                        <a:spcAft>
                          <a:spcPts val="0"/>
                        </a:spcAft>
                      </a:pPr>
                      <a:r>
                        <a:rPr lang="mn-MN" sz="1400" dirty="0">
                          <a:effectLst/>
                        </a:rPr>
                        <a:t>rate</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b"/>
                </a:tc>
                <a:tc hMerge="1">
                  <a:txBody>
                    <a:bodyPr/>
                    <a:lstStyle/>
                    <a:p>
                      <a:endParaRPr lang="mn-MN"/>
                    </a:p>
                  </a:txBody>
                  <a:tcPr/>
                </a:tc>
              </a:tr>
              <a:tr h="353534">
                <a:tc>
                  <a:txBody>
                    <a:bodyPr/>
                    <a:lstStyle/>
                    <a:p>
                      <a:pPr marL="0" marR="0">
                        <a:lnSpc>
                          <a:spcPct val="107000"/>
                        </a:lnSpc>
                        <a:spcBef>
                          <a:spcPts val="0"/>
                        </a:spcBef>
                        <a:spcAft>
                          <a:spcPts val="0"/>
                        </a:spcAft>
                      </a:pPr>
                      <a:r>
                        <a:rPr lang="mn-MN" sz="1400">
                          <a:effectLst/>
                        </a:rPr>
                        <a:t> T</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a:effectLst/>
                        </a:rPr>
                        <a:t>PEP</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dirty="0">
                          <a:effectLst/>
                        </a:rPr>
                        <a:t>0</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dirty="0">
                          <a:effectLst/>
                        </a:rPr>
                        <a:t>0</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-0.1</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-0.1</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12.5</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12.5</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17.8</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17.8</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-3</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-3</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15.3</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15.3</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15.8</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15.8</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14.88</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14.88</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17.08</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b="1" dirty="0">
                          <a:effectLst/>
                        </a:rPr>
                        <a:t>17.08</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-0.413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-0.413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-0.538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-0.538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-0.211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-0.211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-0.284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-0.284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-0.099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-0.099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-0.143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-0.143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7</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-0.039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-0.039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-0.066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-0.066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-0.007</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-0.007</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-0.026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-0.026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0.008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0.008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-0.005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-0.005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r h="322894">
                <a:tc>
                  <a:txBody>
                    <a:bodyPr/>
                    <a:lstStyle/>
                    <a:p>
                      <a:pPr marL="0" marR="0" algn="r">
                        <a:lnSpc>
                          <a:spcPct val="107000"/>
                        </a:lnSpc>
                        <a:spcBef>
                          <a:spcPts val="0"/>
                        </a:spcBef>
                        <a:spcAft>
                          <a:spcPts val="0"/>
                        </a:spcAft>
                      </a:pPr>
                      <a:r>
                        <a:rPr lang="mn-MN" sz="1400">
                          <a:effectLst/>
                        </a:rPr>
                        <a:t>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0.015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0.015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a:effectLst/>
                        </a:rPr>
                        <a:t>0.005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mn-MN" sz="1400" dirty="0">
                          <a:effectLst/>
                        </a:rPr>
                        <a:t>0.005</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r>
            </a:tbl>
          </a:graphicData>
        </a:graphic>
      </p:graphicFrame>
      <p:sp>
        <p:nvSpPr>
          <p:cNvPr id="9" name="TextBox 5"/>
          <p:cNvSpPr txBox="1"/>
          <p:nvPr>
            <p:custDataLst>
              <p:tags r:id="rId4"/>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4224643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9"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graphicFrame>
        <p:nvGraphicFramePr>
          <p:cNvPr id="3" name="Table 2"/>
          <p:cNvGraphicFramePr>
            <a:graphicFrameLocks noGrp="1"/>
          </p:cNvGraphicFramePr>
          <p:nvPr>
            <p:extLst>
              <p:ext uri="{D42A27DB-BD31-4B8C-83A1-F6EECF244321}">
                <p14:modId xmlns:p14="http://schemas.microsoft.com/office/powerpoint/2010/main" val="3089725953"/>
              </p:ext>
            </p:extLst>
          </p:nvPr>
        </p:nvGraphicFramePr>
        <p:xfrm>
          <a:off x="231634" y="1679758"/>
          <a:ext cx="8660847" cy="4845582"/>
        </p:xfrm>
        <a:graphic>
          <a:graphicData uri="http://schemas.openxmlformats.org/drawingml/2006/table">
            <a:tbl>
              <a:tblPr firstRow="1" firstCol="1" bandRow="1">
                <a:tableStyleId>{5C22544A-7EE6-4342-B048-85BDC9FD1C3A}</a:tableStyleId>
              </a:tblPr>
              <a:tblGrid>
                <a:gridCol w="318719"/>
                <a:gridCol w="521383"/>
                <a:gridCol w="521383"/>
                <a:gridCol w="521383"/>
                <a:gridCol w="521383"/>
                <a:gridCol w="521383"/>
                <a:gridCol w="521383"/>
                <a:gridCol w="521383"/>
                <a:gridCol w="521383"/>
                <a:gridCol w="521383"/>
                <a:gridCol w="521383"/>
                <a:gridCol w="521383"/>
                <a:gridCol w="521383"/>
                <a:gridCol w="521383"/>
                <a:gridCol w="521383"/>
                <a:gridCol w="521383"/>
                <a:gridCol w="521383"/>
              </a:tblGrid>
              <a:tr h="995722">
                <a:tc>
                  <a:txBody>
                    <a:bodyPr/>
                    <a:lstStyle/>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gridSpan="2">
                  <a:txBody>
                    <a:bodyPr/>
                    <a:lstStyle/>
                    <a:p>
                      <a:pPr marL="0" marR="0" algn="ctr">
                        <a:lnSpc>
                          <a:spcPct val="107000"/>
                        </a:lnSpc>
                        <a:spcBef>
                          <a:spcPts val="0"/>
                        </a:spcBef>
                        <a:spcAft>
                          <a:spcPts val="0"/>
                        </a:spcAft>
                      </a:pPr>
                      <a:r>
                        <a:rPr lang="mn-MN" sz="1400" dirty="0">
                          <a:effectLst/>
                        </a:rPr>
                        <a:t>GDP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(real)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Consumption</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Export</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Government</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spending</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(real)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Import</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Investment</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Consumption</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price index</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Exchange</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rate</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hMerge="1">
                  <a:txBody>
                    <a:bodyPr/>
                    <a:lstStyle/>
                    <a:p>
                      <a:endParaRPr lang="mn-MN"/>
                    </a:p>
                  </a:txBody>
                  <a:tcPr/>
                </a:tc>
              </a:tr>
              <a:tr h="461500">
                <a:tc>
                  <a:txBody>
                    <a:bodyPr/>
                    <a:lstStyle/>
                    <a:p>
                      <a:pPr marL="0" marR="0">
                        <a:lnSpc>
                          <a:spcPct val="107000"/>
                        </a:lnSpc>
                        <a:spcBef>
                          <a:spcPts val="0"/>
                        </a:spcBef>
                        <a:spcAft>
                          <a:spcPts val="0"/>
                        </a:spcAft>
                      </a:pPr>
                      <a:r>
                        <a:rPr lang="mn-MN" sz="1400">
                          <a:effectLst/>
                        </a:rPr>
                        <a:t> T</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a:effectLst/>
                        </a:rPr>
                        <a:t>PEP</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nSpc>
                          <a:spcPct val="107000"/>
                        </a:lnSpc>
                        <a:spcBef>
                          <a:spcPts val="0"/>
                        </a:spcBef>
                        <a:spcAft>
                          <a:spcPts val="0"/>
                        </a:spcAft>
                      </a:pPr>
                      <a:r>
                        <a:rPr lang="mn-MN" sz="1400">
                          <a:effectLst/>
                        </a:rPr>
                        <a:t> </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0.00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a:effectLst/>
                        </a:rPr>
                        <a:t>0.00</a:t>
                      </a:r>
                      <a:endParaRPr lang="mn-MN" sz="2400" b="1">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0.30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0.30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a:effectLst/>
                        </a:rPr>
                        <a:t>-0.30</a:t>
                      </a:r>
                      <a:endParaRPr lang="mn-MN" sz="2400" b="1">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-0.20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-0.20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-0.20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-0.20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-0.20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-3.10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-3.10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0.73</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0.75</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b="1" dirty="0">
                          <a:effectLst/>
                        </a:rPr>
                        <a:t>0.03</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7</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r h="338836">
                <a:tc>
                  <a:txBody>
                    <a:bodyPr/>
                    <a:lstStyle/>
                    <a:p>
                      <a:pPr marL="0" marR="0" algn="r">
                        <a:lnSpc>
                          <a:spcPct val="107000"/>
                        </a:lnSpc>
                        <a:spcBef>
                          <a:spcPts val="0"/>
                        </a:spcBef>
                        <a:spcAft>
                          <a:spcPts val="0"/>
                        </a:spcAft>
                      </a:pPr>
                      <a:r>
                        <a:rPr lang="mn-MN" sz="1400">
                          <a:effectLst/>
                        </a:rPr>
                        <a:t>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-0.20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dirty="0">
                          <a:effectLst/>
                        </a:rPr>
                        <a:t>0.00</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a:effectLst/>
                        </a:rPr>
                        <a:t>0.14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dirty="0">
                          <a:effectLst/>
                        </a:rPr>
                        <a:t>0</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c>
                  <a:txBody>
                    <a:bodyPr/>
                    <a:lstStyle/>
                    <a:p>
                      <a:pPr marL="0" marR="0" algn="r">
                        <a:lnSpc>
                          <a:spcPct val="107000"/>
                        </a:lnSpc>
                        <a:spcBef>
                          <a:spcPts val="0"/>
                        </a:spcBef>
                        <a:spcAft>
                          <a:spcPts val="0"/>
                        </a:spcAft>
                      </a:pPr>
                      <a:r>
                        <a:rPr lang="mn-MN" sz="1400" dirty="0">
                          <a:effectLst/>
                        </a:rPr>
                        <a:t>0.04</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191" marR="27191" marT="0" marB="0" anchor="ctr"/>
                </a:tc>
              </a:tr>
            </a:tbl>
          </a:graphicData>
        </a:graphic>
      </p:graphicFrame>
      <p:sp>
        <p:nvSpPr>
          <p:cNvPr id="4" name="Rectangle 3"/>
          <p:cNvSpPr/>
          <p:nvPr/>
        </p:nvSpPr>
        <p:spPr>
          <a:xfrm>
            <a:off x="1331640" y="812164"/>
            <a:ext cx="6480720" cy="830997"/>
          </a:xfrm>
          <a:prstGeom prst="rect">
            <a:avLst/>
          </a:prstGeom>
        </p:spPr>
        <p:txBody>
          <a:bodyPr wrap="square">
            <a:spAutoFit/>
          </a:bodyPr>
          <a:lstStyle/>
          <a:p>
            <a:pPr algn="ctr"/>
            <a:r>
              <a:rPr lang="mn-MN" sz="2400" b="1" dirty="0" smtClean="0"/>
              <a:t>The </a:t>
            </a:r>
            <a:r>
              <a:rPr lang="mn-MN" sz="2400" b="1" dirty="0"/>
              <a:t>nominal exchange rate is the numeraire </a:t>
            </a:r>
            <a:endParaRPr lang="en-US" sz="2400" b="1" dirty="0" smtClean="0"/>
          </a:p>
          <a:p>
            <a:pPr algn="ctr"/>
            <a:r>
              <a:rPr lang="mn-MN" sz="2400" b="1" dirty="0" smtClean="0"/>
              <a:t>(% </a:t>
            </a:r>
            <a:r>
              <a:rPr lang="mn-MN" sz="2400" b="1" dirty="0"/>
              <a:t>deviations from the BGP values)</a:t>
            </a:r>
            <a:endParaRPr lang="mn-MN" sz="2400" dirty="0"/>
          </a:p>
        </p:txBody>
      </p:sp>
    </p:spTree>
    <p:extLst>
      <p:ext uri="{BB962C8B-B14F-4D97-AF65-F5344CB8AC3E}">
        <p14:creationId xmlns:p14="http://schemas.microsoft.com/office/powerpoint/2010/main" val="19846902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815949656"/>
              </p:ext>
            </p:extLst>
          </p:nvPr>
        </p:nvGraphicFramePr>
        <p:xfrm>
          <a:off x="231636" y="1842433"/>
          <a:ext cx="8614342" cy="4538895"/>
        </p:xfrm>
        <a:graphic>
          <a:graphicData uri="http://schemas.openxmlformats.org/drawingml/2006/table">
            <a:tbl>
              <a:tblPr firstRow="1" firstCol="1" bandRow="1">
                <a:tableStyleId>{5C22544A-7EE6-4342-B048-85BDC9FD1C3A}</a:tableStyleId>
              </a:tblPr>
              <a:tblGrid>
                <a:gridCol w="237756"/>
                <a:gridCol w="523752"/>
                <a:gridCol w="523752"/>
                <a:gridCol w="523752"/>
                <a:gridCol w="523752"/>
                <a:gridCol w="523752"/>
                <a:gridCol w="523752"/>
                <a:gridCol w="523752"/>
                <a:gridCol w="523752"/>
                <a:gridCol w="523752"/>
                <a:gridCol w="523752"/>
                <a:gridCol w="523752"/>
                <a:gridCol w="523752"/>
                <a:gridCol w="523752"/>
                <a:gridCol w="523752"/>
                <a:gridCol w="523752"/>
                <a:gridCol w="520306"/>
              </a:tblGrid>
              <a:tr h="924566">
                <a:tc>
                  <a:txBody>
                    <a:bodyPr/>
                    <a:lstStyle/>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gridSpan="2">
                  <a:txBody>
                    <a:bodyPr/>
                    <a:lstStyle/>
                    <a:p>
                      <a:pPr marL="0" marR="0" algn="ctr">
                        <a:lnSpc>
                          <a:spcPct val="107000"/>
                        </a:lnSpc>
                        <a:spcBef>
                          <a:spcPts val="0"/>
                        </a:spcBef>
                        <a:spcAft>
                          <a:spcPts val="0"/>
                        </a:spcAft>
                      </a:pPr>
                      <a:r>
                        <a:rPr lang="mn-MN" sz="1400" dirty="0">
                          <a:effectLst/>
                        </a:rPr>
                        <a:t>GDP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(real)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Consumption</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Export</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Government</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spending</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(real)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Import</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Investment</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(nominal)</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Consumption</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price index</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hMerge="1">
                  <a:txBody>
                    <a:bodyPr/>
                    <a:lstStyle/>
                    <a:p>
                      <a:endParaRPr lang="mn-MN"/>
                    </a:p>
                  </a:txBody>
                  <a:tcPr/>
                </a:tc>
                <a:tc gridSpan="2">
                  <a:txBody>
                    <a:bodyPr/>
                    <a:lstStyle/>
                    <a:p>
                      <a:pPr marL="0" marR="0" algn="ctr">
                        <a:lnSpc>
                          <a:spcPct val="107000"/>
                        </a:lnSpc>
                        <a:spcBef>
                          <a:spcPts val="0"/>
                        </a:spcBef>
                        <a:spcAft>
                          <a:spcPts val="0"/>
                        </a:spcAft>
                      </a:pPr>
                      <a:r>
                        <a:rPr lang="mn-MN" sz="1400" dirty="0">
                          <a:effectLst/>
                        </a:rPr>
                        <a:t>Exchange</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mn-MN" sz="1400" dirty="0">
                          <a:effectLst/>
                        </a:rPr>
                        <a:t>rate</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n-MN" sz="14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hMerge="1">
                  <a:txBody>
                    <a:bodyPr/>
                    <a:lstStyle/>
                    <a:p>
                      <a:endParaRPr lang="mn-MN"/>
                    </a:p>
                  </a:txBody>
                  <a:tcPr/>
                </a:tc>
              </a:tr>
              <a:tr h="448556">
                <a:tc>
                  <a:txBody>
                    <a:bodyPr/>
                    <a:lstStyle/>
                    <a:p>
                      <a:pPr marL="0" marR="0">
                        <a:lnSpc>
                          <a:spcPct val="107000"/>
                        </a:lnSpc>
                        <a:spcBef>
                          <a:spcPts val="0"/>
                        </a:spcBef>
                        <a:spcAft>
                          <a:spcPts val="0"/>
                        </a:spcAft>
                      </a:pPr>
                      <a:r>
                        <a:rPr lang="mn-MN" sz="1400">
                          <a:effectLst/>
                        </a:rPr>
                        <a:t> T</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a:effectLst/>
                        </a:rPr>
                        <a:t>PEP</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a:effectLst/>
                        </a:rPr>
                        <a:t>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ctr">
                        <a:lnSpc>
                          <a:spcPct val="107000"/>
                        </a:lnSpc>
                        <a:spcBef>
                          <a:spcPts val="0"/>
                        </a:spcBef>
                        <a:spcAft>
                          <a:spcPts val="0"/>
                        </a:spcAft>
                      </a:pPr>
                      <a:r>
                        <a:rPr lang="mn-MN" sz="1400" dirty="0" smtClean="0">
                          <a:effectLst/>
                        </a:rPr>
                        <a:t>MPEP</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0.3</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0.3</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-1.2</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-1.1</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8.4</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8.4</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-1</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-1</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-4.1</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-4.1</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0</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0.025</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a:t>
                      </a:r>
                      <a:r>
                        <a:rPr lang="mn-MN" sz="1400" b="1" dirty="0" smtClean="0">
                          <a:effectLst/>
                        </a:rPr>
                        <a:t>0.87</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b="1" dirty="0">
                          <a:effectLst/>
                        </a:rPr>
                        <a:t>-</a:t>
                      </a:r>
                      <a:r>
                        <a:rPr lang="mn-MN" sz="1400" b="1" dirty="0" smtClean="0">
                          <a:effectLst/>
                        </a:rPr>
                        <a:t>0.84</a:t>
                      </a:r>
                      <a:endParaRPr lang="mn-MN"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0.029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0.1</a:t>
                      </a:r>
                      <a:r>
                        <a:rPr lang="en-US" sz="1400" dirty="0" smtClean="0">
                          <a:effectLst/>
                        </a:rPr>
                        <a:t>2</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0.08</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0.032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0.13</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0.09</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0.034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0.1</a:t>
                      </a:r>
                      <a:r>
                        <a:rPr lang="en-US" sz="1400" dirty="0" smtClean="0">
                          <a:effectLst/>
                        </a:rPr>
                        <a:t>4</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a:t>
                      </a:r>
                      <a:r>
                        <a:rPr lang="en-US" sz="1400" dirty="0" smtClean="0">
                          <a:effectLst/>
                        </a:rPr>
                        <a:t>10</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7</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0.036</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0.14</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a:t>
                      </a:r>
                      <a:r>
                        <a:rPr lang="en-US" sz="1400" dirty="0" smtClean="0">
                          <a:effectLst/>
                        </a:rPr>
                        <a:t>10</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0.038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0.14</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0.09</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301913">
                <a:tc>
                  <a:txBody>
                    <a:bodyPr/>
                    <a:lstStyle/>
                    <a:p>
                      <a:pPr marL="0" marR="0" algn="r">
                        <a:lnSpc>
                          <a:spcPct val="107000"/>
                        </a:lnSpc>
                        <a:spcBef>
                          <a:spcPts val="0"/>
                        </a:spcBef>
                        <a:spcAft>
                          <a:spcPts val="0"/>
                        </a:spcAft>
                      </a:pPr>
                      <a:r>
                        <a:rPr lang="mn-MN" sz="1400">
                          <a:effectLst/>
                        </a:rPr>
                        <a:t>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-0.14</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0.09</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r h="448556">
                <a:tc>
                  <a:txBody>
                    <a:bodyPr/>
                    <a:lstStyle/>
                    <a:p>
                      <a:pPr marL="0" marR="0" algn="r">
                        <a:lnSpc>
                          <a:spcPct val="107000"/>
                        </a:lnSpc>
                        <a:spcBef>
                          <a:spcPts val="0"/>
                        </a:spcBef>
                        <a:spcAft>
                          <a:spcPts val="0"/>
                        </a:spcAft>
                      </a:pPr>
                      <a:r>
                        <a:rPr lang="mn-MN" sz="1400">
                          <a:effectLst/>
                        </a:rPr>
                        <a:t>10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a:effectLst/>
                        </a:rPr>
                        <a:t>0.042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0.1</a:t>
                      </a:r>
                      <a:r>
                        <a:rPr lang="en-US" sz="1400" dirty="0" smtClean="0">
                          <a:effectLst/>
                        </a:rPr>
                        <a:t>4</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c>
                  <a:txBody>
                    <a:bodyPr/>
                    <a:lstStyle/>
                    <a:p>
                      <a:pPr marL="0" marR="0" algn="r">
                        <a:lnSpc>
                          <a:spcPct val="107000"/>
                        </a:lnSpc>
                        <a:spcBef>
                          <a:spcPts val="0"/>
                        </a:spcBef>
                        <a:spcAft>
                          <a:spcPts val="0"/>
                        </a:spcAft>
                      </a:pPr>
                      <a:r>
                        <a:rPr lang="mn-MN" sz="1400" dirty="0">
                          <a:effectLst/>
                        </a:rPr>
                        <a:t>-</a:t>
                      </a:r>
                      <a:r>
                        <a:rPr lang="mn-MN" sz="1400" dirty="0" smtClean="0">
                          <a:effectLst/>
                        </a:rPr>
                        <a:t>0.08</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289" marR="27289" marT="0" marB="0" anchor="ctr"/>
                </a:tc>
              </a:tr>
            </a:tbl>
          </a:graphicData>
        </a:graphic>
      </p:graphicFrame>
      <p:sp>
        <p:nvSpPr>
          <p:cNvPr id="9" name="TextBox 5"/>
          <p:cNvSpPr txBox="1"/>
          <p:nvPr>
            <p:custDataLst>
              <p:tags r:id="rId4"/>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
        <p:nvSpPr>
          <p:cNvPr id="10" name="TextBox 5"/>
          <p:cNvSpPr txBox="1"/>
          <p:nvPr>
            <p:custDataLst>
              <p:tags r:id="rId5"/>
            </p:custDataLst>
          </p:nvPr>
        </p:nvSpPr>
        <p:spPr>
          <a:xfrm>
            <a:off x="421044" y="812164"/>
            <a:ext cx="8424936" cy="904863"/>
          </a:xfrm>
          <a:prstGeom prst="rect">
            <a:avLst/>
          </a:prstGeom>
          <a:noFill/>
        </p:spPr>
        <p:txBody>
          <a:bodyPr wrap="square" rtlCol="0">
            <a:spAutoFit/>
          </a:bodyPr>
          <a:lstStyle/>
          <a:p>
            <a:pPr algn="ctr">
              <a:lnSpc>
                <a:spcPct val="110000"/>
              </a:lnSpc>
            </a:pPr>
            <a:r>
              <a:rPr lang="en-US" sz="2400" b="1" dirty="0" smtClean="0"/>
              <a:t>CPI</a:t>
            </a:r>
            <a:r>
              <a:rPr lang="mn-MN" sz="2400" b="1" dirty="0" smtClean="0"/>
              <a:t> </a:t>
            </a:r>
            <a:r>
              <a:rPr lang="mn-MN" sz="2400" b="1" dirty="0"/>
              <a:t>is the numeraire </a:t>
            </a:r>
            <a:endParaRPr lang="en-US" sz="2400" b="1" dirty="0" smtClean="0"/>
          </a:p>
          <a:p>
            <a:pPr algn="ctr">
              <a:lnSpc>
                <a:spcPct val="110000"/>
              </a:lnSpc>
            </a:pPr>
            <a:r>
              <a:rPr lang="mn-MN" sz="2400" b="1" dirty="0" smtClean="0"/>
              <a:t>(% </a:t>
            </a:r>
            <a:r>
              <a:rPr lang="mn-MN" sz="2400" b="1" dirty="0"/>
              <a:t>deviations from </a:t>
            </a:r>
            <a:r>
              <a:rPr lang="mn-MN" sz="2400" b="1" dirty="0" smtClean="0"/>
              <a:t>BGP)</a:t>
            </a:r>
            <a:endParaRPr lang="en-US" sz="2400" dirty="0"/>
          </a:p>
        </p:txBody>
      </p:sp>
    </p:spTree>
    <p:extLst>
      <p:ext uri="{BB962C8B-B14F-4D97-AF65-F5344CB8AC3E}">
        <p14:creationId xmlns:p14="http://schemas.microsoft.com/office/powerpoint/2010/main" val="40756776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421044" y="823003"/>
            <a:ext cx="8399428" cy="5493812"/>
          </a:xfrm>
          <a:prstGeom prst="rect">
            <a:avLst/>
          </a:prstGeom>
          <a:noFill/>
        </p:spPr>
        <p:txBody>
          <a:bodyPr wrap="square" rtlCol="0">
            <a:spAutoFit/>
          </a:bodyPr>
          <a:lstStyle/>
          <a:p>
            <a:pPr marL="342900" lvl="1" indent="-342900">
              <a:lnSpc>
                <a:spcPct val="150000"/>
              </a:lnSpc>
              <a:buFont typeface="Arial" panose="020B0604020202020204" pitchFamily="34" charset="0"/>
              <a:buChar char="•"/>
            </a:pPr>
            <a:r>
              <a:rPr lang="en-US" sz="2400" dirty="0" smtClean="0"/>
              <a:t>T</a:t>
            </a:r>
            <a:r>
              <a:rPr lang="mn-MN" sz="2400" dirty="0" smtClean="0"/>
              <a:t>he </a:t>
            </a:r>
            <a:r>
              <a:rPr lang="mn-MN" sz="2400" dirty="0"/>
              <a:t>current monetary model is set up to be a general version of the PEP-1-t model with nominal rigidities. </a:t>
            </a:r>
            <a:endParaRPr lang="en-US" sz="2400" dirty="0" smtClean="0"/>
          </a:p>
          <a:p>
            <a:pPr marL="0" lvl="1">
              <a:lnSpc>
                <a:spcPct val="150000"/>
              </a:lnSpc>
            </a:pPr>
            <a:endParaRPr lang="en-US" sz="700" dirty="0"/>
          </a:p>
          <a:p>
            <a:pPr marL="342900" lvl="1" indent="-342900">
              <a:lnSpc>
                <a:spcPct val="150000"/>
              </a:lnSpc>
              <a:buFont typeface="Arial" panose="020B0604020202020204" pitchFamily="34" charset="0"/>
              <a:buChar char="•"/>
            </a:pPr>
            <a:r>
              <a:rPr lang="mn-MN" sz="2400" dirty="0" smtClean="0"/>
              <a:t>The </a:t>
            </a:r>
            <a:r>
              <a:rPr lang="mn-MN" sz="2400" dirty="0"/>
              <a:t>interest rate rule can be seen as a hybrid yet endogenous numeraire so that the current model has an absolute price. </a:t>
            </a:r>
            <a:endParaRPr lang="en-US" sz="2400" dirty="0" smtClean="0"/>
          </a:p>
          <a:p>
            <a:pPr marL="0" lvl="1">
              <a:lnSpc>
                <a:spcPct val="150000"/>
              </a:lnSpc>
            </a:pPr>
            <a:endParaRPr lang="en-US" sz="500" dirty="0" smtClean="0"/>
          </a:p>
          <a:p>
            <a:pPr marL="342900" lvl="1" indent="-342900">
              <a:lnSpc>
                <a:spcPct val="150000"/>
              </a:lnSpc>
              <a:buFont typeface="Arial" panose="020B0604020202020204" pitchFamily="34" charset="0"/>
              <a:buChar char="•"/>
            </a:pPr>
            <a:r>
              <a:rPr lang="mn-MN" sz="2400" dirty="0" smtClean="0"/>
              <a:t>Alternatively</a:t>
            </a:r>
            <a:r>
              <a:rPr lang="mn-MN" sz="2400" dirty="0"/>
              <a:t>, the interest rate rule represents the money market equilibrium condition (that is the LM curve equation). </a:t>
            </a:r>
            <a:endParaRPr lang="en-US" sz="2400" dirty="0" smtClean="0"/>
          </a:p>
          <a:p>
            <a:pPr marL="0" lvl="1">
              <a:lnSpc>
                <a:spcPct val="150000"/>
              </a:lnSpc>
            </a:pPr>
            <a:endParaRPr lang="en-US" sz="600" dirty="0"/>
          </a:p>
          <a:p>
            <a:pPr marL="342900" lvl="1" indent="-342900">
              <a:lnSpc>
                <a:spcPct val="150000"/>
              </a:lnSpc>
              <a:buFont typeface="Arial" panose="020B0604020202020204" pitchFamily="34" charset="0"/>
              <a:buChar char="•"/>
            </a:pPr>
            <a:r>
              <a:rPr lang="mn-MN" sz="2400" dirty="0" smtClean="0"/>
              <a:t>Without </a:t>
            </a:r>
            <a:r>
              <a:rPr lang="mn-MN" sz="2400" dirty="0"/>
              <a:t>it, we fix the nominal or the real interest rate which pins down a particular equilibrium point on the IS curve – the goods market equilibrium. </a:t>
            </a:r>
            <a:endParaRPr lang="mn-MN" sz="2200" dirty="0"/>
          </a:p>
        </p:txBody>
      </p:sp>
      <p:sp>
        <p:nvSpPr>
          <p:cNvPr id="8" name="TextBox 5"/>
          <p:cNvSpPr txBox="1"/>
          <p:nvPr>
            <p:custDataLst>
              <p:tags r:id="rId5"/>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1352035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421044" y="823003"/>
            <a:ext cx="8399428" cy="5805435"/>
          </a:xfrm>
          <a:prstGeom prst="rect">
            <a:avLst/>
          </a:prstGeom>
          <a:noFill/>
        </p:spPr>
        <p:txBody>
          <a:bodyPr wrap="square" rtlCol="0">
            <a:spAutoFit/>
          </a:bodyPr>
          <a:lstStyle/>
          <a:p>
            <a:pPr marL="342900" lvl="1" indent="-342900">
              <a:lnSpc>
                <a:spcPct val="150000"/>
              </a:lnSpc>
              <a:buFont typeface="Arial" panose="020B0604020202020204" pitchFamily="34" charset="0"/>
              <a:buChar char="•"/>
            </a:pPr>
            <a:r>
              <a:rPr lang="mn-MN" sz="2400" dirty="0"/>
              <a:t>The interest rate rule satisfies both the real and monetary side of the economy. It is one side of a coin while the other side is the real economy – the IS curve</a:t>
            </a:r>
            <a:r>
              <a:rPr lang="mn-MN" sz="2400" dirty="0" smtClean="0"/>
              <a:t>.</a:t>
            </a:r>
            <a:endParaRPr lang="en-US" sz="2400" dirty="0" smtClean="0"/>
          </a:p>
          <a:p>
            <a:pPr marL="0" lvl="1">
              <a:lnSpc>
                <a:spcPct val="150000"/>
              </a:lnSpc>
            </a:pPr>
            <a:endParaRPr lang="en-US" sz="1050" dirty="0"/>
          </a:p>
          <a:p>
            <a:pPr marL="342900" lvl="1" indent="-342900">
              <a:lnSpc>
                <a:spcPct val="150000"/>
              </a:lnSpc>
              <a:buFont typeface="Arial" panose="020B0604020202020204" pitchFamily="34" charset="0"/>
              <a:buChar char="•"/>
            </a:pPr>
            <a:r>
              <a:rPr lang="mn-MN" sz="2400" dirty="0"/>
              <a:t>Since the PEP-1-t model with nominal rigidities is a special case of the monetary PEP-1-t model, a question arises – which specification is the right one? </a:t>
            </a:r>
            <a:endParaRPr lang="en-US" sz="2400" dirty="0" smtClean="0"/>
          </a:p>
          <a:p>
            <a:pPr marL="0" lvl="1">
              <a:lnSpc>
                <a:spcPct val="150000"/>
              </a:lnSpc>
            </a:pPr>
            <a:endParaRPr lang="en-US" sz="1100" dirty="0"/>
          </a:p>
          <a:p>
            <a:pPr marL="342900" lvl="1" indent="-342900">
              <a:lnSpc>
                <a:spcPct val="150000"/>
              </a:lnSpc>
              <a:buFont typeface="Arial" panose="020B0604020202020204" pitchFamily="34" charset="0"/>
              <a:buChar char="•"/>
            </a:pPr>
            <a:r>
              <a:rPr lang="mn-MN" sz="2400" dirty="0" smtClean="0"/>
              <a:t>Is </a:t>
            </a:r>
            <a:r>
              <a:rPr lang="mn-MN" sz="2400" dirty="0"/>
              <a:t>it the monetary model with the popular Taylor rule? </a:t>
            </a:r>
            <a:endParaRPr lang="en-US" sz="2400" dirty="0" smtClean="0"/>
          </a:p>
          <a:p>
            <a:pPr marL="0" lvl="1">
              <a:lnSpc>
                <a:spcPct val="150000"/>
              </a:lnSpc>
            </a:pPr>
            <a:endParaRPr lang="en-US" sz="1000" dirty="0"/>
          </a:p>
          <a:p>
            <a:pPr marL="342900" lvl="1" indent="-342900">
              <a:lnSpc>
                <a:spcPct val="150000"/>
              </a:lnSpc>
              <a:buFont typeface="Arial" panose="020B0604020202020204" pitchFamily="34" charset="0"/>
              <a:buChar char="•"/>
            </a:pPr>
            <a:r>
              <a:rPr lang="mn-MN" sz="2400" dirty="0"/>
              <a:t>Or is it the one in which either the nominal exchange rate or the consumption price index is the numeraire</a:t>
            </a:r>
            <a:r>
              <a:rPr lang="mn-MN" sz="2400" dirty="0" smtClean="0"/>
              <a:t>?</a:t>
            </a:r>
            <a:endParaRPr lang="mn-MN" sz="2400" dirty="0"/>
          </a:p>
        </p:txBody>
      </p:sp>
      <p:sp>
        <p:nvSpPr>
          <p:cNvPr id="8" name="TextBox 5"/>
          <p:cNvSpPr txBox="1"/>
          <p:nvPr>
            <p:custDataLst>
              <p:tags r:id="rId5"/>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6500254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3"/>
            </p:custDataLst>
          </p:nvPr>
        </p:nvPicPr>
        <p:blipFill>
          <a:blip r:embed="rId7">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1"/>
          <p:cNvSpPr/>
          <p:nvPr/>
        </p:nvSpPr>
        <p:spPr>
          <a:xfrm>
            <a:off x="231638" y="934684"/>
            <a:ext cx="8352928" cy="3785652"/>
          </a:xfrm>
          <a:prstGeom prst="rect">
            <a:avLst/>
          </a:prstGeom>
        </p:spPr>
        <p:txBody>
          <a:bodyPr wrap="square">
            <a:spAutoFit/>
          </a:bodyPr>
          <a:lstStyle/>
          <a:p>
            <a:r>
              <a:rPr lang="en-US" sz="2400" dirty="0" smtClean="0"/>
              <a:t>“Taylor” case:</a:t>
            </a:r>
          </a:p>
          <a:p>
            <a:endParaRPr lang="en-US" sz="2400" dirty="0"/>
          </a:p>
          <a:p>
            <a:endParaRPr lang="en-US" sz="2400" dirty="0" smtClean="0"/>
          </a:p>
          <a:p>
            <a:r>
              <a:rPr lang="mn-MN" sz="2400" dirty="0" smtClean="0"/>
              <a:t>“</a:t>
            </a:r>
            <a:r>
              <a:rPr lang="mn-MN" sz="2400" dirty="0"/>
              <a:t>Exchange rate” </a:t>
            </a:r>
            <a:r>
              <a:rPr lang="en-US" sz="2400" dirty="0" smtClean="0"/>
              <a:t>case</a:t>
            </a:r>
          </a:p>
          <a:p>
            <a:endParaRPr lang="en-US" sz="2400" dirty="0"/>
          </a:p>
          <a:p>
            <a:r>
              <a:rPr lang="mn-MN" sz="2400" dirty="0" smtClean="0"/>
              <a:t>“</a:t>
            </a:r>
            <a:r>
              <a:rPr lang="mn-MN" sz="2400" dirty="0"/>
              <a:t>CPI</a:t>
            </a:r>
            <a:r>
              <a:rPr lang="mn-MN" sz="2400" dirty="0" smtClean="0"/>
              <a:t>”</a:t>
            </a:r>
            <a:r>
              <a:rPr lang="en-US" sz="2400" dirty="0" smtClean="0"/>
              <a:t> case</a:t>
            </a:r>
          </a:p>
          <a:p>
            <a:endParaRPr lang="en-US" sz="2400" dirty="0"/>
          </a:p>
          <a:p>
            <a:r>
              <a:rPr lang="mn-MN" sz="2400" dirty="0" smtClean="0"/>
              <a:t>The </a:t>
            </a:r>
            <a:r>
              <a:rPr lang="mn-MN" sz="2400" dirty="0"/>
              <a:t>shock is 10% increase in government spending in </a:t>
            </a:r>
            <a:r>
              <a:rPr lang="en-US" sz="2400" dirty="0" smtClean="0"/>
              <a:t>T=</a:t>
            </a:r>
            <a:r>
              <a:rPr lang="mn-MN" sz="2400" dirty="0" smtClean="0"/>
              <a:t>3</a:t>
            </a:r>
            <a:r>
              <a:rPr lang="en-US" sz="2400" dirty="0"/>
              <a:t>.</a:t>
            </a:r>
          </a:p>
          <a:p>
            <a:endParaRPr lang="en-US" sz="2400" dirty="0"/>
          </a:p>
          <a:p>
            <a:endParaRPr lang="mn-MN" sz="2400" dirty="0"/>
          </a:p>
        </p:txBody>
      </p:sp>
      <p:sp>
        <p:nvSpPr>
          <p:cNvPr id="8" name="TextBox 5"/>
          <p:cNvSpPr txBox="1"/>
          <p:nvPr>
            <p:custDataLst>
              <p:tags r:id="rId4"/>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
        <p:nvSpPr>
          <p:cNvPr id="3" name="Rectangle 2"/>
          <p:cNvSpPr>
            <a:spLocks noChangeArrowheads="1"/>
          </p:cNvSpPr>
          <p:nvPr/>
        </p:nvSpPr>
        <p:spPr bwMode="auto">
          <a:xfrm>
            <a:off x="-1548680" y="112474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4" name="Object 3"/>
          <p:cNvGraphicFramePr>
            <a:graphicFrameLocks noChangeAspect="1"/>
          </p:cNvGraphicFramePr>
          <p:nvPr>
            <p:extLst>
              <p:ext uri="{D42A27DB-BD31-4B8C-83A1-F6EECF244321}">
                <p14:modId xmlns:p14="http://schemas.microsoft.com/office/powerpoint/2010/main" val="1850793980"/>
              </p:ext>
            </p:extLst>
          </p:nvPr>
        </p:nvGraphicFramePr>
        <p:xfrm>
          <a:off x="2960293" y="1411610"/>
          <a:ext cx="3071812" cy="430213"/>
        </p:xfrm>
        <a:graphic>
          <a:graphicData uri="http://schemas.openxmlformats.org/presentationml/2006/ole">
            <mc:AlternateContent xmlns:mc="http://schemas.openxmlformats.org/markup-compatibility/2006">
              <mc:Choice xmlns:v="urn:schemas-microsoft-com:vml" Requires="v">
                <p:oleObj spid="_x0000_s29702" name="Equation" r:id="rId8" imgW="1498320" imgH="203040" progId="Equation.DSMT4">
                  <p:embed/>
                </p:oleObj>
              </mc:Choice>
              <mc:Fallback>
                <p:oleObj name="Equation" r:id="rId8" imgW="1498320" imgH="203040" progId="Equation.DSMT4">
                  <p:embed/>
                  <p:pic>
                    <p:nvPicPr>
                      <p:cNvPr id="0" name="Object 1"/>
                      <p:cNvPicPr>
                        <a:picLocks noChangeAspect="1" noChangeArrowheads="1"/>
                      </p:cNvPicPr>
                      <p:nvPr/>
                    </p:nvPicPr>
                    <p:blipFill>
                      <a:blip r:embed="rId9"/>
                      <a:srcRect/>
                      <a:stretch>
                        <a:fillRect/>
                      </a:stretch>
                    </p:blipFill>
                    <p:spPr bwMode="auto">
                      <a:xfrm>
                        <a:off x="2960293" y="1411610"/>
                        <a:ext cx="3071812" cy="430213"/>
                      </a:xfrm>
                      <a:prstGeom prst="rect">
                        <a:avLst/>
                      </a:prstGeom>
                      <a:noFill/>
                    </p:spPr>
                  </p:pic>
                </p:oleObj>
              </mc:Fallback>
            </mc:AlternateContent>
          </a:graphicData>
        </a:graphic>
      </p:graphicFrame>
    </p:spTree>
    <p:extLst>
      <p:ext uri="{BB962C8B-B14F-4D97-AF65-F5344CB8AC3E}">
        <p14:creationId xmlns:p14="http://schemas.microsoft.com/office/powerpoint/2010/main" val="9463165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1"/>
          <p:cNvSpPr/>
          <p:nvPr/>
        </p:nvSpPr>
        <p:spPr>
          <a:xfrm>
            <a:off x="251520" y="904196"/>
            <a:ext cx="8352928" cy="923330"/>
          </a:xfrm>
          <a:prstGeom prst="rect">
            <a:avLst/>
          </a:prstGeom>
        </p:spPr>
        <p:txBody>
          <a:bodyPr wrap="square">
            <a:spAutoFit/>
          </a:bodyPr>
          <a:lstStyle/>
          <a:p>
            <a:endParaRPr lang="en-US" dirty="0"/>
          </a:p>
          <a:p>
            <a:endParaRPr lang="en-US" dirty="0"/>
          </a:p>
          <a:p>
            <a:endParaRPr lang="mn-MN" dirty="0"/>
          </a:p>
        </p:txBody>
      </p:sp>
      <p:graphicFrame>
        <p:nvGraphicFramePr>
          <p:cNvPr id="3" name="Table 2"/>
          <p:cNvGraphicFramePr>
            <a:graphicFrameLocks noGrp="1"/>
          </p:cNvGraphicFramePr>
          <p:nvPr>
            <p:extLst>
              <p:ext uri="{D42A27DB-BD31-4B8C-83A1-F6EECF244321}">
                <p14:modId xmlns:p14="http://schemas.microsoft.com/office/powerpoint/2010/main" val="1430948601"/>
              </p:ext>
            </p:extLst>
          </p:nvPr>
        </p:nvGraphicFramePr>
        <p:xfrm>
          <a:off x="72008" y="1484784"/>
          <a:ext cx="8964488" cy="3744415"/>
        </p:xfrm>
        <a:graphic>
          <a:graphicData uri="http://schemas.openxmlformats.org/drawingml/2006/table">
            <a:tbl>
              <a:tblPr firstRow="1" firstCol="1" bandRow="1">
                <a:tableStyleId>{5C22544A-7EE6-4342-B048-85BDC9FD1C3A}</a:tableStyleId>
              </a:tblPr>
              <a:tblGrid>
                <a:gridCol w="263486"/>
                <a:gridCol w="905794"/>
                <a:gridCol w="974401"/>
                <a:gridCol w="974401"/>
                <a:gridCol w="974401"/>
                <a:gridCol w="974401"/>
                <a:gridCol w="974401"/>
                <a:gridCol w="974401"/>
                <a:gridCol w="974401"/>
                <a:gridCol w="974401"/>
              </a:tblGrid>
              <a:tr h="666463">
                <a:tc>
                  <a:txBody>
                    <a:bodyPr/>
                    <a:lstStyle/>
                    <a:p>
                      <a:pPr marL="0" marR="0">
                        <a:lnSpc>
                          <a:spcPct val="107000"/>
                        </a:lnSpc>
                        <a:spcBef>
                          <a:spcPts val="0"/>
                        </a:spcBef>
                        <a:spcAft>
                          <a:spcPts val="0"/>
                        </a:spcAft>
                      </a:pPr>
                      <a:r>
                        <a:rPr lang="mn-MN" sz="1600" dirty="0">
                          <a:effectLst/>
                        </a:rPr>
                        <a:t> </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gridSpan="3">
                  <a:txBody>
                    <a:bodyPr/>
                    <a:lstStyle/>
                    <a:p>
                      <a:pPr marL="0" marR="0" algn="ctr">
                        <a:lnSpc>
                          <a:spcPct val="107000"/>
                        </a:lnSpc>
                        <a:spcBef>
                          <a:spcPts val="0"/>
                        </a:spcBef>
                        <a:spcAft>
                          <a:spcPts val="0"/>
                        </a:spcAft>
                      </a:pPr>
                      <a:r>
                        <a:rPr lang="mn-MN" sz="1600">
                          <a:effectLst/>
                        </a:rPr>
                        <a:t>GDP </a:t>
                      </a:r>
                      <a:br>
                        <a:rPr lang="mn-MN" sz="1600">
                          <a:effectLst/>
                        </a:rPr>
                      </a:br>
                      <a:r>
                        <a:rPr lang="mn-MN" sz="1600">
                          <a:effectLst/>
                        </a:rPr>
                        <a:t>(real)</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hMerge="1">
                  <a:txBody>
                    <a:bodyPr/>
                    <a:lstStyle/>
                    <a:p>
                      <a:endParaRPr lang="mn-MN"/>
                    </a:p>
                  </a:txBody>
                  <a:tcPr/>
                </a:tc>
                <a:tc hMerge="1">
                  <a:txBody>
                    <a:bodyPr/>
                    <a:lstStyle/>
                    <a:p>
                      <a:endParaRPr lang="mn-MN"/>
                    </a:p>
                  </a:txBody>
                  <a:tcPr/>
                </a:tc>
                <a:tc gridSpan="3">
                  <a:txBody>
                    <a:bodyPr/>
                    <a:lstStyle/>
                    <a:p>
                      <a:pPr marL="0" marR="0" algn="ctr">
                        <a:lnSpc>
                          <a:spcPct val="107000"/>
                        </a:lnSpc>
                        <a:spcBef>
                          <a:spcPts val="0"/>
                        </a:spcBef>
                        <a:spcAft>
                          <a:spcPts val="0"/>
                        </a:spcAft>
                      </a:pPr>
                      <a:r>
                        <a:rPr lang="mn-MN" sz="1600">
                          <a:effectLst/>
                        </a:rPr>
                        <a:t>Consumption </a:t>
                      </a:r>
                      <a:br>
                        <a:rPr lang="mn-MN" sz="1600">
                          <a:effectLst/>
                        </a:rPr>
                      </a:br>
                      <a:r>
                        <a:rPr lang="mn-MN" sz="1600">
                          <a:effectLst/>
                        </a:rPr>
                        <a:t>(nominal)</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hMerge="1">
                  <a:txBody>
                    <a:bodyPr/>
                    <a:lstStyle/>
                    <a:p>
                      <a:endParaRPr lang="mn-MN"/>
                    </a:p>
                  </a:txBody>
                  <a:tcPr/>
                </a:tc>
                <a:tc hMerge="1">
                  <a:txBody>
                    <a:bodyPr/>
                    <a:lstStyle/>
                    <a:p>
                      <a:endParaRPr lang="mn-MN"/>
                    </a:p>
                  </a:txBody>
                  <a:tcPr/>
                </a:tc>
                <a:tc gridSpan="3">
                  <a:txBody>
                    <a:bodyPr/>
                    <a:lstStyle/>
                    <a:p>
                      <a:pPr marL="0" marR="0" algn="ctr">
                        <a:lnSpc>
                          <a:spcPct val="107000"/>
                        </a:lnSpc>
                        <a:spcBef>
                          <a:spcPts val="0"/>
                        </a:spcBef>
                        <a:spcAft>
                          <a:spcPts val="0"/>
                        </a:spcAft>
                      </a:pPr>
                      <a:r>
                        <a:rPr lang="mn-MN" sz="1600">
                          <a:effectLst/>
                        </a:rPr>
                        <a:t>Export</a:t>
                      </a:r>
                      <a:br>
                        <a:rPr lang="mn-MN" sz="1600">
                          <a:effectLst/>
                        </a:rPr>
                      </a:br>
                      <a:r>
                        <a:rPr lang="mn-MN" sz="1600">
                          <a:effectLst/>
                        </a:rPr>
                        <a:t>(nominal)</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hMerge="1">
                  <a:txBody>
                    <a:bodyPr/>
                    <a:lstStyle/>
                    <a:p>
                      <a:endParaRPr lang="mn-MN"/>
                    </a:p>
                  </a:txBody>
                  <a:tcPr/>
                </a:tc>
                <a:tc hMerge="1">
                  <a:txBody>
                    <a:bodyPr/>
                    <a:lstStyle/>
                    <a:p>
                      <a:endParaRPr lang="mn-MN"/>
                    </a:p>
                  </a:txBody>
                  <a:tcPr/>
                </a:tc>
              </a:tr>
              <a:tr h="530444">
                <a:tc>
                  <a:txBody>
                    <a:bodyPr/>
                    <a:lstStyle/>
                    <a:p>
                      <a:pPr marL="0" marR="0" algn="ctr">
                        <a:lnSpc>
                          <a:spcPct val="107000"/>
                        </a:lnSpc>
                        <a:spcBef>
                          <a:spcPts val="0"/>
                        </a:spcBef>
                        <a:spcAft>
                          <a:spcPts val="0"/>
                        </a:spcAft>
                      </a:pPr>
                      <a:r>
                        <a:rPr lang="mn-MN" sz="1600">
                          <a:effectLst/>
                        </a:rPr>
                        <a:t> T</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Exchange</a:t>
                      </a:r>
                      <a:endParaRPr lang="mn-MN" sz="2800">
                        <a:effectLst/>
                      </a:endParaRPr>
                    </a:p>
                    <a:p>
                      <a:pPr marL="0" marR="0" algn="ctr">
                        <a:lnSpc>
                          <a:spcPct val="107000"/>
                        </a:lnSpc>
                        <a:spcBef>
                          <a:spcPts val="0"/>
                        </a:spcBef>
                        <a:spcAft>
                          <a:spcPts val="0"/>
                        </a:spcAft>
                      </a:pPr>
                      <a:r>
                        <a:rPr lang="mn-MN" sz="1600">
                          <a:effectLst/>
                        </a:rPr>
                        <a:t>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Exchange</a:t>
                      </a:r>
                      <a:endParaRPr lang="mn-MN" sz="2800">
                        <a:effectLst/>
                      </a:endParaRPr>
                    </a:p>
                    <a:p>
                      <a:pPr marL="0" marR="0" algn="ctr">
                        <a:lnSpc>
                          <a:spcPct val="107000"/>
                        </a:lnSpc>
                        <a:spcBef>
                          <a:spcPts val="0"/>
                        </a:spcBef>
                        <a:spcAft>
                          <a:spcPts val="0"/>
                        </a:spcAft>
                      </a:pPr>
                      <a:r>
                        <a:rPr lang="mn-MN" sz="1600">
                          <a:effectLst/>
                        </a:rPr>
                        <a:t>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Exchange</a:t>
                      </a:r>
                      <a:endParaRPr lang="mn-MN" sz="2800">
                        <a:effectLst/>
                      </a:endParaRPr>
                    </a:p>
                    <a:p>
                      <a:pPr marL="0" marR="0" algn="ctr">
                        <a:lnSpc>
                          <a:spcPct val="107000"/>
                        </a:lnSpc>
                        <a:spcBef>
                          <a:spcPts val="0"/>
                        </a:spcBef>
                        <a:spcAft>
                          <a:spcPts val="0"/>
                        </a:spcAft>
                      </a:pPr>
                      <a:r>
                        <a:rPr lang="mn-MN" sz="1600">
                          <a:effectLst/>
                        </a:rPr>
                        <a:t>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288152">
                <a:tc>
                  <a:txBody>
                    <a:bodyPr/>
                    <a:lstStyle/>
                    <a:p>
                      <a:pPr marL="0" marR="0" algn="r">
                        <a:lnSpc>
                          <a:spcPct val="107000"/>
                        </a:lnSpc>
                        <a:spcBef>
                          <a:spcPts val="0"/>
                        </a:spcBef>
                        <a:spcAft>
                          <a:spcPts val="0"/>
                        </a:spcAft>
                      </a:pPr>
                      <a:r>
                        <a:rPr lang="mn-MN" sz="1600" dirty="0">
                          <a:effectLst/>
                        </a:rPr>
                        <a:t>3</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0.0</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0.0</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0.0</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2.0</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0.9</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0.3</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1.5</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-0.3</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-1.2</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288152">
                <a:tc>
                  <a:txBody>
                    <a:bodyPr/>
                    <a:lstStyle/>
                    <a:p>
                      <a:pPr marL="0" marR="0" algn="r">
                        <a:lnSpc>
                          <a:spcPct val="107000"/>
                        </a:lnSpc>
                        <a:spcBef>
                          <a:spcPts val="0"/>
                        </a:spcBef>
                        <a:spcAft>
                          <a:spcPts val="0"/>
                        </a:spcAft>
                      </a:pPr>
                      <a:r>
                        <a:rPr lang="mn-MN" sz="1600">
                          <a:effectLst/>
                        </a:rPr>
                        <a:t>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288152">
                <a:tc>
                  <a:txBody>
                    <a:bodyPr/>
                    <a:lstStyle/>
                    <a:p>
                      <a:pPr marL="0" marR="0" algn="r">
                        <a:lnSpc>
                          <a:spcPct val="107000"/>
                        </a:lnSpc>
                        <a:spcBef>
                          <a:spcPts val="0"/>
                        </a:spcBef>
                        <a:spcAft>
                          <a:spcPts val="0"/>
                        </a:spcAft>
                      </a:pPr>
                      <a:r>
                        <a:rPr lang="mn-MN" sz="1600">
                          <a:effectLst/>
                        </a:rPr>
                        <a:t>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288152">
                <a:tc>
                  <a:txBody>
                    <a:bodyPr/>
                    <a:lstStyle/>
                    <a:p>
                      <a:pPr marL="0" marR="0" algn="r">
                        <a:lnSpc>
                          <a:spcPct val="107000"/>
                        </a:lnSpc>
                        <a:spcBef>
                          <a:spcPts val="0"/>
                        </a:spcBef>
                        <a:spcAft>
                          <a:spcPts val="0"/>
                        </a:spcAft>
                      </a:pPr>
                      <a:r>
                        <a:rPr lang="mn-MN" sz="1600">
                          <a:effectLst/>
                        </a:rPr>
                        <a:t>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288152">
                <a:tc>
                  <a:txBody>
                    <a:bodyPr/>
                    <a:lstStyle/>
                    <a:p>
                      <a:pPr marL="0" marR="0" algn="r">
                        <a:lnSpc>
                          <a:spcPct val="107000"/>
                        </a:lnSpc>
                        <a:spcBef>
                          <a:spcPts val="0"/>
                        </a:spcBef>
                        <a:spcAft>
                          <a:spcPts val="0"/>
                        </a:spcAft>
                      </a:pPr>
                      <a:r>
                        <a:rPr lang="mn-MN" sz="1600">
                          <a:effectLst/>
                        </a:rPr>
                        <a:t>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288152">
                <a:tc>
                  <a:txBody>
                    <a:bodyPr/>
                    <a:lstStyle/>
                    <a:p>
                      <a:pPr marL="0" marR="0" algn="r">
                        <a:lnSpc>
                          <a:spcPct val="107000"/>
                        </a:lnSpc>
                        <a:spcBef>
                          <a:spcPts val="0"/>
                        </a:spcBef>
                        <a:spcAft>
                          <a:spcPts val="0"/>
                        </a:spcAft>
                      </a:pPr>
                      <a:r>
                        <a:rPr lang="mn-MN" sz="1600">
                          <a:effectLst/>
                        </a:rPr>
                        <a:t>8</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288152">
                <a:tc>
                  <a:txBody>
                    <a:bodyPr/>
                    <a:lstStyle/>
                    <a:p>
                      <a:pPr marL="0" marR="0" algn="r">
                        <a:lnSpc>
                          <a:spcPct val="107000"/>
                        </a:lnSpc>
                        <a:spcBef>
                          <a:spcPts val="0"/>
                        </a:spcBef>
                        <a:spcAft>
                          <a:spcPts val="0"/>
                        </a:spcAft>
                      </a:pPr>
                      <a:r>
                        <a:rPr lang="mn-MN" sz="1600">
                          <a:effectLst/>
                        </a:rPr>
                        <a:t>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530444">
                <a:tc>
                  <a:txBody>
                    <a:bodyPr/>
                    <a:lstStyle/>
                    <a:p>
                      <a:pPr marL="0" marR="0" algn="r">
                        <a:lnSpc>
                          <a:spcPct val="107000"/>
                        </a:lnSpc>
                        <a:spcBef>
                          <a:spcPts val="0"/>
                        </a:spcBef>
                        <a:spcAft>
                          <a:spcPts val="0"/>
                        </a:spcAft>
                      </a:pPr>
                      <a:r>
                        <a:rPr lang="mn-MN" sz="1600">
                          <a:effectLst/>
                        </a:rPr>
                        <a:t>10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dirty="0">
                          <a:effectLst/>
                        </a:rPr>
                        <a:t>-0.1</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dirty="0">
                          <a:effectLst/>
                        </a:rPr>
                        <a:t>-0.2</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bl>
          </a:graphicData>
        </a:graphic>
      </p:graphicFrame>
      <p:sp>
        <p:nvSpPr>
          <p:cNvPr id="8"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683776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3"/>
            </p:custDataLst>
          </p:nvPr>
        </p:nvSpPr>
        <p:spPr>
          <a:xfrm>
            <a:off x="421044" y="1124744"/>
            <a:ext cx="8399428" cy="4708981"/>
          </a:xfrm>
          <a:prstGeom prst="rect">
            <a:avLst/>
          </a:prstGeom>
          <a:noFill/>
        </p:spPr>
        <p:txBody>
          <a:bodyPr wrap="square" rtlCol="0">
            <a:spAutoFit/>
          </a:bodyPr>
          <a:lstStyle/>
          <a:p>
            <a:r>
              <a:rPr lang="en-US" sz="2400" dirty="0" smtClean="0"/>
              <a:t>W</a:t>
            </a:r>
            <a:r>
              <a:rPr lang="mn-MN" sz="2400" dirty="0"/>
              <a:t>hat are the implications of</a:t>
            </a:r>
            <a:r>
              <a:rPr lang="en-US" sz="2400" dirty="0"/>
              <a:t> real life</a:t>
            </a:r>
            <a:r>
              <a:rPr lang="mn-MN" sz="2400" dirty="0"/>
              <a:t> </a:t>
            </a:r>
            <a:r>
              <a:rPr lang="mn-MN" sz="2400" b="1" dirty="0"/>
              <a:t>nominal </a:t>
            </a:r>
            <a:r>
              <a:rPr lang="mn-MN" sz="2400" b="1" dirty="0" smtClean="0"/>
              <a:t>rigidities</a:t>
            </a:r>
            <a:r>
              <a:rPr lang="mn-MN" sz="2400" dirty="0" smtClean="0"/>
              <a:t> </a:t>
            </a:r>
            <a:r>
              <a:rPr lang="mn-MN" sz="2400" dirty="0"/>
              <a:t>in the short-run? </a:t>
            </a:r>
            <a:endParaRPr lang="en-US" sz="2400" dirty="0"/>
          </a:p>
          <a:p>
            <a:endParaRPr lang="en-US" sz="2400" dirty="0"/>
          </a:p>
          <a:p>
            <a:r>
              <a:rPr lang="en-US" sz="2400" dirty="0"/>
              <a:t>A</a:t>
            </a:r>
            <a:r>
              <a:rPr lang="mn-MN" sz="2400" dirty="0"/>
              <a:t>nswer</a:t>
            </a:r>
            <a:r>
              <a:rPr lang="en-US" sz="2400" dirty="0"/>
              <a:t>:</a:t>
            </a:r>
            <a:r>
              <a:rPr lang="mn-MN" sz="2400" dirty="0"/>
              <a:t> we could consider nominal rigidities in CGE models. </a:t>
            </a: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a:t>
            </a:r>
            <a:r>
              <a:rPr lang="mn-MN" sz="2400" dirty="0"/>
              <a:t>here are some models such as the PEP standard models in which some nominal variables are exogenous. </a:t>
            </a:r>
            <a:endParaRPr lang="en-US" sz="2400" dirty="0"/>
          </a:p>
          <a:p>
            <a:pPr marL="342900" indent="-342900">
              <a:buFont typeface="Arial" panose="020B0604020202020204" pitchFamily="34" charset="0"/>
              <a:buChar char="•"/>
            </a:pPr>
            <a:endParaRPr lang="en-US" sz="2400" dirty="0" smtClean="0"/>
          </a:p>
          <a:p>
            <a:pPr marL="342900" indent="-342900">
              <a:buFont typeface="Arial" panose="020B0604020202020204" pitchFamily="34" charset="0"/>
              <a:buChar char="•"/>
            </a:pPr>
            <a:r>
              <a:rPr lang="mn-MN" sz="2400" dirty="0" smtClean="0"/>
              <a:t>Because </a:t>
            </a:r>
            <a:r>
              <a:rPr lang="mn-MN" sz="2400" dirty="0"/>
              <a:t>of nominal rigidities, </a:t>
            </a:r>
            <a:r>
              <a:rPr lang="mn-MN" sz="2400" dirty="0" smtClean="0"/>
              <a:t>the </a:t>
            </a:r>
            <a:r>
              <a:rPr lang="mn-MN" sz="2400" dirty="0"/>
              <a:t>same shock could have different effects depending on the choice of numeraire. </a:t>
            </a:r>
            <a:endParaRPr lang="en-US" sz="2400" dirty="0"/>
          </a:p>
          <a:p>
            <a:pPr marL="168275" lvl="1"/>
            <a:endParaRPr lang="en-US" sz="1400" dirty="0"/>
          </a:p>
          <a:p>
            <a:pPr marL="168275" lvl="1"/>
            <a:r>
              <a:rPr lang="mn-MN" sz="2400" dirty="0"/>
              <a:t>So what is numeraire in this context? </a:t>
            </a:r>
            <a:endParaRPr lang="en-US" sz="2400" dirty="0"/>
          </a:p>
          <a:p>
            <a:pPr marL="342900" indent="-342900">
              <a:buFont typeface="Arial" panose="020B0604020202020204" pitchFamily="34" charset="0"/>
              <a:buChar char="•"/>
            </a:pPr>
            <a:endParaRPr lang="mn-MN" sz="2200" dirty="0"/>
          </a:p>
        </p:txBody>
      </p:sp>
      <p:sp>
        <p:nvSpPr>
          <p:cNvPr id="8" name="TextBox 5"/>
          <p:cNvSpPr txBox="1"/>
          <p:nvPr>
            <p:custDataLst>
              <p:tags r:id="rId4"/>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9938893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1"/>
          <p:cNvSpPr/>
          <p:nvPr/>
        </p:nvSpPr>
        <p:spPr>
          <a:xfrm>
            <a:off x="251520" y="904196"/>
            <a:ext cx="8352928" cy="923330"/>
          </a:xfrm>
          <a:prstGeom prst="rect">
            <a:avLst/>
          </a:prstGeom>
        </p:spPr>
        <p:txBody>
          <a:bodyPr wrap="square">
            <a:spAutoFit/>
          </a:bodyPr>
          <a:lstStyle/>
          <a:p>
            <a:endParaRPr lang="en-US" dirty="0"/>
          </a:p>
          <a:p>
            <a:endParaRPr lang="en-US" dirty="0"/>
          </a:p>
          <a:p>
            <a:endParaRPr lang="mn-MN" dirty="0"/>
          </a:p>
        </p:txBody>
      </p:sp>
      <p:graphicFrame>
        <p:nvGraphicFramePr>
          <p:cNvPr id="4" name="Table 3"/>
          <p:cNvGraphicFramePr>
            <a:graphicFrameLocks noGrp="1"/>
          </p:cNvGraphicFramePr>
          <p:nvPr>
            <p:extLst>
              <p:ext uri="{D42A27DB-BD31-4B8C-83A1-F6EECF244321}">
                <p14:modId xmlns:p14="http://schemas.microsoft.com/office/powerpoint/2010/main" val="977561644"/>
              </p:ext>
            </p:extLst>
          </p:nvPr>
        </p:nvGraphicFramePr>
        <p:xfrm>
          <a:off x="2" y="1590629"/>
          <a:ext cx="9036492" cy="3843050"/>
        </p:xfrm>
        <a:graphic>
          <a:graphicData uri="http://schemas.openxmlformats.org/drawingml/2006/table">
            <a:tbl>
              <a:tblPr firstRow="1" firstCol="1" bandRow="1">
                <a:tableStyleId>{5C22544A-7EE6-4342-B048-85BDC9FD1C3A}</a:tableStyleId>
              </a:tblPr>
              <a:tblGrid>
                <a:gridCol w="278632"/>
                <a:gridCol w="972204"/>
                <a:gridCol w="973207"/>
                <a:gridCol w="973207"/>
                <a:gridCol w="973207"/>
                <a:gridCol w="973207"/>
                <a:gridCol w="973207"/>
                <a:gridCol w="973207"/>
                <a:gridCol w="973207"/>
                <a:gridCol w="973207"/>
              </a:tblGrid>
              <a:tr h="686243">
                <a:tc>
                  <a:txBody>
                    <a:bodyPr/>
                    <a:lstStyle/>
                    <a:p>
                      <a:pPr marL="0" marR="0">
                        <a:lnSpc>
                          <a:spcPct val="107000"/>
                        </a:lnSpc>
                        <a:spcBef>
                          <a:spcPts val="0"/>
                        </a:spcBef>
                        <a:spcAft>
                          <a:spcPts val="0"/>
                        </a:spcAft>
                      </a:pPr>
                      <a:r>
                        <a:rPr lang="mn-MN" sz="1600" dirty="0">
                          <a:effectLst/>
                        </a:rPr>
                        <a:t> </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gn="ctr">
                        <a:lnSpc>
                          <a:spcPct val="107000"/>
                        </a:lnSpc>
                        <a:spcBef>
                          <a:spcPts val="0"/>
                        </a:spcBef>
                        <a:spcAft>
                          <a:spcPts val="0"/>
                        </a:spcAft>
                      </a:pPr>
                      <a:r>
                        <a:rPr lang="mn-MN" sz="1600">
                          <a:effectLst/>
                        </a:rPr>
                        <a:t>Government spending</a:t>
                      </a:r>
                      <a:br>
                        <a:rPr lang="mn-MN" sz="1600">
                          <a:effectLst/>
                        </a:rPr>
                      </a:br>
                      <a:r>
                        <a:rPr lang="mn-MN" sz="1600">
                          <a:effectLst/>
                        </a:rPr>
                        <a:t>(real)</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mn-MN"/>
                    </a:p>
                  </a:txBody>
                  <a:tcPr/>
                </a:tc>
                <a:tc hMerge="1">
                  <a:txBody>
                    <a:bodyPr/>
                    <a:lstStyle/>
                    <a:p>
                      <a:endParaRPr lang="mn-MN"/>
                    </a:p>
                  </a:txBody>
                  <a:tcPr/>
                </a:tc>
                <a:tc gridSpan="3">
                  <a:txBody>
                    <a:bodyPr/>
                    <a:lstStyle/>
                    <a:p>
                      <a:pPr marL="0" marR="0" algn="ctr">
                        <a:lnSpc>
                          <a:spcPct val="107000"/>
                        </a:lnSpc>
                        <a:spcBef>
                          <a:spcPts val="0"/>
                        </a:spcBef>
                        <a:spcAft>
                          <a:spcPts val="0"/>
                        </a:spcAft>
                      </a:pPr>
                      <a:r>
                        <a:rPr lang="mn-MN" sz="1600">
                          <a:effectLst/>
                        </a:rPr>
                        <a:t>Import</a:t>
                      </a:r>
                      <a:br>
                        <a:rPr lang="mn-MN" sz="1600">
                          <a:effectLst/>
                        </a:rPr>
                      </a:br>
                      <a:r>
                        <a:rPr lang="mn-MN" sz="1600">
                          <a:effectLst/>
                        </a:rPr>
                        <a:t>(nominal)</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mn-MN"/>
                    </a:p>
                  </a:txBody>
                  <a:tcPr/>
                </a:tc>
                <a:tc hMerge="1">
                  <a:txBody>
                    <a:bodyPr/>
                    <a:lstStyle/>
                    <a:p>
                      <a:endParaRPr lang="mn-MN"/>
                    </a:p>
                  </a:txBody>
                  <a:tcPr/>
                </a:tc>
                <a:tc gridSpan="3">
                  <a:txBody>
                    <a:bodyPr/>
                    <a:lstStyle/>
                    <a:p>
                      <a:pPr marL="0" marR="0" algn="ctr">
                        <a:lnSpc>
                          <a:spcPct val="107000"/>
                        </a:lnSpc>
                        <a:spcBef>
                          <a:spcPts val="0"/>
                        </a:spcBef>
                        <a:spcAft>
                          <a:spcPts val="0"/>
                        </a:spcAft>
                      </a:pPr>
                      <a:r>
                        <a:rPr lang="mn-MN" sz="1600">
                          <a:effectLst/>
                        </a:rPr>
                        <a:t>Investment</a:t>
                      </a:r>
                      <a:endParaRPr lang="mn-MN" sz="2800">
                        <a:effectLst/>
                      </a:endParaRPr>
                    </a:p>
                    <a:p>
                      <a:pPr marL="0" marR="0" algn="ctr">
                        <a:lnSpc>
                          <a:spcPct val="107000"/>
                        </a:lnSpc>
                        <a:spcBef>
                          <a:spcPts val="0"/>
                        </a:spcBef>
                        <a:spcAft>
                          <a:spcPts val="0"/>
                        </a:spcAft>
                      </a:pPr>
                      <a:r>
                        <a:rPr lang="mn-MN" sz="1600">
                          <a:effectLst/>
                        </a:rPr>
                        <a:t>(nominal)</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mn-MN"/>
                    </a:p>
                  </a:txBody>
                  <a:tcPr/>
                </a:tc>
                <a:tc hMerge="1">
                  <a:txBody>
                    <a:bodyPr/>
                    <a:lstStyle/>
                    <a:p>
                      <a:endParaRPr lang="mn-MN"/>
                    </a:p>
                  </a:txBody>
                  <a:tcPr/>
                </a:tc>
              </a:tr>
              <a:tr h="495993">
                <a:tc>
                  <a:txBody>
                    <a:bodyPr/>
                    <a:lstStyle/>
                    <a:p>
                      <a:pPr marL="0" marR="0" algn="ctr">
                        <a:lnSpc>
                          <a:spcPct val="107000"/>
                        </a:lnSpc>
                        <a:spcBef>
                          <a:spcPts val="0"/>
                        </a:spcBef>
                        <a:spcAft>
                          <a:spcPts val="0"/>
                        </a:spcAft>
                      </a:pPr>
                      <a:r>
                        <a:rPr lang="mn-MN" sz="1600">
                          <a:effectLst/>
                        </a:rPr>
                        <a:t> T</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mn-MN" sz="1600">
                          <a:effectLst/>
                        </a:rPr>
                        <a:t>Exchange </a:t>
                      </a:r>
                      <a:endParaRPr lang="mn-MN" sz="2800">
                        <a:effectLst/>
                      </a:endParaRPr>
                    </a:p>
                    <a:p>
                      <a:pPr marL="0" marR="0" algn="ctr">
                        <a:lnSpc>
                          <a:spcPct val="107000"/>
                        </a:lnSpc>
                        <a:spcBef>
                          <a:spcPts val="0"/>
                        </a:spcBef>
                        <a:spcAft>
                          <a:spcPts val="0"/>
                        </a:spcAft>
                      </a:pPr>
                      <a:r>
                        <a:rPr lang="mn-MN" sz="1600">
                          <a:effectLst/>
                        </a:rPr>
                        <a:t>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mn-MN" sz="1600">
                          <a:effectLst/>
                        </a:rPr>
                        <a:t>Exchange</a:t>
                      </a:r>
                      <a:endParaRPr lang="mn-MN" sz="2800">
                        <a:effectLst/>
                      </a:endParaRPr>
                    </a:p>
                    <a:p>
                      <a:pPr marL="0" marR="0" algn="ctr">
                        <a:lnSpc>
                          <a:spcPct val="107000"/>
                        </a:lnSpc>
                        <a:spcBef>
                          <a:spcPts val="0"/>
                        </a:spcBef>
                        <a:spcAft>
                          <a:spcPts val="0"/>
                        </a:spcAft>
                      </a:pPr>
                      <a:r>
                        <a:rPr lang="mn-MN" sz="1600">
                          <a:effectLst/>
                        </a:rPr>
                        <a:t>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mn-MN" sz="1600">
                          <a:effectLst/>
                        </a:rPr>
                        <a:t>Exchange</a:t>
                      </a:r>
                      <a:endParaRPr lang="mn-MN" sz="2800">
                        <a:effectLst/>
                      </a:endParaRPr>
                    </a:p>
                    <a:p>
                      <a:pPr marL="0" marR="0" algn="ctr">
                        <a:lnSpc>
                          <a:spcPct val="107000"/>
                        </a:lnSpc>
                        <a:spcBef>
                          <a:spcPts val="0"/>
                        </a:spcBef>
                        <a:spcAft>
                          <a:spcPts val="0"/>
                        </a:spcAft>
                      </a:pPr>
                      <a:r>
                        <a:rPr lang="mn-MN" sz="1600">
                          <a:effectLst/>
                        </a:rPr>
                        <a:t>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0823">
                <a:tc>
                  <a:txBody>
                    <a:bodyPr/>
                    <a:lstStyle/>
                    <a:p>
                      <a:pPr marL="0" marR="0" algn="r">
                        <a:lnSpc>
                          <a:spcPct val="107000"/>
                        </a:lnSpc>
                        <a:spcBef>
                          <a:spcPts val="0"/>
                        </a:spcBef>
                        <a:spcAft>
                          <a:spcPts val="0"/>
                        </a:spcAft>
                      </a:pPr>
                      <a:r>
                        <a:rPr lang="mn-MN" sz="1600" dirty="0">
                          <a:effectLst/>
                        </a:rPr>
                        <a:t>3</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6.6</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b="1" dirty="0">
                          <a:effectLst/>
                        </a:rPr>
                        <a:t>7.8</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b="1" dirty="0">
                          <a:effectLst/>
                        </a:rPr>
                        <a:t>8.4</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b="1" dirty="0">
                          <a:effectLst/>
                        </a:rPr>
                        <a:t>1.3</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b="1" dirty="0">
                          <a:effectLst/>
                        </a:rPr>
                        <a:t>-0.2</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b="1" dirty="0">
                          <a:effectLst/>
                        </a:rPr>
                        <a:t>-1.0</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b="1" dirty="0">
                          <a:effectLst/>
                        </a:rPr>
                        <a:t>-1.2</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b="1" dirty="0">
                          <a:effectLst/>
                        </a:rPr>
                        <a:t>-3.1</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b="1" dirty="0">
                          <a:effectLst/>
                        </a:rPr>
                        <a:t>-4.1</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0823">
                <a:tc>
                  <a:txBody>
                    <a:bodyPr/>
                    <a:lstStyle/>
                    <a:p>
                      <a:pPr marL="0" marR="0" algn="r">
                        <a:lnSpc>
                          <a:spcPct val="107000"/>
                        </a:lnSpc>
                        <a:spcBef>
                          <a:spcPts val="0"/>
                        </a:spcBef>
                        <a:spcAft>
                          <a:spcPts val="0"/>
                        </a:spcAft>
                      </a:pPr>
                      <a:r>
                        <a:rPr lang="mn-MN" sz="1600">
                          <a:effectLst/>
                        </a:rPr>
                        <a:t>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2.8</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0823">
                <a:tc>
                  <a:txBody>
                    <a:bodyPr/>
                    <a:lstStyle/>
                    <a:p>
                      <a:pPr marL="0" marR="0" algn="r">
                        <a:lnSpc>
                          <a:spcPct val="107000"/>
                        </a:lnSpc>
                        <a:spcBef>
                          <a:spcPts val="0"/>
                        </a:spcBef>
                        <a:spcAft>
                          <a:spcPts val="0"/>
                        </a:spcAft>
                      </a:pPr>
                      <a:r>
                        <a:rPr lang="mn-MN" sz="1600">
                          <a:effectLst/>
                        </a:rPr>
                        <a:t>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2.8</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0823">
                <a:tc>
                  <a:txBody>
                    <a:bodyPr/>
                    <a:lstStyle/>
                    <a:p>
                      <a:pPr marL="0" marR="0" algn="r">
                        <a:lnSpc>
                          <a:spcPct val="107000"/>
                        </a:lnSpc>
                        <a:spcBef>
                          <a:spcPts val="0"/>
                        </a:spcBef>
                        <a:spcAft>
                          <a:spcPts val="0"/>
                        </a:spcAft>
                      </a:pPr>
                      <a:r>
                        <a:rPr lang="mn-MN" sz="1600">
                          <a:effectLst/>
                        </a:rPr>
                        <a:t>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0823">
                <a:tc>
                  <a:txBody>
                    <a:bodyPr/>
                    <a:lstStyle/>
                    <a:p>
                      <a:pPr marL="0" marR="0" algn="r">
                        <a:lnSpc>
                          <a:spcPct val="107000"/>
                        </a:lnSpc>
                        <a:spcBef>
                          <a:spcPts val="0"/>
                        </a:spcBef>
                        <a:spcAft>
                          <a:spcPts val="0"/>
                        </a:spcAft>
                      </a:pPr>
                      <a:r>
                        <a:rPr lang="mn-MN" sz="1600">
                          <a:effectLst/>
                        </a:rPr>
                        <a:t>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0823">
                <a:tc>
                  <a:txBody>
                    <a:bodyPr/>
                    <a:lstStyle/>
                    <a:p>
                      <a:pPr marL="0" marR="0" algn="r">
                        <a:lnSpc>
                          <a:spcPct val="107000"/>
                        </a:lnSpc>
                        <a:spcBef>
                          <a:spcPts val="0"/>
                        </a:spcBef>
                        <a:spcAft>
                          <a:spcPts val="0"/>
                        </a:spcAft>
                      </a:pPr>
                      <a:r>
                        <a:rPr lang="mn-MN" sz="1600">
                          <a:effectLst/>
                        </a:rPr>
                        <a:t>8</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1.9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0823">
                <a:tc>
                  <a:txBody>
                    <a:bodyPr/>
                    <a:lstStyle/>
                    <a:p>
                      <a:pPr marL="0" marR="0" algn="r">
                        <a:lnSpc>
                          <a:spcPct val="107000"/>
                        </a:lnSpc>
                        <a:spcBef>
                          <a:spcPts val="0"/>
                        </a:spcBef>
                        <a:spcAft>
                          <a:spcPts val="0"/>
                        </a:spcAft>
                      </a:pPr>
                      <a:r>
                        <a:rPr lang="mn-MN" sz="1600">
                          <a:effectLst/>
                        </a:rPr>
                        <a:t>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1.7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2.0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0823">
                <a:tc>
                  <a:txBody>
                    <a:bodyPr/>
                    <a:lstStyle/>
                    <a:p>
                      <a:pPr marL="0" marR="0" algn="r">
                        <a:lnSpc>
                          <a:spcPct val="107000"/>
                        </a:lnSpc>
                        <a:spcBef>
                          <a:spcPts val="0"/>
                        </a:spcBef>
                        <a:spcAft>
                          <a:spcPts val="0"/>
                        </a:spcAft>
                      </a:pPr>
                      <a:r>
                        <a:rPr lang="mn-MN" sz="1600">
                          <a:effectLst/>
                        </a:rPr>
                        <a:t>10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1.5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1.8</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a:effectLst/>
                        </a:rPr>
                        <a:t>-0.1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mn-MN" sz="1600" dirty="0">
                          <a:effectLst/>
                        </a:rPr>
                        <a:t>-0.3</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8"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6663631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1"/>
          <p:cNvSpPr/>
          <p:nvPr/>
        </p:nvSpPr>
        <p:spPr>
          <a:xfrm>
            <a:off x="251520" y="904196"/>
            <a:ext cx="8352928" cy="923330"/>
          </a:xfrm>
          <a:prstGeom prst="rect">
            <a:avLst/>
          </a:prstGeom>
        </p:spPr>
        <p:txBody>
          <a:bodyPr wrap="square">
            <a:spAutoFit/>
          </a:bodyPr>
          <a:lstStyle/>
          <a:p>
            <a:endParaRPr lang="en-US" dirty="0"/>
          </a:p>
          <a:p>
            <a:endParaRPr lang="en-US" dirty="0"/>
          </a:p>
          <a:p>
            <a:endParaRPr lang="mn-MN" dirty="0"/>
          </a:p>
        </p:txBody>
      </p:sp>
      <p:graphicFrame>
        <p:nvGraphicFramePr>
          <p:cNvPr id="3" name="Table 2"/>
          <p:cNvGraphicFramePr>
            <a:graphicFrameLocks noGrp="1"/>
          </p:cNvGraphicFramePr>
          <p:nvPr>
            <p:extLst>
              <p:ext uri="{D42A27DB-BD31-4B8C-83A1-F6EECF244321}">
                <p14:modId xmlns:p14="http://schemas.microsoft.com/office/powerpoint/2010/main" val="1712011000"/>
              </p:ext>
            </p:extLst>
          </p:nvPr>
        </p:nvGraphicFramePr>
        <p:xfrm>
          <a:off x="-2" y="1412776"/>
          <a:ext cx="9144004" cy="3910374"/>
        </p:xfrm>
        <a:graphic>
          <a:graphicData uri="http://schemas.openxmlformats.org/drawingml/2006/table">
            <a:tbl>
              <a:tblPr firstRow="1" firstCol="1" bandRow="1">
                <a:tableStyleId>{5C22544A-7EE6-4342-B048-85BDC9FD1C3A}</a:tableStyleId>
              </a:tblPr>
              <a:tblGrid>
                <a:gridCol w="268761"/>
                <a:gridCol w="996955"/>
                <a:gridCol w="984786"/>
                <a:gridCol w="984786"/>
                <a:gridCol w="984786"/>
                <a:gridCol w="984786"/>
                <a:gridCol w="984786"/>
                <a:gridCol w="984786"/>
                <a:gridCol w="984786"/>
                <a:gridCol w="984786"/>
              </a:tblGrid>
              <a:tr h="618175">
                <a:tc>
                  <a:txBody>
                    <a:bodyPr/>
                    <a:lstStyle/>
                    <a:p>
                      <a:pPr marL="0" marR="0">
                        <a:lnSpc>
                          <a:spcPct val="107000"/>
                        </a:lnSpc>
                        <a:spcBef>
                          <a:spcPts val="0"/>
                        </a:spcBef>
                        <a:spcAft>
                          <a:spcPts val="0"/>
                        </a:spcAft>
                      </a:pPr>
                      <a:r>
                        <a:rPr lang="mn-MN" sz="1600">
                          <a:effectLst/>
                        </a:rPr>
                        <a:t> </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gridSpan="3">
                  <a:txBody>
                    <a:bodyPr/>
                    <a:lstStyle/>
                    <a:p>
                      <a:pPr marL="0" marR="0" algn="ctr">
                        <a:lnSpc>
                          <a:spcPct val="107000"/>
                        </a:lnSpc>
                        <a:spcBef>
                          <a:spcPts val="0"/>
                        </a:spcBef>
                        <a:spcAft>
                          <a:spcPts val="0"/>
                        </a:spcAft>
                      </a:pPr>
                      <a:r>
                        <a:rPr lang="mn-MN" sz="1600">
                          <a:effectLst/>
                        </a:rPr>
                        <a:t>Consumption price index</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hMerge="1">
                  <a:txBody>
                    <a:bodyPr/>
                    <a:lstStyle/>
                    <a:p>
                      <a:endParaRPr lang="mn-MN"/>
                    </a:p>
                  </a:txBody>
                  <a:tcPr/>
                </a:tc>
                <a:tc hMerge="1">
                  <a:txBody>
                    <a:bodyPr/>
                    <a:lstStyle/>
                    <a:p>
                      <a:endParaRPr lang="mn-MN"/>
                    </a:p>
                  </a:txBody>
                  <a:tcPr/>
                </a:tc>
                <a:tc gridSpan="3">
                  <a:txBody>
                    <a:bodyPr/>
                    <a:lstStyle/>
                    <a:p>
                      <a:pPr marL="0" marR="0" algn="ctr">
                        <a:lnSpc>
                          <a:spcPct val="107000"/>
                        </a:lnSpc>
                        <a:spcBef>
                          <a:spcPts val="0"/>
                        </a:spcBef>
                        <a:spcAft>
                          <a:spcPts val="0"/>
                        </a:spcAft>
                      </a:pPr>
                      <a:r>
                        <a:rPr lang="mn-MN" sz="1600">
                          <a:effectLst/>
                        </a:rPr>
                        <a:t>Nominal exchange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hMerge="1">
                  <a:txBody>
                    <a:bodyPr/>
                    <a:lstStyle/>
                    <a:p>
                      <a:endParaRPr lang="mn-MN"/>
                    </a:p>
                  </a:txBody>
                  <a:tcPr/>
                </a:tc>
                <a:tc hMerge="1">
                  <a:txBody>
                    <a:bodyPr/>
                    <a:lstStyle/>
                    <a:p>
                      <a:endParaRPr lang="mn-MN"/>
                    </a:p>
                  </a:txBody>
                  <a:tcPr/>
                </a:tc>
                <a:tc gridSpan="3">
                  <a:txBody>
                    <a:bodyPr/>
                    <a:lstStyle/>
                    <a:p>
                      <a:pPr marL="0" marR="0" algn="ctr">
                        <a:lnSpc>
                          <a:spcPct val="107000"/>
                        </a:lnSpc>
                        <a:spcBef>
                          <a:spcPts val="0"/>
                        </a:spcBef>
                        <a:spcAft>
                          <a:spcPts val="0"/>
                        </a:spcAft>
                      </a:pPr>
                      <a:r>
                        <a:rPr lang="mn-MN" sz="1600">
                          <a:effectLst/>
                        </a:rPr>
                        <a:t>Nominal wage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hMerge="1">
                  <a:txBody>
                    <a:bodyPr/>
                    <a:lstStyle/>
                    <a:p>
                      <a:endParaRPr lang="mn-MN"/>
                    </a:p>
                  </a:txBody>
                  <a:tcPr/>
                </a:tc>
                <a:tc hMerge="1">
                  <a:txBody>
                    <a:bodyPr/>
                    <a:lstStyle/>
                    <a:p>
                      <a:endParaRPr lang="mn-MN"/>
                    </a:p>
                  </a:txBody>
                  <a:tcPr/>
                </a:tc>
              </a:tr>
              <a:tr h="455838">
                <a:tc>
                  <a:txBody>
                    <a:bodyPr/>
                    <a:lstStyle/>
                    <a:p>
                      <a:pPr marL="0" marR="0" algn="ctr">
                        <a:lnSpc>
                          <a:spcPct val="107000"/>
                        </a:lnSpc>
                        <a:spcBef>
                          <a:spcPts val="0"/>
                        </a:spcBef>
                        <a:spcAft>
                          <a:spcPts val="0"/>
                        </a:spcAft>
                      </a:pPr>
                      <a:r>
                        <a:rPr lang="mn-MN" sz="1600">
                          <a:effectLst/>
                        </a:rPr>
                        <a:t> T</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Exchange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Exchange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Taylor</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Exchange rate</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ctr">
                        <a:lnSpc>
                          <a:spcPct val="107000"/>
                        </a:lnSpc>
                        <a:spcBef>
                          <a:spcPts val="0"/>
                        </a:spcBef>
                        <a:spcAft>
                          <a:spcPts val="0"/>
                        </a:spcAft>
                      </a:pPr>
                      <a:r>
                        <a:rPr lang="mn-MN" sz="1600">
                          <a:effectLst/>
                        </a:rPr>
                        <a:t>CPI</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347747">
                <a:tc>
                  <a:txBody>
                    <a:bodyPr/>
                    <a:lstStyle/>
                    <a:p>
                      <a:pPr marL="0" marR="0" algn="r">
                        <a:lnSpc>
                          <a:spcPct val="107000"/>
                        </a:lnSpc>
                        <a:spcBef>
                          <a:spcPts val="0"/>
                        </a:spcBef>
                        <a:spcAft>
                          <a:spcPts val="0"/>
                        </a:spcAft>
                      </a:pPr>
                      <a:r>
                        <a:rPr lang="mn-MN" sz="1600" dirty="0">
                          <a:effectLst/>
                        </a:rPr>
                        <a:t>3</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2.137</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0.726</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1.698</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a:effectLst/>
                        </a:rPr>
                        <a:t>0</a:t>
                      </a:r>
                      <a:endParaRPr lang="mn-MN" sz="2800" b="1">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-0.874</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2.904</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1.860</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b="1" dirty="0">
                          <a:effectLst/>
                        </a:rPr>
                        <a:t>1.323</a:t>
                      </a:r>
                      <a:endParaRPr lang="mn-MN"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347747">
                <a:tc>
                  <a:txBody>
                    <a:bodyPr/>
                    <a:lstStyle/>
                    <a:p>
                      <a:pPr marL="0" marR="0" algn="r">
                        <a:lnSpc>
                          <a:spcPct val="107000"/>
                        </a:lnSpc>
                        <a:spcBef>
                          <a:spcPts val="0"/>
                        </a:spcBef>
                        <a:spcAft>
                          <a:spcPts val="0"/>
                        </a:spcAft>
                      </a:pPr>
                      <a:r>
                        <a:rPr lang="mn-MN" sz="1600">
                          <a:effectLst/>
                        </a:rPr>
                        <a:t>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2.213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0.092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2.565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-0.116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1.380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-0.211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-0.295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347747">
                <a:tc>
                  <a:txBody>
                    <a:bodyPr/>
                    <a:lstStyle/>
                    <a:p>
                      <a:pPr marL="0" marR="0" algn="r">
                        <a:lnSpc>
                          <a:spcPct val="107000"/>
                        </a:lnSpc>
                        <a:spcBef>
                          <a:spcPts val="0"/>
                        </a:spcBef>
                        <a:spcAft>
                          <a:spcPts val="0"/>
                        </a:spcAft>
                      </a:pPr>
                      <a:r>
                        <a:rPr lang="mn-MN" sz="1600">
                          <a:effectLst/>
                        </a:rPr>
                        <a:t>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2.196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0.104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2.541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-0.131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1.401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-0.209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-0.303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347747">
                <a:tc>
                  <a:txBody>
                    <a:bodyPr/>
                    <a:lstStyle/>
                    <a:p>
                      <a:pPr marL="0" marR="0" algn="r">
                        <a:lnSpc>
                          <a:spcPct val="107000"/>
                        </a:lnSpc>
                        <a:spcBef>
                          <a:spcPts val="0"/>
                        </a:spcBef>
                        <a:spcAft>
                          <a:spcPts val="0"/>
                        </a:spcAft>
                      </a:pPr>
                      <a:r>
                        <a:rPr lang="mn-MN" sz="1600">
                          <a:effectLst/>
                        </a:rPr>
                        <a:t>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2.107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0.109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2.443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-0.139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1.378</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-0.204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-0.304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347747">
                <a:tc>
                  <a:txBody>
                    <a:bodyPr/>
                    <a:lstStyle/>
                    <a:p>
                      <a:pPr marL="0" marR="0" algn="r">
                        <a:lnSpc>
                          <a:spcPct val="107000"/>
                        </a:lnSpc>
                        <a:spcBef>
                          <a:spcPts val="0"/>
                        </a:spcBef>
                        <a:spcAft>
                          <a:spcPts val="0"/>
                        </a:spcAft>
                      </a:pPr>
                      <a:r>
                        <a:rPr lang="mn-MN" sz="1600">
                          <a:effectLst/>
                        </a:rPr>
                        <a:t>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1.965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0.110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2.285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-0.142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1.319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-0.197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-0.301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347747">
                <a:tc>
                  <a:txBody>
                    <a:bodyPr/>
                    <a:lstStyle/>
                    <a:p>
                      <a:pPr marL="0" marR="0" algn="r">
                        <a:lnSpc>
                          <a:spcPct val="107000"/>
                        </a:lnSpc>
                        <a:spcBef>
                          <a:spcPts val="0"/>
                        </a:spcBef>
                        <a:spcAft>
                          <a:spcPts val="0"/>
                        </a:spcAft>
                      </a:pPr>
                      <a:r>
                        <a:rPr lang="mn-MN" sz="1600">
                          <a:effectLst/>
                        </a:rPr>
                        <a:t>8</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1.783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0.110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2.084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-0.142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1.231</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-0.190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-0.296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347747">
                <a:tc>
                  <a:txBody>
                    <a:bodyPr/>
                    <a:lstStyle/>
                    <a:p>
                      <a:pPr marL="0" marR="0" algn="r">
                        <a:lnSpc>
                          <a:spcPct val="107000"/>
                        </a:lnSpc>
                        <a:spcBef>
                          <a:spcPts val="0"/>
                        </a:spcBef>
                        <a:spcAft>
                          <a:spcPts val="0"/>
                        </a:spcAft>
                      </a:pPr>
                      <a:r>
                        <a:rPr lang="mn-MN" sz="1600">
                          <a:effectLst/>
                        </a:rPr>
                        <a:t>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1.576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0.107</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1.852</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-0.140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1.120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-0.183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-0.289</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r h="347747">
                <a:tc>
                  <a:txBody>
                    <a:bodyPr/>
                    <a:lstStyle/>
                    <a:p>
                      <a:pPr marL="0" marR="0" algn="r">
                        <a:lnSpc>
                          <a:spcPct val="107000"/>
                        </a:lnSpc>
                        <a:spcBef>
                          <a:spcPts val="0"/>
                        </a:spcBef>
                        <a:spcAft>
                          <a:spcPts val="0"/>
                        </a:spcAft>
                      </a:pPr>
                      <a:r>
                        <a:rPr lang="mn-MN" sz="1600">
                          <a:effectLst/>
                        </a:rPr>
                        <a:t>10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1.354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0.104</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1.603</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-0.138</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0.995</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a:effectLst/>
                        </a:rPr>
                        <a:t>-0.176</a:t>
                      </a:r>
                      <a:endParaRPr lang="mn-MN" sz="280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c>
                  <a:txBody>
                    <a:bodyPr/>
                    <a:lstStyle/>
                    <a:p>
                      <a:pPr marL="0" marR="0" algn="r">
                        <a:lnSpc>
                          <a:spcPct val="107000"/>
                        </a:lnSpc>
                        <a:spcBef>
                          <a:spcPts val="0"/>
                        </a:spcBef>
                        <a:spcAft>
                          <a:spcPts val="0"/>
                        </a:spcAft>
                      </a:pPr>
                      <a:r>
                        <a:rPr lang="mn-MN" sz="1600" dirty="0">
                          <a:effectLst/>
                        </a:rPr>
                        <a:t>-0.281</a:t>
                      </a:r>
                      <a:endParaRPr lang="mn-M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7305" marR="27305" marT="0" marB="0" anchor="ctr"/>
                </a:tc>
              </a:tr>
            </a:tbl>
          </a:graphicData>
        </a:graphic>
      </p:graphicFrame>
      <p:sp>
        <p:nvSpPr>
          <p:cNvPr id="8"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0067067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1"/>
          <p:cNvSpPr/>
          <p:nvPr/>
        </p:nvSpPr>
        <p:spPr>
          <a:xfrm>
            <a:off x="251520" y="904196"/>
            <a:ext cx="8352928" cy="923330"/>
          </a:xfrm>
          <a:prstGeom prst="rect">
            <a:avLst/>
          </a:prstGeom>
        </p:spPr>
        <p:txBody>
          <a:bodyPr wrap="square">
            <a:spAutoFit/>
          </a:bodyPr>
          <a:lstStyle/>
          <a:p>
            <a:endParaRPr lang="en-US" dirty="0"/>
          </a:p>
          <a:p>
            <a:endParaRPr lang="en-US" dirty="0"/>
          </a:p>
          <a:p>
            <a:endParaRPr lang="mn-MN" dirty="0"/>
          </a:p>
        </p:txBody>
      </p:sp>
      <p:graphicFrame>
        <p:nvGraphicFramePr>
          <p:cNvPr id="7" name="Chart 6"/>
          <p:cNvGraphicFramePr/>
          <p:nvPr>
            <p:extLst>
              <p:ext uri="{D42A27DB-BD31-4B8C-83A1-F6EECF244321}">
                <p14:modId xmlns:p14="http://schemas.microsoft.com/office/powerpoint/2010/main" val="1766259815"/>
              </p:ext>
            </p:extLst>
          </p:nvPr>
        </p:nvGraphicFramePr>
        <p:xfrm>
          <a:off x="467544" y="1052736"/>
          <a:ext cx="8424936" cy="4962314"/>
        </p:xfrm>
        <a:graphic>
          <a:graphicData uri="http://schemas.openxmlformats.org/drawingml/2006/chart">
            <c:chart xmlns:c="http://schemas.openxmlformats.org/drawingml/2006/chart" xmlns:r="http://schemas.openxmlformats.org/officeDocument/2006/relationships" r:id="rId7"/>
          </a:graphicData>
        </a:graphic>
      </p:graphicFrame>
      <p:sp>
        <p:nvSpPr>
          <p:cNvPr id="8"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26214821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1"/>
          <p:cNvSpPr/>
          <p:nvPr/>
        </p:nvSpPr>
        <p:spPr>
          <a:xfrm>
            <a:off x="251520" y="904196"/>
            <a:ext cx="8352928" cy="923330"/>
          </a:xfrm>
          <a:prstGeom prst="rect">
            <a:avLst/>
          </a:prstGeom>
        </p:spPr>
        <p:txBody>
          <a:bodyPr wrap="square">
            <a:spAutoFit/>
          </a:bodyPr>
          <a:lstStyle/>
          <a:p>
            <a:endParaRPr lang="en-US" dirty="0"/>
          </a:p>
          <a:p>
            <a:endParaRPr lang="en-US" dirty="0"/>
          </a:p>
          <a:p>
            <a:endParaRPr lang="mn-MN" dirty="0"/>
          </a:p>
        </p:txBody>
      </p:sp>
      <p:graphicFrame>
        <p:nvGraphicFramePr>
          <p:cNvPr id="8" name="Chart 7"/>
          <p:cNvGraphicFramePr/>
          <p:nvPr>
            <p:extLst>
              <p:ext uri="{D42A27DB-BD31-4B8C-83A1-F6EECF244321}">
                <p14:modId xmlns:p14="http://schemas.microsoft.com/office/powerpoint/2010/main" val="3307537674"/>
              </p:ext>
            </p:extLst>
          </p:nvPr>
        </p:nvGraphicFramePr>
        <p:xfrm>
          <a:off x="251520" y="1197322"/>
          <a:ext cx="8640960" cy="4737348"/>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Simulations</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24522074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08290" y="1268760"/>
            <a:ext cx="8327420" cy="3342453"/>
          </a:xfrm>
          <a:prstGeom prst="rect">
            <a:avLst/>
          </a:prstGeom>
          <a:noFill/>
        </p:spPr>
        <p:txBody>
          <a:bodyPr wrap="square" rtlCol="0">
            <a:spAutoFit/>
          </a:bodyPr>
          <a:lstStyle/>
          <a:p>
            <a:pPr>
              <a:lnSpc>
                <a:spcPct val="110000"/>
              </a:lnSpc>
            </a:pPr>
            <a:r>
              <a:rPr lang="mn-MN" sz="2400" dirty="0"/>
              <a:t>In the previous simulations, nominal wage is flexible and the economy operates at full employment. </a:t>
            </a:r>
            <a:endParaRPr lang="en-US" sz="2400" dirty="0" smtClean="0"/>
          </a:p>
          <a:p>
            <a:pPr>
              <a:lnSpc>
                <a:spcPct val="110000"/>
              </a:lnSpc>
            </a:pPr>
            <a:endParaRPr lang="en-US" sz="2400" dirty="0"/>
          </a:p>
          <a:p>
            <a:pPr>
              <a:lnSpc>
                <a:spcPct val="110000"/>
              </a:lnSpc>
            </a:pPr>
            <a:r>
              <a:rPr lang="mn-MN" sz="2400" dirty="0" smtClean="0"/>
              <a:t>Yet </a:t>
            </a:r>
            <a:r>
              <a:rPr lang="mn-MN" sz="2400" dirty="0"/>
              <a:t>the shock has distributional impacts. </a:t>
            </a:r>
            <a:endParaRPr lang="en-US" sz="2400" dirty="0" smtClean="0"/>
          </a:p>
          <a:p>
            <a:pPr>
              <a:lnSpc>
                <a:spcPct val="110000"/>
              </a:lnSpc>
            </a:pPr>
            <a:endParaRPr lang="en-US" sz="2400" dirty="0"/>
          </a:p>
          <a:p>
            <a:pPr>
              <a:lnSpc>
                <a:spcPct val="110000"/>
              </a:lnSpc>
            </a:pPr>
            <a:r>
              <a:rPr lang="mn-MN" sz="2400" dirty="0" smtClean="0"/>
              <a:t>In </a:t>
            </a:r>
            <a:r>
              <a:rPr lang="mn-MN" sz="2400" dirty="0"/>
              <a:t>the modern state-of-art macroeconomic research such as DSGE models (e.g., Christiana et al., 2005, Smets and Wouters, 2007), it is common to consider a form of sticky wage, price and inflation.</a:t>
            </a:r>
            <a:endParaRPr lang="en-US" sz="2400" dirty="0" smtClean="0"/>
          </a:p>
        </p:txBody>
      </p:sp>
      <p:pic>
        <p:nvPicPr>
          <p:cNvPr id="5" name="Image 21" descr="PEP_logo_flat2.jpg"/>
          <p:cNvPicPr>
            <a:picLocks noChangeAspect="1"/>
          </p:cNvPicPr>
          <p:nvPr>
            <p:custDataLst>
              <p:tags r:id="rId3"/>
            </p:custDataLst>
          </p:nvPr>
        </p:nvPicPr>
        <p:blipFill>
          <a:blip r:embed="rId7">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8" name="TextBox 5"/>
          <p:cNvSpPr txBox="1"/>
          <p:nvPr>
            <p:custDataLst>
              <p:tags r:id="rId4"/>
            </p:custDataLst>
          </p:nvPr>
        </p:nvSpPr>
        <p:spPr>
          <a:xfrm>
            <a:off x="251520" y="260648"/>
            <a:ext cx="8352928"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VI. </a:t>
            </a:r>
            <a:r>
              <a:rPr lang="mn-MN" sz="2800" b="1" dirty="0"/>
              <a:t>Simulation in а sticky wage situation</a:t>
            </a:r>
            <a:endParaRPr lang="en-US"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2680914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8" name="TextBox 5"/>
          <p:cNvSpPr txBox="1"/>
          <p:nvPr>
            <p:custDataLst>
              <p:tags r:id="rId3"/>
            </p:custDataLst>
          </p:nvPr>
        </p:nvSpPr>
        <p:spPr>
          <a:xfrm>
            <a:off x="251520" y="260648"/>
            <a:ext cx="8352928"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VI. </a:t>
            </a:r>
            <a:r>
              <a:rPr lang="mn-MN" sz="2800" b="1" dirty="0"/>
              <a:t>Simulation in а sticky wage situation</a:t>
            </a:r>
            <a:endParaRPr lang="en-US" sz="2800" b="1" dirty="0">
              <a:solidFill>
                <a:schemeClr val="tx1">
                  <a:lumMod val="75000"/>
                  <a:lumOff val="25000"/>
                </a:schemeClr>
              </a:solidFill>
              <a:cs typeface="Century Gothic"/>
            </a:endParaRPr>
          </a:p>
        </p:txBody>
      </p:sp>
      <p:sp>
        <p:nvSpPr>
          <p:cNvPr id="2" name="Rectangle 1"/>
          <p:cNvSpPr/>
          <p:nvPr/>
        </p:nvSpPr>
        <p:spPr>
          <a:xfrm>
            <a:off x="539552" y="1052736"/>
            <a:ext cx="8064896" cy="1569660"/>
          </a:xfrm>
          <a:prstGeom prst="rect">
            <a:avLst/>
          </a:prstGeom>
        </p:spPr>
        <p:txBody>
          <a:bodyPr wrap="square">
            <a:spAutoFit/>
          </a:bodyPr>
          <a:lstStyle/>
          <a:p>
            <a:r>
              <a:rPr lang="en-US" sz="2400" dirty="0" smtClean="0">
                <a:latin typeface="Times New Roman" panose="02020603050405020304" pitchFamily="18" charset="0"/>
                <a:ea typeface="Calibri" panose="020F0502020204030204" pitchFamily="34" charset="0"/>
              </a:rPr>
              <a:t>Nominal wage grows exogenously.</a:t>
            </a:r>
          </a:p>
          <a:p>
            <a:r>
              <a:rPr lang="en-US" sz="2400" dirty="0" smtClean="0">
                <a:latin typeface="Times New Roman" panose="02020603050405020304" pitchFamily="18" charset="0"/>
                <a:ea typeface="Calibri" panose="020F0502020204030204" pitchFamily="34" charset="0"/>
              </a:rPr>
              <a:t>E</a:t>
            </a:r>
            <a:r>
              <a:rPr lang="mn-MN" sz="2400" dirty="0" smtClean="0">
                <a:latin typeface="Times New Roman" panose="02020603050405020304" pitchFamily="18" charset="0"/>
                <a:ea typeface="Calibri" panose="020F0502020204030204" pitchFamily="34" charset="0"/>
              </a:rPr>
              <a:t>mployment </a:t>
            </a:r>
            <a:r>
              <a:rPr lang="mn-MN" sz="2400" dirty="0">
                <a:latin typeface="Times New Roman" panose="02020603050405020304" pitchFamily="18" charset="0"/>
                <a:ea typeface="Calibri" panose="020F0502020204030204" pitchFamily="34" charset="0"/>
              </a:rPr>
              <a:t>absorbs the impact of shocks. Our focus is on period 3 under the same shock – 10% increase in nominal government spending.</a:t>
            </a:r>
            <a:endParaRPr lang="mn-MN" sz="2400" dirty="0"/>
          </a:p>
        </p:txBody>
      </p:sp>
      <p:graphicFrame>
        <p:nvGraphicFramePr>
          <p:cNvPr id="3" name="Table 2"/>
          <p:cNvGraphicFramePr>
            <a:graphicFrameLocks noGrp="1"/>
          </p:cNvGraphicFramePr>
          <p:nvPr>
            <p:extLst>
              <p:ext uri="{D42A27DB-BD31-4B8C-83A1-F6EECF244321}">
                <p14:modId xmlns:p14="http://schemas.microsoft.com/office/powerpoint/2010/main" val="469081376"/>
              </p:ext>
            </p:extLst>
          </p:nvPr>
        </p:nvGraphicFramePr>
        <p:xfrm>
          <a:off x="1098376" y="2848175"/>
          <a:ext cx="6930007" cy="3427436"/>
        </p:xfrm>
        <a:graphic>
          <a:graphicData uri="http://schemas.openxmlformats.org/drawingml/2006/table">
            <a:tbl>
              <a:tblPr firstRow="1" firstCol="1" bandRow="1">
                <a:tableStyleId>{5C22544A-7EE6-4342-B048-85BDC9FD1C3A}</a:tableStyleId>
              </a:tblPr>
              <a:tblGrid>
                <a:gridCol w="3097336"/>
                <a:gridCol w="1069583"/>
                <a:gridCol w="1693505"/>
                <a:gridCol w="1069583"/>
              </a:tblGrid>
              <a:tr h="455014">
                <a:tc>
                  <a:txBody>
                    <a:bodyPr/>
                    <a:lstStyle/>
                    <a:p>
                      <a:pPr marL="0" marR="0">
                        <a:lnSpc>
                          <a:spcPct val="107000"/>
                        </a:lnSpc>
                        <a:spcBef>
                          <a:spcPts val="0"/>
                        </a:spcBef>
                        <a:spcAft>
                          <a:spcPts val="0"/>
                        </a:spcAft>
                      </a:pPr>
                      <a:r>
                        <a:rPr lang="mn-MN" sz="1800" dirty="0">
                          <a:effectLst/>
                        </a:rPr>
                        <a:t> </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mn-MN" sz="1800">
                          <a:effectLst/>
                        </a:rPr>
                        <a:t>Taylor</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mn-MN" sz="1800" dirty="0" smtClean="0">
                          <a:effectLst/>
                        </a:rPr>
                        <a:t>Exchange</a:t>
                      </a:r>
                      <a:endParaRPr lang="en-US" sz="1800" dirty="0" smtClean="0">
                        <a:effectLst/>
                      </a:endParaRPr>
                    </a:p>
                    <a:p>
                      <a:pPr marL="0" marR="0" algn="ctr">
                        <a:lnSpc>
                          <a:spcPct val="107000"/>
                        </a:lnSpc>
                        <a:spcBef>
                          <a:spcPts val="0"/>
                        </a:spcBef>
                        <a:spcAft>
                          <a:spcPts val="0"/>
                        </a:spcAft>
                      </a:pPr>
                      <a:r>
                        <a:rPr lang="mn-MN" sz="1800" dirty="0" smtClean="0">
                          <a:effectLst/>
                        </a:rPr>
                        <a:t> </a:t>
                      </a:r>
                      <a:r>
                        <a:rPr lang="mn-MN" sz="1800" dirty="0">
                          <a:effectLst/>
                        </a:rPr>
                        <a:t>rate</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mn-MN" sz="1800">
                          <a:effectLst/>
                        </a:rPr>
                        <a:t>CPI</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GDP (real)</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0.7</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Consumption (nominal)</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2.4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Government spending (real)</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7.9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8.8</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8.9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Investment (nominal)</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-1.3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-3.3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-3.7</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Export (nominal)</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-0.5</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Import (nominal)</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-0.1</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Consumption price index</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1.9</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Nominal exchange rate</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2.2</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0.0</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-0.4</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7051">
                <a:tc>
                  <a:txBody>
                    <a:bodyPr/>
                    <a:lstStyle/>
                    <a:p>
                      <a:pPr marL="0" marR="0">
                        <a:lnSpc>
                          <a:spcPct val="107000"/>
                        </a:lnSpc>
                        <a:spcBef>
                          <a:spcPts val="0"/>
                        </a:spcBef>
                        <a:spcAft>
                          <a:spcPts val="0"/>
                        </a:spcAft>
                      </a:pPr>
                      <a:r>
                        <a:rPr lang="mn-MN" sz="1800">
                          <a:effectLst/>
                        </a:rPr>
                        <a:t>Employment</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2.3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a:effectLst/>
                        </a:rPr>
                        <a:t>1.3</a:t>
                      </a:r>
                      <a:endParaRPr lang="mn-M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mn-MN" sz="1800" dirty="0">
                          <a:effectLst/>
                        </a:rPr>
                        <a:t>1.1</a:t>
                      </a:r>
                      <a:endParaRPr lang="mn-M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11482044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8" name="TextBox 5"/>
          <p:cNvSpPr txBox="1"/>
          <p:nvPr>
            <p:custDataLst>
              <p:tags r:id="rId3"/>
            </p:custDataLst>
          </p:nvPr>
        </p:nvSpPr>
        <p:spPr>
          <a:xfrm>
            <a:off x="251520" y="260648"/>
            <a:ext cx="8352928"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VI. </a:t>
            </a:r>
            <a:r>
              <a:rPr lang="mn-MN" sz="2800" b="1" dirty="0"/>
              <a:t>Simulation in а sticky wage situation</a:t>
            </a:r>
            <a:endParaRPr lang="en-US" sz="2800" b="1" dirty="0">
              <a:solidFill>
                <a:schemeClr val="tx1">
                  <a:lumMod val="75000"/>
                  <a:lumOff val="25000"/>
                </a:schemeClr>
              </a:solidFill>
              <a:cs typeface="Century Gothic"/>
            </a:endParaRPr>
          </a:p>
        </p:txBody>
      </p:sp>
      <p:graphicFrame>
        <p:nvGraphicFramePr>
          <p:cNvPr id="7" name="Chart 6"/>
          <p:cNvGraphicFramePr/>
          <p:nvPr>
            <p:extLst>
              <p:ext uri="{D42A27DB-BD31-4B8C-83A1-F6EECF244321}">
                <p14:modId xmlns:p14="http://schemas.microsoft.com/office/powerpoint/2010/main" val="375498422"/>
              </p:ext>
            </p:extLst>
          </p:nvPr>
        </p:nvGraphicFramePr>
        <p:xfrm>
          <a:off x="683568" y="1622630"/>
          <a:ext cx="7920880" cy="403861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489788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8" name="TextBox 5"/>
          <p:cNvSpPr txBox="1"/>
          <p:nvPr>
            <p:custDataLst>
              <p:tags r:id="rId3"/>
            </p:custDataLst>
          </p:nvPr>
        </p:nvSpPr>
        <p:spPr>
          <a:xfrm>
            <a:off x="251520" y="260648"/>
            <a:ext cx="8352928"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VI. </a:t>
            </a:r>
            <a:r>
              <a:rPr lang="mn-MN" sz="2800" b="1" dirty="0"/>
              <a:t>Simulation in а sticky wage situation</a:t>
            </a:r>
            <a:endParaRPr lang="en-US" sz="2800" b="1" dirty="0">
              <a:solidFill>
                <a:schemeClr val="tx1">
                  <a:lumMod val="75000"/>
                  <a:lumOff val="25000"/>
                </a:schemeClr>
              </a:solidFill>
              <a:cs typeface="Century Gothic"/>
            </a:endParaRPr>
          </a:p>
        </p:txBody>
      </p:sp>
      <p:graphicFrame>
        <p:nvGraphicFramePr>
          <p:cNvPr id="9" name="Chart 8"/>
          <p:cNvGraphicFramePr/>
          <p:nvPr>
            <p:extLst>
              <p:ext uri="{D42A27DB-BD31-4B8C-83A1-F6EECF244321}">
                <p14:modId xmlns:p14="http://schemas.microsoft.com/office/powerpoint/2010/main" val="3801548411"/>
              </p:ext>
            </p:extLst>
          </p:nvPr>
        </p:nvGraphicFramePr>
        <p:xfrm>
          <a:off x="755576" y="1556791"/>
          <a:ext cx="7560840" cy="437787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0847412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8" name="TextBox 5"/>
          <p:cNvSpPr txBox="1"/>
          <p:nvPr>
            <p:custDataLst>
              <p:tags r:id="rId3"/>
            </p:custDataLst>
          </p:nvPr>
        </p:nvSpPr>
        <p:spPr>
          <a:xfrm>
            <a:off x="251520" y="260648"/>
            <a:ext cx="8352928" cy="542584"/>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V. Conclusions</a:t>
            </a:r>
            <a:endParaRPr lang="en-US" sz="2800" b="1" dirty="0">
              <a:solidFill>
                <a:schemeClr val="tx1">
                  <a:lumMod val="75000"/>
                  <a:lumOff val="25000"/>
                </a:schemeClr>
              </a:solidFill>
              <a:cs typeface="Century Gothic"/>
            </a:endParaRPr>
          </a:p>
        </p:txBody>
      </p:sp>
      <p:sp>
        <p:nvSpPr>
          <p:cNvPr id="6" name="Rectangle 5"/>
          <p:cNvSpPr/>
          <p:nvPr/>
        </p:nvSpPr>
        <p:spPr>
          <a:xfrm>
            <a:off x="539552" y="1052736"/>
            <a:ext cx="8064896" cy="4893647"/>
          </a:xfrm>
          <a:prstGeom prst="rect">
            <a:avLst/>
          </a:prstGeom>
        </p:spPr>
        <p:txBody>
          <a:bodyPr wrap="square">
            <a:spAutoFit/>
          </a:bodyPr>
          <a:lstStyle/>
          <a:p>
            <a:r>
              <a:rPr lang="en-US" sz="2400" dirty="0" smtClean="0">
                <a:latin typeface="Times New Roman" panose="02020603050405020304" pitchFamily="18" charset="0"/>
                <a:ea typeface="Calibri" panose="020F0502020204030204" pitchFamily="34" charset="0"/>
              </a:rPr>
              <a:t>The paper introduces a Taylor-type monetary policy rule into the standard PEP-1-t model.</a:t>
            </a:r>
          </a:p>
          <a:p>
            <a:endParaRPr lang="en-US" sz="2400" dirty="0">
              <a:latin typeface="Times New Roman" panose="02020603050405020304" pitchFamily="18" charset="0"/>
              <a:ea typeface="Calibri" panose="020F0502020204030204" pitchFamily="34" charset="0"/>
            </a:endParaRPr>
          </a:p>
          <a:p>
            <a:r>
              <a:rPr lang="en-US" sz="2400" dirty="0" smtClean="0">
                <a:latin typeface="Times New Roman" panose="02020603050405020304" pitchFamily="18" charset="0"/>
                <a:ea typeface="Calibri" panose="020F0502020204030204" pitchFamily="34" charset="0"/>
              </a:rPr>
              <a:t>This replaces the exogenous </a:t>
            </a:r>
            <a:r>
              <a:rPr lang="en-US" sz="2400" dirty="0" err="1" smtClean="0">
                <a:latin typeface="Times New Roman" panose="02020603050405020304" pitchFamily="18" charset="0"/>
                <a:ea typeface="Calibri" panose="020F0502020204030204" pitchFamily="34" charset="0"/>
              </a:rPr>
              <a:t>numeraire</a:t>
            </a:r>
            <a:r>
              <a:rPr lang="en-US" sz="2400" dirty="0" smtClean="0">
                <a:latin typeface="Times New Roman" panose="02020603050405020304" pitchFamily="18" charset="0"/>
                <a:ea typeface="Calibri" panose="020F0502020204030204" pitchFamily="34" charset="0"/>
              </a:rPr>
              <a:t>. </a:t>
            </a:r>
          </a:p>
          <a:p>
            <a:endParaRPr lang="en-US" sz="2400" dirty="0">
              <a:latin typeface="Times New Roman" panose="02020603050405020304" pitchFamily="18" charset="0"/>
              <a:ea typeface="Calibri" panose="020F0502020204030204" pitchFamily="34" charset="0"/>
            </a:endParaRPr>
          </a:p>
          <a:p>
            <a:r>
              <a:rPr lang="en-US" sz="2400" dirty="0" smtClean="0">
                <a:latin typeface="Times New Roman" panose="02020603050405020304" pitchFamily="18" charset="0"/>
                <a:ea typeface="Calibri" panose="020F0502020204030204" pitchFamily="34" charset="0"/>
              </a:rPr>
              <a:t>It shows that the PEP-1-t model is a special case of the current model.</a:t>
            </a:r>
          </a:p>
          <a:p>
            <a:endParaRPr lang="en-US" sz="2400" dirty="0" smtClean="0">
              <a:latin typeface="Times New Roman" panose="02020603050405020304" pitchFamily="18" charset="0"/>
              <a:ea typeface="Calibri" panose="020F0502020204030204" pitchFamily="34" charset="0"/>
            </a:endParaRPr>
          </a:p>
          <a:p>
            <a:r>
              <a:rPr lang="en-US" sz="2400" dirty="0" smtClean="0">
                <a:latin typeface="Times New Roman" panose="02020603050405020304" pitchFamily="18" charset="0"/>
                <a:ea typeface="Calibri" panose="020F0502020204030204" pitchFamily="34" charset="0"/>
              </a:rPr>
              <a:t>In the presence of nominal rigidities, the choice of </a:t>
            </a:r>
            <a:r>
              <a:rPr lang="en-US" sz="2400" dirty="0" err="1" smtClean="0">
                <a:latin typeface="Times New Roman" panose="02020603050405020304" pitchFamily="18" charset="0"/>
                <a:ea typeface="Calibri" panose="020F0502020204030204" pitchFamily="34" charset="0"/>
              </a:rPr>
              <a:t>numeraire</a:t>
            </a:r>
            <a:r>
              <a:rPr lang="en-US" sz="2400" dirty="0" smtClean="0">
                <a:latin typeface="Times New Roman" panose="02020603050405020304" pitchFamily="18" charset="0"/>
                <a:ea typeface="Calibri" panose="020F0502020204030204" pitchFamily="34" charset="0"/>
              </a:rPr>
              <a:t> is important. </a:t>
            </a:r>
            <a:endParaRPr lang="en-US" sz="2400" dirty="0">
              <a:latin typeface="Times New Roman" panose="02020603050405020304" pitchFamily="18" charset="0"/>
              <a:ea typeface="Calibri" panose="020F0502020204030204" pitchFamily="34" charset="0"/>
            </a:endParaRPr>
          </a:p>
          <a:p>
            <a:endParaRPr lang="en-US" sz="2400" dirty="0" smtClean="0">
              <a:latin typeface="Times New Roman" panose="02020603050405020304" pitchFamily="18" charset="0"/>
              <a:ea typeface="Calibri" panose="020F0502020204030204" pitchFamily="34" charset="0"/>
            </a:endParaRPr>
          </a:p>
          <a:p>
            <a:r>
              <a:rPr lang="en-US" sz="2400" dirty="0" smtClean="0">
                <a:latin typeface="Times New Roman" panose="02020603050405020304" pitchFamily="18" charset="0"/>
                <a:ea typeface="Calibri" panose="020F0502020204030204" pitchFamily="34" charset="0"/>
              </a:rPr>
              <a:t>The Taylor-rule maybe more suitable for short-run analyses in the presence of nominal rigidities.</a:t>
            </a:r>
          </a:p>
        </p:txBody>
      </p:sp>
    </p:spTree>
    <p:extLst>
      <p:ext uri="{BB962C8B-B14F-4D97-AF65-F5344CB8AC3E}">
        <p14:creationId xmlns:p14="http://schemas.microsoft.com/office/powerpoint/2010/main" val="3963715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3"/>
            </p:custDataLst>
          </p:nvPr>
        </p:nvSpPr>
        <p:spPr>
          <a:xfrm>
            <a:off x="421044" y="965289"/>
            <a:ext cx="8399428" cy="5478423"/>
          </a:xfrm>
          <a:prstGeom prst="rect">
            <a:avLst/>
          </a:prstGeom>
          <a:noFill/>
        </p:spPr>
        <p:txBody>
          <a:bodyPr wrap="square" rtlCol="0">
            <a:spAutoFit/>
          </a:bodyPr>
          <a:lstStyle/>
          <a:p>
            <a:pPr marL="168275" lvl="1"/>
            <a:r>
              <a:rPr lang="mn-MN" sz="2400" dirty="0" smtClean="0"/>
              <a:t>This </a:t>
            </a:r>
            <a:r>
              <a:rPr lang="mn-MN" sz="2400" dirty="0"/>
              <a:t>paper </a:t>
            </a:r>
            <a:r>
              <a:rPr lang="mn-MN" sz="2400" dirty="0" smtClean="0"/>
              <a:t>argues that</a:t>
            </a:r>
            <a:r>
              <a:rPr lang="en-US" sz="2400" dirty="0" smtClean="0"/>
              <a:t>:</a:t>
            </a:r>
            <a:r>
              <a:rPr lang="mn-MN" sz="2400" dirty="0" smtClean="0"/>
              <a:t> </a:t>
            </a:r>
            <a:endParaRPr lang="en-US" sz="2400" dirty="0" smtClean="0"/>
          </a:p>
          <a:p>
            <a:pPr marL="168275" lvl="1"/>
            <a:endParaRPr lang="en-US" sz="1400" dirty="0"/>
          </a:p>
          <a:p>
            <a:pPr marL="511175" lvl="1" indent="-342900">
              <a:buFont typeface="Arial" panose="020B0604020202020204" pitchFamily="34" charset="0"/>
              <a:buChar char="•"/>
            </a:pPr>
            <a:r>
              <a:rPr lang="en-US" sz="2400" dirty="0"/>
              <a:t>N</a:t>
            </a:r>
            <a:r>
              <a:rPr lang="mn-MN" sz="2400" dirty="0" smtClean="0"/>
              <a:t>umeraire represents </a:t>
            </a:r>
            <a:r>
              <a:rPr lang="mn-MN" sz="2400" dirty="0"/>
              <a:t>the target of monetary authority. </a:t>
            </a:r>
            <a:endParaRPr lang="en-US" sz="2400" dirty="0" smtClean="0"/>
          </a:p>
          <a:p>
            <a:pPr marL="511175" lvl="1" indent="-342900">
              <a:buFont typeface="Arial" panose="020B0604020202020204" pitchFamily="34" charset="0"/>
              <a:buChar char="•"/>
            </a:pPr>
            <a:endParaRPr lang="en-US" sz="2400" dirty="0" smtClean="0"/>
          </a:p>
          <a:p>
            <a:pPr marL="511175" lvl="1" indent="-342900">
              <a:buFont typeface="Arial" panose="020B0604020202020204" pitchFamily="34" charset="0"/>
              <a:buChar char="•"/>
            </a:pPr>
            <a:r>
              <a:rPr lang="mn-MN" sz="2400" dirty="0" smtClean="0"/>
              <a:t>A </a:t>
            </a:r>
            <a:r>
              <a:rPr lang="mn-MN" sz="2400" dirty="0"/>
              <a:t>redundant equilibrium </a:t>
            </a:r>
            <a:r>
              <a:rPr lang="mn-MN" sz="2400" dirty="0" smtClean="0"/>
              <a:t>condition has </a:t>
            </a:r>
            <a:r>
              <a:rPr lang="mn-MN" sz="2400" dirty="0"/>
              <a:t>a flipside which is a money market equilibrium condition. </a:t>
            </a:r>
            <a:endParaRPr lang="en-US" sz="2400" dirty="0" smtClean="0"/>
          </a:p>
          <a:p>
            <a:pPr marL="511175" lvl="1" indent="-342900">
              <a:buFont typeface="Arial" panose="020B0604020202020204" pitchFamily="34" charset="0"/>
              <a:buChar char="•"/>
            </a:pPr>
            <a:endParaRPr lang="en-US" sz="2400" dirty="0" smtClean="0"/>
          </a:p>
          <a:p>
            <a:pPr marL="511175" lvl="1" indent="-342900">
              <a:buFont typeface="Arial" panose="020B0604020202020204" pitchFamily="34" charset="0"/>
              <a:buChar char="•"/>
            </a:pPr>
            <a:r>
              <a:rPr lang="mn-MN" sz="2400" dirty="0" smtClean="0"/>
              <a:t>Numeraire </a:t>
            </a:r>
            <a:r>
              <a:rPr lang="mn-MN" sz="2400" dirty="0"/>
              <a:t>is </a:t>
            </a:r>
            <a:r>
              <a:rPr lang="en-US" sz="2400" dirty="0" smtClean="0"/>
              <a:t>a</a:t>
            </a:r>
            <a:r>
              <a:rPr lang="mn-MN" sz="2400" dirty="0" smtClean="0"/>
              <a:t> </a:t>
            </a:r>
            <a:r>
              <a:rPr lang="mn-MN" sz="2400" dirty="0"/>
              <a:t>target of central </a:t>
            </a:r>
            <a:r>
              <a:rPr lang="mn-MN" sz="2400" dirty="0" smtClean="0"/>
              <a:t>banks.</a:t>
            </a:r>
            <a:endParaRPr lang="en-US" sz="2400" dirty="0"/>
          </a:p>
          <a:p>
            <a:pPr marL="511175" lvl="1" indent="-342900">
              <a:buFont typeface="Arial" panose="020B0604020202020204" pitchFamily="34" charset="0"/>
              <a:buChar char="•"/>
            </a:pPr>
            <a:endParaRPr lang="en-US" sz="2400" dirty="0" smtClean="0"/>
          </a:p>
          <a:p>
            <a:pPr marL="511175" lvl="1" indent="-342900">
              <a:buFont typeface="Arial" panose="020B0604020202020204" pitchFamily="34" charset="0"/>
              <a:buChar char="•"/>
            </a:pPr>
            <a:r>
              <a:rPr lang="en-US" sz="2400" dirty="0" smtClean="0"/>
              <a:t>The c</a:t>
            </a:r>
            <a:r>
              <a:rPr lang="mn-MN" sz="2400" dirty="0" smtClean="0"/>
              <a:t>entral bank adjust</a:t>
            </a:r>
            <a:r>
              <a:rPr lang="en-US" sz="2400" dirty="0" smtClean="0"/>
              <a:t>s</a:t>
            </a:r>
            <a:r>
              <a:rPr lang="mn-MN" sz="2400" dirty="0" smtClean="0"/>
              <a:t> </a:t>
            </a:r>
            <a:r>
              <a:rPr lang="en-US" sz="2400" dirty="0" smtClean="0"/>
              <a:t>its instrument</a:t>
            </a:r>
            <a:r>
              <a:rPr lang="mn-MN" sz="2400" dirty="0" smtClean="0"/>
              <a:t> </a:t>
            </a:r>
            <a:r>
              <a:rPr lang="en-US" sz="2400" dirty="0" smtClean="0"/>
              <a:t>t</a:t>
            </a:r>
            <a:r>
              <a:rPr lang="mn-MN" sz="2400" dirty="0" smtClean="0"/>
              <a:t>o </a:t>
            </a:r>
            <a:r>
              <a:rPr lang="mn-MN" sz="2400" dirty="0"/>
              <a:t>control numeraire. </a:t>
            </a: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mn-MN" sz="2400" dirty="0"/>
              <a:t>Different numeraire means different </a:t>
            </a:r>
            <a:r>
              <a:rPr lang="mn-MN" sz="2400" dirty="0" smtClean="0"/>
              <a:t>targets. </a:t>
            </a:r>
            <a:endParaRPr lang="en-US" sz="2400" dirty="0"/>
          </a:p>
          <a:p>
            <a:pPr marL="342900" indent="-342900">
              <a:buFont typeface="Arial" panose="020B0604020202020204" pitchFamily="34" charset="0"/>
              <a:buChar char="•"/>
            </a:pPr>
            <a:endParaRPr lang="en-US" sz="2400" dirty="0"/>
          </a:p>
          <a:p>
            <a:pPr marL="800100" lvl="1" indent="-342900">
              <a:buFont typeface="Arial" panose="020B0604020202020204" pitchFamily="34" charset="0"/>
              <a:buChar char="•"/>
            </a:pPr>
            <a:r>
              <a:rPr lang="en-US" sz="2400" dirty="0"/>
              <a:t>I</a:t>
            </a:r>
            <a:r>
              <a:rPr lang="mn-MN" sz="2400" dirty="0"/>
              <a:t>f the nominal exchange rate (or consumption price index) is numeraire, a central bank controls it. </a:t>
            </a:r>
            <a:endParaRPr lang="en-US" sz="2400" dirty="0"/>
          </a:p>
        </p:txBody>
      </p:sp>
      <p:sp>
        <p:nvSpPr>
          <p:cNvPr id="8" name="TextBox 5"/>
          <p:cNvSpPr txBox="1"/>
          <p:nvPr>
            <p:custDataLst>
              <p:tags r:id="rId4"/>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23757084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33708"/>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4"/>
            </p:custDataLst>
          </p:nvPr>
        </p:nvSpPr>
        <p:spPr>
          <a:xfrm>
            <a:off x="323528" y="985952"/>
            <a:ext cx="8424936" cy="4524315"/>
          </a:xfrm>
          <a:prstGeom prst="rect">
            <a:avLst/>
          </a:prstGeom>
          <a:noFill/>
        </p:spPr>
        <p:txBody>
          <a:bodyPr wrap="square" rtlCol="0">
            <a:spAutoFit/>
          </a:bodyPr>
          <a:lstStyle/>
          <a:p>
            <a:pPr marL="342900" lvl="1" indent="-342900">
              <a:buFont typeface="Arial" panose="020B0604020202020204" pitchFamily="34" charset="0"/>
              <a:buChar char="•"/>
            </a:pPr>
            <a:r>
              <a:rPr lang="mn-MN" sz="2400" dirty="0" smtClean="0"/>
              <a:t>Numeraire can increase or decrease exogenously </a:t>
            </a:r>
            <a:r>
              <a:rPr lang="en-US" sz="2400" dirty="0" smtClean="0"/>
              <a:t>– </a:t>
            </a:r>
            <a:r>
              <a:rPr lang="mn-MN" sz="2400" dirty="0" smtClean="0"/>
              <a:t>can</a:t>
            </a:r>
            <a:r>
              <a:rPr lang="en-US" sz="2400" dirty="0" smtClean="0"/>
              <a:t> </a:t>
            </a:r>
            <a:r>
              <a:rPr lang="mn-MN" sz="2400" dirty="0" smtClean="0"/>
              <a:t>have real effects because of nominal rigidities. </a:t>
            </a:r>
            <a:endParaRPr lang="en-US" sz="2400" dirty="0" smtClean="0"/>
          </a:p>
          <a:p>
            <a:pPr marL="342900" indent="-342900">
              <a:buFont typeface="Arial" panose="020B0604020202020204" pitchFamily="34" charset="0"/>
              <a:buChar char="•"/>
            </a:pPr>
            <a:endParaRPr lang="en-US" sz="2400" dirty="0" smtClean="0"/>
          </a:p>
          <a:p>
            <a:pPr marL="800100" lvl="1" indent="-342900">
              <a:buFont typeface="Arial" panose="020B0604020202020204" pitchFamily="34" charset="0"/>
              <a:buChar char="•"/>
            </a:pPr>
            <a:r>
              <a:rPr lang="mn-MN" sz="2400" dirty="0" smtClean="0"/>
              <a:t>This </a:t>
            </a:r>
            <a:r>
              <a:rPr lang="mn-MN" sz="2400" dirty="0"/>
              <a:t>can be interpreted that a central bank is adjusting its </a:t>
            </a:r>
            <a:r>
              <a:rPr lang="mn-MN" sz="2400" dirty="0" smtClean="0"/>
              <a:t>target.</a:t>
            </a:r>
            <a:endParaRPr lang="en-US" sz="2400" dirty="0" smtClean="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mn-MN" sz="2400" dirty="0" smtClean="0"/>
              <a:t>Depending </a:t>
            </a:r>
            <a:r>
              <a:rPr lang="mn-MN" sz="2400" dirty="0"/>
              <a:t>on central bank’s target, the same shock could have different </a:t>
            </a:r>
            <a:r>
              <a:rPr lang="en-US" sz="2400" dirty="0" smtClean="0"/>
              <a:t>real </a:t>
            </a:r>
            <a:r>
              <a:rPr lang="mn-MN" sz="2400" dirty="0" smtClean="0"/>
              <a:t>effects</a:t>
            </a:r>
            <a:r>
              <a:rPr lang="mn-MN" sz="2400" dirty="0"/>
              <a:t>. </a:t>
            </a: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mn-MN" sz="2400" dirty="0" smtClean="0"/>
              <a:t>Real </a:t>
            </a:r>
            <a:r>
              <a:rPr lang="mn-MN" sz="2400" dirty="0"/>
              <a:t>effects are different for different numeraire</a:t>
            </a:r>
            <a:r>
              <a:rPr lang="mn-MN" sz="2400" dirty="0" smtClean="0"/>
              <a:t>.</a:t>
            </a:r>
            <a:endParaRPr lang="en-US" sz="2400" dirty="0" smtClean="0"/>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mn-MN" sz="2400" dirty="0"/>
              <a:t>However, a money market operation is still implicit. </a:t>
            </a:r>
            <a:endParaRPr lang="fr-CA" sz="2200" b="1" dirty="0"/>
          </a:p>
        </p:txBody>
      </p:sp>
      <p:graphicFrame>
        <p:nvGraphicFramePr>
          <p:cNvPr id="2" name="Objet 1"/>
          <p:cNvGraphicFramePr>
            <a:graphicFrameLocks noChangeAspect="1"/>
          </p:cNvGraphicFramePr>
          <p:nvPr>
            <p:extLst>
              <p:ext uri="{D42A27DB-BD31-4B8C-83A1-F6EECF244321}">
                <p14:modId xmlns:p14="http://schemas.microsoft.com/office/powerpoint/2010/main" val="1671258192"/>
              </p:ext>
            </p:extLst>
          </p:nvPr>
        </p:nvGraphicFramePr>
        <p:xfrm>
          <a:off x="1907704" y="3284984"/>
          <a:ext cx="4824536" cy="958404"/>
        </p:xfrm>
        <a:graphic>
          <a:graphicData uri="http://schemas.openxmlformats.org/presentationml/2006/ole">
            <mc:AlternateContent xmlns:mc="http://schemas.openxmlformats.org/markup-compatibility/2006">
              <mc:Choice xmlns:v="urn:schemas-microsoft-com:vml" Requires="v">
                <p:oleObj spid="_x0000_s7380" name="Equation" r:id="rId8" imgW="114120" imgH="177480" progId="Equation.DSMT4">
                  <p:embed/>
                </p:oleObj>
              </mc:Choice>
              <mc:Fallback>
                <p:oleObj name="Equation" r:id="rId8" imgW="114120" imgH="177480" progId="Equation.DSMT4">
                  <p:embed/>
                  <p:pic>
                    <p:nvPicPr>
                      <p:cNvPr id="2" name="Objet 1"/>
                      <p:cNvPicPr/>
                      <p:nvPr/>
                    </p:nvPicPr>
                    <p:blipFill>
                      <a:blip r:embed="rId9"/>
                      <a:stretch>
                        <a:fillRect/>
                      </a:stretch>
                    </p:blipFill>
                    <p:spPr>
                      <a:xfrm>
                        <a:off x="1907704" y="3284984"/>
                        <a:ext cx="4824536" cy="958404"/>
                      </a:xfrm>
                      <a:prstGeom prst="rect">
                        <a:avLst/>
                      </a:prstGeom>
                    </p:spPr>
                  </p:pic>
                </p:oleObj>
              </mc:Fallback>
            </mc:AlternateContent>
          </a:graphicData>
        </a:graphic>
      </p:graphicFrame>
      <p:pic>
        <p:nvPicPr>
          <p:cNvPr id="4" name="Image 3"/>
          <p:cNvPicPr>
            <a:picLocks noChangeAspect="1"/>
          </p:cNvPicPr>
          <p:nvPr/>
        </p:nvPicPr>
        <p:blipFill>
          <a:blip r:embed="rId10"/>
          <a:stretch>
            <a:fillRect/>
          </a:stretch>
        </p:blipFill>
        <p:spPr>
          <a:xfrm>
            <a:off x="1752903" y="3315223"/>
            <a:ext cx="5473396" cy="594532"/>
          </a:xfrm>
          <a:prstGeom prst="rect">
            <a:avLst/>
          </a:prstGeom>
        </p:spPr>
      </p:pic>
      <p:graphicFrame>
        <p:nvGraphicFramePr>
          <p:cNvPr id="5" name="Objet 4"/>
          <p:cNvGraphicFramePr>
            <a:graphicFrameLocks noChangeAspect="1"/>
          </p:cNvGraphicFramePr>
          <p:nvPr>
            <p:extLst>
              <p:ext uri="{D42A27DB-BD31-4B8C-83A1-F6EECF244321}">
                <p14:modId xmlns:p14="http://schemas.microsoft.com/office/powerpoint/2010/main" val="2499798039"/>
              </p:ext>
            </p:extLst>
          </p:nvPr>
        </p:nvGraphicFramePr>
        <p:xfrm>
          <a:off x="1907704" y="3504932"/>
          <a:ext cx="3600400" cy="458417"/>
        </p:xfrm>
        <a:graphic>
          <a:graphicData uri="http://schemas.openxmlformats.org/presentationml/2006/ole">
            <mc:AlternateContent xmlns:mc="http://schemas.openxmlformats.org/markup-compatibility/2006">
              <mc:Choice xmlns:v="urn:schemas-microsoft-com:vml" Requires="v">
                <p:oleObj spid="_x0000_s7381" name="Equation" r:id="rId11" imgW="914400" imgH="198720" progId="Equation.DSMT4">
                  <p:embed/>
                </p:oleObj>
              </mc:Choice>
              <mc:Fallback>
                <p:oleObj name="Equation" r:id="rId11" imgW="914400" imgH="198720" progId="Equation.DSMT4">
                  <p:embed/>
                  <p:pic>
                    <p:nvPicPr>
                      <p:cNvPr id="5" name="Objet 4"/>
                      <p:cNvPicPr/>
                      <p:nvPr/>
                    </p:nvPicPr>
                    <p:blipFill>
                      <a:blip r:embed="rId9"/>
                      <a:stretch>
                        <a:fillRect/>
                      </a:stretch>
                    </p:blipFill>
                    <p:spPr>
                      <a:xfrm>
                        <a:off x="1907704" y="3504932"/>
                        <a:ext cx="3600400" cy="458417"/>
                      </a:xfrm>
                      <a:prstGeom prst="rect">
                        <a:avLst/>
                      </a:prstGeom>
                    </p:spPr>
                  </p:pic>
                </p:oleObj>
              </mc:Fallback>
            </mc:AlternateContent>
          </a:graphicData>
        </a:graphic>
      </p:graphicFrame>
      <p:graphicFrame>
        <p:nvGraphicFramePr>
          <p:cNvPr id="10" name="Objet 9"/>
          <p:cNvGraphicFramePr>
            <a:graphicFrameLocks noChangeAspect="1"/>
          </p:cNvGraphicFramePr>
          <p:nvPr>
            <p:extLst>
              <p:ext uri="{D42A27DB-BD31-4B8C-83A1-F6EECF244321}">
                <p14:modId xmlns:p14="http://schemas.microsoft.com/office/powerpoint/2010/main" val="999213176"/>
              </p:ext>
            </p:extLst>
          </p:nvPr>
        </p:nvGraphicFramePr>
        <p:xfrm>
          <a:off x="4394200" y="2362200"/>
          <a:ext cx="914400" cy="198438"/>
        </p:xfrm>
        <a:graphic>
          <a:graphicData uri="http://schemas.openxmlformats.org/presentationml/2006/ole">
            <mc:AlternateContent xmlns:mc="http://schemas.openxmlformats.org/markup-compatibility/2006">
              <mc:Choice xmlns:v="urn:schemas-microsoft-com:vml" Requires="v">
                <p:oleObj spid="_x0000_s7382" name="Equation" r:id="rId12" imgW="914400" imgH="198720" progId="Equation.DSMT4">
                  <p:embed/>
                </p:oleObj>
              </mc:Choice>
              <mc:Fallback>
                <p:oleObj name="Equation" r:id="rId12" imgW="914400" imgH="198720" progId="Equation.DSMT4">
                  <p:embed/>
                  <p:pic>
                    <p:nvPicPr>
                      <p:cNvPr id="10" name="Objet 9"/>
                      <p:cNvPicPr/>
                      <p:nvPr/>
                    </p:nvPicPr>
                    <p:blipFill>
                      <a:blip r:embed="rId9"/>
                      <a:stretch>
                        <a:fillRect/>
                      </a:stretch>
                    </p:blipFill>
                    <p:spPr>
                      <a:xfrm>
                        <a:off x="4394200" y="2362200"/>
                        <a:ext cx="914400" cy="198438"/>
                      </a:xfrm>
                      <a:prstGeom prst="rect">
                        <a:avLst/>
                      </a:prstGeom>
                    </p:spPr>
                  </p:pic>
                </p:oleObj>
              </mc:Fallback>
            </mc:AlternateContent>
          </a:graphicData>
        </a:graphic>
      </p:graphicFrame>
      <p:graphicFrame>
        <p:nvGraphicFramePr>
          <p:cNvPr id="12" name="Objet 11"/>
          <p:cNvGraphicFramePr>
            <a:graphicFrameLocks noChangeAspect="1"/>
          </p:cNvGraphicFramePr>
          <p:nvPr>
            <p:extLst>
              <p:ext uri="{D42A27DB-BD31-4B8C-83A1-F6EECF244321}">
                <p14:modId xmlns:p14="http://schemas.microsoft.com/office/powerpoint/2010/main" val="1639856732"/>
              </p:ext>
            </p:extLst>
          </p:nvPr>
        </p:nvGraphicFramePr>
        <p:xfrm>
          <a:off x="3898900" y="3087688"/>
          <a:ext cx="835025" cy="1016000"/>
        </p:xfrm>
        <a:graphic>
          <a:graphicData uri="http://schemas.openxmlformats.org/presentationml/2006/ole">
            <mc:AlternateContent xmlns:mc="http://schemas.openxmlformats.org/markup-compatibility/2006">
              <mc:Choice xmlns:v="urn:schemas-microsoft-com:vml" Requires="v">
                <p:oleObj spid="_x0000_s7383" name="Equation" r:id="rId13" imgW="114120" imgH="177480" progId="Equation.DSMT4">
                  <p:embed/>
                </p:oleObj>
              </mc:Choice>
              <mc:Fallback>
                <p:oleObj name="Equation" r:id="rId13" imgW="114120" imgH="177480" progId="Equation.DSMT4">
                  <p:embed/>
                  <p:pic>
                    <p:nvPicPr>
                      <p:cNvPr id="12" name="Objet 11"/>
                      <p:cNvPicPr/>
                      <p:nvPr/>
                    </p:nvPicPr>
                    <p:blipFill>
                      <a:blip r:embed="rId14"/>
                      <a:stretch>
                        <a:fillRect/>
                      </a:stretch>
                    </p:blipFill>
                    <p:spPr>
                      <a:xfrm>
                        <a:off x="3898900" y="3087688"/>
                        <a:ext cx="835025" cy="1016000"/>
                      </a:xfrm>
                      <a:prstGeom prst="rect">
                        <a:avLst/>
                      </a:prstGeom>
                    </p:spPr>
                  </p:pic>
                </p:oleObj>
              </mc:Fallback>
            </mc:AlternateContent>
          </a:graphicData>
        </a:graphic>
      </p:graphicFrame>
      <p:sp>
        <p:nvSpPr>
          <p:cNvPr id="15"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40226865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5"/>
          <p:cNvSpPr txBox="1"/>
          <p:nvPr>
            <p:custDataLst>
              <p:tags r:id="rId2"/>
            </p:custDataLst>
          </p:nvPr>
        </p:nvSpPr>
        <p:spPr>
          <a:xfrm>
            <a:off x="421044" y="833708"/>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3"/>
            </p:custDataLst>
          </p:nvPr>
        </p:nvSpPr>
        <p:spPr>
          <a:xfrm>
            <a:off x="516302" y="1052736"/>
            <a:ext cx="8111396" cy="5170646"/>
          </a:xfrm>
          <a:prstGeom prst="rect">
            <a:avLst/>
          </a:prstGeom>
          <a:noFill/>
        </p:spPr>
        <p:txBody>
          <a:bodyPr wrap="square" rtlCol="0">
            <a:spAutoFit/>
          </a:bodyPr>
          <a:lstStyle/>
          <a:p>
            <a:r>
              <a:rPr lang="mn-MN" sz="2400" dirty="0"/>
              <a:t>There is a body of literature that endogenises numeraire by developing detailed financial markets within CGE models (see Thissen, 1999; Xiao, 2009). </a:t>
            </a:r>
            <a:endParaRPr lang="en-US" sz="2400" dirty="0" smtClean="0"/>
          </a:p>
          <a:p>
            <a:endParaRPr lang="en-US" sz="2400" dirty="0"/>
          </a:p>
          <a:p>
            <a:r>
              <a:rPr lang="mn-MN" sz="2400" dirty="0" smtClean="0"/>
              <a:t>These </a:t>
            </a:r>
            <a:r>
              <a:rPr lang="mn-MN" sz="2400" dirty="0"/>
              <a:t>are called financial CGE models. </a:t>
            </a:r>
            <a:endParaRPr lang="en-US" sz="2400" dirty="0" smtClean="0"/>
          </a:p>
          <a:p>
            <a:endParaRPr lang="en-US" sz="2400" dirty="0"/>
          </a:p>
          <a:p>
            <a:pPr lvl="1"/>
            <a:r>
              <a:rPr lang="mn-MN" sz="2400" dirty="0" smtClean="0"/>
              <a:t>Numeraire is </a:t>
            </a:r>
            <a:r>
              <a:rPr lang="mn-MN" sz="2400" dirty="0"/>
              <a:t>replaced by explicit financial market equilibrium conditions and hence monetary policy actions are explicit. </a:t>
            </a:r>
            <a:endParaRPr lang="en-US" sz="2400" dirty="0" smtClean="0"/>
          </a:p>
          <a:p>
            <a:pPr lvl="1"/>
            <a:endParaRPr lang="en-US" sz="2400" dirty="0" smtClean="0"/>
          </a:p>
          <a:p>
            <a:pPr lvl="1"/>
            <a:r>
              <a:rPr lang="mn-MN" sz="2400" dirty="0" smtClean="0"/>
              <a:t>Such </a:t>
            </a:r>
            <a:r>
              <a:rPr lang="mn-MN" sz="2400" dirty="0"/>
              <a:t>financial models, however, can be data intensive</a:t>
            </a:r>
            <a:endParaRPr lang="fr-CA" sz="2200" b="1" dirty="0"/>
          </a:p>
          <a:p>
            <a:endParaRPr lang="fr-CA" sz="2200" b="1" dirty="0" smtClean="0"/>
          </a:p>
          <a:p>
            <a:endParaRPr lang="fr-CA" sz="2200" b="1" dirty="0"/>
          </a:p>
          <a:p>
            <a:endParaRPr lang="fr-CA" sz="2200" b="1" dirty="0" smtClean="0"/>
          </a:p>
        </p:txBody>
      </p:sp>
      <p:graphicFrame>
        <p:nvGraphicFramePr>
          <p:cNvPr id="10" name="Objet 9"/>
          <p:cNvGraphicFramePr>
            <a:graphicFrameLocks noChangeAspect="1"/>
          </p:cNvGraphicFramePr>
          <p:nvPr>
            <p:extLst>
              <p:ext uri="{D42A27DB-BD31-4B8C-83A1-F6EECF244321}">
                <p14:modId xmlns:p14="http://schemas.microsoft.com/office/powerpoint/2010/main" val="999213176"/>
              </p:ext>
            </p:extLst>
          </p:nvPr>
        </p:nvGraphicFramePr>
        <p:xfrm>
          <a:off x="4394200" y="2362200"/>
          <a:ext cx="914400" cy="198438"/>
        </p:xfrm>
        <a:graphic>
          <a:graphicData uri="http://schemas.openxmlformats.org/presentationml/2006/ole">
            <mc:AlternateContent xmlns:mc="http://schemas.openxmlformats.org/markup-compatibility/2006">
              <mc:Choice xmlns:v="urn:schemas-microsoft-com:vml" Requires="v">
                <p:oleObj spid="_x0000_s8299" name="Equation" r:id="rId7" imgW="914400" imgH="198720" progId="Equation.DSMT4">
                  <p:embed/>
                </p:oleObj>
              </mc:Choice>
              <mc:Fallback>
                <p:oleObj name="Equation" r:id="rId7" imgW="914400" imgH="198720" progId="Equation.DSMT4">
                  <p:embed/>
                  <p:pic>
                    <p:nvPicPr>
                      <p:cNvPr id="10" name="Objet 9"/>
                      <p:cNvPicPr/>
                      <p:nvPr/>
                    </p:nvPicPr>
                    <p:blipFill>
                      <a:blip r:embed="rId8"/>
                      <a:stretch>
                        <a:fillRect/>
                      </a:stretch>
                    </p:blipFill>
                    <p:spPr>
                      <a:xfrm>
                        <a:off x="4394200" y="2362200"/>
                        <a:ext cx="914400" cy="198438"/>
                      </a:xfrm>
                      <a:prstGeom prst="rect">
                        <a:avLst/>
                      </a:prstGeom>
                    </p:spPr>
                  </p:pic>
                </p:oleObj>
              </mc:Fallback>
            </mc:AlternateContent>
          </a:graphicData>
        </a:graphic>
      </p:graphicFrame>
      <p:sp>
        <p:nvSpPr>
          <p:cNvPr id="9" name="TextBox 5"/>
          <p:cNvSpPr txBox="1"/>
          <p:nvPr>
            <p:custDataLst>
              <p:tags r:id="rId4"/>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2659250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584942" y="765997"/>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395536" y="836712"/>
            <a:ext cx="8399428" cy="5309146"/>
          </a:xfrm>
          <a:prstGeom prst="rect">
            <a:avLst/>
          </a:prstGeom>
          <a:noFill/>
        </p:spPr>
        <p:txBody>
          <a:bodyPr wrap="square" rtlCol="0">
            <a:spAutoFit/>
          </a:bodyPr>
          <a:lstStyle/>
          <a:p>
            <a:pPr>
              <a:lnSpc>
                <a:spcPct val="150000"/>
              </a:lnSpc>
              <a:defRPr/>
            </a:pPr>
            <a:r>
              <a:rPr lang="en-US" sz="2400" dirty="0" smtClean="0"/>
              <a:t>W</a:t>
            </a:r>
            <a:r>
              <a:rPr lang="mn-MN" sz="2400" dirty="0" smtClean="0"/>
              <a:t>e </a:t>
            </a:r>
            <a:r>
              <a:rPr lang="mn-MN" sz="2400" dirty="0"/>
              <a:t>propose a simple approach to introduce an explicit monetary policy in CGE models. </a:t>
            </a:r>
            <a:endParaRPr lang="en-US" sz="2400" dirty="0" smtClean="0"/>
          </a:p>
          <a:p>
            <a:pPr>
              <a:lnSpc>
                <a:spcPct val="150000"/>
              </a:lnSpc>
              <a:defRPr/>
            </a:pPr>
            <a:endParaRPr lang="en-US" sz="1400" dirty="0"/>
          </a:p>
          <a:p>
            <a:pPr>
              <a:lnSpc>
                <a:spcPct val="150000"/>
              </a:lnSpc>
              <a:defRPr/>
            </a:pPr>
            <a:r>
              <a:rPr lang="en-US" sz="2400" dirty="0" smtClean="0"/>
              <a:t>W</a:t>
            </a:r>
            <a:r>
              <a:rPr lang="mn-MN" sz="2400" dirty="0" smtClean="0"/>
              <a:t>e </a:t>
            </a:r>
            <a:r>
              <a:rPr lang="mn-MN" sz="2400" dirty="0"/>
              <a:t>consider the PEP-1-t (a recursive dynamic CGE in Decaluwé et al., 2013) model calibrated to a Mongolian SAM. </a:t>
            </a:r>
            <a:endParaRPr lang="en-US" sz="2400" dirty="0" smtClean="0"/>
          </a:p>
          <a:p>
            <a:pPr>
              <a:lnSpc>
                <a:spcPct val="150000"/>
              </a:lnSpc>
              <a:defRPr/>
            </a:pPr>
            <a:endParaRPr lang="en-US" sz="1100" dirty="0"/>
          </a:p>
          <a:p>
            <a:pPr>
              <a:lnSpc>
                <a:spcPct val="150000"/>
              </a:lnSpc>
              <a:defRPr/>
            </a:pPr>
            <a:r>
              <a:rPr lang="mn-MN" sz="2400" dirty="0" smtClean="0"/>
              <a:t>Numeraire </a:t>
            </a:r>
            <a:r>
              <a:rPr lang="mn-MN" sz="2400" dirty="0"/>
              <a:t>in </a:t>
            </a:r>
            <a:r>
              <a:rPr lang="en-US" sz="2400" dirty="0" smtClean="0"/>
              <a:t>the </a:t>
            </a:r>
            <a:r>
              <a:rPr lang="mn-MN" sz="2400" dirty="0" smtClean="0"/>
              <a:t>model </a:t>
            </a:r>
            <a:r>
              <a:rPr lang="mn-MN" sz="2400" dirty="0"/>
              <a:t>is replaced by a Taylor-type interest rate rule (e.g., Taylor, 1992). </a:t>
            </a:r>
            <a:endParaRPr lang="en-US" sz="2400" dirty="0" smtClean="0"/>
          </a:p>
          <a:p>
            <a:pPr>
              <a:lnSpc>
                <a:spcPct val="150000"/>
              </a:lnSpc>
              <a:defRPr/>
            </a:pPr>
            <a:endParaRPr lang="en-US" sz="900" dirty="0"/>
          </a:p>
          <a:p>
            <a:pPr>
              <a:lnSpc>
                <a:spcPct val="150000"/>
              </a:lnSpc>
              <a:defRPr/>
            </a:pPr>
            <a:r>
              <a:rPr lang="en-US" sz="2400" dirty="0" smtClean="0"/>
              <a:t>	</a:t>
            </a:r>
            <a:r>
              <a:rPr lang="mn-MN" sz="2400" dirty="0" smtClean="0"/>
              <a:t>The </a:t>
            </a:r>
            <a:r>
              <a:rPr lang="mn-MN" sz="2400" dirty="0"/>
              <a:t>Taylor rule is a kind of monetary policy rule used by </a:t>
            </a:r>
            <a:r>
              <a:rPr lang="en-US" sz="2400" dirty="0" smtClean="0"/>
              <a:t>	</a:t>
            </a:r>
            <a:r>
              <a:rPr lang="mn-MN" sz="2400" dirty="0" smtClean="0"/>
              <a:t>central </a:t>
            </a:r>
            <a:r>
              <a:rPr lang="mn-MN" sz="2400" dirty="0"/>
              <a:t>banks.</a:t>
            </a:r>
            <a:endParaRPr lang="mn-MN" sz="2400" dirty="0"/>
          </a:p>
        </p:txBody>
      </p:sp>
      <p:sp>
        <p:nvSpPr>
          <p:cNvPr id="8"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606677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584942" y="765997"/>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395536" y="980728"/>
            <a:ext cx="8399428" cy="5262979"/>
          </a:xfrm>
          <a:prstGeom prst="rect">
            <a:avLst/>
          </a:prstGeom>
          <a:noFill/>
        </p:spPr>
        <p:txBody>
          <a:bodyPr wrap="square" rtlCol="0">
            <a:spAutoFit/>
          </a:bodyPr>
          <a:lstStyle/>
          <a:p>
            <a:pPr>
              <a:lnSpc>
                <a:spcPct val="150000"/>
              </a:lnSpc>
              <a:defRPr/>
            </a:pPr>
            <a:r>
              <a:rPr lang="en-US" sz="2400" dirty="0" smtClean="0"/>
              <a:t>The</a:t>
            </a:r>
            <a:r>
              <a:rPr lang="mn-MN" sz="2400" dirty="0" smtClean="0"/>
              <a:t> </a:t>
            </a:r>
            <a:r>
              <a:rPr lang="mn-MN" sz="2400" dirty="0"/>
              <a:t>central bank </a:t>
            </a:r>
            <a:r>
              <a:rPr lang="mn-MN" sz="2400" dirty="0" smtClean="0"/>
              <a:t>control</a:t>
            </a:r>
            <a:r>
              <a:rPr lang="en-US" sz="2400" dirty="0" smtClean="0"/>
              <a:t>s</a:t>
            </a:r>
            <a:r>
              <a:rPr lang="mn-MN" sz="2400" dirty="0" smtClean="0"/>
              <a:t> a </a:t>
            </a:r>
            <a:r>
              <a:rPr lang="mn-MN" sz="2400" dirty="0"/>
              <a:t>short-term interest </a:t>
            </a:r>
            <a:r>
              <a:rPr lang="mn-MN" sz="2400" dirty="0" smtClean="0"/>
              <a:t>rate </a:t>
            </a:r>
            <a:r>
              <a:rPr lang="mn-MN" sz="2400" dirty="0"/>
              <a:t>to reduce </a:t>
            </a:r>
            <a:endParaRPr lang="en-US" sz="2400" dirty="0" smtClean="0"/>
          </a:p>
          <a:p>
            <a:pPr marL="800100" lvl="1" indent="-342900">
              <a:lnSpc>
                <a:spcPct val="150000"/>
              </a:lnSpc>
              <a:buFont typeface="Arial" panose="020B0604020202020204" pitchFamily="34" charset="0"/>
              <a:buChar char="•"/>
              <a:defRPr/>
            </a:pPr>
            <a:r>
              <a:rPr lang="mn-MN" sz="2400" dirty="0" smtClean="0"/>
              <a:t>a </a:t>
            </a:r>
            <a:r>
              <a:rPr lang="mn-MN" sz="2400" dirty="0"/>
              <a:t>gap between desired </a:t>
            </a:r>
            <a:r>
              <a:rPr lang="en-US" sz="2400" dirty="0" smtClean="0"/>
              <a:t>and actual </a:t>
            </a:r>
            <a:r>
              <a:rPr lang="mn-MN" sz="2400" dirty="0" smtClean="0"/>
              <a:t>inflation rate</a:t>
            </a:r>
            <a:r>
              <a:rPr lang="en-US" sz="2400" dirty="0" smtClean="0"/>
              <a:t>s</a:t>
            </a:r>
            <a:r>
              <a:rPr lang="mn-MN" sz="2400" dirty="0" smtClean="0"/>
              <a:t> </a:t>
            </a:r>
            <a:endParaRPr lang="en-US" sz="2400" dirty="0" smtClean="0"/>
          </a:p>
          <a:p>
            <a:pPr marL="800100" lvl="1" indent="-342900">
              <a:lnSpc>
                <a:spcPct val="150000"/>
              </a:lnSpc>
              <a:buFont typeface="Arial" panose="020B0604020202020204" pitchFamily="34" charset="0"/>
              <a:buChar char="•"/>
              <a:defRPr/>
            </a:pPr>
            <a:r>
              <a:rPr lang="mn-MN" sz="2400" dirty="0" smtClean="0"/>
              <a:t>an </a:t>
            </a:r>
            <a:r>
              <a:rPr lang="mn-MN" sz="2400" dirty="0"/>
              <a:t>output gap between the actual and natural levels. </a:t>
            </a:r>
            <a:endParaRPr lang="en-US" sz="2400" dirty="0" smtClean="0"/>
          </a:p>
          <a:p>
            <a:pPr>
              <a:lnSpc>
                <a:spcPct val="150000"/>
              </a:lnSpc>
              <a:defRPr/>
            </a:pPr>
            <a:endParaRPr lang="en-US" dirty="0"/>
          </a:p>
          <a:p>
            <a:pPr>
              <a:lnSpc>
                <a:spcPct val="150000"/>
              </a:lnSpc>
              <a:defRPr/>
            </a:pPr>
            <a:r>
              <a:rPr lang="en-US" sz="2400" dirty="0" smtClean="0"/>
              <a:t>T</a:t>
            </a:r>
            <a:r>
              <a:rPr lang="mn-MN" sz="2400" dirty="0" smtClean="0"/>
              <a:t>he </a:t>
            </a:r>
            <a:r>
              <a:rPr lang="mn-MN" sz="2400" dirty="0"/>
              <a:t>weights attached to the </a:t>
            </a:r>
            <a:r>
              <a:rPr lang="mn-MN" sz="2400" dirty="0" smtClean="0"/>
              <a:t>gaps</a:t>
            </a:r>
            <a:r>
              <a:rPr lang="en-US" sz="2400" dirty="0" smtClean="0"/>
              <a:t> are important.</a:t>
            </a:r>
            <a:r>
              <a:rPr lang="mn-MN" sz="2400" dirty="0" smtClean="0"/>
              <a:t> </a:t>
            </a:r>
            <a:endParaRPr lang="en-US" sz="2400" dirty="0" smtClean="0"/>
          </a:p>
          <a:p>
            <a:pPr>
              <a:lnSpc>
                <a:spcPct val="150000"/>
              </a:lnSpc>
              <a:defRPr/>
            </a:pPr>
            <a:endParaRPr lang="en-US" sz="1400" dirty="0"/>
          </a:p>
          <a:p>
            <a:pPr>
              <a:lnSpc>
                <a:spcPct val="150000"/>
              </a:lnSpc>
              <a:defRPr/>
            </a:pPr>
            <a:r>
              <a:rPr lang="mn-MN" sz="2400" dirty="0" smtClean="0"/>
              <a:t>The </a:t>
            </a:r>
            <a:r>
              <a:rPr lang="mn-MN" sz="2400" dirty="0"/>
              <a:t>modern DSGE models consider the</a:t>
            </a:r>
            <a:r>
              <a:rPr lang="en-US" sz="2400" dirty="0"/>
              <a:t> </a:t>
            </a:r>
            <a:r>
              <a:rPr lang="mn-MN" sz="2400" dirty="0"/>
              <a:t>interest rate rule </a:t>
            </a:r>
            <a:r>
              <a:rPr lang="mn-MN" sz="2400" dirty="0" smtClean="0"/>
              <a:t>commonly </a:t>
            </a:r>
            <a:r>
              <a:rPr lang="mn-MN" sz="2400" dirty="0"/>
              <a:t>(e.g., Christiana et al., 2005, Smets and Wouters, 2007).</a:t>
            </a:r>
          </a:p>
          <a:p>
            <a:pPr>
              <a:lnSpc>
                <a:spcPct val="150000"/>
              </a:lnSpc>
              <a:defRPr/>
            </a:pPr>
            <a:r>
              <a:rPr lang="mn-MN" sz="2400" dirty="0" smtClean="0"/>
              <a:t> </a:t>
            </a:r>
            <a:endParaRPr lang="mn-MN" sz="2400" dirty="0"/>
          </a:p>
        </p:txBody>
      </p:sp>
      <p:sp>
        <p:nvSpPr>
          <p:cNvPr id="8"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0915365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584942" y="765997"/>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421044" y="1099636"/>
            <a:ext cx="8399428" cy="4639732"/>
          </a:xfrm>
          <a:prstGeom prst="rect">
            <a:avLst/>
          </a:prstGeom>
          <a:noFill/>
        </p:spPr>
        <p:txBody>
          <a:bodyPr wrap="square" rtlCol="0">
            <a:spAutoFit/>
          </a:bodyPr>
          <a:lstStyle/>
          <a:p>
            <a:pPr>
              <a:lnSpc>
                <a:spcPct val="150000"/>
              </a:lnSpc>
            </a:pPr>
            <a:r>
              <a:rPr lang="mn-MN" sz="2400" dirty="0" smtClean="0"/>
              <a:t>We </a:t>
            </a:r>
            <a:r>
              <a:rPr lang="mn-MN" sz="2400" dirty="0"/>
              <a:t>first consider a more general interest rate </a:t>
            </a:r>
            <a:r>
              <a:rPr lang="mn-MN" sz="2400" dirty="0" smtClean="0"/>
              <a:t>rule</a:t>
            </a:r>
            <a:r>
              <a:rPr lang="en-US" sz="2400" dirty="0" smtClean="0"/>
              <a:t>:</a:t>
            </a:r>
            <a:r>
              <a:rPr lang="mn-MN" sz="2400" dirty="0" smtClean="0"/>
              <a:t> </a:t>
            </a:r>
            <a:endParaRPr lang="en-US" sz="2400" dirty="0" smtClean="0"/>
          </a:p>
          <a:p>
            <a:pPr lvl="1">
              <a:lnSpc>
                <a:spcPct val="150000"/>
              </a:lnSpc>
            </a:pPr>
            <a:endParaRPr lang="en-US" sz="500" dirty="0" smtClean="0"/>
          </a:p>
          <a:p>
            <a:pPr marL="800100" lvl="1" indent="-342900">
              <a:lnSpc>
                <a:spcPct val="150000"/>
              </a:lnSpc>
              <a:buFont typeface="Arial" panose="020B0604020202020204" pitchFamily="34" charset="0"/>
              <a:buChar char="•"/>
            </a:pPr>
            <a:r>
              <a:rPr lang="en-US" sz="2400" dirty="0" smtClean="0"/>
              <a:t>An exchange rate</a:t>
            </a:r>
            <a:r>
              <a:rPr lang="mn-MN" sz="2400" dirty="0" smtClean="0"/>
              <a:t> </a:t>
            </a:r>
            <a:r>
              <a:rPr lang="mn-MN" sz="2400" dirty="0"/>
              <a:t>gap between the desired and actual </a:t>
            </a:r>
            <a:r>
              <a:rPr lang="mn-MN" sz="2400" dirty="0" smtClean="0"/>
              <a:t>depreciation</a:t>
            </a:r>
            <a:endParaRPr lang="en-US" sz="2400" dirty="0" smtClean="0"/>
          </a:p>
          <a:p>
            <a:pPr marL="800100" lvl="1" indent="-342900">
              <a:lnSpc>
                <a:spcPct val="150000"/>
              </a:lnSpc>
              <a:buFont typeface="Arial" panose="020B0604020202020204" pitchFamily="34" charset="0"/>
              <a:buChar char="•"/>
            </a:pPr>
            <a:r>
              <a:rPr lang="mn-MN" sz="2400" dirty="0" smtClean="0"/>
              <a:t>inflation </a:t>
            </a:r>
            <a:r>
              <a:rPr lang="en-US" sz="2400" dirty="0" smtClean="0"/>
              <a:t>gap </a:t>
            </a:r>
          </a:p>
          <a:p>
            <a:pPr marL="800100" lvl="1" indent="-342900">
              <a:lnSpc>
                <a:spcPct val="150000"/>
              </a:lnSpc>
              <a:buFont typeface="Arial" panose="020B0604020202020204" pitchFamily="34" charset="0"/>
              <a:buChar char="•"/>
            </a:pPr>
            <a:r>
              <a:rPr lang="mn-MN" sz="2400" dirty="0" smtClean="0"/>
              <a:t>output gap </a:t>
            </a:r>
            <a:endParaRPr lang="en-US" sz="2400" dirty="0" smtClean="0"/>
          </a:p>
          <a:p>
            <a:pPr marL="0" lvl="1">
              <a:lnSpc>
                <a:spcPct val="150000"/>
              </a:lnSpc>
            </a:pPr>
            <a:endParaRPr lang="en-US" sz="2400" dirty="0" smtClean="0"/>
          </a:p>
          <a:p>
            <a:pPr marL="0" lvl="1">
              <a:lnSpc>
                <a:spcPct val="150000"/>
              </a:lnSpc>
            </a:pPr>
            <a:r>
              <a:rPr lang="en-US" sz="2400" dirty="0" smtClean="0"/>
              <a:t>We s</a:t>
            </a:r>
            <a:r>
              <a:rPr lang="mn-MN" sz="2400" dirty="0" smtClean="0"/>
              <a:t>how </a:t>
            </a:r>
            <a:r>
              <a:rPr lang="mn-MN" sz="2400" dirty="0"/>
              <a:t>that the PEP-1-t model </a:t>
            </a:r>
            <a:r>
              <a:rPr lang="mn-MN" sz="2400" dirty="0" smtClean="0"/>
              <a:t>can </a:t>
            </a:r>
            <a:r>
              <a:rPr lang="mn-MN" sz="2400" dirty="0"/>
              <a:t>be </a:t>
            </a:r>
            <a:r>
              <a:rPr lang="mn-MN" sz="2400" dirty="0" smtClean="0"/>
              <a:t>a </a:t>
            </a:r>
            <a:r>
              <a:rPr lang="mn-MN" sz="2400" dirty="0"/>
              <a:t>special case of the current </a:t>
            </a:r>
            <a:r>
              <a:rPr lang="mn-MN" sz="2400" dirty="0" smtClean="0"/>
              <a:t>model.</a:t>
            </a:r>
            <a:endParaRPr lang="mn-MN" sz="2200" dirty="0"/>
          </a:p>
        </p:txBody>
      </p:sp>
      <p:sp>
        <p:nvSpPr>
          <p:cNvPr id="8"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a:t>
            </a:r>
            <a:r>
              <a:rPr lang="en-US" sz="2800" b="1" dirty="0" smtClean="0">
                <a:solidFill>
                  <a:schemeClr val="tx1">
                    <a:lumMod val="75000"/>
                    <a:lumOff val="25000"/>
                  </a:schemeClr>
                </a:solidFill>
                <a:cs typeface="Century Gothic"/>
              </a:rPr>
              <a:t>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1300880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4"/>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4"/>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4"/>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4"/>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4"/>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6"/>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6"/>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12167</TotalTime>
  <Words>4106</Words>
  <Application>Microsoft Office PowerPoint</Application>
  <PresentationFormat>On-screen Show (4:3)</PresentationFormat>
  <Paragraphs>1282</Paragraphs>
  <Slides>38</Slides>
  <Notes>38</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38</vt:i4>
      </vt:variant>
    </vt:vector>
  </HeadingPairs>
  <TitlesOfParts>
    <vt:vector size="45" baseType="lpstr">
      <vt:lpstr>Arial</vt:lpstr>
      <vt:lpstr>Calibri</vt:lpstr>
      <vt:lpstr>Century Gothic</vt:lpstr>
      <vt:lpstr>Times New Roman</vt:lpstr>
      <vt:lpstr>Office Theme</vt:lpstr>
      <vt:lpstr>Equation</vt:lpstr>
      <vt:lpstr>MathType 6.0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Manuel</dc:creator>
  <cp:lastModifiedBy>gerege 888</cp:lastModifiedBy>
  <cp:revision>349</cp:revision>
  <dcterms:created xsi:type="dcterms:W3CDTF">2012-09-06T17:48:29Z</dcterms:created>
  <dcterms:modified xsi:type="dcterms:W3CDTF">2021-05-30T14:05:55Z</dcterms:modified>
</cp:coreProperties>
</file>