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2.xml" ContentType="application/vnd.openxmlformats-officedocument.presentationml.notesSl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drawings/drawing1.xml" ContentType="application/vnd.openxmlformats-officedocument.drawingml.chartshapes+xml"/>
  <Override PartName="/ppt/notesSlides/notesSlide3.xml" ContentType="application/vnd.openxmlformats-officedocument.presentationml.notesSlid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16"/>
  </p:notesMasterIdLst>
  <p:sldIdLst>
    <p:sldId id="440" r:id="rId3"/>
    <p:sldId id="444" r:id="rId4"/>
    <p:sldId id="303" r:id="rId5"/>
    <p:sldId id="445" r:id="rId6"/>
    <p:sldId id="446" r:id="rId7"/>
    <p:sldId id="447" r:id="rId8"/>
    <p:sldId id="448" r:id="rId9"/>
    <p:sldId id="449" r:id="rId10"/>
    <p:sldId id="450" r:id="rId11"/>
    <p:sldId id="451" r:id="rId12"/>
    <p:sldId id="452" r:id="rId13"/>
    <p:sldId id="443" r:id="rId14"/>
    <p:sldId id="442"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2984" autoAdjust="0"/>
    <p:restoredTop sz="94660"/>
  </p:normalViewPr>
  <p:slideViewPr>
    <p:cSldViewPr snapToGrid="0">
      <p:cViewPr varScale="1">
        <p:scale>
          <a:sx n="84" d="100"/>
          <a:sy n="84" d="100"/>
        </p:scale>
        <p:origin x="77" y="82"/>
      </p:cViewPr>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viewProps" Target="viewProp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charts/_rels/chart1.xml.rels><?xml version="1.0" encoding="UTF-8" standalone="yes"?>
<Relationships xmlns="http://schemas.openxmlformats.org/package/2006/relationships"><Relationship Id="rId3" Type="http://schemas.openxmlformats.org/officeDocument/2006/relationships/oleObject" Target="file:///C:\Users\mchepeli\OneDrive%20-%20purdue.edu\Files\Projects\INFEWS_NDC\PPT_Apr_2022.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C:\Users\mchepeli\OneDrive%20-%20purdue.edu\Files\Projects\INFEWS_NDC\PPT_Apr_2022.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https://purdue0-my.sharepoint.com/personal/mchepeli_purdue_edu/Documents/Files/Projects/INFEWS_NDC/PPT_Apt_2021.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file:///C:\Users\mchepeli\OneDrive%20-%20purdue.edu\Files\Projects\INFEWS_NDC\PPT_Apr_2022.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file:///D:\Dropbox\JL\usda\analysis\pnas\NEXUS\plot-national-results.xlsx" TargetMode="External"/><Relationship Id="rId2" Type="http://schemas.microsoft.com/office/2011/relationships/chartColorStyle" Target="colors5.xml"/><Relationship Id="rId1" Type="http://schemas.microsoft.com/office/2011/relationships/chartStyle" Target="style5.xml"/><Relationship Id="rId4" Type="http://schemas.openxmlformats.org/officeDocument/2006/relationships/chartUserShapes" Target="../drawings/drawing1.xml"/></Relationships>
</file>

<file path=ppt/charts/_rels/chart6.xml.rels><?xml version="1.0" encoding="UTF-8" standalone="yes"?>
<Relationships xmlns="http://schemas.openxmlformats.org/package/2006/relationships"><Relationship Id="rId3" Type="http://schemas.openxmlformats.org/officeDocument/2006/relationships/oleObject" Target="file:///D:\Daily_Work\Abstracts%20and%20PPTs%20for%20confs%20+%20meetings\2022%20NSF%20INFEWS\20220126_Figures_v1.xlsx" TargetMode="External"/><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oleObject" Target="file:///D:\Daily_Work\Abstracts%20and%20PPTs%20for%20confs%20+%20meetings\2022%20NSF%20INFEWS\20220126_Figures_v1.xlsx" TargetMode="External"/><Relationship Id="rId2" Type="http://schemas.microsoft.com/office/2011/relationships/chartColorStyle" Target="colors7.xml"/><Relationship Id="rId1" Type="http://schemas.microsoft.com/office/2011/relationships/chartStyle" Target="style7.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US_tax!$S$4</c:f>
              <c:strCache>
                <c:ptCount val="1"/>
                <c:pt idx="0">
                  <c:v>Electricity</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US_tax!$T$3</c:f>
              <c:strCache>
                <c:ptCount val="1"/>
                <c:pt idx="0">
                  <c:v>EU</c:v>
                </c:pt>
              </c:strCache>
            </c:strRef>
          </c:cat>
          <c:val>
            <c:numRef>
              <c:f>US_tax!$T$4</c:f>
              <c:numCache>
                <c:formatCode>General</c:formatCode>
                <c:ptCount val="1"/>
                <c:pt idx="0">
                  <c:v>0.3</c:v>
                </c:pt>
              </c:numCache>
            </c:numRef>
          </c:val>
          <c:extLst>
            <c:ext xmlns:c16="http://schemas.microsoft.com/office/drawing/2014/chart" uri="{C3380CC4-5D6E-409C-BE32-E72D297353CC}">
              <c16:uniqueId val="{00000000-4DC8-4590-B227-60FC4D416374}"/>
            </c:ext>
          </c:extLst>
        </c:ser>
        <c:ser>
          <c:idx val="1"/>
          <c:order val="1"/>
          <c:tx>
            <c:strRef>
              <c:f>US_tax!$S$5</c:f>
              <c:strCache>
                <c:ptCount val="1"/>
                <c:pt idx="0">
                  <c:v>Petroleum products</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US_tax!$T$3</c:f>
              <c:strCache>
                <c:ptCount val="1"/>
                <c:pt idx="0">
                  <c:v>EU</c:v>
                </c:pt>
              </c:strCache>
            </c:strRef>
          </c:cat>
          <c:val>
            <c:numRef>
              <c:f>US_tax!$T$5</c:f>
              <c:numCache>
                <c:formatCode>General</c:formatCode>
                <c:ptCount val="1"/>
                <c:pt idx="0">
                  <c:v>-0.1</c:v>
                </c:pt>
              </c:numCache>
            </c:numRef>
          </c:val>
          <c:extLst>
            <c:ext xmlns:c16="http://schemas.microsoft.com/office/drawing/2014/chart" uri="{C3380CC4-5D6E-409C-BE32-E72D297353CC}">
              <c16:uniqueId val="{00000001-4DC8-4590-B227-60FC4D416374}"/>
            </c:ext>
          </c:extLst>
        </c:ser>
        <c:ser>
          <c:idx val="2"/>
          <c:order val="2"/>
          <c:tx>
            <c:strRef>
              <c:f>US_tax!$S$6</c:f>
              <c:strCache>
                <c:ptCount val="1"/>
                <c:pt idx="0">
                  <c:v>Natural gas</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US_tax!$T$3</c:f>
              <c:strCache>
                <c:ptCount val="1"/>
                <c:pt idx="0">
                  <c:v>EU</c:v>
                </c:pt>
              </c:strCache>
            </c:strRef>
          </c:cat>
          <c:val>
            <c:numRef>
              <c:f>US_tax!$T$6</c:f>
              <c:numCache>
                <c:formatCode>General</c:formatCode>
                <c:ptCount val="1"/>
                <c:pt idx="0">
                  <c:v>0.1</c:v>
                </c:pt>
              </c:numCache>
            </c:numRef>
          </c:val>
          <c:extLst>
            <c:ext xmlns:c16="http://schemas.microsoft.com/office/drawing/2014/chart" uri="{C3380CC4-5D6E-409C-BE32-E72D297353CC}">
              <c16:uniqueId val="{00000002-4DC8-4590-B227-60FC4D416374}"/>
            </c:ext>
          </c:extLst>
        </c:ser>
        <c:ser>
          <c:idx val="3"/>
          <c:order val="3"/>
          <c:tx>
            <c:strRef>
              <c:f>US_tax!$S$7</c:f>
              <c:strCache>
                <c:ptCount val="1"/>
                <c:pt idx="0">
                  <c:v>Ammonia</c:v>
                </c:pt>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US_tax!$T$3</c:f>
              <c:strCache>
                <c:ptCount val="1"/>
                <c:pt idx="0">
                  <c:v>EU</c:v>
                </c:pt>
              </c:strCache>
            </c:strRef>
          </c:cat>
          <c:val>
            <c:numRef>
              <c:f>US_tax!$T$7</c:f>
              <c:numCache>
                <c:formatCode>General</c:formatCode>
                <c:ptCount val="1"/>
                <c:pt idx="0">
                  <c:v>0.2</c:v>
                </c:pt>
              </c:numCache>
            </c:numRef>
          </c:val>
          <c:extLst>
            <c:ext xmlns:c16="http://schemas.microsoft.com/office/drawing/2014/chart" uri="{C3380CC4-5D6E-409C-BE32-E72D297353CC}">
              <c16:uniqueId val="{00000003-4DC8-4590-B227-60FC4D416374}"/>
            </c:ext>
          </c:extLst>
        </c:ser>
        <c:dLbls>
          <c:showLegendKey val="0"/>
          <c:showVal val="0"/>
          <c:showCatName val="0"/>
          <c:showSerName val="0"/>
          <c:showPercent val="0"/>
          <c:showBubbleSize val="0"/>
        </c:dLbls>
        <c:gapWidth val="219"/>
        <c:overlap val="-27"/>
        <c:axId val="805150992"/>
        <c:axId val="805164720"/>
      </c:barChart>
      <c:catAx>
        <c:axId val="805150992"/>
        <c:scaling>
          <c:orientation val="minMax"/>
        </c:scaling>
        <c:delete val="1"/>
        <c:axPos val="b"/>
        <c:numFmt formatCode="General" sourceLinked="1"/>
        <c:majorTickMark val="none"/>
        <c:minorTickMark val="none"/>
        <c:tickLblPos val="nextTo"/>
        <c:crossAx val="805164720"/>
        <c:crosses val="autoZero"/>
        <c:auto val="1"/>
        <c:lblAlgn val="ctr"/>
        <c:lblOffset val="100"/>
        <c:noMultiLvlLbl val="0"/>
      </c:catAx>
      <c:valAx>
        <c:axId val="805164720"/>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crossAx val="805150992"/>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sz="1200"/>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spc="0" baseline="0">
                <a:solidFill>
                  <a:schemeClr val="tx1">
                    <a:lumMod val="65000"/>
                    <a:lumOff val="35000"/>
                  </a:schemeClr>
                </a:solidFill>
                <a:latin typeface="+mn-lt"/>
                <a:ea typeface="+mn-ea"/>
                <a:cs typeface="+mn-cs"/>
              </a:defRPr>
            </a:pPr>
            <a:r>
              <a:rPr lang="en-US" sz="1600" b="1"/>
              <a:t>Change in energy prices, %</a:t>
            </a:r>
          </a:p>
        </c:rich>
      </c:tx>
      <c:layout/>
      <c:overlay val="0"/>
      <c:spPr>
        <a:noFill/>
        <a:ln>
          <a:noFill/>
        </a:ln>
        <a:effectLst/>
      </c:spPr>
      <c:txPr>
        <a:bodyPr rot="0" spcFirstLastPara="1" vertOverflow="ellipsis" vert="horz" wrap="square" anchor="ctr" anchorCtr="1"/>
        <a:lstStyle/>
        <a:p>
          <a:pPr>
            <a:defRPr sz="16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US_tax!$B$9</c:f>
              <c:strCache>
                <c:ptCount val="1"/>
                <c:pt idx="0">
                  <c:v>SCC (51 USD)</c:v>
                </c:pt>
              </c:strCache>
            </c:strRef>
          </c:tx>
          <c:spPr>
            <a:solidFill>
              <a:schemeClr val="accent1"/>
            </a:solidFill>
            <a:ln>
              <a:noFill/>
            </a:ln>
            <a:effectLst/>
          </c:spPr>
          <c:invertIfNegative val="0"/>
          <c:dLbls>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US_tax!$C$8:$E$8</c:f>
              <c:strCache>
                <c:ptCount val="3"/>
                <c:pt idx="0">
                  <c:v>Electricity</c:v>
                </c:pt>
                <c:pt idx="1">
                  <c:v>Petroleum products</c:v>
                </c:pt>
                <c:pt idx="2">
                  <c:v>Natural gas</c:v>
                </c:pt>
              </c:strCache>
            </c:strRef>
          </c:cat>
          <c:val>
            <c:numRef>
              <c:f>US_tax!$C$9:$E$9</c:f>
              <c:numCache>
                <c:formatCode>General</c:formatCode>
                <c:ptCount val="3"/>
                <c:pt idx="0">
                  <c:v>17</c:v>
                </c:pt>
                <c:pt idx="1">
                  <c:v>16.2</c:v>
                </c:pt>
                <c:pt idx="2">
                  <c:v>58.8</c:v>
                </c:pt>
              </c:numCache>
            </c:numRef>
          </c:val>
          <c:extLst>
            <c:ext xmlns:c16="http://schemas.microsoft.com/office/drawing/2014/chart" uri="{C3380CC4-5D6E-409C-BE32-E72D297353CC}">
              <c16:uniqueId val="{00000000-4F04-44F5-9260-A054467E960B}"/>
            </c:ext>
          </c:extLst>
        </c:ser>
        <c:ser>
          <c:idx val="1"/>
          <c:order val="1"/>
          <c:tx>
            <c:strRef>
              <c:f>US_tax!$B$10</c:f>
              <c:strCache>
                <c:ptCount val="1"/>
                <c:pt idx="0">
                  <c:v>SCC (76 USD)</c:v>
                </c:pt>
              </c:strCache>
            </c:strRef>
          </c:tx>
          <c:spPr>
            <a:solidFill>
              <a:schemeClr val="accent2"/>
            </a:solidFill>
            <a:ln>
              <a:noFill/>
            </a:ln>
            <a:effectLst/>
          </c:spPr>
          <c:invertIfNegative val="0"/>
          <c:dLbls>
            <c:spPr>
              <a:noFill/>
              <a:ln>
                <a:noFill/>
              </a:ln>
              <a:effectLst/>
            </c:spPr>
            <c:txPr>
              <a:bodyPr rot="0" spcFirstLastPara="1" vertOverflow="ellipsis" vert="horz" wrap="square" anchor="ctr" anchorCtr="1"/>
              <a:lstStyle/>
              <a:p>
                <a:pPr>
                  <a:defRPr sz="1200" b="0" i="0" u="none" strike="noStrike" kern="1200" baseline="0">
                    <a:solidFill>
                      <a:sysClr val="windowText" lastClr="000000"/>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US_tax!$C$8:$E$8</c:f>
              <c:strCache>
                <c:ptCount val="3"/>
                <c:pt idx="0">
                  <c:v>Electricity</c:v>
                </c:pt>
                <c:pt idx="1">
                  <c:v>Petroleum products</c:v>
                </c:pt>
                <c:pt idx="2">
                  <c:v>Natural gas</c:v>
                </c:pt>
              </c:strCache>
            </c:strRef>
          </c:cat>
          <c:val>
            <c:numRef>
              <c:f>US_tax!$C$10:$E$10</c:f>
              <c:numCache>
                <c:formatCode>General</c:formatCode>
                <c:ptCount val="3"/>
                <c:pt idx="0">
                  <c:v>19.3</c:v>
                </c:pt>
                <c:pt idx="1">
                  <c:v>24.1</c:v>
                </c:pt>
                <c:pt idx="2">
                  <c:v>87.8</c:v>
                </c:pt>
              </c:numCache>
            </c:numRef>
          </c:val>
          <c:extLst>
            <c:ext xmlns:c16="http://schemas.microsoft.com/office/drawing/2014/chart" uri="{C3380CC4-5D6E-409C-BE32-E72D297353CC}">
              <c16:uniqueId val="{00000001-4F04-44F5-9260-A054467E960B}"/>
            </c:ext>
          </c:extLst>
        </c:ser>
        <c:ser>
          <c:idx val="2"/>
          <c:order val="2"/>
          <c:tx>
            <c:strRef>
              <c:f>US_tax!$B$11</c:f>
              <c:strCache>
                <c:ptCount val="1"/>
                <c:pt idx="0">
                  <c:v>SCC (152 USD)</c:v>
                </c:pt>
              </c:strCache>
            </c:strRef>
          </c:tx>
          <c:spPr>
            <a:solidFill>
              <a:srgbClr val="92D050"/>
            </a:solidFill>
            <a:ln>
              <a:noFill/>
            </a:ln>
            <a:effectLst/>
          </c:spPr>
          <c:invertIfNegative val="0"/>
          <c:dLbls>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US_tax!$C$8:$E$8</c:f>
              <c:strCache>
                <c:ptCount val="3"/>
                <c:pt idx="0">
                  <c:v>Electricity</c:v>
                </c:pt>
                <c:pt idx="1">
                  <c:v>Petroleum products</c:v>
                </c:pt>
                <c:pt idx="2">
                  <c:v>Natural gas</c:v>
                </c:pt>
              </c:strCache>
            </c:strRef>
          </c:cat>
          <c:val>
            <c:numRef>
              <c:f>US_tax!$C$11:$E$11</c:f>
              <c:numCache>
                <c:formatCode>General</c:formatCode>
                <c:ptCount val="3"/>
                <c:pt idx="0">
                  <c:v>18.600000000000001</c:v>
                </c:pt>
                <c:pt idx="1">
                  <c:v>47.8</c:v>
                </c:pt>
                <c:pt idx="2">
                  <c:v>176.2</c:v>
                </c:pt>
              </c:numCache>
            </c:numRef>
          </c:val>
          <c:extLst>
            <c:ext xmlns:c16="http://schemas.microsoft.com/office/drawing/2014/chart" uri="{C3380CC4-5D6E-409C-BE32-E72D297353CC}">
              <c16:uniqueId val="{00000002-4F04-44F5-9260-A054467E960B}"/>
            </c:ext>
          </c:extLst>
        </c:ser>
        <c:dLbls>
          <c:showLegendKey val="0"/>
          <c:showVal val="0"/>
          <c:showCatName val="0"/>
          <c:showSerName val="0"/>
          <c:showPercent val="0"/>
          <c:showBubbleSize val="0"/>
        </c:dLbls>
        <c:gapWidth val="219"/>
        <c:overlap val="-27"/>
        <c:axId val="805150992"/>
        <c:axId val="805164720"/>
      </c:barChart>
      <c:catAx>
        <c:axId val="80515099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805164720"/>
        <c:crosses val="autoZero"/>
        <c:auto val="1"/>
        <c:lblAlgn val="ctr"/>
        <c:lblOffset val="100"/>
        <c:noMultiLvlLbl val="0"/>
      </c:catAx>
      <c:valAx>
        <c:axId val="805164720"/>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crossAx val="805150992"/>
        <c:crosses val="autoZero"/>
        <c:crossBetween val="between"/>
        <c:majorUnit val="40"/>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sz="1200"/>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320" b="1" i="0" u="none" strike="noStrike" kern="1200" spc="0" baseline="0">
                <a:solidFill>
                  <a:schemeClr val="tx1">
                    <a:lumMod val="65000"/>
                    <a:lumOff val="35000"/>
                  </a:schemeClr>
                </a:solidFill>
                <a:latin typeface="+mn-lt"/>
                <a:ea typeface="+mn-ea"/>
                <a:cs typeface="+mn-cs"/>
              </a:defRPr>
            </a:pPr>
            <a:r>
              <a:rPr lang="en-US" sz="1600" dirty="0"/>
              <a:t>Cost structure of </a:t>
            </a:r>
            <a:r>
              <a:rPr lang="en-US" sz="1600" dirty="0">
                <a:solidFill>
                  <a:srgbClr val="FF0000"/>
                </a:solidFill>
              </a:rPr>
              <a:t>Ammonia</a:t>
            </a:r>
            <a:r>
              <a:rPr lang="en-US" sz="1600" dirty="0"/>
              <a:t> production, %</a:t>
            </a:r>
          </a:p>
        </c:rich>
      </c:tx>
      <c:layout>
        <c:manualLayout>
          <c:xMode val="edge"/>
          <c:yMode val="edge"/>
          <c:x val="0.11192528029998818"/>
          <c:y val="6.717046276746538E-3"/>
        </c:manualLayout>
      </c:layout>
      <c:overlay val="0"/>
      <c:spPr>
        <a:noFill/>
        <a:ln>
          <a:noFill/>
        </a:ln>
        <a:effectLst/>
      </c:spPr>
      <c:txPr>
        <a:bodyPr rot="0" spcFirstLastPara="1" vertOverflow="ellipsis" vert="horz" wrap="square" anchor="ctr" anchorCtr="1"/>
        <a:lstStyle/>
        <a:p>
          <a:pPr>
            <a:defRPr sz="132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3427986675036731"/>
          <c:y val="0.13838441260963083"/>
          <c:w val="0.60342574166522733"/>
          <c:h val="0.84314299068780785"/>
        </c:manualLayout>
      </c:layout>
      <c:pieChart>
        <c:varyColors val="1"/>
        <c:ser>
          <c:idx val="0"/>
          <c:order val="0"/>
          <c:tx>
            <c:strRef>
              <c:f>Sheet1!$C$17</c:f>
              <c:strCache>
                <c:ptCount val="1"/>
                <c:pt idx="0">
                  <c:v>Cost structure of Ammonia production, %</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646A-4DB8-9D3D-55C482DB848E}"/>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646A-4DB8-9D3D-55C482DB848E}"/>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646A-4DB8-9D3D-55C482DB848E}"/>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646A-4DB8-9D3D-55C482DB848E}"/>
              </c:ext>
            </c:extLst>
          </c:dPt>
          <c:dLbls>
            <c:dLbl>
              <c:idx val="2"/>
              <c:layout>
                <c:manualLayout>
                  <c:x val="5.56256511245739E-3"/>
                  <c:y val="7.22101385409777E-2"/>
                </c:manualLayout>
              </c:layout>
              <c:showLegendKey val="0"/>
              <c:showVal val="1"/>
              <c:showCatName val="1"/>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5-646A-4DB8-9D3D-55C482DB848E}"/>
                </c:ext>
              </c:extLst>
            </c:dLbl>
            <c:spPr>
              <a:noFill/>
              <a:ln>
                <a:noFill/>
              </a:ln>
              <a:effectLst/>
            </c:spPr>
            <c:txPr>
              <a:bodyPr rot="0" spcFirstLastPara="1" vertOverflow="ellipsis" vert="horz" wrap="square" anchor="ctr" anchorCtr="1"/>
              <a:lstStyle/>
              <a:p>
                <a:pPr>
                  <a:defRPr sz="12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1"/>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15:layout/>
              </c:ext>
            </c:extLst>
          </c:dLbls>
          <c:cat>
            <c:strRef>
              <c:f>Sheet1!$B$18:$B$21</c:f>
              <c:strCache>
                <c:ptCount val="4"/>
                <c:pt idx="0">
                  <c:v>Capital</c:v>
                </c:pt>
                <c:pt idx="1">
                  <c:v>Natural gas</c:v>
                </c:pt>
                <c:pt idx="2">
                  <c:v>Electricity</c:v>
                </c:pt>
                <c:pt idx="3">
                  <c:v>O&amp;M cost</c:v>
                </c:pt>
              </c:strCache>
            </c:strRef>
          </c:cat>
          <c:val>
            <c:numRef>
              <c:f>Sheet1!$C$18:$C$21</c:f>
              <c:numCache>
                <c:formatCode>0%</c:formatCode>
                <c:ptCount val="4"/>
                <c:pt idx="0">
                  <c:v>0.38</c:v>
                </c:pt>
                <c:pt idx="1">
                  <c:v>0.51</c:v>
                </c:pt>
                <c:pt idx="2">
                  <c:v>0.02</c:v>
                </c:pt>
                <c:pt idx="3">
                  <c:v>0.09</c:v>
                </c:pt>
              </c:numCache>
            </c:numRef>
          </c:val>
          <c:extLst>
            <c:ext xmlns:c16="http://schemas.microsoft.com/office/drawing/2014/chart" uri="{C3380CC4-5D6E-409C-BE32-E72D297353CC}">
              <c16:uniqueId val="{00000008-646A-4DB8-9D3D-55C482DB848E}"/>
            </c:ext>
          </c:extLst>
        </c:ser>
        <c:dLbls>
          <c:showLegendKey val="0"/>
          <c:showVal val="0"/>
          <c:showCatName val="0"/>
          <c:showSerName val="0"/>
          <c:showPercent val="0"/>
          <c:showBubbleSize val="0"/>
          <c:showLeaderLines val="1"/>
        </c:dLbls>
        <c:firstSliceAng val="0"/>
      </c:pieChart>
      <c:spPr>
        <a:noFill/>
        <a:ln>
          <a:noFill/>
        </a:ln>
        <a:effectLst/>
      </c:spPr>
    </c:plotArea>
    <c:legend>
      <c:legendPos val="l"/>
      <c:layout>
        <c:manualLayout>
          <c:xMode val="edge"/>
          <c:yMode val="edge"/>
          <c:x val="1.6559263256211789E-2"/>
          <c:y val="0.39015545633460713"/>
          <c:w val="0.23874393859251478"/>
          <c:h val="0.33687758036007392"/>
        </c:manualLayout>
      </c:layout>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sz="1100"/>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40" b="1" i="0" u="none" strike="noStrike" kern="1200" spc="0" baseline="0">
                <a:solidFill>
                  <a:schemeClr val="tx1">
                    <a:lumMod val="65000"/>
                    <a:lumOff val="35000"/>
                  </a:schemeClr>
                </a:solidFill>
                <a:latin typeface="+mn-lt"/>
                <a:ea typeface="+mn-ea"/>
                <a:cs typeface="+mn-cs"/>
              </a:defRPr>
            </a:pPr>
            <a:r>
              <a:rPr lang="en-US" b="1"/>
              <a:t>Change in ammonia prices, %</a:t>
            </a:r>
          </a:p>
        </c:rich>
      </c:tx>
      <c:layout/>
      <c:overlay val="0"/>
      <c:spPr>
        <a:noFill/>
        <a:ln>
          <a:noFill/>
        </a:ln>
        <a:effectLst/>
      </c:spPr>
      <c:txPr>
        <a:bodyPr rot="0" spcFirstLastPara="1" vertOverflow="ellipsis" vert="horz" wrap="square" anchor="ctr" anchorCtr="1"/>
        <a:lstStyle/>
        <a:p>
          <a:pPr>
            <a:defRPr sz="144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US_tax!$B$32</c:f>
              <c:strCache>
                <c:ptCount val="1"/>
                <c:pt idx="0">
                  <c:v>SCC (51 USD)</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US_tax!$C$31</c:f>
              <c:strCache>
                <c:ptCount val="1"/>
                <c:pt idx="0">
                  <c:v>Price of Ammonia, % change</c:v>
                </c:pt>
              </c:strCache>
            </c:strRef>
          </c:cat>
          <c:val>
            <c:numRef>
              <c:f>US_tax!$C$32</c:f>
              <c:numCache>
                <c:formatCode>General</c:formatCode>
                <c:ptCount val="1"/>
                <c:pt idx="0">
                  <c:v>30.4</c:v>
                </c:pt>
              </c:numCache>
            </c:numRef>
          </c:val>
          <c:extLst>
            <c:ext xmlns:c16="http://schemas.microsoft.com/office/drawing/2014/chart" uri="{C3380CC4-5D6E-409C-BE32-E72D297353CC}">
              <c16:uniqueId val="{00000000-0F2A-4D79-BEF5-8DA397E1ED1F}"/>
            </c:ext>
          </c:extLst>
        </c:ser>
        <c:ser>
          <c:idx val="1"/>
          <c:order val="1"/>
          <c:tx>
            <c:strRef>
              <c:f>US_tax!$B$33</c:f>
              <c:strCache>
                <c:ptCount val="1"/>
                <c:pt idx="0">
                  <c:v>SCC (76 USD)</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US_tax!$C$31</c:f>
              <c:strCache>
                <c:ptCount val="1"/>
                <c:pt idx="0">
                  <c:v>Price of Ammonia, % change</c:v>
                </c:pt>
              </c:strCache>
            </c:strRef>
          </c:cat>
          <c:val>
            <c:numRef>
              <c:f>US_tax!$C$33</c:f>
              <c:numCache>
                <c:formatCode>General</c:formatCode>
                <c:ptCount val="1"/>
                <c:pt idx="0">
                  <c:v>45.3</c:v>
                </c:pt>
              </c:numCache>
            </c:numRef>
          </c:val>
          <c:extLst>
            <c:ext xmlns:c16="http://schemas.microsoft.com/office/drawing/2014/chart" uri="{C3380CC4-5D6E-409C-BE32-E72D297353CC}">
              <c16:uniqueId val="{00000001-0F2A-4D79-BEF5-8DA397E1ED1F}"/>
            </c:ext>
          </c:extLst>
        </c:ser>
        <c:ser>
          <c:idx val="2"/>
          <c:order val="2"/>
          <c:tx>
            <c:strRef>
              <c:f>US_tax!$B$34</c:f>
              <c:strCache>
                <c:ptCount val="1"/>
                <c:pt idx="0">
                  <c:v>SCC (152 USD)</c:v>
                </c:pt>
              </c:strCache>
            </c:strRef>
          </c:tx>
          <c:spPr>
            <a:solidFill>
              <a:srgbClr val="92D05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US_tax!$C$31</c:f>
              <c:strCache>
                <c:ptCount val="1"/>
                <c:pt idx="0">
                  <c:v>Price of Ammonia, % change</c:v>
                </c:pt>
              </c:strCache>
            </c:strRef>
          </c:cat>
          <c:val>
            <c:numRef>
              <c:f>US_tax!$C$34</c:f>
              <c:numCache>
                <c:formatCode>General</c:formatCode>
                <c:ptCount val="1"/>
                <c:pt idx="0">
                  <c:v>90.6</c:v>
                </c:pt>
              </c:numCache>
            </c:numRef>
          </c:val>
          <c:extLst>
            <c:ext xmlns:c16="http://schemas.microsoft.com/office/drawing/2014/chart" uri="{C3380CC4-5D6E-409C-BE32-E72D297353CC}">
              <c16:uniqueId val="{00000002-0F2A-4D79-BEF5-8DA397E1ED1F}"/>
            </c:ext>
          </c:extLst>
        </c:ser>
        <c:dLbls>
          <c:showLegendKey val="0"/>
          <c:showVal val="0"/>
          <c:showCatName val="0"/>
          <c:showSerName val="0"/>
          <c:showPercent val="0"/>
          <c:showBubbleSize val="0"/>
        </c:dLbls>
        <c:gapWidth val="219"/>
        <c:overlap val="-27"/>
        <c:axId val="805150992"/>
        <c:axId val="805164720"/>
      </c:barChart>
      <c:catAx>
        <c:axId val="805150992"/>
        <c:scaling>
          <c:orientation val="minMax"/>
        </c:scaling>
        <c:delete val="1"/>
        <c:axPos val="b"/>
        <c:numFmt formatCode="General" sourceLinked="1"/>
        <c:majorTickMark val="none"/>
        <c:minorTickMark val="none"/>
        <c:tickLblPos val="nextTo"/>
        <c:crossAx val="805164720"/>
        <c:crosses val="autoZero"/>
        <c:auto val="1"/>
        <c:lblAlgn val="ctr"/>
        <c:lblOffset val="100"/>
        <c:noMultiLvlLbl val="0"/>
      </c:catAx>
      <c:valAx>
        <c:axId val="805164720"/>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crossAx val="805150992"/>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sz="1200"/>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0150862240728513"/>
          <c:y val="0.15205903296175544"/>
          <c:w val="0.85566901285406616"/>
          <c:h val="0.50927403784912961"/>
        </c:manualLayout>
      </c:layout>
      <c:barChart>
        <c:barDir val="col"/>
        <c:grouping val="clustered"/>
        <c:varyColors val="0"/>
        <c:ser>
          <c:idx val="0"/>
          <c:order val="0"/>
          <c:tx>
            <c:strRef>
              <c:f>'F2-3'!$B$30</c:f>
              <c:strCache>
                <c:ptCount val="1"/>
                <c:pt idx="0">
                  <c:v>Due to lower leaching rate</c:v>
                </c:pt>
              </c:strCache>
            </c:strRef>
          </c:tx>
          <c:spPr>
            <a:solidFill>
              <a:schemeClr val="bg1">
                <a:lumMod val="85000"/>
              </a:schemeClr>
            </a:solidFill>
            <a:ln>
              <a:noFill/>
            </a:ln>
            <a:effectLst/>
          </c:spPr>
          <c:invertIfNegative val="0"/>
          <c:dLbls>
            <c:dLbl>
              <c:idx val="0"/>
              <c:layout/>
              <c:tx>
                <c:rich>
                  <a:bodyPr/>
                  <a:lstStyle/>
                  <a:p>
                    <a:r>
                      <a:rPr lang="en-US"/>
                      <a:t>92%</a:t>
                    </a:r>
                  </a:p>
                </c:rich>
              </c:tx>
              <c:showLegendKey val="0"/>
              <c:showVal val="1"/>
              <c:showCatName val="1"/>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0-6A26-4348-AFDA-163417DDEDC2}"/>
                </c:ext>
              </c:extLst>
            </c:dLbl>
            <c:dLbl>
              <c:idx val="1"/>
              <c:layout/>
              <c:tx>
                <c:rich>
                  <a:bodyPr/>
                  <a:lstStyle/>
                  <a:p>
                    <a:r>
                      <a:rPr lang="en-US"/>
                      <a:t>96%</a:t>
                    </a:r>
                  </a:p>
                </c:rich>
              </c:tx>
              <c:showLegendKey val="0"/>
              <c:showVal val="1"/>
              <c:showCatName val="1"/>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1-6A26-4348-AFDA-163417DDEDC2}"/>
                </c:ext>
              </c:extLst>
            </c:dLbl>
            <c:spPr>
              <a:solidFill>
                <a:sysClr val="window" lastClr="FFFFFF"/>
              </a:solidFill>
              <a:ln>
                <a:solidFill>
                  <a:sysClr val="windowText" lastClr="000000">
                    <a:lumMod val="25000"/>
                    <a:lumOff val="75000"/>
                  </a:sysClr>
                </a:solidFill>
              </a:ln>
              <a:effectLst/>
            </c:spPr>
            <c:txPr>
              <a:bodyPr rot="0" spcFirstLastPara="1" vertOverflow="clip" horzOverflow="clip" vert="horz" wrap="square" lIns="36576" tIns="18288" rIns="36576" bIns="18288" anchor="ctr" anchorCtr="1">
                <a:spAutoFit/>
              </a:bodyPr>
              <a:lstStyle/>
              <a:p>
                <a:pPr>
                  <a:defRPr sz="1400" b="0" i="0" u="none" strike="noStrike" kern="1200" baseline="0">
                    <a:solidFill>
                      <a:schemeClr val="dk1">
                        <a:lumMod val="65000"/>
                        <a:lumOff val="35000"/>
                      </a:schemeClr>
                    </a:solidFill>
                    <a:latin typeface="Arial" panose="020B0604020202020204" pitchFamily="34" charset="0"/>
                    <a:ea typeface="+mn-ea"/>
                    <a:cs typeface="Arial" panose="020B0604020202020204" pitchFamily="34" charset="0"/>
                  </a:defRPr>
                </a:pPr>
                <a:endParaRPr lang="en-US"/>
              </a:p>
            </c:txPr>
            <c:showLegendKey val="0"/>
            <c:showVal val="1"/>
            <c:showCatName val="1"/>
            <c:showSerName val="0"/>
            <c:showPercent val="0"/>
            <c:showBubbleSize val="0"/>
            <c:showLeaderLines val="0"/>
            <c:extLst>
              <c:ext xmlns:c15="http://schemas.microsoft.com/office/drawing/2012/chart" uri="{CE6537A1-D6FC-4f65-9D91-7224C49458BB}">
                <c15:spPr xmlns:c15="http://schemas.microsoft.com/office/drawing/2012/chart">
                  <a:prstGeom prst="wedgeRectCallout">
                    <a:avLst/>
                  </a:prstGeom>
                  <a:noFill/>
                  <a:ln>
                    <a:noFill/>
                  </a:ln>
                </c15:spPr>
                <c15:showLeaderLines val="0"/>
              </c:ext>
            </c:extLst>
          </c:dLbls>
          <c:cat>
            <c:strRef>
              <c:f>'F2-3'!$C$29:$D$29</c:f>
              <c:strCache>
                <c:ptCount val="2"/>
                <c:pt idx="0">
                  <c:v>Carbon only</c:v>
                </c:pt>
                <c:pt idx="1">
                  <c:v>Carbon + WL</c:v>
                </c:pt>
              </c:strCache>
            </c:strRef>
          </c:cat>
          <c:val>
            <c:numRef>
              <c:f>'F2-3'!$C$30:$D$30</c:f>
              <c:numCache>
                <c:formatCode>General</c:formatCode>
                <c:ptCount val="2"/>
                <c:pt idx="0">
                  <c:v>-7.2224906266528226</c:v>
                </c:pt>
                <c:pt idx="1">
                  <c:v>-21.48553210552555</c:v>
                </c:pt>
              </c:numCache>
            </c:numRef>
          </c:val>
          <c:extLst>
            <c:ext xmlns:c16="http://schemas.microsoft.com/office/drawing/2014/chart" uri="{C3380CC4-5D6E-409C-BE32-E72D297353CC}">
              <c16:uniqueId val="{00000002-6A26-4348-AFDA-163417DDEDC2}"/>
            </c:ext>
          </c:extLst>
        </c:ser>
        <c:ser>
          <c:idx val="2"/>
          <c:order val="2"/>
          <c:spPr>
            <a:solidFill>
              <a:schemeClr val="bg1">
                <a:lumMod val="85000"/>
              </a:schemeClr>
            </a:solidFill>
            <a:ln>
              <a:noFill/>
            </a:ln>
            <a:effectLst/>
          </c:spPr>
          <c:invertIfNegative val="0"/>
          <c:dLbls>
            <c:dLbl>
              <c:idx val="0"/>
              <c:layout/>
              <c:tx>
                <c:rich>
                  <a:bodyPr/>
                  <a:lstStyle/>
                  <a:p>
                    <a:r>
                      <a:rPr lang="en-US"/>
                      <a:t>90%</a:t>
                    </a:r>
                  </a:p>
                </c:rich>
              </c:tx>
              <c:showLegendKey val="0"/>
              <c:showVal val="1"/>
              <c:showCatName val="1"/>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3-6A26-4348-AFDA-163417DDEDC2}"/>
                </c:ext>
              </c:extLst>
            </c:dLbl>
            <c:dLbl>
              <c:idx val="1"/>
              <c:layout/>
              <c:tx>
                <c:rich>
                  <a:bodyPr/>
                  <a:lstStyle/>
                  <a:p>
                    <a:r>
                      <a:rPr lang="en-US"/>
                      <a:t>94</a:t>
                    </a:r>
                    <a:r>
                      <a:rPr lang="en-US" baseline="0"/>
                      <a:t>%</a:t>
                    </a:r>
                    <a:endParaRPr lang="en-US"/>
                  </a:p>
                </c:rich>
              </c:tx>
              <c:showLegendKey val="0"/>
              <c:showVal val="1"/>
              <c:showCatName val="1"/>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4-6A26-4348-AFDA-163417DDEDC2}"/>
                </c:ext>
              </c:extLst>
            </c:dLbl>
            <c:spPr>
              <a:solidFill>
                <a:sysClr val="window" lastClr="FFFFFF"/>
              </a:solidFill>
              <a:ln>
                <a:solidFill>
                  <a:sysClr val="windowText" lastClr="000000">
                    <a:lumMod val="25000"/>
                    <a:lumOff val="75000"/>
                  </a:sysClr>
                </a:solidFill>
              </a:ln>
              <a:effectLst/>
            </c:spPr>
            <c:txPr>
              <a:bodyPr rot="0" spcFirstLastPara="1" vertOverflow="clip" horzOverflow="clip" vert="horz" wrap="square" lIns="36576" tIns="18288" rIns="36576" bIns="18288" anchor="ctr" anchorCtr="1">
                <a:spAutoFit/>
              </a:bodyPr>
              <a:lstStyle/>
              <a:p>
                <a:pPr>
                  <a:defRPr sz="1400" b="0" i="0" u="none" strike="noStrike" kern="1200" baseline="0">
                    <a:solidFill>
                      <a:schemeClr val="dk1">
                        <a:lumMod val="65000"/>
                        <a:lumOff val="35000"/>
                      </a:schemeClr>
                    </a:solidFill>
                    <a:latin typeface="Arial" panose="020B0604020202020204" pitchFamily="34" charset="0"/>
                    <a:ea typeface="+mn-ea"/>
                    <a:cs typeface="Arial" panose="020B0604020202020204" pitchFamily="34" charset="0"/>
                  </a:defRPr>
                </a:pPr>
                <a:endParaRPr lang="en-US"/>
              </a:p>
            </c:txPr>
            <c:showLegendKey val="0"/>
            <c:showVal val="1"/>
            <c:showCatName val="1"/>
            <c:showSerName val="0"/>
            <c:showPercent val="0"/>
            <c:showBubbleSize val="0"/>
            <c:showLeaderLines val="0"/>
            <c:extLst>
              <c:ext xmlns:c15="http://schemas.microsoft.com/office/drawing/2012/chart" uri="{CE6537A1-D6FC-4f65-9D91-7224C49458BB}">
                <c15:spPr xmlns:c15="http://schemas.microsoft.com/office/drawing/2012/chart">
                  <a:prstGeom prst="wedgeRectCallout">
                    <a:avLst/>
                  </a:prstGeom>
                  <a:noFill/>
                  <a:ln>
                    <a:noFill/>
                  </a:ln>
                </c15:spPr>
                <c15:showLeaderLines val="0"/>
              </c:ext>
            </c:extLst>
          </c:dLbls>
          <c:cat>
            <c:strRef>
              <c:f>'F2-3'!$C$29:$D$29</c:f>
              <c:strCache>
                <c:ptCount val="2"/>
                <c:pt idx="0">
                  <c:v>Carbon only</c:v>
                </c:pt>
                <c:pt idx="1">
                  <c:v>Carbon + WL</c:v>
                </c:pt>
              </c:strCache>
            </c:strRef>
          </c:cat>
          <c:val>
            <c:numRef>
              <c:f>'F2-3'!$C$32:$D$32</c:f>
              <c:numCache>
                <c:formatCode>General</c:formatCode>
                <c:ptCount val="2"/>
                <c:pt idx="0">
                  <c:v>-16.494536592593636</c:v>
                </c:pt>
                <c:pt idx="1">
                  <c:v>-29.346667252214363</c:v>
                </c:pt>
              </c:numCache>
            </c:numRef>
          </c:val>
          <c:extLst>
            <c:ext xmlns:c16="http://schemas.microsoft.com/office/drawing/2014/chart" uri="{C3380CC4-5D6E-409C-BE32-E72D297353CC}">
              <c16:uniqueId val="{00000005-6A26-4348-AFDA-163417DDEDC2}"/>
            </c:ext>
          </c:extLst>
        </c:ser>
        <c:dLbls>
          <c:showLegendKey val="0"/>
          <c:showVal val="0"/>
          <c:showCatName val="0"/>
          <c:showSerName val="0"/>
          <c:showPercent val="0"/>
          <c:showBubbleSize val="0"/>
        </c:dLbls>
        <c:gapWidth val="219"/>
        <c:overlap val="-27"/>
        <c:axId val="429840544"/>
        <c:axId val="252664336"/>
      </c:barChart>
      <c:barChart>
        <c:barDir val="col"/>
        <c:grouping val="clustered"/>
        <c:varyColors val="0"/>
        <c:ser>
          <c:idx val="1"/>
          <c:order val="1"/>
          <c:tx>
            <c:strRef>
              <c:f>'F2-3'!$B$31</c:f>
              <c:strCache>
                <c:ptCount val="1"/>
                <c:pt idx="0">
                  <c:v>Duo to less land</c:v>
                </c:pt>
              </c:strCache>
            </c:strRef>
          </c:tx>
          <c:spPr>
            <a:solidFill>
              <a:srgbClr val="00B050"/>
            </a:solidFill>
            <a:ln>
              <a:noFill/>
            </a:ln>
            <a:effectLst/>
          </c:spPr>
          <c:invertIfNegative val="0"/>
          <c:cat>
            <c:strRef>
              <c:f>'F2-3'!$C$29:$D$29</c:f>
              <c:strCache>
                <c:ptCount val="2"/>
                <c:pt idx="0">
                  <c:v>Carbon only</c:v>
                </c:pt>
                <c:pt idx="1">
                  <c:v>Carbon + WL</c:v>
                </c:pt>
              </c:strCache>
            </c:strRef>
          </c:cat>
          <c:val>
            <c:numRef>
              <c:f>'F2-3'!$C$31:$D$31</c:f>
              <c:numCache>
                <c:formatCode>General</c:formatCode>
                <c:ptCount val="2"/>
                <c:pt idx="0">
                  <c:v>-0.64617588440458396</c:v>
                </c:pt>
                <c:pt idx="1">
                  <c:v>-0.69720380749568578</c:v>
                </c:pt>
              </c:numCache>
            </c:numRef>
          </c:val>
          <c:extLst>
            <c:ext xmlns:c16="http://schemas.microsoft.com/office/drawing/2014/chart" uri="{C3380CC4-5D6E-409C-BE32-E72D297353CC}">
              <c16:uniqueId val="{00000006-6A26-4348-AFDA-163417DDEDC2}"/>
            </c:ext>
          </c:extLst>
        </c:ser>
        <c:ser>
          <c:idx val="3"/>
          <c:order val="3"/>
          <c:spPr>
            <a:solidFill>
              <a:srgbClr val="00B050"/>
            </a:solidFill>
            <a:ln>
              <a:noFill/>
            </a:ln>
            <a:effectLst/>
          </c:spPr>
          <c:invertIfNegative val="0"/>
          <c:cat>
            <c:strRef>
              <c:f>'F2-3'!$C$29:$D$29</c:f>
              <c:strCache>
                <c:ptCount val="2"/>
                <c:pt idx="0">
                  <c:v>Carbon only</c:v>
                </c:pt>
                <c:pt idx="1">
                  <c:v>Carbon + WL</c:v>
                </c:pt>
              </c:strCache>
            </c:strRef>
          </c:cat>
          <c:val>
            <c:numRef>
              <c:f>'F2-3'!$C$33:$D$33</c:f>
              <c:numCache>
                <c:formatCode>General</c:formatCode>
                <c:ptCount val="2"/>
                <c:pt idx="0">
                  <c:v>-1.9245919867479371</c:v>
                </c:pt>
                <c:pt idx="1">
                  <c:v>-1.9610174734277219</c:v>
                </c:pt>
              </c:numCache>
            </c:numRef>
          </c:val>
          <c:extLst>
            <c:ext xmlns:c16="http://schemas.microsoft.com/office/drawing/2014/chart" uri="{C3380CC4-5D6E-409C-BE32-E72D297353CC}">
              <c16:uniqueId val="{00000007-6A26-4348-AFDA-163417DDEDC2}"/>
            </c:ext>
          </c:extLst>
        </c:ser>
        <c:dLbls>
          <c:showLegendKey val="0"/>
          <c:showVal val="0"/>
          <c:showCatName val="0"/>
          <c:showSerName val="0"/>
          <c:showPercent val="0"/>
          <c:showBubbleSize val="0"/>
        </c:dLbls>
        <c:gapWidth val="219"/>
        <c:overlap val="-27"/>
        <c:axId val="359622192"/>
        <c:axId val="1603630016"/>
      </c:barChart>
      <c:lineChart>
        <c:grouping val="standard"/>
        <c:varyColors val="0"/>
        <c:ser>
          <c:idx val="4"/>
          <c:order val="4"/>
          <c:tx>
            <c:strRef>
              <c:f>'F2-3'!$E$29</c:f>
              <c:strCache>
                <c:ptCount val="1"/>
                <c:pt idx="0">
                  <c:v>inv.-value</c:v>
                </c:pt>
              </c:strCache>
            </c:strRef>
          </c:tx>
          <c:spPr>
            <a:ln w="28575" cap="rnd">
              <a:solidFill>
                <a:schemeClr val="accent5"/>
              </a:solidFill>
              <a:round/>
            </a:ln>
            <a:effectLst/>
          </c:spPr>
          <c:marker>
            <c:symbol val="none"/>
          </c:marker>
          <c:val>
            <c:numRef>
              <c:f>'F2-3'!$E$30</c:f>
              <c:numCache>
                <c:formatCode>General</c:formatCode>
                <c:ptCount val="1"/>
                <c:pt idx="0">
                  <c:v>-29.346667252214363</c:v>
                </c:pt>
              </c:numCache>
            </c:numRef>
          </c:val>
          <c:smooth val="0"/>
          <c:extLst>
            <c:ext xmlns:c16="http://schemas.microsoft.com/office/drawing/2014/chart" uri="{C3380CC4-5D6E-409C-BE32-E72D297353CC}">
              <c16:uniqueId val="{00000008-6A26-4348-AFDA-163417DDEDC2}"/>
            </c:ext>
          </c:extLst>
        </c:ser>
        <c:dLbls>
          <c:showLegendKey val="0"/>
          <c:showVal val="0"/>
          <c:showCatName val="0"/>
          <c:showSerName val="0"/>
          <c:showPercent val="0"/>
          <c:showBubbleSize val="0"/>
        </c:dLbls>
        <c:marker val="1"/>
        <c:smooth val="0"/>
        <c:axId val="359622192"/>
        <c:axId val="1603630016"/>
      </c:lineChart>
      <c:catAx>
        <c:axId val="429840544"/>
        <c:scaling>
          <c:orientation val="minMax"/>
        </c:scaling>
        <c:delete val="0"/>
        <c:axPos val="b"/>
        <c:numFmt formatCode="General" sourceLinked="1"/>
        <c:majorTickMark val="none"/>
        <c:minorTickMark val="none"/>
        <c:tickLblPos val="low"/>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252664336"/>
        <c:crosses val="autoZero"/>
        <c:auto val="1"/>
        <c:lblAlgn val="ctr"/>
        <c:lblOffset val="100"/>
        <c:noMultiLvlLbl val="0"/>
      </c:catAx>
      <c:valAx>
        <c:axId val="252664336"/>
        <c:scaling>
          <c:orientation val="minMax"/>
        </c:scaling>
        <c:delete val="1"/>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4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r>
                  <a:rPr lang="en-US"/>
                  <a:t>Total leaching reduction</a:t>
                </a:r>
              </a:p>
            </c:rich>
          </c:tx>
          <c:layout>
            <c:manualLayout>
              <c:xMode val="edge"/>
              <c:yMode val="edge"/>
              <c:x val="1.5419022930359775E-2"/>
              <c:y val="0.15719701849222192"/>
            </c:manualLayout>
          </c:layout>
          <c:overlay val="0"/>
          <c:spPr>
            <a:noFill/>
            <a:ln>
              <a:noFill/>
            </a:ln>
            <a:effectLst/>
          </c:spPr>
          <c:txPr>
            <a:bodyPr rot="-5400000" spcFirstLastPara="1" vertOverflow="ellipsis" vert="horz" wrap="square" anchor="ctr" anchorCtr="1"/>
            <a:lstStyle/>
            <a:p>
              <a:pPr>
                <a:defRPr sz="14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title>
        <c:numFmt formatCode="General" sourceLinked="1"/>
        <c:majorTickMark val="none"/>
        <c:minorTickMark val="none"/>
        <c:tickLblPos val="nextTo"/>
        <c:crossAx val="429840544"/>
        <c:crosses val="autoZero"/>
        <c:crossBetween val="between"/>
      </c:valAx>
      <c:valAx>
        <c:axId val="1603630016"/>
        <c:scaling>
          <c:orientation val="minMax"/>
        </c:scaling>
        <c:delete val="1"/>
        <c:axPos val="r"/>
        <c:numFmt formatCode="General" sourceLinked="1"/>
        <c:majorTickMark val="out"/>
        <c:minorTickMark val="none"/>
        <c:tickLblPos val="nextTo"/>
        <c:crossAx val="359622192"/>
        <c:crosses val="max"/>
        <c:crossBetween val="between"/>
      </c:valAx>
      <c:catAx>
        <c:axId val="359622192"/>
        <c:scaling>
          <c:orientation val="minMax"/>
        </c:scaling>
        <c:delete val="1"/>
        <c:axPos val="b"/>
        <c:numFmt formatCode="General" sourceLinked="1"/>
        <c:majorTickMark val="out"/>
        <c:minorTickMark val="none"/>
        <c:tickLblPos val="nextTo"/>
        <c:crossAx val="1603630016"/>
        <c:crosses val="autoZero"/>
        <c:auto val="1"/>
        <c:lblAlgn val="ctr"/>
        <c:lblOffset val="100"/>
        <c:noMultiLvlLbl val="0"/>
      </c:catAx>
      <c:spPr>
        <a:noFill/>
        <a:ln>
          <a:noFill/>
        </a:ln>
        <a:effectLst/>
      </c:spPr>
    </c:plotArea>
    <c:legend>
      <c:legendPos val="b"/>
      <c:legendEntry>
        <c:idx val="1"/>
        <c:delete val="1"/>
      </c:legendEntry>
      <c:legendEntry>
        <c:idx val="3"/>
        <c:delete val="1"/>
      </c:legendEntry>
      <c:legendEntry>
        <c:idx val="4"/>
        <c:delete val="1"/>
      </c:legendEntry>
      <c:layout>
        <c:manualLayout>
          <c:xMode val="edge"/>
          <c:yMode val="edge"/>
          <c:x val="6.9464803204106029E-2"/>
          <c:y val="0.8357719207630091"/>
          <c:w val="0.82214097110210727"/>
          <c:h val="0.11955491802215498"/>
        </c:manualLayout>
      </c:layout>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400">
          <a:latin typeface="Arial" panose="020B0604020202020204" pitchFamily="34" charset="0"/>
          <a:cs typeface="Arial" panose="020B0604020202020204" pitchFamily="34" charset="0"/>
        </a:defRPr>
      </a:pPr>
      <a:endParaRPr lang="en-US"/>
    </a:p>
  </c:txPr>
  <c:externalData r:id="rId3">
    <c:autoUpdate val="0"/>
  </c:externalData>
  <c:userShapes r:id="rId4"/>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80" b="0" i="0" u="none" strike="noStrike" kern="1200" spc="0" baseline="0">
                <a:solidFill>
                  <a:schemeClr val="tx1">
                    <a:lumMod val="65000"/>
                    <a:lumOff val="35000"/>
                  </a:schemeClr>
                </a:solidFill>
                <a:latin typeface="+mn-lt"/>
                <a:ea typeface="+mn-ea"/>
                <a:cs typeface="+mn-cs"/>
              </a:defRPr>
            </a:pPr>
            <a:r>
              <a:rPr lang="en-US" sz="1300" b="1" dirty="0"/>
              <a:t>Changes in Agricultural GHG Emissions </a:t>
            </a:r>
          </a:p>
          <a:p>
            <a:pPr>
              <a:defRPr/>
            </a:pPr>
            <a:r>
              <a:rPr lang="en-US" sz="1300" b="1" dirty="0"/>
              <a:t>(in M MT CO2-eq. per </a:t>
            </a:r>
            <a:r>
              <a:rPr lang="en-US" sz="1300" b="1" dirty="0" smtClean="0"/>
              <a:t>year</a:t>
            </a:r>
            <a:r>
              <a:rPr lang="en-US" sz="1300" b="1" dirty="0"/>
              <a:t>)</a:t>
            </a:r>
          </a:p>
        </c:rich>
      </c:tx>
      <c:layout>
        <c:manualLayout>
          <c:xMode val="edge"/>
          <c:yMode val="edge"/>
          <c:x val="0.115569642457966"/>
          <c:y val="0"/>
        </c:manualLayout>
      </c:layout>
      <c:overlay val="0"/>
      <c:spPr>
        <a:noFill/>
        <a:ln>
          <a:noFill/>
        </a:ln>
        <a:effectLst/>
      </c:spPr>
      <c:txPr>
        <a:bodyPr rot="0" spcFirstLastPara="1" vertOverflow="ellipsis" vert="horz" wrap="square" anchor="ctr" anchorCtr="1"/>
        <a:lstStyle/>
        <a:p>
          <a:pPr>
            <a:defRPr sz="168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153620846158571"/>
          <c:y val="0.28394045002712698"/>
          <c:w val="0.80824127599456697"/>
          <c:h val="0.56605320508694301"/>
        </c:manualLayout>
      </c:layout>
      <c:barChart>
        <c:barDir val="col"/>
        <c:grouping val="clustered"/>
        <c:varyColors val="0"/>
        <c:ser>
          <c:idx val="0"/>
          <c:order val="0"/>
          <c:tx>
            <c:strRef>
              <c:f>Sheet2!$T$18</c:f>
              <c:strCache>
                <c:ptCount val="1"/>
                <c:pt idx="0">
                  <c:v>Change in Agricultural GHG Emissions (in M MT CO2-eq. per yr)</c:v>
                </c:pt>
              </c:strCache>
            </c:strRef>
          </c:tx>
          <c:spPr>
            <a:solidFill>
              <a:schemeClr val="accent6"/>
            </a:solidFill>
            <a:ln>
              <a:noFill/>
            </a:ln>
            <a:effectLst/>
          </c:spPr>
          <c:invertIfNegative val="0"/>
          <c:dLbls>
            <c:spPr>
              <a:noFill/>
              <a:ln>
                <a:noFill/>
              </a:ln>
              <a:effectLst/>
            </c:spPr>
            <c:txPr>
              <a:bodyPr rot="0" spcFirstLastPara="1" vertOverflow="ellipsis" vert="horz" wrap="square" anchor="ctr" anchorCtr="1"/>
              <a:lstStyle/>
              <a:p>
                <a:pPr>
                  <a:defRPr sz="13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Sheet2!$S$19:$S$20</c:f>
              <c:strCache>
                <c:ptCount val="2"/>
                <c:pt idx="0">
                  <c:v>Rest of World</c:v>
                </c:pt>
                <c:pt idx="1">
                  <c:v>US</c:v>
                </c:pt>
              </c:strCache>
            </c:strRef>
          </c:cat>
          <c:val>
            <c:numRef>
              <c:f>Sheet2!$T$19:$T$20</c:f>
              <c:numCache>
                <c:formatCode>0.0</c:formatCode>
                <c:ptCount val="2"/>
                <c:pt idx="0">
                  <c:v>10.847860497999999</c:v>
                </c:pt>
                <c:pt idx="1">
                  <c:v>-2.2189990450000008</c:v>
                </c:pt>
              </c:numCache>
            </c:numRef>
          </c:val>
          <c:extLst>
            <c:ext xmlns:c16="http://schemas.microsoft.com/office/drawing/2014/chart" uri="{C3380CC4-5D6E-409C-BE32-E72D297353CC}">
              <c16:uniqueId val="{00000000-338B-40B4-9FFF-8DAB3FF6BDAE}"/>
            </c:ext>
          </c:extLst>
        </c:ser>
        <c:dLbls>
          <c:showLegendKey val="0"/>
          <c:showVal val="0"/>
          <c:showCatName val="0"/>
          <c:showSerName val="0"/>
          <c:showPercent val="0"/>
          <c:showBubbleSize val="0"/>
        </c:dLbls>
        <c:gapWidth val="219"/>
        <c:overlap val="-27"/>
        <c:axId val="252475312"/>
        <c:axId val="252477088"/>
      </c:barChart>
      <c:catAx>
        <c:axId val="252475312"/>
        <c:scaling>
          <c:orientation val="minMax"/>
        </c:scaling>
        <c:delete val="0"/>
        <c:axPos val="b"/>
        <c:numFmt formatCode="General" sourceLinked="1"/>
        <c:majorTickMark val="none"/>
        <c:minorTickMark val="none"/>
        <c:tickLblPos val="low"/>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252477088"/>
        <c:crosses val="autoZero"/>
        <c:auto val="1"/>
        <c:lblAlgn val="ctr"/>
        <c:lblOffset val="100"/>
        <c:noMultiLvlLbl val="0"/>
      </c:catAx>
      <c:valAx>
        <c:axId val="252477088"/>
        <c:scaling>
          <c:orientation val="minMax"/>
          <c:max val="12"/>
        </c:scaling>
        <c:delete val="0"/>
        <c:axPos val="l"/>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300" b="0" i="0" u="none" strike="noStrike" kern="1200" baseline="0">
                <a:solidFill>
                  <a:schemeClr val="tx1">
                    <a:lumMod val="65000"/>
                    <a:lumOff val="35000"/>
                  </a:schemeClr>
                </a:solidFill>
                <a:latin typeface="+mn-lt"/>
                <a:ea typeface="+mn-ea"/>
                <a:cs typeface="+mn-cs"/>
              </a:defRPr>
            </a:pPr>
            <a:endParaRPr lang="en-US"/>
          </a:p>
        </c:txPr>
        <c:crossAx val="252475312"/>
        <c:crosses val="autoZero"/>
        <c:crossBetween val="between"/>
        <c:majorUnit val="16"/>
      </c:valAx>
      <c:spPr>
        <a:noFill/>
        <a:ln>
          <a:noFill/>
        </a:ln>
        <a:effectLst/>
      </c:spPr>
    </c:plotArea>
    <c:plotVisOnly val="1"/>
    <c:dispBlanksAs val="gap"/>
    <c:showDLblsOverMax val="0"/>
  </c:chart>
  <c:spPr>
    <a:noFill/>
    <a:ln>
      <a:noFill/>
    </a:ln>
    <a:effectLst/>
  </c:spPr>
  <c:txPr>
    <a:bodyPr/>
    <a:lstStyle/>
    <a:p>
      <a:pPr>
        <a:defRPr sz="1400"/>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0" i="0" u="none" strike="noStrike" kern="1200" spc="0" baseline="0">
                <a:solidFill>
                  <a:schemeClr val="tx1">
                    <a:lumMod val="65000"/>
                    <a:lumOff val="35000"/>
                  </a:schemeClr>
                </a:solidFill>
                <a:latin typeface="+mn-lt"/>
                <a:ea typeface="+mn-ea"/>
                <a:cs typeface="+mn-cs"/>
              </a:defRPr>
            </a:pPr>
            <a:r>
              <a:rPr lang="en-US" sz="1300" b="1" dirty="0"/>
              <a:t>Distribution of Additional Persons Experiencing</a:t>
            </a:r>
          </a:p>
          <a:p>
            <a:pPr>
              <a:defRPr/>
            </a:pPr>
            <a:r>
              <a:rPr lang="en-US" sz="1300" b="1" baseline="0" dirty="0"/>
              <a:t> Daily Caloric Deficit</a:t>
            </a:r>
            <a:endParaRPr lang="en-US" sz="1300" b="1" dirty="0"/>
          </a:p>
        </c:rich>
      </c:tx>
      <c:layout>
        <c:manualLayout>
          <c:xMode val="edge"/>
          <c:yMode val="edge"/>
          <c:x val="0.147846236638037"/>
          <c:y val="4.1154370367297898E-3"/>
        </c:manualLayout>
      </c:layout>
      <c:overlay val="0"/>
      <c:spPr>
        <a:noFill/>
        <a:ln>
          <a:noFill/>
        </a:ln>
        <a:effectLst/>
      </c:spPr>
      <c:txPr>
        <a:bodyPr rot="0" spcFirstLastPara="1" vertOverflow="ellipsis" vert="horz" wrap="square" anchor="ctr" anchorCtr="1"/>
        <a:lstStyle/>
        <a:p>
          <a:pPr>
            <a:defRPr sz="18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48860114869973897"/>
          <c:y val="0.165341230785469"/>
          <c:w val="0.510063060218792"/>
          <c:h val="0.82471800010554797"/>
        </c:manualLayout>
      </c:layout>
      <c:pieChart>
        <c:varyColors val="1"/>
        <c:ser>
          <c:idx val="0"/>
          <c:order val="0"/>
          <c:dPt>
            <c:idx val="0"/>
            <c:bubble3D val="0"/>
            <c:spPr>
              <a:solidFill>
                <a:schemeClr val="accent2"/>
              </a:solidFill>
              <a:ln w="19050">
                <a:solidFill>
                  <a:schemeClr val="lt1"/>
                </a:solidFill>
              </a:ln>
              <a:effectLst/>
            </c:spPr>
            <c:extLst>
              <c:ext xmlns:c16="http://schemas.microsoft.com/office/drawing/2014/chart" uri="{C3380CC4-5D6E-409C-BE32-E72D297353CC}">
                <c16:uniqueId val="{00000001-95C2-42AE-AE17-8B2313687549}"/>
              </c:ext>
            </c:extLst>
          </c:dPt>
          <c:dPt>
            <c:idx val="1"/>
            <c:bubble3D val="0"/>
            <c:spPr>
              <a:solidFill>
                <a:schemeClr val="accent4"/>
              </a:solidFill>
              <a:ln w="19050">
                <a:solidFill>
                  <a:schemeClr val="lt1"/>
                </a:solidFill>
              </a:ln>
              <a:effectLst/>
            </c:spPr>
            <c:extLst>
              <c:ext xmlns:c16="http://schemas.microsoft.com/office/drawing/2014/chart" uri="{C3380CC4-5D6E-409C-BE32-E72D297353CC}">
                <c16:uniqueId val="{00000003-95C2-42AE-AE17-8B2313687549}"/>
              </c:ext>
            </c:extLst>
          </c:dPt>
          <c:dPt>
            <c:idx val="2"/>
            <c:bubble3D val="0"/>
            <c:spPr>
              <a:solidFill>
                <a:schemeClr val="accent6"/>
              </a:solidFill>
              <a:ln w="19050">
                <a:solidFill>
                  <a:schemeClr val="lt1"/>
                </a:solidFill>
              </a:ln>
              <a:effectLst/>
            </c:spPr>
            <c:extLst>
              <c:ext xmlns:c16="http://schemas.microsoft.com/office/drawing/2014/chart" uri="{C3380CC4-5D6E-409C-BE32-E72D297353CC}">
                <c16:uniqueId val="{00000005-95C2-42AE-AE17-8B2313687549}"/>
              </c:ext>
            </c:extLst>
          </c:dPt>
          <c:dPt>
            <c:idx val="3"/>
            <c:bubble3D val="0"/>
            <c:spPr>
              <a:solidFill>
                <a:schemeClr val="accent2">
                  <a:lumMod val="60000"/>
                </a:schemeClr>
              </a:solidFill>
              <a:ln w="19050">
                <a:solidFill>
                  <a:schemeClr val="lt1"/>
                </a:solidFill>
              </a:ln>
              <a:effectLst/>
            </c:spPr>
            <c:extLst>
              <c:ext xmlns:c16="http://schemas.microsoft.com/office/drawing/2014/chart" uri="{C3380CC4-5D6E-409C-BE32-E72D297353CC}">
                <c16:uniqueId val="{00000007-95C2-42AE-AE17-8B2313687549}"/>
              </c:ext>
            </c:extLst>
          </c:dPt>
          <c:dPt>
            <c:idx val="4"/>
            <c:bubble3D val="0"/>
            <c:spPr>
              <a:solidFill>
                <a:schemeClr val="accent4">
                  <a:lumMod val="60000"/>
                </a:schemeClr>
              </a:solidFill>
              <a:ln w="19050">
                <a:solidFill>
                  <a:schemeClr val="lt1"/>
                </a:solidFill>
              </a:ln>
              <a:effectLst/>
            </c:spPr>
            <c:extLst>
              <c:ext xmlns:c16="http://schemas.microsoft.com/office/drawing/2014/chart" uri="{C3380CC4-5D6E-409C-BE32-E72D297353CC}">
                <c16:uniqueId val="{00000009-95C2-42AE-AE17-8B2313687549}"/>
              </c:ext>
            </c:extLst>
          </c:dPt>
          <c:dLbls>
            <c:dLbl>
              <c:idx val="1"/>
              <c:layout>
                <c:manualLayout>
                  <c:x val="-6.1079975297205498E-2"/>
                  <c:y val="-3.2540335869105097E-2"/>
                </c:manualLayout>
              </c:layou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3-95C2-42AE-AE17-8B2313687549}"/>
                </c:ext>
              </c:extLst>
            </c:dLbl>
            <c:spPr>
              <a:solidFill>
                <a:schemeClr val="bg1"/>
              </a:solidFill>
              <a:ln>
                <a:noFill/>
              </a:ln>
              <a:effectLst/>
            </c:spPr>
            <c:txPr>
              <a:bodyPr rot="0" spcFirstLastPara="1" vertOverflow="ellipsis" vert="horz" wrap="square" anchor="ctr" anchorCtr="1"/>
              <a:lstStyle/>
              <a:p>
                <a:pPr>
                  <a:defRPr sz="13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15:layout/>
              </c:ext>
            </c:extLst>
          </c:dLbls>
          <c:cat>
            <c:strRef>
              <c:f>Sheet2!$K$46:$K$50</c:f>
              <c:strCache>
                <c:ptCount val="5"/>
                <c:pt idx="0">
                  <c:v>Sub Saharan Africa</c:v>
                </c:pt>
                <c:pt idx="1">
                  <c:v>South America</c:v>
                </c:pt>
                <c:pt idx="2">
                  <c:v>South Asia</c:v>
                </c:pt>
                <c:pt idx="3">
                  <c:v>South East Asia</c:v>
                </c:pt>
                <c:pt idx="4">
                  <c:v>Rest of World</c:v>
                </c:pt>
              </c:strCache>
            </c:strRef>
          </c:cat>
          <c:val>
            <c:numRef>
              <c:f>Sheet2!$M$46:$M$50</c:f>
              <c:numCache>
                <c:formatCode>0%</c:formatCode>
                <c:ptCount val="5"/>
                <c:pt idx="0">
                  <c:v>0.29620317347110803</c:v>
                </c:pt>
                <c:pt idx="1">
                  <c:v>3.39732187009412E-2</c:v>
                </c:pt>
                <c:pt idx="2">
                  <c:v>0.36841907314361999</c:v>
                </c:pt>
                <c:pt idx="3">
                  <c:v>0.17532933364350201</c:v>
                </c:pt>
                <c:pt idx="4">
                  <c:v>0.126075201040829</c:v>
                </c:pt>
              </c:numCache>
            </c:numRef>
          </c:val>
          <c:extLst>
            <c:ext xmlns:c16="http://schemas.microsoft.com/office/drawing/2014/chart" uri="{C3380CC4-5D6E-409C-BE32-E72D297353CC}">
              <c16:uniqueId val="{0000000A-95C2-42AE-AE17-8B2313687549}"/>
            </c:ext>
          </c:extLst>
        </c:ser>
        <c:dLbls>
          <c:showLegendKey val="0"/>
          <c:showVal val="0"/>
          <c:showCatName val="0"/>
          <c:showSerName val="0"/>
          <c:showPercent val="0"/>
          <c:showBubbleSize val="0"/>
          <c:showLeaderLines val="1"/>
        </c:dLbls>
        <c:firstSliceAng val="0"/>
      </c:pieChart>
      <c:spPr>
        <a:noFill/>
        <a:ln>
          <a:noFill/>
        </a:ln>
        <a:effectLst/>
      </c:spPr>
    </c:plotArea>
    <c:legend>
      <c:legendPos val="b"/>
      <c:layout>
        <c:manualLayout>
          <c:xMode val="edge"/>
          <c:yMode val="edge"/>
          <c:x val="4.4118177416829898E-2"/>
          <c:y val="0.311061862433959"/>
          <c:w val="0.36621004639808902"/>
          <c:h val="0.49448802840163902"/>
        </c:manualLayout>
      </c:layout>
      <c:overlay val="0"/>
      <c:spPr>
        <a:noFill/>
        <a:ln>
          <a:noFill/>
        </a:ln>
        <a:effectLst/>
      </c:spPr>
      <c:txPr>
        <a:bodyPr rot="0" spcFirstLastPara="1" vertOverflow="ellipsis" vert="horz" wrap="square" anchor="ctr" anchorCtr="1"/>
        <a:lstStyle/>
        <a:p>
          <a:pPr>
            <a:defRPr sz="13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solidFill>
      <a:schemeClr val="bg1"/>
    </a:solidFill>
    <a:ln w="9525" cap="flat" cmpd="sng" algn="ctr">
      <a:noFill/>
      <a:round/>
    </a:ln>
    <a:effectLst/>
  </c:spPr>
  <c:txPr>
    <a:bodyPr/>
    <a:lstStyle/>
    <a:p>
      <a:pPr>
        <a:defRPr sz="1500"/>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0.12384</cdr:x>
      <cdr:y>0.03436</cdr:y>
    </cdr:from>
    <cdr:to>
      <cdr:x>0.34258</cdr:x>
      <cdr:y>0.1156</cdr:y>
    </cdr:to>
    <cdr:sp macro="" textlink="">
      <cdr:nvSpPr>
        <cdr:cNvPr id="2" name="TextBox 1">
          <a:extLst xmlns:a="http://schemas.openxmlformats.org/drawingml/2006/main">
            <a:ext uri="{FF2B5EF4-FFF2-40B4-BE49-F238E27FC236}">
              <a16:creationId xmlns:a16="http://schemas.microsoft.com/office/drawing/2014/main" id="{7E86B86E-7EF3-48C0-9365-C890903DF037}"/>
            </a:ext>
          </a:extLst>
        </cdr:cNvPr>
        <cdr:cNvSpPr txBox="1"/>
      </cdr:nvSpPr>
      <cdr:spPr>
        <a:xfrm xmlns:a="http://schemas.openxmlformats.org/drawingml/2006/main">
          <a:off x="404019" y="117477"/>
          <a:ext cx="713581" cy="277814"/>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FEEEA66-6A30-4A5F-89C8-14F32B7DA075}" type="datetimeFigureOut">
              <a:rPr lang="en-US" smtClean="0"/>
              <a:t>6/2/2022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9DFC911-FCC8-4B32-87B4-415F2C0A470C}" type="slidenum">
              <a:rPr lang="en-US" smtClean="0"/>
              <a:t>‹#›</a:t>
            </a:fld>
            <a:endParaRPr lang="en-US"/>
          </a:p>
        </p:txBody>
      </p:sp>
    </p:spTree>
    <p:extLst>
      <p:ext uri="{BB962C8B-B14F-4D97-AF65-F5344CB8AC3E}">
        <p14:creationId xmlns:p14="http://schemas.microsoft.com/office/powerpoint/2010/main" val="384380177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Welcome to the </a:t>
            </a:r>
            <a:r>
              <a:rPr lang="en-US" baseline="0" dirty="0"/>
              <a:t>Conference on the Long Run Sustainability of US Agriculture! I feel extremely fortunate that we have been  able to proceed with this event. It has been nearly two years in the planning, and Allison Roberts – our tireless organizer – and I were very disappointed this past week when it looked like we might have to cancel due to the hurricane. However, our good fortune has come at the cost of extreme misfortune for many along the coast of North and South Carolina and we are thinking of those friends, colleagues and fellow countrymen today. We certainly hope for a speedy recovery from the storm.</a:t>
            </a:r>
          </a:p>
          <a:p>
            <a:endParaRPr lang="en-US" baseline="0" dirty="0"/>
          </a:p>
          <a:p>
            <a:r>
              <a:rPr lang="en-US" baseline="0" dirty="0"/>
              <a:t>I want to begin by acknowledging those who have made this event possible. Primary funding has come from the Andrew Mellon Foundation, with additional conference support from USDA-NIFA. I’d like to thank our program officer at NIFA, Robbin Shoemaker, for helping to conceive of this event and encouraging me along the way. NIFA also funded the underlying research which we will be drawing on in the presentations today. Logistical support has been provided by the Purdue Policy Research Institute led by </a:t>
            </a:r>
            <a:r>
              <a:rPr lang="en-US" baseline="0" dirty="0" err="1"/>
              <a:t>Rosealee</a:t>
            </a:r>
            <a:r>
              <a:rPr lang="en-US" baseline="0" dirty="0"/>
              <a:t> Clawson, who is here today. Most importantly, PPRI made available to us Allison Roberts whom all of you know remotely and who has been the tireless organizer of this event. </a:t>
            </a:r>
            <a:r>
              <a:rPr lang="en-US" baseline="0" dirty="0" err="1"/>
              <a:t>Alli</a:t>
            </a:r>
            <a:r>
              <a:rPr lang="en-US" baseline="0" dirty="0"/>
              <a:t> is also available to deal with any issues that might arise during the course of today’s event. </a:t>
            </a:r>
          </a:p>
          <a:p>
            <a:endParaRPr lang="en-US" baseline="0" dirty="0"/>
          </a:p>
          <a:p>
            <a:r>
              <a:rPr lang="en-US" baseline="0" dirty="0"/>
              <a:t>Finally, I want to call to your attention GLASS – Global to Local Analysis of Systems Sustainability, the umbrella project for this event and the institution which will carry forward this work following today’s meeting. You’ll be hearing more about GLASS throughout the course of the day. </a:t>
            </a:r>
          </a:p>
        </p:txBody>
      </p:sp>
      <p:sp>
        <p:nvSpPr>
          <p:cNvPr id="4" name="Slide Number Placeholder 3"/>
          <p:cNvSpPr>
            <a:spLocks noGrp="1"/>
          </p:cNvSpPr>
          <p:nvPr>
            <p:ph type="sldNum" sz="quarter" idx="10"/>
          </p:nvPr>
        </p:nvSpPr>
        <p:spPr/>
        <p:txBody>
          <a:bodyPr/>
          <a:lstStyle/>
          <a:p>
            <a:fld id="{58F5EB94-EC44-419C-A2DC-3DB84CEB94CE}" type="slidenum">
              <a:rPr lang="en-US" smtClean="0"/>
              <a:t>3</a:t>
            </a:fld>
            <a:endParaRPr lang="en-US"/>
          </a:p>
        </p:txBody>
      </p:sp>
    </p:spTree>
    <p:extLst>
      <p:ext uri="{BB962C8B-B14F-4D97-AF65-F5344CB8AC3E}">
        <p14:creationId xmlns:p14="http://schemas.microsoft.com/office/powerpoint/2010/main" val="9024368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US" sz="1200" dirty="0"/>
              <a:t>Export yield &amp; leaching response functions for each of the 48,371 grids, and embedded in SIMPLE-G-CS</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US" sz="1200" dirty="0"/>
              <a:t>Carbon pricing imposes changes on fertilizer prices, reducing fertilizer application  (SIMPLE-G)</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US" sz="1200" dirty="0"/>
              <a:t>Because of greater N use efficiency at lower rates of fertilization additional leaching reductions occur (</a:t>
            </a:r>
            <a:r>
              <a:rPr lang="en-US" sz="1200" dirty="0" err="1"/>
              <a:t>AgroIBIS</a:t>
            </a:r>
            <a:r>
              <a:rPr lang="en-US" sz="1200" dirty="0"/>
              <a:t>)</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US" sz="1200" dirty="0"/>
              <a:t>However, because much N would have been prevented from reaching the coast due to removal in streams and groundwater, only a portion of the total reduction in leaching is observed as a reduction in export (WBM) ( – and only coincidently approximates the proportional reduction in applied fertilizer)</a:t>
            </a:r>
          </a:p>
          <a:p>
            <a:endParaRPr lang="en-US" dirty="0"/>
          </a:p>
        </p:txBody>
      </p:sp>
      <p:sp>
        <p:nvSpPr>
          <p:cNvPr id="4" name="Slide Number Placeholder 3"/>
          <p:cNvSpPr>
            <a:spLocks noGrp="1"/>
          </p:cNvSpPr>
          <p:nvPr>
            <p:ph type="sldNum" sz="quarter" idx="5"/>
          </p:nvPr>
        </p:nvSpPr>
        <p:spPr/>
        <p:txBody>
          <a:bodyPr/>
          <a:lstStyle/>
          <a:p>
            <a:fld id="{4CE0573D-FC92-D141-ABF6-8E9546504F64}" type="slidenum">
              <a:rPr lang="en-US" smtClean="0"/>
              <a:t>7</a:t>
            </a:fld>
            <a:endParaRPr lang="en-US"/>
          </a:p>
        </p:txBody>
      </p:sp>
    </p:spTree>
    <p:extLst>
      <p:ext uri="{BB962C8B-B14F-4D97-AF65-F5344CB8AC3E}">
        <p14:creationId xmlns:p14="http://schemas.microsoft.com/office/powerpoint/2010/main" val="400523502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526B44B-4941-4CCB-9E6E-205E97C63B98}" type="slidenum">
              <a:rPr lang="en-US" smtClean="0"/>
              <a:t>10</a:t>
            </a:fld>
            <a:endParaRPr lang="en-US"/>
          </a:p>
        </p:txBody>
      </p:sp>
    </p:spTree>
    <p:extLst>
      <p:ext uri="{BB962C8B-B14F-4D97-AF65-F5344CB8AC3E}">
        <p14:creationId xmlns:p14="http://schemas.microsoft.com/office/powerpoint/2010/main" val="7880722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07E170-5971-4C61-B738-6CABECBF537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4DD26CE5-E39F-4723-9BD7-2F4DB782D5A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14BF95FA-D04C-4D71-AC32-E980FE10DA75}"/>
              </a:ext>
            </a:extLst>
          </p:cNvPr>
          <p:cNvSpPr>
            <a:spLocks noGrp="1"/>
          </p:cNvSpPr>
          <p:nvPr>
            <p:ph type="dt" sz="half" idx="10"/>
          </p:nvPr>
        </p:nvSpPr>
        <p:spPr/>
        <p:txBody>
          <a:bodyPr/>
          <a:lstStyle/>
          <a:p>
            <a:fld id="{DBED89C2-BF05-4570-88F6-847248104571}" type="datetimeFigureOut">
              <a:rPr lang="en-US" smtClean="0"/>
              <a:t>6/2/2022</a:t>
            </a:fld>
            <a:endParaRPr lang="en-US"/>
          </a:p>
        </p:txBody>
      </p:sp>
      <p:sp>
        <p:nvSpPr>
          <p:cNvPr id="5" name="Footer Placeholder 4">
            <a:extLst>
              <a:ext uri="{FF2B5EF4-FFF2-40B4-BE49-F238E27FC236}">
                <a16:creationId xmlns:a16="http://schemas.microsoft.com/office/drawing/2014/main" id="{76667751-008B-4FFD-9E50-DB41DBF1B29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D1F496D-DEC2-47B9-9C60-0B09F42C3E7E}"/>
              </a:ext>
            </a:extLst>
          </p:cNvPr>
          <p:cNvSpPr>
            <a:spLocks noGrp="1"/>
          </p:cNvSpPr>
          <p:nvPr>
            <p:ph type="sldNum" sz="quarter" idx="12"/>
          </p:nvPr>
        </p:nvSpPr>
        <p:spPr/>
        <p:txBody>
          <a:bodyPr/>
          <a:lstStyle/>
          <a:p>
            <a:fld id="{C175D30C-2BF7-45A0-A288-4D37A8C4B5F1}" type="slidenum">
              <a:rPr lang="en-US" smtClean="0"/>
              <a:t>‹#›</a:t>
            </a:fld>
            <a:endParaRPr lang="en-US"/>
          </a:p>
        </p:txBody>
      </p:sp>
    </p:spTree>
    <p:extLst>
      <p:ext uri="{BB962C8B-B14F-4D97-AF65-F5344CB8AC3E}">
        <p14:creationId xmlns:p14="http://schemas.microsoft.com/office/powerpoint/2010/main" val="38464958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B74076-A395-4CAB-B5B1-1A15FD7D69F2}"/>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49769F90-28AB-49DD-AF47-3F56A14FEFE1}"/>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D1ECA4E-C140-4174-BF14-1D3786DF8D9F}"/>
              </a:ext>
            </a:extLst>
          </p:cNvPr>
          <p:cNvSpPr>
            <a:spLocks noGrp="1"/>
          </p:cNvSpPr>
          <p:nvPr>
            <p:ph type="dt" sz="half" idx="10"/>
          </p:nvPr>
        </p:nvSpPr>
        <p:spPr/>
        <p:txBody>
          <a:bodyPr/>
          <a:lstStyle/>
          <a:p>
            <a:fld id="{DBED89C2-BF05-4570-88F6-847248104571}" type="datetimeFigureOut">
              <a:rPr lang="en-US" smtClean="0"/>
              <a:t>6/2/2022</a:t>
            </a:fld>
            <a:endParaRPr lang="en-US"/>
          </a:p>
        </p:txBody>
      </p:sp>
      <p:sp>
        <p:nvSpPr>
          <p:cNvPr id="5" name="Footer Placeholder 4">
            <a:extLst>
              <a:ext uri="{FF2B5EF4-FFF2-40B4-BE49-F238E27FC236}">
                <a16:creationId xmlns:a16="http://schemas.microsoft.com/office/drawing/2014/main" id="{A4439DD3-B23F-44CE-81F1-F6A1F1B82C5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6C7238B-5D5D-4F07-973E-1E9112DE1425}"/>
              </a:ext>
            </a:extLst>
          </p:cNvPr>
          <p:cNvSpPr>
            <a:spLocks noGrp="1"/>
          </p:cNvSpPr>
          <p:nvPr>
            <p:ph type="sldNum" sz="quarter" idx="12"/>
          </p:nvPr>
        </p:nvSpPr>
        <p:spPr/>
        <p:txBody>
          <a:bodyPr/>
          <a:lstStyle/>
          <a:p>
            <a:fld id="{C175D30C-2BF7-45A0-A288-4D37A8C4B5F1}" type="slidenum">
              <a:rPr lang="en-US" smtClean="0"/>
              <a:t>‹#›</a:t>
            </a:fld>
            <a:endParaRPr lang="en-US"/>
          </a:p>
        </p:txBody>
      </p:sp>
    </p:spTree>
    <p:extLst>
      <p:ext uri="{BB962C8B-B14F-4D97-AF65-F5344CB8AC3E}">
        <p14:creationId xmlns:p14="http://schemas.microsoft.com/office/powerpoint/2010/main" val="37670605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A43F8C6-4796-4FA4-904D-0B4FB1AC3CFE}"/>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7926025F-FF49-496E-AA9C-32133917C0C6}"/>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8596F9A-8D62-4B7D-BE55-28E5CC0E6F30}"/>
              </a:ext>
            </a:extLst>
          </p:cNvPr>
          <p:cNvSpPr>
            <a:spLocks noGrp="1"/>
          </p:cNvSpPr>
          <p:nvPr>
            <p:ph type="dt" sz="half" idx="10"/>
          </p:nvPr>
        </p:nvSpPr>
        <p:spPr/>
        <p:txBody>
          <a:bodyPr/>
          <a:lstStyle/>
          <a:p>
            <a:fld id="{DBED89C2-BF05-4570-88F6-847248104571}" type="datetimeFigureOut">
              <a:rPr lang="en-US" smtClean="0"/>
              <a:t>6/2/2022</a:t>
            </a:fld>
            <a:endParaRPr lang="en-US"/>
          </a:p>
        </p:txBody>
      </p:sp>
      <p:sp>
        <p:nvSpPr>
          <p:cNvPr id="5" name="Footer Placeholder 4">
            <a:extLst>
              <a:ext uri="{FF2B5EF4-FFF2-40B4-BE49-F238E27FC236}">
                <a16:creationId xmlns:a16="http://schemas.microsoft.com/office/drawing/2014/main" id="{D4518FF1-436D-49FB-9DFA-677F0B83543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343DF63-4A6E-4896-989F-43422C993F48}"/>
              </a:ext>
            </a:extLst>
          </p:cNvPr>
          <p:cNvSpPr>
            <a:spLocks noGrp="1"/>
          </p:cNvSpPr>
          <p:nvPr>
            <p:ph type="sldNum" sz="quarter" idx="12"/>
          </p:nvPr>
        </p:nvSpPr>
        <p:spPr/>
        <p:txBody>
          <a:bodyPr/>
          <a:lstStyle/>
          <a:p>
            <a:fld id="{C175D30C-2BF7-45A0-A288-4D37A8C4B5F1}" type="slidenum">
              <a:rPr lang="en-US" smtClean="0"/>
              <a:t>‹#›</a:t>
            </a:fld>
            <a:endParaRPr lang="en-US"/>
          </a:p>
        </p:txBody>
      </p:sp>
    </p:spTree>
    <p:extLst>
      <p:ext uri="{BB962C8B-B14F-4D97-AF65-F5344CB8AC3E}">
        <p14:creationId xmlns:p14="http://schemas.microsoft.com/office/powerpoint/2010/main" val="127583509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15" name="Rectangle 14"/>
          <p:cNvSpPr/>
          <p:nvPr userDrawn="1"/>
        </p:nvSpPr>
        <p:spPr>
          <a:xfrm>
            <a:off x="0" y="6172201"/>
            <a:ext cx="12192000" cy="685798"/>
          </a:xfrm>
          <a:prstGeom prst="rect">
            <a:avLst/>
          </a:prstGeom>
          <a:solidFill>
            <a:srgbClr val="1B42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ctrTitle"/>
          </p:nvPr>
        </p:nvSpPr>
        <p:spPr>
          <a:xfrm>
            <a:off x="609600" y="2014343"/>
            <a:ext cx="10058400" cy="2051367"/>
          </a:xfrm>
        </p:spPr>
        <p:txBody>
          <a:bodyPr anchor="ctr" anchorCtr="0">
            <a:normAutofit/>
          </a:bodyPr>
          <a:lstStyle>
            <a:lvl1pPr algn="ctr">
              <a:defRPr sz="4800" baseline="0"/>
            </a:lvl1pPr>
          </a:lstStyle>
          <a:p>
            <a:r>
              <a:rPr lang="en-US"/>
              <a:t>Click to edit Master title style</a:t>
            </a:r>
            <a:endParaRPr lang="en-US" dirty="0"/>
          </a:p>
        </p:txBody>
      </p:sp>
      <p:sp>
        <p:nvSpPr>
          <p:cNvPr id="3" name="Subtitle 2"/>
          <p:cNvSpPr>
            <a:spLocks noGrp="1"/>
          </p:cNvSpPr>
          <p:nvPr>
            <p:ph type="subTitle" idx="1"/>
          </p:nvPr>
        </p:nvSpPr>
        <p:spPr>
          <a:xfrm>
            <a:off x="609600" y="4157786"/>
            <a:ext cx="10058400" cy="1376239"/>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pic>
        <p:nvPicPr>
          <p:cNvPr id="14" name="Picture 13"/>
          <p:cNvPicPr>
            <a:picLocks noChangeAspect="1"/>
          </p:cNvPicPr>
          <p:nvPr userDrawn="1"/>
        </p:nvPicPr>
        <p:blipFill>
          <a:blip r:embed="rId2"/>
          <a:stretch>
            <a:fillRect/>
          </a:stretch>
        </p:blipFill>
        <p:spPr>
          <a:xfrm>
            <a:off x="10487026" y="-163440"/>
            <a:ext cx="1720662" cy="7396838"/>
          </a:xfrm>
          <a:prstGeom prst="rect">
            <a:avLst/>
          </a:prstGeom>
        </p:spPr>
      </p:pic>
      <p:sp>
        <p:nvSpPr>
          <p:cNvPr id="17" name="TextBox 16"/>
          <p:cNvSpPr txBox="1"/>
          <p:nvPr userDrawn="1"/>
        </p:nvSpPr>
        <p:spPr>
          <a:xfrm>
            <a:off x="95250" y="6260501"/>
            <a:ext cx="3305175" cy="507831"/>
          </a:xfrm>
          <a:prstGeom prst="rect">
            <a:avLst/>
          </a:prstGeom>
          <a:noFill/>
        </p:spPr>
        <p:txBody>
          <a:bodyPr wrap="square" rtlCol="0" anchor="ctr" anchorCtr="0">
            <a:spAutoFit/>
          </a:bodyPr>
          <a:lstStyle/>
          <a:p>
            <a:r>
              <a:rPr lang="en-US" sz="900" b="1" baseline="0" dirty="0">
                <a:solidFill>
                  <a:schemeClr val="bg1"/>
                </a:solidFill>
                <a:latin typeface="Arial" panose="020B0604020202020204" pitchFamily="34" charset="0"/>
              </a:rPr>
              <a:t>Center for Global Trade Analysis</a:t>
            </a:r>
          </a:p>
          <a:p>
            <a:r>
              <a:rPr lang="en-US" sz="900" baseline="0" dirty="0">
                <a:solidFill>
                  <a:schemeClr val="bg1"/>
                </a:solidFill>
                <a:latin typeface="Arial" panose="020B0604020202020204" pitchFamily="34" charset="0"/>
              </a:rPr>
              <a:t>Department of Agricultural Economics, Purdue University</a:t>
            </a:r>
          </a:p>
          <a:p>
            <a:r>
              <a:rPr lang="en-US" sz="900" baseline="0" dirty="0">
                <a:solidFill>
                  <a:schemeClr val="bg1"/>
                </a:solidFill>
                <a:latin typeface="Arial" panose="020B0604020202020204" pitchFamily="34" charset="0"/>
              </a:rPr>
              <a:t>403 West State Street, West Lafayette, IN 47907-2056 USA</a:t>
            </a:r>
          </a:p>
        </p:txBody>
      </p:sp>
      <p:sp>
        <p:nvSpPr>
          <p:cNvPr id="18" name="TextBox 17"/>
          <p:cNvSpPr txBox="1"/>
          <p:nvPr userDrawn="1"/>
        </p:nvSpPr>
        <p:spPr>
          <a:xfrm>
            <a:off x="8696325" y="6337445"/>
            <a:ext cx="2028825" cy="430887"/>
          </a:xfrm>
          <a:prstGeom prst="rect">
            <a:avLst/>
          </a:prstGeom>
          <a:noFill/>
        </p:spPr>
        <p:txBody>
          <a:bodyPr wrap="square" rtlCol="0" anchor="ctr" anchorCtr="0">
            <a:spAutoFit/>
          </a:bodyPr>
          <a:lstStyle/>
          <a:p>
            <a:r>
              <a:rPr lang="en-US" sz="900" b="0" i="1" u="none" baseline="0" dirty="0">
                <a:solidFill>
                  <a:schemeClr val="bg1"/>
                </a:solidFill>
                <a:latin typeface="Arial" panose="020B0604020202020204" pitchFamily="34" charset="0"/>
              </a:rPr>
              <a:t>contactgtap@purdue.edu</a:t>
            </a:r>
          </a:p>
          <a:p>
            <a:endParaRPr lang="en-US" sz="300" b="0" i="1" u="none" baseline="0" dirty="0">
              <a:solidFill>
                <a:schemeClr val="bg1"/>
              </a:solidFill>
              <a:latin typeface="Arial" panose="020B0604020202020204" pitchFamily="34" charset="0"/>
            </a:endParaRPr>
          </a:p>
          <a:p>
            <a:r>
              <a:rPr lang="en-US" sz="900" i="1" u="none" baseline="0" dirty="0">
                <a:solidFill>
                  <a:schemeClr val="bg1"/>
                </a:solidFill>
                <a:latin typeface="Arial" panose="020B0604020202020204" pitchFamily="34" charset="0"/>
              </a:rPr>
              <a:t>http://www.gtap.agecon.purdue.edu</a:t>
            </a:r>
          </a:p>
        </p:txBody>
      </p:sp>
      <p:grpSp>
        <p:nvGrpSpPr>
          <p:cNvPr id="22" name="Group 21"/>
          <p:cNvGrpSpPr/>
          <p:nvPr userDrawn="1"/>
        </p:nvGrpSpPr>
        <p:grpSpPr>
          <a:xfrm>
            <a:off x="-242887" y="229671"/>
            <a:ext cx="3676650" cy="1308422"/>
            <a:chOff x="3719513" y="458271"/>
            <a:chExt cx="3676650" cy="1308422"/>
          </a:xfrm>
        </p:grpSpPr>
        <p:pic>
          <p:nvPicPr>
            <p:cNvPr id="16" name="Picture 15"/>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491038" y="458271"/>
              <a:ext cx="2724150" cy="948489"/>
            </a:xfrm>
            <a:prstGeom prst="rect">
              <a:avLst/>
            </a:prstGeom>
          </p:spPr>
        </p:pic>
        <p:sp>
          <p:nvSpPr>
            <p:cNvPr id="19" name="TextBox 18"/>
            <p:cNvSpPr txBox="1"/>
            <p:nvPr userDrawn="1"/>
          </p:nvSpPr>
          <p:spPr>
            <a:xfrm>
              <a:off x="3719513" y="1397361"/>
              <a:ext cx="3676650" cy="369332"/>
            </a:xfrm>
            <a:prstGeom prst="rect">
              <a:avLst/>
            </a:prstGeom>
            <a:noFill/>
          </p:spPr>
          <p:txBody>
            <a:bodyPr wrap="square" rtlCol="0">
              <a:spAutoFit/>
            </a:bodyPr>
            <a:lstStyle/>
            <a:p>
              <a:pPr algn="ctr"/>
              <a:r>
                <a:rPr lang="en-US" sz="1800" b="1" dirty="0">
                  <a:latin typeface="Candara" panose="020E0502030303020204" pitchFamily="34" charset="0"/>
                </a:rPr>
                <a:t>Global Trade</a:t>
              </a:r>
              <a:r>
                <a:rPr lang="en-US" sz="1800" b="1" baseline="0" dirty="0">
                  <a:latin typeface="Candara" panose="020E0502030303020204" pitchFamily="34" charset="0"/>
                </a:rPr>
                <a:t> Analysis Project</a:t>
              </a:r>
              <a:endParaRPr lang="en-US" sz="1800" b="1" dirty="0">
                <a:latin typeface="Candara" panose="020E0502030303020204" pitchFamily="34" charset="0"/>
              </a:endParaRPr>
            </a:p>
          </p:txBody>
        </p:sp>
      </p:grpSp>
    </p:spTree>
    <p:extLst>
      <p:ext uri="{BB962C8B-B14F-4D97-AF65-F5344CB8AC3E}">
        <p14:creationId xmlns:p14="http://schemas.microsoft.com/office/powerpoint/2010/main" val="307868370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752475" y="1825625"/>
            <a:ext cx="10972800" cy="4351338"/>
          </a:xfrm>
        </p:spPr>
        <p:txBody>
          <a:bodyPr/>
          <a:lstStyle>
            <a:lvl1pPr>
              <a:defRPr b="1"/>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itle 6"/>
          <p:cNvSpPr>
            <a:spLocks noGrp="1"/>
          </p:cNvSpPr>
          <p:nvPr>
            <p:ph type="title"/>
          </p:nvPr>
        </p:nvSpPr>
        <p:spPr>
          <a:xfrm>
            <a:off x="752475" y="365125"/>
            <a:ext cx="10972800" cy="1325563"/>
          </a:xfrm>
        </p:spPr>
        <p:txBody>
          <a:bodyPr/>
          <a:lstStyle/>
          <a:p>
            <a:r>
              <a:rPr lang="en-US"/>
              <a:t>Click to edit Master title style</a:t>
            </a:r>
          </a:p>
        </p:txBody>
      </p:sp>
      <p:sp>
        <p:nvSpPr>
          <p:cNvPr id="15" name="Slide Number Placeholder 14"/>
          <p:cNvSpPr>
            <a:spLocks noGrp="1"/>
          </p:cNvSpPr>
          <p:nvPr>
            <p:ph type="sldNum" sz="quarter" idx="12"/>
          </p:nvPr>
        </p:nvSpPr>
        <p:spPr>
          <a:xfrm>
            <a:off x="8982075" y="6356350"/>
            <a:ext cx="2743200" cy="365125"/>
          </a:xfrm>
        </p:spPr>
        <p:txBody>
          <a:bodyPr/>
          <a:lstStyle/>
          <a:p>
            <a:fld id="{89D7931E-637B-46D8-A580-615CC76C5C63}" type="slidenum">
              <a:rPr lang="en-US" smtClean="0"/>
              <a:pPr/>
              <a:t>‹#›</a:t>
            </a:fld>
            <a:endParaRPr lang="en-US" dirty="0"/>
          </a:p>
        </p:txBody>
      </p:sp>
      <p:sp>
        <p:nvSpPr>
          <p:cNvPr id="17" name="Rectangle 16"/>
          <p:cNvSpPr/>
          <p:nvPr userDrawn="1"/>
        </p:nvSpPr>
        <p:spPr>
          <a:xfrm>
            <a:off x="-28574" y="0"/>
            <a:ext cx="152400" cy="6858000"/>
          </a:xfrm>
          <a:prstGeom prst="rect">
            <a:avLst/>
          </a:prstGeom>
          <a:solidFill>
            <a:srgbClr val="1B42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Rectangle 18"/>
          <p:cNvSpPr/>
          <p:nvPr userDrawn="1"/>
        </p:nvSpPr>
        <p:spPr>
          <a:xfrm>
            <a:off x="190500" y="0"/>
            <a:ext cx="209549" cy="6858000"/>
          </a:xfrm>
          <a:prstGeom prst="rect">
            <a:avLst/>
          </a:prstGeom>
          <a:gradFill flip="none" rotWithShape="1">
            <a:gsLst>
              <a:gs pos="0">
                <a:srgbClr val="F38F22"/>
              </a:gs>
              <a:gs pos="100000">
                <a:srgbClr val="F1BA20"/>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48064191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losing Slide">
    <p:spTree>
      <p:nvGrpSpPr>
        <p:cNvPr id="1" name=""/>
        <p:cNvGrpSpPr/>
        <p:nvPr/>
      </p:nvGrpSpPr>
      <p:grpSpPr>
        <a:xfrm>
          <a:off x="0" y="0"/>
          <a:ext cx="0" cy="0"/>
          <a:chOff x="0" y="0"/>
          <a:chExt cx="0" cy="0"/>
        </a:xfrm>
      </p:grpSpPr>
      <p:sp>
        <p:nvSpPr>
          <p:cNvPr id="15" name="Rectangle 14"/>
          <p:cNvSpPr/>
          <p:nvPr userDrawn="1"/>
        </p:nvSpPr>
        <p:spPr>
          <a:xfrm>
            <a:off x="0" y="6172201"/>
            <a:ext cx="12192000" cy="685798"/>
          </a:xfrm>
          <a:prstGeom prst="rect">
            <a:avLst/>
          </a:prstGeom>
          <a:solidFill>
            <a:srgbClr val="1B42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4" name="Picture 13"/>
          <p:cNvPicPr>
            <a:picLocks noChangeAspect="1"/>
          </p:cNvPicPr>
          <p:nvPr userDrawn="1"/>
        </p:nvPicPr>
        <p:blipFill>
          <a:blip r:embed="rId2"/>
          <a:stretch>
            <a:fillRect/>
          </a:stretch>
        </p:blipFill>
        <p:spPr>
          <a:xfrm>
            <a:off x="10487026" y="-163440"/>
            <a:ext cx="1720662" cy="7396838"/>
          </a:xfrm>
          <a:prstGeom prst="rect">
            <a:avLst/>
          </a:prstGeom>
        </p:spPr>
      </p:pic>
      <p:sp>
        <p:nvSpPr>
          <p:cNvPr id="17" name="TextBox 16"/>
          <p:cNvSpPr txBox="1"/>
          <p:nvPr userDrawn="1"/>
        </p:nvSpPr>
        <p:spPr>
          <a:xfrm>
            <a:off x="95250" y="6260501"/>
            <a:ext cx="3305175" cy="507831"/>
          </a:xfrm>
          <a:prstGeom prst="rect">
            <a:avLst/>
          </a:prstGeom>
          <a:noFill/>
        </p:spPr>
        <p:txBody>
          <a:bodyPr wrap="square" rtlCol="0" anchor="ctr" anchorCtr="0">
            <a:spAutoFit/>
          </a:bodyPr>
          <a:lstStyle/>
          <a:p>
            <a:r>
              <a:rPr lang="en-US" sz="900" b="1" baseline="0" dirty="0">
                <a:solidFill>
                  <a:schemeClr val="bg1"/>
                </a:solidFill>
                <a:latin typeface="Arial" panose="020B0604020202020204" pitchFamily="34" charset="0"/>
              </a:rPr>
              <a:t>Center for Global Trade Analysis</a:t>
            </a:r>
          </a:p>
          <a:p>
            <a:r>
              <a:rPr lang="en-US" sz="900" baseline="0" dirty="0">
                <a:solidFill>
                  <a:schemeClr val="bg1"/>
                </a:solidFill>
                <a:latin typeface="Arial" panose="020B0604020202020204" pitchFamily="34" charset="0"/>
              </a:rPr>
              <a:t>Department of Agricultural Economics, Purdue University</a:t>
            </a:r>
          </a:p>
          <a:p>
            <a:r>
              <a:rPr lang="en-US" sz="900" baseline="0" dirty="0">
                <a:solidFill>
                  <a:schemeClr val="bg1"/>
                </a:solidFill>
                <a:latin typeface="Arial" panose="020B0604020202020204" pitchFamily="34" charset="0"/>
              </a:rPr>
              <a:t>403 West State Street, West Lafayette, IN 47907-2056 USA</a:t>
            </a:r>
          </a:p>
        </p:txBody>
      </p:sp>
      <p:sp>
        <p:nvSpPr>
          <p:cNvPr id="18" name="TextBox 17"/>
          <p:cNvSpPr txBox="1"/>
          <p:nvPr userDrawn="1"/>
        </p:nvSpPr>
        <p:spPr>
          <a:xfrm>
            <a:off x="8696325" y="6337445"/>
            <a:ext cx="2028825" cy="430887"/>
          </a:xfrm>
          <a:prstGeom prst="rect">
            <a:avLst/>
          </a:prstGeom>
          <a:noFill/>
        </p:spPr>
        <p:txBody>
          <a:bodyPr wrap="square" rtlCol="0" anchor="ctr" anchorCtr="0">
            <a:spAutoFit/>
          </a:bodyPr>
          <a:lstStyle/>
          <a:p>
            <a:r>
              <a:rPr lang="en-US" sz="900" b="0" i="1" u="none" baseline="0" dirty="0">
                <a:solidFill>
                  <a:schemeClr val="bg1"/>
                </a:solidFill>
                <a:latin typeface="Arial" panose="020B0604020202020204" pitchFamily="34" charset="0"/>
              </a:rPr>
              <a:t>contactgtap@purdue.edu</a:t>
            </a:r>
          </a:p>
          <a:p>
            <a:endParaRPr lang="en-US" sz="300" b="0" i="1" u="none" baseline="0" dirty="0">
              <a:solidFill>
                <a:schemeClr val="bg1"/>
              </a:solidFill>
              <a:latin typeface="Arial" panose="020B0604020202020204" pitchFamily="34" charset="0"/>
            </a:endParaRPr>
          </a:p>
          <a:p>
            <a:r>
              <a:rPr lang="en-US" sz="900" i="1" u="none" baseline="0" dirty="0">
                <a:solidFill>
                  <a:schemeClr val="bg1"/>
                </a:solidFill>
                <a:latin typeface="Arial" panose="020B0604020202020204" pitchFamily="34" charset="0"/>
              </a:rPr>
              <a:t>http://www.gtap.agecon.purdue.edu</a:t>
            </a:r>
          </a:p>
        </p:txBody>
      </p:sp>
      <p:grpSp>
        <p:nvGrpSpPr>
          <p:cNvPr id="22" name="Group 21"/>
          <p:cNvGrpSpPr/>
          <p:nvPr userDrawn="1"/>
        </p:nvGrpSpPr>
        <p:grpSpPr>
          <a:xfrm>
            <a:off x="-242887" y="229671"/>
            <a:ext cx="3676650" cy="1308422"/>
            <a:chOff x="3719513" y="458271"/>
            <a:chExt cx="3676650" cy="1308422"/>
          </a:xfrm>
        </p:grpSpPr>
        <p:pic>
          <p:nvPicPr>
            <p:cNvPr id="16" name="Picture 15"/>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491038" y="458271"/>
              <a:ext cx="2724150" cy="948489"/>
            </a:xfrm>
            <a:prstGeom prst="rect">
              <a:avLst/>
            </a:prstGeom>
          </p:spPr>
        </p:pic>
        <p:sp>
          <p:nvSpPr>
            <p:cNvPr id="19" name="TextBox 18"/>
            <p:cNvSpPr txBox="1"/>
            <p:nvPr userDrawn="1"/>
          </p:nvSpPr>
          <p:spPr>
            <a:xfrm>
              <a:off x="3719513" y="1397361"/>
              <a:ext cx="3676650" cy="369332"/>
            </a:xfrm>
            <a:prstGeom prst="rect">
              <a:avLst/>
            </a:prstGeom>
            <a:noFill/>
          </p:spPr>
          <p:txBody>
            <a:bodyPr wrap="square" rtlCol="0">
              <a:spAutoFit/>
            </a:bodyPr>
            <a:lstStyle/>
            <a:p>
              <a:pPr algn="ctr"/>
              <a:r>
                <a:rPr lang="en-US" sz="1800" b="1" dirty="0">
                  <a:latin typeface="Candara" panose="020E0502030303020204" pitchFamily="34" charset="0"/>
                </a:rPr>
                <a:t>Global Trade</a:t>
              </a:r>
              <a:r>
                <a:rPr lang="en-US" sz="1800" b="1" baseline="0" dirty="0">
                  <a:latin typeface="Candara" panose="020E0502030303020204" pitchFamily="34" charset="0"/>
                </a:rPr>
                <a:t> Analysis Project</a:t>
              </a:r>
              <a:endParaRPr lang="en-US" sz="1800" b="1" dirty="0">
                <a:latin typeface="Candara" panose="020E0502030303020204" pitchFamily="34" charset="0"/>
              </a:endParaRPr>
            </a:p>
          </p:txBody>
        </p:sp>
      </p:grpSp>
      <p:sp>
        <p:nvSpPr>
          <p:cNvPr id="11" name="Title 1"/>
          <p:cNvSpPr>
            <a:spLocks noGrp="1"/>
          </p:cNvSpPr>
          <p:nvPr>
            <p:ph type="ctrTitle"/>
          </p:nvPr>
        </p:nvSpPr>
        <p:spPr>
          <a:xfrm>
            <a:off x="609600" y="2014343"/>
            <a:ext cx="10058400" cy="2051367"/>
          </a:xfrm>
        </p:spPr>
        <p:txBody>
          <a:bodyPr anchor="ctr" anchorCtr="0">
            <a:normAutofit/>
          </a:bodyPr>
          <a:lstStyle>
            <a:lvl1pPr algn="ctr">
              <a:defRPr sz="4800" baseline="0"/>
            </a:lvl1pPr>
          </a:lstStyle>
          <a:p>
            <a:r>
              <a:rPr lang="en-US"/>
              <a:t>Click to edit Master title style</a:t>
            </a:r>
            <a:endParaRPr lang="en-US" dirty="0"/>
          </a:p>
        </p:txBody>
      </p:sp>
    </p:spTree>
    <p:extLst>
      <p:ext uri="{BB962C8B-B14F-4D97-AF65-F5344CB8AC3E}">
        <p14:creationId xmlns:p14="http://schemas.microsoft.com/office/powerpoint/2010/main" val="382376009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9AC9A3-8F1A-4A48-BB58-FE87AED7B9D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75C9226-5871-4560-BF10-5A8A8FC37838}"/>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D8B130A-A0DE-4894-9AB6-D7274D875B94}"/>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C00A579A-BC16-4F52-BEFF-7F5F9BEA4727}"/>
              </a:ext>
            </a:extLst>
          </p:cNvPr>
          <p:cNvSpPr>
            <a:spLocks noGrp="1"/>
          </p:cNvSpPr>
          <p:nvPr>
            <p:ph type="dt" sz="half" idx="10"/>
          </p:nvPr>
        </p:nvSpPr>
        <p:spPr/>
        <p:txBody>
          <a:bodyPr/>
          <a:lstStyle/>
          <a:p>
            <a:fld id="{CFB3AC7A-E594-4625-8539-C703ABD466BE}" type="datetimeFigureOut">
              <a:rPr lang="en-US" smtClean="0"/>
              <a:t>6/2/2022</a:t>
            </a:fld>
            <a:endParaRPr lang="en-US"/>
          </a:p>
        </p:txBody>
      </p:sp>
      <p:sp>
        <p:nvSpPr>
          <p:cNvPr id="6" name="Footer Placeholder 5">
            <a:extLst>
              <a:ext uri="{FF2B5EF4-FFF2-40B4-BE49-F238E27FC236}">
                <a16:creationId xmlns:a16="http://schemas.microsoft.com/office/drawing/2014/main" id="{20A071C3-16F0-4DF4-87CE-2503FFB42BB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3495AAF-D2CA-416F-A258-A4C6BC1E2CFF}"/>
              </a:ext>
            </a:extLst>
          </p:cNvPr>
          <p:cNvSpPr>
            <a:spLocks noGrp="1"/>
          </p:cNvSpPr>
          <p:nvPr>
            <p:ph type="sldNum" sz="quarter" idx="12"/>
          </p:nvPr>
        </p:nvSpPr>
        <p:spPr/>
        <p:txBody>
          <a:bodyPr/>
          <a:lstStyle/>
          <a:p>
            <a:fld id="{F06AD78B-FAEF-4BE3-B02F-5B0CECD5BF4E}" type="slidenum">
              <a:rPr lang="en-US" smtClean="0"/>
              <a:t>‹#›</a:t>
            </a:fld>
            <a:endParaRPr lang="en-US"/>
          </a:p>
        </p:txBody>
      </p:sp>
    </p:spTree>
    <p:extLst>
      <p:ext uri="{BB962C8B-B14F-4D97-AF65-F5344CB8AC3E}">
        <p14:creationId xmlns:p14="http://schemas.microsoft.com/office/powerpoint/2010/main" val="24343971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B6ECEC-83AE-4469-9F50-AC7311E4892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9E1A3BD-8BCE-4929-ADD2-4E9B46654896}"/>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21A82A3-7A9D-47BC-9C0F-840AF990A279}"/>
              </a:ext>
            </a:extLst>
          </p:cNvPr>
          <p:cNvSpPr>
            <a:spLocks noGrp="1"/>
          </p:cNvSpPr>
          <p:nvPr>
            <p:ph type="dt" sz="half" idx="10"/>
          </p:nvPr>
        </p:nvSpPr>
        <p:spPr/>
        <p:txBody>
          <a:bodyPr/>
          <a:lstStyle/>
          <a:p>
            <a:fld id="{DBED89C2-BF05-4570-88F6-847248104571}" type="datetimeFigureOut">
              <a:rPr lang="en-US" smtClean="0"/>
              <a:t>6/2/2022</a:t>
            </a:fld>
            <a:endParaRPr lang="en-US"/>
          </a:p>
        </p:txBody>
      </p:sp>
      <p:sp>
        <p:nvSpPr>
          <p:cNvPr id="5" name="Footer Placeholder 4">
            <a:extLst>
              <a:ext uri="{FF2B5EF4-FFF2-40B4-BE49-F238E27FC236}">
                <a16:creationId xmlns:a16="http://schemas.microsoft.com/office/drawing/2014/main" id="{7E9E596D-4A32-4CD8-8D4F-CBDC0CBD786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9161246-CB59-460D-9D7D-8C30BEC82C49}"/>
              </a:ext>
            </a:extLst>
          </p:cNvPr>
          <p:cNvSpPr>
            <a:spLocks noGrp="1"/>
          </p:cNvSpPr>
          <p:nvPr>
            <p:ph type="sldNum" sz="quarter" idx="12"/>
          </p:nvPr>
        </p:nvSpPr>
        <p:spPr/>
        <p:txBody>
          <a:bodyPr/>
          <a:lstStyle/>
          <a:p>
            <a:fld id="{C175D30C-2BF7-45A0-A288-4D37A8C4B5F1}" type="slidenum">
              <a:rPr lang="en-US" smtClean="0"/>
              <a:t>‹#›</a:t>
            </a:fld>
            <a:endParaRPr lang="en-US"/>
          </a:p>
        </p:txBody>
      </p:sp>
    </p:spTree>
    <p:extLst>
      <p:ext uri="{BB962C8B-B14F-4D97-AF65-F5344CB8AC3E}">
        <p14:creationId xmlns:p14="http://schemas.microsoft.com/office/powerpoint/2010/main" val="10802706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1E2DC0-0825-4ED7-86A4-4B923B3337A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6099AF48-8C76-43C0-A0F0-CD6E780207B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EF8FCCEC-E390-4198-95C1-7726E990C8D7}"/>
              </a:ext>
            </a:extLst>
          </p:cNvPr>
          <p:cNvSpPr>
            <a:spLocks noGrp="1"/>
          </p:cNvSpPr>
          <p:nvPr>
            <p:ph type="dt" sz="half" idx="10"/>
          </p:nvPr>
        </p:nvSpPr>
        <p:spPr/>
        <p:txBody>
          <a:bodyPr/>
          <a:lstStyle/>
          <a:p>
            <a:fld id="{DBED89C2-BF05-4570-88F6-847248104571}" type="datetimeFigureOut">
              <a:rPr lang="en-US" smtClean="0"/>
              <a:t>6/2/2022</a:t>
            </a:fld>
            <a:endParaRPr lang="en-US"/>
          </a:p>
        </p:txBody>
      </p:sp>
      <p:sp>
        <p:nvSpPr>
          <p:cNvPr id="5" name="Footer Placeholder 4">
            <a:extLst>
              <a:ext uri="{FF2B5EF4-FFF2-40B4-BE49-F238E27FC236}">
                <a16:creationId xmlns:a16="http://schemas.microsoft.com/office/drawing/2014/main" id="{DABEECB4-A770-4503-A46B-844660385F5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0A53A6E-F540-498F-8E6C-64D1BE2ED4A5}"/>
              </a:ext>
            </a:extLst>
          </p:cNvPr>
          <p:cNvSpPr>
            <a:spLocks noGrp="1"/>
          </p:cNvSpPr>
          <p:nvPr>
            <p:ph type="sldNum" sz="quarter" idx="12"/>
          </p:nvPr>
        </p:nvSpPr>
        <p:spPr/>
        <p:txBody>
          <a:bodyPr/>
          <a:lstStyle/>
          <a:p>
            <a:fld id="{C175D30C-2BF7-45A0-A288-4D37A8C4B5F1}" type="slidenum">
              <a:rPr lang="en-US" smtClean="0"/>
              <a:t>‹#›</a:t>
            </a:fld>
            <a:endParaRPr lang="en-US"/>
          </a:p>
        </p:txBody>
      </p:sp>
    </p:spTree>
    <p:extLst>
      <p:ext uri="{BB962C8B-B14F-4D97-AF65-F5344CB8AC3E}">
        <p14:creationId xmlns:p14="http://schemas.microsoft.com/office/powerpoint/2010/main" val="41353277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FD1EFB-65C7-487D-AE80-649552E0732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FD257A7-461D-4368-87FF-368FA984CBB9}"/>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13769DFE-33CD-4244-B90D-77C926D00786}"/>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BAFB02A-D544-4107-B423-CFDA58EFDA81}"/>
              </a:ext>
            </a:extLst>
          </p:cNvPr>
          <p:cNvSpPr>
            <a:spLocks noGrp="1"/>
          </p:cNvSpPr>
          <p:nvPr>
            <p:ph type="dt" sz="half" idx="10"/>
          </p:nvPr>
        </p:nvSpPr>
        <p:spPr/>
        <p:txBody>
          <a:bodyPr/>
          <a:lstStyle/>
          <a:p>
            <a:fld id="{DBED89C2-BF05-4570-88F6-847248104571}" type="datetimeFigureOut">
              <a:rPr lang="en-US" smtClean="0"/>
              <a:t>6/2/2022</a:t>
            </a:fld>
            <a:endParaRPr lang="en-US"/>
          </a:p>
        </p:txBody>
      </p:sp>
      <p:sp>
        <p:nvSpPr>
          <p:cNvPr id="6" name="Footer Placeholder 5">
            <a:extLst>
              <a:ext uri="{FF2B5EF4-FFF2-40B4-BE49-F238E27FC236}">
                <a16:creationId xmlns:a16="http://schemas.microsoft.com/office/drawing/2014/main" id="{3EAAC06F-C972-4F26-A084-4B16D2798EC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C6F92D2-E388-48A3-A603-D1B9B9F3B52E}"/>
              </a:ext>
            </a:extLst>
          </p:cNvPr>
          <p:cNvSpPr>
            <a:spLocks noGrp="1"/>
          </p:cNvSpPr>
          <p:nvPr>
            <p:ph type="sldNum" sz="quarter" idx="12"/>
          </p:nvPr>
        </p:nvSpPr>
        <p:spPr/>
        <p:txBody>
          <a:bodyPr/>
          <a:lstStyle/>
          <a:p>
            <a:fld id="{C175D30C-2BF7-45A0-A288-4D37A8C4B5F1}" type="slidenum">
              <a:rPr lang="en-US" smtClean="0"/>
              <a:t>‹#›</a:t>
            </a:fld>
            <a:endParaRPr lang="en-US"/>
          </a:p>
        </p:txBody>
      </p:sp>
    </p:spTree>
    <p:extLst>
      <p:ext uri="{BB962C8B-B14F-4D97-AF65-F5344CB8AC3E}">
        <p14:creationId xmlns:p14="http://schemas.microsoft.com/office/powerpoint/2010/main" val="11406627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CF3209-F981-43C3-AE30-A8FEC62D265F}"/>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158E5AD-ED50-47CD-BD8A-A5607EA4C9D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7875B681-4D27-4A47-ACFD-B5D63E82B429}"/>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5871BB5-13E8-4C38-8ADA-1D0F3FCE013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417AE364-F265-49AF-9248-54CF301DD196}"/>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5A241587-9C9B-47F9-8492-CB2782889075}"/>
              </a:ext>
            </a:extLst>
          </p:cNvPr>
          <p:cNvSpPr>
            <a:spLocks noGrp="1"/>
          </p:cNvSpPr>
          <p:nvPr>
            <p:ph type="dt" sz="half" idx="10"/>
          </p:nvPr>
        </p:nvSpPr>
        <p:spPr/>
        <p:txBody>
          <a:bodyPr/>
          <a:lstStyle/>
          <a:p>
            <a:fld id="{DBED89C2-BF05-4570-88F6-847248104571}" type="datetimeFigureOut">
              <a:rPr lang="en-US" smtClean="0"/>
              <a:t>6/2/2022</a:t>
            </a:fld>
            <a:endParaRPr lang="en-US"/>
          </a:p>
        </p:txBody>
      </p:sp>
      <p:sp>
        <p:nvSpPr>
          <p:cNvPr id="8" name="Footer Placeholder 7">
            <a:extLst>
              <a:ext uri="{FF2B5EF4-FFF2-40B4-BE49-F238E27FC236}">
                <a16:creationId xmlns:a16="http://schemas.microsoft.com/office/drawing/2014/main" id="{63A2AD22-4BA5-43C3-860E-D3F2005E2A7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B7E93AD1-95F4-478D-A7E1-BFBFB2F260DC}"/>
              </a:ext>
            </a:extLst>
          </p:cNvPr>
          <p:cNvSpPr>
            <a:spLocks noGrp="1"/>
          </p:cNvSpPr>
          <p:nvPr>
            <p:ph type="sldNum" sz="quarter" idx="12"/>
          </p:nvPr>
        </p:nvSpPr>
        <p:spPr/>
        <p:txBody>
          <a:bodyPr/>
          <a:lstStyle/>
          <a:p>
            <a:fld id="{C175D30C-2BF7-45A0-A288-4D37A8C4B5F1}" type="slidenum">
              <a:rPr lang="en-US" smtClean="0"/>
              <a:t>‹#›</a:t>
            </a:fld>
            <a:endParaRPr lang="en-US"/>
          </a:p>
        </p:txBody>
      </p:sp>
    </p:spTree>
    <p:extLst>
      <p:ext uri="{BB962C8B-B14F-4D97-AF65-F5344CB8AC3E}">
        <p14:creationId xmlns:p14="http://schemas.microsoft.com/office/powerpoint/2010/main" val="29619792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A8332B-C2D1-459D-9B38-42E8066A601D}"/>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C20434B5-D382-4A13-80AA-13F2DFA8E890}"/>
              </a:ext>
            </a:extLst>
          </p:cNvPr>
          <p:cNvSpPr>
            <a:spLocks noGrp="1"/>
          </p:cNvSpPr>
          <p:nvPr>
            <p:ph type="dt" sz="half" idx="10"/>
          </p:nvPr>
        </p:nvSpPr>
        <p:spPr/>
        <p:txBody>
          <a:bodyPr/>
          <a:lstStyle/>
          <a:p>
            <a:fld id="{DBED89C2-BF05-4570-88F6-847248104571}" type="datetimeFigureOut">
              <a:rPr lang="en-US" smtClean="0"/>
              <a:t>6/2/2022</a:t>
            </a:fld>
            <a:endParaRPr lang="en-US"/>
          </a:p>
        </p:txBody>
      </p:sp>
      <p:sp>
        <p:nvSpPr>
          <p:cNvPr id="4" name="Footer Placeholder 3">
            <a:extLst>
              <a:ext uri="{FF2B5EF4-FFF2-40B4-BE49-F238E27FC236}">
                <a16:creationId xmlns:a16="http://schemas.microsoft.com/office/drawing/2014/main" id="{52D56A2D-B73E-4333-931A-A57AE3A14383}"/>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5BE57A43-36B6-4BC5-9D88-7324871242AA}"/>
              </a:ext>
            </a:extLst>
          </p:cNvPr>
          <p:cNvSpPr>
            <a:spLocks noGrp="1"/>
          </p:cNvSpPr>
          <p:nvPr>
            <p:ph type="sldNum" sz="quarter" idx="12"/>
          </p:nvPr>
        </p:nvSpPr>
        <p:spPr/>
        <p:txBody>
          <a:bodyPr/>
          <a:lstStyle/>
          <a:p>
            <a:fld id="{C175D30C-2BF7-45A0-A288-4D37A8C4B5F1}" type="slidenum">
              <a:rPr lang="en-US" smtClean="0"/>
              <a:t>‹#›</a:t>
            </a:fld>
            <a:endParaRPr lang="en-US"/>
          </a:p>
        </p:txBody>
      </p:sp>
    </p:spTree>
    <p:extLst>
      <p:ext uri="{BB962C8B-B14F-4D97-AF65-F5344CB8AC3E}">
        <p14:creationId xmlns:p14="http://schemas.microsoft.com/office/powerpoint/2010/main" val="18344836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170CE46-5FC5-4C9F-B6BB-1EA2D0D5FF8E}"/>
              </a:ext>
            </a:extLst>
          </p:cNvPr>
          <p:cNvSpPr>
            <a:spLocks noGrp="1"/>
          </p:cNvSpPr>
          <p:nvPr>
            <p:ph type="dt" sz="half" idx="10"/>
          </p:nvPr>
        </p:nvSpPr>
        <p:spPr/>
        <p:txBody>
          <a:bodyPr/>
          <a:lstStyle/>
          <a:p>
            <a:fld id="{DBED89C2-BF05-4570-88F6-847248104571}" type="datetimeFigureOut">
              <a:rPr lang="en-US" smtClean="0"/>
              <a:t>6/2/2022</a:t>
            </a:fld>
            <a:endParaRPr lang="en-US"/>
          </a:p>
        </p:txBody>
      </p:sp>
      <p:sp>
        <p:nvSpPr>
          <p:cNvPr id="3" name="Footer Placeholder 2">
            <a:extLst>
              <a:ext uri="{FF2B5EF4-FFF2-40B4-BE49-F238E27FC236}">
                <a16:creationId xmlns:a16="http://schemas.microsoft.com/office/drawing/2014/main" id="{7B2ED69B-5ED5-47F2-B9CF-4E7DA023A47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7781C31B-3109-4615-A73B-F3CF4872EF81}"/>
              </a:ext>
            </a:extLst>
          </p:cNvPr>
          <p:cNvSpPr>
            <a:spLocks noGrp="1"/>
          </p:cNvSpPr>
          <p:nvPr>
            <p:ph type="sldNum" sz="quarter" idx="12"/>
          </p:nvPr>
        </p:nvSpPr>
        <p:spPr/>
        <p:txBody>
          <a:bodyPr/>
          <a:lstStyle/>
          <a:p>
            <a:fld id="{C175D30C-2BF7-45A0-A288-4D37A8C4B5F1}" type="slidenum">
              <a:rPr lang="en-US" smtClean="0"/>
              <a:t>‹#›</a:t>
            </a:fld>
            <a:endParaRPr lang="en-US"/>
          </a:p>
        </p:txBody>
      </p:sp>
    </p:spTree>
    <p:extLst>
      <p:ext uri="{BB962C8B-B14F-4D97-AF65-F5344CB8AC3E}">
        <p14:creationId xmlns:p14="http://schemas.microsoft.com/office/powerpoint/2010/main" val="40189456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AEC9A5-2C53-45BD-8677-B1B5F9DEA27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CF8D434D-5F87-4EFC-A381-4245E0F5C06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A9D30B0-9B87-4326-93C8-C8921D514EC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AE5F369D-53B2-418F-8D40-2308DA55CDA9}"/>
              </a:ext>
            </a:extLst>
          </p:cNvPr>
          <p:cNvSpPr>
            <a:spLocks noGrp="1"/>
          </p:cNvSpPr>
          <p:nvPr>
            <p:ph type="dt" sz="half" idx="10"/>
          </p:nvPr>
        </p:nvSpPr>
        <p:spPr/>
        <p:txBody>
          <a:bodyPr/>
          <a:lstStyle/>
          <a:p>
            <a:fld id="{DBED89C2-BF05-4570-88F6-847248104571}" type="datetimeFigureOut">
              <a:rPr lang="en-US" smtClean="0"/>
              <a:t>6/2/2022</a:t>
            </a:fld>
            <a:endParaRPr lang="en-US"/>
          </a:p>
        </p:txBody>
      </p:sp>
      <p:sp>
        <p:nvSpPr>
          <p:cNvPr id="6" name="Footer Placeholder 5">
            <a:extLst>
              <a:ext uri="{FF2B5EF4-FFF2-40B4-BE49-F238E27FC236}">
                <a16:creationId xmlns:a16="http://schemas.microsoft.com/office/drawing/2014/main" id="{7FBB798B-A019-492E-887B-2A953ADCBD4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200C8C8-E332-4A86-AFC3-5987EC0DE8A5}"/>
              </a:ext>
            </a:extLst>
          </p:cNvPr>
          <p:cNvSpPr>
            <a:spLocks noGrp="1"/>
          </p:cNvSpPr>
          <p:nvPr>
            <p:ph type="sldNum" sz="quarter" idx="12"/>
          </p:nvPr>
        </p:nvSpPr>
        <p:spPr/>
        <p:txBody>
          <a:bodyPr/>
          <a:lstStyle/>
          <a:p>
            <a:fld id="{C175D30C-2BF7-45A0-A288-4D37A8C4B5F1}" type="slidenum">
              <a:rPr lang="en-US" smtClean="0"/>
              <a:t>‹#›</a:t>
            </a:fld>
            <a:endParaRPr lang="en-US"/>
          </a:p>
        </p:txBody>
      </p:sp>
    </p:spTree>
    <p:extLst>
      <p:ext uri="{BB962C8B-B14F-4D97-AF65-F5344CB8AC3E}">
        <p14:creationId xmlns:p14="http://schemas.microsoft.com/office/powerpoint/2010/main" val="3721311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172089-10AD-4C10-80B9-8091A633A37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989D76AA-D21D-4A74-989F-9A4B66FCB7E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1E5B9F13-2AE4-411F-87AB-1F441E3F208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F757FB0F-4389-4FD5-A41E-72CCCD185597}"/>
              </a:ext>
            </a:extLst>
          </p:cNvPr>
          <p:cNvSpPr>
            <a:spLocks noGrp="1"/>
          </p:cNvSpPr>
          <p:nvPr>
            <p:ph type="dt" sz="half" idx="10"/>
          </p:nvPr>
        </p:nvSpPr>
        <p:spPr/>
        <p:txBody>
          <a:bodyPr/>
          <a:lstStyle/>
          <a:p>
            <a:fld id="{DBED89C2-BF05-4570-88F6-847248104571}" type="datetimeFigureOut">
              <a:rPr lang="en-US" smtClean="0"/>
              <a:t>6/2/2022</a:t>
            </a:fld>
            <a:endParaRPr lang="en-US"/>
          </a:p>
        </p:txBody>
      </p:sp>
      <p:sp>
        <p:nvSpPr>
          <p:cNvPr id="6" name="Footer Placeholder 5">
            <a:extLst>
              <a:ext uri="{FF2B5EF4-FFF2-40B4-BE49-F238E27FC236}">
                <a16:creationId xmlns:a16="http://schemas.microsoft.com/office/drawing/2014/main" id="{2B8DDB62-D54D-42BB-839B-6D74A46371E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18F20A2-902C-40F0-86B8-BBB878088E72}"/>
              </a:ext>
            </a:extLst>
          </p:cNvPr>
          <p:cNvSpPr>
            <a:spLocks noGrp="1"/>
          </p:cNvSpPr>
          <p:nvPr>
            <p:ph type="sldNum" sz="quarter" idx="12"/>
          </p:nvPr>
        </p:nvSpPr>
        <p:spPr/>
        <p:txBody>
          <a:bodyPr/>
          <a:lstStyle/>
          <a:p>
            <a:fld id="{C175D30C-2BF7-45A0-A288-4D37A8C4B5F1}" type="slidenum">
              <a:rPr lang="en-US" smtClean="0"/>
              <a:t>‹#›</a:t>
            </a:fld>
            <a:endParaRPr lang="en-US"/>
          </a:p>
        </p:txBody>
      </p:sp>
    </p:spTree>
    <p:extLst>
      <p:ext uri="{BB962C8B-B14F-4D97-AF65-F5344CB8AC3E}">
        <p14:creationId xmlns:p14="http://schemas.microsoft.com/office/powerpoint/2010/main" val="18872054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slideLayout" Target="../slideLayouts/slideLayout13.xml"/><Relationship Id="rId1" Type="http://schemas.openxmlformats.org/officeDocument/2006/relationships/slideLayout" Target="../slideLayouts/slideLayout12.xml"/><Relationship Id="rId5" Type="http://schemas.openxmlformats.org/officeDocument/2006/relationships/theme" Target="../theme/theme2.xml"/><Relationship Id="rId4" Type="http://schemas.openxmlformats.org/officeDocument/2006/relationships/slideLayout" Target="../slideLayouts/slideLayout1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0F6CC54-0608-47DD-AC2A-A29C4EF06D0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0B35AE6E-1046-406B-950C-65E5F1E171B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E54E061-B86D-442F-9B1A-FB4A2E722A4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BED89C2-BF05-4570-88F6-847248104571}" type="datetimeFigureOut">
              <a:rPr lang="en-US" smtClean="0"/>
              <a:t>6/2/2022</a:t>
            </a:fld>
            <a:endParaRPr lang="en-US"/>
          </a:p>
        </p:txBody>
      </p:sp>
      <p:sp>
        <p:nvSpPr>
          <p:cNvPr id="5" name="Footer Placeholder 4">
            <a:extLst>
              <a:ext uri="{FF2B5EF4-FFF2-40B4-BE49-F238E27FC236}">
                <a16:creationId xmlns:a16="http://schemas.microsoft.com/office/drawing/2014/main" id="{5700AEC8-62B1-4900-BC4C-CEAB06683BC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87C3A2F9-C314-4C01-8E9A-EF2B4EFB673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75D30C-2BF7-45A0-A288-4D37A8C4B5F1}" type="slidenum">
              <a:rPr lang="en-US" smtClean="0"/>
              <a:t>‹#›</a:t>
            </a:fld>
            <a:endParaRPr lang="en-US"/>
          </a:p>
        </p:txBody>
      </p:sp>
    </p:spTree>
    <p:extLst>
      <p:ext uri="{BB962C8B-B14F-4D97-AF65-F5344CB8AC3E}">
        <p14:creationId xmlns:p14="http://schemas.microsoft.com/office/powerpoint/2010/main" val="152631880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0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000">
                <a:solidFill>
                  <a:schemeClr val="tx1">
                    <a:tint val="75000"/>
                  </a:schemeClr>
                </a:solidFill>
              </a:defRPr>
            </a:lvl1pPr>
          </a:lstStyle>
          <a:p>
            <a:fld id="{89D7931E-637B-46D8-A580-615CC76C5C63}" type="slidenum">
              <a:rPr lang="en-US" smtClean="0"/>
              <a:pPr/>
              <a:t>‹#›</a:t>
            </a:fld>
            <a:endParaRPr lang="en-US" dirty="0"/>
          </a:p>
        </p:txBody>
      </p:sp>
    </p:spTree>
    <p:extLst>
      <p:ext uri="{BB962C8B-B14F-4D97-AF65-F5344CB8AC3E}">
        <p14:creationId xmlns:p14="http://schemas.microsoft.com/office/powerpoint/2010/main" val="21962080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Lst>
  <p:hf hdr="0" ftr="0" dt="0"/>
  <p:txStyles>
    <p:titleStyle>
      <a:lvl1pPr algn="l" defTabSz="914400" rtl="0" eaLnBrk="1" latinLnBrk="0" hangingPunct="1">
        <a:lnSpc>
          <a:spcPct val="90000"/>
        </a:lnSpc>
        <a:spcBef>
          <a:spcPct val="0"/>
        </a:spcBef>
        <a:buNone/>
        <a:defRPr sz="4400" b="1" i="0" kern="1200" baseline="0">
          <a:solidFill>
            <a:srgbClr val="2E3640"/>
          </a:solidFill>
          <a:latin typeface="Arial" panose="020B0604020202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baseline="0">
          <a:solidFill>
            <a:srgbClr val="666767"/>
          </a:solidFill>
          <a:latin typeface="Arial" panose="020B0604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baseline="0">
          <a:solidFill>
            <a:srgbClr val="666767"/>
          </a:solidFill>
          <a:latin typeface="Arial" panose="020B0604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baseline="0">
          <a:solidFill>
            <a:srgbClr val="666767"/>
          </a:solidFill>
          <a:latin typeface="Arial" panose="020B0604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baseline="0">
          <a:solidFill>
            <a:srgbClr val="666767"/>
          </a:solidFill>
          <a:latin typeface="Arial" panose="020B0604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baseline="0">
          <a:solidFill>
            <a:srgbClr val="666767"/>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chart" Target="../charts/chart7.xml"/><Relationship Id="rId7" Type="http://schemas.openxmlformats.org/officeDocument/2006/relationships/image" Target="../media/image10.png"/><Relationship Id="rId2" Type="http://schemas.openxmlformats.org/officeDocument/2006/relationships/chart" Target="../charts/chart6.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19.png"/><Relationship Id="rId4" Type="http://schemas.openxmlformats.org/officeDocument/2006/relationships/image" Target="../media/image18.gif"/></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14.xml"/><Relationship Id="rId4" Type="http://schemas.openxmlformats.org/officeDocument/2006/relationships/hyperlink" Target="mailto:mchepeli@purdue.edu"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xml"/><Relationship Id="rId1" Type="http://schemas.openxmlformats.org/officeDocument/2006/relationships/slideLayout" Target="../slideLayouts/slideLayout8.xml"/><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chart" Target="../charts/chart1.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chart" Target="../charts/chart2.xml"/><Relationship Id="rId1" Type="http://schemas.openxmlformats.org/officeDocument/2006/relationships/slideLayout" Target="../slideLayouts/slideLayout2.xml"/><Relationship Id="rId6" Type="http://schemas.openxmlformats.org/officeDocument/2006/relationships/chart" Target="../charts/chart4.xml"/><Relationship Id="rId5" Type="http://schemas.openxmlformats.org/officeDocument/2006/relationships/image" Target="../media/image10.png"/><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13.png"/></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chart" Target="../charts/chart5.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39946" y="1552755"/>
            <a:ext cx="10912415" cy="3372928"/>
          </a:xfrm>
        </p:spPr>
        <p:txBody>
          <a:bodyPr>
            <a:normAutofit fontScale="90000"/>
          </a:bodyPr>
          <a:lstStyle/>
          <a:p>
            <a:r>
              <a:rPr lang="en-US" b="0" dirty="0"/>
              <a:t/>
            </a:r>
            <a:br>
              <a:rPr lang="en-US" b="0" dirty="0"/>
            </a:br>
            <a:r>
              <a:rPr lang="en-US" sz="3100" b="0" dirty="0"/>
              <a:t> </a:t>
            </a:r>
            <a:r>
              <a:rPr lang="en-US" sz="3100" dirty="0"/>
              <a:t>Multi-scale analysis of U.S. climate policy: </a:t>
            </a:r>
            <a:r>
              <a:rPr lang="en-US" sz="3100" b="0" dirty="0"/>
              <a:t/>
            </a:r>
            <a:br>
              <a:rPr lang="en-US" sz="3100" b="0" dirty="0"/>
            </a:br>
            <a:r>
              <a:rPr lang="en-US" sz="3100" dirty="0"/>
              <a:t>Gridded implications for land systems change, water use and nitrogen leaching </a:t>
            </a:r>
            <a:r>
              <a:rPr lang="en-US" sz="3200" dirty="0"/>
              <a:t/>
            </a:r>
            <a:br>
              <a:rPr lang="en-US" sz="3200" dirty="0"/>
            </a:br>
            <a:r>
              <a:rPr lang="en-US" sz="2800" dirty="0"/>
              <a:t/>
            </a:r>
            <a:br>
              <a:rPr lang="en-US" sz="2800" dirty="0"/>
            </a:br>
            <a:r>
              <a:rPr lang="en-US" sz="2200" b="0" dirty="0"/>
              <a:t>Presented by </a:t>
            </a:r>
            <a:r>
              <a:rPr lang="en-US" sz="2200" b="0" i="1" dirty="0"/>
              <a:t>Maksym Chepeliev</a:t>
            </a:r>
            <a:br>
              <a:rPr lang="en-US" sz="2200" b="0" i="1" dirty="0"/>
            </a:br>
            <a:r>
              <a:rPr lang="en-US" sz="2200" b="0" i="1" dirty="0"/>
              <a:t/>
            </a:r>
            <a:br>
              <a:rPr lang="en-US" sz="2200" b="0" i="1" dirty="0"/>
            </a:br>
            <a:r>
              <a:rPr lang="en-US" sz="2200" b="0" dirty="0"/>
              <a:t>in collaboration with </a:t>
            </a:r>
            <a:r>
              <a:rPr lang="en-US" sz="2200" b="0" i="1" dirty="0"/>
              <a:t>Uris Baldos, Iman Haqiqi, Thomas Hertel, </a:t>
            </a:r>
            <a:br>
              <a:rPr lang="en-US" sz="2200" b="0" i="1" dirty="0"/>
            </a:br>
            <a:r>
              <a:rPr lang="en-US" sz="2200" b="0" i="1" dirty="0"/>
              <a:t>Jing Liu and Dominique van der Mensbrugghe</a:t>
            </a:r>
            <a:r>
              <a:rPr lang="en-US" sz="1800" b="0" i="1" dirty="0"/>
              <a:t/>
            </a:r>
            <a:br>
              <a:rPr lang="en-US" sz="1800" b="0" i="1" dirty="0"/>
            </a:br>
            <a:r>
              <a:rPr lang="en-US" sz="2000" dirty="0"/>
              <a:t/>
            </a:r>
            <a:br>
              <a:rPr lang="en-US" sz="2000" dirty="0"/>
            </a:br>
            <a:r>
              <a:rPr lang="en-US" sz="2200" b="0" dirty="0"/>
              <a:t>Purdue University </a:t>
            </a:r>
            <a:r>
              <a:rPr lang="en-US" sz="1400" b="0" dirty="0"/>
              <a:t/>
            </a:r>
            <a:br>
              <a:rPr lang="en-US" sz="1400" b="0" dirty="0"/>
            </a:br>
            <a:endParaRPr lang="en-US" sz="1800" b="0" dirty="0"/>
          </a:p>
        </p:txBody>
      </p:sp>
      <p:sp>
        <p:nvSpPr>
          <p:cNvPr id="3" name="Subtitle 2"/>
          <p:cNvSpPr>
            <a:spLocks noGrp="1"/>
          </p:cNvSpPr>
          <p:nvPr>
            <p:ph type="subTitle" idx="1"/>
          </p:nvPr>
        </p:nvSpPr>
        <p:spPr>
          <a:xfrm>
            <a:off x="609600" y="5298831"/>
            <a:ext cx="10058400" cy="782791"/>
          </a:xfrm>
        </p:spPr>
        <p:txBody>
          <a:bodyPr>
            <a:normAutofit/>
          </a:bodyPr>
          <a:lstStyle/>
          <a:p>
            <a:pPr lvl="0">
              <a:lnSpc>
                <a:spcPct val="100000"/>
              </a:lnSpc>
              <a:spcBef>
                <a:spcPts val="0"/>
              </a:spcBef>
            </a:pPr>
            <a:r>
              <a:rPr lang="en-US" sz="2000" dirty="0"/>
              <a:t>AERE 2022 Summer Conference</a:t>
            </a:r>
          </a:p>
          <a:p>
            <a:pPr lvl="0">
              <a:lnSpc>
                <a:spcPct val="100000"/>
              </a:lnSpc>
              <a:spcBef>
                <a:spcPts val="0"/>
              </a:spcBef>
            </a:pPr>
            <a:r>
              <a:rPr lang="en-US" sz="1800" dirty="0"/>
              <a:t>June 1-3, 2022, Miami, Florida</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353078" y="69706"/>
            <a:ext cx="1314922" cy="1321795"/>
          </a:xfrm>
          <a:prstGeom prst="rect">
            <a:avLst/>
          </a:prstGeom>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568163" y="267990"/>
            <a:ext cx="2387285" cy="709553"/>
          </a:xfrm>
          <a:prstGeom prst="rect">
            <a:avLst/>
          </a:prstGeom>
        </p:spPr>
      </p:pic>
    </p:spTree>
    <p:extLst>
      <p:ext uri="{BB962C8B-B14F-4D97-AF65-F5344CB8AC3E}">
        <p14:creationId xmlns:p14="http://schemas.microsoft.com/office/powerpoint/2010/main" val="349295997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309899" y="1377115"/>
            <a:ext cx="11658600" cy="4591050"/>
          </a:xfrm>
          <a:prstGeom prst="rect">
            <a:avLst/>
          </a:prstGeom>
        </p:spPr>
      </p:pic>
      <p:sp>
        <p:nvSpPr>
          <p:cNvPr id="2" name="TextBox 1">
            <a:extLst>
              <a:ext uri="{FF2B5EF4-FFF2-40B4-BE49-F238E27FC236}">
                <a16:creationId xmlns:a16="http://schemas.microsoft.com/office/drawing/2014/main" id="{9265912E-010C-4CD7-A629-9AAD3214A741}"/>
              </a:ext>
            </a:extLst>
          </p:cNvPr>
          <p:cNvSpPr txBox="1"/>
          <p:nvPr/>
        </p:nvSpPr>
        <p:spPr>
          <a:xfrm>
            <a:off x="309899" y="87410"/>
            <a:ext cx="10848643" cy="107721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Combined policies </a:t>
            </a:r>
            <a:r>
              <a:rPr lang="en-US" sz="3200" dirty="0">
                <a:solidFill>
                  <a:prstClr val="black"/>
                </a:solidFill>
                <a:latin typeface="Arial" panose="020B0604020202020204" pitchFamily="34" charset="0"/>
                <a:cs typeface="Arial" panose="020B0604020202020204" pitchFamily="34" charset="0"/>
              </a:rPr>
              <a:t>impede</a:t>
            </a:r>
            <a:r>
              <a:rPr kumimoji="0" lang="en-US" sz="3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the spatial spillover effect </a:t>
            </a:r>
            <a:r>
              <a:rPr lang="en-US" sz="3200" dirty="0">
                <a:solidFill>
                  <a:prstClr val="black"/>
                </a:solidFill>
                <a:latin typeface="Arial" panose="020B0604020202020204" pitchFamily="34" charset="0"/>
                <a:cs typeface="Arial" panose="020B0604020202020204" pitchFamily="34" charset="0"/>
              </a:rPr>
              <a:t>caused by</a:t>
            </a:r>
            <a:r>
              <a:rPr kumimoji="0" lang="en-US" sz="3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site-specific conservation practices</a:t>
            </a:r>
          </a:p>
        </p:txBody>
      </p:sp>
      <p:sp>
        <p:nvSpPr>
          <p:cNvPr id="9" name="TextBox 8">
            <a:extLst>
              <a:ext uri="{FF2B5EF4-FFF2-40B4-BE49-F238E27FC236}">
                <a16:creationId xmlns:a16="http://schemas.microsoft.com/office/drawing/2014/main" id="{4F6441A7-E3DA-4335-8ECF-238B9CF08B9E}"/>
              </a:ext>
            </a:extLst>
          </p:cNvPr>
          <p:cNvSpPr txBox="1"/>
          <p:nvPr/>
        </p:nvSpPr>
        <p:spPr>
          <a:xfrm>
            <a:off x="309899" y="5588000"/>
            <a:ext cx="5215881" cy="1477328"/>
          </a:xfrm>
          <a:prstGeom prst="rect">
            <a:avLst/>
          </a:prstGeom>
          <a:noFill/>
        </p:spPr>
        <p:txBody>
          <a:bodyPr wrap="square" rtlCol="0">
            <a:spAutoFit/>
          </a:bodyPr>
          <a:lstStyle/>
          <a:p>
            <a:pPr marL="285750" indent="-285750">
              <a:buFont typeface="Arial" panose="020B0604020202020204" pitchFamily="34" charset="0"/>
              <a:buChar char="•"/>
            </a:pPr>
            <a:r>
              <a:rPr lang="en-US" dirty="0"/>
              <a:t>Production is displaced to the fringe of corn belt where not affected by the cost of WL </a:t>
            </a:r>
          </a:p>
          <a:p>
            <a:pPr marL="285750" indent="-285750">
              <a:buFont typeface="Arial" panose="020B0604020202020204" pitchFamily="34" charset="0"/>
              <a:buChar char="•"/>
            </a:pPr>
            <a:r>
              <a:rPr lang="en-US" dirty="0"/>
              <a:t>The comparative advantage disappears with the presence of carbon pricing</a:t>
            </a:r>
          </a:p>
          <a:p>
            <a:endParaRPr lang="en-US" dirty="0"/>
          </a:p>
        </p:txBody>
      </p:sp>
      <p:sp>
        <p:nvSpPr>
          <p:cNvPr id="10" name="Arrow: Up 9">
            <a:extLst>
              <a:ext uri="{FF2B5EF4-FFF2-40B4-BE49-F238E27FC236}">
                <a16:creationId xmlns:a16="http://schemas.microsoft.com/office/drawing/2014/main" id="{77AF572F-8EB5-46DE-AD34-A675A3BB545E}"/>
              </a:ext>
            </a:extLst>
          </p:cNvPr>
          <p:cNvSpPr/>
          <p:nvPr/>
        </p:nvSpPr>
        <p:spPr>
          <a:xfrm rot="20815391">
            <a:off x="553844" y="5061128"/>
            <a:ext cx="205614" cy="532248"/>
          </a:xfrm>
          <a:prstGeom prst="upArrow">
            <a:avLst/>
          </a:prstGeom>
          <a:solidFill>
            <a:srgbClr val="C00000"/>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004F36D9-9A90-4CAA-A144-9E0E709CD841}"/>
              </a:ext>
            </a:extLst>
          </p:cNvPr>
          <p:cNvSpPr txBox="1"/>
          <p:nvPr/>
        </p:nvSpPr>
        <p:spPr>
          <a:xfrm>
            <a:off x="1673690" y="5067736"/>
            <a:ext cx="2660665" cy="307777"/>
          </a:xfrm>
          <a:prstGeom prst="rect">
            <a:avLst/>
          </a:prstGeom>
          <a:noFill/>
        </p:spPr>
        <p:txBody>
          <a:bodyPr wrap="none" rtlCol="0">
            <a:spAutoFit/>
          </a:bodyPr>
          <a:lstStyle/>
          <a:p>
            <a:r>
              <a:rPr lang="en-US" sz="1400" dirty="0"/>
              <a:t>(Tons of nitrate leaching / pixel)</a:t>
            </a:r>
          </a:p>
        </p:txBody>
      </p:sp>
    </p:spTree>
    <p:extLst>
      <p:ext uri="{BB962C8B-B14F-4D97-AF65-F5344CB8AC3E}">
        <p14:creationId xmlns:p14="http://schemas.microsoft.com/office/powerpoint/2010/main" val="159360362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371240" y="126432"/>
            <a:ext cx="11751749" cy="505395"/>
          </a:xfrm>
        </p:spPr>
        <p:txBody>
          <a:bodyPr>
            <a:noAutofit/>
          </a:bodyPr>
          <a:lstStyle/>
          <a:p>
            <a:r>
              <a:rPr lang="en-US" sz="2800" b="1" dirty="0"/>
              <a:t>Feedback to global economy: Leakage and food security impacts overseas</a:t>
            </a:r>
          </a:p>
        </p:txBody>
      </p:sp>
      <p:sp>
        <p:nvSpPr>
          <p:cNvPr id="5" name="Rectangle 4"/>
          <p:cNvSpPr/>
          <p:nvPr/>
        </p:nvSpPr>
        <p:spPr>
          <a:xfrm>
            <a:off x="446996" y="974026"/>
            <a:ext cx="7770241" cy="1538883"/>
          </a:xfrm>
          <a:prstGeom prst="rect">
            <a:avLst/>
          </a:prstGeom>
        </p:spPr>
        <p:txBody>
          <a:bodyPr wrap="square">
            <a:spAutoFit/>
          </a:bodyPr>
          <a:lstStyle/>
          <a:p>
            <a:pPr algn="just">
              <a:spcBef>
                <a:spcPts val="600"/>
              </a:spcBef>
              <a:spcAft>
                <a:spcPts val="1200"/>
              </a:spcAft>
            </a:pPr>
            <a:r>
              <a:rPr lang="en-US" sz="1600" b="1" dirty="0"/>
              <a:t>Local-to-global impacts US carbon price of $100 per tCO</a:t>
            </a:r>
            <a:r>
              <a:rPr lang="en-US" sz="1600" b="1" baseline="-25000" dirty="0"/>
              <a:t>2</a:t>
            </a:r>
            <a:r>
              <a:rPr lang="en-US" sz="1600" b="1" dirty="0"/>
              <a:t> </a:t>
            </a:r>
            <a:r>
              <a:rPr lang="en-US" sz="1600" dirty="0"/>
              <a:t>(SIMPLE-G):  </a:t>
            </a:r>
          </a:p>
          <a:p>
            <a:pPr marL="344488" lvl="1" indent="-223838">
              <a:spcAft>
                <a:spcPts val="1200"/>
              </a:spcAft>
              <a:buFont typeface="Wingdings" panose="05000000000000000000" pitchFamily="2" charset="2"/>
              <a:buChar char="Ø"/>
              <a:tabLst>
                <a:tab pos="344488" algn="l"/>
              </a:tabLst>
            </a:pPr>
            <a:r>
              <a:rPr lang="en-US" sz="1600" dirty="0"/>
              <a:t>Decrease in global crop output  </a:t>
            </a:r>
            <a:r>
              <a:rPr lang="en-US" sz="1600" b="1" dirty="0"/>
              <a:t>-12 Million MT</a:t>
            </a:r>
          </a:p>
          <a:p>
            <a:pPr marL="344488" lvl="1" indent="-223838">
              <a:spcAft>
                <a:spcPts val="1200"/>
              </a:spcAft>
              <a:buFont typeface="Wingdings" panose="05000000000000000000" pitchFamily="2" charset="2"/>
              <a:buChar char="Ø"/>
              <a:tabLst>
                <a:tab pos="344488" algn="l"/>
              </a:tabLst>
            </a:pPr>
            <a:r>
              <a:rPr lang="en-US" sz="1600" dirty="0"/>
              <a:t>Greater global agricultural GHGs </a:t>
            </a:r>
            <a:r>
              <a:rPr lang="en-US" sz="1600" b="1" dirty="0"/>
              <a:t> +8.6 Million MT CO2-eq. per </a:t>
            </a:r>
            <a:r>
              <a:rPr lang="en-US" sz="1600" b="1" dirty="0" smtClean="0"/>
              <a:t>year</a:t>
            </a:r>
            <a:endParaRPr lang="en-US" sz="1600" b="1" dirty="0"/>
          </a:p>
          <a:p>
            <a:pPr marL="344488" lvl="1" indent="-223838">
              <a:spcAft>
                <a:spcPts val="1200"/>
              </a:spcAft>
              <a:buFont typeface="Wingdings" panose="05000000000000000000" pitchFamily="2" charset="2"/>
              <a:buChar char="Ø"/>
              <a:tabLst>
                <a:tab pos="344488" algn="l"/>
              </a:tabLst>
            </a:pPr>
            <a:r>
              <a:rPr lang="en-US" sz="1600" dirty="0"/>
              <a:t>Increased hunger in food insecure regions </a:t>
            </a:r>
            <a:r>
              <a:rPr lang="en-US" sz="1600" b="1" dirty="0"/>
              <a:t> +0.72 Million Persons</a:t>
            </a:r>
          </a:p>
        </p:txBody>
      </p:sp>
      <p:graphicFrame>
        <p:nvGraphicFramePr>
          <p:cNvPr id="16" name="Content Placeholder 4">
            <a:extLst>
              <a:ext uri="{FF2B5EF4-FFF2-40B4-BE49-F238E27FC236}">
                <a16:creationId xmlns:a16="http://schemas.microsoft.com/office/drawing/2014/main" id="{B1F4582F-6BEB-4C25-8547-E755BAE24F10}"/>
              </a:ext>
            </a:extLst>
          </p:cNvPr>
          <p:cNvGraphicFramePr>
            <a:graphicFrameLocks noGrp="1"/>
          </p:cNvGraphicFramePr>
          <p:nvPr>
            <p:ph sz="half" idx="1"/>
            <p:extLst/>
          </p:nvPr>
        </p:nvGraphicFramePr>
        <p:xfrm>
          <a:off x="3957646" y="3190875"/>
          <a:ext cx="3574321" cy="334327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7" name="Content Placeholder 5">
            <a:extLst>
              <a:ext uri="{FF2B5EF4-FFF2-40B4-BE49-F238E27FC236}">
                <a16:creationId xmlns:a16="http://schemas.microsoft.com/office/drawing/2014/main" id="{45F56073-93CA-454D-ADBA-81DA18AF8B6C}"/>
              </a:ext>
            </a:extLst>
          </p:cNvPr>
          <p:cNvGraphicFramePr>
            <a:graphicFrameLocks noGrp="1"/>
          </p:cNvGraphicFramePr>
          <p:nvPr>
            <p:extLst/>
          </p:nvPr>
        </p:nvGraphicFramePr>
        <p:xfrm>
          <a:off x="7232539" y="3319541"/>
          <a:ext cx="4810951" cy="3085942"/>
        </p:xfrm>
        <a:graphic>
          <a:graphicData uri="http://schemas.openxmlformats.org/drawingml/2006/chart">
            <c:chart xmlns:c="http://schemas.openxmlformats.org/drawingml/2006/chart" xmlns:r="http://schemas.openxmlformats.org/officeDocument/2006/relationships" r:id="rId3"/>
          </a:graphicData>
        </a:graphic>
      </p:graphicFrame>
      <p:sp>
        <p:nvSpPr>
          <p:cNvPr id="34" name="AutoShape 4" descr="World globe on white background vector graphics | Free SVG">
            <a:extLst>
              <a:ext uri="{FF2B5EF4-FFF2-40B4-BE49-F238E27FC236}">
                <a16:creationId xmlns:a16="http://schemas.microsoft.com/office/drawing/2014/main" id="{3C149074-13B1-47EE-BECA-BC4B32D6714D}"/>
              </a:ext>
            </a:extLst>
          </p:cNvPr>
          <p:cNvSpPr>
            <a:spLocks noChangeAspect="1" noChangeArrowheads="1"/>
          </p:cNvSpPr>
          <p:nvPr/>
        </p:nvSpPr>
        <p:spPr bwMode="auto">
          <a:xfrm>
            <a:off x="5668402" y="3348188"/>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5" name="AutoShape 6" descr="California Blank map Location, usaoutline, blue, united States png | PNGEgg">
            <a:extLst>
              <a:ext uri="{FF2B5EF4-FFF2-40B4-BE49-F238E27FC236}">
                <a16:creationId xmlns:a16="http://schemas.microsoft.com/office/drawing/2014/main" id="{882A0A7A-1618-4A8F-988A-3DF73727F9F6}"/>
              </a:ext>
            </a:extLst>
          </p:cNvPr>
          <p:cNvSpPr>
            <a:spLocks noChangeAspect="1" noChangeArrowheads="1"/>
          </p:cNvSpPr>
          <p:nvPr/>
        </p:nvSpPr>
        <p:spPr bwMode="auto">
          <a:xfrm>
            <a:off x="5820802" y="3500588"/>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6" name="TextBox 35">
            <a:extLst>
              <a:ext uri="{FF2B5EF4-FFF2-40B4-BE49-F238E27FC236}">
                <a16:creationId xmlns:a16="http://schemas.microsoft.com/office/drawing/2014/main" id="{A5B48BD4-0672-4C79-BB97-2D084DC52CCE}"/>
              </a:ext>
            </a:extLst>
          </p:cNvPr>
          <p:cNvSpPr txBox="1"/>
          <p:nvPr/>
        </p:nvSpPr>
        <p:spPr>
          <a:xfrm>
            <a:off x="426704" y="3145777"/>
            <a:ext cx="3231514" cy="292388"/>
          </a:xfrm>
          <a:prstGeom prst="rect">
            <a:avLst/>
          </a:prstGeom>
          <a:noFill/>
        </p:spPr>
        <p:txBody>
          <a:bodyPr wrap="square">
            <a:spAutoFit/>
          </a:bodyPr>
          <a:lstStyle/>
          <a:p>
            <a:pPr algn="ctr" rtl="0">
              <a:defRPr sz="1920" b="1" i="0" u="none" strike="noStrike" kern="1200" spc="0" baseline="0">
                <a:solidFill>
                  <a:prstClr val="black">
                    <a:lumMod val="65000"/>
                    <a:lumOff val="35000"/>
                  </a:prstClr>
                </a:solidFill>
                <a:latin typeface="+mn-lt"/>
                <a:ea typeface="+mn-ea"/>
                <a:cs typeface="+mn-cs"/>
              </a:defRPr>
            </a:pPr>
            <a:r>
              <a:rPr lang="en-US" sz="1300" b="1" dirty="0"/>
              <a:t>Changes in Crop Output</a:t>
            </a:r>
            <a:endParaRPr lang="en-US" sz="1300" dirty="0">
              <a:cs typeface="Arial" panose="020B0604020202020204" pitchFamily="34" charset="0"/>
            </a:endParaRPr>
          </a:p>
        </p:txBody>
      </p:sp>
      <p:grpSp>
        <p:nvGrpSpPr>
          <p:cNvPr id="37" name="Group 36">
            <a:extLst>
              <a:ext uri="{FF2B5EF4-FFF2-40B4-BE49-F238E27FC236}">
                <a16:creationId xmlns:a16="http://schemas.microsoft.com/office/drawing/2014/main" id="{E328C1B5-198C-47B4-8F08-4659C1B8ABE6}"/>
              </a:ext>
            </a:extLst>
          </p:cNvPr>
          <p:cNvGrpSpPr/>
          <p:nvPr/>
        </p:nvGrpSpPr>
        <p:grpSpPr>
          <a:xfrm>
            <a:off x="331015" y="3520585"/>
            <a:ext cx="1905001" cy="1412232"/>
            <a:chOff x="838200" y="2496963"/>
            <a:chExt cx="2535556" cy="1879680"/>
          </a:xfrm>
        </p:grpSpPr>
        <p:pic>
          <p:nvPicPr>
            <p:cNvPr id="38" name="Picture 10">
              <a:extLst>
                <a:ext uri="{FF2B5EF4-FFF2-40B4-BE49-F238E27FC236}">
                  <a16:creationId xmlns:a16="http://schemas.microsoft.com/office/drawing/2014/main" id="{220DDE33-C078-4C3F-93F2-BC315C977DC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38200" y="2786157"/>
              <a:ext cx="2535556" cy="1590486"/>
            </a:xfrm>
            <a:prstGeom prst="rect">
              <a:avLst/>
            </a:prstGeom>
            <a:noFill/>
            <a:extLst>
              <a:ext uri="{909E8E84-426E-40DD-AFC4-6F175D3DCCD1}">
                <a14:hiddenFill xmlns:a14="http://schemas.microsoft.com/office/drawing/2010/main">
                  <a:solidFill>
                    <a:srgbClr val="FFFFFF"/>
                  </a:solidFill>
                </a14:hiddenFill>
              </a:ext>
            </a:extLst>
          </p:spPr>
        </p:pic>
        <p:sp>
          <p:nvSpPr>
            <p:cNvPr id="39" name="TextBox 38">
              <a:extLst>
                <a:ext uri="{FF2B5EF4-FFF2-40B4-BE49-F238E27FC236}">
                  <a16:creationId xmlns:a16="http://schemas.microsoft.com/office/drawing/2014/main" id="{8942B1E8-10D5-4F99-AECB-84F0E5EBC371}"/>
                </a:ext>
              </a:extLst>
            </p:cNvPr>
            <p:cNvSpPr txBox="1"/>
            <p:nvPr/>
          </p:nvSpPr>
          <p:spPr>
            <a:xfrm>
              <a:off x="838200" y="2496963"/>
              <a:ext cx="2535556" cy="368686"/>
            </a:xfrm>
            <a:prstGeom prst="rect">
              <a:avLst/>
            </a:prstGeom>
            <a:noFill/>
          </p:spPr>
          <p:txBody>
            <a:bodyPr wrap="square">
              <a:spAutoFit/>
            </a:bodyPr>
            <a:lstStyle/>
            <a:p>
              <a:pPr algn="ctr" rtl="0">
                <a:defRPr sz="1920" b="1" i="0" u="none" strike="noStrike" kern="1200" spc="0" baseline="0">
                  <a:solidFill>
                    <a:prstClr val="black">
                      <a:lumMod val="65000"/>
                      <a:lumOff val="35000"/>
                    </a:prstClr>
                  </a:solidFill>
                  <a:latin typeface="+mn-lt"/>
                  <a:ea typeface="+mn-ea"/>
                  <a:cs typeface="+mn-cs"/>
                </a:defRPr>
              </a:pPr>
              <a:r>
                <a:rPr lang="en-US" sz="1200" dirty="0">
                  <a:cs typeface="Arial" panose="020B0604020202020204" pitchFamily="34" charset="0"/>
                </a:rPr>
                <a:t>United States</a:t>
              </a:r>
            </a:p>
          </p:txBody>
        </p:sp>
      </p:grpSp>
      <p:grpSp>
        <p:nvGrpSpPr>
          <p:cNvPr id="40" name="Group 39">
            <a:extLst>
              <a:ext uri="{FF2B5EF4-FFF2-40B4-BE49-F238E27FC236}">
                <a16:creationId xmlns:a16="http://schemas.microsoft.com/office/drawing/2014/main" id="{676224AC-260B-4A0A-851A-F9592F01ADEC}"/>
              </a:ext>
            </a:extLst>
          </p:cNvPr>
          <p:cNvGrpSpPr/>
          <p:nvPr/>
        </p:nvGrpSpPr>
        <p:grpSpPr>
          <a:xfrm>
            <a:off x="458052" y="5015237"/>
            <a:ext cx="1612985" cy="1681761"/>
            <a:chOff x="3509855" y="4037873"/>
            <a:chExt cx="1951712" cy="2238424"/>
          </a:xfrm>
        </p:grpSpPr>
        <p:pic>
          <p:nvPicPr>
            <p:cNvPr id="41" name="Picture 40">
              <a:extLst>
                <a:ext uri="{FF2B5EF4-FFF2-40B4-BE49-F238E27FC236}">
                  <a16:creationId xmlns:a16="http://schemas.microsoft.com/office/drawing/2014/main" id="{249BD293-771D-491A-A167-978BA0B83FE1}"/>
                </a:ext>
              </a:extLst>
            </p:cNvPr>
            <p:cNvPicPr>
              <a:picLocks noChangeAspect="1"/>
            </p:cNvPicPr>
            <p:nvPr/>
          </p:nvPicPr>
          <p:blipFill>
            <a:blip r:embed="rId5"/>
            <a:stretch>
              <a:fillRect/>
            </a:stretch>
          </p:blipFill>
          <p:spPr>
            <a:xfrm>
              <a:off x="3509855" y="4383138"/>
              <a:ext cx="1951711" cy="1893159"/>
            </a:xfrm>
            <a:prstGeom prst="rect">
              <a:avLst/>
            </a:prstGeom>
          </p:spPr>
        </p:pic>
        <p:sp>
          <p:nvSpPr>
            <p:cNvPr id="42" name="TextBox 41">
              <a:extLst>
                <a:ext uri="{FF2B5EF4-FFF2-40B4-BE49-F238E27FC236}">
                  <a16:creationId xmlns:a16="http://schemas.microsoft.com/office/drawing/2014/main" id="{6343F7A3-78AA-4ABE-9395-101AC4B650DD}"/>
                </a:ext>
              </a:extLst>
            </p:cNvPr>
            <p:cNvSpPr txBox="1"/>
            <p:nvPr/>
          </p:nvSpPr>
          <p:spPr>
            <a:xfrm>
              <a:off x="3509855" y="4037873"/>
              <a:ext cx="1951712" cy="368686"/>
            </a:xfrm>
            <a:prstGeom prst="rect">
              <a:avLst/>
            </a:prstGeom>
            <a:noFill/>
          </p:spPr>
          <p:txBody>
            <a:bodyPr wrap="square">
              <a:spAutoFit/>
            </a:bodyPr>
            <a:lstStyle/>
            <a:p>
              <a:pPr algn="ctr" rtl="0">
                <a:defRPr sz="1920" b="1" i="0" u="none" strike="noStrike" kern="1200" spc="0" baseline="0">
                  <a:solidFill>
                    <a:prstClr val="black">
                      <a:lumMod val="65000"/>
                      <a:lumOff val="35000"/>
                    </a:prstClr>
                  </a:solidFill>
                  <a:latin typeface="+mn-lt"/>
                  <a:ea typeface="+mn-ea"/>
                  <a:cs typeface="+mn-cs"/>
                </a:defRPr>
              </a:pPr>
              <a:r>
                <a:rPr lang="en-US" sz="1200" b="1" dirty="0">
                  <a:cs typeface="Arial" panose="020B0604020202020204" pitchFamily="34" charset="0"/>
                </a:rPr>
                <a:t>Rest of World</a:t>
              </a:r>
            </a:p>
          </p:txBody>
        </p:sp>
      </p:grpSp>
      <p:sp>
        <p:nvSpPr>
          <p:cNvPr id="43" name="TextBox 42">
            <a:extLst>
              <a:ext uri="{FF2B5EF4-FFF2-40B4-BE49-F238E27FC236}">
                <a16:creationId xmlns:a16="http://schemas.microsoft.com/office/drawing/2014/main" id="{FB11E36A-798D-4966-A9EF-A08CD1B41593}"/>
              </a:ext>
            </a:extLst>
          </p:cNvPr>
          <p:cNvSpPr txBox="1"/>
          <p:nvPr/>
        </p:nvSpPr>
        <p:spPr>
          <a:xfrm>
            <a:off x="2071036" y="5551639"/>
            <a:ext cx="1818753" cy="692497"/>
          </a:xfrm>
          <a:prstGeom prst="rect">
            <a:avLst/>
          </a:prstGeom>
          <a:noFill/>
        </p:spPr>
        <p:txBody>
          <a:bodyPr wrap="square" rtlCol="0">
            <a:spAutoFit/>
          </a:bodyPr>
          <a:lstStyle/>
          <a:p>
            <a:pPr algn="ctr" rtl="0">
              <a:defRPr sz="1920" b="1" i="0" u="none" strike="noStrike" kern="1200" spc="0" baseline="0">
                <a:solidFill>
                  <a:prstClr val="black">
                    <a:lumMod val="65000"/>
                    <a:lumOff val="35000"/>
                  </a:prstClr>
                </a:solidFill>
                <a:latin typeface="+mn-lt"/>
                <a:ea typeface="+mn-ea"/>
                <a:cs typeface="+mn-cs"/>
              </a:defRPr>
            </a:pPr>
            <a:r>
              <a:rPr lang="en-US" sz="1300" b="1" dirty="0">
                <a:solidFill>
                  <a:schemeClr val="accent6">
                    <a:lumMod val="50000"/>
                  </a:schemeClr>
                </a:solidFill>
                <a:cs typeface="Arial" panose="020B0604020202020204" pitchFamily="34" charset="0"/>
              </a:rPr>
              <a:t>+23 Million MTs</a:t>
            </a:r>
          </a:p>
          <a:p>
            <a:pPr algn="ctr" rtl="0">
              <a:defRPr sz="1920" b="1" i="0" u="none" strike="noStrike" kern="1200" spc="0" baseline="0">
                <a:solidFill>
                  <a:prstClr val="black">
                    <a:lumMod val="65000"/>
                    <a:lumOff val="35000"/>
                  </a:prstClr>
                </a:solidFill>
                <a:latin typeface="+mn-lt"/>
                <a:ea typeface="+mn-ea"/>
                <a:cs typeface="+mn-cs"/>
              </a:defRPr>
            </a:pPr>
            <a:r>
              <a:rPr lang="en-US" sz="1300" dirty="0">
                <a:solidFill>
                  <a:schemeClr val="accent6">
                    <a:lumMod val="50000"/>
                  </a:schemeClr>
                </a:solidFill>
                <a:cs typeface="Arial" panose="020B0604020202020204" pitchFamily="34" charset="0"/>
              </a:rPr>
              <a:t>(+0.1%)</a:t>
            </a:r>
          </a:p>
          <a:p>
            <a:endParaRPr lang="en-US" sz="1300" dirty="0">
              <a:cs typeface="Arial" panose="020B0604020202020204" pitchFamily="34" charset="0"/>
            </a:endParaRPr>
          </a:p>
        </p:txBody>
      </p:sp>
      <p:sp>
        <p:nvSpPr>
          <p:cNvPr id="46" name="TextBox 45">
            <a:extLst>
              <a:ext uri="{FF2B5EF4-FFF2-40B4-BE49-F238E27FC236}">
                <a16:creationId xmlns:a16="http://schemas.microsoft.com/office/drawing/2014/main" id="{AFFE7AB7-EE82-4633-9CF6-56111138BC52}"/>
              </a:ext>
            </a:extLst>
          </p:cNvPr>
          <p:cNvSpPr txBox="1"/>
          <p:nvPr/>
        </p:nvSpPr>
        <p:spPr>
          <a:xfrm>
            <a:off x="2138893" y="4066023"/>
            <a:ext cx="1818753" cy="492443"/>
          </a:xfrm>
          <a:prstGeom prst="rect">
            <a:avLst/>
          </a:prstGeom>
          <a:noFill/>
        </p:spPr>
        <p:txBody>
          <a:bodyPr wrap="square" rtlCol="0">
            <a:spAutoFit/>
          </a:bodyPr>
          <a:lstStyle/>
          <a:p>
            <a:pPr algn="ctr" rtl="0">
              <a:defRPr sz="1920" b="1" i="0" u="none" strike="noStrike" kern="1200" spc="0" baseline="0">
                <a:solidFill>
                  <a:prstClr val="black">
                    <a:lumMod val="65000"/>
                    <a:lumOff val="35000"/>
                  </a:prstClr>
                </a:solidFill>
                <a:latin typeface="+mn-lt"/>
                <a:ea typeface="+mn-ea"/>
                <a:cs typeface="+mn-cs"/>
              </a:defRPr>
            </a:pPr>
            <a:r>
              <a:rPr lang="en-US" sz="1300" b="1" dirty="0">
                <a:solidFill>
                  <a:srgbClr val="C00000"/>
                </a:solidFill>
                <a:cs typeface="Arial" panose="020B0604020202020204" pitchFamily="34" charset="0"/>
              </a:rPr>
              <a:t>-35 Million MTs</a:t>
            </a:r>
          </a:p>
          <a:p>
            <a:pPr algn="ctr" rtl="0">
              <a:defRPr sz="1920" b="1" i="0" u="none" strike="noStrike" kern="1200" spc="0" baseline="0">
                <a:solidFill>
                  <a:prstClr val="black">
                    <a:lumMod val="65000"/>
                    <a:lumOff val="35000"/>
                  </a:prstClr>
                </a:solidFill>
                <a:latin typeface="+mn-lt"/>
                <a:ea typeface="+mn-ea"/>
                <a:cs typeface="+mn-cs"/>
              </a:defRPr>
            </a:pPr>
            <a:r>
              <a:rPr lang="en-US" sz="1300" dirty="0">
                <a:solidFill>
                  <a:srgbClr val="C00000"/>
                </a:solidFill>
                <a:cs typeface="Arial" panose="020B0604020202020204" pitchFamily="34" charset="0"/>
              </a:rPr>
              <a:t>(-3.0%)</a:t>
            </a:r>
          </a:p>
        </p:txBody>
      </p:sp>
      <p:grpSp>
        <p:nvGrpSpPr>
          <p:cNvPr id="26" name="Group 25">
            <a:extLst>
              <a:ext uri="{FF2B5EF4-FFF2-40B4-BE49-F238E27FC236}">
                <a16:creationId xmlns:a16="http://schemas.microsoft.com/office/drawing/2014/main" id="{BFEED0F9-219E-4F21-B4DD-A326E2354E95}"/>
              </a:ext>
            </a:extLst>
          </p:cNvPr>
          <p:cNvGrpSpPr/>
          <p:nvPr/>
        </p:nvGrpSpPr>
        <p:grpSpPr>
          <a:xfrm>
            <a:off x="8217240" y="822500"/>
            <a:ext cx="3583694" cy="2127722"/>
            <a:chOff x="8217240" y="822500"/>
            <a:chExt cx="3583694" cy="2127722"/>
          </a:xfrm>
        </p:grpSpPr>
        <p:grpSp>
          <p:nvGrpSpPr>
            <p:cNvPr id="27" name="Group 26">
              <a:extLst>
                <a:ext uri="{FF2B5EF4-FFF2-40B4-BE49-F238E27FC236}">
                  <a16:creationId xmlns:a16="http://schemas.microsoft.com/office/drawing/2014/main" id="{1569EA02-F2CB-46DF-B635-AD039F7251A1}"/>
                </a:ext>
              </a:extLst>
            </p:cNvPr>
            <p:cNvGrpSpPr/>
            <p:nvPr/>
          </p:nvGrpSpPr>
          <p:grpSpPr>
            <a:xfrm>
              <a:off x="8217240" y="822500"/>
              <a:ext cx="3583694" cy="1371717"/>
              <a:chOff x="8217240" y="822500"/>
              <a:chExt cx="3583694" cy="1371717"/>
            </a:xfrm>
          </p:grpSpPr>
          <p:grpSp>
            <p:nvGrpSpPr>
              <p:cNvPr id="31" name="Group 30">
                <a:extLst>
                  <a:ext uri="{FF2B5EF4-FFF2-40B4-BE49-F238E27FC236}">
                    <a16:creationId xmlns:a16="http://schemas.microsoft.com/office/drawing/2014/main" id="{A38409F3-2795-4D4B-A95F-7A4FA9ED98A1}"/>
                  </a:ext>
                </a:extLst>
              </p:cNvPr>
              <p:cNvGrpSpPr/>
              <p:nvPr/>
            </p:nvGrpSpPr>
            <p:grpSpPr>
              <a:xfrm>
                <a:off x="8916412" y="822500"/>
                <a:ext cx="2884522" cy="1371717"/>
                <a:chOff x="8994051" y="813886"/>
                <a:chExt cx="2366935" cy="1273706"/>
              </a:xfrm>
            </p:grpSpPr>
            <p:pic>
              <p:nvPicPr>
                <p:cNvPr id="33" name="Picture 32" descr="Graphical user interface, text, application&#10;&#10;Description automatically generated">
                  <a:extLst>
                    <a:ext uri="{FF2B5EF4-FFF2-40B4-BE49-F238E27FC236}">
                      <a16:creationId xmlns:a16="http://schemas.microsoft.com/office/drawing/2014/main" id="{84BC2825-858C-4484-A990-6ED4D807FE3C}"/>
                    </a:ext>
                  </a:extLst>
                </p:cNvPr>
                <p:cNvPicPr>
                  <a:picLocks noChangeAspect="1"/>
                </p:cNvPicPr>
                <p:nvPr/>
              </p:nvPicPr>
              <p:blipFill>
                <a:blip r:embed="rId6"/>
                <a:stretch>
                  <a:fillRect/>
                </a:stretch>
              </p:blipFill>
              <p:spPr>
                <a:xfrm>
                  <a:off x="8994051" y="813886"/>
                  <a:ext cx="2366935" cy="632351"/>
                </a:xfrm>
                <a:prstGeom prst="rect">
                  <a:avLst/>
                </a:prstGeom>
              </p:spPr>
            </p:pic>
            <p:cxnSp>
              <p:nvCxnSpPr>
                <p:cNvPr id="44" name="Straight Arrow Connector 43">
                  <a:extLst>
                    <a:ext uri="{FF2B5EF4-FFF2-40B4-BE49-F238E27FC236}">
                      <a16:creationId xmlns:a16="http://schemas.microsoft.com/office/drawing/2014/main" id="{D31F3E8E-A54E-46AB-8024-DBDCD7FC8966}"/>
                    </a:ext>
                  </a:extLst>
                </p:cNvPr>
                <p:cNvCxnSpPr>
                  <a:cxnSpLocks/>
                </p:cNvCxnSpPr>
                <p:nvPr/>
              </p:nvCxnSpPr>
              <p:spPr>
                <a:xfrm>
                  <a:off x="10177519" y="1449238"/>
                  <a:ext cx="1" cy="638354"/>
                </a:xfrm>
                <a:prstGeom prst="straightConnector1">
                  <a:avLst/>
                </a:prstGeom>
                <a:ln w="41275">
                  <a:solidFill>
                    <a:schemeClr val="bg2">
                      <a:lumMod val="75000"/>
                    </a:schemeClr>
                  </a:solidFill>
                  <a:tailEnd type="triangle"/>
                </a:ln>
              </p:spPr>
              <p:style>
                <a:lnRef idx="1">
                  <a:schemeClr val="accent1"/>
                </a:lnRef>
                <a:fillRef idx="0">
                  <a:schemeClr val="accent1"/>
                </a:fillRef>
                <a:effectRef idx="0">
                  <a:schemeClr val="accent1"/>
                </a:effectRef>
                <a:fontRef idx="minor">
                  <a:schemeClr val="tx1"/>
                </a:fontRef>
              </p:style>
            </p:cxnSp>
          </p:grpSp>
          <p:sp>
            <p:nvSpPr>
              <p:cNvPr id="32" name="Rectangle 31">
                <a:extLst>
                  <a:ext uri="{FF2B5EF4-FFF2-40B4-BE49-F238E27FC236}">
                    <a16:creationId xmlns:a16="http://schemas.microsoft.com/office/drawing/2014/main" id="{48E2E42B-22AC-465E-AFE5-54D3997168F8}"/>
                  </a:ext>
                </a:extLst>
              </p:cNvPr>
              <p:cNvSpPr/>
              <p:nvPr/>
            </p:nvSpPr>
            <p:spPr>
              <a:xfrm>
                <a:off x="8217240" y="1592164"/>
                <a:ext cx="2141433" cy="461665"/>
              </a:xfrm>
              <a:prstGeom prst="rect">
                <a:avLst/>
              </a:prstGeom>
            </p:spPr>
            <p:txBody>
              <a:bodyPr wrap="square">
                <a:spAutoFit/>
              </a:bodyPr>
              <a:lstStyle/>
              <a:p>
                <a:pPr algn="ctr"/>
                <a:r>
                  <a:rPr lang="en-US" sz="1200" b="1" dirty="0"/>
                  <a:t>Prices of energy, fertilizer, land, labor, capital</a:t>
                </a:r>
                <a:endParaRPr lang="en-US" b="1" dirty="0"/>
              </a:p>
            </p:txBody>
          </p:sp>
        </p:grpSp>
        <p:pic>
          <p:nvPicPr>
            <p:cNvPr id="28" name="Picture 27" descr="Icon&#10;&#10;Description automatically generated">
              <a:extLst>
                <a:ext uri="{FF2B5EF4-FFF2-40B4-BE49-F238E27FC236}">
                  <a16:creationId xmlns:a16="http://schemas.microsoft.com/office/drawing/2014/main" id="{38B56641-B0C9-4C37-B23E-8517D81015F9}"/>
                </a:ext>
              </a:extLst>
            </p:cNvPr>
            <p:cNvPicPr>
              <a:picLocks noChangeAspect="1"/>
            </p:cNvPicPr>
            <p:nvPr/>
          </p:nvPicPr>
          <p:blipFill>
            <a:blip r:embed="rId7"/>
            <a:stretch>
              <a:fillRect/>
            </a:stretch>
          </p:blipFill>
          <p:spPr>
            <a:xfrm>
              <a:off x="8916412" y="2194217"/>
              <a:ext cx="2884522" cy="756005"/>
            </a:xfrm>
            <a:prstGeom prst="rect">
              <a:avLst/>
            </a:prstGeom>
          </p:spPr>
        </p:pic>
      </p:grpSp>
    </p:spTree>
    <p:extLst>
      <p:ext uri="{BB962C8B-B14F-4D97-AF65-F5344CB8AC3E}">
        <p14:creationId xmlns:p14="http://schemas.microsoft.com/office/powerpoint/2010/main" val="41316631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7"/>
                                        </p:tgtEl>
                                        <p:attrNameLst>
                                          <p:attrName>style.visibility</p:attrName>
                                        </p:attrNameLst>
                                      </p:cBhvr>
                                      <p:to>
                                        <p:strVal val="visible"/>
                                      </p:to>
                                    </p:set>
                                  </p:childTnLst>
                                </p:cTn>
                              </p:par>
                              <p:par>
                                <p:cTn id="9" presetID="1" presetClass="entr" presetSubtype="0" fill="hold" grpId="0" nodeType="withEffect" nodePh="1">
                                  <p:stCondLst>
                                    <p:cond delay="0"/>
                                  </p:stCondLst>
                                  <p:endCondLst>
                                    <p:cond evt="begin" delay="0">
                                      <p:tn val="9"/>
                                    </p:cond>
                                  </p:endCondLst>
                                  <p:childTnLst>
                                    <p:set>
                                      <p:cBhvr>
                                        <p:cTn id="10" dur="1" fill="hold">
                                          <p:stCondLst>
                                            <p:cond delay="0"/>
                                          </p:stCondLst>
                                        </p:cTn>
                                        <p:tgtEl>
                                          <p:spTgt spid="34"/>
                                        </p:tgtEl>
                                        <p:attrNameLst>
                                          <p:attrName>style.visibility</p:attrName>
                                        </p:attrNameLst>
                                      </p:cBhvr>
                                      <p:to>
                                        <p:strVal val="visible"/>
                                      </p:to>
                                    </p:set>
                                  </p:childTnLst>
                                </p:cTn>
                              </p:par>
                              <p:par>
                                <p:cTn id="11" presetID="1" presetClass="entr" presetSubtype="0" fill="hold" grpId="0" nodeType="withEffect" nodePh="1">
                                  <p:stCondLst>
                                    <p:cond delay="0"/>
                                  </p:stCondLst>
                                  <p:endCondLst>
                                    <p:cond evt="begin" delay="0">
                                      <p:tn val="11"/>
                                    </p:cond>
                                  </p:endCondLst>
                                  <p:childTnLst>
                                    <p:set>
                                      <p:cBhvr>
                                        <p:cTn id="12" dur="1" fill="hold">
                                          <p:stCondLst>
                                            <p:cond delay="0"/>
                                          </p:stCondLst>
                                        </p:cTn>
                                        <p:tgtEl>
                                          <p:spTgt spid="35"/>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6"/>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7"/>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40"/>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43"/>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4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6" grpId="0">
        <p:bldAsOne/>
      </p:bldGraphic>
      <p:bldGraphic spid="17" grpId="0">
        <p:bldAsOne/>
      </p:bldGraphic>
      <p:bldP spid="34" grpId="0"/>
      <p:bldP spid="35" grpId="0"/>
      <p:bldP spid="36" grpId="0"/>
      <p:bldP spid="43" grpId="0"/>
      <p:bldP spid="46"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249727" y="210689"/>
            <a:ext cx="11751749" cy="505395"/>
          </a:xfrm>
        </p:spPr>
        <p:txBody>
          <a:bodyPr>
            <a:noAutofit/>
          </a:bodyPr>
          <a:lstStyle/>
          <a:p>
            <a:r>
              <a:rPr lang="en-US" sz="3600" b="1" dirty="0"/>
              <a:t>Conclusion</a:t>
            </a:r>
          </a:p>
        </p:txBody>
      </p:sp>
      <p:sp>
        <p:nvSpPr>
          <p:cNvPr id="34" name="AutoShape 4" descr="World globe on white background vector graphics | Free SVG">
            <a:extLst>
              <a:ext uri="{FF2B5EF4-FFF2-40B4-BE49-F238E27FC236}">
                <a16:creationId xmlns:a16="http://schemas.microsoft.com/office/drawing/2014/main" id="{3C149074-13B1-47EE-BECA-BC4B32D6714D}"/>
              </a:ext>
            </a:extLst>
          </p:cNvPr>
          <p:cNvSpPr>
            <a:spLocks noChangeAspect="1" noChangeArrowheads="1"/>
          </p:cNvSpPr>
          <p:nvPr/>
        </p:nvSpPr>
        <p:spPr bwMode="auto">
          <a:xfrm>
            <a:off x="5668402" y="3348188"/>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5" name="AutoShape 6" descr="California Blank map Location, usaoutline, blue, united States png | PNGEgg">
            <a:extLst>
              <a:ext uri="{FF2B5EF4-FFF2-40B4-BE49-F238E27FC236}">
                <a16:creationId xmlns:a16="http://schemas.microsoft.com/office/drawing/2014/main" id="{882A0A7A-1618-4A8F-988A-3DF73727F9F6}"/>
              </a:ext>
            </a:extLst>
          </p:cNvPr>
          <p:cNvSpPr>
            <a:spLocks noChangeAspect="1" noChangeArrowheads="1"/>
          </p:cNvSpPr>
          <p:nvPr/>
        </p:nvSpPr>
        <p:spPr bwMode="auto">
          <a:xfrm>
            <a:off x="5820802" y="3500588"/>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5" name="Content Placeholder 2">
            <a:extLst>
              <a:ext uri="{FF2B5EF4-FFF2-40B4-BE49-F238E27FC236}">
                <a16:creationId xmlns:a16="http://schemas.microsoft.com/office/drawing/2014/main" id="{E6BCB3A8-1817-4F06-B310-6EAC740ACC46}"/>
              </a:ext>
            </a:extLst>
          </p:cNvPr>
          <p:cNvSpPr>
            <a:spLocks noGrp="1"/>
          </p:cNvSpPr>
          <p:nvPr>
            <p:ph idx="1"/>
          </p:nvPr>
        </p:nvSpPr>
        <p:spPr>
          <a:xfrm>
            <a:off x="639202" y="911226"/>
            <a:ext cx="10972800" cy="5273914"/>
          </a:xfrm>
        </p:spPr>
        <p:txBody>
          <a:bodyPr>
            <a:normAutofit/>
          </a:bodyPr>
          <a:lstStyle/>
          <a:p>
            <a:r>
              <a:rPr lang="en-US" dirty="0"/>
              <a:t>Even without explicitly targeting agriculture, mitigation policies could have important impacts on food, land and water systems</a:t>
            </a:r>
          </a:p>
          <a:p>
            <a:r>
              <a:rPr lang="en-US" dirty="0"/>
              <a:t>U.S. carbon pricing raises cost of crop production particularly for N fertilizer inputs, as well as energy</a:t>
            </a:r>
          </a:p>
          <a:p>
            <a:pPr lvl="1"/>
            <a:r>
              <a:rPr lang="en-US" b="1" dirty="0"/>
              <a:t>Local:</a:t>
            </a:r>
            <a:r>
              <a:rPr lang="en-US" dirty="0"/>
              <a:t> Reduction in cropland use, irrigation water use, nitrogen application, leaching and exports  =&gt; “Environmental co-benefits”</a:t>
            </a:r>
          </a:p>
          <a:p>
            <a:pPr lvl="1"/>
            <a:r>
              <a:rPr lang="en-US" b="1" dirty="0"/>
              <a:t>Global:</a:t>
            </a:r>
            <a:r>
              <a:rPr lang="en-US" dirty="0"/>
              <a:t> Crop production partially moves from U.S. to Rest of World, resulting in emissions leakage; rising global crop prices lead to increased undernourishment</a:t>
            </a:r>
          </a:p>
          <a:p>
            <a:r>
              <a:rPr lang="en-US" dirty="0"/>
              <a:t>Limitations to address in the future work</a:t>
            </a:r>
          </a:p>
          <a:p>
            <a:pPr lvl="1"/>
            <a:r>
              <a:rPr lang="en-US" dirty="0"/>
              <a:t>More granular representation of fertilizer production and trade patterns.</a:t>
            </a:r>
          </a:p>
          <a:p>
            <a:pPr lvl="1"/>
            <a:r>
              <a:rPr lang="en-US" dirty="0"/>
              <a:t>Coupling with the Water Balance Model (WBM) at the grid cell level to simulate the amount of leachate runoff.</a:t>
            </a:r>
          </a:p>
          <a:p>
            <a:pPr lvl="1"/>
            <a:r>
              <a:rPr lang="en-US" dirty="0"/>
              <a:t>Additional sensitivity analysis.</a:t>
            </a:r>
          </a:p>
          <a:p>
            <a:pPr marL="0" indent="0">
              <a:buNone/>
            </a:pPr>
            <a:endParaRPr lang="en-US" dirty="0"/>
          </a:p>
          <a:p>
            <a:pPr lvl="1"/>
            <a:endParaRPr lang="en-US" dirty="0"/>
          </a:p>
          <a:p>
            <a:endParaRPr lang="en-US" dirty="0"/>
          </a:p>
          <a:p>
            <a:endParaRPr lang="en-US" dirty="0"/>
          </a:p>
          <a:p>
            <a:endParaRPr lang="en-US" dirty="0"/>
          </a:p>
          <a:p>
            <a:endParaRPr lang="en-US" dirty="0"/>
          </a:p>
        </p:txBody>
      </p:sp>
    </p:spTree>
    <p:extLst>
      <p:ext uri="{BB962C8B-B14F-4D97-AF65-F5344CB8AC3E}">
        <p14:creationId xmlns:p14="http://schemas.microsoft.com/office/powerpoint/2010/main" val="35143534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nodePh="1">
                                  <p:stCondLst>
                                    <p:cond delay="0"/>
                                  </p:stCondLst>
                                  <p:endCondLst>
                                    <p:cond evt="begin" delay="0">
                                      <p:tn val="5"/>
                                    </p:cond>
                                  </p:endCondLst>
                                  <p:childTnLst>
                                    <p:set>
                                      <p:cBhvr>
                                        <p:cTn id="6" dur="1" fill="hold">
                                          <p:stCondLst>
                                            <p:cond delay="0"/>
                                          </p:stCondLst>
                                        </p:cTn>
                                        <p:tgtEl>
                                          <p:spTgt spid="3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09600" y="2014344"/>
            <a:ext cx="10058400" cy="1024132"/>
          </a:xfrm>
        </p:spPr>
        <p:txBody>
          <a:bodyPr>
            <a:normAutofit/>
          </a:bodyPr>
          <a:lstStyle/>
          <a:p>
            <a:pPr>
              <a:spcBef>
                <a:spcPts val="600"/>
              </a:spcBef>
            </a:pPr>
            <a:r>
              <a:rPr lang="en-US" dirty="0"/>
              <a:t>Thank you!</a:t>
            </a:r>
            <a:r>
              <a:rPr lang="en-US" sz="2400" b="0" dirty="0"/>
              <a:t> </a:t>
            </a:r>
            <a:endParaRPr lang="en-US" b="0" dirty="0"/>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353078" y="69706"/>
            <a:ext cx="1314922" cy="1321795"/>
          </a:xfrm>
          <a:prstGeom prst="rect">
            <a:avLst/>
          </a:prstGeom>
        </p:spPr>
      </p:pic>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568163" y="267990"/>
            <a:ext cx="2387285" cy="709553"/>
          </a:xfrm>
          <a:prstGeom prst="rect">
            <a:avLst/>
          </a:prstGeom>
        </p:spPr>
      </p:pic>
      <p:sp>
        <p:nvSpPr>
          <p:cNvPr id="5" name="Rectangle 4"/>
          <p:cNvSpPr/>
          <p:nvPr/>
        </p:nvSpPr>
        <p:spPr>
          <a:xfrm>
            <a:off x="4254446" y="3261209"/>
            <a:ext cx="2768707" cy="400110"/>
          </a:xfrm>
          <a:prstGeom prst="rect">
            <a:avLst/>
          </a:prstGeom>
        </p:spPr>
        <p:txBody>
          <a:bodyPr wrap="none">
            <a:spAutoFit/>
          </a:bodyPr>
          <a:lstStyle/>
          <a:p>
            <a:r>
              <a:rPr lang="en-US" sz="2000" dirty="0">
                <a:hlinkClick r:id="rId4"/>
              </a:rPr>
              <a:t>mchepeli@purdue.edu</a:t>
            </a:r>
            <a:endParaRPr lang="en-US" sz="2000" dirty="0"/>
          </a:p>
        </p:txBody>
      </p:sp>
    </p:spTree>
    <p:extLst>
      <p:ext uri="{BB962C8B-B14F-4D97-AF65-F5344CB8AC3E}">
        <p14:creationId xmlns:p14="http://schemas.microsoft.com/office/powerpoint/2010/main" val="6170922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39706" y="158839"/>
            <a:ext cx="10972800" cy="572249"/>
          </a:xfrm>
        </p:spPr>
        <p:txBody>
          <a:bodyPr>
            <a:noAutofit/>
          </a:bodyPr>
          <a:lstStyle/>
          <a:p>
            <a:r>
              <a:rPr lang="en-US" sz="3200" dirty="0">
                <a:solidFill>
                  <a:schemeClr val="tx1"/>
                </a:solidFill>
                <a:latin typeface="Calibri Light" panose="020F0302020204030204" pitchFamily="34" charset="0"/>
                <a:cs typeface="Calibri Light" panose="020F0302020204030204" pitchFamily="34" charset="0"/>
              </a:rPr>
              <a:t>Can climate policy succeed where other policies have failed?</a:t>
            </a:r>
            <a:r>
              <a:rPr lang="en-US" sz="3200" dirty="0">
                <a:latin typeface="Calibri Light" panose="020F0302020204030204" pitchFamily="34" charset="0"/>
                <a:cs typeface="Calibri Light" panose="020F0302020204030204" pitchFamily="34" charset="0"/>
              </a:rPr>
              <a:t> </a:t>
            </a:r>
          </a:p>
        </p:txBody>
      </p:sp>
      <p:sp>
        <p:nvSpPr>
          <p:cNvPr id="4" name="Slide Number Placeholder 3"/>
          <p:cNvSpPr>
            <a:spLocks noGrp="1"/>
          </p:cNvSpPr>
          <p:nvPr>
            <p:ph type="sldNum" sz="quarter" idx="12"/>
          </p:nvPr>
        </p:nvSpPr>
        <p:spPr/>
        <p:txBody>
          <a:bodyPr/>
          <a:lstStyle/>
          <a:p>
            <a:fld id="{89D7931E-637B-46D8-A580-615CC76C5C63}" type="slidenum">
              <a:rPr lang="en-US" smtClean="0"/>
              <a:pPr/>
              <a:t>2</a:t>
            </a:fld>
            <a:endParaRPr lang="en-US" dirty="0"/>
          </a:p>
        </p:txBody>
      </p:sp>
      <p:sp>
        <p:nvSpPr>
          <p:cNvPr id="10" name="Content Placeholder 1">
            <a:extLst>
              <a:ext uri="{FF2B5EF4-FFF2-40B4-BE49-F238E27FC236}">
                <a16:creationId xmlns:a16="http://schemas.microsoft.com/office/drawing/2014/main" id="{2898138C-0F4F-4C36-B444-B89475D6ED96}"/>
              </a:ext>
            </a:extLst>
          </p:cNvPr>
          <p:cNvSpPr>
            <a:spLocks noGrp="1"/>
          </p:cNvSpPr>
          <p:nvPr>
            <p:ph idx="1"/>
          </p:nvPr>
        </p:nvSpPr>
        <p:spPr>
          <a:xfrm>
            <a:off x="439706" y="856922"/>
            <a:ext cx="4115040" cy="3525298"/>
          </a:xfrm>
        </p:spPr>
        <p:txBody>
          <a:bodyPr>
            <a:normAutofit/>
          </a:bodyPr>
          <a:lstStyle/>
          <a:p>
            <a:pPr>
              <a:lnSpc>
                <a:spcPct val="100000"/>
              </a:lnSpc>
              <a:spcBef>
                <a:spcPts val="1200"/>
              </a:spcBef>
            </a:pPr>
            <a:r>
              <a:rPr lang="en-US" sz="1800" b="0" dirty="0">
                <a:solidFill>
                  <a:schemeClr val="tx1"/>
                </a:solidFill>
              </a:rPr>
              <a:t>U.S. administration has ambitious climate plans, including 2050 carbon neutrality goal</a:t>
            </a:r>
          </a:p>
          <a:p>
            <a:pPr>
              <a:lnSpc>
                <a:spcPct val="100000"/>
              </a:lnSpc>
              <a:spcBef>
                <a:spcPts val="1200"/>
              </a:spcBef>
            </a:pPr>
            <a:r>
              <a:rPr lang="en-US" sz="1800" b="0" dirty="0">
                <a:solidFill>
                  <a:schemeClr val="tx1"/>
                </a:solidFill>
              </a:rPr>
              <a:t>Agriculture is the largest emitter of non-CO</a:t>
            </a:r>
            <a:r>
              <a:rPr lang="en-US" sz="1800" b="0" baseline="-25000" dirty="0">
                <a:solidFill>
                  <a:schemeClr val="tx1"/>
                </a:solidFill>
              </a:rPr>
              <a:t>2</a:t>
            </a:r>
            <a:r>
              <a:rPr lang="en-US" sz="1800" b="0" dirty="0">
                <a:solidFill>
                  <a:schemeClr val="tx1"/>
                </a:solidFill>
              </a:rPr>
              <a:t> GHGs, but these gases are hard to abate</a:t>
            </a:r>
          </a:p>
          <a:p>
            <a:pPr>
              <a:lnSpc>
                <a:spcPct val="100000"/>
              </a:lnSpc>
              <a:spcBef>
                <a:spcPts val="1200"/>
              </a:spcBef>
            </a:pPr>
            <a:r>
              <a:rPr lang="en-US" sz="1800" b="0" dirty="0">
                <a:solidFill>
                  <a:schemeClr val="tx1"/>
                </a:solidFill>
              </a:rPr>
              <a:t>However with carbon pricing covering CO</a:t>
            </a:r>
            <a:r>
              <a:rPr lang="en-US" sz="1800" b="0" baseline="-25000" dirty="0">
                <a:solidFill>
                  <a:schemeClr val="tx1"/>
                </a:solidFill>
              </a:rPr>
              <a:t>2</a:t>
            </a:r>
            <a:r>
              <a:rPr lang="en-US" sz="1800" b="0" dirty="0">
                <a:solidFill>
                  <a:schemeClr val="tx1"/>
                </a:solidFill>
              </a:rPr>
              <a:t> emissions only (e.g. like in the EU ETS), agriculture would be impacted via multiple channels (Figure-&gt;)</a:t>
            </a:r>
          </a:p>
        </p:txBody>
      </p:sp>
      <p:grpSp>
        <p:nvGrpSpPr>
          <p:cNvPr id="5" name="Group 4"/>
          <p:cNvGrpSpPr/>
          <p:nvPr/>
        </p:nvGrpSpPr>
        <p:grpSpPr>
          <a:xfrm>
            <a:off x="4554746" y="1117120"/>
            <a:ext cx="7637253" cy="5145562"/>
            <a:chOff x="4554746" y="1117120"/>
            <a:chExt cx="7637253" cy="5145562"/>
          </a:xfrm>
        </p:grpSpPr>
        <p:pic>
          <p:nvPicPr>
            <p:cNvPr id="6" name="Picture 5"/>
            <p:cNvPicPr>
              <a:picLocks noChangeAspect="1"/>
            </p:cNvPicPr>
            <p:nvPr/>
          </p:nvPicPr>
          <p:blipFill>
            <a:blip r:embed="rId2"/>
            <a:stretch>
              <a:fillRect/>
            </a:stretch>
          </p:blipFill>
          <p:spPr>
            <a:xfrm>
              <a:off x="4554746" y="1117120"/>
              <a:ext cx="7637253" cy="4682563"/>
            </a:xfrm>
            <a:prstGeom prst="rect">
              <a:avLst/>
            </a:prstGeom>
          </p:spPr>
        </p:pic>
        <p:sp>
          <p:nvSpPr>
            <p:cNvPr id="8" name="Rectangle 7"/>
            <p:cNvSpPr/>
            <p:nvPr/>
          </p:nvSpPr>
          <p:spPr>
            <a:xfrm>
              <a:off x="5501683" y="5893350"/>
              <a:ext cx="6019597" cy="369332"/>
            </a:xfrm>
            <a:prstGeom prst="rect">
              <a:avLst/>
            </a:prstGeom>
          </p:spPr>
          <p:txBody>
            <a:bodyPr wrap="none">
              <a:spAutoFit/>
            </a:bodyPr>
            <a:lstStyle/>
            <a:p>
              <a:r>
                <a:rPr lang="en-US" b="1" dirty="0"/>
                <a:t>Carbon pricing interactions with food and agriculture</a:t>
              </a:r>
            </a:p>
          </p:txBody>
        </p:sp>
      </p:grpSp>
      <p:sp>
        <p:nvSpPr>
          <p:cNvPr id="2" name="Rectangle 1"/>
          <p:cNvSpPr/>
          <p:nvPr/>
        </p:nvSpPr>
        <p:spPr>
          <a:xfrm>
            <a:off x="572219" y="4508054"/>
            <a:ext cx="3982527" cy="2062103"/>
          </a:xfrm>
          <a:prstGeom prst="rect">
            <a:avLst/>
          </a:prstGeom>
        </p:spPr>
        <p:txBody>
          <a:bodyPr wrap="square">
            <a:spAutoFit/>
          </a:bodyPr>
          <a:lstStyle/>
          <a:p>
            <a:pPr>
              <a:lnSpc>
                <a:spcPct val="100000"/>
              </a:lnSpc>
              <a:spcBef>
                <a:spcPts val="1200"/>
              </a:spcBef>
            </a:pPr>
            <a:r>
              <a:rPr lang="en-US" i="1" dirty="0"/>
              <a:t>What are implications of carbon pricing on agriculture in U.S.? </a:t>
            </a:r>
          </a:p>
          <a:p>
            <a:pPr>
              <a:lnSpc>
                <a:spcPct val="100000"/>
              </a:lnSpc>
              <a:spcBef>
                <a:spcPts val="1200"/>
              </a:spcBef>
            </a:pPr>
            <a:r>
              <a:rPr lang="en-US" i="1" dirty="0"/>
              <a:t>What is the spatial distribution of such impacts? </a:t>
            </a:r>
          </a:p>
          <a:p>
            <a:pPr>
              <a:lnSpc>
                <a:spcPct val="100000"/>
              </a:lnSpc>
              <a:spcBef>
                <a:spcPts val="1200"/>
              </a:spcBef>
            </a:pPr>
            <a:r>
              <a:rPr lang="en-US" i="1" dirty="0"/>
              <a:t>What are the spillover effects on the Rest of the World?</a:t>
            </a:r>
          </a:p>
        </p:txBody>
      </p:sp>
    </p:spTree>
    <p:extLst>
      <p:ext uri="{BB962C8B-B14F-4D97-AF65-F5344CB8AC3E}">
        <p14:creationId xmlns:p14="http://schemas.microsoft.com/office/powerpoint/2010/main" val="11370548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0">
                                            <p:txEl>
                                              <p:pRg st="0" end="0"/>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0">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0">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0" grpId="0" uiExpand="1" build="p"/>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descr="C:\Users\hertel\My Dropbox\NSF-INFEWS-GLG-2017\Figures\INFEWS Hertel GLG Cycle 14Feb2017a.jpg">
            <a:extLst>
              <a:ext uri="{FF2B5EF4-FFF2-40B4-BE49-F238E27FC236}">
                <a16:creationId xmlns:a16="http://schemas.microsoft.com/office/drawing/2014/main" id="{719F2677-9388-4523-B993-C2A2D0CD5B03}"/>
              </a:ext>
            </a:extLst>
          </p:cNvPr>
          <p:cNvPicPr>
            <a:picLocks noChangeAspect="1"/>
          </p:cNvPicPr>
          <p:nvPr/>
        </p:nvPicPr>
        <p:blipFill>
          <a:blip r:embed="rId3" cstate="print">
            <a:extLst>
              <a:ext uri="{28A0092B-C50C-407E-A947-70E740481C1C}">
                <a14:useLocalDpi xmlns:a14="http://schemas.microsoft.com/office/drawing/2010/main"/>
              </a:ext>
            </a:extLst>
          </a:blip>
          <a:srcRect/>
          <a:stretch>
            <a:fillRect/>
          </a:stretch>
        </p:blipFill>
        <p:spPr bwMode="auto">
          <a:xfrm>
            <a:off x="73801" y="1385209"/>
            <a:ext cx="5352143" cy="4421282"/>
          </a:xfrm>
          <a:prstGeom prst="rect">
            <a:avLst/>
          </a:prstGeom>
          <a:noFill/>
          <a:ln>
            <a:noFill/>
          </a:ln>
        </p:spPr>
      </p:pic>
      <p:sp>
        <p:nvSpPr>
          <p:cNvPr id="3" name="Content Placeholder 2">
            <a:extLst>
              <a:ext uri="{FF2B5EF4-FFF2-40B4-BE49-F238E27FC236}">
                <a16:creationId xmlns:a16="http://schemas.microsoft.com/office/drawing/2014/main" id="{AD52FD39-74D0-4806-B45F-F6964C066CE8}"/>
              </a:ext>
            </a:extLst>
          </p:cNvPr>
          <p:cNvSpPr>
            <a:spLocks noGrp="1"/>
          </p:cNvSpPr>
          <p:nvPr>
            <p:ph idx="1"/>
          </p:nvPr>
        </p:nvSpPr>
        <p:spPr>
          <a:xfrm>
            <a:off x="5598823" y="1019175"/>
            <a:ext cx="6519375" cy="5667376"/>
          </a:xfrm>
        </p:spPr>
        <p:txBody>
          <a:bodyPr/>
          <a:lstStyle/>
          <a:p>
            <a:r>
              <a:rPr lang="en-US" sz="2200" b="1" dirty="0"/>
              <a:t>Carbon pricing </a:t>
            </a:r>
            <a:r>
              <a:rPr lang="en-US" sz="2200" dirty="0"/>
              <a:t>(global force) drives local food, energy and water systems stresses (ENVISAGE model)</a:t>
            </a:r>
          </a:p>
          <a:p>
            <a:r>
              <a:rPr lang="en-US" sz="2200" b="1" dirty="0"/>
              <a:t>Local</a:t>
            </a:r>
            <a:r>
              <a:rPr lang="en-US" sz="2200" dirty="0"/>
              <a:t> </a:t>
            </a:r>
            <a:r>
              <a:rPr lang="en-US" sz="2200" b="1" dirty="0"/>
              <a:t>responses</a:t>
            </a:r>
            <a:r>
              <a:rPr lang="en-US" sz="2200" dirty="0"/>
              <a:t> are shaped by specific biophysical and socio-economic conditions (Agro-IBIS and SIMPLE-G models)</a:t>
            </a:r>
          </a:p>
          <a:p>
            <a:r>
              <a:rPr lang="en-US" sz="2200" dirty="0"/>
              <a:t>Accumulation of local responses feeds back to regional and </a:t>
            </a:r>
            <a:r>
              <a:rPr lang="en-US" sz="2200" b="1" dirty="0"/>
              <a:t>Global systems</a:t>
            </a:r>
            <a:r>
              <a:rPr lang="en-US" sz="2200" dirty="0"/>
              <a:t> – impacts on the Rest of the World (SIMPLE-G international trade module)</a:t>
            </a:r>
          </a:p>
          <a:p>
            <a:pPr marL="0" indent="0">
              <a:buNone/>
            </a:pPr>
            <a:endParaRPr lang="en-US" dirty="0"/>
          </a:p>
        </p:txBody>
      </p:sp>
      <p:sp>
        <p:nvSpPr>
          <p:cNvPr id="12" name="Title 2"/>
          <p:cNvSpPr>
            <a:spLocks noGrp="1"/>
          </p:cNvSpPr>
          <p:nvPr>
            <p:ph type="title"/>
          </p:nvPr>
        </p:nvSpPr>
        <p:spPr>
          <a:xfrm>
            <a:off x="103752" y="162321"/>
            <a:ext cx="11984496" cy="505395"/>
          </a:xfrm>
        </p:spPr>
        <p:txBody>
          <a:bodyPr>
            <a:noAutofit/>
          </a:bodyPr>
          <a:lstStyle/>
          <a:p>
            <a:r>
              <a:rPr lang="en-US" b="1" dirty="0">
                <a:solidFill>
                  <a:schemeClr val="tx1"/>
                </a:solidFill>
              </a:rPr>
              <a:t>Multi-model framework is needed to capture these complex interactions</a:t>
            </a:r>
            <a:endParaRPr lang="en-US" b="1" dirty="0"/>
          </a:p>
        </p:txBody>
      </p:sp>
      <p:pic>
        <p:nvPicPr>
          <p:cNvPr id="4" name="Picture 3"/>
          <p:cNvPicPr>
            <a:picLocks noChangeAspect="1"/>
          </p:cNvPicPr>
          <p:nvPr/>
        </p:nvPicPr>
        <p:blipFill>
          <a:blip r:embed="rId4"/>
          <a:stretch>
            <a:fillRect/>
          </a:stretch>
        </p:blipFill>
        <p:spPr>
          <a:xfrm>
            <a:off x="6858260" y="4191000"/>
            <a:ext cx="4000500" cy="2076450"/>
          </a:xfrm>
          <a:prstGeom prst="rect">
            <a:avLst/>
          </a:prstGeom>
        </p:spPr>
      </p:pic>
    </p:spTree>
    <p:extLst>
      <p:ext uri="{BB962C8B-B14F-4D97-AF65-F5344CB8AC3E}">
        <p14:creationId xmlns:p14="http://schemas.microsoft.com/office/powerpoint/2010/main" val="4033109602"/>
      </p:ext>
    </p:extLst>
  </p:cSld>
  <p:clrMapOvr>
    <a:masterClrMapping/>
  </p:clrMapOvr>
  <mc:AlternateContent xmlns:mc="http://schemas.openxmlformats.org/markup-compatibility/2006" xmlns:p14="http://schemas.microsoft.com/office/powerpoint/2010/main">
    <mc:Choice Requires="p14">
      <p:transition spd="slow" p14:dur="2000" advTm="60531"/>
    </mc:Choice>
    <mc:Fallback xmlns="">
      <p:transition spd="slow" advTm="60531"/>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27302" y="-46367"/>
            <a:ext cx="11623340" cy="636909"/>
          </a:xfrm>
        </p:spPr>
        <p:txBody>
          <a:bodyPr>
            <a:noAutofit/>
          </a:bodyPr>
          <a:lstStyle/>
          <a:p>
            <a:r>
              <a:rPr lang="en-US" sz="3200" b="1" dirty="0"/>
              <a:t>Mitigation scenarios capture EU carbon pricing and US SCC estimates</a:t>
            </a:r>
          </a:p>
        </p:txBody>
      </p:sp>
      <p:sp>
        <p:nvSpPr>
          <p:cNvPr id="4" name="Slide Number Placeholder 3"/>
          <p:cNvSpPr>
            <a:spLocks noGrp="1"/>
          </p:cNvSpPr>
          <p:nvPr>
            <p:ph type="sldNum" sz="quarter" idx="12"/>
          </p:nvPr>
        </p:nvSpPr>
        <p:spPr/>
        <p:txBody>
          <a:bodyPr/>
          <a:lstStyle/>
          <a:p>
            <a:fld id="{89D7931E-637B-46D8-A580-615CC76C5C63}" type="slidenum">
              <a:rPr lang="en-US" smtClean="0"/>
              <a:pPr/>
              <a:t>4</a:t>
            </a:fld>
            <a:endParaRPr lang="en-US" dirty="0"/>
          </a:p>
        </p:txBody>
      </p:sp>
      <p:grpSp>
        <p:nvGrpSpPr>
          <p:cNvPr id="6" name="Группа 187"/>
          <p:cNvGrpSpPr/>
          <p:nvPr/>
        </p:nvGrpSpPr>
        <p:grpSpPr>
          <a:xfrm>
            <a:off x="617062" y="1833062"/>
            <a:ext cx="4039339" cy="1755326"/>
            <a:chOff x="0" y="105611"/>
            <a:chExt cx="2890173" cy="1063501"/>
          </a:xfrm>
        </p:grpSpPr>
        <p:sp>
          <p:nvSpPr>
            <p:cNvPr id="7" name="AutoShape 79"/>
            <p:cNvSpPr>
              <a:spLocks noChangeArrowheads="1"/>
            </p:cNvSpPr>
            <p:nvPr/>
          </p:nvSpPr>
          <p:spPr bwMode="auto">
            <a:xfrm>
              <a:off x="8860" y="105611"/>
              <a:ext cx="2881313" cy="276976"/>
            </a:xfrm>
            <a:prstGeom prst="flowChartProcess">
              <a:avLst/>
            </a:prstGeom>
            <a:solidFill>
              <a:schemeClr val="accent1">
                <a:lumMod val="75000"/>
              </a:schemeClr>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lstStyle/>
            <a:p>
              <a:pPr marL="0" marR="0" algn="ctr">
                <a:spcBef>
                  <a:spcPts val="0"/>
                </a:spcBef>
                <a:spcAft>
                  <a:spcPts val="0"/>
                </a:spcAft>
              </a:pPr>
              <a:r>
                <a:rPr lang="en-US" b="1" dirty="0">
                  <a:solidFill>
                    <a:srgbClr val="FFFFFF"/>
                  </a:solidFill>
                  <a:effectLst/>
                  <a:latin typeface="Calibri Light" panose="020F0302020204030204" pitchFamily="34" charset="0"/>
                  <a:ea typeface="Times New Roman" panose="02020603050405020304" pitchFamily="18" charset="0"/>
                </a:rPr>
                <a:t>Reference case</a:t>
              </a:r>
              <a:endParaRPr lang="en-US" sz="2000" dirty="0">
                <a:effectLst/>
                <a:latin typeface="Times New Roman" panose="02020603050405020304" pitchFamily="18" charset="0"/>
                <a:ea typeface="Times New Roman" panose="02020603050405020304" pitchFamily="18" charset="0"/>
              </a:endParaRPr>
            </a:p>
          </p:txBody>
        </p:sp>
        <p:sp>
          <p:nvSpPr>
            <p:cNvPr id="8" name="AutoShape 80"/>
            <p:cNvSpPr>
              <a:spLocks noChangeArrowheads="1"/>
            </p:cNvSpPr>
            <p:nvPr/>
          </p:nvSpPr>
          <p:spPr bwMode="auto">
            <a:xfrm>
              <a:off x="0" y="609598"/>
              <a:ext cx="2890173" cy="559514"/>
            </a:xfrm>
            <a:prstGeom prst="flowChartProcess">
              <a:avLst/>
            </a:prstGeom>
            <a:solidFill>
              <a:schemeClr val="accent1">
                <a:lumMod val="75000"/>
              </a:schemeClr>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lstStyle/>
            <a:p>
              <a:pPr algn="ctr"/>
              <a:r>
                <a:rPr lang="en-US" b="1" dirty="0">
                  <a:solidFill>
                    <a:srgbClr val="FFFFFF"/>
                  </a:solidFill>
                  <a:latin typeface="Calibri Light" panose="020F0302020204030204" pitchFamily="34" charset="0"/>
                  <a:ea typeface="Times New Roman" panose="02020603050405020304" pitchFamily="18" charset="0"/>
                </a:rPr>
                <a:t>EU climate mitigation policy </a:t>
              </a:r>
            </a:p>
            <a:p>
              <a:pPr algn="ctr"/>
              <a:r>
                <a:rPr lang="en-US" sz="1400" dirty="0">
                  <a:solidFill>
                    <a:srgbClr val="FFFFFF"/>
                  </a:solidFill>
                  <a:latin typeface="Calibri Light" panose="020F0302020204030204" pitchFamily="34" charset="0"/>
                  <a:ea typeface="Times New Roman" panose="02020603050405020304" pitchFamily="18" charset="0"/>
                </a:rPr>
                <a:t>EU economy wide carbon price as of April 2022: </a:t>
              </a:r>
            </a:p>
            <a:p>
              <a:pPr algn="ctr"/>
              <a:r>
                <a:rPr lang="en-US" sz="1400" dirty="0">
                  <a:solidFill>
                    <a:srgbClr val="FFFFFF"/>
                  </a:solidFill>
                  <a:latin typeface="Calibri Light" panose="020F0302020204030204" pitchFamily="34" charset="0"/>
                  <a:ea typeface="Times New Roman" panose="02020603050405020304" pitchFamily="18" charset="0"/>
                </a:rPr>
                <a:t>89 EUR per ton of CO</a:t>
              </a:r>
              <a:r>
                <a:rPr lang="en-US" sz="1400" baseline="-25000" dirty="0">
                  <a:solidFill>
                    <a:srgbClr val="FFFFFF"/>
                  </a:solidFill>
                  <a:latin typeface="Calibri Light" panose="020F0302020204030204" pitchFamily="34" charset="0"/>
                  <a:ea typeface="Times New Roman" panose="02020603050405020304" pitchFamily="18" charset="0"/>
                </a:rPr>
                <a:t>2</a:t>
              </a:r>
              <a:r>
                <a:rPr lang="en-US" sz="1400" dirty="0">
                  <a:solidFill>
                    <a:srgbClr val="FFFFFF"/>
                  </a:solidFill>
                  <a:latin typeface="Calibri Light" panose="020F0302020204030204" pitchFamily="34" charset="0"/>
                  <a:ea typeface="Times New Roman" panose="02020603050405020304" pitchFamily="18" charset="0"/>
                </a:rPr>
                <a:t> + carbon border adjustment (CBA) </a:t>
              </a:r>
              <a:endParaRPr lang="en-US" sz="1400" dirty="0">
                <a:latin typeface="Times New Roman" panose="02020603050405020304" pitchFamily="18" charset="0"/>
                <a:ea typeface="Times New Roman" panose="02020603050405020304" pitchFamily="18" charset="0"/>
              </a:endParaRPr>
            </a:p>
          </p:txBody>
        </p:sp>
        <p:sp>
          <p:nvSpPr>
            <p:cNvPr id="14" name="AutoShape 84"/>
            <p:cNvSpPr>
              <a:spLocks noChangeArrowheads="1"/>
            </p:cNvSpPr>
            <p:nvPr/>
          </p:nvSpPr>
          <p:spPr bwMode="auto">
            <a:xfrm>
              <a:off x="1216025" y="381561"/>
              <a:ext cx="449262" cy="223837"/>
            </a:xfrm>
            <a:prstGeom prst="downArrow">
              <a:avLst>
                <a:gd name="adj1" fmla="val 50000"/>
                <a:gd name="adj2" fmla="val 25000"/>
              </a:avLst>
            </a:prstGeom>
            <a:solidFill>
              <a:schemeClr val="accent1">
                <a:lumMod val="40000"/>
                <a:lumOff val="60000"/>
              </a:schemeClr>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lstStyle/>
            <a:p>
              <a:endParaRPr lang="en-US" sz="2800"/>
            </a:p>
          </p:txBody>
        </p:sp>
      </p:grpSp>
      <p:grpSp>
        <p:nvGrpSpPr>
          <p:cNvPr id="10" name="Group 9"/>
          <p:cNvGrpSpPr/>
          <p:nvPr/>
        </p:nvGrpSpPr>
        <p:grpSpPr>
          <a:xfrm>
            <a:off x="5880909" y="621320"/>
            <a:ext cx="6064926" cy="2788071"/>
            <a:chOff x="5880909" y="621320"/>
            <a:chExt cx="6064926" cy="2788071"/>
          </a:xfrm>
        </p:grpSpPr>
        <p:sp>
          <p:nvSpPr>
            <p:cNvPr id="19" name="Rectangle 18"/>
            <p:cNvSpPr/>
            <p:nvPr/>
          </p:nvSpPr>
          <p:spPr>
            <a:xfrm>
              <a:off x="6169895" y="621320"/>
              <a:ext cx="5775940" cy="338554"/>
            </a:xfrm>
            <a:prstGeom prst="rect">
              <a:avLst/>
            </a:prstGeom>
          </p:spPr>
          <p:txBody>
            <a:bodyPr wrap="none">
              <a:spAutoFit/>
            </a:bodyPr>
            <a:lstStyle/>
            <a:p>
              <a:r>
                <a:rPr lang="en-US" sz="1600" b="1" dirty="0"/>
                <a:t>Impacts of EU mitigation on prices in US, percent change</a:t>
              </a:r>
              <a:endParaRPr lang="en-US" b="1" dirty="0"/>
            </a:p>
          </p:txBody>
        </p:sp>
        <p:graphicFrame>
          <p:nvGraphicFramePr>
            <p:cNvPr id="20" name="Chart 19"/>
            <p:cNvGraphicFramePr>
              <a:graphicFrameLocks/>
            </p:cNvGraphicFramePr>
            <p:nvPr>
              <p:extLst>
                <p:ext uri="{D42A27DB-BD31-4B8C-83A1-F6EECF244321}">
                  <p14:modId xmlns:p14="http://schemas.microsoft.com/office/powerpoint/2010/main" val="2269476218"/>
                </p:ext>
              </p:extLst>
            </p:nvPr>
          </p:nvGraphicFramePr>
          <p:xfrm>
            <a:off x="5880909" y="990652"/>
            <a:ext cx="5067100" cy="2418739"/>
          </p:xfrm>
          <a:graphic>
            <a:graphicData uri="http://schemas.openxmlformats.org/drawingml/2006/chart">
              <c:chart xmlns:c="http://schemas.openxmlformats.org/drawingml/2006/chart" xmlns:r="http://schemas.openxmlformats.org/officeDocument/2006/relationships" r:id="rId2"/>
            </a:graphicData>
          </a:graphic>
        </p:graphicFrame>
      </p:grpSp>
      <p:sp>
        <p:nvSpPr>
          <p:cNvPr id="21" name="Right Arrow 20"/>
          <p:cNvSpPr/>
          <p:nvPr/>
        </p:nvSpPr>
        <p:spPr>
          <a:xfrm>
            <a:off x="4743554" y="2832667"/>
            <a:ext cx="1050201" cy="34787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3" name="Picture 22" descr="Graphical user interface, text, application&#10;&#10;Description automatically generated">
            <a:extLst>
              <a:ext uri="{FF2B5EF4-FFF2-40B4-BE49-F238E27FC236}">
                <a16:creationId xmlns:a16="http://schemas.microsoft.com/office/drawing/2014/main" id="{4481206D-C33B-0A41-B94D-9406E5F13B01}"/>
              </a:ext>
            </a:extLst>
          </p:cNvPr>
          <p:cNvPicPr>
            <a:picLocks noChangeAspect="1"/>
          </p:cNvPicPr>
          <p:nvPr/>
        </p:nvPicPr>
        <p:blipFill>
          <a:blip r:embed="rId3"/>
          <a:stretch>
            <a:fillRect/>
          </a:stretch>
        </p:blipFill>
        <p:spPr>
          <a:xfrm>
            <a:off x="1409700" y="853409"/>
            <a:ext cx="2499518" cy="590114"/>
          </a:xfrm>
          <a:prstGeom prst="rect">
            <a:avLst/>
          </a:prstGeom>
        </p:spPr>
      </p:pic>
      <p:grpSp>
        <p:nvGrpSpPr>
          <p:cNvPr id="11" name="Group 10"/>
          <p:cNvGrpSpPr/>
          <p:nvPr/>
        </p:nvGrpSpPr>
        <p:grpSpPr>
          <a:xfrm>
            <a:off x="629445" y="3614208"/>
            <a:ext cx="11283634" cy="3243792"/>
            <a:chOff x="629445" y="3614208"/>
            <a:chExt cx="11283634" cy="3243792"/>
          </a:xfrm>
        </p:grpSpPr>
        <p:pic>
          <p:nvPicPr>
            <p:cNvPr id="5" name="Picture 4"/>
            <p:cNvPicPr>
              <a:picLocks noChangeAspect="1"/>
            </p:cNvPicPr>
            <p:nvPr/>
          </p:nvPicPr>
          <p:blipFill>
            <a:blip r:embed="rId4"/>
            <a:stretch>
              <a:fillRect/>
            </a:stretch>
          </p:blipFill>
          <p:spPr>
            <a:xfrm>
              <a:off x="5456947" y="3662660"/>
              <a:ext cx="5915025" cy="2733675"/>
            </a:xfrm>
            <a:prstGeom prst="rect">
              <a:avLst/>
            </a:prstGeom>
          </p:spPr>
        </p:pic>
        <p:sp>
          <p:nvSpPr>
            <p:cNvPr id="18" name="Rectangle 17"/>
            <p:cNvSpPr/>
            <p:nvPr/>
          </p:nvSpPr>
          <p:spPr>
            <a:xfrm>
              <a:off x="5313872" y="6396335"/>
              <a:ext cx="6599207" cy="461665"/>
            </a:xfrm>
            <a:prstGeom prst="rect">
              <a:avLst/>
            </a:prstGeom>
          </p:spPr>
          <p:txBody>
            <a:bodyPr wrap="square">
              <a:spAutoFit/>
            </a:bodyPr>
            <a:lstStyle/>
            <a:p>
              <a:r>
                <a:rPr lang="en-US" sz="1200" i="1" dirty="0"/>
                <a:t>Source: </a:t>
              </a:r>
              <a:r>
                <a:rPr lang="en-US" sz="1200" dirty="0"/>
                <a:t>Interagency Working Group on Social Cost of Greenhouse Gases, United States Government</a:t>
              </a:r>
              <a:endParaRPr lang="en-US" sz="1050" dirty="0"/>
            </a:p>
          </p:txBody>
        </p:sp>
        <p:sp>
          <p:nvSpPr>
            <p:cNvPr id="22" name="Right Arrow 21"/>
            <p:cNvSpPr/>
            <p:nvPr/>
          </p:nvSpPr>
          <p:spPr>
            <a:xfrm rot="10800000">
              <a:off x="4734131" y="4939286"/>
              <a:ext cx="1050201" cy="34787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 name="Group 1"/>
            <p:cNvGrpSpPr/>
            <p:nvPr/>
          </p:nvGrpSpPr>
          <p:grpSpPr>
            <a:xfrm>
              <a:off x="629445" y="3614208"/>
              <a:ext cx="4039339" cy="2665693"/>
              <a:chOff x="629445" y="3614208"/>
              <a:chExt cx="4039339" cy="2665693"/>
            </a:xfrm>
          </p:grpSpPr>
          <p:sp>
            <p:nvSpPr>
              <p:cNvPr id="24" name="AutoShape 81"/>
              <p:cNvSpPr>
                <a:spLocks noChangeArrowheads="1"/>
              </p:cNvSpPr>
              <p:nvPr/>
            </p:nvSpPr>
            <p:spPr bwMode="auto">
              <a:xfrm>
                <a:off x="629445" y="3977927"/>
                <a:ext cx="4026956" cy="488124"/>
              </a:xfrm>
              <a:prstGeom prst="flowChartProcess">
                <a:avLst/>
              </a:prstGeom>
              <a:solidFill>
                <a:schemeClr val="accent1">
                  <a:lumMod val="75000"/>
                </a:schemeClr>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lstStyle/>
              <a:p>
                <a:pPr marL="0" marR="0" algn="ctr">
                  <a:spcBef>
                    <a:spcPts val="0"/>
                  </a:spcBef>
                  <a:spcAft>
                    <a:spcPts val="0"/>
                  </a:spcAft>
                </a:pPr>
                <a:r>
                  <a:rPr lang="en-US" b="1" dirty="0">
                    <a:solidFill>
                      <a:srgbClr val="FFFFFF"/>
                    </a:solidFill>
                    <a:effectLst/>
                    <a:latin typeface="Calibri Light" panose="020F0302020204030204" pitchFamily="34" charset="0"/>
                    <a:ea typeface="Times New Roman" panose="02020603050405020304" pitchFamily="18" charset="0"/>
                  </a:rPr>
                  <a:t>New reference</a:t>
                </a:r>
                <a:endParaRPr lang="en-US" sz="2000" dirty="0">
                  <a:effectLst/>
                  <a:latin typeface="Times New Roman" panose="02020603050405020304" pitchFamily="18" charset="0"/>
                  <a:ea typeface="Times New Roman" panose="02020603050405020304" pitchFamily="18" charset="0"/>
                </a:endParaRPr>
              </a:p>
            </p:txBody>
          </p:sp>
          <p:sp>
            <p:nvSpPr>
              <p:cNvPr id="25" name="AutoShape 82"/>
              <p:cNvSpPr>
                <a:spLocks noChangeArrowheads="1"/>
              </p:cNvSpPr>
              <p:nvPr/>
            </p:nvSpPr>
            <p:spPr bwMode="auto">
              <a:xfrm>
                <a:off x="641828" y="4834937"/>
                <a:ext cx="4026956" cy="592164"/>
              </a:xfrm>
              <a:prstGeom prst="flowChartProcess">
                <a:avLst/>
              </a:prstGeom>
              <a:solidFill>
                <a:schemeClr val="accent1">
                  <a:lumMod val="75000"/>
                </a:schemeClr>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lstStyle/>
              <a:p>
                <a:pPr algn="ctr"/>
                <a:r>
                  <a:rPr lang="en-US" b="1" dirty="0">
                    <a:solidFill>
                      <a:srgbClr val="FFFFFF"/>
                    </a:solidFill>
                    <a:latin typeface="Calibri Light" panose="020F0302020204030204" pitchFamily="34" charset="0"/>
                    <a:ea typeface="Times New Roman" panose="02020603050405020304" pitchFamily="18" charset="0"/>
                  </a:rPr>
                  <a:t>US climate mitigation policy </a:t>
                </a:r>
              </a:p>
              <a:p>
                <a:pPr algn="ctr"/>
                <a:r>
                  <a:rPr lang="en-US" sz="1400" dirty="0">
                    <a:solidFill>
                      <a:srgbClr val="FFFFFF"/>
                    </a:solidFill>
                    <a:latin typeface="Calibri Light" panose="020F0302020204030204" pitchFamily="34" charset="0"/>
                    <a:ea typeface="Times New Roman" panose="02020603050405020304" pitchFamily="18" charset="0"/>
                  </a:rPr>
                  <a:t>Three carbon pricing scenarios + CBA</a:t>
                </a:r>
                <a:endParaRPr lang="en-US" sz="1400" dirty="0">
                  <a:latin typeface="Times New Roman" panose="02020603050405020304" pitchFamily="18" charset="0"/>
                  <a:ea typeface="Times New Roman" panose="02020603050405020304" pitchFamily="18" charset="0"/>
                </a:endParaRPr>
              </a:p>
            </p:txBody>
          </p:sp>
          <p:sp>
            <p:nvSpPr>
              <p:cNvPr id="26" name="AutoShape 83"/>
              <p:cNvSpPr>
                <a:spLocks noChangeArrowheads="1"/>
              </p:cNvSpPr>
              <p:nvPr/>
            </p:nvSpPr>
            <p:spPr bwMode="auto">
              <a:xfrm>
                <a:off x="629445" y="5799168"/>
                <a:ext cx="4026956" cy="480733"/>
              </a:xfrm>
              <a:prstGeom prst="flowChartProcess">
                <a:avLst/>
              </a:prstGeom>
              <a:solidFill>
                <a:schemeClr val="accent1">
                  <a:lumMod val="75000"/>
                </a:schemeClr>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lstStyle/>
              <a:p>
                <a:pPr marL="0" marR="0" algn="ctr">
                  <a:spcBef>
                    <a:spcPts val="0"/>
                  </a:spcBef>
                  <a:spcAft>
                    <a:spcPts val="600"/>
                  </a:spcAft>
                </a:pPr>
                <a:r>
                  <a:rPr lang="en-GB" b="1" dirty="0">
                    <a:solidFill>
                      <a:srgbClr val="FFFFFF"/>
                    </a:solidFill>
                    <a:effectLst/>
                    <a:latin typeface="Calibri Light" panose="020F0302020204030204" pitchFamily="34" charset="0"/>
                    <a:ea typeface="Times New Roman" panose="02020603050405020304" pitchFamily="18" charset="0"/>
                  </a:rPr>
                  <a:t>Outputs and linking variables</a:t>
                </a:r>
                <a:endParaRPr lang="en-US" dirty="0">
                  <a:effectLst/>
                  <a:latin typeface="Calibri Light" panose="020F0302020204030204" pitchFamily="34" charset="0"/>
                  <a:ea typeface="Times New Roman" panose="02020603050405020304" pitchFamily="18" charset="0"/>
                </a:endParaRPr>
              </a:p>
            </p:txBody>
          </p:sp>
          <p:sp>
            <p:nvSpPr>
              <p:cNvPr id="27" name="AutoShape 85"/>
              <p:cNvSpPr>
                <a:spLocks noChangeArrowheads="1"/>
              </p:cNvSpPr>
              <p:nvPr/>
            </p:nvSpPr>
            <p:spPr bwMode="auto">
              <a:xfrm>
                <a:off x="2295416" y="3614208"/>
                <a:ext cx="627894" cy="369447"/>
              </a:xfrm>
              <a:prstGeom prst="downArrow">
                <a:avLst>
                  <a:gd name="adj1" fmla="val 50000"/>
                  <a:gd name="adj2" fmla="val 25000"/>
                </a:avLst>
              </a:prstGeom>
              <a:solidFill>
                <a:schemeClr val="accent1">
                  <a:lumMod val="40000"/>
                  <a:lumOff val="60000"/>
                </a:schemeClr>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lstStyle/>
              <a:p>
                <a:endParaRPr lang="en-US" sz="2800"/>
              </a:p>
            </p:txBody>
          </p:sp>
          <p:sp>
            <p:nvSpPr>
              <p:cNvPr id="28" name="AutoShape 86"/>
              <p:cNvSpPr>
                <a:spLocks noChangeArrowheads="1"/>
              </p:cNvSpPr>
              <p:nvPr/>
            </p:nvSpPr>
            <p:spPr bwMode="auto">
              <a:xfrm>
                <a:off x="2286990" y="4467360"/>
                <a:ext cx="627894" cy="369448"/>
              </a:xfrm>
              <a:prstGeom prst="downArrow">
                <a:avLst>
                  <a:gd name="adj1" fmla="val 50000"/>
                  <a:gd name="adj2" fmla="val 25000"/>
                </a:avLst>
              </a:prstGeom>
              <a:solidFill>
                <a:schemeClr val="accent1">
                  <a:lumMod val="40000"/>
                  <a:lumOff val="60000"/>
                </a:schemeClr>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lstStyle/>
              <a:p>
                <a:endParaRPr lang="en-US" sz="2800"/>
              </a:p>
            </p:txBody>
          </p:sp>
          <p:sp>
            <p:nvSpPr>
              <p:cNvPr id="29" name="AutoShape 87"/>
              <p:cNvSpPr>
                <a:spLocks noChangeArrowheads="1"/>
              </p:cNvSpPr>
              <p:nvPr/>
            </p:nvSpPr>
            <p:spPr bwMode="auto">
              <a:xfrm>
                <a:off x="2277017" y="5429720"/>
                <a:ext cx="627894" cy="369448"/>
              </a:xfrm>
              <a:prstGeom prst="downArrow">
                <a:avLst>
                  <a:gd name="adj1" fmla="val 50000"/>
                  <a:gd name="adj2" fmla="val 25000"/>
                </a:avLst>
              </a:prstGeom>
              <a:solidFill>
                <a:schemeClr val="accent1">
                  <a:lumMod val="40000"/>
                  <a:lumOff val="60000"/>
                </a:schemeClr>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lstStyle/>
              <a:p>
                <a:endParaRPr lang="en-US" sz="2800"/>
              </a:p>
            </p:txBody>
          </p:sp>
        </p:grpSp>
      </p:grpSp>
    </p:spTree>
    <p:extLst>
      <p:ext uri="{BB962C8B-B14F-4D97-AF65-F5344CB8AC3E}">
        <p14:creationId xmlns:p14="http://schemas.microsoft.com/office/powerpoint/2010/main" val="16156841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3"/>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1"/>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21"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0" y="55634"/>
            <a:ext cx="11378006" cy="444616"/>
          </a:xfrm>
        </p:spPr>
        <p:txBody>
          <a:bodyPr>
            <a:noAutofit/>
          </a:bodyPr>
          <a:lstStyle/>
          <a:p>
            <a:r>
              <a:rPr lang="en-US" sz="3200" b="1" dirty="0"/>
              <a:t>Mitigation policies increase prices of energy and ammonia fertilizer</a:t>
            </a:r>
            <a:endParaRPr lang="en-US" sz="3200" dirty="0"/>
          </a:p>
        </p:txBody>
      </p:sp>
      <p:sp>
        <p:nvSpPr>
          <p:cNvPr id="4" name="Slide Number Placeholder 3"/>
          <p:cNvSpPr>
            <a:spLocks noGrp="1"/>
          </p:cNvSpPr>
          <p:nvPr>
            <p:ph type="sldNum" sz="quarter" idx="12"/>
          </p:nvPr>
        </p:nvSpPr>
        <p:spPr/>
        <p:txBody>
          <a:bodyPr/>
          <a:lstStyle/>
          <a:p>
            <a:fld id="{89D7931E-637B-46D8-A580-615CC76C5C63}" type="slidenum">
              <a:rPr lang="en-US" smtClean="0"/>
              <a:pPr/>
              <a:t>5</a:t>
            </a:fld>
            <a:endParaRPr lang="en-US" dirty="0"/>
          </a:p>
        </p:txBody>
      </p:sp>
      <p:graphicFrame>
        <p:nvGraphicFramePr>
          <p:cNvPr id="9" name="Chart 8"/>
          <p:cNvGraphicFramePr>
            <a:graphicFrameLocks/>
          </p:cNvGraphicFramePr>
          <p:nvPr>
            <p:extLst>
              <p:ext uri="{D42A27DB-BD31-4B8C-83A1-F6EECF244321}">
                <p14:modId xmlns:p14="http://schemas.microsoft.com/office/powerpoint/2010/main" val="348109576"/>
              </p:ext>
            </p:extLst>
          </p:nvPr>
        </p:nvGraphicFramePr>
        <p:xfrm>
          <a:off x="147637" y="630309"/>
          <a:ext cx="5953126" cy="3410039"/>
        </p:xfrm>
        <a:graphic>
          <a:graphicData uri="http://schemas.openxmlformats.org/drawingml/2006/chart">
            <c:chart xmlns:c="http://schemas.openxmlformats.org/drawingml/2006/chart" xmlns:r="http://schemas.openxmlformats.org/officeDocument/2006/relationships" r:id="rId2"/>
          </a:graphicData>
        </a:graphic>
      </p:graphicFrame>
      <p:grpSp>
        <p:nvGrpSpPr>
          <p:cNvPr id="2" name="Group 1"/>
          <p:cNvGrpSpPr/>
          <p:nvPr/>
        </p:nvGrpSpPr>
        <p:grpSpPr>
          <a:xfrm>
            <a:off x="6366283" y="726387"/>
            <a:ext cx="5292317" cy="3091865"/>
            <a:chOff x="6366283" y="726387"/>
            <a:chExt cx="5292317" cy="3091865"/>
          </a:xfrm>
        </p:grpSpPr>
        <p:graphicFrame>
          <p:nvGraphicFramePr>
            <p:cNvPr id="14" name="Chart 13"/>
            <p:cNvGraphicFramePr>
              <a:graphicFrameLocks/>
            </p:cNvGraphicFramePr>
            <p:nvPr>
              <p:extLst>
                <p:ext uri="{D42A27DB-BD31-4B8C-83A1-F6EECF244321}">
                  <p14:modId xmlns:p14="http://schemas.microsoft.com/office/powerpoint/2010/main" val="751288245"/>
                </p:ext>
              </p:extLst>
            </p:nvPr>
          </p:nvGraphicFramePr>
          <p:xfrm>
            <a:off x="7056946" y="726387"/>
            <a:ext cx="4601654" cy="3091865"/>
          </p:xfrm>
          <a:graphic>
            <a:graphicData uri="http://schemas.openxmlformats.org/drawingml/2006/chart">
              <c:chart xmlns:c="http://schemas.openxmlformats.org/drawingml/2006/chart" xmlns:r="http://schemas.openxmlformats.org/officeDocument/2006/relationships" r:id="rId3"/>
            </a:graphicData>
          </a:graphic>
        </p:graphicFrame>
        <p:sp>
          <p:nvSpPr>
            <p:cNvPr id="17" name="Right Arrow 16"/>
            <p:cNvSpPr/>
            <p:nvPr/>
          </p:nvSpPr>
          <p:spPr>
            <a:xfrm>
              <a:off x="6366283" y="2257156"/>
              <a:ext cx="444192" cy="40910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6" name="Group 5"/>
          <p:cNvGrpSpPr/>
          <p:nvPr/>
        </p:nvGrpSpPr>
        <p:grpSpPr>
          <a:xfrm>
            <a:off x="768739" y="3434159"/>
            <a:ext cx="10299984" cy="3361454"/>
            <a:chOff x="768739" y="3434159"/>
            <a:chExt cx="10299984" cy="3361454"/>
          </a:xfrm>
        </p:grpSpPr>
        <p:grpSp>
          <p:nvGrpSpPr>
            <p:cNvPr id="5" name="Group 4"/>
            <p:cNvGrpSpPr/>
            <p:nvPr/>
          </p:nvGrpSpPr>
          <p:grpSpPr>
            <a:xfrm>
              <a:off x="768739" y="3434159"/>
              <a:ext cx="7446645" cy="2922191"/>
              <a:chOff x="768739" y="3434159"/>
              <a:chExt cx="7446645" cy="2922191"/>
            </a:xfrm>
          </p:grpSpPr>
          <p:grpSp>
            <p:nvGrpSpPr>
              <p:cNvPr id="7" name="Group 6"/>
              <p:cNvGrpSpPr/>
              <p:nvPr/>
            </p:nvGrpSpPr>
            <p:grpSpPr>
              <a:xfrm>
                <a:off x="768739" y="4873766"/>
                <a:ext cx="2681016" cy="1482584"/>
                <a:chOff x="8217240" y="822500"/>
                <a:chExt cx="3583694" cy="2127722"/>
              </a:xfrm>
            </p:grpSpPr>
            <p:grpSp>
              <p:nvGrpSpPr>
                <p:cNvPr id="8" name="Group 7"/>
                <p:cNvGrpSpPr/>
                <p:nvPr/>
              </p:nvGrpSpPr>
              <p:grpSpPr>
                <a:xfrm>
                  <a:off x="8217240" y="822500"/>
                  <a:ext cx="3583694" cy="1371717"/>
                  <a:chOff x="8217240" y="822500"/>
                  <a:chExt cx="3583694" cy="1371717"/>
                </a:xfrm>
              </p:grpSpPr>
              <p:grpSp>
                <p:nvGrpSpPr>
                  <p:cNvPr id="12" name="Group 11"/>
                  <p:cNvGrpSpPr/>
                  <p:nvPr/>
                </p:nvGrpSpPr>
                <p:grpSpPr>
                  <a:xfrm>
                    <a:off x="8916412" y="822500"/>
                    <a:ext cx="2884522" cy="1371717"/>
                    <a:chOff x="8994051" y="813886"/>
                    <a:chExt cx="2366935" cy="1273706"/>
                  </a:xfrm>
                </p:grpSpPr>
                <p:pic>
                  <p:nvPicPr>
                    <p:cNvPr id="15" name="Picture 14" descr="Graphical user interface, text, application&#10;&#10;Description automatically generated">
                      <a:extLst>
                        <a:ext uri="{FF2B5EF4-FFF2-40B4-BE49-F238E27FC236}">
                          <a16:creationId xmlns:a16="http://schemas.microsoft.com/office/drawing/2014/main" id="{4481206D-C33B-0A41-B94D-9406E5F13B01}"/>
                        </a:ext>
                      </a:extLst>
                    </p:cNvPr>
                    <p:cNvPicPr>
                      <a:picLocks noChangeAspect="1"/>
                    </p:cNvPicPr>
                    <p:nvPr/>
                  </p:nvPicPr>
                  <p:blipFill>
                    <a:blip r:embed="rId4"/>
                    <a:stretch>
                      <a:fillRect/>
                    </a:stretch>
                  </p:blipFill>
                  <p:spPr>
                    <a:xfrm>
                      <a:off x="8994051" y="813886"/>
                      <a:ext cx="2366935" cy="632351"/>
                    </a:xfrm>
                    <a:prstGeom prst="rect">
                      <a:avLst/>
                    </a:prstGeom>
                  </p:spPr>
                </p:pic>
                <p:cxnSp>
                  <p:nvCxnSpPr>
                    <p:cNvPr id="16" name="Straight Arrow Connector 15">
                      <a:extLst>
                        <a:ext uri="{FF2B5EF4-FFF2-40B4-BE49-F238E27FC236}">
                          <a16:creationId xmlns:a16="http://schemas.microsoft.com/office/drawing/2014/main" id="{2C2FA92E-F1D7-474A-BD14-B68CA63199B3}"/>
                        </a:ext>
                      </a:extLst>
                    </p:cNvPr>
                    <p:cNvCxnSpPr>
                      <a:cxnSpLocks/>
                    </p:cNvCxnSpPr>
                    <p:nvPr/>
                  </p:nvCxnSpPr>
                  <p:spPr>
                    <a:xfrm>
                      <a:off x="10177519" y="1449238"/>
                      <a:ext cx="1" cy="638354"/>
                    </a:xfrm>
                    <a:prstGeom prst="straightConnector1">
                      <a:avLst/>
                    </a:prstGeom>
                    <a:ln w="41275">
                      <a:solidFill>
                        <a:schemeClr val="bg2">
                          <a:lumMod val="75000"/>
                        </a:schemeClr>
                      </a:solidFill>
                      <a:tailEnd type="triangle"/>
                    </a:ln>
                  </p:spPr>
                  <p:style>
                    <a:lnRef idx="1">
                      <a:schemeClr val="accent1"/>
                    </a:lnRef>
                    <a:fillRef idx="0">
                      <a:schemeClr val="accent1"/>
                    </a:fillRef>
                    <a:effectRef idx="0">
                      <a:schemeClr val="accent1"/>
                    </a:effectRef>
                    <a:fontRef idx="minor">
                      <a:schemeClr val="tx1"/>
                    </a:fontRef>
                  </p:style>
                </p:cxnSp>
              </p:grpSp>
              <p:sp>
                <p:nvSpPr>
                  <p:cNvPr id="13" name="Rectangle 12"/>
                  <p:cNvSpPr/>
                  <p:nvPr/>
                </p:nvSpPr>
                <p:spPr>
                  <a:xfrm>
                    <a:off x="8217240" y="1592164"/>
                    <a:ext cx="2141433" cy="461665"/>
                  </a:xfrm>
                  <a:prstGeom prst="rect">
                    <a:avLst/>
                  </a:prstGeom>
                </p:spPr>
                <p:txBody>
                  <a:bodyPr wrap="square">
                    <a:spAutoFit/>
                  </a:bodyPr>
                  <a:lstStyle/>
                  <a:p>
                    <a:pPr algn="ctr"/>
                    <a:r>
                      <a:rPr lang="en-US" sz="1200" b="1" dirty="0"/>
                      <a:t>Prices of energy, fertilizer, land, labor, capital</a:t>
                    </a:r>
                    <a:endParaRPr lang="en-US" b="1" dirty="0"/>
                  </a:p>
                </p:txBody>
              </p:sp>
            </p:grpSp>
            <p:pic>
              <p:nvPicPr>
                <p:cNvPr id="11" name="Picture 10" descr="Icon&#10;&#10;Description automatically generated">
                  <a:extLst>
                    <a:ext uri="{FF2B5EF4-FFF2-40B4-BE49-F238E27FC236}">
                      <a16:creationId xmlns:a16="http://schemas.microsoft.com/office/drawing/2014/main" id="{C409D262-0DDB-2A45-BFD2-B92232AF80A7}"/>
                    </a:ext>
                  </a:extLst>
                </p:cNvPr>
                <p:cNvPicPr>
                  <a:picLocks noChangeAspect="1"/>
                </p:cNvPicPr>
                <p:nvPr/>
              </p:nvPicPr>
              <p:blipFill>
                <a:blip r:embed="rId5"/>
                <a:stretch>
                  <a:fillRect/>
                </a:stretch>
              </p:blipFill>
              <p:spPr>
                <a:xfrm>
                  <a:off x="8916412" y="2194217"/>
                  <a:ext cx="2884522" cy="756005"/>
                </a:xfrm>
                <a:prstGeom prst="rect">
                  <a:avLst/>
                </a:prstGeom>
              </p:spPr>
            </p:pic>
          </p:grpSp>
          <p:sp>
            <p:nvSpPr>
              <p:cNvPr id="18" name="Right Arrow 17"/>
              <p:cNvSpPr/>
              <p:nvPr/>
            </p:nvSpPr>
            <p:spPr>
              <a:xfrm rot="5400000">
                <a:off x="7788736" y="3451703"/>
                <a:ext cx="444192" cy="40910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aphicFrame>
          <p:nvGraphicFramePr>
            <p:cNvPr id="19" name="Chart 18"/>
            <p:cNvGraphicFramePr>
              <a:graphicFrameLocks/>
            </p:cNvGraphicFramePr>
            <p:nvPr>
              <p:extLst>
                <p:ext uri="{D42A27DB-BD31-4B8C-83A1-F6EECF244321}">
                  <p14:modId xmlns:p14="http://schemas.microsoft.com/office/powerpoint/2010/main" val="4178710668"/>
                </p:ext>
              </p:extLst>
            </p:nvPr>
          </p:nvGraphicFramePr>
          <p:xfrm>
            <a:off x="5791873" y="3852388"/>
            <a:ext cx="5276850" cy="2943225"/>
          </p:xfrm>
          <a:graphic>
            <a:graphicData uri="http://schemas.openxmlformats.org/drawingml/2006/chart">
              <c:chart xmlns:c="http://schemas.openxmlformats.org/drawingml/2006/chart" xmlns:r="http://schemas.openxmlformats.org/officeDocument/2006/relationships" r:id="rId6"/>
            </a:graphicData>
          </a:graphic>
        </p:graphicFrame>
      </p:grpSp>
    </p:spTree>
    <p:extLst>
      <p:ext uri="{BB962C8B-B14F-4D97-AF65-F5344CB8AC3E}">
        <p14:creationId xmlns:p14="http://schemas.microsoft.com/office/powerpoint/2010/main" val="18646276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Graphic spid="9" grpId="0">
        <p:bldAsOne/>
      </p:bldGraphic>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42875" y="0"/>
            <a:ext cx="11378006" cy="582541"/>
          </a:xfrm>
        </p:spPr>
        <p:txBody>
          <a:bodyPr>
            <a:noAutofit/>
          </a:bodyPr>
          <a:lstStyle/>
          <a:p>
            <a:r>
              <a:rPr lang="en-US" sz="3200" b="1" dirty="0"/>
              <a:t>High heterogeneity of impacts across grid </a:t>
            </a:r>
            <a:r>
              <a:rPr lang="en-US" sz="3200" b="1" dirty="0" smtClean="0"/>
              <a:t>cells ($76 carbon price)</a:t>
            </a:r>
            <a:endParaRPr lang="en-US" sz="3200" dirty="0"/>
          </a:p>
        </p:txBody>
      </p:sp>
      <p:sp>
        <p:nvSpPr>
          <p:cNvPr id="4" name="Slide Number Placeholder 3"/>
          <p:cNvSpPr>
            <a:spLocks noGrp="1"/>
          </p:cNvSpPr>
          <p:nvPr>
            <p:ph type="sldNum" sz="quarter" idx="12"/>
          </p:nvPr>
        </p:nvSpPr>
        <p:spPr/>
        <p:txBody>
          <a:bodyPr/>
          <a:lstStyle/>
          <a:p>
            <a:fld id="{89D7931E-637B-46D8-A580-615CC76C5C63}" type="slidenum">
              <a:rPr lang="en-US" smtClean="0"/>
              <a:pPr/>
              <a:t>6</a:t>
            </a:fld>
            <a:endParaRPr lang="en-US" dirty="0"/>
          </a:p>
        </p:txBody>
      </p:sp>
      <p:pic>
        <p:nvPicPr>
          <p:cNvPr id="2" name="Picture 1"/>
          <p:cNvPicPr>
            <a:picLocks noChangeAspect="1"/>
          </p:cNvPicPr>
          <p:nvPr/>
        </p:nvPicPr>
        <p:blipFill>
          <a:blip r:embed="rId2"/>
          <a:stretch>
            <a:fillRect/>
          </a:stretch>
        </p:blipFill>
        <p:spPr>
          <a:xfrm>
            <a:off x="1202626" y="682625"/>
            <a:ext cx="9896475" cy="6038850"/>
          </a:xfrm>
          <a:prstGeom prst="rect">
            <a:avLst/>
          </a:prstGeom>
        </p:spPr>
      </p:pic>
    </p:spTree>
    <p:extLst>
      <p:ext uri="{BB962C8B-B14F-4D97-AF65-F5344CB8AC3E}">
        <p14:creationId xmlns:p14="http://schemas.microsoft.com/office/powerpoint/2010/main" val="38663472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 name="Title 2">
            <a:extLst>
              <a:ext uri="{FF2B5EF4-FFF2-40B4-BE49-F238E27FC236}">
                <a16:creationId xmlns:a16="http://schemas.microsoft.com/office/drawing/2014/main" id="{92C18CC0-7645-47D9-901D-8FC6253E6032}"/>
              </a:ext>
            </a:extLst>
          </p:cNvPr>
          <p:cNvSpPr txBox="1">
            <a:spLocks/>
          </p:cNvSpPr>
          <p:nvPr/>
        </p:nvSpPr>
        <p:spPr>
          <a:xfrm>
            <a:off x="123590" y="63650"/>
            <a:ext cx="11751749" cy="505395"/>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200" b="1" dirty="0"/>
              <a:t>Can carbon pricing help improving water quality?</a:t>
            </a:r>
          </a:p>
        </p:txBody>
      </p:sp>
      <p:pic>
        <p:nvPicPr>
          <p:cNvPr id="38" name="Picture 3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7224" y="4485335"/>
            <a:ext cx="5008961" cy="2372665"/>
          </a:xfrm>
          <a:prstGeom prst="rect">
            <a:avLst/>
          </a:prstGeom>
        </p:spPr>
      </p:pic>
      <p:sp>
        <p:nvSpPr>
          <p:cNvPr id="39" name="TextBox 38"/>
          <p:cNvSpPr txBox="1"/>
          <p:nvPr/>
        </p:nvSpPr>
        <p:spPr>
          <a:xfrm>
            <a:off x="5857713" y="1850338"/>
            <a:ext cx="5608797" cy="3354765"/>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Large amounts of nitrate lost from soils in the Corn Belt </a:t>
            </a:r>
            <a:r>
              <a:rPr kumimoji="0" lang="en-US" b="0" i="0" u="none" strike="noStrike" kern="1200" cap="none" spc="0" normalizeH="0" baseline="0" noProof="0" dirty="0">
                <a:ln>
                  <a:noFill/>
                </a:ln>
                <a:solidFill>
                  <a:prstClr val="black"/>
                </a:solidFill>
                <a:effectLst/>
                <a:uLnTx/>
                <a:uFillTx/>
                <a:latin typeface="Arial" panose="020B0604020202020204"/>
                <a:ea typeface="+mn-ea"/>
              </a:rPr>
              <a:t>created ‘dead zones’ (hypoxia) in the Gulf of Mexico</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Arial" charset="0"/>
              <a:buChar char="•"/>
              <a:tabLst/>
              <a:defRPr/>
            </a:pPr>
            <a:r>
              <a:rPr kumimoji="0" lang="en-US"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No silver bullet can achieve the Hypoxia Task Force Goal of reducing </a:t>
            </a:r>
            <a:r>
              <a:rPr kumimoji="0" lang="en-US" b="0" i="0" u="none" strike="noStrike" kern="1200" cap="none" spc="0" normalizeH="0" baseline="0" noProof="0" dirty="0">
                <a:ln>
                  <a:noFill/>
                </a:ln>
                <a:solidFill>
                  <a:prstClr val="black"/>
                </a:solidFill>
                <a:effectLst/>
                <a:uLnTx/>
                <a:uFillTx/>
                <a:latin typeface="Arial" panose="020B0604020202020204"/>
                <a:ea typeface="+mn-ea"/>
              </a:rPr>
              <a:t>N load to the Gulf by 45% by 2035 </a:t>
            </a:r>
            <a:endParaRPr kumimoji="0" lang="en-US"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Arial" charset="0"/>
              <a:buChar char="•"/>
              <a:tabLst/>
              <a:defRPr/>
            </a:pPr>
            <a:endParaRPr kumimoji="0" lang="en-US"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Arial" charset="0"/>
              <a:buChar char="•"/>
              <a:tabLst/>
              <a:defRPr/>
            </a:pPr>
            <a:r>
              <a:rPr kumimoji="0" lang="en-US"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Wetland alone can reduce N load by 15%, and up to 30%, if combined with other conservation practices but still cannot make the HTFG</a:t>
            </a:r>
          </a:p>
          <a:p>
            <a:pPr marL="285750" marR="0" lvl="0" indent="-285750" algn="l" defTabSz="914400" rtl="0" eaLnBrk="1" fontAlgn="auto" latinLnBrk="0" hangingPunct="1">
              <a:lnSpc>
                <a:spcPct val="100000"/>
              </a:lnSpc>
              <a:spcBef>
                <a:spcPts val="0"/>
              </a:spcBef>
              <a:spcAft>
                <a:spcPts val="0"/>
              </a:spcAft>
              <a:buClrTx/>
              <a:buSzTx/>
              <a:buFont typeface="Arial" charset="0"/>
              <a:buChar char="•"/>
              <a:tabLst/>
              <a:defRPr/>
            </a:pPr>
            <a:endParaRPr kumimoji="0" lang="en-US" sz="14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40" name="TextBox 39">
            <a:extLst>
              <a:ext uri="{FF2B5EF4-FFF2-40B4-BE49-F238E27FC236}">
                <a16:creationId xmlns:a16="http://schemas.microsoft.com/office/drawing/2014/main" id="{6477BCF1-C754-4203-81F3-8E01446CFBDE}"/>
              </a:ext>
            </a:extLst>
          </p:cNvPr>
          <p:cNvSpPr txBox="1"/>
          <p:nvPr/>
        </p:nvSpPr>
        <p:spPr>
          <a:xfrm>
            <a:off x="5857713" y="948695"/>
            <a:ext cx="5763973"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The ‘wicked’ hypoxia problem</a:t>
            </a:r>
          </a:p>
        </p:txBody>
      </p:sp>
      <p:grpSp>
        <p:nvGrpSpPr>
          <p:cNvPr id="41" name="Group 40">
            <a:extLst>
              <a:ext uri="{FF2B5EF4-FFF2-40B4-BE49-F238E27FC236}">
                <a16:creationId xmlns:a16="http://schemas.microsoft.com/office/drawing/2014/main" id="{FB12D44C-404C-42BC-90C5-FCC390364C48}"/>
              </a:ext>
            </a:extLst>
          </p:cNvPr>
          <p:cNvGrpSpPr/>
          <p:nvPr/>
        </p:nvGrpSpPr>
        <p:grpSpPr>
          <a:xfrm>
            <a:off x="1082077" y="787922"/>
            <a:ext cx="2754544" cy="3604198"/>
            <a:chOff x="1185528" y="244911"/>
            <a:chExt cx="3033492" cy="3967299"/>
          </a:xfrm>
        </p:grpSpPr>
        <p:grpSp>
          <p:nvGrpSpPr>
            <p:cNvPr id="42" name="Group 41">
              <a:extLst>
                <a:ext uri="{FF2B5EF4-FFF2-40B4-BE49-F238E27FC236}">
                  <a16:creationId xmlns:a16="http://schemas.microsoft.com/office/drawing/2014/main" id="{8E72AC50-F87E-4A68-8CA8-778A8A36F332}"/>
                </a:ext>
              </a:extLst>
            </p:cNvPr>
            <p:cNvGrpSpPr/>
            <p:nvPr/>
          </p:nvGrpSpPr>
          <p:grpSpPr>
            <a:xfrm>
              <a:off x="1185528" y="1382232"/>
              <a:ext cx="3014332" cy="2829978"/>
              <a:chOff x="1284844" y="584791"/>
              <a:chExt cx="3014332" cy="2829978"/>
            </a:xfrm>
          </p:grpSpPr>
          <p:pic>
            <p:nvPicPr>
              <p:cNvPr id="54" name="Picture 53">
                <a:extLst>
                  <a:ext uri="{FF2B5EF4-FFF2-40B4-BE49-F238E27FC236}">
                    <a16:creationId xmlns:a16="http://schemas.microsoft.com/office/drawing/2014/main" id="{04247AB4-9ECB-4BD6-863C-EF3A1E1033EC}"/>
                  </a:ext>
                </a:extLst>
              </p:cNvPr>
              <p:cNvPicPr>
                <a:picLocks noChangeAspect="1"/>
              </p:cNvPicPr>
              <p:nvPr/>
            </p:nvPicPr>
            <p:blipFill>
              <a:blip r:embed="rId4"/>
              <a:stretch>
                <a:fillRect/>
              </a:stretch>
            </p:blipFill>
            <p:spPr>
              <a:xfrm>
                <a:off x="1284844" y="785869"/>
                <a:ext cx="2971800" cy="2628900"/>
              </a:xfrm>
              <a:prstGeom prst="rect">
                <a:avLst/>
              </a:prstGeom>
            </p:spPr>
          </p:pic>
          <p:sp>
            <p:nvSpPr>
              <p:cNvPr id="56" name="Oval 55"/>
              <p:cNvSpPr/>
              <p:nvPr/>
            </p:nvSpPr>
            <p:spPr>
              <a:xfrm>
                <a:off x="3696275" y="584791"/>
                <a:ext cx="602901" cy="1701209"/>
              </a:xfrm>
              <a:prstGeom prst="ellipse">
                <a:avLst/>
              </a:prstGeom>
              <a:noFill/>
              <a:ln>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grpSp>
        <p:sp>
          <p:nvSpPr>
            <p:cNvPr id="43" name="TextBox 42">
              <a:extLst>
                <a:ext uri="{FF2B5EF4-FFF2-40B4-BE49-F238E27FC236}">
                  <a16:creationId xmlns:a16="http://schemas.microsoft.com/office/drawing/2014/main" id="{6C52C32E-6CF0-4EAE-940A-8ED1FED18449}"/>
                </a:ext>
              </a:extLst>
            </p:cNvPr>
            <p:cNvSpPr txBox="1"/>
            <p:nvPr/>
          </p:nvSpPr>
          <p:spPr>
            <a:xfrm rot="16932936">
              <a:off x="1606894" y="809536"/>
              <a:ext cx="1199367"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Arial" panose="020B0604020202020204"/>
                  <a:ea typeface="+mn-ea"/>
                  <a:cs typeface="+mn-cs"/>
                </a:rPr>
                <a:t>Leaching tax</a:t>
              </a:r>
            </a:p>
          </p:txBody>
        </p:sp>
        <p:sp>
          <p:nvSpPr>
            <p:cNvPr id="48" name="TextBox 47">
              <a:extLst>
                <a:ext uri="{FF2B5EF4-FFF2-40B4-BE49-F238E27FC236}">
                  <a16:creationId xmlns:a16="http://schemas.microsoft.com/office/drawing/2014/main" id="{D24DE580-B82A-49A3-BD72-171838DFEAA9}"/>
                </a:ext>
              </a:extLst>
            </p:cNvPr>
            <p:cNvSpPr txBox="1"/>
            <p:nvPr/>
          </p:nvSpPr>
          <p:spPr>
            <a:xfrm rot="16932936">
              <a:off x="2227376" y="740830"/>
              <a:ext cx="1330783" cy="33894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Arial" panose="020B0604020202020204"/>
                  <a:ea typeface="+mn-ea"/>
                  <a:cs typeface="+mn-cs"/>
                </a:rPr>
                <a:t>Nutrient mng</a:t>
              </a:r>
            </a:p>
          </p:txBody>
        </p:sp>
        <p:sp>
          <p:nvSpPr>
            <p:cNvPr id="49" name="TextBox 48">
              <a:extLst>
                <a:ext uri="{FF2B5EF4-FFF2-40B4-BE49-F238E27FC236}">
                  <a16:creationId xmlns:a16="http://schemas.microsoft.com/office/drawing/2014/main" id="{D7735123-D255-4A71-886D-725BEA073BCA}"/>
                </a:ext>
              </a:extLst>
            </p:cNvPr>
            <p:cNvSpPr txBox="1"/>
            <p:nvPr/>
          </p:nvSpPr>
          <p:spPr>
            <a:xfrm rot="16932936">
              <a:off x="2833826" y="819229"/>
              <a:ext cx="1208985"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Arial" panose="020B0604020202020204"/>
                  <a:ea typeface="+mn-ea"/>
                  <a:cs typeface="+mn-cs"/>
                </a:rPr>
                <a:t>Ctrl drainage</a:t>
              </a:r>
            </a:p>
          </p:txBody>
        </p:sp>
        <p:sp>
          <p:nvSpPr>
            <p:cNvPr id="53" name="TextBox 52">
              <a:extLst>
                <a:ext uri="{FF2B5EF4-FFF2-40B4-BE49-F238E27FC236}">
                  <a16:creationId xmlns:a16="http://schemas.microsoft.com/office/drawing/2014/main" id="{5DA84881-A52E-44C2-AF5F-F847EADCA6CC}"/>
                </a:ext>
              </a:extLst>
            </p:cNvPr>
            <p:cNvSpPr txBox="1"/>
            <p:nvPr/>
          </p:nvSpPr>
          <p:spPr>
            <a:xfrm rot="16932936">
              <a:off x="3645818" y="731826"/>
              <a:ext cx="838628"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Arial" panose="020B0604020202020204"/>
                  <a:ea typeface="+mn-ea"/>
                  <a:cs typeface="+mn-cs"/>
                </a:rPr>
                <a:t>Wetland</a:t>
              </a:r>
            </a:p>
          </p:txBody>
        </p:sp>
      </p:grpSp>
      <p:sp>
        <p:nvSpPr>
          <p:cNvPr id="10" name="Rectangle 9"/>
          <p:cNvSpPr/>
          <p:nvPr/>
        </p:nvSpPr>
        <p:spPr>
          <a:xfrm>
            <a:off x="5691699" y="5286286"/>
            <a:ext cx="6096000" cy="1200329"/>
          </a:xfrm>
          <a:prstGeom prst="rect">
            <a:avLst/>
          </a:prstGeom>
        </p:spPr>
        <p:txBody>
          <a:bodyPr>
            <a:spAutoFit/>
          </a:bodyPr>
          <a:lstStyle/>
          <a:p>
            <a:pPr marL="285750" lvl="0" indent="-285750">
              <a:buFont typeface="Arial" charset="0"/>
              <a:buChar char="•"/>
              <a:defRPr/>
            </a:pPr>
            <a:r>
              <a:rPr lang="en-US" b="1" i="1" dirty="0">
                <a:solidFill>
                  <a:prstClr val="black"/>
                </a:solidFill>
                <a:latin typeface="Arial" panose="020B0604020202020204" pitchFamily="34" charset="0"/>
                <a:cs typeface="Arial" panose="020B0604020202020204" pitchFamily="34" charset="0"/>
              </a:rPr>
              <a:t>Does carbon policy have the dual benefits of reducing GHG emissions and improving water quality? How effective compared with conservation policies?</a:t>
            </a:r>
            <a:endParaRPr lang="en-US" sz="1400" dirty="0">
              <a:solidFill>
                <a:prstClr val="black"/>
              </a:solidFill>
              <a:latin typeface="Arial" panose="020B0604020202020204"/>
            </a:endParaRPr>
          </a:p>
        </p:txBody>
      </p:sp>
    </p:spTree>
    <p:extLst>
      <p:ext uri="{BB962C8B-B14F-4D97-AF65-F5344CB8AC3E}">
        <p14:creationId xmlns:p14="http://schemas.microsoft.com/office/powerpoint/2010/main" val="29138775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rotWithShape="1">
          <a:blip r:embed="rId2"/>
          <a:srcRect r="73" b="707"/>
          <a:stretch/>
        </p:blipFill>
        <p:spPr>
          <a:xfrm>
            <a:off x="113362" y="1541335"/>
            <a:ext cx="6805395" cy="3376374"/>
          </a:xfrm>
          <a:prstGeom prst="rect">
            <a:avLst/>
          </a:prstGeom>
        </p:spPr>
      </p:pic>
      <p:sp>
        <p:nvSpPr>
          <p:cNvPr id="3" name="TextBox 2">
            <a:extLst>
              <a:ext uri="{FF2B5EF4-FFF2-40B4-BE49-F238E27FC236}">
                <a16:creationId xmlns:a16="http://schemas.microsoft.com/office/drawing/2014/main" id="{19FFC451-D549-45A6-AC0B-9D67D00B1EE5}"/>
              </a:ext>
            </a:extLst>
          </p:cNvPr>
          <p:cNvSpPr txBox="1"/>
          <p:nvPr/>
        </p:nvSpPr>
        <p:spPr>
          <a:xfrm>
            <a:off x="262917" y="68701"/>
            <a:ext cx="10582829" cy="107721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Combined policies have much larger impacts on N application and crop production than wetland alone</a:t>
            </a:r>
          </a:p>
        </p:txBody>
      </p:sp>
      <p:grpSp>
        <p:nvGrpSpPr>
          <p:cNvPr id="4" name="Group 3"/>
          <p:cNvGrpSpPr/>
          <p:nvPr/>
        </p:nvGrpSpPr>
        <p:grpSpPr>
          <a:xfrm>
            <a:off x="1655820" y="4025231"/>
            <a:ext cx="5382172" cy="2135146"/>
            <a:chOff x="2007864" y="4291169"/>
            <a:chExt cx="5382172" cy="2135146"/>
          </a:xfrm>
        </p:grpSpPr>
        <p:sp>
          <p:nvSpPr>
            <p:cNvPr id="5" name="TextBox 4">
              <a:extLst>
                <a:ext uri="{FF2B5EF4-FFF2-40B4-BE49-F238E27FC236}">
                  <a16:creationId xmlns:a16="http://schemas.microsoft.com/office/drawing/2014/main" id="{43F89814-A6EF-49EC-BF71-F67F3FD4F3CF}"/>
                </a:ext>
              </a:extLst>
            </p:cNvPr>
            <p:cNvSpPr txBox="1"/>
            <p:nvPr/>
          </p:nvSpPr>
          <p:spPr>
            <a:xfrm>
              <a:off x="2007864" y="5841540"/>
              <a:ext cx="3156633" cy="58477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white">
                      <a:lumMod val="50000"/>
                    </a:prstClr>
                  </a:solidFill>
                  <a:effectLst/>
                  <a:uLnTx/>
                  <a:uFillTx/>
                  <a:latin typeface="Arial" panose="020B0604020202020204" pitchFamily="34" charset="0"/>
                  <a:ea typeface="+mn-ea"/>
                  <a:cs typeface="Arial" panose="020B0604020202020204" pitchFamily="34" charset="0"/>
                </a:rPr>
                <a:t> 30</a:t>
              </a:r>
              <a:r>
                <a:rPr kumimoji="0" lang="en-US" sz="2000" b="0" i="0" u="none" strike="noStrike" kern="1200" cap="none" spc="0" normalizeH="0" baseline="0" noProof="0" dirty="0">
                  <a:ln>
                    <a:noFill/>
                  </a:ln>
                  <a:solidFill>
                    <a:prstClr val="white">
                      <a:lumMod val="50000"/>
                    </a:prstClr>
                  </a:solidFill>
                  <a:effectLst/>
                  <a:uLnTx/>
                  <a:uFillTx/>
                  <a:latin typeface="Arial" panose="020B0604020202020204" pitchFamily="34" charset="0"/>
                  <a:ea typeface="+mn-ea"/>
                  <a:cs typeface="Arial" panose="020B0604020202020204" pitchFamily="34" charset="0"/>
                </a:rPr>
                <a:t>%</a:t>
              </a:r>
              <a:r>
                <a:rPr kumimoji="0" lang="en-US" sz="3200" b="0" i="0" u="none" strike="noStrike" kern="1200" cap="none" spc="0" normalizeH="0" baseline="0" noProof="0" dirty="0">
                  <a:ln>
                    <a:noFill/>
                  </a:ln>
                  <a:solidFill>
                    <a:prstClr val="white">
                      <a:lumMod val="50000"/>
                    </a:prstClr>
                  </a:solidFill>
                  <a:effectLst/>
                  <a:uLnTx/>
                  <a:uFillTx/>
                  <a:latin typeface="Arial" panose="020B0604020202020204" pitchFamily="34" charset="0"/>
                  <a:ea typeface="+mn-ea"/>
                  <a:cs typeface="Arial" panose="020B0604020202020204" pitchFamily="34" charset="0"/>
                </a:rPr>
                <a:t>	  45</a:t>
              </a:r>
              <a:r>
                <a:rPr kumimoji="0" lang="en-US" sz="2000" b="0" i="0" u="none" strike="noStrike" kern="1200" cap="none" spc="0" normalizeH="0" baseline="0" noProof="0" dirty="0">
                  <a:ln>
                    <a:noFill/>
                  </a:ln>
                  <a:solidFill>
                    <a:prstClr val="white">
                      <a:lumMod val="50000"/>
                    </a:prstClr>
                  </a:solidFill>
                  <a:effectLst/>
                  <a:uLnTx/>
                  <a:uFillTx/>
                  <a:latin typeface="Arial" panose="020B0604020202020204" pitchFamily="34" charset="0"/>
                  <a:ea typeface="+mn-ea"/>
                  <a:cs typeface="Arial" panose="020B0604020202020204" pitchFamily="34" charset="0"/>
                </a:rPr>
                <a:t>%</a:t>
              </a:r>
              <a:r>
                <a:rPr kumimoji="0" lang="en-US" sz="3200" b="0" i="0" u="none" strike="noStrike" kern="1200" cap="none" spc="0" normalizeH="0" baseline="0" noProof="0" dirty="0">
                  <a:ln>
                    <a:noFill/>
                  </a:ln>
                  <a:solidFill>
                    <a:prstClr val="white">
                      <a:lumMod val="50000"/>
                    </a:prstClr>
                  </a:solidFill>
                  <a:effectLst/>
                  <a:uLnTx/>
                  <a:uFillTx/>
                  <a:latin typeface="Arial" panose="020B0604020202020204" pitchFamily="34" charset="0"/>
                  <a:ea typeface="+mn-ea"/>
                  <a:cs typeface="Arial" panose="020B0604020202020204" pitchFamily="34" charset="0"/>
                </a:rPr>
                <a:t>   91</a:t>
              </a:r>
              <a:r>
                <a:rPr kumimoji="0" lang="en-US" sz="2000" b="0" i="0" u="none" strike="noStrike" kern="1200" cap="none" spc="0" normalizeH="0" baseline="0" noProof="0" dirty="0">
                  <a:ln>
                    <a:noFill/>
                  </a:ln>
                  <a:solidFill>
                    <a:prstClr val="white">
                      <a:lumMod val="50000"/>
                    </a:prstClr>
                  </a:solidFill>
                  <a:effectLst/>
                  <a:uLnTx/>
                  <a:uFillTx/>
                  <a:latin typeface="Arial" panose="020B0604020202020204" pitchFamily="34" charset="0"/>
                  <a:ea typeface="+mn-ea"/>
                  <a:cs typeface="Arial" panose="020B0604020202020204" pitchFamily="34" charset="0"/>
                </a:rPr>
                <a:t>%</a:t>
              </a:r>
              <a:endParaRPr kumimoji="0" lang="en-US" sz="3200" b="0" i="0" u="none" strike="noStrike" kern="1200" cap="none" spc="0" normalizeH="0" baseline="0" noProof="0" dirty="0">
                <a:ln>
                  <a:noFill/>
                </a:ln>
                <a:solidFill>
                  <a:prstClr val="white">
                    <a:lumMod val="50000"/>
                  </a:prstClr>
                </a:solidFill>
                <a:effectLst/>
                <a:uLnTx/>
                <a:uFillTx/>
                <a:latin typeface="Arial" panose="020B0604020202020204" pitchFamily="34" charset="0"/>
                <a:ea typeface="+mn-ea"/>
                <a:cs typeface="Arial" panose="020B0604020202020204" pitchFamily="34" charset="0"/>
              </a:endParaRPr>
            </a:p>
          </p:txBody>
        </p:sp>
        <p:sp>
          <p:nvSpPr>
            <p:cNvPr id="8" name="TextBox 7">
              <a:extLst>
                <a:ext uri="{FF2B5EF4-FFF2-40B4-BE49-F238E27FC236}">
                  <a16:creationId xmlns:a16="http://schemas.microsoft.com/office/drawing/2014/main" id="{5966F2FE-F887-40D3-B62A-8023E548B454}"/>
                </a:ext>
              </a:extLst>
            </p:cNvPr>
            <p:cNvSpPr txBox="1"/>
            <p:nvPr/>
          </p:nvSpPr>
          <p:spPr>
            <a:xfrm>
              <a:off x="3584577" y="5458105"/>
              <a:ext cx="3159839"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lumMod val="50000"/>
                    </a:prstClr>
                  </a:solidFill>
                  <a:effectLst/>
                  <a:uLnTx/>
                  <a:uFillTx/>
                  <a:latin typeface="Arial" panose="020B0604020202020204" pitchFamily="34" charset="0"/>
                  <a:ea typeface="+mn-ea"/>
                  <a:cs typeface="Arial" panose="020B0604020202020204" pitchFamily="34" charset="0"/>
                </a:rPr>
                <a:t>Increase N fertilizer price by</a:t>
              </a:r>
            </a:p>
          </p:txBody>
        </p:sp>
        <p:sp>
          <p:nvSpPr>
            <p:cNvPr id="7" name="Arc 6">
              <a:extLst>
                <a:ext uri="{FF2B5EF4-FFF2-40B4-BE49-F238E27FC236}">
                  <a16:creationId xmlns:a16="http://schemas.microsoft.com/office/drawing/2014/main" id="{7C8F8FCB-E40D-4470-9AB2-1E2219448D45}"/>
                </a:ext>
              </a:extLst>
            </p:cNvPr>
            <p:cNvSpPr/>
            <p:nvPr/>
          </p:nvSpPr>
          <p:spPr>
            <a:xfrm rot="7825489">
              <a:off x="5864146" y="4156690"/>
              <a:ext cx="1391412" cy="1660369"/>
            </a:xfrm>
            <a:prstGeom prst="arc">
              <a:avLst>
                <a:gd name="adj1" fmla="val 7603030"/>
                <a:gd name="adj2" fmla="val 18351879"/>
              </a:avLst>
            </a:prstGeom>
            <a:ln w="101600">
              <a:solidFill>
                <a:schemeClr val="tx2">
                  <a:lumMod val="20000"/>
                  <a:lumOff val="80000"/>
                </a:schemeClr>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a:ln>
                  <a:noFill/>
                </a:ln>
                <a:solidFill>
                  <a:prstClr val="black"/>
                </a:solidFill>
                <a:effectLst/>
                <a:uLnTx/>
                <a:uFillTx/>
                <a:latin typeface="Arial" panose="020B0604020202020204"/>
                <a:ea typeface="+mn-ea"/>
                <a:cs typeface="+mn-cs"/>
              </a:endParaRPr>
            </a:p>
          </p:txBody>
        </p:sp>
      </p:grpSp>
      <p:sp>
        <p:nvSpPr>
          <p:cNvPr id="10" name="TextBox 9">
            <a:extLst>
              <a:ext uri="{FF2B5EF4-FFF2-40B4-BE49-F238E27FC236}">
                <a16:creationId xmlns:a16="http://schemas.microsoft.com/office/drawing/2014/main" id="{D36BC8F5-6884-49E5-8287-7E41F298110B}"/>
              </a:ext>
            </a:extLst>
          </p:cNvPr>
          <p:cNvSpPr txBox="1"/>
          <p:nvPr/>
        </p:nvSpPr>
        <p:spPr>
          <a:xfrm>
            <a:off x="7290922" y="1313849"/>
            <a:ext cx="4567703" cy="3407087"/>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 $</a:t>
            </a:r>
            <a:r>
              <a:rPr kumimoji="0" lang="en-US" sz="20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152 </a:t>
            </a:r>
            <a:r>
              <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carbon pricing </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nearly doubles the price of N fertilizer</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leads to more leaching mitigation </a:t>
            </a:r>
          </a:p>
          <a:p>
            <a:pPr marR="0" lvl="1" algn="l" defTabSz="914400" rtl="0" eaLnBrk="1" fontAlgn="auto" latinLnBrk="0" hangingPunct="1">
              <a:lnSpc>
                <a:spcPct val="100000"/>
              </a:lnSpc>
              <a:spcBef>
                <a:spcPts val="0"/>
              </a:spcBef>
              <a:spcAft>
                <a:spcPts val="0"/>
              </a:spcAft>
              <a:buClrTx/>
              <a:buSzTx/>
              <a:tabLst/>
              <a:defRPr/>
            </a:pPr>
            <a:r>
              <a:rPr lang="en-US" dirty="0">
                <a:solidFill>
                  <a:prstClr val="black"/>
                </a:solidFill>
                <a:latin typeface="Arial" panose="020B0604020202020204" pitchFamily="34" charset="0"/>
                <a:cs typeface="Arial" panose="020B0604020202020204" pitchFamily="34" charset="0"/>
              </a:rPr>
              <a:t>    </a:t>
            </a: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(-18%) than wetland alone (-15%)</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285750" marR="0" lvl="0" indent="-285750" algn="l" defTabSz="914400" rtl="0" eaLnBrk="1" fontAlgn="auto" latinLnBrk="0" hangingPunct="1">
              <a:lnSpc>
                <a:spcPct val="11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Increasing N fertilizer costs put pressure on food price</a:t>
            </a:r>
          </a:p>
          <a:p>
            <a:pPr marL="742950" marR="0" lvl="1" indent="-285750" algn="l" defTabSz="914400" rtl="0" eaLnBrk="1" fontAlgn="auto" latinLnBrk="0" hangingPunct="1">
              <a:lnSpc>
                <a:spcPct val="11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N application -6%~ -13%</a:t>
            </a:r>
          </a:p>
          <a:p>
            <a:pPr marL="742950" marR="0" lvl="1" indent="-285750" algn="l" defTabSz="914400" rtl="0" eaLnBrk="1" fontAlgn="auto" latinLnBrk="0" hangingPunct="1">
              <a:lnSpc>
                <a:spcPct val="11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Crop output -3% ~ -6%</a:t>
            </a:r>
          </a:p>
          <a:p>
            <a:pPr marL="742950" marR="0" lvl="1" indent="-285750" algn="l" defTabSz="914400" rtl="0" eaLnBrk="1" fontAlgn="auto" latinLnBrk="0" hangingPunct="1">
              <a:lnSpc>
                <a:spcPct val="11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Crop price +3% ~ +6%</a:t>
            </a:r>
          </a:p>
        </p:txBody>
      </p:sp>
      <p:pic>
        <p:nvPicPr>
          <p:cNvPr id="2" name="Picture 1"/>
          <p:cNvPicPr>
            <a:picLocks noChangeAspect="1"/>
          </p:cNvPicPr>
          <p:nvPr/>
        </p:nvPicPr>
        <p:blipFill>
          <a:blip r:embed="rId3"/>
          <a:stretch>
            <a:fillRect/>
          </a:stretch>
        </p:blipFill>
        <p:spPr>
          <a:xfrm>
            <a:off x="8939911" y="5174790"/>
            <a:ext cx="2314575" cy="1447800"/>
          </a:xfrm>
          <a:prstGeom prst="rect">
            <a:avLst/>
          </a:prstGeom>
        </p:spPr>
      </p:pic>
    </p:spTree>
    <p:extLst>
      <p:ext uri="{BB962C8B-B14F-4D97-AF65-F5344CB8AC3E}">
        <p14:creationId xmlns:p14="http://schemas.microsoft.com/office/powerpoint/2010/main" val="429166668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E5571907-FA57-48DF-99A3-EFFC366A499C}"/>
              </a:ext>
            </a:extLst>
          </p:cNvPr>
          <p:cNvSpPr txBox="1"/>
          <p:nvPr/>
        </p:nvSpPr>
        <p:spPr>
          <a:xfrm>
            <a:off x="362947" y="112806"/>
            <a:ext cx="10848643" cy="107721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Mitigation is attributed more to lower leaching rate than less cropland</a:t>
            </a:r>
          </a:p>
        </p:txBody>
      </p:sp>
      <p:sp>
        <p:nvSpPr>
          <p:cNvPr id="7" name="TextBox 6">
            <a:extLst>
              <a:ext uri="{FF2B5EF4-FFF2-40B4-BE49-F238E27FC236}">
                <a16:creationId xmlns:a16="http://schemas.microsoft.com/office/drawing/2014/main" id="{2C0205A4-EA0C-490C-8DBA-1534034D9ACB}"/>
              </a:ext>
            </a:extLst>
          </p:cNvPr>
          <p:cNvSpPr txBox="1"/>
          <p:nvPr/>
        </p:nvSpPr>
        <p:spPr>
          <a:xfrm>
            <a:off x="233915" y="5569521"/>
            <a:ext cx="5730949" cy="923330"/>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Arial" panose="020B0604020202020204"/>
                <a:ea typeface="+mn-ea"/>
                <a:cs typeface="+mn-cs"/>
              </a:rPr>
              <a:t>Over 90% of the mitigation is contributed by lower leaching rate (kg of leaching /ha)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Arial" panose="020B0604020202020204"/>
                <a:ea typeface="+mn-ea"/>
                <a:cs typeface="+mn-cs"/>
              </a:rPr>
              <a:t>This fraction is even higher under combined policies</a:t>
            </a:r>
          </a:p>
        </p:txBody>
      </p:sp>
      <p:grpSp>
        <p:nvGrpSpPr>
          <p:cNvPr id="13" name="Group 12">
            <a:extLst>
              <a:ext uri="{FF2B5EF4-FFF2-40B4-BE49-F238E27FC236}">
                <a16:creationId xmlns:a16="http://schemas.microsoft.com/office/drawing/2014/main" id="{9197FDB5-5A70-426E-A14F-1F51D572EB39}"/>
              </a:ext>
            </a:extLst>
          </p:cNvPr>
          <p:cNvGrpSpPr/>
          <p:nvPr/>
        </p:nvGrpSpPr>
        <p:grpSpPr>
          <a:xfrm>
            <a:off x="1026722" y="1430078"/>
            <a:ext cx="4145334" cy="3997843"/>
            <a:chOff x="796610" y="1711841"/>
            <a:chExt cx="3849818" cy="3721395"/>
          </a:xfrm>
        </p:grpSpPr>
        <p:graphicFrame>
          <p:nvGraphicFramePr>
            <p:cNvPr id="8" name="Chart 7">
              <a:extLst>
                <a:ext uri="{FF2B5EF4-FFF2-40B4-BE49-F238E27FC236}">
                  <a16:creationId xmlns:a16="http://schemas.microsoft.com/office/drawing/2014/main" id="{390A56B6-323B-4F45-B30A-8059EBD02110}"/>
                </a:ext>
              </a:extLst>
            </p:cNvPr>
            <p:cNvGraphicFramePr>
              <a:graphicFrameLocks/>
            </p:cNvGraphicFramePr>
            <p:nvPr>
              <p:extLst>
                <p:ext uri="{D42A27DB-BD31-4B8C-83A1-F6EECF244321}">
                  <p14:modId xmlns:p14="http://schemas.microsoft.com/office/powerpoint/2010/main" val="2764122159"/>
                </p:ext>
              </p:extLst>
            </p:nvPr>
          </p:nvGraphicFramePr>
          <p:xfrm>
            <a:off x="796610" y="1711841"/>
            <a:ext cx="3849818" cy="3721395"/>
          </p:xfrm>
          <a:graphic>
            <a:graphicData uri="http://schemas.openxmlformats.org/drawingml/2006/chart">
              <c:chart xmlns:c="http://schemas.openxmlformats.org/drawingml/2006/chart" xmlns:r="http://schemas.openxmlformats.org/officeDocument/2006/relationships" r:id="rId2"/>
            </a:graphicData>
          </a:graphic>
        </p:graphicFrame>
        <p:sp>
          <p:nvSpPr>
            <p:cNvPr id="9" name="TextBox 8">
              <a:extLst>
                <a:ext uri="{FF2B5EF4-FFF2-40B4-BE49-F238E27FC236}">
                  <a16:creationId xmlns:a16="http://schemas.microsoft.com/office/drawing/2014/main" id="{55CAB4FE-48C9-4734-B9F1-9E42AA0D6DF1}"/>
                </a:ext>
              </a:extLst>
            </p:cNvPr>
            <p:cNvSpPr txBox="1"/>
            <p:nvPr/>
          </p:nvSpPr>
          <p:spPr>
            <a:xfrm>
              <a:off x="1520042" y="1892596"/>
              <a:ext cx="448404" cy="28649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smtClean="0">
                  <a:ln>
                    <a:noFill/>
                  </a:ln>
                  <a:solidFill>
                    <a:prstClr val="black"/>
                  </a:solidFill>
                  <a:effectLst/>
                  <a:uLnTx/>
                  <a:uFillTx/>
                  <a:latin typeface="Arial" panose="020B0604020202020204"/>
                  <a:ea typeface="+mn-ea"/>
                  <a:cs typeface="+mn-cs"/>
                </a:rPr>
                <a:t>$51</a:t>
              </a:r>
              <a:endParaRPr kumimoji="0" lang="en-US" sz="14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10" name="TextBox 9">
              <a:extLst>
                <a:ext uri="{FF2B5EF4-FFF2-40B4-BE49-F238E27FC236}">
                  <a16:creationId xmlns:a16="http://schemas.microsoft.com/office/drawing/2014/main" id="{7CEF18E6-DB1C-4469-933F-F6168FE95E46}"/>
                </a:ext>
              </a:extLst>
            </p:cNvPr>
            <p:cNvSpPr txBox="1"/>
            <p:nvPr/>
          </p:nvSpPr>
          <p:spPr>
            <a:xfrm>
              <a:off x="1982015" y="1892595"/>
              <a:ext cx="540706" cy="28649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smtClean="0">
                  <a:ln>
                    <a:noFill/>
                  </a:ln>
                  <a:solidFill>
                    <a:prstClr val="black"/>
                  </a:solidFill>
                  <a:effectLst/>
                  <a:uLnTx/>
                  <a:uFillTx/>
                  <a:latin typeface="Arial" panose="020B0604020202020204"/>
                  <a:ea typeface="+mn-ea"/>
                  <a:cs typeface="+mn-cs"/>
                </a:rPr>
                <a:t>$152</a:t>
              </a:r>
              <a:endParaRPr kumimoji="0" lang="en-US" sz="14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11" name="TextBox 10">
              <a:extLst>
                <a:ext uri="{FF2B5EF4-FFF2-40B4-BE49-F238E27FC236}">
                  <a16:creationId xmlns:a16="http://schemas.microsoft.com/office/drawing/2014/main" id="{5D5571A4-6456-4193-8E6E-40B5667C3395}"/>
                </a:ext>
              </a:extLst>
            </p:cNvPr>
            <p:cNvSpPr txBox="1"/>
            <p:nvPr/>
          </p:nvSpPr>
          <p:spPr>
            <a:xfrm>
              <a:off x="3167420" y="1892596"/>
              <a:ext cx="448404" cy="28649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smtClean="0">
                  <a:ln>
                    <a:noFill/>
                  </a:ln>
                  <a:solidFill>
                    <a:prstClr val="black"/>
                  </a:solidFill>
                  <a:effectLst/>
                  <a:uLnTx/>
                  <a:uFillTx/>
                  <a:latin typeface="Arial" panose="020B0604020202020204"/>
                  <a:ea typeface="+mn-ea"/>
                  <a:cs typeface="+mn-cs"/>
                </a:rPr>
                <a:t>$51</a:t>
              </a:r>
              <a:endParaRPr kumimoji="0" lang="en-US" sz="14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12" name="TextBox 11">
              <a:extLst>
                <a:ext uri="{FF2B5EF4-FFF2-40B4-BE49-F238E27FC236}">
                  <a16:creationId xmlns:a16="http://schemas.microsoft.com/office/drawing/2014/main" id="{52A7FAE2-89DC-4989-9AAB-D25F14329E71}"/>
                </a:ext>
              </a:extLst>
            </p:cNvPr>
            <p:cNvSpPr txBox="1"/>
            <p:nvPr/>
          </p:nvSpPr>
          <p:spPr>
            <a:xfrm>
              <a:off x="3608542" y="1885501"/>
              <a:ext cx="540706" cy="28649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smtClean="0">
                  <a:ln>
                    <a:noFill/>
                  </a:ln>
                  <a:solidFill>
                    <a:prstClr val="black"/>
                  </a:solidFill>
                  <a:effectLst/>
                  <a:uLnTx/>
                  <a:uFillTx/>
                  <a:latin typeface="Arial" panose="020B0604020202020204"/>
                  <a:ea typeface="+mn-ea"/>
                  <a:cs typeface="+mn-cs"/>
                </a:rPr>
                <a:t>$152</a:t>
              </a:r>
              <a:endParaRPr kumimoji="0" lang="en-US" sz="14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grpSp>
      <p:sp>
        <p:nvSpPr>
          <p:cNvPr id="17" name="TextBox 16">
            <a:extLst>
              <a:ext uri="{FF2B5EF4-FFF2-40B4-BE49-F238E27FC236}">
                <a16:creationId xmlns:a16="http://schemas.microsoft.com/office/drawing/2014/main" id="{AA2E8991-1ACB-4EB1-BD3D-5619415B4BD5}"/>
              </a:ext>
            </a:extLst>
          </p:cNvPr>
          <p:cNvSpPr txBox="1"/>
          <p:nvPr/>
        </p:nvSpPr>
        <p:spPr>
          <a:xfrm>
            <a:off x="6804837" y="5348469"/>
            <a:ext cx="4846730" cy="1200329"/>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Arial" panose="020B0604020202020204"/>
                <a:ea typeface="+mn-ea"/>
                <a:cs typeface="+mn-cs"/>
              </a:rPr>
              <a:t>Leaching rates reduce more at higher carbon pricing &amp; exhibit larger variance due to spatially varied mitigation effect of wetlands</a:t>
            </a:r>
          </a:p>
        </p:txBody>
      </p:sp>
      <p:pic>
        <p:nvPicPr>
          <p:cNvPr id="2" name="Picture 1"/>
          <p:cNvPicPr>
            <a:picLocks noChangeAspect="1"/>
          </p:cNvPicPr>
          <p:nvPr/>
        </p:nvPicPr>
        <p:blipFill>
          <a:blip r:embed="rId3"/>
          <a:stretch>
            <a:fillRect/>
          </a:stretch>
        </p:blipFill>
        <p:spPr>
          <a:xfrm>
            <a:off x="7090121" y="1392821"/>
            <a:ext cx="3695700" cy="3752850"/>
          </a:xfrm>
          <a:prstGeom prst="rect">
            <a:avLst/>
          </a:prstGeom>
        </p:spPr>
      </p:pic>
    </p:spTree>
    <p:extLst>
      <p:ext uri="{BB962C8B-B14F-4D97-AF65-F5344CB8AC3E}">
        <p14:creationId xmlns:p14="http://schemas.microsoft.com/office/powerpoint/2010/main" val="154378492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FarmPolicyStudyGroupDec2014.potx" id="{B37F1C6E-C916-48CF-AF9D-3573DEE46222}" vid="{6D28AB86-9C4F-4EA9-8EB0-4D23CE82E2C4}"/>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13508</TotalTime>
  <Words>1374</Words>
  <Application>Microsoft Office PowerPoint</Application>
  <PresentationFormat>Widescreen</PresentationFormat>
  <Paragraphs>123</Paragraphs>
  <Slides>13</Slides>
  <Notes>3</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13</vt:i4>
      </vt:variant>
    </vt:vector>
  </HeadingPairs>
  <TitlesOfParts>
    <vt:vector size="21" baseType="lpstr">
      <vt:lpstr>Arial</vt:lpstr>
      <vt:lpstr>Calibri</vt:lpstr>
      <vt:lpstr>Calibri Light</vt:lpstr>
      <vt:lpstr>Candara</vt:lpstr>
      <vt:lpstr>Times New Roman</vt:lpstr>
      <vt:lpstr>Wingdings</vt:lpstr>
      <vt:lpstr>Office Theme</vt:lpstr>
      <vt:lpstr>1_Office Theme</vt:lpstr>
      <vt:lpstr>  Multi-scale analysis of U.S. climate policy:  Gridded implications for land systems change, water use and nitrogen leaching   Presented by Maksym Chepeliev  in collaboration with Uris Baldos, Iman Haqiqi, Thomas Hertel,  Jing Liu and Dominique van der Mensbrugghe  Purdue University  </vt:lpstr>
      <vt:lpstr>Can climate policy succeed where other policies have failed? </vt:lpstr>
      <vt:lpstr>Multi-model framework is needed to capture these complex interactions</vt:lpstr>
      <vt:lpstr>Mitigation scenarios capture EU carbon pricing and US SCC estimates</vt:lpstr>
      <vt:lpstr>Mitigation policies increase prices of energy and ammonia fertilizer</vt:lpstr>
      <vt:lpstr>High heterogeneity of impacts across grid cells ($76 carbon price)</vt:lpstr>
      <vt:lpstr>PowerPoint Presentation</vt:lpstr>
      <vt:lpstr>PowerPoint Presentation</vt:lpstr>
      <vt:lpstr>PowerPoint Presentation</vt:lpstr>
      <vt:lpstr>PowerPoint Presentation</vt:lpstr>
      <vt:lpstr>Feedback to global economy: Leakage and food security impacts overseas</vt:lpstr>
      <vt:lpstr>Conclusion</vt:lpstr>
      <vt:lpstr>Thank you!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Hertel, Thomas W.</dc:creator>
  <cp:lastModifiedBy>Chepeliev, Maksym G</cp:lastModifiedBy>
  <cp:revision>90</cp:revision>
  <dcterms:created xsi:type="dcterms:W3CDTF">2022-01-25T14:12:41Z</dcterms:created>
  <dcterms:modified xsi:type="dcterms:W3CDTF">2022-06-03T02:46:22Z</dcterms:modified>
</cp:coreProperties>
</file>