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16"/>
  </p:notesMasterIdLst>
  <p:sldIdLst>
    <p:sldId id="256" r:id="rId2"/>
    <p:sldId id="268" r:id="rId3"/>
    <p:sldId id="276" r:id="rId4"/>
    <p:sldId id="274" r:id="rId5"/>
    <p:sldId id="270" r:id="rId6"/>
    <p:sldId id="275" r:id="rId7"/>
    <p:sldId id="271" r:id="rId8"/>
    <p:sldId id="272" r:id="rId9"/>
    <p:sldId id="263" r:id="rId10"/>
    <p:sldId id="277" r:id="rId11"/>
    <p:sldId id="264" r:id="rId12"/>
    <p:sldId id="265" r:id="rId13"/>
    <p:sldId id="267" r:id="rId14"/>
    <p:sldId id="27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B2A52F-3CA5-4E27-A20D-B58D26231149}" v="16" dt="2024-06-03T20:38:41.9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544" autoAdjust="0"/>
  </p:normalViewPr>
  <p:slideViewPr>
    <p:cSldViewPr snapToGrid="0">
      <p:cViewPr varScale="1">
        <p:scale>
          <a:sx n="91" d="100"/>
          <a:sy n="91" d="100"/>
        </p:scale>
        <p:origin x="37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hmad, Saad" userId="3fbe313e-f2db-45e2-b11e-22b0bf253d1a" providerId="ADAL" clId="{2FB2A52F-3CA5-4E27-A20D-B58D26231149}"/>
    <pc:docChg chg="undo custSel modSld">
      <pc:chgData name="Ahmad, Saad" userId="3fbe313e-f2db-45e2-b11e-22b0bf253d1a" providerId="ADAL" clId="{2FB2A52F-3CA5-4E27-A20D-B58D26231149}" dt="2024-06-03T21:00:58.434" v="227" actId="1076"/>
      <pc:docMkLst>
        <pc:docMk/>
      </pc:docMkLst>
      <pc:sldChg chg="modSp">
        <pc:chgData name="Ahmad, Saad" userId="3fbe313e-f2db-45e2-b11e-22b0bf253d1a" providerId="ADAL" clId="{2FB2A52F-3CA5-4E27-A20D-B58D26231149}" dt="2024-06-03T20:19:55.183" v="0"/>
        <pc:sldMkLst>
          <pc:docMk/>
          <pc:sldMk cId="763185264" sldId="256"/>
        </pc:sldMkLst>
        <pc:spChg chg="mod">
          <ac:chgData name="Ahmad, Saad" userId="3fbe313e-f2db-45e2-b11e-22b0bf253d1a" providerId="ADAL" clId="{2FB2A52F-3CA5-4E27-A20D-B58D26231149}" dt="2024-06-03T20:19:55.183" v="0"/>
          <ac:spMkLst>
            <pc:docMk/>
            <pc:sldMk cId="763185264" sldId="256"/>
            <ac:spMk id="2" creationId="{EE582A74-FC0E-E0A1-DFA3-2E72E12C558B}"/>
          </ac:spMkLst>
        </pc:spChg>
      </pc:sldChg>
      <pc:sldChg chg="modSp mod">
        <pc:chgData name="Ahmad, Saad" userId="3fbe313e-f2db-45e2-b11e-22b0bf253d1a" providerId="ADAL" clId="{2FB2A52F-3CA5-4E27-A20D-B58D26231149}" dt="2024-06-03T20:27:56.419" v="109" actId="20577"/>
        <pc:sldMkLst>
          <pc:docMk/>
          <pc:sldMk cId="4142237975" sldId="263"/>
        </pc:sldMkLst>
        <pc:spChg chg="mod">
          <ac:chgData name="Ahmad, Saad" userId="3fbe313e-f2db-45e2-b11e-22b0bf253d1a" providerId="ADAL" clId="{2FB2A52F-3CA5-4E27-A20D-B58D26231149}" dt="2024-06-03T20:26:17.542" v="73" actId="1076"/>
          <ac:spMkLst>
            <pc:docMk/>
            <pc:sldMk cId="4142237975" sldId="263"/>
            <ac:spMk id="2" creationId="{671B57F7-FE09-9A93-E154-C120A014211C}"/>
          </ac:spMkLst>
        </pc:spChg>
        <pc:spChg chg="mod">
          <ac:chgData name="Ahmad, Saad" userId="3fbe313e-f2db-45e2-b11e-22b0bf253d1a" providerId="ADAL" clId="{2FB2A52F-3CA5-4E27-A20D-B58D26231149}" dt="2024-06-03T20:19:55.183" v="0"/>
          <ac:spMkLst>
            <pc:docMk/>
            <pc:sldMk cId="4142237975" sldId="263"/>
            <ac:spMk id="3" creationId="{4B9A2090-3324-6EA5-AFD7-A0D3EE511573}"/>
          </ac:spMkLst>
        </pc:spChg>
        <pc:spChg chg="mod">
          <ac:chgData name="Ahmad, Saad" userId="3fbe313e-f2db-45e2-b11e-22b0bf253d1a" providerId="ADAL" clId="{2FB2A52F-3CA5-4E27-A20D-B58D26231149}" dt="2024-06-03T20:27:56.419" v="109" actId="20577"/>
          <ac:spMkLst>
            <pc:docMk/>
            <pc:sldMk cId="4142237975" sldId="263"/>
            <ac:spMk id="4" creationId="{B0A1A781-D377-76F7-67DB-7ABF10FF1E8F}"/>
          </ac:spMkLst>
        </pc:spChg>
      </pc:sldChg>
      <pc:sldChg chg="modSp mod">
        <pc:chgData name="Ahmad, Saad" userId="3fbe313e-f2db-45e2-b11e-22b0bf253d1a" providerId="ADAL" clId="{2FB2A52F-3CA5-4E27-A20D-B58D26231149}" dt="2024-06-03T20:28:04.866" v="110" actId="1076"/>
        <pc:sldMkLst>
          <pc:docMk/>
          <pc:sldMk cId="277980544" sldId="264"/>
        </pc:sldMkLst>
        <pc:spChg chg="mod">
          <ac:chgData name="Ahmad, Saad" userId="3fbe313e-f2db-45e2-b11e-22b0bf253d1a" providerId="ADAL" clId="{2FB2A52F-3CA5-4E27-A20D-B58D26231149}" dt="2024-06-03T20:26:35.885" v="76" actId="1076"/>
          <ac:spMkLst>
            <pc:docMk/>
            <pc:sldMk cId="277980544" sldId="264"/>
            <ac:spMk id="2" creationId="{7F858E7D-DAC9-D821-A586-B7E8521513E2}"/>
          </ac:spMkLst>
        </pc:spChg>
        <pc:spChg chg="mod">
          <ac:chgData name="Ahmad, Saad" userId="3fbe313e-f2db-45e2-b11e-22b0bf253d1a" providerId="ADAL" clId="{2FB2A52F-3CA5-4E27-A20D-B58D26231149}" dt="2024-06-03T20:19:55.183" v="0"/>
          <ac:spMkLst>
            <pc:docMk/>
            <pc:sldMk cId="277980544" sldId="264"/>
            <ac:spMk id="3" creationId="{93803344-9575-D9BE-2D90-93CEED984657}"/>
          </ac:spMkLst>
        </pc:spChg>
        <pc:spChg chg="mod">
          <ac:chgData name="Ahmad, Saad" userId="3fbe313e-f2db-45e2-b11e-22b0bf253d1a" providerId="ADAL" clId="{2FB2A52F-3CA5-4E27-A20D-B58D26231149}" dt="2024-06-03T20:26:45.445" v="81" actId="113"/>
          <ac:spMkLst>
            <pc:docMk/>
            <pc:sldMk cId="277980544" sldId="264"/>
            <ac:spMk id="9" creationId="{094DAE7C-BAA3-A6F6-2D6C-AE123E451188}"/>
          </ac:spMkLst>
        </pc:spChg>
        <pc:spChg chg="mod">
          <ac:chgData name="Ahmad, Saad" userId="3fbe313e-f2db-45e2-b11e-22b0bf253d1a" providerId="ADAL" clId="{2FB2A52F-3CA5-4E27-A20D-B58D26231149}" dt="2024-06-03T20:28:04.866" v="110" actId="1076"/>
          <ac:spMkLst>
            <pc:docMk/>
            <pc:sldMk cId="277980544" sldId="264"/>
            <ac:spMk id="12" creationId="{F2B663D5-D5F3-ABA8-C96E-EF52D8703E7E}"/>
          </ac:spMkLst>
        </pc:spChg>
        <pc:graphicFrameChg chg="mod">
          <ac:chgData name="Ahmad, Saad" userId="3fbe313e-f2db-45e2-b11e-22b0bf253d1a" providerId="ADAL" clId="{2FB2A52F-3CA5-4E27-A20D-B58D26231149}" dt="2024-06-03T20:26:40.289" v="79" actId="1076"/>
          <ac:graphicFrameMkLst>
            <pc:docMk/>
            <pc:sldMk cId="277980544" sldId="264"/>
            <ac:graphicFrameMk id="7" creationId="{0E6BFE11-D4D1-9A41-BAA5-5FEF9CB6FF06}"/>
          </ac:graphicFrameMkLst>
        </pc:graphicFrameChg>
      </pc:sldChg>
      <pc:sldChg chg="addSp delSp modSp mod">
        <pc:chgData name="Ahmad, Saad" userId="3fbe313e-f2db-45e2-b11e-22b0bf253d1a" providerId="ADAL" clId="{2FB2A52F-3CA5-4E27-A20D-B58D26231149}" dt="2024-06-03T21:00:58.434" v="227" actId="1076"/>
        <pc:sldMkLst>
          <pc:docMk/>
          <pc:sldMk cId="867770254" sldId="265"/>
        </pc:sldMkLst>
        <pc:spChg chg="mod">
          <ac:chgData name="Ahmad, Saad" userId="3fbe313e-f2db-45e2-b11e-22b0bf253d1a" providerId="ADAL" clId="{2FB2A52F-3CA5-4E27-A20D-B58D26231149}" dt="2024-06-03T20:28:19.713" v="111" actId="1076"/>
          <ac:spMkLst>
            <pc:docMk/>
            <pc:sldMk cId="867770254" sldId="265"/>
            <ac:spMk id="2" creationId="{686F371F-4040-4825-AF2D-19E30BEB4345}"/>
          </ac:spMkLst>
        </pc:spChg>
        <pc:spChg chg="mod">
          <ac:chgData name="Ahmad, Saad" userId="3fbe313e-f2db-45e2-b11e-22b0bf253d1a" providerId="ADAL" clId="{2FB2A52F-3CA5-4E27-A20D-B58D26231149}" dt="2024-06-03T20:19:55.183" v="0"/>
          <ac:spMkLst>
            <pc:docMk/>
            <pc:sldMk cId="867770254" sldId="265"/>
            <ac:spMk id="3" creationId="{45C1F61C-FEB6-150B-BD8E-9F0149AFDD65}"/>
          </ac:spMkLst>
        </pc:spChg>
        <pc:spChg chg="del mod">
          <ac:chgData name="Ahmad, Saad" userId="3fbe313e-f2db-45e2-b11e-22b0bf253d1a" providerId="ADAL" clId="{2FB2A52F-3CA5-4E27-A20D-B58D26231149}" dt="2024-06-03T20:31:15.473" v="147" actId="21"/>
          <ac:spMkLst>
            <pc:docMk/>
            <pc:sldMk cId="867770254" sldId="265"/>
            <ac:spMk id="4" creationId="{A63F70B1-3C6D-CAB4-DFCE-6951A405AA8F}"/>
          </ac:spMkLst>
        </pc:spChg>
        <pc:spChg chg="mod">
          <ac:chgData name="Ahmad, Saad" userId="3fbe313e-f2db-45e2-b11e-22b0bf253d1a" providerId="ADAL" clId="{2FB2A52F-3CA5-4E27-A20D-B58D26231149}" dt="2024-06-03T20:31:07.396" v="146" actId="1076"/>
          <ac:spMkLst>
            <pc:docMk/>
            <pc:sldMk cId="867770254" sldId="265"/>
            <ac:spMk id="7" creationId="{7631B130-52DB-D8EC-5E99-9FACC941265B}"/>
          </ac:spMkLst>
        </pc:spChg>
        <pc:spChg chg="mod">
          <ac:chgData name="Ahmad, Saad" userId="3fbe313e-f2db-45e2-b11e-22b0bf253d1a" providerId="ADAL" clId="{2FB2A52F-3CA5-4E27-A20D-B58D26231149}" dt="2024-06-03T20:28:32.063" v="115" actId="1076"/>
          <ac:spMkLst>
            <pc:docMk/>
            <pc:sldMk cId="867770254" sldId="265"/>
            <ac:spMk id="8" creationId="{0066752C-F5D2-E8F5-2560-061A93313689}"/>
          </ac:spMkLst>
        </pc:spChg>
        <pc:spChg chg="del mod">
          <ac:chgData name="Ahmad, Saad" userId="3fbe313e-f2db-45e2-b11e-22b0bf253d1a" providerId="ADAL" clId="{2FB2A52F-3CA5-4E27-A20D-B58D26231149}" dt="2024-06-03T20:31:17.434" v="148" actId="21"/>
          <ac:spMkLst>
            <pc:docMk/>
            <pc:sldMk cId="867770254" sldId="265"/>
            <ac:spMk id="9" creationId="{5EF1D15F-8966-5519-0994-BB3C4368DA93}"/>
          </ac:spMkLst>
        </pc:spChg>
        <pc:spChg chg="del mod">
          <ac:chgData name="Ahmad, Saad" userId="3fbe313e-f2db-45e2-b11e-22b0bf253d1a" providerId="ADAL" clId="{2FB2A52F-3CA5-4E27-A20D-B58D26231149}" dt="2024-06-03T20:31:33.149" v="155" actId="21"/>
          <ac:spMkLst>
            <pc:docMk/>
            <pc:sldMk cId="867770254" sldId="265"/>
            <ac:spMk id="10" creationId="{6D0B82BE-3705-FE92-9B42-627CE08066DC}"/>
          </ac:spMkLst>
        </pc:spChg>
        <pc:spChg chg="del mod">
          <ac:chgData name="Ahmad, Saad" userId="3fbe313e-f2db-45e2-b11e-22b0bf253d1a" providerId="ADAL" clId="{2FB2A52F-3CA5-4E27-A20D-B58D26231149}" dt="2024-06-03T20:31:31.565" v="154" actId="21"/>
          <ac:spMkLst>
            <pc:docMk/>
            <pc:sldMk cId="867770254" sldId="265"/>
            <ac:spMk id="11" creationId="{C5D16FAF-1B32-5119-DB36-CE481F55E0A6}"/>
          </ac:spMkLst>
        </pc:spChg>
        <pc:spChg chg="del mod">
          <ac:chgData name="Ahmad, Saad" userId="3fbe313e-f2db-45e2-b11e-22b0bf253d1a" providerId="ADAL" clId="{2FB2A52F-3CA5-4E27-A20D-B58D26231149}" dt="2024-06-03T20:31:29.760" v="153" actId="21"/>
          <ac:spMkLst>
            <pc:docMk/>
            <pc:sldMk cId="867770254" sldId="265"/>
            <ac:spMk id="12" creationId="{00C845AD-30FC-62D7-D3A6-E424C4148521}"/>
          </ac:spMkLst>
        </pc:spChg>
        <pc:spChg chg="del">
          <ac:chgData name="Ahmad, Saad" userId="3fbe313e-f2db-45e2-b11e-22b0bf253d1a" providerId="ADAL" clId="{2FB2A52F-3CA5-4E27-A20D-B58D26231149}" dt="2024-06-03T20:31:39.552" v="156" actId="21"/>
          <ac:spMkLst>
            <pc:docMk/>
            <pc:sldMk cId="867770254" sldId="265"/>
            <ac:spMk id="13" creationId="{1A22DDE7-9BB8-409B-D6EB-E06A1097B43D}"/>
          </ac:spMkLst>
        </pc:spChg>
        <pc:spChg chg="del">
          <ac:chgData name="Ahmad, Saad" userId="3fbe313e-f2db-45e2-b11e-22b0bf253d1a" providerId="ADAL" clId="{2FB2A52F-3CA5-4E27-A20D-B58D26231149}" dt="2024-06-03T20:31:42.691" v="157" actId="21"/>
          <ac:spMkLst>
            <pc:docMk/>
            <pc:sldMk cId="867770254" sldId="265"/>
            <ac:spMk id="14" creationId="{2F3B9F9E-64DF-16CC-E07C-6A1177CE93EB}"/>
          </ac:spMkLst>
        </pc:spChg>
        <pc:spChg chg="add del">
          <ac:chgData name="Ahmad, Saad" userId="3fbe313e-f2db-45e2-b11e-22b0bf253d1a" providerId="ADAL" clId="{2FB2A52F-3CA5-4E27-A20D-B58D26231149}" dt="2024-06-03T20:29:01.354" v="118" actId="21"/>
          <ac:spMkLst>
            <pc:docMk/>
            <pc:sldMk cId="867770254" sldId="265"/>
            <ac:spMk id="15" creationId="{9460B533-C8E8-9A5A-4CD8-F6DF342BFE33}"/>
          </ac:spMkLst>
        </pc:spChg>
        <pc:spChg chg="add del mod">
          <ac:chgData name="Ahmad, Saad" userId="3fbe313e-f2db-45e2-b11e-22b0bf253d1a" providerId="ADAL" clId="{2FB2A52F-3CA5-4E27-A20D-B58D26231149}" dt="2024-06-03T20:31:19.128" v="149" actId="21"/>
          <ac:spMkLst>
            <pc:docMk/>
            <pc:sldMk cId="867770254" sldId="265"/>
            <ac:spMk id="16" creationId="{BA35F7C6-93D0-44CA-70A4-102CAB382B55}"/>
          </ac:spMkLst>
        </pc:spChg>
        <pc:spChg chg="add del mod">
          <ac:chgData name="Ahmad, Saad" userId="3fbe313e-f2db-45e2-b11e-22b0bf253d1a" providerId="ADAL" clId="{2FB2A52F-3CA5-4E27-A20D-B58D26231149}" dt="2024-06-03T20:31:21.136" v="150" actId="21"/>
          <ac:spMkLst>
            <pc:docMk/>
            <pc:sldMk cId="867770254" sldId="265"/>
            <ac:spMk id="17" creationId="{DFB975FB-5BED-98BF-9421-FF16C942F8C4}"/>
          </ac:spMkLst>
        </pc:spChg>
        <pc:spChg chg="add del mod">
          <ac:chgData name="Ahmad, Saad" userId="3fbe313e-f2db-45e2-b11e-22b0bf253d1a" providerId="ADAL" clId="{2FB2A52F-3CA5-4E27-A20D-B58D26231149}" dt="2024-06-03T20:31:23.558" v="151" actId="21"/>
          <ac:spMkLst>
            <pc:docMk/>
            <pc:sldMk cId="867770254" sldId="265"/>
            <ac:spMk id="18" creationId="{729E01CE-8617-4A43-5176-5BABA01610AB}"/>
          </ac:spMkLst>
        </pc:spChg>
        <pc:spChg chg="add mod">
          <ac:chgData name="Ahmad, Saad" userId="3fbe313e-f2db-45e2-b11e-22b0bf253d1a" providerId="ADAL" clId="{2FB2A52F-3CA5-4E27-A20D-B58D26231149}" dt="2024-06-03T21:00:58.434" v="227" actId="1076"/>
          <ac:spMkLst>
            <pc:docMk/>
            <pc:sldMk cId="867770254" sldId="265"/>
            <ac:spMk id="19" creationId="{E1FC12E8-0DFF-6316-EAA4-4D1EBA3983C7}"/>
          </ac:spMkLst>
        </pc:spChg>
        <pc:spChg chg="add del mod">
          <ac:chgData name="Ahmad, Saad" userId="3fbe313e-f2db-45e2-b11e-22b0bf253d1a" providerId="ADAL" clId="{2FB2A52F-3CA5-4E27-A20D-B58D26231149}" dt="2024-06-03T20:36:55.314" v="201" actId="21"/>
          <ac:spMkLst>
            <pc:docMk/>
            <pc:sldMk cId="867770254" sldId="265"/>
            <ac:spMk id="20" creationId="{7130C4D1-FD5F-EC88-928C-AEC8A4AA40D7}"/>
          </ac:spMkLst>
        </pc:spChg>
        <pc:spChg chg="add del mod">
          <ac:chgData name="Ahmad, Saad" userId="3fbe313e-f2db-45e2-b11e-22b0bf253d1a" providerId="ADAL" clId="{2FB2A52F-3CA5-4E27-A20D-B58D26231149}" dt="2024-06-03T20:36:57.491" v="202" actId="21"/>
          <ac:spMkLst>
            <pc:docMk/>
            <pc:sldMk cId="867770254" sldId="265"/>
            <ac:spMk id="21" creationId="{280E89FB-86D2-9305-E331-E5555D046A72}"/>
          </ac:spMkLst>
        </pc:spChg>
        <pc:spChg chg="add del mod">
          <ac:chgData name="Ahmad, Saad" userId="3fbe313e-f2db-45e2-b11e-22b0bf253d1a" providerId="ADAL" clId="{2FB2A52F-3CA5-4E27-A20D-B58D26231149}" dt="2024-06-03T20:36:59.552" v="203" actId="21"/>
          <ac:spMkLst>
            <pc:docMk/>
            <pc:sldMk cId="867770254" sldId="265"/>
            <ac:spMk id="22" creationId="{7CD6F47D-5589-2820-2C1D-A1769A3EABED}"/>
          </ac:spMkLst>
        </pc:spChg>
        <pc:spChg chg="add mod">
          <ac:chgData name="Ahmad, Saad" userId="3fbe313e-f2db-45e2-b11e-22b0bf253d1a" providerId="ADAL" clId="{2FB2A52F-3CA5-4E27-A20D-B58D26231149}" dt="2024-06-03T20:37:20.112" v="206" actId="688"/>
          <ac:spMkLst>
            <pc:docMk/>
            <pc:sldMk cId="867770254" sldId="265"/>
            <ac:spMk id="23" creationId="{02BB589E-9787-F086-5E97-A9ED4D859048}"/>
          </ac:spMkLst>
        </pc:spChg>
        <pc:spChg chg="add mod">
          <ac:chgData name="Ahmad, Saad" userId="3fbe313e-f2db-45e2-b11e-22b0bf253d1a" providerId="ADAL" clId="{2FB2A52F-3CA5-4E27-A20D-B58D26231149}" dt="2024-06-03T20:37:41.341" v="211" actId="1076"/>
          <ac:spMkLst>
            <pc:docMk/>
            <pc:sldMk cId="867770254" sldId="265"/>
            <ac:spMk id="24" creationId="{5129D0FD-FECC-236B-40C4-4EF261F71467}"/>
          </ac:spMkLst>
        </pc:spChg>
        <pc:spChg chg="add mod">
          <ac:chgData name="Ahmad, Saad" userId="3fbe313e-f2db-45e2-b11e-22b0bf253d1a" providerId="ADAL" clId="{2FB2A52F-3CA5-4E27-A20D-B58D26231149}" dt="2024-06-03T20:37:53.343" v="213" actId="1076"/>
          <ac:spMkLst>
            <pc:docMk/>
            <pc:sldMk cId="867770254" sldId="265"/>
            <ac:spMk id="25" creationId="{B3BB87AB-DE09-8C89-7F9A-B4B0E4A9A689}"/>
          </ac:spMkLst>
        </pc:spChg>
        <pc:spChg chg="add mod">
          <ac:chgData name="Ahmad, Saad" userId="3fbe313e-f2db-45e2-b11e-22b0bf253d1a" providerId="ADAL" clId="{2FB2A52F-3CA5-4E27-A20D-B58D26231149}" dt="2024-06-03T20:38:01.601" v="216" actId="14100"/>
          <ac:spMkLst>
            <pc:docMk/>
            <pc:sldMk cId="867770254" sldId="265"/>
            <ac:spMk id="26" creationId="{98613AEC-09CF-736E-400A-554A768F24D6}"/>
          </ac:spMkLst>
        </pc:spChg>
        <pc:spChg chg="add mod">
          <ac:chgData name="Ahmad, Saad" userId="3fbe313e-f2db-45e2-b11e-22b0bf253d1a" providerId="ADAL" clId="{2FB2A52F-3CA5-4E27-A20D-B58D26231149}" dt="2024-06-03T20:39:00.679" v="225" actId="1076"/>
          <ac:spMkLst>
            <pc:docMk/>
            <pc:sldMk cId="867770254" sldId="265"/>
            <ac:spMk id="27" creationId="{7D1C4D0F-02C1-10E6-B840-8D4B5198EC3D}"/>
          </ac:spMkLst>
        </pc:spChg>
        <pc:spChg chg="add mod">
          <ac:chgData name="Ahmad, Saad" userId="3fbe313e-f2db-45e2-b11e-22b0bf253d1a" providerId="ADAL" clId="{2FB2A52F-3CA5-4E27-A20D-B58D26231149}" dt="2024-06-03T20:38:50.441" v="224" actId="1076"/>
          <ac:spMkLst>
            <pc:docMk/>
            <pc:sldMk cId="867770254" sldId="265"/>
            <ac:spMk id="28" creationId="{773B3FD4-DF89-4E6A-D10A-715541D70089}"/>
          </ac:spMkLst>
        </pc:spChg>
        <pc:graphicFrameChg chg="mod modGraphic">
          <ac:chgData name="Ahmad, Saad" userId="3fbe313e-f2db-45e2-b11e-22b0bf253d1a" providerId="ADAL" clId="{2FB2A52F-3CA5-4E27-A20D-B58D26231149}" dt="2024-06-03T20:35:48.519" v="189" actId="14734"/>
          <ac:graphicFrameMkLst>
            <pc:docMk/>
            <pc:sldMk cId="867770254" sldId="265"/>
            <ac:graphicFrameMk id="5" creationId="{C31CBBEF-29FB-F621-AF5F-8F6917CAF339}"/>
          </ac:graphicFrameMkLst>
        </pc:graphicFrameChg>
      </pc:sldChg>
      <pc:sldChg chg="modSp mod">
        <pc:chgData name="Ahmad, Saad" userId="3fbe313e-f2db-45e2-b11e-22b0bf253d1a" providerId="ADAL" clId="{2FB2A52F-3CA5-4E27-A20D-B58D26231149}" dt="2024-06-03T20:32:00.591" v="161" actId="1076"/>
        <pc:sldMkLst>
          <pc:docMk/>
          <pc:sldMk cId="4190919435" sldId="267"/>
        </pc:sldMkLst>
        <pc:spChg chg="mod">
          <ac:chgData name="Ahmad, Saad" userId="3fbe313e-f2db-45e2-b11e-22b0bf253d1a" providerId="ADAL" clId="{2FB2A52F-3CA5-4E27-A20D-B58D26231149}" dt="2024-06-03T20:19:55.183" v="0"/>
          <ac:spMkLst>
            <pc:docMk/>
            <pc:sldMk cId="4190919435" sldId="267"/>
            <ac:spMk id="3" creationId="{244F604D-AB4F-2166-77EC-7D3C91444563}"/>
          </ac:spMkLst>
        </pc:spChg>
        <pc:spChg chg="mod">
          <ac:chgData name="Ahmad, Saad" userId="3fbe313e-f2db-45e2-b11e-22b0bf253d1a" providerId="ADAL" clId="{2FB2A52F-3CA5-4E27-A20D-B58D26231149}" dt="2024-06-03T20:31:55.632" v="159" actId="1076"/>
          <ac:spMkLst>
            <pc:docMk/>
            <pc:sldMk cId="4190919435" sldId="267"/>
            <ac:spMk id="5" creationId="{F356471D-6C84-8B47-8D6A-C993562971A3}"/>
          </ac:spMkLst>
        </pc:spChg>
        <pc:spChg chg="mod">
          <ac:chgData name="Ahmad, Saad" userId="3fbe313e-f2db-45e2-b11e-22b0bf253d1a" providerId="ADAL" clId="{2FB2A52F-3CA5-4E27-A20D-B58D26231149}" dt="2024-06-03T20:31:58.138" v="160" actId="1076"/>
          <ac:spMkLst>
            <pc:docMk/>
            <pc:sldMk cId="4190919435" sldId="267"/>
            <ac:spMk id="7" creationId="{244177C9-8223-2A8C-DAFA-FD7949002D75}"/>
          </ac:spMkLst>
        </pc:spChg>
        <pc:spChg chg="mod">
          <ac:chgData name="Ahmad, Saad" userId="3fbe313e-f2db-45e2-b11e-22b0bf253d1a" providerId="ADAL" clId="{2FB2A52F-3CA5-4E27-A20D-B58D26231149}" dt="2024-06-03T20:32:00.591" v="161" actId="1076"/>
          <ac:spMkLst>
            <pc:docMk/>
            <pc:sldMk cId="4190919435" sldId="267"/>
            <ac:spMk id="8" creationId="{9EBA6B19-A870-A086-A72F-1DB0A0A25ACD}"/>
          </ac:spMkLst>
        </pc:spChg>
      </pc:sldChg>
      <pc:sldChg chg="modSp mod">
        <pc:chgData name="Ahmad, Saad" userId="3fbe313e-f2db-45e2-b11e-22b0bf253d1a" providerId="ADAL" clId="{2FB2A52F-3CA5-4E27-A20D-B58D26231149}" dt="2024-06-03T20:20:21.359" v="2" actId="6549"/>
        <pc:sldMkLst>
          <pc:docMk/>
          <pc:sldMk cId="1414936691" sldId="268"/>
        </pc:sldMkLst>
        <pc:spChg chg="mod">
          <ac:chgData name="Ahmad, Saad" userId="3fbe313e-f2db-45e2-b11e-22b0bf253d1a" providerId="ADAL" clId="{2FB2A52F-3CA5-4E27-A20D-B58D26231149}" dt="2024-06-03T20:19:55.183" v="0"/>
          <ac:spMkLst>
            <pc:docMk/>
            <pc:sldMk cId="1414936691" sldId="268"/>
            <ac:spMk id="2" creationId="{4BC2D620-DEC6-65EC-9AF7-C648195A51E6}"/>
          </ac:spMkLst>
        </pc:spChg>
        <pc:spChg chg="mod">
          <ac:chgData name="Ahmad, Saad" userId="3fbe313e-f2db-45e2-b11e-22b0bf253d1a" providerId="ADAL" clId="{2FB2A52F-3CA5-4E27-A20D-B58D26231149}" dt="2024-06-03T20:19:55.183" v="0"/>
          <ac:spMkLst>
            <pc:docMk/>
            <pc:sldMk cId="1414936691" sldId="268"/>
            <ac:spMk id="3" creationId="{EA5C2B60-E26F-70E5-FAE4-4B3571251D2F}"/>
          </ac:spMkLst>
        </pc:spChg>
        <pc:spChg chg="mod">
          <ac:chgData name="Ahmad, Saad" userId="3fbe313e-f2db-45e2-b11e-22b0bf253d1a" providerId="ADAL" clId="{2FB2A52F-3CA5-4E27-A20D-B58D26231149}" dt="2024-06-03T20:20:21.359" v="2" actId="6549"/>
          <ac:spMkLst>
            <pc:docMk/>
            <pc:sldMk cId="1414936691" sldId="268"/>
            <ac:spMk id="4" creationId="{5850C38C-AB9D-1EF5-A0D1-604C14A1ADFC}"/>
          </ac:spMkLst>
        </pc:spChg>
      </pc:sldChg>
      <pc:sldChg chg="modSp mod">
        <pc:chgData name="Ahmad, Saad" userId="3fbe313e-f2db-45e2-b11e-22b0bf253d1a" providerId="ADAL" clId="{2FB2A52F-3CA5-4E27-A20D-B58D26231149}" dt="2024-06-03T20:21:40.925" v="6" actId="255"/>
        <pc:sldMkLst>
          <pc:docMk/>
          <pc:sldMk cId="1024986304" sldId="270"/>
        </pc:sldMkLst>
        <pc:spChg chg="mod">
          <ac:chgData name="Ahmad, Saad" userId="3fbe313e-f2db-45e2-b11e-22b0bf253d1a" providerId="ADAL" clId="{2FB2A52F-3CA5-4E27-A20D-B58D26231149}" dt="2024-06-03T20:19:55.183" v="0"/>
          <ac:spMkLst>
            <pc:docMk/>
            <pc:sldMk cId="1024986304" sldId="270"/>
            <ac:spMk id="2" creationId="{AE95F759-A156-92B8-CDB1-991A97429E9B}"/>
          </ac:spMkLst>
        </pc:spChg>
        <pc:spChg chg="mod">
          <ac:chgData name="Ahmad, Saad" userId="3fbe313e-f2db-45e2-b11e-22b0bf253d1a" providerId="ADAL" clId="{2FB2A52F-3CA5-4E27-A20D-B58D26231149}" dt="2024-06-03T20:19:55.183" v="0"/>
          <ac:spMkLst>
            <pc:docMk/>
            <pc:sldMk cId="1024986304" sldId="270"/>
            <ac:spMk id="3" creationId="{9E1350CD-11C3-03BD-4DDA-CCE9AC23C059}"/>
          </ac:spMkLst>
        </pc:spChg>
        <pc:spChg chg="mod">
          <ac:chgData name="Ahmad, Saad" userId="3fbe313e-f2db-45e2-b11e-22b0bf253d1a" providerId="ADAL" clId="{2FB2A52F-3CA5-4E27-A20D-B58D26231149}" dt="2024-06-03T20:21:40.925" v="6" actId="255"/>
          <ac:spMkLst>
            <pc:docMk/>
            <pc:sldMk cId="1024986304" sldId="270"/>
            <ac:spMk id="4" creationId="{D8235E00-E8A0-C996-051B-7858A9A7E3AF}"/>
          </ac:spMkLst>
        </pc:spChg>
      </pc:sldChg>
      <pc:sldChg chg="modSp mod">
        <pc:chgData name="Ahmad, Saad" userId="3fbe313e-f2db-45e2-b11e-22b0bf253d1a" providerId="ADAL" clId="{2FB2A52F-3CA5-4E27-A20D-B58D26231149}" dt="2024-06-03T20:24:22.971" v="56" actId="113"/>
        <pc:sldMkLst>
          <pc:docMk/>
          <pc:sldMk cId="1400225468" sldId="271"/>
        </pc:sldMkLst>
        <pc:spChg chg="mod">
          <ac:chgData name="Ahmad, Saad" userId="3fbe313e-f2db-45e2-b11e-22b0bf253d1a" providerId="ADAL" clId="{2FB2A52F-3CA5-4E27-A20D-B58D26231149}" dt="2024-06-03T20:24:03.588" v="54" actId="14100"/>
          <ac:spMkLst>
            <pc:docMk/>
            <pc:sldMk cId="1400225468" sldId="271"/>
            <ac:spMk id="2" creationId="{4FCFB0E0-6CE8-12BD-94B7-055800BC7AC6}"/>
          </ac:spMkLst>
        </pc:spChg>
        <pc:spChg chg="mod">
          <ac:chgData name="Ahmad, Saad" userId="3fbe313e-f2db-45e2-b11e-22b0bf253d1a" providerId="ADAL" clId="{2FB2A52F-3CA5-4E27-A20D-B58D26231149}" dt="2024-06-03T20:19:55.183" v="0"/>
          <ac:spMkLst>
            <pc:docMk/>
            <pc:sldMk cId="1400225468" sldId="271"/>
            <ac:spMk id="3" creationId="{A3F4765E-FF12-B855-7619-14CD714C2E41}"/>
          </ac:spMkLst>
        </pc:spChg>
        <pc:spChg chg="mod">
          <ac:chgData name="Ahmad, Saad" userId="3fbe313e-f2db-45e2-b11e-22b0bf253d1a" providerId="ADAL" clId="{2FB2A52F-3CA5-4E27-A20D-B58D26231149}" dt="2024-06-03T20:23:39.845" v="50" actId="1076"/>
          <ac:spMkLst>
            <pc:docMk/>
            <pc:sldMk cId="1400225468" sldId="271"/>
            <ac:spMk id="6" creationId="{87373D95-A9A9-A8A6-6239-C4088FED9785}"/>
          </ac:spMkLst>
        </pc:spChg>
        <pc:graphicFrameChg chg="mod modGraphic">
          <ac:chgData name="Ahmad, Saad" userId="3fbe313e-f2db-45e2-b11e-22b0bf253d1a" providerId="ADAL" clId="{2FB2A52F-3CA5-4E27-A20D-B58D26231149}" dt="2024-06-03T20:24:22.971" v="56" actId="113"/>
          <ac:graphicFrameMkLst>
            <pc:docMk/>
            <pc:sldMk cId="1400225468" sldId="271"/>
            <ac:graphicFrameMk id="5" creationId="{8CCB0C7F-C65A-CBE9-92B7-8B0200E4921F}"/>
          </ac:graphicFrameMkLst>
        </pc:graphicFrameChg>
      </pc:sldChg>
      <pc:sldChg chg="modSp mod">
        <pc:chgData name="Ahmad, Saad" userId="3fbe313e-f2db-45e2-b11e-22b0bf253d1a" providerId="ADAL" clId="{2FB2A52F-3CA5-4E27-A20D-B58D26231149}" dt="2024-06-03T20:25:57.742" v="71" actId="1076"/>
        <pc:sldMkLst>
          <pc:docMk/>
          <pc:sldMk cId="1025418150" sldId="272"/>
        </pc:sldMkLst>
        <pc:spChg chg="mod">
          <ac:chgData name="Ahmad, Saad" userId="3fbe313e-f2db-45e2-b11e-22b0bf253d1a" providerId="ADAL" clId="{2FB2A52F-3CA5-4E27-A20D-B58D26231149}" dt="2024-06-03T20:25:57.742" v="71" actId="1076"/>
          <ac:spMkLst>
            <pc:docMk/>
            <pc:sldMk cId="1025418150" sldId="272"/>
            <ac:spMk id="2" creationId="{C08B97BC-60D1-FC57-F1D5-9DF01BF4E593}"/>
          </ac:spMkLst>
        </pc:spChg>
        <pc:spChg chg="mod">
          <ac:chgData name="Ahmad, Saad" userId="3fbe313e-f2db-45e2-b11e-22b0bf253d1a" providerId="ADAL" clId="{2FB2A52F-3CA5-4E27-A20D-B58D26231149}" dt="2024-06-03T20:19:55.183" v="0"/>
          <ac:spMkLst>
            <pc:docMk/>
            <pc:sldMk cId="1025418150" sldId="272"/>
            <ac:spMk id="3" creationId="{EEE379C0-8A51-9156-C613-7B4EB8CD9D11}"/>
          </ac:spMkLst>
        </pc:spChg>
        <pc:spChg chg="mod">
          <ac:chgData name="Ahmad, Saad" userId="3fbe313e-f2db-45e2-b11e-22b0bf253d1a" providerId="ADAL" clId="{2FB2A52F-3CA5-4E27-A20D-B58D26231149}" dt="2024-06-03T20:25:34.469" v="70" actId="1076"/>
          <ac:spMkLst>
            <pc:docMk/>
            <pc:sldMk cId="1025418150" sldId="272"/>
            <ac:spMk id="8" creationId="{E1DE66B7-704E-9371-9917-8E4F9391DFFD}"/>
          </ac:spMkLst>
        </pc:spChg>
        <pc:graphicFrameChg chg="mod modGraphic">
          <ac:chgData name="Ahmad, Saad" userId="3fbe313e-f2db-45e2-b11e-22b0bf253d1a" providerId="ADAL" clId="{2FB2A52F-3CA5-4E27-A20D-B58D26231149}" dt="2024-06-03T20:25:15.428" v="68" actId="113"/>
          <ac:graphicFrameMkLst>
            <pc:docMk/>
            <pc:sldMk cId="1025418150" sldId="272"/>
            <ac:graphicFrameMk id="7" creationId="{1344EFDE-70C9-B7FC-8319-F3288BDA15CC}"/>
          </ac:graphicFrameMkLst>
        </pc:graphicFrameChg>
      </pc:sldChg>
      <pc:sldChg chg="modSp mod">
        <pc:chgData name="Ahmad, Saad" userId="3fbe313e-f2db-45e2-b11e-22b0bf253d1a" providerId="ADAL" clId="{2FB2A52F-3CA5-4E27-A20D-B58D26231149}" dt="2024-06-03T20:32:09.895" v="163" actId="1076"/>
        <pc:sldMkLst>
          <pc:docMk/>
          <pc:sldMk cId="3352369423" sldId="273"/>
        </pc:sldMkLst>
        <pc:spChg chg="mod">
          <ac:chgData name="Ahmad, Saad" userId="3fbe313e-f2db-45e2-b11e-22b0bf253d1a" providerId="ADAL" clId="{2FB2A52F-3CA5-4E27-A20D-B58D26231149}" dt="2024-06-03T20:32:08.134" v="162" actId="1076"/>
          <ac:spMkLst>
            <pc:docMk/>
            <pc:sldMk cId="3352369423" sldId="273"/>
            <ac:spMk id="2" creationId="{F81EDAAE-ED9C-7779-20B5-F652B4C4D3B0}"/>
          </ac:spMkLst>
        </pc:spChg>
        <pc:spChg chg="mod">
          <ac:chgData name="Ahmad, Saad" userId="3fbe313e-f2db-45e2-b11e-22b0bf253d1a" providerId="ADAL" clId="{2FB2A52F-3CA5-4E27-A20D-B58D26231149}" dt="2024-06-03T20:19:55.183" v="0"/>
          <ac:spMkLst>
            <pc:docMk/>
            <pc:sldMk cId="3352369423" sldId="273"/>
            <ac:spMk id="3" creationId="{BE8BA616-9144-FE00-E946-785DE6F6D18B}"/>
          </ac:spMkLst>
        </pc:spChg>
        <pc:spChg chg="mod">
          <ac:chgData name="Ahmad, Saad" userId="3fbe313e-f2db-45e2-b11e-22b0bf253d1a" providerId="ADAL" clId="{2FB2A52F-3CA5-4E27-A20D-B58D26231149}" dt="2024-06-03T20:32:09.895" v="163" actId="1076"/>
          <ac:spMkLst>
            <pc:docMk/>
            <pc:sldMk cId="3352369423" sldId="273"/>
            <ac:spMk id="4" creationId="{E4CDEC42-F140-4C65-BBD8-DA5549B2462C}"/>
          </ac:spMkLst>
        </pc:spChg>
      </pc:sldChg>
      <pc:sldChg chg="modSp mod">
        <pc:chgData name="Ahmad, Saad" userId="3fbe313e-f2db-45e2-b11e-22b0bf253d1a" providerId="ADAL" clId="{2FB2A52F-3CA5-4E27-A20D-B58D26231149}" dt="2024-06-03T20:21:01.190" v="4" actId="1076"/>
        <pc:sldMkLst>
          <pc:docMk/>
          <pc:sldMk cId="542440958" sldId="274"/>
        </pc:sldMkLst>
        <pc:spChg chg="mod">
          <ac:chgData name="Ahmad, Saad" userId="3fbe313e-f2db-45e2-b11e-22b0bf253d1a" providerId="ADAL" clId="{2FB2A52F-3CA5-4E27-A20D-B58D26231149}" dt="2024-06-03T20:19:55.183" v="0"/>
          <ac:spMkLst>
            <pc:docMk/>
            <pc:sldMk cId="542440958" sldId="274"/>
            <ac:spMk id="2" creationId="{AC206753-A6D4-CA5B-69BD-8DBFAD5A1D1B}"/>
          </ac:spMkLst>
        </pc:spChg>
        <pc:spChg chg="mod">
          <ac:chgData name="Ahmad, Saad" userId="3fbe313e-f2db-45e2-b11e-22b0bf253d1a" providerId="ADAL" clId="{2FB2A52F-3CA5-4E27-A20D-B58D26231149}" dt="2024-06-03T20:19:55.183" v="0"/>
          <ac:spMkLst>
            <pc:docMk/>
            <pc:sldMk cId="542440958" sldId="274"/>
            <ac:spMk id="3" creationId="{EA0FE9E5-BF2B-76E0-CA6B-30364CDD0813}"/>
          </ac:spMkLst>
        </pc:spChg>
        <pc:spChg chg="mod">
          <ac:chgData name="Ahmad, Saad" userId="3fbe313e-f2db-45e2-b11e-22b0bf253d1a" providerId="ADAL" clId="{2FB2A52F-3CA5-4E27-A20D-B58D26231149}" dt="2024-06-03T20:21:01.190" v="4" actId="1076"/>
          <ac:spMkLst>
            <pc:docMk/>
            <pc:sldMk cId="542440958" sldId="274"/>
            <ac:spMk id="5" creationId="{DD29F54F-A167-5C8C-4AB1-6D170CA17CCE}"/>
          </ac:spMkLst>
        </pc:spChg>
      </pc:sldChg>
      <pc:sldChg chg="modSp mod">
        <pc:chgData name="Ahmad, Saad" userId="3fbe313e-f2db-45e2-b11e-22b0bf253d1a" providerId="ADAL" clId="{2FB2A52F-3CA5-4E27-A20D-B58D26231149}" dt="2024-06-03T20:22:20.808" v="31" actId="6549"/>
        <pc:sldMkLst>
          <pc:docMk/>
          <pc:sldMk cId="165583499" sldId="275"/>
        </pc:sldMkLst>
        <pc:spChg chg="mod">
          <ac:chgData name="Ahmad, Saad" userId="3fbe313e-f2db-45e2-b11e-22b0bf253d1a" providerId="ADAL" clId="{2FB2A52F-3CA5-4E27-A20D-B58D26231149}" dt="2024-06-03T20:19:55.183" v="0"/>
          <ac:spMkLst>
            <pc:docMk/>
            <pc:sldMk cId="165583499" sldId="275"/>
            <ac:spMk id="2" creationId="{1AFC0DCD-A8E7-9F02-85B4-9C0159DF4663}"/>
          </ac:spMkLst>
        </pc:spChg>
        <pc:spChg chg="mod">
          <ac:chgData name="Ahmad, Saad" userId="3fbe313e-f2db-45e2-b11e-22b0bf253d1a" providerId="ADAL" clId="{2FB2A52F-3CA5-4E27-A20D-B58D26231149}" dt="2024-06-03T20:19:55.183" v="0"/>
          <ac:spMkLst>
            <pc:docMk/>
            <pc:sldMk cId="165583499" sldId="275"/>
            <ac:spMk id="3" creationId="{32D2C190-817C-05B4-678B-12FCD2AE3F09}"/>
          </ac:spMkLst>
        </pc:spChg>
        <pc:spChg chg="mod">
          <ac:chgData name="Ahmad, Saad" userId="3fbe313e-f2db-45e2-b11e-22b0bf253d1a" providerId="ADAL" clId="{2FB2A52F-3CA5-4E27-A20D-B58D26231149}" dt="2024-06-03T20:22:20.808" v="31" actId="6549"/>
          <ac:spMkLst>
            <pc:docMk/>
            <pc:sldMk cId="165583499" sldId="275"/>
            <ac:spMk id="4" creationId="{9C0D022D-F7A2-7D2E-CCFB-0DE472C0168D}"/>
          </ac:spMkLst>
        </pc:spChg>
      </pc:sldChg>
      <pc:sldChg chg="modSp mod">
        <pc:chgData name="Ahmad, Saad" userId="3fbe313e-f2db-45e2-b11e-22b0bf253d1a" providerId="ADAL" clId="{2FB2A52F-3CA5-4E27-A20D-B58D26231149}" dt="2024-06-03T20:20:51.834" v="3" actId="1076"/>
        <pc:sldMkLst>
          <pc:docMk/>
          <pc:sldMk cId="3762723834" sldId="276"/>
        </pc:sldMkLst>
        <pc:spChg chg="mod">
          <ac:chgData name="Ahmad, Saad" userId="3fbe313e-f2db-45e2-b11e-22b0bf253d1a" providerId="ADAL" clId="{2FB2A52F-3CA5-4E27-A20D-B58D26231149}" dt="2024-06-03T20:19:55.183" v="0"/>
          <ac:spMkLst>
            <pc:docMk/>
            <pc:sldMk cId="3762723834" sldId="276"/>
            <ac:spMk id="2" creationId="{4BC2D620-DEC6-65EC-9AF7-C648195A51E6}"/>
          </ac:spMkLst>
        </pc:spChg>
        <pc:spChg chg="mod">
          <ac:chgData name="Ahmad, Saad" userId="3fbe313e-f2db-45e2-b11e-22b0bf253d1a" providerId="ADAL" clId="{2FB2A52F-3CA5-4E27-A20D-B58D26231149}" dt="2024-06-03T20:19:55.183" v="0"/>
          <ac:spMkLst>
            <pc:docMk/>
            <pc:sldMk cId="3762723834" sldId="276"/>
            <ac:spMk id="3" creationId="{EA5C2B60-E26F-70E5-FAE4-4B3571251D2F}"/>
          </ac:spMkLst>
        </pc:spChg>
        <pc:spChg chg="mod">
          <ac:chgData name="Ahmad, Saad" userId="3fbe313e-f2db-45e2-b11e-22b0bf253d1a" providerId="ADAL" clId="{2FB2A52F-3CA5-4E27-A20D-B58D26231149}" dt="2024-06-03T20:20:51.834" v="3" actId="1076"/>
          <ac:spMkLst>
            <pc:docMk/>
            <pc:sldMk cId="3762723834" sldId="276"/>
            <ac:spMk id="4" creationId="{5850C38C-AB9D-1EF5-A0D1-604C14A1ADFC}"/>
          </ac:spMkLst>
        </pc:spChg>
      </pc:sldChg>
      <pc:sldChg chg="modSp mod">
        <pc:chgData name="Ahmad, Saad" userId="3fbe313e-f2db-45e2-b11e-22b0bf253d1a" providerId="ADAL" clId="{2FB2A52F-3CA5-4E27-A20D-B58D26231149}" dt="2024-06-03T20:26:29.497" v="75" actId="1076"/>
        <pc:sldMkLst>
          <pc:docMk/>
          <pc:sldMk cId="4044299799" sldId="277"/>
        </pc:sldMkLst>
        <pc:spChg chg="mod">
          <ac:chgData name="Ahmad, Saad" userId="3fbe313e-f2db-45e2-b11e-22b0bf253d1a" providerId="ADAL" clId="{2FB2A52F-3CA5-4E27-A20D-B58D26231149}" dt="2024-06-03T20:26:29.497" v="75" actId="1076"/>
          <ac:spMkLst>
            <pc:docMk/>
            <pc:sldMk cId="4044299799" sldId="277"/>
            <ac:spMk id="2" creationId="{CDCEDF83-5E0D-224B-7227-3E980E745407}"/>
          </ac:spMkLst>
        </pc:spChg>
        <pc:spChg chg="mod">
          <ac:chgData name="Ahmad, Saad" userId="3fbe313e-f2db-45e2-b11e-22b0bf253d1a" providerId="ADAL" clId="{2FB2A52F-3CA5-4E27-A20D-B58D26231149}" dt="2024-06-03T20:19:55.183" v="0"/>
          <ac:spMkLst>
            <pc:docMk/>
            <pc:sldMk cId="4044299799" sldId="277"/>
            <ac:spMk id="3" creationId="{9FA6BD0B-D37C-9EF6-C8BD-34137FCF1A2C}"/>
          </ac:spMkLst>
        </pc:spChg>
        <pc:spChg chg="mod">
          <ac:chgData name="Ahmad, Saad" userId="3fbe313e-f2db-45e2-b11e-22b0bf253d1a" providerId="ADAL" clId="{2FB2A52F-3CA5-4E27-A20D-B58D26231149}" dt="2024-06-03T20:26:27.739" v="74" actId="1076"/>
          <ac:spMkLst>
            <pc:docMk/>
            <pc:sldMk cId="4044299799" sldId="277"/>
            <ac:spMk id="4" creationId="{BA153A04-1AA8-B1F5-671F-9CA3C6D0AFE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64EF9-7003-46A1-97AD-6827A4736181}" type="datetimeFigureOut">
              <a:rPr lang="en-US" smtClean="0"/>
              <a:t>6/3/2024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9975D-931E-42D7-8CE1-56E1B8AD9167}" type="slidenum">
              <a:rPr lang="en-US" smtClean="0"/>
              <a:t>‹#›</a:t>
            </a:fld>
            <a:endParaRPr lang="en-US"/>
          </a:p>
        </p:txBody>
      </p:sp>
    </p:spTree>
    <p:extLst>
      <p:ext uri="{BB962C8B-B14F-4D97-AF65-F5344CB8AC3E}">
        <p14:creationId xmlns:p14="http://schemas.microsoft.com/office/powerpoint/2010/main" val="3952752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A9975D-931E-42D7-8CE1-56E1B8AD9167}" type="slidenum">
              <a:rPr lang="en-US" smtClean="0"/>
              <a:t>4</a:t>
            </a:fld>
            <a:endParaRPr lang="en-US"/>
          </a:p>
        </p:txBody>
      </p:sp>
    </p:spTree>
    <p:extLst>
      <p:ext uri="{BB962C8B-B14F-4D97-AF65-F5344CB8AC3E}">
        <p14:creationId xmlns:p14="http://schemas.microsoft.com/office/powerpoint/2010/main" val="2657296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A9975D-931E-42D7-8CE1-56E1B8AD9167}" type="slidenum">
              <a:rPr lang="en-US" smtClean="0"/>
              <a:t>13</a:t>
            </a:fld>
            <a:endParaRPr lang="en-US"/>
          </a:p>
        </p:txBody>
      </p:sp>
    </p:spTree>
    <p:extLst>
      <p:ext uri="{BB962C8B-B14F-4D97-AF65-F5344CB8AC3E}">
        <p14:creationId xmlns:p14="http://schemas.microsoft.com/office/powerpoint/2010/main" val="1259825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sectors</a:t>
            </a:r>
          </a:p>
        </p:txBody>
      </p:sp>
      <p:sp>
        <p:nvSpPr>
          <p:cNvPr id="4" name="Slide Number Placeholder 3"/>
          <p:cNvSpPr>
            <a:spLocks noGrp="1"/>
          </p:cNvSpPr>
          <p:nvPr>
            <p:ph type="sldNum" sz="quarter" idx="5"/>
          </p:nvPr>
        </p:nvSpPr>
        <p:spPr/>
        <p:txBody>
          <a:bodyPr/>
          <a:lstStyle/>
          <a:p>
            <a:fld id="{B7A9975D-931E-42D7-8CE1-56E1B8AD9167}" type="slidenum">
              <a:rPr lang="en-US" smtClean="0"/>
              <a:t>14</a:t>
            </a:fld>
            <a:endParaRPr lang="en-US"/>
          </a:p>
        </p:txBody>
      </p:sp>
    </p:spTree>
    <p:extLst>
      <p:ext uri="{BB962C8B-B14F-4D97-AF65-F5344CB8AC3E}">
        <p14:creationId xmlns:p14="http://schemas.microsoft.com/office/powerpoint/2010/main" val="1590807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A9975D-931E-42D7-8CE1-56E1B8AD9167}" type="slidenum">
              <a:rPr lang="en-US" smtClean="0"/>
              <a:t>5</a:t>
            </a:fld>
            <a:endParaRPr lang="en-US"/>
          </a:p>
        </p:txBody>
      </p:sp>
    </p:spTree>
    <p:extLst>
      <p:ext uri="{BB962C8B-B14F-4D97-AF65-F5344CB8AC3E}">
        <p14:creationId xmlns:p14="http://schemas.microsoft.com/office/powerpoint/2010/main" val="2664432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A9975D-931E-42D7-8CE1-56E1B8AD9167}" type="slidenum">
              <a:rPr lang="en-US" smtClean="0"/>
              <a:t>6</a:t>
            </a:fld>
            <a:endParaRPr lang="en-US"/>
          </a:p>
        </p:txBody>
      </p:sp>
    </p:spTree>
    <p:extLst>
      <p:ext uri="{BB962C8B-B14F-4D97-AF65-F5344CB8AC3E}">
        <p14:creationId xmlns:p14="http://schemas.microsoft.com/office/powerpoint/2010/main" val="364438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median, std dev, max and min in the table</a:t>
            </a:r>
          </a:p>
        </p:txBody>
      </p:sp>
      <p:sp>
        <p:nvSpPr>
          <p:cNvPr id="4" name="Slide Number Placeholder 3"/>
          <p:cNvSpPr>
            <a:spLocks noGrp="1"/>
          </p:cNvSpPr>
          <p:nvPr>
            <p:ph type="sldNum" sz="quarter" idx="5"/>
          </p:nvPr>
        </p:nvSpPr>
        <p:spPr/>
        <p:txBody>
          <a:bodyPr/>
          <a:lstStyle/>
          <a:p>
            <a:fld id="{B7A9975D-931E-42D7-8CE1-56E1B8AD9167}" type="slidenum">
              <a:rPr lang="en-US" smtClean="0"/>
              <a:t>7</a:t>
            </a:fld>
            <a:endParaRPr lang="en-US"/>
          </a:p>
        </p:txBody>
      </p:sp>
    </p:spTree>
    <p:extLst>
      <p:ext uri="{BB962C8B-B14F-4D97-AF65-F5344CB8AC3E}">
        <p14:creationId xmlns:p14="http://schemas.microsoft.com/office/powerpoint/2010/main" val="2206541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sz="2400" dirty="0"/>
              <a:t>Mean GTAP estimate = 6.42 (3.84)</a:t>
            </a:r>
          </a:p>
          <a:p>
            <a:pPr>
              <a:buFont typeface="Arial" panose="020B0604020202020204" pitchFamily="34" charset="0"/>
              <a:buChar char="•"/>
            </a:pPr>
            <a:r>
              <a:rPr lang="en-US" sz="2400" dirty="0"/>
              <a:t>Core tradable services that are most impacted by trade agreement are </a:t>
            </a:r>
            <a:r>
              <a:rPr lang="en-US" sz="2400" b="1" dirty="0"/>
              <a:t>bolded</a:t>
            </a:r>
            <a:r>
              <a:rPr lang="en-US" sz="2400" dirty="0"/>
              <a:t> in table 2</a:t>
            </a:r>
          </a:p>
          <a:p>
            <a:pPr>
              <a:buFont typeface="Arial" panose="020B0604020202020204" pitchFamily="34" charset="0"/>
              <a:buChar char="•"/>
            </a:pPr>
            <a:r>
              <a:rPr lang="en-US" sz="2400" dirty="0"/>
              <a:t>Can be compared to default GTAP elasticities: </a:t>
            </a:r>
          </a:p>
          <a:p>
            <a:pPr lvl="1">
              <a:buFont typeface="Arial" panose="020B0604020202020204" pitchFamily="34" charset="0"/>
              <a:buChar char="•"/>
            </a:pPr>
            <a:r>
              <a:rPr lang="en-US" sz="2000" dirty="0"/>
              <a:t>Domestic-import: 1.9 for all services sectors </a:t>
            </a:r>
          </a:p>
          <a:p>
            <a:pPr lvl="1">
              <a:buFont typeface="Arial" panose="020B0604020202020204" pitchFamily="34" charset="0"/>
              <a:buChar char="•"/>
            </a:pPr>
            <a:r>
              <a:rPr lang="en-US" sz="2000" dirty="0"/>
              <a:t>Import-import: 3.8 for all services sectors</a:t>
            </a:r>
          </a:p>
          <a:p>
            <a:endParaRPr lang="en-US" dirty="0"/>
          </a:p>
        </p:txBody>
      </p:sp>
      <p:sp>
        <p:nvSpPr>
          <p:cNvPr id="4" name="Slide Number Placeholder 3"/>
          <p:cNvSpPr>
            <a:spLocks noGrp="1"/>
          </p:cNvSpPr>
          <p:nvPr>
            <p:ph type="sldNum" sz="quarter" idx="5"/>
          </p:nvPr>
        </p:nvSpPr>
        <p:spPr/>
        <p:txBody>
          <a:bodyPr/>
          <a:lstStyle/>
          <a:p>
            <a:fld id="{B7A9975D-931E-42D7-8CE1-56E1B8AD9167}" type="slidenum">
              <a:rPr lang="en-US" smtClean="0"/>
              <a:t>8</a:t>
            </a:fld>
            <a:endParaRPr lang="en-US"/>
          </a:p>
        </p:txBody>
      </p:sp>
    </p:spTree>
    <p:extLst>
      <p:ext uri="{BB962C8B-B14F-4D97-AF65-F5344CB8AC3E}">
        <p14:creationId xmlns:p14="http://schemas.microsoft.com/office/powerpoint/2010/main" val="4002533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We are using the standard GTAP model that assumes perfect competition. An interesting extension to this research would be to use a monopolistic competition CGE model instead so that the assumption for the parameter estimation matches the assumption in the simulation model. We can use the same price margins from the EOS estimation in the CGE model. </a:t>
            </a:r>
          </a:p>
        </p:txBody>
      </p:sp>
      <p:sp>
        <p:nvSpPr>
          <p:cNvPr id="4" name="Slide Number Placeholder 3"/>
          <p:cNvSpPr>
            <a:spLocks noGrp="1"/>
          </p:cNvSpPr>
          <p:nvPr>
            <p:ph type="sldNum" sz="quarter" idx="5"/>
          </p:nvPr>
        </p:nvSpPr>
        <p:spPr/>
        <p:txBody>
          <a:bodyPr/>
          <a:lstStyle/>
          <a:p>
            <a:fld id="{B7A9975D-931E-42D7-8CE1-56E1B8AD9167}" type="slidenum">
              <a:rPr lang="en-US" smtClean="0"/>
              <a:t>9</a:t>
            </a:fld>
            <a:endParaRPr lang="en-US"/>
          </a:p>
        </p:txBody>
      </p:sp>
    </p:spTree>
    <p:extLst>
      <p:ext uri="{BB962C8B-B14F-4D97-AF65-F5344CB8AC3E}">
        <p14:creationId xmlns:p14="http://schemas.microsoft.com/office/powerpoint/2010/main" val="2381440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shocks should be considered a lower bound, since U.S. and UK FTAs tend to have more commitments on services trade  </a:t>
            </a:r>
          </a:p>
          <a:p>
            <a:endParaRPr lang="en-US" dirty="0"/>
          </a:p>
        </p:txBody>
      </p:sp>
      <p:sp>
        <p:nvSpPr>
          <p:cNvPr id="4" name="Slide Number Placeholder 3"/>
          <p:cNvSpPr>
            <a:spLocks noGrp="1"/>
          </p:cNvSpPr>
          <p:nvPr>
            <p:ph type="sldNum" sz="quarter" idx="5"/>
          </p:nvPr>
        </p:nvSpPr>
        <p:spPr/>
        <p:txBody>
          <a:bodyPr/>
          <a:lstStyle/>
          <a:p>
            <a:fld id="{B7A9975D-931E-42D7-8CE1-56E1B8AD9167}" type="slidenum">
              <a:rPr lang="en-US" smtClean="0"/>
              <a:t>10</a:t>
            </a:fld>
            <a:endParaRPr lang="en-US"/>
          </a:p>
        </p:txBody>
      </p:sp>
    </p:spTree>
    <p:extLst>
      <p:ext uri="{BB962C8B-B14F-4D97-AF65-F5344CB8AC3E}">
        <p14:creationId xmlns:p14="http://schemas.microsoft.com/office/powerpoint/2010/main" val="4165625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significant impact is not observed for construction services, likely because a commercial presence abroad is typically needed to provide these services in foreign markets; the data on cross-border services trade do not include sales for a domestic firm having a commercial presence abroad.</a:t>
            </a:r>
          </a:p>
        </p:txBody>
      </p:sp>
      <p:sp>
        <p:nvSpPr>
          <p:cNvPr id="4" name="Slide Number Placeholder 3"/>
          <p:cNvSpPr>
            <a:spLocks noGrp="1"/>
          </p:cNvSpPr>
          <p:nvPr>
            <p:ph type="sldNum" sz="quarter" idx="5"/>
          </p:nvPr>
        </p:nvSpPr>
        <p:spPr/>
        <p:txBody>
          <a:bodyPr/>
          <a:lstStyle/>
          <a:p>
            <a:fld id="{B7A9975D-931E-42D7-8CE1-56E1B8AD9167}" type="slidenum">
              <a:rPr lang="en-US" smtClean="0"/>
              <a:t>11</a:t>
            </a:fld>
            <a:endParaRPr lang="en-US"/>
          </a:p>
        </p:txBody>
      </p:sp>
    </p:spTree>
    <p:extLst>
      <p:ext uri="{BB962C8B-B14F-4D97-AF65-F5344CB8AC3E}">
        <p14:creationId xmlns:p14="http://schemas.microsoft.com/office/powerpoint/2010/main" val="1023941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OFI had the biggest increases in the EOS value, also the biggest increases in QXS outcome</a:t>
            </a:r>
          </a:p>
        </p:txBody>
      </p:sp>
      <p:sp>
        <p:nvSpPr>
          <p:cNvPr id="4" name="Slide Number Placeholder 3"/>
          <p:cNvSpPr>
            <a:spLocks noGrp="1"/>
          </p:cNvSpPr>
          <p:nvPr>
            <p:ph type="sldNum" sz="quarter" idx="5"/>
          </p:nvPr>
        </p:nvSpPr>
        <p:spPr/>
        <p:txBody>
          <a:bodyPr/>
          <a:lstStyle/>
          <a:p>
            <a:fld id="{B7A9975D-931E-42D7-8CE1-56E1B8AD9167}" type="slidenum">
              <a:rPr lang="en-US" smtClean="0"/>
              <a:t>12</a:t>
            </a:fld>
            <a:endParaRPr lang="en-US"/>
          </a:p>
        </p:txBody>
      </p:sp>
    </p:spTree>
    <p:extLst>
      <p:ext uri="{BB962C8B-B14F-4D97-AF65-F5344CB8AC3E}">
        <p14:creationId xmlns:p14="http://schemas.microsoft.com/office/powerpoint/2010/main" val="3455984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F5EF0-37C4-B2D2-CFB1-5747E00FB2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94B410-8A06-9259-DB1F-DDED631A11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567E5B-8C25-30AF-4F57-C36C0CEC21BF}"/>
              </a:ext>
            </a:extLst>
          </p:cNvPr>
          <p:cNvSpPr>
            <a:spLocks noGrp="1"/>
          </p:cNvSpPr>
          <p:nvPr>
            <p:ph type="dt" sz="half" idx="10"/>
          </p:nvPr>
        </p:nvSpPr>
        <p:spPr/>
        <p:txBody>
          <a:bodyPr/>
          <a:lstStyle/>
          <a:p>
            <a:fld id="{872BD5AC-F1FD-4154-9570-283365B9720B}" type="datetimeFigureOut">
              <a:rPr lang="en-US" smtClean="0"/>
              <a:t>6/3/2024</a:t>
            </a:fld>
            <a:endParaRPr lang="en-US"/>
          </a:p>
        </p:txBody>
      </p:sp>
      <p:sp>
        <p:nvSpPr>
          <p:cNvPr id="5" name="Footer Placeholder 4">
            <a:extLst>
              <a:ext uri="{FF2B5EF4-FFF2-40B4-BE49-F238E27FC236}">
                <a16:creationId xmlns:a16="http://schemas.microsoft.com/office/drawing/2014/main" id="{4CC83FD8-BA1C-AB1D-A8B2-65923CE2E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C4942D-706C-318F-5DD4-D256BB94F58C}"/>
              </a:ext>
            </a:extLst>
          </p:cNvPr>
          <p:cNvSpPr>
            <a:spLocks noGrp="1"/>
          </p:cNvSpPr>
          <p:nvPr>
            <p:ph type="sldNum" sz="quarter" idx="12"/>
          </p:nvPr>
        </p:nvSpPr>
        <p:spPr/>
        <p:txBody>
          <a:bodyPr/>
          <a:lstStyle/>
          <a:p>
            <a:fld id="{CE69DB09-0F43-4C6C-975E-5E6661B7BF0D}" type="slidenum">
              <a:rPr lang="en-US" smtClean="0"/>
              <a:t>‹#›</a:t>
            </a:fld>
            <a:endParaRPr lang="en-US"/>
          </a:p>
        </p:txBody>
      </p:sp>
    </p:spTree>
    <p:extLst>
      <p:ext uri="{BB962C8B-B14F-4D97-AF65-F5344CB8AC3E}">
        <p14:creationId xmlns:p14="http://schemas.microsoft.com/office/powerpoint/2010/main" val="2769482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E523-70D2-4299-63BE-F3EE7C6077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C35454-9FC4-F80C-32F8-E9ABB5A933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030123-32A7-E605-AABA-6ABFC7336D09}"/>
              </a:ext>
            </a:extLst>
          </p:cNvPr>
          <p:cNvSpPr>
            <a:spLocks noGrp="1"/>
          </p:cNvSpPr>
          <p:nvPr>
            <p:ph type="dt" sz="half" idx="10"/>
          </p:nvPr>
        </p:nvSpPr>
        <p:spPr/>
        <p:txBody>
          <a:bodyPr/>
          <a:lstStyle/>
          <a:p>
            <a:fld id="{82A1F350-8B76-4F96-8A53-6C6B01702506}" type="datetime1">
              <a:rPr lang="en-US" smtClean="0"/>
              <a:t>6/3/2024</a:t>
            </a:fld>
            <a:endParaRPr lang="en-US"/>
          </a:p>
        </p:txBody>
      </p:sp>
      <p:sp>
        <p:nvSpPr>
          <p:cNvPr id="5" name="Footer Placeholder 4">
            <a:extLst>
              <a:ext uri="{FF2B5EF4-FFF2-40B4-BE49-F238E27FC236}">
                <a16:creationId xmlns:a16="http://schemas.microsoft.com/office/drawing/2014/main" id="{D7300F4E-9497-1CB5-61D1-CA91D4EE7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E810B9-1321-57D5-9CBC-3F6CA56F91C6}"/>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415116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1B25E9-AC38-C6AB-1A2C-84FC8EB168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FB1DBB-2000-C80B-4167-B1ED84D383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9472F5-69EB-71F9-4CDA-C43DF9DE2633}"/>
              </a:ext>
            </a:extLst>
          </p:cNvPr>
          <p:cNvSpPr>
            <a:spLocks noGrp="1"/>
          </p:cNvSpPr>
          <p:nvPr>
            <p:ph type="dt" sz="half" idx="10"/>
          </p:nvPr>
        </p:nvSpPr>
        <p:spPr/>
        <p:txBody>
          <a:bodyPr/>
          <a:lstStyle/>
          <a:p>
            <a:fld id="{2B1EA9B7-FBAE-45A1-825E-3F68D2D1BFAE}" type="datetime1">
              <a:rPr lang="en-US" smtClean="0"/>
              <a:t>6/3/2024</a:t>
            </a:fld>
            <a:endParaRPr lang="en-US"/>
          </a:p>
        </p:txBody>
      </p:sp>
      <p:sp>
        <p:nvSpPr>
          <p:cNvPr id="5" name="Footer Placeholder 4">
            <a:extLst>
              <a:ext uri="{FF2B5EF4-FFF2-40B4-BE49-F238E27FC236}">
                <a16:creationId xmlns:a16="http://schemas.microsoft.com/office/drawing/2014/main" id="{2063C67E-56B7-9551-4764-3EB5F57CB7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02960A-FEF3-35B0-1AA2-A44E69E0241E}"/>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2518197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on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CE3A-8C62-43B5-AE0F-9235ED9F31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7BA6D1-A362-4398-B7AE-C3A0766C78E8}"/>
              </a:ext>
            </a:extLst>
          </p:cNvPr>
          <p:cNvSpPr>
            <a:spLocks noGrp="1"/>
          </p:cNvSpPr>
          <p:nvPr>
            <p:ph type="dt" sz="half" idx="10"/>
          </p:nvPr>
        </p:nvSpPr>
        <p:spPr/>
        <p:txBody>
          <a:bodyPr/>
          <a:lstStyle/>
          <a:p>
            <a:fld id="{EBDD9E91-D7F4-4099-95C4-9D60EA69BD76}" type="datetime1">
              <a:rPr lang="en-US" smtClean="0"/>
              <a:t>6/3/2024</a:t>
            </a:fld>
            <a:endParaRPr lang="en-US"/>
          </a:p>
        </p:txBody>
      </p:sp>
      <p:sp>
        <p:nvSpPr>
          <p:cNvPr id="4" name="Footer Placeholder 3">
            <a:extLst>
              <a:ext uri="{FF2B5EF4-FFF2-40B4-BE49-F238E27FC236}">
                <a16:creationId xmlns:a16="http://schemas.microsoft.com/office/drawing/2014/main" id="{A5973FA2-EFE4-4932-ADA9-7EB7C8430A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5CD848-EDA0-41EE-AB95-2EC58B347D2D}"/>
              </a:ext>
            </a:extLst>
          </p:cNvPr>
          <p:cNvSpPr>
            <a:spLocks noGrp="1"/>
          </p:cNvSpPr>
          <p:nvPr>
            <p:ph type="sldNum" sz="quarter" idx="12"/>
          </p:nvPr>
        </p:nvSpPr>
        <p:spPr/>
        <p:txBody>
          <a:bodyPr/>
          <a:lstStyle/>
          <a:p>
            <a:fld id="{EB8115EF-2CB6-4207-A8BF-B1C3143D5210}" type="slidenum">
              <a:rPr lang="en-US" smtClean="0"/>
              <a:t>‹#›</a:t>
            </a:fld>
            <a:endParaRPr lang="en-US"/>
          </a:p>
        </p:txBody>
      </p:sp>
      <p:sp>
        <p:nvSpPr>
          <p:cNvPr id="6" name="Content Placeholder 2">
            <a:extLst>
              <a:ext uri="{FF2B5EF4-FFF2-40B4-BE49-F238E27FC236}">
                <a16:creationId xmlns:a16="http://schemas.microsoft.com/office/drawing/2014/main" id="{33BE2061-1469-46EA-8930-870FE5D0A9C0}"/>
              </a:ext>
            </a:extLst>
          </p:cNvPr>
          <p:cNvSpPr>
            <a:spLocks noGrp="1"/>
          </p:cNvSpPr>
          <p:nvPr>
            <p:ph idx="1" hasCustomPrompt="1"/>
          </p:nvPr>
        </p:nvSpPr>
        <p:spPr>
          <a:xfrm>
            <a:off x="1560032" y="1825625"/>
            <a:ext cx="9037864" cy="4351338"/>
          </a:xfrm>
        </p:spPr>
        <p:txBody>
          <a:bodyPr/>
          <a:lstStyle>
            <a:lvl1pPr marL="0" indent="0">
              <a:buFont typeface="Arial" panose="020B0604020202020204" pitchFamily="34" charset="0"/>
              <a:buNone/>
              <a:defRPr/>
            </a:lvl1pPr>
            <a:lvl2pPr marL="914400" indent="-457200">
              <a:buFont typeface="Arial" panose="020B0604020202020204" pitchFamily="34" charset="0"/>
              <a:buChar char="–"/>
              <a:defRPr/>
            </a:lvl2pPr>
            <a:lvl3pPr>
              <a:buFont typeface="Courier New" panose="02070309020205020404" pitchFamily="49" charset="0"/>
              <a:buChar char="o"/>
              <a:defRPr/>
            </a:lvl3pPr>
            <a:lvl4pPr>
              <a:buFont typeface="Wingdings" panose="05000000000000000000" pitchFamily="2" charset="2"/>
              <a:buChar char="§"/>
              <a:defRPr/>
            </a:lvl4pPr>
          </a:lstStyle>
          <a:p>
            <a:pPr lvl="0"/>
            <a:r>
              <a:rPr lang="en-US"/>
              <a:t>Click to add text or content</a:t>
            </a:r>
          </a:p>
        </p:txBody>
      </p:sp>
    </p:spTree>
    <p:extLst>
      <p:ext uri="{BB962C8B-B14F-4D97-AF65-F5344CB8AC3E}">
        <p14:creationId xmlns:p14="http://schemas.microsoft.com/office/powerpoint/2010/main" val="3864688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76993-887E-4407-365B-47DC463115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BEEFB2-D609-1A46-5996-3C4C03FB6C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06204-4D4F-DA6E-8562-E31054A7FFD2}"/>
              </a:ext>
            </a:extLst>
          </p:cNvPr>
          <p:cNvSpPr>
            <a:spLocks noGrp="1"/>
          </p:cNvSpPr>
          <p:nvPr>
            <p:ph type="dt" sz="half" idx="10"/>
          </p:nvPr>
        </p:nvSpPr>
        <p:spPr/>
        <p:txBody>
          <a:bodyPr/>
          <a:lstStyle/>
          <a:p>
            <a:fld id="{649E589B-CA32-42C3-BA67-940CA723BC4D}" type="datetime1">
              <a:rPr lang="en-US" smtClean="0"/>
              <a:t>6/3/2024</a:t>
            </a:fld>
            <a:endParaRPr lang="en-US"/>
          </a:p>
        </p:txBody>
      </p:sp>
      <p:sp>
        <p:nvSpPr>
          <p:cNvPr id="5" name="Footer Placeholder 4">
            <a:extLst>
              <a:ext uri="{FF2B5EF4-FFF2-40B4-BE49-F238E27FC236}">
                <a16:creationId xmlns:a16="http://schemas.microsoft.com/office/drawing/2014/main" id="{197189C9-5FC4-6EE8-6A57-4EC4B73290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162BEA-8625-D165-29B6-A77BD9D25D77}"/>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214404388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4EA05-0BF9-BE55-C77F-181A6C3513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54CA3B-175B-90F7-DC83-6246DA12FB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9E23E0-1ADC-D5F8-3BDE-547B4CB2735C}"/>
              </a:ext>
            </a:extLst>
          </p:cNvPr>
          <p:cNvSpPr>
            <a:spLocks noGrp="1"/>
          </p:cNvSpPr>
          <p:nvPr>
            <p:ph type="dt" sz="half" idx="10"/>
          </p:nvPr>
        </p:nvSpPr>
        <p:spPr/>
        <p:txBody>
          <a:bodyPr/>
          <a:lstStyle/>
          <a:p>
            <a:fld id="{AD65FD7B-10D0-4F2A-8D29-F4094DAFBC77}" type="datetime1">
              <a:rPr lang="en-US" smtClean="0"/>
              <a:t>6/3/2024</a:t>
            </a:fld>
            <a:endParaRPr lang="en-US"/>
          </a:p>
        </p:txBody>
      </p:sp>
      <p:sp>
        <p:nvSpPr>
          <p:cNvPr id="5" name="Footer Placeholder 4">
            <a:extLst>
              <a:ext uri="{FF2B5EF4-FFF2-40B4-BE49-F238E27FC236}">
                <a16:creationId xmlns:a16="http://schemas.microsoft.com/office/drawing/2014/main" id="{E9EBB2B6-901F-B315-30B5-9609A83981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3AE80D-EA96-F708-5125-09F1933A988A}"/>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211738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99AC3-32A4-054F-0D8C-1FD4113639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69780F-277C-93DD-A0EE-77C200F025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057879-424D-E57B-7945-B8EEDCD5D0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1F6F3C-BC50-5A12-E063-79F888B305B4}"/>
              </a:ext>
            </a:extLst>
          </p:cNvPr>
          <p:cNvSpPr>
            <a:spLocks noGrp="1"/>
          </p:cNvSpPr>
          <p:nvPr>
            <p:ph type="dt" sz="half" idx="10"/>
          </p:nvPr>
        </p:nvSpPr>
        <p:spPr/>
        <p:txBody>
          <a:bodyPr/>
          <a:lstStyle/>
          <a:p>
            <a:fld id="{234AD32A-98B8-41C0-8D42-942A28740E17}" type="datetime1">
              <a:rPr lang="en-US" smtClean="0"/>
              <a:t>6/3/2024</a:t>
            </a:fld>
            <a:endParaRPr lang="en-US"/>
          </a:p>
        </p:txBody>
      </p:sp>
      <p:sp>
        <p:nvSpPr>
          <p:cNvPr id="6" name="Footer Placeholder 5">
            <a:extLst>
              <a:ext uri="{FF2B5EF4-FFF2-40B4-BE49-F238E27FC236}">
                <a16:creationId xmlns:a16="http://schemas.microsoft.com/office/drawing/2014/main" id="{0E21FE30-CD7E-B271-4C6B-1F9101C453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AD5A93-4F1F-B0B0-A018-71FFABD41E36}"/>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5700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2962F-BC85-2058-61F9-87C03F1203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2E3733-5913-E24D-6168-A520BC3895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0433C3-3C97-772F-6CB9-E454A7327C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9DEE51-DAC0-D85D-3249-80DCD57EB6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03B060-347D-5673-416E-7E892F0B03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65792D-91AA-9437-317E-52366D928ECA}"/>
              </a:ext>
            </a:extLst>
          </p:cNvPr>
          <p:cNvSpPr>
            <a:spLocks noGrp="1"/>
          </p:cNvSpPr>
          <p:nvPr>
            <p:ph type="dt" sz="half" idx="10"/>
          </p:nvPr>
        </p:nvSpPr>
        <p:spPr/>
        <p:txBody>
          <a:bodyPr/>
          <a:lstStyle/>
          <a:p>
            <a:fld id="{527FC734-3F34-469C-A6E0-949FE30C980D}" type="datetime1">
              <a:rPr lang="en-US" smtClean="0"/>
              <a:t>6/3/2024</a:t>
            </a:fld>
            <a:endParaRPr lang="en-US"/>
          </a:p>
        </p:txBody>
      </p:sp>
      <p:sp>
        <p:nvSpPr>
          <p:cNvPr id="8" name="Footer Placeholder 7">
            <a:extLst>
              <a:ext uri="{FF2B5EF4-FFF2-40B4-BE49-F238E27FC236}">
                <a16:creationId xmlns:a16="http://schemas.microsoft.com/office/drawing/2014/main" id="{C81E8BE8-F736-F4A0-6AFB-2613BF0B2D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C974FC-B4E2-44E9-34C1-8D717D09BB5E}"/>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2414205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941C0-2D08-F660-D6E2-2DCFD71DA4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DE754C-2522-B564-CFE0-5FF957825753}"/>
              </a:ext>
            </a:extLst>
          </p:cNvPr>
          <p:cNvSpPr>
            <a:spLocks noGrp="1"/>
          </p:cNvSpPr>
          <p:nvPr>
            <p:ph type="dt" sz="half" idx="10"/>
          </p:nvPr>
        </p:nvSpPr>
        <p:spPr/>
        <p:txBody>
          <a:bodyPr/>
          <a:lstStyle/>
          <a:p>
            <a:fld id="{12B3E218-4510-4EB1-9DFD-43036E3B6A13}" type="datetime1">
              <a:rPr lang="en-US" smtClean="0"/>
              <a:t>6/3/2024</a:t>
            </a:fld>
            <a:endParaRPr lang="en-US"/>
          </a:p>
        </p:txBody>
      </p:sp>
      <p:sp>
        <p:nvSpPr>
          <p:cNvPr id="4" name="Footer Placeholder 3">
            <a:extLst>
              <a:ext uri="{FF2B5EF4-FFF2-40B4-BE49-F238E27FC236}">
                <a16:creationId xmlns:a16="http://schemas.microsoft.com/office/drawing/2014/main" id="{530476C3-2792-97D1-37C7-0675886E7C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4A122F-D7D0-AE2A-69E6-C87B7B889E03}"/>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2631451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FE3D77-1149-DD87-1F13-98C0A8806A3D}"/>
              </a:ext>
            </a:extLst>
          </p:cNvPr>
          <p:cNvSpPr>
            <a:spLocks noGrp="1"/>
          </p:cNvSpPr>
          <p:nvPr>
            <p:ph type="dt" sz="half" idx="10"/>
          </p:nvPr>
        </p:nvSpPr>
        <p:spPr/>
        <p:txBody>
          <a:bodyPr/>
          <a:lstStyle/>
          <a:p>
            <a:fld id="{68546521-D2D5-407E-AC59-A947368E1191}" type="datetime1">
              <a:rPr lang="en-US" smtClean="0"/>
              <a:t>6/3/2024</a:t>
            </a:fld>
            <a:endParaRPr lang="en-US"/>
          </a:p>
        </p:txBody>
      </p:sp>
      <p:sp>
        <p:nvSpPr>
          <p:cNvPr id="3" name="Footer Placeholder 2">
            <a:extLst>
              <a:ext uri="{FF2B5EF4-FFF2-40B4-BE49-F238E27FC236}">
                <a16:creationId xmlns:a16="http://schemas.microsoft.com/office/drawing/2014/main" id="{549B57A6-713A-CE3B-FBF5-A34381B0EA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5E300C-B8C8-ABD3-F46C-FF48F04C7B9F}"/>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4030970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BF1DC-DF17-C8B7-A794-D78F64195F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ED9EC1-CFE9-69A7-1D19-2B083F98AB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DDA3A79-9C63-2972-043B-A8EDF2089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2C92D2-E884-85E3-0411-831757166314}"/>
              </a:ext>
            </a:extLst>
          </p:cNvPr>
          <p:cNvSpPr>
            <a:spLocks noGrp="1"/>
          </p:cNvSpPr>
          <p:nvPr>
            <p:ph type="dt" sz="half" idx="10"/>
          </p:nvPr>
        </p:nvSpPr>
        <p:spPr/>
        <p:txBody>
          <a:bodyPr/>
          <a:lstStyle/>
          <a:p>
            <a:fld id="{1D63A9B0-86DA-4E04-8074-4AF0FD0A0C00}" type="datetime1">
              <a:rPr lang="en-US" smtClean="0"/>
              <a:t>6/3/2024</a:t>
            </a:fld>
            <a:endParaRPr lang="en-US"/>
          </a:p>
        </p:txBody>
      </p:sp>
      <p:sp>
        <p:nvSpPr>
          <p:cNvPr id="6" name="Footer Placeholder 5">
            <a:extLst>
              <a:ext uri="{FF2B5EF4-FFF2-40B4-BE49-F238E27FC236}">
                <a16:creationId xmlns:a16="http://schemas.microsoft.com/office/drawing/2014/main" id="{414E13E8-6CE9-EF31-E737-C64BCEBA15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014F8D-F641-EB48-B0C8-F934DC5FE294}"/>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369496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20B1B-06D3-6673-7EBA-89B251B65B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E9B259-7E78-74E8-265A-005AE42301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FB1081-26B6-D18A-974F-6739DDEF7C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1F996D-0F3C-4C23-BE79-97FEA1BFDBA8}"/>
              </a:ext>
            </a:extLst>
          </p:cNvPr>
          <p:cNvSpPr>
            <a:spLocks noGrp="1"/>
          </p:cNvSpPr>
          <p:nvPr>
            <p:ph type="dt" sz="half" idx="10"/>
          </p:nvPr>
        </p:nvSpPr>
        <p:spPr/>
        <p:txBody>
          <a:bodyPr/>
          <a:lstStyle/>
          <a:p>
            <a:fld id="{1674791F-6AF5-494F-BBE9-ACDB60B1AB58}" type="datetime1">
              <a:rPr lang="en-US" smtClean="0"/>
              <a:t>6/3/2024</a:t>
            </a:fld>
            <a:endParaRPr lang="en-US"/>
          </a:p>
        </p:txBody>
      </p:sp>
      <p:sp>
        <p:nvSpPr>
          <p:cNvPr id="6" name="Footer Placeholder 5">
            <a:extLst>
              <a:ext uri="{FF2B5EF4-FFF2-40B4-BE49-F238E27FC236}">
                <a16:creationId xmlns:a16="http://schemas.microsoft.com/office/drawing/2014/main" id="{B6334F07-59E3-DC66-3CE9-5BA26B4723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54DBA2-B1FB-7C9B-E776-D03496E2339A}"/>
              </a:ext>
            </a:extLst>
          </p:cNvPr>
          <p:cNvSpPr>
            <a:spLocks noGrp="1"/>
          </p:cNvSpPr>
          <p:nvPr>
            <p:ph type="sldNum" sz="quarter" idx="12"/>
          </p:nvPr>
        </p:nvSpPr>
        <p:spPr/>
        <p:txBody>
          <a:bodyPr/>
          <a:lstStyle/>
          <a:p>
            <a:fld id="{EB8115EF-2CB6-4207-A8BF-B1C3143D5210}" type="slidenum">
              <a:rPr lang="en-US" smtClean="0"/>
              <a:t>‹#›</a:t>
            </a:fld>
            <a:endParaRPr lang="en-US"/>
          </a:p>
        </p:txBody>
      </p:sp>
    </p:spTree>
    <p:extLst>
      <p:ext uri="{BB962C8B-B14F-4D97-AF65-F5344CB8AC3E}">
        <p14:creationId xmlns:p14="http://schemas.microsoft.com/office/powerpoint/2010/main" val="1405464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03D486-9408-925B-FA4A-A4323C83EA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E4073C-9B09-8B00-CDB7-97A91F3963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1255CE-39C5-6D66-A43A-EE01A422A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9E589B-CA32-42C3-BA67-940CA723BC4D}" type="datetime1">
              <a:rPr lang="en-US" smtClean="0"/>
              <a:t>6/3/2024</a:t>
            </a:fld>
            <a:endParaRPr lang="en-US"/>
          </a:p>
        </p:txBody>
      </p:sp>
      <p:sp>
        <p:nvSpPr>
          <p:cNvPr id="5" name="Footer Placeholder 4">
            <a:extLst>
              <a:ext uri="{FF2B5EF4-FFF2-40B4-BE49-F238E27FC236}">
                <a16:creationId xmlns:a16="http://schemas.microsoft.com/office/drawing/2014/main" id="{822E1BCE-DC36-2E93-02E1-210A9BE1DC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4A97AE-5108-154C-0438-43EE2D28B7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115EF-2CB6-4207-A8BF-B1C3143D5210}" type="slidenum">
              <a:rPr lang="en-US" smtClean="0"/>
              <a:t>‹#›</a:t>
            </a:fld>
            <a:endParaRPr lang="en-US"/>
          </a:p>
        </p:txBody>
      </p:sp>
    </p:spTree>
    <p:extLst>
      <p:ext uri="{BB962C8B-B14F-4D97-AF65-F5344CB8AC3E}">
        <p14:creationId xmlns:p14="http://schemas.microsoft.com/office/powerpoint/2010/main" val="145643744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82A74-FC0E-E0A1-DFA3-2E72E12C558B}"/>
              </a:ext>
            </a:extLst>
          </p:cNvPr>
          <p:cNvSpPr>
            <a:spLocks noGrp="1"/>
          </p:cNvSpPr>
          <p:nvPr>
            <p:ph type="ctrTitle"/>
          </p:nvPr>
        </p:nvSpPr>
        <p:spPr/>
        <p:txBody>
          <a:bodyPr>
            <a:normAutofit fontScale="90000"/>
          </a:bodyPr>
          <a:lstStyle/>
          <a:p>
            <a:r>
              <a:rPr lang="en-US" dirty="0"/>
              <a:t>Estimating Elasticities for Tradable Services in Policy Simulations</a:t>
            </a:r>
          </a:p>
        </p:txBody>
      </p:sp>
      <p:sp>
        <p:nvSpPr>
          <p:cNvPr id="4" name="Subtitle 3">
            <a:extLst>
              <a:ext uri="{FF2B5EF4-FFF2-40B4-BE49-F238E27FC236}">
                <a16:creationId xmlns:a16="http://schemas.microsoft.com/office/drawing/2014/main" id="{53E8CFA1-2867-7E9F-6BCB-11D31A31A231}"/>
              </a:ext>
            </a:extLst>
          </p:cNvPr>
          <p:cNvSpPr>
            <a:spLocks noGrp="1"/>
          </p:cNvSpPr>
          <p:nvPr>
            <p:ph type="subTitle" idx="1"/>
          </p:nvPr>
        </p:nvSpPr>
        <p:spPr>
          <a:xfrm>
            <a:off x="1473708" y="4076891"/>
            <a:ext cx="9244584" cy="1655762"/>
          </a:xfrm>
        </p:spPr>
        <p:txBody>
          <a:bodyPr>
            <a:normAutofit/>
          </a:bodyPr>
          <a:lstStyle/>
          <a:p>
            <a:pPr algn="ctr"/>
            <a:r>
              <a:rPr lang="en-US" sz="2000" dirty="0">
                <a:solidFill>
                  <a:schemeClr val="tx1"/>
                </a:solidFill>
              </a:rPr>
              <a:t>27</a:t>
            </a:r>
            <a:r>
              <a:rPr lang="en-US" sz="2000" baseline="30000" dirty="0">
                <a:solidFill>
                  <a:schemeClr val="tx1"/>
                </a:solidFill>
              </a:rPr>
              <a:t>th</a:t>
            </a:r>
            <a:r>
              <a:rPr lang="en-US" sz="2000" dirty="0">
                <a:solidFill>
                  <a:schemeClr val="tx1"/>
                </a:solidFill>
              </a:rPr>
              <a:t> Annual Conference on Global Economic Analysis</a:t>
            </a:r>
          </a:p>
          <a:p>
            <a:pPr algn="ctr"/>
            <a:r>
              <a:rPr lang="en-US" sz="2000" dirty="0">
                <a:solidFill>
                  <a:schemeClr val="tx1"/>
                </a:solidFill>
              </a:rPr>
              <a:t>Saad Ahmad and Samantha Schreiber</a:t>
            </a:r>
          </a:p>
          <a:p>
            <a:pPr algn="ctr"/>
            <a:r>
              <a:rPr lang="en-US" sz="2000" dirty="0">
                <a:solidFill>
                  <a:schemeClr val="tx1"/>
                </a:solidFill>
              </a:rPr>
              <a:t>June 2024 </a:t>
            </a:r>
          </a:p>
        </p:txBody>
      </p:sp>
      <p:sp>
        <p:nvSpPr>
          <p:cNvPr id="3" name="TextBox 2">
            <a:extLst>
              <a:ext uri="{FF2B5EF4-FFF2-40B4-BE49-F238E27FC236}">
                <a16:creationId xmlns:a16="http://schemas.microsoft.com/office/drawing/2014/main" id="{5699BB4F-2FB1-9954-8B93-11B8504D7CAA}"/>
              </a:ext>
            </a:extLst>
          </p:cNvPr>
          <p:cNvSpPr txBox="1"/>
          <p:nvPr/>
        </p:nvSpPr>
        <p:spPr>
          <a:xfrm>
            <a:off x="478971" y="6109988"/>
            <a:ext cx="11234058" cy="584775"/>
          </a:xfrm>
          <a:prstGeom prst="rect">
            <a:avLst/>
          </a:prstGeom>
          <a:noFill/>
        </p:spPr>
        <p:txBody>
          <a:bodyPr wrap="square" rtlCol="0">
            <a:spAutoFit/>
          </a:bodyPr>
          <a:lstStyle/>
          <a:p>
            <a:pPr algn="ctr"/>
            <a:r>
              <a:rPr lang="en-US" sz="1600" dirty="0"/>
              <a:t>This presentation is solely meant to represent the opinions and professional research of individual authors. It is not meant to represent in any way the views of the U.S. International Trade Commission or any of its individual Commissioners.</a:t>
            </a:r>
          </a:p>
        </p:txBody>
      </p:sp>
    </p:spTree>
    <p:extLst>
      <p:ext uri="{BB962C8B-B14F-4D97-AF65-F5344CB8AC3E}">
        <p14:creationId xmlns:p14="http://schemas.microsoft.com/office/powerpoint/2010/main" val="763185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DF83-5E0D-224B-7227-3E980E745407}"/>
              </a:ext>
            </a:extLst>
          </p:cNvPr>
          <p:cNvSpPr>
            <a:spLocks noGrp="1"/>
          </p:cNvSpPr>
          <p:nvPr>
            <p:ph type="title"/>
          </p:nvPr>
        </p:nvSpPr>
        <p:spPr>
          <a:xfrm>
            <a:off x="711896" y="277443"/>
            <a:ext cx="10515600" cy="1325563"/>
          </a:xfrm>
        </p:spPr>
        <p:txBody>
          <a:bodyPr/>
          <a:lstStyle/>
          <a:p>
            <a:r>
              <a:rPr lang="en-US" dirty="0"/>
              <a:t>Policy Shocks</a:t>
            </a:r>
          </a:p>
        </p:txBody>
      </p:sp>
      <p:sp>
        <p:nvSpPr>
          <p:cNvPr id="3" name="Slide Number Placeholder 2">
            <a:extLst>
              <a:ext uri="{FF2B5EF4-FFF2-40B4-BE49-F238E27FC236}">
                <a16:creationId xmlns:a16="http://schemas.microsoft.com/office/drawing/2014/main" id="{9FA6BD0B-D37C-9EF6-C8BD-34137FCF1A2C}"/>
              </a:ext>
            </a:extLst>
          </p:cNvPr>
          <p:cNvSpPr>
            <a:spLocks noGrp="1"/>
          </p:cNvSpPr>
          <p:nvPr>
            <p:ph type="sldNum" sz="quarter" idx="12"/>
          </p:nvPr>
        </p:nvSpPr>
        <p:spPr/>
        <p:txBody>
          <a:bodyPr/>
          <a:lstStyle/>
          <a:p>
            <a:fld id="{EB8115EF-2CB6-4207-A8BF-B1C3143D5210}" type="slidenum">
              <a:rPr lang="en-US" smtClean="0"/>
              <a:t>10</a:t>
            </a:fld>
            <a:endParaRPr lang="en-US"/>
          </a:p>
        </p:txBody>
      </p:sp>
      <p:sp>
        <p:nvSpPr>
          <p:cNvPr id="4" name="Content Placeholder 3">
            <a:extLst>
              <a:ext uri="{FF2B5EF4-FFF2-40B4-BE49-F238E27FC236}">
                <a16:creationId xmlns:a16="http://schemas.microsoft.com/office/drawing/2014/main" id="{BA153A04-1AA8-B1F5-671F-9CA3C6D0AFE0}"/>
              </a:ext>
            </a:extLst>
          </p:cNvPr>
          <p:cNvSpPr>
            <a:spLocks noGrp="1"/>
          </p:cNvSpPr>
          <p:nvPr>
            <p:ph idx="1"/>
          </p:nvPr>
        </p:nvSpPr>
        <p:spPr>
          <a:xfrm>
            <a:off x="964504" y="1460500"/>
            <a:ext cx="10033348" cy="4895850"/>
          </a:xfrm>
        </p:spPr>
        <p:txBody>
          <a:bodyPr>
            <a:normAutofit/>
          </a:bodyPr>
          <a:lstStyle/>
          <a:p>
            <a:pPr marL="457200" indent="-457200">
              <a:buFont typeface="Arial" panose="020B0604020202020204" pitchFamily="34" charset="0"/>
              <a:buChar char="•"/>
            </a:pPr>
            <a:r>
              <a:rPr lang="en-US" dirty="0"/>
              <a:t>We use a gravity model to estimate the average effect of trade agreements with services provisions on cross-border trade in services by GTAP sector (USITC TPA 2021 report)</a:t>
            </a:r>
          </a:p>
          <a:p>
            <a:pPr marL="457200" indent="-457200">
              <a:buFont typeface="Arial" panose="020B0604020202020204" pitchFamily="34" charset="0"/>
              <a:buChar char="•"/>
            </a:pPr>
            <a:r>
              <a:rPr lang="en-US" dirty="0"/>
              <a:t>Find a statistically significant reduction in trade barriers for most GTAP core services sectors</a:t>
            </a:r>
          </a:p>
          <a:p>
            <a:pPr marL="457200" indent="-457200">
              <a:buFont typeface="Arial" panose="020B0604020202020204" pitchFamily="34" charset="0"/>
              <a:buChar char="•"/>
            </a:pPr>
            <a:r>
              <a:rPr lang="en-US" dirty="0"/>
              <a:t>Reductions in cross-border trade barriers are expressed as ad valorem equivalents by GTAP sector and used as policy shocks in the simulation</a:t>
            </a:r>
          </a:p>
          <a:p>
            <a:pPr marL="457200" indent="-457200">
              <a:buFont typeface="Arial" panose="020B0604020202020204" pitchFamily="34" charset="0"/>
              <a:buChar char="•"/>
            </a:pPr>
            <a:r>
              <a:rPr lang="en-US" dirty="0"/>
              <a:t>We shock AMS in the model as it is a technology change variable that reduces the effective price of services imports—capturing efficiency-enhancing measures from the US-UK FTA</a:t>
            </a:r>
          </a:p>
          <a:p>
            <a:endParaRPr lang="en-US" dirty="0"/>
          </a:p>
          <a:p>
            <a:endParaRPr lang="en-US" dirty="0"/>
          </a:p>
        </p:txBody>
      </p:sp>
    </p:spTree>
    <p:extLst>
      <p:ext uri="{BB962C8B-B14F-4D97-AF65-F5344CB8AC3E}">
        <p14:creationId xmlns:p14="http://schemas.microsoft.com/office/powerpoint/2010/main" val="4044299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58E7D-DAC9-D821-A586-B7E8521513E2}"/>
              </a:ext>
            </a:extLst>
          </p:cNvPr>
          <p:cNvSpPr>
            <a:spLocks noGrp="1"/>
          </p:cNvSpPr>
          <p:nvPr>
            <p:ph type="title"/>
          </p:nvPr>
        </p:nvSpPr>
        <p:spPr>
          <a:xfrm>
            <a:off x="596119" y="136525"/>
            <a:ext cx="10515600" cy="1325563"/>
          </a:xfrm>
        </p:spPr>
        <p:txBody>
          <a:bodyPr/>
          <a:lstStyle/>
          <a:p>
            <a:r>
              <a:rPr lang="en-US" dirty="0"/>
              <a:t>Gravity Estimates of NTMs</a:t>
            </a:r>
          </a:p>
        </p:txBody>
      </p:sp>
      <p:sp>
        <p:nvSpPr>
          <p:cNvPr id="3" name="Slide Number Placeholder 2">
            <a:extLst>
              <a:ext uri="{FF2B5EF4-FFF2-40B4-BE49-F238E27FC236}">
                <a16:creationId xmlns:a16="http://schemas.microsoft.com/office/drawing/2014/main" id="{93803344-9575-D9BE-2D90-93CEED984657}"/>
              </a:ext>
            </a:extLst>
          </p:cNvPr>
          <p:cNvSpPr>
            <a:spLocks noGrp="1"/>
          </p:cNvSpPr>
          <p:nvPr>
            <p:ph type="sldNum" sz="quarter" idx="12"/>
          </p:nvPr>
        </p:nvSpPr>
        <p:spPr/>
        <p:txBody>
          <a:bodyPr/>
          <a:lstStyle/>
          <a:p>
            <a:fld id="{EB8115EF-2CB6-4207-A8BF-B1C3143D5210}" type="slidenum">
              <a:rPr lang="en-US" smtClean="0"/>
              <a:t>11</a:t>
            </a:fld>
            <a:endParaRPr lang="en-US"/>
          </a:p>
        </p:txBody>
      </p:sp>
      <p:graphicFrame>
        <p:nvGraphicFramePr>
          <p:cNvPr id="7" name="Table 5">
            <a:extLst>
              <a:ext uri="{FF2B5EF4-FFF2-40B4-BE49-F238E27FC236}">
                <a16:creationId xmlns:a16="http://schemas.microsoft.com/office/drawing/2014/main" id="{0E6BFE11-D4D1-9A41-BAA5-5FEF9CB6FF06}"/>
              </a:ext>
            </a:extLst>
          </p:cNvPr>
          <p:cNvGraphicFramePr>
            <a:graphicFrameLocks/>
          </p:cNvGraphicFramePr>
          <p:nvPr>
            <p:extLst>
              <p:ext uri="{D42A27DB-BD31-4B8C-83A1-F6EECF244321}">
                <p14:modId xmlns:p14="http://schemas.microsoft.com/office/powerpoint/2010/main" val="1187578170"/>
              </p:ext>
            </p:extLst>
          </p:nvPr>
        </p:nvGraphicFramePr>
        <p:xfrm>
          <a:off x="1080281" y="1808670"/>
          <a:ext cx="10031438" cy="2758170"/>
        </p:xfrm>
        <a:graphic>
          <a:graphicData uri="http://schemas.openxmlformats.org/drawingml/2006/table">
            <a:tbl>
              <a:tblPr firstRow="1" bandRow="1">
                <a:tableStyleId>{5C22544A-7EE6-4342-B048-85BDC9FD1C3A}</a:tableStyleId>
              </a:tblPr>
              <a:tblGrid>
                <a:gridCol w="1089111">
                  <a:extLst>
                    <a:ext uri="{9D8B030D-6E8A-4147-A177-3AD203B41FA5}">
                      <a16:colId xmlns:a16="http://schemas.microsoft.com/office/drawing/2014/main" val="2772271637"/>
                    </a:ext>
                  </a:extLst>
                </a:gridCol>
                <a:gridCol w="3978288">
                  <a:extLst>
                    <a:ext uri="{9D8B030D-6E8A-4147-A177-3AD203B41FA5}">
                      <a16:colId xmlns:a16="http://schemas.microsoft.com/office/drawing/2014/main" val="2357095720"/>
                    </a:ext>
                  </a:extLst>
                </a:gridCol>
                <a:gridCol w="1863791">
                  <a:extLst>
                    <a:ext uri="{9D8B030D-6E8A-4147-A177-3AD203B41FA5}">
                      <a16:colId xmlns:a16="http://schemas.microsoft.com/office/drawing/2014/main" val="615584439"/>
                    </a:ext>
                  </a:extLst>
                </a:gridCol>
                <a:gridCol w="1550124">
                  <a:extLst>
                    <a:ext uri="{9D8B030D-6E8A-4147-A177-3AD203B41FA5}">
                      <a16:colId xmlns:a16="http://schemas.microsoft.com/office/drawing/2014/main" val="1327842376"/>
                    </a:ext>
                  </a:extLst>
                </a:gridCol>
                <a:gridCol w="1550124">
                  <a:extLst>
                    <a:ext uri="{9D8B030D-6E8A-4147-A177-3AD203B41FA5}">
                      <a16:colId xmlns:a16="http://schemas.microsoft.com/office/drawing/2014/main" val="3462009386"/>
                    </a:ext>
                  </a:extLst>
                </a:gridCol>
              </a:tblGrid>
              <a:tr h="720885">
                <a:tc>
                  <a:txBody>
                    <a:bodyPr/>
                    <a:lstStyle/>
                    <a:p>
                      <a:r>
                        <a:rPr lang="en-US" sz="2000" dirty="0"/>
                        <a:t>GTAP Sector</a:t>
                      </a:r>
                    </a:p>
                  </a:txBody>
                  <a:tcPr/>
                </a:tc>
                <a:tc>
                  <a:txBody>
                    <a:bodyPr/>
                    <a:lstStyle/>
                    <a:p>
                      <a:r>
                        <a:rPr lang="en-US" sz="2000" dirty="0"/>
                        <a:t>Description</a:t>
                      </a:r>
                    </a:p>
                  </a:txBody>
                  <a:tcPr/>
                </a:tc>
                <a:tc>
                  <a:txBody>
                    <a:bodyPr/>
                    <a:lstStyle/>
                    <a:p>
                      <a:pPr algn="r"/>
                      <a:r>
                        <a:rPr lang="en-US" sz="2000" dirty="0"/>
                        <a:t>AVE from Gravity Model</a:t>
                      </a:r>
                    </a:p>
                  </a:txBody>
                  <a:tcPr/>
                </a:tc>
                <a:tc>
                  <a:txBody>
                    <a:bodyPr/>
                    <a:lstStyle/>
                    <a:p>
                      <a:pPr algn="r"/>
                      <a:r>
                        <a:rPr lang="en-US" sz="2000" dirty="0"/>
                        <a:t>Default  Elasticity   </a:t>
                      </a:r>
                    </a:p>
                  </a:txBody>
                  <a:tcPr/>
                </a:tc>
                <a:tc>
                  <a:txBody>
                    <a:bodyPr/>
                    <a:lstStyle/>
                    <a:p>
                      <a:pPr algn="r"/>
                      <a:r>
                        <a:rPr lang="en-US" sz="2000" dirty="0"/>
                        <a:t>New  Elasticity</a:t>
                      </a:r>
                    </a:p>
                  </a:txBody>
                  <a:tcPr/>
                </a:tc>
                <a:extLst>
                  <a:ext uri="{0D108BD9-81ED-4DB2-BD59-A6C34878D82A}">
                    <a16:rowId xmlns:a16="http://schemas.microsoft.com/office/drawing/2014/main" val="2122023796"/>
                  </a:ext>
                </a:extLst>
              </a:tr>
              <a:tr h="407457">
                <a:tc>
                  <a:txBody>
                    <a:bodyPr/>
                    <a:lstStyle/>
                    <a:p>
                      <a:r>
                        <a:rPr lang="en-US" sz="2000" dirty="0" err="1"/>
                        <a:t>cmn</a:t>
                      </a:r>
                      <a:endParaRPr lang="en-US" sz="2000" dirty="0"/>
                    </a:p>
                  </a:txBody>
                  <a:tcPr/>
                </a:tc>
                <a:tc>
                  <a:txBody>
                    <a:bodyPr/>
                    <a:lstStyle/>
                    <a:p>
                      <a:r>
                        <a:rPr lang="en-US" sz="2000" dirty="0"/>
                        <a:t>Information and communication</a:t>
                      </a:r>
                    </a:p>
                  </a:txBody>
                  <a:tcPr/>
                </a:tc>
                <a:tc>
                  <a:txBody>
                    <a:bodyPr/>
                    <a:lstStyle/>
                    <a:p>
                      <a:pPr algn="r"/>
                      <a:r>
                        <a:rPr lang="en-US" sz="2000" dirty="0"/>
                        <a:t>-18.37</a:t>
                      </a:r>
                    </a:p>
                  </a:txBody>
                  <a:tcPr/>
                </a:tc>
                <a:tc>
                  <a:txBody>
                    <a:bodyPr/>
                    <a:lstStyle/>
                    <a:p>
                      <a:pPr algn="r"/>
                      <a:r>
                        <a:rPr lang="en-US" sz="2000" dirty="0"/>
                        <a:t>3.80</a:t>
                      </a:r>
                    </a:p>
                  </a:txBody>
                  <a:tcPr/>
                </a:tc>
                <a:tc>
                  <a:txBody>
                    <a:bodyPr/>
                    <a:lstStyle/>
                    <a:p>
                      <a:pPr algn="r"/>
                      <a:r>
                        <a:rPr lang="en-US" sz="2000" dirty="0"/>
                        <a:t>2.92</a:t>
                      </a:r>
                    </a:p>
                  </a:txBody>
                  <a:tcPr/>
                </a:tc>
                <a:extLst>
                  <a:ext uri="{0D108BD9-81ED-4DB2-BD59-A6C34878D82A}">
                    <a16:rowId xmlns:a16="http://schemas.microsoft.com/office/drawing/2014/main" val="1183052725"/>
                  </a:ext>
                </a:extLst>
              </a:tr>
              <a:tr h="407457">
                <a:tc>
                  <a:txBody>
                    <a:bodyPr/>
                    <a:lstStyle/>
                    <a:p>
                      <a:r>
                        <a:rPr lang="en-US" sz="2000" dirty="0"/>
                        <a:t>ins</a:t>
                      </a:r>
                    </a:p>
                  </a:txBody>
                  <a:tcPr/>
                </a:tc>
                <a:tc>
                  <a:txBody>
                    <a:bodyPr/>
                    <a:lstStyle/>
                    <a:p>
                      <a:r>
                        <a:rPr lang="en-US" sz="2000" dirty="0"/>
                        <a:t>Insurance</a:t>
                      </a:r>
                    </a:p>
                  </a:txBody>
                  <a:tcPr/>
                </a:tc>
                <a:tc>
                  <a:txBody>
                    <a:bodyPr/>
                    <a:lstStyle/>
                    <a:p>
                      <a:pPr algn="r"/>
                      <a:r>
                        <a:rPr lang="en-US" sz="2000" dirty="0"/>
                        <a:t>-3.94</a:t>
                      </a:r>
                    </a:p>
                  </a:txBody>
                  <a:tcPr/>
                </a:tc>
                <a:tc>
                  <a:txBody>
                    <a:bodyPr/>
                    <a:lstStyle/>
                    <a:p>
                      <a:pPr algn="r"/>
                      <a:r>
                        <a:rPr lang="en-US" sz="2000" dirty="0"/>
                        <a:t>3.80</a:t>
                      </a:r>
                    </a:p>
                  </a:txBody>
                  <a:tcPr/>
                </a:tc>
                <a:tc>
                  <a:txBody>
                    <a:bodyPr/>
                    <a:lstStyle/>
                    <a:p>
                      <a:pPr algn="r"/>
                      <a:r>
                        <a:rPr lang="en-US" sz="2000" dirty="0"/>
                        <a:t>4.13</a:t>
                      </a:r>
                    </a:p>
                  </a:txBody>
                  <a:tcPr/>
                </a:tc>
                <a:extLst>
                  <a:ext uri="{0D108BD9-81ED-4DB2-BD59-A6C34878D82A}">
                    <a16:rowId xmlns:a16="http://schemas.microsoft.com/office/drawing/2014/main" val="3643060188"/>
                  </a:ext>
                </a:extLst>
              </a:tr>
              <a:tr h="407457">
                <a:tc>
                  <a:txBody>
                    <a:bodyPr/>
                    <a:lstStyle/>
                    <a:p>
                      <a:r>
                        <a:rPr lang="en-US" sz="2000" dirty="0" err="1"/>
                        <a:t>obs</a:t>
                      </a:r>
                      <a:endParaRPr lang="en-US" sz="2000" dirty="0"/>
                    </a:p>
                  </a:txBody>
                  <a:tcPr/>
                </a:tc>
                <a:tc>
                  <a:txBody>
                    <a:bodyPr/>
                    <a:lstStyle/>
                    <a:p>
                      <a:r>
                        <a:rPr lang="en-US" sz="2000" dirty="0"/>
                        <a:t>Other business services</a:t>
                      </a:r>
                    </a:p>
                  </a:txBody>
                  <a:tcPr/>
                </a:tc>
                <a:tc>
                  <a:txBody>
                    <a:bodyPr/>
                    <a:lstStyle/>
                    <a:p>
                      <a:pPr algn="r"/>
                      <a:r>
                        <a:rPr lang="en-US" sz="2000" dirty="0"/>
                        <a:t>-11.69</a:t>
                      </a:r>
                    </a:p>
                  </a:txBody>
                  <a:tcPr/>
                </a:tc>
                <a:tc>
                  <a:txBody>
                    <a:bodyPr/>
                    <a:lstStyle/>
                    <a:p>
                      <a:pPr algn="r"/>
                      <a:r>
                        <a:rPr lang="en-US" sz="2000" dirty="0"/>
                        <a:t>3.80</a:t>
                      </a:r>
                    </a:p>
                  </a:txBody>
                  <a:tcPr/>
                </a:tc>
                <a:tc>
                  <a:txBody>
                    <a:bodyPr/>
                    <a:lstStyle/>
                    <a:p>
                      <a:pPr algn="r"/>
                      <a:r>
                        <a:rPr lang="en-US" sz="2000" dirty="0"/>
                        <a:t>4.83</a:t>
                      </a:r>
                    </a:p>
                  </a:txBody>
                  <a:tcPr/>
                </a:tc>
                <a:extLst>
                  <a:ext uri="{0D108BD9-81ED-4DB2-BD59-A6C34878D82A}">
                    <a16:rowId xmlns:a16="http://schemas.microsoft.com/office/drawing/2014/main" val="1722625652"/>
                  </a:ext>
                </a:extLst>
              </a:tr>
              <a:tr h="407457">
                <a:tc>
                  <a:txBody>
                    <a:bodyPr/>
                    <a:lstStyle/>
                    <a:p>
                      <a:r>
                        <a:rPr lang="en-US" sz="2000" dirty="0" err="1"/>
                        <a:t>ofi</a:t>
                      </a:r>
                      <a:endParaRPr lang="en-US" sz="2000" dirty="0"/>
                    </a:p>
                  </a:txBody>
                  <a:tcPr/>
                </a:tc>
                <a:tc>
                  <a:txBody>
                    <a:bodyPr/>
                    <a:lstStyle/>
                    <a:p>
                      <a:r>
                        <a:rPr lang="en-US" sz="2000" dirty="0"/>
                        <a:t>Other financial intermediation</a:t>
                      </a:r>
                    </a:p>
                  </a:txBody>
                  <a:tcPr/>
                </a:tc>
                <a:tc>
                  <a:txBody>
                    <a:bodyPr/>
                    <a:lstStyle/>
                    <a:p>
                      <a:pPr algn="r"/>
                      <a:r>
                        <a:rPr lang="en-US" sz="2000" dirty="0"/>
                        <a:t>-9.63</a:t>
                      </a:r>
                    </a:p>
                  </a:txBody>
                  <a:tcPr/>
                </a:tc>
                <a:tc>
                  <a:txBody>
                    <a:bodyPr/>
                    <a:lstStyle/>
                    <a:p>
                      <a:pPr algn="r"/>
                      <a:r>
                        <a:rPr lang="en-US" sz="2000" dirty="0"/>
                        <a:t>3.80</a:t>
                      </a:r>
                    </a:p>
                  </a:txBody>
                  <a:tcPr/>
                </a:tc>
                <a:tc>
                  <a:txBody>
                    <a:bodyPr/>
                    <a:lstStyle/>
                    <a:p>
                      <a:pPr algn="r"/>
                      <a:r>
                        <a:rPr lang="en-US" sz="2000" dirty="0"/>
                        <a:t>5.30</a:t>
                      </a:r>
                    </a:p>
                  </a:txBody>
                  <a:tcPr/>
                </a:tc>
                <a:extLst>
                  <a:ext uri="{0D108BD9-81ED-4DB2-BD59-A6C34878D82A}">
                    <a16:rowId xmlns:a16="http://schemas.microsoft.com/office/drawing/2014/main" val="1504406288"/>
                  </a:ext>
                </a:extLst>
              </a:tr>
              <a:tr h="407457">
                <a:tc>
                  <a:txBody>
                    <a:bodyPr/>
                    <a:lstStyle/>
                    <a:p>
                      <a:r>
                        <a:rPr lang="en-US" sz="2000" dirty="0" err="1"/>
                        <a:t>trd</a:t>
                      </a:r>
                      <a:endParaRPr lang="en-US" sz="2000" dirty="0"/>
                    </a:p>
                  </a:txBody>
                  <a:tcPr/>
                </a:tc>
                <a:tc>
                  <a:txBody>
                    <a:bodyPr/>
                    <a:lstStyle/>
                    <a:p>
                      <a:r>
                        <a:rPr lang="en-US" sz="2000" dirty="0"/>
                        <a:t>Wholesale and retail trade</a:t>
                      </a:r>
                    </a:p>
                  </a:txBody>
                  <a:tcPr/>
                </a:tc>
                <a:tc>
                  <a:txBody>
                    <a:bodyPr/>
                    <a:lstStyle/>
                    <a:p>
                      <a:pPr algn="r"/>
                      <a:r>
                        <a:rPr lang="en-US" sz="2000" dirty="0"/>
                        <a:t>-5.98</a:t>
                      </a:r>
                    </a:p>
                  </a:txBody>
                  <a:tcPr/>
                </a:tc>
                <a:tc>
                  <a:txBody>
                    <a:bodyPr/>
                    <a:lstStyle/>
                    <a:p>
                      <a:pPr algn="r"/>
                      <a:r>
                        <a:rPr lang="en-US" sz="2000" dirty="0"/>
                        <a:t>3.80</a:t>
                      </a:r>
                    </a:p>
                  </a:txBody>
                  <a:tcPr/>
                </a:tc>
                <a:tc>
                  <a:txBody>
                    <a:bodyPr/>
                    <a:lstStyle/>
                    <a:p>
                      <a:pPr algn="r"/>
                      <a:r>
                        <a:rPr lang="en-US" sz="2000" dirty="0"/>
                        <a:t>5.19</a:t>
                      </a:r>
                    </a:p>
                  </a:txBody>
                  <a:tcPr/>
                </a:tc>
                <a:extLst>
                  <a:ext uri="{0D108BD9-81ED-4DB2-BD59-A6C34878D82A}">
                    <a16:rowId xmlns:a16="http://schemas.microsoft.com/office/drawing/2014/main" val="1117508571"/>
                  </a:ext>
                </a:extLst>
              </a:tr>
            </a:tbl>
          </a:graphicData>
        </a:graphic>
      </p:graphicFrame>
      <p:sp>
        <p:nvSpPr>
          <p:cNvPr id="9" name="TextBox 8">
            <a:extLst>
              <a:ext uri="{FF2B5EF4-FFF2-40B4-BE49-F238E27FC236}">
                <a16:creationId xmlns:a16="http://schemas.microsoft.com/office/drawing/2014/main" id="{094DAE7C-BAA3-A6F6-2D6C-AE123E451188}"/>
              </a:ext>
            </a:extLst>
          </p:cNvPr>
          <p:cNvSpPr txBox="1"/>
          <p:nvPr/>
        </p:nvSpPr>
        <p:spPr>
          <a:xfrm>
            <a:off x="1140655" y="1262033"/>
            <a:ext cx="10213145" cy="400110"/>
          </a:xfrm>
          <a:prstGeom prst="rect">
            <a:avLst/>
          </a:prstGeom>
          <a:noFill/>
        </p:spPr>
        <p:txBody>
          <a:bodyPr wrap="square" rtlCol="0">
            <a:spAutoFit/>
          </a:bodyPr>
          <a:lstStyle/>
          <a:p>
            <a:pPr algn="ctr"/>
            <a:r>
              <a:rPr lang="en-US" sz="2000" b="1" dirty="0"/>
              <a:t>Table 3: Estimates of the average impact of an FTA with services provisions on trade barriers</a:t>
            </a:r>
          </a:p>
        </p:txBody>
      </p:sp>
      <p:sp>
        <p:nvSpPr>
          <p:cNvPr id="12" name="TextBox 11">
            <a:extLst>
              <a:ext uri="{FF2B5EF4-FFF2-40B4-BE49-F238E27FC236}">
                <a16:creationId xmlns:a16="http://schemas.microsoft.com/office/drawing/2014/main" id="{F2B663D5-D5F3-ABA8-C96E-EF52D8703E7E}"/>
              </a:ext>
            </a:extLst>
          </p:cNvPr>
          <p:cNvSpPr txBox="1"/>
          <p:nvPr/>
        </p:nvSpPr>
        <p:spPr>
          <a:xfrm>
            <a:off x="951914" y="4861430"/>
            <a:ext cx="11240086"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t>Largest AVE shocks from the gravity model are for </a:t>
            </a:r>
            <a:r>
              <a:rPr lang="en-US" sz="2400" b="1" dirty="0" err="1"/>
              <a:t>cmn</a:t>
            </a:r>
            <a:r>
              <a:rPr lang="en-US" sz="2400" b="1" dirty="0"/>
              <a:t>,  </a:t>
            </a:r>
            <a:r>
              <a:rPr lang="en-US" sz="2400" b="1" dirty="0" err="1"/>
              <a:t>obs</a:t>
            </a:r>
            <a:r>
              <a:rPr lang="en-US" sz="2400" b="1" dirty="0"/>
              <a:t>, </a:t>
            </a:r>
            <a:r>
              <a:rPr lang="en-US" sz="2400" dirty="0"/>
              <a:t>and </a:t>
            </a:r>
            <a:r>
              <a:rPr lang="en-US" sz="2400" b="1" dirty="0" err="1"/>
              <a:t>ofi</a:t>
            </a:r>
            <a:r>
              <a:rPr lang="en-US" sz="2400" b="1" dirty="0"/>
              <a:t> </a:t>
            </a:r>
          </a:p>
          <a:p>
            <a:pPr marL="285750" indent="-285750">
              <a:buFont typeface="Arial" panose="020B0604020202020204" pitchFamily="34" charset="0"/>
              <a:buChar char="•"/>
            </a:pPr>
            <a:r>
              <a:rPr lang="en-US" sz="2400" b="1" dirty="0" err="1"/>
              <a:t>ofi</a:t>
            </a:r>
            <a:r>
              <a:rPr lang="en-US" sz="2400" b="1" dirty="0"/>
              <a:t> </a:t>
            </a:r>
            <a:r>
              <a:rPr lang="en-US" sz="2400" dirty="0"/>
              <a:t>and</a:t>
            </a:r>
            <a:r>
              <a:rPr lang="en-US" sz="2400" b="1" dirty="0"/>
              <a:t> </a:t>
            </a:r>
            <a:r>
              <a:rPr lang="en-US" sz="2400" b="1" dirty="0" err="1"/>
              <a:t>trd</a:t>
            </a:r>
            <a:r>
              <a:rPr lang="en-US" sz="2400" b="1" dirty="0"/>
              <a:t> </a:t>
            </a:r>
            <a:r>
              <a:rPr lang="en-US" sz="2400" dirty="0"/>
              <a:t>sees the largest increase in </a:t>
            </a:r>
            <a:r>
              <a:rPr lang="el-GR" sz="2400" dirty="0"/>
              <a:t>σ</a:t>
            </a:r>
            <a:endParaRPr lang="en-US" sz="2400" dirty="0"/>
          </a:p>
          <a:p>
            <a:pPr marL="285750" indent="-285750">
              <a:buFont typeface="Arial" panose="020B0604020202020204" pitchFamily="34" charset="0"/>
              <a:buChar char="•"/>
            </a:pPr>
            <a:r>
              <a:rPr lang="en-US" sz="2400" b="1" dirty="0" err="1"/>
              <a:t>cmn</a:t>
            </a:r>
            <a:r>
              <a:rPr lang="en-US" sz="2400" dirty="0"/>
              <a:t> is the only sector with a smaller </a:t>
            </a:r>
            <a:r>
              <a:rPr lang="el-GR" sz="2400" dirty="0"/>
              <a:t>σ</a:t>
            </a:r>
            <a:r>
              <a:rPr lang="en-US" sz="2400" dirty="0"/>
              <a:t> than default GTAP</a:t>
            </a:r>
            <a:endParaRPr lang="en-US" dirty="0"/>
          </a:p>
        </p:txBody>
      </p:sp>
    </p:spTree>
    <p:extLst>
      <p:ext uri="{BB962C8B-B14F-4D97-AF65-F5344CB8AC3E}">
        <p14:creationId xmlns:p14="http://schemas.microsoft.com/office/powerpoint/2010/main" val="277980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371F-4040-4825-AF2D-19E30BEB4345}"/>
              </a:ext>
            </a:extLst>
          </p:cNvPr>
          <p:cNvSpPr>
            <a:spLocks noGrp="1"/>
          </p:cNvSpPr>
          <p:nvPr>
            <p:ph type="title"/>
          </p:nvPr>
        </p:nvSpPr>
        <p:spPr>
          <a:xfrm>
            <a:off x="294903" y="61991"/>
            <a:ext cx="10515600" cy="1194091"/>
          </a:xfrm>
        </p:spPr>
        <p:txBody>
          <a:bodyPr/>
          <a:lstStyle/>
          <a:p>
            <a:r>
              <a:rPr lang="en-US" dirty="0"/>
              <a:t>One-way Liberalization</a:t>
            </a:r>
            <a:br>
              <a:rPr lang="en-US" dirty="0"/>
            </a:br>
            <a:r>
              <a:rPr lang="en-US" sz="2400" dirty="0"/>
              <a:t>Effect of UK services liberalization</a:t>
            </a:r>
            <a:endParaRPr lang="en-US" dirty="0"/>
          </a:p>
        </p:txBody>
      </p:sp>
      <p:sp>
        <p:nvSpPr>
          <p:cNvPr id="3" name="Slide Number Placeholder 2">
            <a:extLst>
              <a:ext uri="{FF2B5EF4-FFF2-40B4-BE49-F238E27FC236}">
                <a16:creationId xmlns:a16="http://schemas.microsoft.com/office/drawing/2014/main" id="{45C1F61C-FEB6-150B-BD8E-9F0149AFDD65}"/>
              </a:ext>
            </a:extLst>
          </p:cNvPr>
          <p:cNvSpPr>
            <a:spLocks noGrp="1"/>
          </p:cNvSpPr>
          <p:nvPr>
            <p:ph type="sldNum" sz="quarter" idx="12"/>
          </p:nvPr>
        </p:nvSpPr>
        <p:spPr/>
        <p:txBody>
          <a:bodyPr/>
          <a:lstStyle/>
          <a:p>
            <a:fld id="{EB8115EF-2CB6-4207-A8BF-B1C3143D5210}" type="slidenum">
              <a:rPr lang="en-US" smtClean="0"/>
              <a:t>12</a:t>
            </a:fld>
            <a:endParaRPr lang="en-US"/>
          </a:p>
        </p:txBody>
      </p:sp>
      <p:graphicFrame>
        <p:nvGraphicFramePr>
          <p:cNvPr id="5" name="Table 5">
            <a:extLst>
              <a:ext uri="{FF2B5EF4-FFF2-40B4-BE49-F238E27FC236}">
                <a16:creationId xmlns:a16="http://schemas.microsoft.com/office/drawing/2014/main" id="{C31CBBEF-29FB-F621-AF5F-8F6917CAF339}"/>
              </a:ext>
            </a:extLst>
          </p:cNvPr>
          <p:cNvGraphicFramePr>
            <a:graphicFrameLocks/>
          </p:cNvGraphicFramePr>
          <p:nvPr>
            <p:extLst>
              <p:ext uri="{D42A27DB-BD31-4B8C-83A1-F6EECF244321}">
                <p14:modId xmlns:p14="http://schemas.microsoft.com/office/powerpoint/2010/main" val="1574876372"/>
              </p:ext>
            </p:extLst>
          </p:nvPr>
        </p:nvGraphicFramePr>
        <p:xfrm>
          <a:off x="2397353" y="1435267"/>
          <a:ext cx="9516377" cy="2635692"/>
        </p:xfrm>
        <a:graphic>
          <a:graphicData uri="http://schemas.openxmlformats.org/drawingml/2006/table">
            <a:tbl>
              <a:tblPr firstRow="1" bandRow="1">
                <a:tableStyleId>{5C22544A-7EE6-4342-B048-85BDC9FD1C3A}</a:tableStyleId>
              </a:tblPr>
              <a:tblGrid>
                <a:gridCol w="1363149">
                  <a:extLst>
                    <a:ext uri="{9D8B030D-6E8A-4147-A177-3AD203B41FA5}">
                      <a16:colId xmlns:a16="http://schemas.microsoft.com/office/drawing/2014/main" val="2772271637"/>
                    </a:ext>
                  </a:extLst>
                </a:gridCol>
                <a:gridCol w="2038307">
                  <a:extLst>
                    <a:ext uri="{9D8B030D-6E8A-4147-A177-3AD203B41FA5}">
                      <a16:colId xmlns:a16="http://schemas.microsoft.com/office/drawing/2014/main" val="615584439"/>
                    </a:ext>
                  </a:extLst>
                </a:gridCol>
                <a:gridCol w="2038307">
                  <a:extLst>
                    <a:ext uri="{9D8B030D-6E8A-4147-A177-3AD203B41FA5}">
                      <a16:colId xmlns:a16="http://schemas.microsoft.com/office/drawing/2014/main" val="1327842376"/>
                    </a:ext>
                  </a:extLst>
                </a:gridCol>
                <a:gridCol w="2038307">
                  <a:extLst>
                    <a:ext uri="{9D8B030D-6E8A-4147-A177-3AD203B41FA5}">
                      <a16:colId xmlns:a16="http://schemas.microsoft.com/office/drawing/2014/main" val="3462009386"/>
                    </a:ext>
                  </a:extLst>
                </a:gridCol>
                <a:gridCol w="2038307">
                  <a:extLst>
                    <a:ext uri="{9D8B030D-6E8A-4147-A177-3AD203B41FA5}">
                      <a16:colId xmlns:a16="http://schemas.microsoft.com/office/drawing/2014/main" val="2385116547"/>
                    </a:ext>
                  </a:extLst>
                </a:gridCol>
              </a:tblGrid>
              <a:tr h="666825">
                <a:tc>
                  <a:txBody>
                    <a:bodyPr/>
                    <a:lstStyle/>
                    <a:p>
                      <a:r>
                        <a:rPr lang="en-US" sz="1800" dirty="0"/>
                        <a:t>GTAP Sector</a:t>
                      </a:r>
                    </a:p>
                  </a:txBody>
                  <a:tcPr/>
                </a:tc>
                <a:tc>
                  <a:txBody>
                    <a:bodyPr/>
                    <a:lstStyle/>
                    <a:p>
                      <a:pPr algn="r"/>
                      <a:r>
                        <a:rPr lang="en-US" sz="1800" dirty="0"/>
                        <a:t>Default: </a:t>
                      </a:r>
                    </a:p>
                    <a:p>
                      <a:pPr algn="r"/>
                      <a:r>
                        <a:rPr lang="en-US" sz="1800" dirty="0"/>
                        <a:t>US exports to UK</a:t>
                      </a:r>
                    </a:p>
                  </a:txBody>
                  <a:tcPr/>
                </a:tc>
                <a:tc>
                  <a:txBody>
                    <a:bodyPr/>
                    <a:lstStyle/>
                    <a:p>
                      <a:pPr algn="r"/>
                      <a:r>
                        <a:rPr lang="en-US" sz="1800" dirty="0"/>
                        <a:t>Default:</a:t>
                      </a:r>
                    </a:p>
                    <a:p>
                      <a:pPr algn="r"/>
                      <a:r>
                        <a:rPr lang="en-US" sz="1800" dirty="0"/>
                        <a:t> UK exports to US</a:t>
                      </a:r>
                    </a:p>
                  </a:txBody>
                  <a:tcPr/>
                </a:tc>
                <a:tc>
                  <a:txBody>
                    <a:bodyPr/>
                    <a:lstStyle/>
                    <a:p>
                      <a:pPr algn="r"/>
                      <a:r>
                        <a:rPr lang="en-US" sz="1800" dirty="0"/>
                        <a:t>New :</a:t>
                      </a:r>
                    </a:p>
                    <a:p>
                      <a:pPr algn="r"/>
                      <a:r>
                        <a:rPr lang="en-US" sz="1800" dirty="0"/>
                        <a:t> US exports to UK</a:t>
                      </a:r>
                    </a:p>
                  </a:txBody>
                  <a:tcPr>
                    <a:solidFill>
                      <a:schemeClr val="accent6">
                        <a:lumMod val="75000"/>
                      </a:schemeClr>
                    </a:solidFill>
                  </a:tcPr>
                </a:tc>
                <a:tc>
                  <a:txBody>
                    <a:bodyPr/>
                    <a:lstStyle/>
                    <a:p>
                      <a:pPr algn="r"/>
                      <a:r>
                        <a:rPr lang="en-US" sz="1800" dirty="0"/>
                        <a:t>New:</a:t>
                      </a:r>
                    </a:p>
                    <a:p>
                      <a:pPr algn="r"/>
                      <a:r>
                        <a:rPr lang="en-US" sz="1800" dirty="0"/>
                        <a:t> UK exports to US</a:t>
                      </a:r>
                    </a:p>
                  </a:txBody>
                  <a:tcPr>
                    <a:solidFill>
                      <a:schemeClr val="accent6">
                        <a:lumMod val="75000"/>
                      </a:schemeClr>
                    </a:solidFill>
                  </a:tcPr>
                </a:tc>
                <a:extLst>
                  <a:ext uri="{0D108BD9-81ED-4DB2-BD59-A6C34878D82A}">
                    <a16:rowId xmlns:a16="http://schemas.microsoft.com/office/drawing/2014/main" val="2122023796"/>
                  </a:ext>
                </a:extLst>
              </a:tr>
              <a:tr h="396956">
                <a:tc>
                  <a:txBody>
                    <a:bodyPr/>
                    <a:lstStyle/>
                    <a:p>
                      <a:r>
                        <a:rPr lang="en-US" sz="1800" dirty="0" err="1">
                          <a:latin typeface="+mn-lt"/>
                        </a:rPr>
                        <a:t>cmn</a:t>
                      </a:r>
                      <a:endParaRPr lang="en-US" sz="1800" dirty="0">
                        <a:latin typeface="+mn-lt"/>
                      </a:endParaRPr>
                    </a:p>
                  </a:txBody>
                  <a:tcPr/>
                </a:tc>
                <a:tc>
                  <a:txBody>
                    <a:bodyPr/>
                    <a:lstStyle/>
                    <a:p>
                      <a:pPr algn="r" fontAlgn="b"/>
                      <a:r>
                        <a:rPr lang="en-US" sz="1800" b="0" i="0" u="none" strike="noStrike" dirty="0">
                          <a:solidFill>
                            <a:srgbClr val="000000"/>
                          </a:solidFill>
                          <a:effectLst/>
                          <a:latin typeface="+mn-lt"/>
                        </a:rPr>
                        <a:t>49.77 </a:t>
                      </a:r>
                    </a:p>
                  </a:txBody>
                  <a:tcPr marL="9525" marR="9525" marT="9525" marB="0"/>
                </a:tc>
                <a:tc>
                  <a:txBody>
                    <a:bodyPr/>
                    <a:lstStyle/>
                    <a:p>
                      <a:pPr algn="r" fontAlgn="b"/>
                      <a:r>
                        <a:rPr lang="en-US" sz="1800" b="0" i="0" u="none" strike="noStrike" dirty="0">
                          <a:solidFill>
                            <a:srgbClr val="000000"/>
                          </a:solidFill>
                          <a:effectLst/>
                          <a:latin typeface="+mn-lt"/>
                        </a:rPr>
                        <a:t>1.09 </a:t>
                      </a:r>
                    </a:p>
                  </a:txBody>
                  <a:tcPr marL="9525" marR="9525" marT="9525" marB="0"/>
                </a:tc>
                <a:tc>
                  <a:txBody>
                    <a:bodyPr/>
                    <a:lstStyle/>
                    <a:p>
                      <a:pPr algn="r" fontAlgn="b"/>
                      <a:r>
                        <a:rPr lang="en-US" sz="1800" b="0" i="0" u="none" strike="noStrike" dirty="0">
                          <a:solidFill>
                            <a:srgbClr val="000000"/>
                          </a:solidFill>
                          <a:effectLst/>
                          <a:latin typeface="+mn-lt"/>
                        </a:rPr>
                        <a:t>33.71 </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1.01 </a:t>
                      </a:r>
                    </a:p>
                  </a:txBody>
                  <a:tcPr marL="9525" marR="9525" marT="9525" marB="0">
                    <a:solidFill>
                      <a:schemeClr val="accent6">
                        <a:lumMod val="40000"/>
                        <a:lumOff val="60000"/>
                      </a:schemeClr>
                    </a:solidFill>
                  </a:tcPr>
                </a:tc>
                <a:extLst>
                  <a:ext uri="{0D108BD9-81ED-4DB2-BD59-A6C34878D82A}">
                    <a16:rowId xmlns:a16="http://schemas.microsoft.com/office/drawing/2014/main" val="1183052725"/>
                  </a:ext>
                </a:extLst>
              </a:tr>
              <a:tr h="396956">
                <a:tc>
                  <a:txBody>
                    <a:bodyPr/>
                    <a:lstStyle/>
                    <a:p>
                      <a:r>
                        <a:rPr lang="en-US" sz="1800" dirty="0">
                          <a:latin typeface="+mn-lt"/>
                        </a:rPr>
                        <a:t>ins</a:t>
                      </a:r>
                    </a:p>
                  </a:txBody>
                  <a:tcPr/>
                </a:tc>
                <a:tc>
                  <a:txBody>
                    <a:bodyPr/>
                    <a:lstStyle/>
                    <a:p>
                      <a:pPr algn="r" fontAlgn="b"/>
                      <a:r>
                        <a:rPr lang="en-US" sz="1800" b="0" i="0" u="none" strike="noStrike" dirty="0">
                          <a:solidFill>
                            <a:srgbClr val="000000"/>
                          </a:solidFill>
                          <a:effectLst/>
                          <a:latin typeface="+mn-lt"/>
                        </a:rPr>
                        <a:t>9.93 </a:t>
                      </a:r>
                    </a:p>
                  </a:txBody>
                  <a:tcPr marL="9525" marR="9525" marT="9525" marB="0"/>
                </a:tc>
                <a:tc>
                  <a:txBody>
                    <a:bodyPr/>
                    <a:lstStyle/>
                    <a:p>
                      <a:pPr algn="r" fontAlgn="b"/>
                      <a:r>
                        <a:rPr lang="en-US" sz="1800" b="0" i="0" u="none" strike="noStrike" dirty="0">
                          <a:solidFill>
                            <a:srgbClr val="000000"/>
                          </a:solidFill>
                          <a:effectLst/>
                          <a:latin typeface="+mn-lt"/>
                        </a:rPr>
                        <a:t>1.08 </a:t>
                      </a:r>
                    </a:p>
                  </a:txBody>
                  <a:tcPr marL="9525" marR="9525" marT="9525" marB="0"/>
                </a:tc>
                <a:tc>
                  <a:txBody>
                    <a:bodyPr/>
                    <a:lstStyle/>
                    <a:p>
                      <a:pPr algn="r" fontAlgn="b"/>
                      <a:r>
                        <a:rPr lang="en-US" sz="1800" b="0" i="0" u="none" strike="noStrike" dirty="0">
                          <a:solidFill>
                            <a:srgbClr val="000000"/>
                          </a:solidFill>
                          <a:effectLst/>
                          <a:latin typeface="+mn-lt"/>
                        </a:rPr>
                        <a:t>10.88 </a:t>
                      </a:r>
                    </a:p>
                  </a:txBody>
                  <a:tcPr marL="9525" marR="9525" marT="9525" marB="0">
                    <a:solidFill>
                      <a:schemeClr val="accent6">
                        <a:lumMod val="20000"/>
                        <a:lumOff val="80000"/>
                      </a:schemeClr>
                    </a:solidFill>
                  </a:tcPr>
                </a:tc>
                <a:tc>
                  <a:txBody>
                    <a:bodyPr/>
                    <a:lstStyle/>
                    <a:p>
                      <a:pPr algn="r" fontAlgn="b"/>
                      <a:r>
                        <a:rPr lang="en-US" sz="1800" b="0" i="0" u="none" strike="noStrike" dirty="0">
                          <a:solidFill>
                            <a:srgbClr val="000000"/>
                          </a:solidFill>
                          <a:effectLst/>
                          <a:latin typeface="+mn-lt"/>
                        </a:rPr>
                        <a:t>1.42 </a:t>
                      </a:r>
                    </a:p>
                  </a:txBody>
                  <a:tcPr marL="9525" marR="9525" marT="9525" marB="0">
                    <a:solidFill>
                      <a:schemeClr val="accent6">
                        <a:lumMod val="20000"/>
                        <a:lumOff val="80000"/>
                      </a:schemeClr>
                    </a:solidFill>
                  </a:tcPr>
                </a:tc>
                <a:extLst>
                  <a:ext uri="{0D108BD9-81ED-4DB2-BD59-A6C34878D82A}">
                    <a16:rowId xmlns:a16="http://schemas.microsoft.com/office/drawing/2014/main" val="3643060188"/>
                  </a:ext>
                </a:extLst>
              </a:tr>
              <a:tr h="396956">
                <a:tc>
                  <a:txBody>
                    <a:bodyPr/>
                    <a:lstStyle/>
                    <a:p>
                      <a:r>
                        <a:rPr lang="en-US" sz="1800" dirty="0" err="1">
                          <a:latin typeface="+mn-lt"/>
                        </a:rPr>
                        <a:t>obs</a:t>
                      </a:r>
                      <a:endParaRPr lang="en-US" sz="1800" dirty="0">
                        <a:latin typeface="+mn-lt"/>
                      </a:endParaRPr>
                    </a:p>
                  </a:txBody>
                  <a:tcPr/>
                </a:tc>
                <a:tc>
                  <a:txBody>
                    <a:bodyPr/>
                    <a:lstStyle/>
                    <a:p>
                      <a:pPr algn="r" fontAlgn="b"/>
                      <a:r>
                        <a:rPr lang="en-US" sz="1800" b="0" i="0" u="none" strike="noStrike" dirty="0">
                          <a:solidFill>
                            <a:srgbClr val="000000"/>
                          </a:solidFill>
                          <a:effectLst/>
                          <a:latin typeface="+mn-lt"/>
                        </a:rPr>
                        <a:t>31.09 </a:t>
                      </a:r>
                    </a:p>
                  </a:txBody>
                  <a:tcPr marL="9525" marR="9525" marT="9525" marB="0"/>
                </a:tc>
                <a:tc>
                  <a:txBody>
                    <a:bodyPr/>
                    <a:lstStyle/>
                    <a:p>
                      <a:pPr algn="r" fontAlgn="b"/>
                      <a:r>
                        <a:rPr lang="en-US" sz="1800" b="0" i="0" u="none" strike="noStrike" dirty="0">
                          <a:solidFill>
                            <a:srgbClr val="000000"/>
                          </a:solidFill>
                          <a:effectLst/>
                          <a:latin typeface="+mn-lt"/>
                        </a:rPr>
                        <a:t>0.91 </a:t>
                      </a:r>
                    </a:p>
                  </a:txBody>
                  <a:tcPr marL="9525" marR="9525" marT="9525" marB="0"/>
                </a:tc>
                <a:tc>
                  <a:txBody>
                    <a:bodyPr/>
                    <a:lstStyle/>
                    <a:p>
                      <a:pPr algn="r" fontAlgn="b"/>
                      <a:r>
                        <a:rPr lang="en-US" sz="1800" b="0" i="0" u="none" strike="noStrike" dirty="0">
                          <a:solidFill>
                            <a:srgbClr val="000000"/>
                          </a:solidFill>
                          <a:effectLst/>
                          <a:latin typeface="+mn-lt"/>
                        </a:rPr>
                        <a:t>42.40 </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1.44 </a:t>
                      </a:r>
                    </a:p>
                  </a:txBody>
                  <a:tcPr marL="9525" marR="9525" marT="9525" marB="0">
                    <a:solidFill>
                      <a:schemeClr val="accent6">
                        <a:lumMod val="40000"/>
                        <a:lumOff val="60000"/>
                      </a:schemeClr>
                    </a:solidFill>
                  </a:tcPr>
                </a:tc>
                <a:extLst>
                  <a:ext uri="{0D108BD9-81ED-4DB2-BD59-A6C34878D82A}">
                    <a16:rowId xmlns:a16="http://schemas.microsoft.com/office/drawing/2014/main" val="1722625652"/>
                  </a:ext>
                </a:extLst>
              </a:tr>
              <a:tr h="396956">
                <a:tc>
                  <a:txBody>
                    <a:bodyPr/>
                    <a:lstStyle/>
                    <a:p>
                      <a:r>
                        <a:rPr lang="en-US" sz="1800" dirty="0" err="1">
                          <a:latin typeface="+mn-lt"/>
                        </a:rPr>
                        <a:t>ofi</a:t>
                      </a:r>
                      <a:endParaRPr lang="en-US" sz="1800" dirty="0">
                        <a:latin typeface="+mn-lt"/>
                      </a:endParaRPr>
                    </a:p>
                  </a:txBody>
                  <a:tcPr/>
                </a:tc>
                <a:tc>
                  <a:txBody>
                    <a:bodyPr/>
                    <a:lstStyle/>
                    <a:p>
                      <a:pPr algn="r" fontAlgn="b"/>
                      <a:r>
                        <a:rPr lang="en-US" sz="1800" b="0" i="0" u="none" strike="noStrike" dirty="0">
                          <a:solidFill>
                            <a:srgbClr val="000000"/>
                          </a:solidFill>
                          <a:effectLst/>
                          <a:latin typeface="+mn-lt"/>
                        </a:rPr>
                        <a:t>24.88 </a:t>
                      </a:r>
                    </a:p>
                  </a:txBody>
                  <a:tcPr marL="9525" marR="9525" marT="9525" marB="0"/>
                </a:tc>
                <a:tc>
                  <a:txBody>
                    <a:bodyPr/>
                    <a:lstStyle/>
                    <a:p>
                      <a:pPr algn="r" fontAlgn="b"/>
                      <a:r>
                        <a:rPr lang="en-US" sz="1800" b="0" i="0" u="none" strike="noStrike" dirty="0">
                          <a:solidFill>
                            <a:srgbClr val="000000"/>
                          </a:solidFill>
                          <a:effectLst/>
                          <a:latin typeface="+mn-lt"/>
                        </a:rPr>
                        <a:t>1.08 </a:t>
                      </a:r>
                    </a:p>
                  </a:txBody>
                  <a:tcPr marL="9525" marR="9525" marT="9525" marB="0"/>
                </a:tc>
                <a:tc>
                  <a:txBody>
                    <a:bodyPr/>
                    <a:lstStyle/>
                    <a:p>
                      <a:pPr algn="r" fontAlgn="b"/>
                      <a:r>
                        <a:rPr lang="en-US" sz="1800" b="0" i="0" u="none" strike="noStrike" dirty="0">
                          <a:solidFill>
                            <a:srgbClr val="000000"/>
                          </a:solidFill>
                          <a:effectLst/>
                          <a:latin typeface="+mn-lt"/>
                        </a:rPr>
                        <a:t>38.14 </a:t>
                      </a:r>
                    </a:p>
                  </a:txBody>
                  <a:tcPr marL="9525" marR="9525" marT="9525" marB="0">
                    <a:solidFill>
                      <a:schemeClr val="accent6">
                        <a:lumMod val="20000"/>
                        <a:lumOff val="80000"/>
                      </a:schemeClr>
                    </a:solidFill>
                  </a:tcPr>
                </a:tc>
                <a:tc>
                  <a:txBody>
                    <a:bodyPr/>
                    <a:lstStyle/>
                    <a:p>
                      <a:pPr algn="r" fontAlgn="b"/>
                      <a:r>
                        <a:rPr lang="en-US" sz="1800" b="0" i="0" u="none" strike="noStrike" dirty="0">
                          <a:solidFill>
                            <a:srgbClr val="000000"/>
                          </a:solidFill>
                          <a:effectLst/>
                          <a:latin typeface="+mn-lt"/>
                        </a:rPr>
                        <a:t>1.84 </a:t>
                      </a:r>
                    </a:p>
                  </a:txBody>
                  <a:tcPr marL="9525" marR="9525" marT="9525" marB="0">
                    <a:solidFill>
                      <a:schemeClr val="accent6">
                        <a:lumMod val="20000"/>
                        <a:lumOff val="80000"/>
                      </a:schemeClr>
                    </a:solidFill>
                  </a:tcPr>
                </a:tc>
                <a:extLst>
                  <a:ext uri="{0D108BD9-81ED-4DB2-BD59-A6C34878D82A}">
                    <a16:rowId xmlns:a16="http://schemas.microsoft.com/office/drawing/2014/main" val="1504406288"/>
                  </a:ext>
                </a:extLst>
              </a:tr>
              <a:tr h="381043">
                <a:tc>
                  <a:txBody>
                    <a:bodyPr/>
                    <a:lstStyle/>
                    <a:p>
                      <a:r>
                        <a:rPr lang="en-US" sz="1800" dirty="0" err="1">
                          <a:latin typeface="+mn-lt"/>
                        </a:rPr>
                        <a:t>trd</a:t>
                      </a:r>
                      <a:endParaRPr lang="en-US" sz="1800" dirty="0">
                        <a:latin typeface="+mn-lt"/>
                      </a:endParaRPr>
                    </a:p>
                  </a:txBody>
                  <a:tcPr/>
                </a:tc>
                <a:tc>
                  <a:txBody>
                    <a:bodyPr/>
                    <a:lstStyle/>
                    <a:p>
                      <a:pPr algn="r" fontAlgn="b"/>
                      <a:r>
                        <a:rPr lang="en-US" sz="1800" b="0" i="0" u="none" strike="noStrike" dirty="0">
                          <a:solidFill>
                            <a:srgbClr val="000000"/>
                          </a:solidFill>
                          <a:effectLst/>
                          <a:latin typeface="+mn-lt"/>
                        </a:rPr>
                        <a:t>15.84 </a:t>
                      </a:r>
                    </a:p>
                  </a:txBody>
                  <a:tcPr marL="9525" marR="9525" marT="9525" marB="0"/>
                </a:tc>
                <a:tc>
                  <a:txBody>
                    <a:bodyPr/>
                    <a:lstStyle/>
                    <a:p>
                      <a:pPr algn="r" fontAlgn="b"/>
                      <a:r>
                        <a:rPr lang="en-US" sz="1800" b="0" i="0" u="none" strike="noStrike" dirty="0">
                          <a:solidFill>
                            <a:srgbClr val="000000"/>
                          </a:solidFill>
                          <a:effectLst/>
                          <a:latin typeface="+mn-lt"/>
                        </a:rPr>
                        <a:t>0.89 </a:t>
                      </a:r>
                    </a:p>
                  </a:txBody>
                  <a:tcPr marL="9525" marR="9525" marT="9525" marB="0"/>
                </a:tc>
                <a:tc>
                  <a:txBody>
                    <a:bodyPr/>
                    <a:lstStyle/>
                    <a:p>
                      <a:pPr algn="r" fontAlgn="b"/>
                      <a:r>
                        <a:rPr lang="en-US" sz="1800" b="0" i="0" u="none" strike="noStrike" dirty="0">
                          <a:solidFill>
                            <a:srgbClr val="000000"/>
                          </a:solidFill>
                          <a:effectLst/>
                          <a:latin typeface="+mn-lt"/>
                        </a:rPr>
                        <a:t>23.51 </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1.53 </a:t>
                      </a:r>
                    </a:p>
                  </a:txBody>
                  <a:tcPr marL="9525" marR="9525" marT="9525" marB="0">
                    <a:solidFill>
                      <a:schemeClr val="accent6">
                        <a:lumMod val="40000"/>
                        <a:lumOff val="60000"/>
                      </a:schemeClr>
                    </a:solidFill>
                  </a:tcPr>
                </a:tc>
                <a:extLst>
                  <a:ext uri="{0D108BD9-81ED-4DB2-BD59-A6C34878D82A}">
                    <a16:rowId xmlns:a16="http://schemas.microsoft.com/office/drawing/2014/main" val="1117508571"/>
                  </a:ext>
                </a:extLst>
              </a:tr>
            </a:tbl>
          </a:graphicData>
        </a:graphic>
      </p:graphicFrame>
      <p:graphicFrame>
        <p:nvGraphicFramePr>
          <p:cNvPr id="6" name="Table 5">
            <a:extLst>
              <a:ext uri="{FF2B5EF4-FFF2-40B4-BE49-F238E27FC236}">
                <a16:creationId xmlns:a16="http://schemas.microsoft.com/office/drawing/2014/main" id="{D2607CB0-A405-8B8D-E02D-5BCBF4514EC5}"/>
              </a:ext>
            </a:extLst>
          </p:cNvPr>
          <p:cNvGraphicFramePr>
            <a:graphicFrameLocks/>
          </p:cNvGraphicFramePr>
          <p:nvPr>
            <p:extLst>
              <p:ext uri="{D42A27DB-BD31-4B8C-83A1-F6EECF244321}">
                <p14:modId xmlns:p14="http://schemas.microsoft.com/office/powerpoint/2010/main" val="2094472228"/>
              </p:ext>
            </p:extLst>
          </p:nvPr>
        </p:nvGraphicFramePr>
        <p:xfrm>
          <a:off x="2397351" y="4586902"/>
          <a:ext cx="9516379" cy="1508865"/>
        </p:xfrm>
        <a:graphic>
          <a:graphicData uri="http://schemas.openxmlformats.org/drawingml/2006/table">
            <a:tbl>
              <a:tblPr firstRow="1" bandRow="1">
                <a:tableStyleId>{5C22544A-7EE6-4342-B048-85BDC9FD1C3A}</a:tableStyleId>
              </a:tblPr>
              <a:tblGrid>
                <a:gridCol w="1913391">
                  <a:extLst>
                    <a:ext uri="{9D8B030D-6E8A-4147-A177-3AD203B41FA5}">
                      <a16:colId xmlns:a16="http://schemas.microsoft.com/office/drawing/2014/main" val="2772271637"/>
                    </a:ext>
                  </a:extLst>
                </a:gridCol>
                <a:gridCol w="1900747">
                  <a:extLst>
                    <a:ext uri="{9D8B030D-6E8A-4147-A177-3AD203B41FA5}">
                      <a16:colId xmlns:a16="http://schemas.microsoft.com/office/drawing/2014/main" val="615584439"/>
                    </a:ext>
                  </a:extLst>
                </a:gridCol>
                <a:gridCol w="1900747">
                  <a:extLst>
                    <a:ext uri="{9D8B030D-6E8A-4147-A177-3AD203B41FA5}">
                      <a16:colId xmlns:a16="http://schemas.microsoft.com/office/drawing/2014/main" val="1327842376"/>
                    </a:ext>
                  </a:extLst>
                </a:gridCol>
                <a:gridCol w="1900747">
                  <a:extLst>
                    <a:ext uri="{9D8B030D-6E8A-4147-A177-3AD203B41FA5}">
                      <a16:colId xmlns:a16="http://schemas.microsoft.com/office/drawing/2014/main" val="3462009386"/>
                    </a:ext>
                  </a:extLst>
                </a:gridCol>
                <a:gridCol w="1900747">
                  <a:extLst>
                    <a:ext uri="{9D8B030D-6E8A-4147-A177-3AD203B41FA5}">
                      <a16:colId xmlns:a16="http://schemas.microsoft.com/office/drawing/2014/main" val="2385116547"/>
                    </a:ext>
                  </a:extLst>
                </a:gridCol>
              </a:tblGrid>
              <a:tr h="352237">
                <a:tc>
                  <a:txBody>
                    <a:bodyPr/>
                    <a:lstStyle/>
                    <a:p>
                      <a:r>
                        <a:rPr lang="en-US" sz="1800" dirty="0"/>
                        <a:t>Effects</a:t>
                      </a:r>
                    </a:p>
                  </a:txBody>
                  <a:tcPr/>
                </a:tc>
                <a:tc>
                  <a:txBody>
                    <a:bodyPr/>
                    <a:lstStyle/>
                    <a:p>
                      <a:pPr algn="r"/>
                      <a:r>
                        <a:rPr lang="en-US" sz="1800" dirty="0"/>
                        <a:t>Default: US</a:t>
                      </a:r>
                    </a:p>
                  </a:txBody>
                  <a:tcPr/>
                </a:tc>
                <a:tc>
                  <a:txBody>
                    <a:bodyPr/>
                    <a:lstStyle/>
                    <a:p>
                      <a:pPr algn="r"/>
                      <a:r>
                        <a:rPr lang="en-US" sz="1800" dirty="0"/>
                        <a:t>Default: UK</a:t>
                      </a:r>
                    </a:p>
                  </a:txBody>
                  <a:tcPr/>
                </a:tc>
                <a:tc>
                  <a:txBody>
                    <a:bodyPr/>
                    <a:lstStyle/>
                    <a:p>
                      <a:pPr algn="r"/>
                      <a:r>
                        <a:rPr lang="en-US" sz="1800" dirty="0"/>
                        <a:t>New: US</a:t>
                      </a:r>
                    </a:p>
                  </a:txBody>
                  <a:tcPr>
                    <a:solidFill>
                      <a:schemeClr val="accent6">
                        <a:lumMod val="75000"/>
                      </a:schemeClr>
                    </a:solidFill>
                  </a:tcPr>
                </a:tc>
                <a:tc>
                  <a:txBody>
                    <a:bodyPr/>
                    <a:lstStyle/>
                    <a:p>
                      <a:pPr algn="r"/>
                      <a:r>
                        <a:rPr lang="en-US" sz="1800" dirty="0"/>
                        <a:t>New: UK</a:t>
                      </a:r>
                    </a:p>
                  </a:txBody>
                  <a:tcPr>
                    <a:solidFill>
                      <a:schemeClr val="accent6">
                        <a:lumMod val="75000"/>
                      </a:schemeClr>
                    </a:solidFill>
                  </a:tcPr>
                </a:tc>
                <a:extLst>
                  <a:ext uri="{0D108BD9-81ED-4DB2-BD59-A6C34878D82A}">
                    <a16:rowId xmlns:a16="http://schemas.microsoft.com/office/drawing/2014/main" val="2122023796"/>
                  </a:ext>
                </a:extLst>
              </a:tr>
              <a:tr h="381035">
                <a:tc>
                  <a:txBody>
                    <a:bodyPr/>
                    <a:lstStyle/>
                    <a:p>
                      <a:r>
                        <a:rPr lang="en-US" sz="1800" dirty="0">
                          <a:latin typeface="+mn-lt"/>
                        </a:rPr>
                        <a:t>QGDP (% change)</a:t>
                      </a:r>
                    </a:p>
                  </a:txBody>
                  <a:tcPr/>
                </a:tc>
                <a:tc>
                  <a:txBody>
                    <a:bodyPr/>
                    <a:lstStyle/>
                    <a:p>
                      <a:pPr algn="r" fontAlgn="b"/>
                      <a:r>
                        <a:rPr lang="en-US" sz="1800" b="0" i="0" u="none" strike="noStrike" dirty="0">
                          <a:solidFill>
                            <a:srgbClr val="000000"/>
                          </a:solidFill>
                          <a:effectLst/>
                          <a:latin typeface="+mn-lt"/>
                        </a:rPr>
                        <a:t>0.0007</a:t>
                      </a:r>
                    </a:p>
                  </a:txBody>
                  <a:tcPr marL="9525" marR="9525" marT="9525" marB="0"/>
                </a:tc>
                <a:tc>
                  <a:txBody>
                    <a:bodyPr/>
                    <a:lstStyle/>
                    <a:p>
                      <a:pPr algn="r" fontAlgn="b"/>
                      <a:r>
                        <a:rPr lang="en-US" sz="1800" b="0" i="0" u="none" strike="noStrike" dirty="0">
                          <a:solidFill>
                            <a:srgbClr val="000000"/>
                          </a:solidFill>
                          <a:effectLst/>
                          <a:latin typeface="+mn-lt"/>
                        </a:rPr>
                        <a:t>0.0771</a:t>
                      </a:r>
                    </a:p>
                  </a:txBody>
                  <a:tcPr marL="9525" marR="9525" marT="9525" marB="0"/>
                </a:tc>
                <a:tc>
                  <a:txBody>
                    <a:bodyPr/>
                    <a:lstStyle/>
                    <a:p>
                      <a:pPr algn="r" fontAlgn="b"/>
                      <a:r>
                        <a:rPr lang="en-US" sz="1800" b="0" i="0" u="none" strike="noStrike" dirty="0">
                          <a:solidFill>
                            <a:srgbClr val="000000"/>
                          </a:solidFill>
                          <a:effectLst/>
                          <a:latin typeface="+mn-lt"/>
                        </a:rPr>
                        <a:t>0.0008</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0.0738</a:t>
                      </a:r>
                    </a:p>
                  </a:txBody>
                  <a:tcPr marL="9525" marR="9525" marT="9525" marB="0">
                    <a:solidFill>
                      <a:schemeClr val="accent6">
                        <a:lumMod val="40000"/>
                        <a:lumOff val="60000"/>
                      </a:schemeClr>
                    </a:solidFill>
                  </a:tcPr>
                </a:tc>
                <a:extLst>
                  <a:ext uri="{0D108BD9-81ED-4DB2-BD59-A6C34878D82A}">
                    <a16:rowId xmlns:a16="http://schemas.microsoft.com/office/drawing/2014/main" val="1183052725"/>
                  </a:ext>
                </a:extLst>
              </a:tr>
              <a:tr h="381035">
                <a:tc>
                  <a:txBody>
                    <a:bodyPr/>
                    <a:lstStyle/>
                    <a:p>
                      <a:r>
                        <a:rPr lang="en-US" sz="1800" dirty="0">
                          <a:latin typeface="+mn-lt"/>
                        </a:rPr>
                        <a:t>PGDP (% change)</a:t>
                      </a:r>
                    </a:p>
                  </a:txBody>
                  <a:tcPr/>
                </a:tc>
                <a:tc>
                  <a:txBody>
                    <a:bodyPr/>
                    <a:lstStyle/>
                    <a:p>
                      <a:pPr algn="r" fontAlgn="b"/>
                      <a:r>
                        <a:rPr lang="en-US" sz="1800" b="0" i="0" u="none" strike="noStrike" dirty="0">
                          <a:solidFill>
                            <a:srgbClr val="000000"/>
                          </a:solidFill>
                          <a:effectLst/>
                          <a:latin typeface="+mn-lt"/>
                        </a:rPr>
                        <a:t>0.0528</a:t>
                      </a:r>
                    </a:p>
                  </a:txBody>
                  <a:tcPr marL="9525" marR="9525" marT="9525" marB="0"/>
                </a:tc>
                <a:tc>
                  <a:txBody>
                    <a:bodyPr/>
                    <a:lstStyle/>
                    <a:p>
                      <a:pPr algn="r" fontAlgn="b"/>
                      <a:r>
                        <a:rPr lang="en-US" sz="1800" b="0" i="0" u="none" strike="noStrike" dirty="0">
                          <a:solidFill>
                            <a:srgbClr val="000000"/>
                          </a:solidFill>
                          <a:effectLst/>
                          <a:latin typeface="+mn-lt"/>
                        </a:rPr>
                        <a:t>-0.2248</a:t>
                      </a:r>
                    </a:p>
                  </a:txBody>
                  <a:tcPr marL="9525" marR="9525" marT="9525" marB="0"/>
                </a:tc>
                <a:tc>
                  <a:txBody>
                    <a:bodyPr/>
                    <a:lstStyle/>
                    <a:p>
                      <a:pPr algn="r" fontAlgn="b"/>
                      <a:r>
                        <a:rPr lang="en-US" sz="1800" b="0" i="0" u="none" strike="noStrike" dirty="0">
                          <a:solidFill>
                            <a:srgbClr val="000000"/>
                          </a:solidFill>
                          <a:effectLst/>
                          <a:latin typeface="+mn-lt"/>
                        </a:rPr>
                        <a:t>0.0648</a:t>
                      </a:r>
                    </a:p>
                  </a:txBody>
                  <a:tcPr marL="9525" marR="9525" marT="9525" marB="0">
                    <a:solidFill>
                      <a:schemeClr val="accent6">
                        <a:lumMod val="20000"/>
                        <a:lumOff val="80000"/>
                      </a:schemeClr>
                    </a:solidFill>
                  </a:tcPr>
                </a:tc>
                <a:tc>
                  <a:txBody>
                    <a:bodyPr/>
                    <a:lstStyle/>
                    <a:p>
                      <a:pPr algn="r" fontAlgn="b"/>
                      <a:r>
                        <a:rPr lang="en-US" sz="1800" b="0" i="0" u="none" strike="noStrike" dirty="0">
                          <a:solidFill>
                            <a:srgbClr val="000000"/>
                          </a:solidFill>
                          <a:effectLst/>
                          <a:latin typeface="+mn-lt"/>
                        </a:rPr>
                        <a:t>-0.2770</a:t>
                      </a:r>
                    </a:p>
                  </a:txBody>
                  <a:tcPr marL="9525" marR="9525" marT="9525" marB="0">
                    <a:solidFill>
                      <a:schemeClr val="accent6">
                        <a:lumMod val="20000"/>
                        <a:lumOff val="80000"/>
                      </a:schemeClr>
                    </a:solidFill>
                  </a:tcPr>
                </a:tc>
                <a:extLst>
                  <a:ext uri="{0D108BD9-81ED-4DB2-BD59-A6C34878D82A}">
                    <a16:rowId xmlns:a16="http://schemas.microsoft.com/office/drawing/2014/main" val="3643060188"/>
                  </a:ext>
                </a:extLst>
              </a:tr>
              <a:tr h="381035">
                <a:tc>
                  <a:txBody>
                    <a:bodyPr/>
                    <a:lstStyle/>
                    <a:p>
                      <a:r>
                        <a:rPr lang="en-US" sz="1800" dirty="0">
                          <a:latin typeface="+mn-lt"/>
                        </a:rPr>
                        <a:t>EV ($ mil)</a:t>
                      </a:r>
                    </a:p>
                  </a:txBody>
                  <a:tcPr/>
                </a:tc>
                <a:tc>
                  <a:txBody>
                    <a:bodyPr/>
                    <a:lstStyle/>
                    <a:p>
                      <a:pPr algn="r" fontAlgn="b"/>
                      <a:r>
                        <a:rPr lang="en-US" sz="1800" b="0" i="0" u="none" strike="noStrike" dirty="0">
                          <a:solidFill>
                            <a:srgbClr val="000000"/>
                          </a:solidFill>
                          <a:effectLst/>
                          <a:latin typeface="+mn-lt"/>
                        </a:rPr>
                        <a:t>1,586.93</a:t>
                      </a:r>
                    </a:p>
                  </a:txBody>
                  <a:tcPr marL="9525" marR="9525" marT="9525" marB="0"/>
                </a:tc>
                <a:tc>
                  <a:txBody>
                    <a:bodyPr/>
                    <a:lstStyle/>
                    <a:p>
                      <a:pPr algn="r" fontAlgn="b"/>
                      <a:r>
                        <a:rPr lang="en-US" sz="1800" b="0" i="0" u="none" strike="noStrike" dirty="0">
                          <a:solidFill>
                            <a:srgbClr val="000000"/>
                          </a:solidFill>
                          <a:effectLst/>
                          <a:latin typeface="+mn-lt"/>
                        </a:rPr>
                        <a:t>840.41</a:t>
                      </a:r>
                    </a:p>
                  </a:txBody>
                  <a:tcPr marL="9525" marR="9525" marT="9525" marB="0"/>
                </a:tc>
                <a:tc>
                  <a:txBody>
                    <a:bodyPr/>
                    <a:lstStyle/>
                    <a:p>
                      <a:pPr algn="r" fontAlgn="b"/>
                      <a:r>
                        <a:rPr lang="en-US" sz="1800" b="0" i="0" u="none" strike="noStrike" dirty="0">
                          <a:solidFill>
                            <a:srgbClr val="000000"/>
                          </a:solidFill>
                          <a:effectLst/>
                          <a:latin typeface="+mn-lt"/>
                        </a:rPr>
                        <a:t>1,931.58</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448.11</a:t>
                      </a:r>
                    </a:p>
                  </a:txBody>
                  <a:tcPr marL="9525" marR="9525" marT="9525" marB="0">
                    <a:solidFill>
                      <a:schemeClr val="accent6">
                        <a:lumMod val="40000"/>
                        <a:lumOff val="60000"/>
                      </a:schemeClr>
                    </a:solidFill>
                  </a:tcPr>
                </a:tc>
                <a:extLst>
                  <a:ext uri="{0D108BD9-81ED-4DB2-BD59-A6C34878D82A}">
                    <a16:rowId xmlns:a16="http://schemas.microsoft.com/office/drawing/2014/main" val="1722625652"/>
                  </a:ext>
                </a:extLst>
              </a:tr>
            </a:tbl>
          </a:graphicData>
        </a:graphic>
      </p:graphicFrame>
      <p:sp>
        <p:nvSpPr>
          <p:cNvPr id="7" name="TextBox 6">
            <a:extLst>
              <a:ext uri="{FF2B5EF4-FFF2-40B4-BE49-F238E27FC236}">
                <a16:creationId xmlns:a16="http://schemas.microsoft.com/office/drawing/2014/main" id="{7631B130-52DB-D8EC-5E99-9FACC941265B}"/>
              </a:ext>
            </a:extLst>
          </p:cNvPr>
          <p:cNvSpPr txBox="1"/>
          <p:nvPr/>
        </p:nvSpPr>
        <p:spPr>
          <a:xfrm>
            <a:off x="162151" y="1414877"/>
            <a:ext cx="2235200" cy="1015663"/>
          </a:xfrm>
          <a:prstGeom prst="rect">
            <a:avLst/>
          </a:prstGeom>
          <a:noFill/>
        </p:spPr>
        <p:txBody>
          <a:bodyPr wrap="square" rtlCol="0">
            <a:spAutoFit/>
          </a:bodyPr>
          <a:lstStyle/>
          <a:p>
            <a:r>
              <a:rPr lang="en-US" sz="2000" b="1" dirty="0"/>
              <a:t>Table 4: Change in US and UK exports (% change)</a:t>
            </a:r>
          </a:p>
        </p:txBody>
      </p:sp>
      <p:sp>
        <p:nvSpPr>
          <p:cNvPr id="8" name="TextBox 7">
            <a:extLst>
              <a:ext uri="{FF2B5EF4-FFF2-40B4-BE49-F238E27FC236}">
                <a16:creationId xmlns:a16="http://schemas.microsoft.com/office/drawing/2014/main" id="{0066752C-F5D2-E8F5-2560-061A93313689}"/>
              </a:ext>
            </a:extLst>
          </p:cNvPr>
          <p:cNvSpPr txBox="1"/>
          <p:nvPr/>
        </p:nvSpPr>
        <p:spPr>
          <a:xfrm>
            <a:off x="162151" y="4586902"/>
            <a:ext cx="2235200" cy="707886"/>
          </a:xfrm>
          <a:prstGeom prst="rect">
            <a:avLst/>
          </a:prstGeom>
          <a:noFill/>
        </p:spPr>
        <p:txBody>
          <a:bodyPr wrap="square" rtlCol="0">
            <a:spAutoFit/>
          </a:bodyPr>
          <a:lstStyle/>
          <a:p>
            <a:r>
              <a:rPr lang="en-US" sz="2000" b="1" dirty="0"/>
              <a:t>Table 5: Macro effects</a:t>
            </a:r>
          </a:p>
        </p:txBody>
      </p:sp>
      <p:sp>
        <p:nvSpPr>
          <p:cNvPr id="19" name="Arrow: Up 18">
            <a:extLst>
              <a:ext uri="{FF2B5EF4-FFF2-40B4-BE49-F238E27FC236}">
                <a16:creationId xmlns:a16="http://schemas.microsoft.com/office/drawing/2014/main" id="{E1FC12E8-0DFF-6316-EAA4-4D1EBA3983C7}"/>
              </a:ext>
            </a:extLst>
          </p:cNvPr>
          <p:cNvSpPr/>
          <p:nvPr/>
        </p:nvSpPr>
        <p:spPr>
          <a:xfrm rot="10800000" flipH="1">
            <a:off x="8982495" y="2096014"/>
            <a:ext cx="123923" cy="367185"/>
          </a:xfrm>
          <a:prstGeom prst="upArrow">
            <a:avLst>
              <a:gd name="adj1" fmla="val 50000"/>
              <a:gd name="adj2" fmla="val 100000"/>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Up 22">
            <a:extLst>
              <a:ext uri="{FF2B5EF4-FFF2-40B4-BE49-F238E27FC236}">
                <a16:creationId xmlns:a16="http://schemas.microsoft.com/office/drawing/2014/main" id="{02BB589E-9787-F086-5E97-A9ED4D859048}"/>
              </a:ext>
            </a:extLst>
          </p:cNvPr>
          <p:cNvSpPr/>
          <p:nvPr/>
        </p:nvSpPr>
        <p:spPr>
          <a:xfrm flipH="1">
            <a:off x="8982497" y="2512319"/>
            <a:ext cx="123923" cy="367185"/>
          </a:xfrm>
          <a:prstGeom prst="upArrow">
            <a:avLst>
              <a:gd name="adj1" fmla="val 50000"/>
              <a:gd name="adj2" fmla="val 100000"/>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Up 23">
            <a:extLst>
              <a:ext uri="{FF2B5EF4-FFF2-40B4-BE49-F238E27FC236}">
                <a16:creationId xmlns:a16="http://schemas.microsoft.com/office/drawing/2014/main" id="{5129D0FD-FECC-236B-40C4-4EF261F71467}"/>
              </a:ext>
            </a:extLst>
          </p:cNvPr>
          <p:cNvSpPr/>
          <p:nvPr/>
        </p:nvSpPr>
        <p:spPr>
          <a:xfrm flipH="1">
            <a:off x="8982497" y="2899894"/>
            <a:ext cx="123924" cy="367185"/>
          </a:xfrm>
          <a:prstGeom prst="upArrow">
            <a:avLst>
              <a:gd name="adj1" fmla="val 50000"/>
              <a:gd name="adj2" fmla="val 100000"/>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Up 24">
            <a:extLst>
              <a:ext uri="{FF2B5EF4-FFF2-40B4-BE49-F238E27FC236}">
                <a16:creationId xmlns:a16="http://schemas.microsoft.com/office/drawing/2014/main" id="{B3BB87AB-DE09-8C89-7F9A-B4B0E4A9A689}"/>
              </a:ext>
            </a:extLst>
          </p:cNvPr>
          <p:cNvSpPr/>
          <p:nvPr/>
        </p:nvSpPr>
        <p:spPr>
          <a:xfrm flipH="1">
            <a:off x="8982497" y="3301833"/>
            <a:ext cx="123923" cy="367185"/>
          </a:xfrm>
          <a:prstGeom prst="upArrow">
            <a:avLst>
              <a:gd name="adj1" fmla="val 50000"/>
              <a:gd name="adj2" fmla="val 100000"/>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Up 25">
            <a:extLst>
              <a:ext uri="{FF2B5EF4-FFF2-40B4-BE49-F238E27FC236}">
                <a16:creationId xmlns:a16="http://schemas.microsoft.com/office/drawing/2014/main" id="{98613AEC-09CF-736E-400A-554A768F24D6}"/>
              </a:ext>
            </a:extLst>
          </p:cNvPr>
          <p:cNvSpPr/>
          <p:nvPr/>
        </p:nvSpPr>
        <p:spPr>
          <a:xfrm flipH="1">
            <a:off x="8982495" y="3682118"/>
            <a:ext cx="123924" cy="367185"/>
          </a:xfrm>
          <a:prstGeom prst="upArrow">
            <a:avLst>
              <a:gd name="adj1" fmla="val 50000"/>
              <a:gd name="adj2" fmla="val 100000"/>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Up 26">
            <a:extLst>
              <a:ext uri="{FF2B5EF4-FFF2-40B4-BE49-F238E27FC236}">
                <a16:creationId xmlns:a16="http://schemas.microsoft.com/office/drawing/2014/main" id="{7D1C4D0F-02C1-10E6-B840-8D4B5198EC3D}"/>
              </a:ext>
            </a:extLst>
          </p:cNvPr>
          <p:cNvSpPr/>
          <p:nvPr/>
        </p:nvSpPr>
        <p:spPr>
          <a:xfrm flipH="1">
            <a:off x="8982495" y="5718543"/>
            <a:ext cx="123923" cy="288897"/>
          </a:xfrm>
          <a:prstGeom prst="upArrow">
            <a:avLst>
              <a:gd name="adj1" fmla="val 50000"/>
              <a:gd name="adj2" fmla="val 100000"/>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Up 27">
            <a:extLst>
              <a:ext uri="{FF2B5EF4-FFF2-40B4-BE49-F238E27FC236}">
                <a16:creationId xmlns:a16="http://schemas.microsoft.com/office/drawing/2014/main" id="{773B3FD4-DF89-4E6A-D10A-715541D70089}"/>
              </a:ext>
            </a:extLst>
          </p:cNvPr>
          <p:cNvSpPr/>
          <p:nvPr/>
        </p:nvSpPr>
        <p:spPr>
          <a:xfrm rot="10800000" flipH="1">
            <a:off x="10748541" y="5742671"/>
            <a:ext cx="123923" cy="288897"/>
          </a:xfrm>
          <a:prstGeom prst="upArrow">
            <a:avLst>
              <a:gd name="adj1" fmla="val 50000"/>
              <a:gd name="adj2" fmla="val 100000"/>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7770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356471D-6C84-8B47-8D6A-C993562971A3}"/>
              </a:ext>
            </a:extLst>
          </p:cNvPr>
          <p:cNvSpPr>
            <a:spLocks noGrp="1"/>
          </p:cNvSpPr>
          <p:nvPr>
            <p:ph type="title"/>
          </p:nvPr>
        </p:nvSpPr>
        <p:spPr>
          <a:xfrm>
            <a:off x="162152" y="73256"/>
            <a:ext cx="10515600" cy="1194091"/>
          </a:xfrm>
        </p:spPr>
        <p:txBody>
          <a:bodyPr/>
          <a:lstStyle/>
          <a:p>
            <a:r>
              <a:rPr lang="en-US" dirty="0"/>
              <a:t>Two-way Liberalization</a:t>
            </a:r>
            <a:br>
              <a:rPr lang="en-US" dirty="0"/>
            </a:br>
            <a:r>
              <a:rPr lang="en-US" sz="2400" dirty="0"/>
              <a:t>Effect of US-UK services liberalization</a:t>
            </a:r>
            <a:endParaRPr lang="en-US" dirty="0"/>
          </a:p>
        </p:txBody>
      </p:sp>
      <p:sp>
        <p:nvSpPr>
          <p:cNvPr id="3" name="Slide Number Placeholder 2">
            <a:extLst>
              <a:ext uri="{FF2B5EF4-FFF2-40B4-BE49-F238E27FC236}">
                <a16:creationId xmlns:a16="http://schemas.microsoft.com/office/drawing/2014/main" id="{244F604D-AB4F-2166-77EC-7D3C91444563}"/>
              </a:ext>
            </a:extLst>
          </p:cNvPr>
          <p:cNvSpPr>
            <a:spLocks noGrp="1"/>
          </p:cNvSpPr>
          <p:nvPr>
            <p:ph type="sldNum" sz="quarter" idx="12"/>
          </p:nvPr>
        </p:nvSpPr>
        <p:spPr/>
        <p:txBody>
          <a:bodyPr/>
          <a:lstStyle/>
          <a:p>
            <a:fld id="{EB8115EF-2CB6-4207-A8BF-B1C3143D5210}" type="slidenum">
              <a:rPr lang="en-US" smtClean="0"/>
              <a:t>13</a:t>
            </a:fld>
            <a:endParaRPr lang="en-US"/>
          </a:p>
        </p:txBody>
      </p:sp>
      <p:graphicFrame>
        <p:nvGraphicFramePr>
          <p:cNvPr id="2" name="Table 5">
            <a:extLst>
              <a:ext uri="{FF2B5EF4-FFF2-40B4-BE49-F238E27FC236}">
                <a16:creationId xmlns:a16="http://schemas.microsoft.com/office/drawing/2014/main" id="{89312100-CDF0-93FD-01E6-72CEDADA8373}"/>
              </a:ext>
            </a:extLst>
          </p:cNvPr>
          <p:cNvGraphicFramePr>
            <a:graphicFrameLocks/>
          </p:cNvGraphicFramePr>
          <p:nvPr>
            <p:extLst>
              <p:ext uri="{D42A27DB-BD31-4B8C-83A1-F6EECF244321}">
                <p14:modId xmlns:p14="http://schemas.microsoft.com/office/powerpoint/2010/main" val="3122739321"/>
              </p:ext>
            </p:extLst>
          </p:nvPr>
        </p:nvGraphicFramePr>
        <p:xfrm>
          <a:off x="2397353" y="1516665"/>
          <a:ext cx="9516377" cy="2545255"/>
        </p:xfrm>
        <a:graphic>
          <a:graphicData uri="http://schemas.openxmlformats.org/drawingml/2006/table">
            <a:tbl>
              <a:tblPr firstRow="1" bandRow="1">
                <a:tableStyleId>{5C22544A-7EE6-4342-B048-85BDC9FD1C3A}</a:tableStyleId>
              </a:tblPr>
              <a:tblGrid>
                <a:gridCol w="1363149">
                  <a:extLst>
                    <a:ext uri="{9D8B030D-6E8A-4147-A177-3AD203B41FA5}">
                      <a16:colId xmlns:a16="http://schemas.microsoft.com/office/drawing/2014/main" val="2772271637"/>
                    </a:ext>
                  </a:extLst>
                </a:gridCol>
                <a:gridCol w="2038307">
                  <a:extLst>
                    <a:ext uri="{9D8B030D-6E8A-4147-A177-3AD203B41FA5}">
                      <a16:colId xmlns:a16="http://schemas.microsoft.com/office/drawing/2014/main" val="615584439"/>
                    </a:ext>
                  </a:extLst>
                </a:gridCol>
                <a:gridCol w="2038307">
                  <a:extLst>
                    <a:ext uri="{9D8B030D-6E8A-4147-A177-3AD203B41FA5}">
                      <a16:colId xmlns:a16="http://schemas.microsoft.com/office/drawing/2014/main" val="1327842376"/>
                    </a:ext>
                  </a:extLst>
                </a:gridCol>
                <a:gridCol w="2038307">
                  <a:extLst>
                    <a:ext uri="{9D8B030D-6E8A-4147-A177-3AD203B41FA5}">
                      <a16:colId xmlns:a16="http://schemas.microsoft.com/office/drawing/2014/main" val="3462009386"/>
                    </a:ext>
                  </a:extLst>
                </a:gridCol>
                <a:gridCol w="2038307">
                  <a:extLst>
                    <a:ext uri="{9D8B030D-6E8A-4147-A177-3AD203B41FA5}">
                      <a16:colId xmlns:a16="http://schemas.microsoft.com/office/drawing/2014/main" val="2385116547"/>
                    </a:ext>
                  </a:extLst>
                </a:gridCol>
              </a:tblGrid>
              <a:tr h="595927">
                <a:tc>
                  <a:txBody>
                    <a:bodyPr/>
                    <a:lstStyle/>
                    <a:p>
                      <a:r>
                        <a:rPr lang="en-US" sz="1800" dirty="0"/>
                        <a:t>GTAP Sector</a:t>
                      </a:r>
                    </a:p>
                  </a:txBody>
                  <a:tcPr/>
                </a:tc>
                <a:tc>
                  <a:txBody>
                    <a:bodyPr/>
                    <a:lstStyle/>
                    <a:p>
                      <a:pPr algn="r"/>
                      <a:r>
                        <a:rPr lang="en-US" sz="1800" dirty="0"/>
                        <a:t>Default:</a:t>
                      </a:r>
                    </a:p>
                    <a:p>
                      <a:pPr algn="r"/>
                      <a:r>
                        <a:rPr lang="en-US" sz="1800" dirty="0"/>
                        <a:t> US exports to UK</a:t>
                      </a:r>
                    </a:p>
                  </a:txBody>
                  <a:tcPr/>
                </a:tc>
                <a:tc>
                  <a:txBody>
                    <a:bodyPr/>
                    <a:lstStyle/>
                    <a:p>
                      <a:pPr algn="r"/>
                      <a:r>
                        <a:rPr lang="en-US" sz="1800" dirty="0"/>
                        <a:t>Default:</a:t>
                      </a:r>
                    </a:p>
                    <a:p>
                      <a:pPr algn="r"/>
                      <a:r>
                        <a:rPr lang="en-US" sz="1800" dirty="0"/>
                        <a:t> UK exports to US</a:t>
                      </a:r>
                    </a:p>
                  </a:txBody>
                  <a:tcPr/>
                </a:tc>
                <a:tc>
                  <a:txBody>
                    <a:bodyPr/>
                    <a:lstStyle/>
                    <a:p>
                      <a:pPr algn="r"/>
                      <a:r>
                        <a:rPr lang="en-US" sz="1800" dirty="0"/>
                        <a:t>New: </a:t>
                      </a:r>
                    </a:p>
                    <a:p>
                      <a:pPr algn="r"/>
                      <a:r>
                        <a:rPr lang="en-US" sz="1800" dirty="0"/>
                        <a:t>US exports to UK</a:t>
                      </a:r>
                    </a:p>
                  </a:txBody>
                  <a:tcPr>
                    <a:solidFill>
                      <a:schemeClr val="accent6">
                        <a:lumMod val="75000"/>
                      </a:schemeClr>
                    </a:solidFill>
                  </a:tcPr>
                </a:tc>
                <a:tc>
                  <a:txBody>
                    <a:bodyPr/>
                    <a:lstStyle/>
                    <a:p>
                      <a:pPr algn="r"/>
                      <a:r>
                        <a:rPr lang="en-US" sz="1800" dirty="0"/>
                        <a:t>New: </a:t>
                      </a:r>
                    </a:p>
                    <a:p>
                      <a:pPr algn="r"/>
                      <a:r>
                        <a:rPr lang="en-US" sz="1800" dirty="0"/>
                        <a:t>UK exports to US</a:t>
                      </a:r>
                    </a:p>
                  </a:txBody>
                  <a:tcPr>
                    <a:solidFill>
                      <a:schemeClr val="accent6">
                        <a:lumMod val="75000"/>
                      </a:schemeClr>
                    </a:solidFill>
                  </a:tcPr>
                </a:tc>
                <a:extLst>
                  <a:ext uri="{0D108BD9-81ED-4DB2-BD59-A6C34878D82A}">
                    <a16:rowId xmlns:a16="http://schemas.microsoft.com/office/drawing/2014/main" val="2122023796"/>
                  </a:ext>
                </a:extLst>
              </a:tr>
              <a:tr h="381035">
                <a:tc>
                  <a:txBody>
                    <a:bodyPr/>
                    <a:lstStyle/>
                    <a:p>
                      <a:r>
                        <a:rPr lang="en-US" sz="1800" b="0" dirty="0" err="1">
                          <a:latin typeface="+mn-lt"/>
                        </a:rPr>
                        <a:t>cmn</a:t>
                      </a:r>
                      <a:endParaRPr lang="en-US" sz="1800" b="0" dirty="0">
                        <a:latin typeface="+mn-lt"/>
                      </a:endParaRPr>
                    </a:p>
                  </a:txBody>
                  <a:tcPr/>
                </a:tc>
                <a:tc>
                  <a:txBody>
                    <a:bodyPr/>
                    <a:lstStyle/>
                    <a:p>
                      <a:pPr algn="r" fontAlgn="b"/>
                      <a:r>
                        <a:rPr lang="en-US" sz="1800" b="0" i="0" u="none" strike="noStrike" dirty="0">
                          <a:solidFill>
                            <a:srgbClr val="000000"/>
                          </a:solidFill>
                          <a:effectLst/>
                          <a:latin typeface="+mn-lt"/>
                        </a:rPr>
                        <a:t>51.63</a:t>
                      </a:r>
                    </a:p>
                  </a:txBody>
                  <a:tcPr marL="9525" marR="9525" marT="9525" marB="0"/>
                </a:tc>
                <a:tc>
                  <a:txBody>
                    <a:bodyPr/>
                    <a:lstStyle/>
                    <a:p>
                      <a:pPr algn="r" fontAlgn="b"/>
                      <a:r>
                        <a:rPr lang="en-US" sz="1800" b="0" i="0" u="none" strike="noStrike" dirty="0">
                          <a:solidFill>
                            <a:srgbClr val="000000"/>
                          </a:solidFill>
                          <a:effectLst/>
                          <a:latin typeface="+mn-lt"/>
                        </a:rPr>
                        <a:t>50.69</a:t>
                      </a:r>
                    </a:p>
                  </a:txBody>
                  <a:tcPr marL="9525" marR="9525" marT="9525" marB="0"/>
                </a:tc>
                <a:tc>
                  <a:txBody>
                    <a:bodyPr/>
                    <a:lstStyle/>
                    <a:p>
                      <a:pPr algn="r" fontAlgn="b"/>
                      <a:r>
                        <a:rPr lang="en-US" sz="1800" b="0" i="0" u="none" strike="noStrike" dirty="0">
                          <a:solidFill>
                            <a:srgbClr val="000000"/>
                          </a:solidFill>
                          <a:effectLst/>
                          <a:latin typeface="+mn-lt"/>
                        </a:rPr>
                        <a:t>35.39</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34.62</a:t>
                      </a:r>
                    </a:p>
                  </a:txBody>
                  <a:tcPr marL="9525" marR="9525" marT="9525" marB="0">
                    <a:solidFill>
                      <a:schemeClr val="accent6">
                        <a:lumMod val="40000"/>
                        <a:lumOff val="60000"/>
                      </a:schemeClr>
                    </a:solidFill>
                  </a:tcPr>
                </a:tc>
                <a:extLst>
                  <a:ext uri="{0D108BD9-81ED-4DB2-BD59-A6C34878D82A}">
                    <a16:rowId xmlns:a16="http://schemas.microsoft.com/office/drawing/2014/main" val="1183052725"/>
                  </a:ext>
                </a:extLst>
              </a:tr>
              <a:tr h="381035">
                <a:tc>
                  <a:txBody>
                    <a:bodyPr/>
                    <a:lstStyle/>
                    <a:p>
                      <a:r>
                        <a:rPr lang="en-US" sz="1800" b="0" dirty="0">
                          <a:latin typeface="+mn-lt"/>
                        </a:rPr>
                        <a:t>ins</a:t>
                      </a:r>
                    </a:p>
                  </a:txBody>
                  <a:tcPr/>
                </a:tc>
                <a:tc>
                  <a:txBody>
                    <a:bodyPr/>
                    <a:lstStyle/>
                    <a:p>
                      <a:pPr algn="r" fontAlgn="b"/>
                      <a:r>
                        <a:rPr lang="en-US" sz="1800" b="0" i="0" u="none" strike="noStrike" dirty="0">
                          <a:solidFill>
                            <a:srgbClr val="000000"/>
                          </a:solidFill>
                          <a:effectLst/>
                          <a:latin typeface="+mn-lt"/>
                        </a:rPr>
                        <a:t>11.69</a:t>
                      </a:r>
                    </a:p>
                  </a:txBody>
                  <a:tcPr marL="9525" marR="9525" marT="9525" marB="0"/>
                </a:tc>
                <a:tc>
                  <a:txBody>
                    <a:bodyPr/>
                    <a:lstStyle/>
                    <a:p>
                      <a:pPr algn="r" fontAlgn="b"/>
                      <a:r>
                        <a:rPr lang="en-US" sz="1800" b="0" i="0" u="none" strike="noStrike" dirty="0">
                          <a:solidFill>
                            <a:srgbClr val="000000"/>
                          </a:solidFill>
                          <a:effectLst/>
                          <a:latin typeface="+mn-lt"/>
                        </a:rPr>
                        <a:t>10.30</a:t>
                      </a:r>
                    </a:p>
                  </a:txBody>
                  <a:tcPr marL="9525" marR="9525" marT="9525" marB="0"/>
                </a:tc>
                <a:tc>
                  <a:txBody>
                    <a:bodyPr/>
                    <a:lstStyle/>
                    <a:p>
                      <a:pPr algn="r" fontAlgn="b"/>
                      <a:r>
                        <a:rPr lang="en-US" sz="1800" b="0" i="0" u="none" strike="noStrike" dirty="0">
                          <a:solidFill>
                            <a:srgbClr val="000000"/>
                          </a:solidFill>
                          <a:effectLst/>
                          <a:latin typeface="+mn-lt"/>
                        </a:rPr>
                        <a:t>13.04</a:t>
                      </a:r>
                    </a:p>
                  </a:txBody>
                  <a:tcPr marL="9525" marR="9525" marT="9525" marB="0">
                    <a:solidFill>
                      <a:schemeClr val="accent6">
                        <a:lumMod val="20000"/>
                        <a:lumOff val="80000"/>
                      </a:schemeClr>
                    </a:solidFill>
                  </a:tcPr>
                </a:tc>
                <a:tc>
                  <a:txBody>
                    <a:bodyPr/>
                    <a:lstStyle/>
                    <a:p>
                      <a:pPr algn="r" fontAlgn="b"/>
                      <a:r>
                        <a:rPr lang="en-US" sz="1800" b="0" i="0" u="none" strike="noStrike" dirty="0">
                          <a:solidFill>
                            <a:srgbClr val="000000"/>
                          </a:solidFill>
                          <a:effectLst/>
                          <a:latin typeface="+mn-lt"/>
                        </a:rPr>
                        <a:t>11.53</a:t>
                      </a:r>
                    </a:p>
                  </a:txBody>
                  <a:tcPr marL="9525" marR="9525" marT="9525" marB="0">
                    <a:solidFill>
                      <a:schemeClr val="accent6">
                        <a:lumMod val="20000"/>
                        <a:lumOff val="80000"/>
                      </a:schemeClr>
                    </a:solidFill>
                  </a:tcPr>
                </a:tc>
                <a:extLst>
                  <a:ext uri="{0D108BD9-81ED-4DB2-BD59-A6C34878D82A}">
                    <a16:rowId xmlns:a16="http://schemas.microsoft.com/office/drawing/2014/main" val="3643060188"/>
                  </a:ext>
                </a:extLst>
              </a:tr>
              <a:tr h="381035">
                <a:tc>
                  <a:txBody>
                    <a:bodyPr/>
                    <a:lstStyle/>
                    <a:p>
                      <a:r>
                        <a:rPr lang="en-US" sz="1800" b="0" dirty="0" err="1">
                          <a:latin typeface="+mn-lt"/>
                        </a:rPr>
                        <a:t>obs</a:t>
                      </a:r>
                      <a:endParaRPr lang="en-US" sz="1800" b="0" dirty="0">
                        <a:latin typeface="+mn-lt"/>
                      </a:endParaRPr>
                    </a:p>
                  </a:txBody>
                  <a:tcPr/>
                </a:tc>
                <a:tc>
                  <a:txBody>
                    <a:bodyPr/>
                    <a:lstStyle/>
                    <a:p>
                      <a:pPr algn="r" fontAlgn="b"/>
                      <a:r>
                        <a:rPr lang="en-US" sz="1800" b="0" i="0" u="none" strike="noStrike" dirty="0">
                          <a:solidFill>
                            <a:srgbClr val="000000"/>
                          </a:solidFill>
                          <a:effectLst/>
                          <a:latin typeface="+mn-lt"/>
                        </a:rPr>
                        <a:t>32.73</a:t>
                      </a:r>
                    </a:p>
                  </a:txBody>
                  <a:tcPr marL="9525" marR="9525" marT="9525" marB="0"/>
                </a:tc>
                <a:tc>
                  <a:txBody>
                    <a:bodyPr/>
                    <a:lstStyle/>
                    <a:p>
                      <a:pPr algn="r" fontAlgn="b"/>
                      <a:r>
                        <a:rPr lang="en-US" sz="1800" b="0" i="0" u="none" strike="noStrike" dirty="0">
                          <a:solidFill>
                            <a:srgbClr val="000000"/>
                          </a:solidFill>
                          <a:effectLst/>
                          <a:latin typeface="+mn-lt"/>
                        </a:rPr>
                        <a:t>31.69</a:t>
                      </a:r>
                    </a:p>
                  </a:txBody>
                  <a:tcPr marL="9525" marR="9525" marT="9525" marB="0"/>
                </a:tc>
                <a:tc>
                  <a:txBody>
                    <a:bodyPr/>
                    <a:lstStyle/>
                    <a:p>
                      <a:pPr algn="r" fontAlgn="b"/>
                      <a:r>
                        <a:rPr lang="en-US" sz="1800" b="0" i="0" u="none" strike="noStrike" dirty="0">
                          <a:solidFill>
                            <a:srgbClr val="000000"/>
                          </a:solidFill>
                          <a:effectLst/>
                          <a:latin typeface="+mn-lt"/>
                        </a:rPr>
                        <a:t>44.71</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43.41</a:t>
                      </a:r>
                    </a:p>
                  </a:txBody>
                  <a:tcPr marL="9525" marR="9525" marT="9525" marB="0">
                    <a:solidFill>
                      <a:schemeClr val="accent6">
                        <a:lumMod val="40000"/>
                        <a:lumOff val="60000"/>
                      </a:schemeClr>
                    </a:solidFill>
                  </a:tcPr>
                </a:tc>
                <a:extLst>
                  <a:ext uri="{0D108BD9-81ED-4DB2-BD59-A6C34878D82A}">
                    <a16:rowId xmlns:a16="http://schemas.microsoft.com/office/drawing/2014/main" val="1722625652"/>
                  </a:ext>
                </a:extLst>
              </a:tr>
              <a:tr h="381035">
                <a:tc>
                  <a:txBody>
                    <a:bodyPr/>
                    <a:lstStyle/>
                    <a:p>
                      <a:r>
                        <a:rPr lang="en-US" sz="1800" b="0" dirty="0" err="1">
                          <a:latin typeface="+mn-lt"/>
                        </a:rPr>
                        <a:t>ofi</a:t>
                      </a:r>
                      <a:endParaRPr lang="en-US" sz="1800" b="0" dirty="0">
                        <a:latin typeface="+mn-lt"/>
                      </a:endParaRPr>
                    </a:p>
                  </a:txBody>
                  <a:tcPr/>
                </a:tc>
                <a:tc>
                  <a:txBody>
                    <a:bodyPr/>
                    <a:lstStyle/>
                    <a:p>
                      <a:pPr algn="r" fontAlgn="b"/>
                      <a:r>
                        <a:rPr lang="en-US" sz="1800" b="0" i="0" u="none" strike="noStrike" dirty="0">
                          <a:solidFill>
                            <a:srgbClr val="000000"/>
                          </a:solidFill>
                          <a:effectLst/>
                          <a:latin typeface="+mn-lt"/>
                        </a:rPr>
                        <a:t>26.47</a:t>
                      </a:r>
                    </a:p>
                  </a:txBody>
                  <a:tcPr marL="9525" marR="9525" marT="9525" marB="0"/>
                </a:tc>
                <a:tc>
                  <a:txBody>
                    <a:bodyPr/>
                    <a:lstStyle/>
                    <a:p>
                      <a:pPr algn="r" fontAlgn="b"/>
                      <a:r>
                        <a:rPr lang="en-US" sz="1800" b="0" i="0" u="none" strike="noStrike" dirty="0">
                          <a:solidFill>
                            <a:srgbClr val="000000"/>
                          </a:solidFill>
                          <a:effectLst/>
                          <a:latin typeface="+mn-lt"/>
                        </a:rPr>
                        <a:t>26.07</a:t>
                      </a:r>
                    </a:p>
                  </a:txBody>
                  <a:tcPr marL="9525" marR="9525" marT="9525" marB="0"/>
                </a:tc>
                <a:tc>
                  <a:txBody>
                    <a:bodyPr/>
                    <a:lstStyle/>
                    <a:p>
                      <a:pPr algn="r" fontAlgn="b"/>
                      <a:r>
                        <a:rPr lang="en-US" sz="1800" b="0" i="0" u="none" strike="noStrike" dirty="0">
                          <a:solidFill>
                            <a:srgbClr val="000000"/>
                          </a:solidFill>
                          <a:effectLst/>
                          <a:latin typeface="+mn-lt"/>
                        </a:rPr>
                        <a:t>40.68</a:t>
                      </a:r>
                    </a:p>
                  </a:txBody>
                  <a:tcPr marL="9525" marR="9525" marT="9525" marB="0">
                    <a:solidFill>
                      <a:schemeClr val="accent6">
                        <a:lumMod val="20000"/>
                        <a:lumOff val="80000"/>
                      </a:schemeClr>
                    </a:solidFill>
                  </a:tcPr>
                </a:tc>
                <a:tc>
                  <a:txBody>
                    <a:bodyPr/>
                    <a:lstStyle/>
                    <a:p>
                      <a:pPr algn="r" fontAlgn="b"/>
                      <a:r>
                        <a:rPr lang="en-US" sz="1800" b="0" i="0" u="none" strike="noStrike" dirty="0">
                          <a:solidFill>
                            <a:srgbClr val="000000"/>
                          </a:solidFill>
                          <a:effectLst/>
                          <a:latin typeface="+mn-lt"/>
                        </a:rPr>
                        <a:t>40.17</a:t>
                      </a:r>
                    </a:p>
                  </a:txBody>
                  <a:tcPr marL="9525" marR="9525" marT="9525" marB="0">
                    <a:solidFill>
                      <a:schemeClr val="accent6">
                        <a:lumMod val="20000"/>
                        <a:lumOff val="80000"/>
                      </a:schemeClr>
                    </a:solidFill>
                  </a:tcPr>
                </a:tc>
                <a:extLst>
                  <a:ext uri="{0D108BD9-81ED-4DB2-BD59-A6C34878D82A}">
                    <a16:rowId xmlns:a16="http://schemas.microsoft.com/office/drawing/2014/main" val="1504406288"/>
                  </a:ext>
                </a:extLst>
              </a:tr>
              <a:tr h="381035">
                <a:tc>
                  <a:txBody>
                    <a:bodyPr/>
                    <a:lstStyle/>
                    <a:p>
                      <a:r>
                        <a:rPr lang="en-US" sz="1800" b="0" dirty="0" err="1">
                          <a:latin typeface="+mn-lt"/>
                        </a:rPr>
                        <a:t>trd</a:t>
                      </a:r>
                      <a:endParaRPr lang="en-US" sz="1800" b="0" dirty="0">
                        <a:latin typeface="+mn-lt"/>
                      </a:endParaRPr>
                    </a:p>
                  </a:txBody>
                  <a:tcPr/>
                </a:tc>
                <a:tc>
                  <a:txBody>
                    <a:bodyPr/>
                    <a:lstStyle/>
                    <a:p>
                      <a:pPr algn="r" fontAlgn="b"/>
                      <a:r>
                        <a:rPr lang="en-US" sz="1800" b="0" i="0" u="none" strike="noStrike" dirty="0">
                          <a:solidFill>
                            <a:srgbClr val="000000"/>
                          </a:solidFill>
                          <a:effectLst/>
                          <a:latin typeface="+mn-lt"/>
                        </a:rPr>
                        <a:t>17.46</a:t>
                      </a:r>
                    </a:p>
                  </a:txBody>
                  <a:tcPr marL="9525" marR="9525" marT="9525" marB="0"/>
                </a:tc>
                <a:tc>
                  <a:txBody>
                    <a:bodyPr/>
                    <a:lstStyle/>
                    <a:p>
                      <a:pPr algn="r" fontAlgn="b"/>
                      <a:r>
                        <a:rPr lang="en-US" sz="1800" b="0" i="0" u="none" strike="noStrike" dirty="0">
                          <a:solidFill>
                            <a:srgbClr val="000000"/>
                          </a:solidFill>
                          <a:effectLst/>
                          <a:latin typeface="+mn-lt"/>
                        </a:rPr>
                        <a:t>16.00</a:t>
                      </a:r>
                    </a:p>
                  </a:txBody>
                  <a:tcPr marL="9525" marR="9525" marT="9525" marB="0"/>
                </a:tc>
                <a:tc>
                  <a:txBody>
                    <a:bodyPr/>
                    <a:lstStyle/>
                    <a:p>
                      <a:pPr algn="r" fontAlgn="b"/>
                      <a:r>
                        <a:rPr lang="en-US" sz="1800" b="0" i="0" u="none" strike="noStrike" dirty="0">
                          <a:solidFill>
                            <a:srgbClr val="000000"/>
                          </a:solidFill>
                          <a:effectLst/>
                          <a:latin typeface="+mn-lt"/>
                        </a:rPr>
                        <a:t>26.02</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24.06</a:t>
                      </a:r>
                    </a:p>
                  </a:txBody>
                  <a:tcPr marL="9525" marR="9525" marT="9525" marB="0">
                    <a:solidFill>
                      <a:schemeClr val="accent6">
                        <a:lumMod val="40000"/>
                        <a:lumOff val="60000"/>
                      </a:schemeClr>
                    </a:solidFill>
                  </a:tcPr>
                </a:tc>
                <a:extLst>
                  <a:ext uri="{0D108BD9-81ED-4DB2-BD59-A6C34878D82A}">
                    <a16:rowId xmlns:a16="http://schemas.microsoft.com/office/drawing/2014/main" val="1117508571"/>
                  </a:ext>
                </a:extLst>
              </a:tr>
            </a:tbl>
          </a:graphicData>
        </a:graphic>
      </p:graphicFrame>
      <p:graphicFrame>
        <p:nvGraphicFramePr>
          <p:cNvPr id="6" name="Table 5">
            <a:extLst>
              <a:ext uri="{FF2B5EF4-FFF2-40B4-BE49-F238E27FC236}">
                <a16:creationId xmlns:a16="http://schemas.microsoft.com/office/drawing/2014/main" id="{34606B0E-1DA1-A86D-92F0-075D9206958A}"/>
              </a:ext>
            </a:extLst>
          </p:cNvPr>
          <p:cNvGraphicFramePr>
            <a:graphicFrameLocks/>
          </p:cNvGraphicFramePr>
          <p:nvPr>
            <p:extLst>
              <p:ext uri="{D42A27DB-BD31-4B8C-83A1-F6EECF244321}">
                <p14:modId xmlns:p14="http://schemas.microsoft.com/office/powerpoint/2010/main" val="464237185"/>
              </p:ext>
            </p:extLst>
          </p:nvPr>
        </p:nvGraphicFramePr>
        <p:xfrm>
          <a:off x="2397352" y="4586902"/>
          <a:ext cx="9516379" cy="1508865"/>
        </p:xfrm>
        <a:graphic>
          <a:graphicData uri="http://schemas.openxmlformats.org/drawingml/2006/table">
            <a:tbl>
              <a:tblPr firstRow="1" bandRow="1">
                <a:tableStyleId>{5C22544A-7EE6-4342-B048-85BDC9FD1C3A}</a:tableStyleId>
              </a:tblPr>
              <a:tblGrid>
                <a:gridCol w="1913391">
                  <a:extLst>
                    <a:ext uri="{9D8B030D-6E8A-4147-A177-3AD203B41FA5}">
                      <a16:colId xmlns:a16="http://schemas.microsoft.com/office/drawing/2014/main" val="2772271637"/>
                    </a:ext>
                  </a:extLst>
                </a:gridCol>
                <a:gridCol w="1900747">
                  <a:extLst>
                    <a:ext uri="{9D8B030D-6E8A-4147-A177-3AD203B41FA5}">
                      <a16:colId xmlns:a16="http://schemas.microsoft.com/office/drawing/2014/main" val="615584439"/>
                    </a:ext>
                  </a:extLst>
                </a:gridCol>
                <a:gridCol w="1900747">
                  <a:extLst>
                    <a:ext uri="{9D8B030D-6E8A-4147-A177-3AD203B41FA5}">
                      <a16:colId xmlns:a16="http://schemas.microsoft.com/office/drawing/2014/main" val="1327842376"/>
                    </a:ext>
                  </a:extLst>
                </a:gridCol>
                <a:gridCol w="1900747">
                  <a:extLst>
                    <a:ext uri="{9D8B030D-6E8A-4147-A177-3AD203B41FA5}">
                      <a16:colId xmlns:a16="http://schemas.microsoft.com/office/drawing/2014/main" val="3462009386"/>
                    </a:ext>
                  </a:extLst>
                </a:gridCol>
                <a:gridCol w="1900747">
                  <a:extLst>
                    <a:ext uri="{9D8B030D-6E8A-4147-A177-3AD203B41FA5}">
                      <a16:colId xmlns:a16="http://schemas.microsoft.com/office/drawing/2014/main" val="2385116547"/>
                    </a:ext>
                  </a:extLst>
                </a:gridCol>
              </a:tblGrid>
              <a:tr h="352237">
                <a:tc>
                  <a:txBody>
                    <a:bodyPr/>
                    <a:lstStyle/>
                    <a:p>
                      <a:r>
                        <a:rPr lang="en-US" sz="1800" dirty="0">
                          <a:latin typeface="+mn-lt"/>
                        </a:rPr>
                        <a:t>Effects</a:t>
                      </a:r>
                    </a:p>
                  </a:txBody>
                  <a:tcPr/>
                </a:tc>
                <a:tc>
                  <a:txBody>
                    <a:bodyPr/>
                    <a:lstStyle/>
                    <a:p>
                      <a:pPr algn="r"/>
                      <a:r>
                        <a:rPr lang="en-US" sz="1800" dirty="0">
                          <a:latin typeface="+mn-lt"/>
                        </a:rPr>
                        <a:t>Default: US</a:t>
                      </a:r>
                    </a:p>
                  </a:txBody>
                  <a:tcPr/>
                </a:tc>
                <a:tc>
                  <a:txBody>
                    <a:bodyPr/>
                    <a:lstStyle/>
                    <a:p>
                      <a:pPr algn="r"/>
                      <a:r>
                        <a:rPr lang="en-US" sz="1800" dirty="0">
                          <a:latin typeface="+mn-lt"/>
                        </a:rPr>
                        <a:t>Default: UK</a:t>
                      </a:r>
                    </a:p>
                  </a:txBody>
                  <a:tcPr/>
                </a:tc>
                <a:tc>
                  <a:txBody>
                    <a:bodyPr/>
                    <a:lstStyle/>
                    <a:p>
                      <a:pPr algn="r"/>
                      <a:r>
                        <a:rPr lang="en-US" sz="1800" dirty="0">
                          <a:latin typeface="+mn-lt"/>
                        </a:rPr>
                        <a:t>New: US</a:t>
                      </a:r>
                    </a:p>
                  </a:txBody>
                  <a:tcPr>
                    <a:solidFill>
                      <a:schemeClr val="accent6">
                        <a:lumMod val="75000"/>
                      </a:schemeClr>
                    </a:solidFill>
                  </a:tcPr>
                </a:tc>
                <a:tc>
                  <a:txBody>
                    <a:bodyPr/>
                    <a:lstStyle/>
                    <a:p>
                      <a:pPr algn="r"/>
                      <a:r>
                        <a:rPr lang="en-US" sz="1800" dirty="0">
                          <a:latin typeface="+mn-lt"/>
                        </a:rPr>
                        <a:t>New: UK</a:t>
                      </a:r>
                    </a:p>
                  </a:txBody>
                  <a:tcPr>
                    <a:solidFill>
                      <a:schemeClr val="accent6">
                        <a:lumMod val="75000"/>
                      </a:schemeClr>
                    </a:solidFill>
                  </a:tcPr>
                </a:tc>
                <a:extLst>
                  <a:ext uri="{0D108BD9-81ED-4DB2-BD59-A6C34878D82A}">
                    <a16:rowId xmlns:a16="http://schemas.microsoft.com/office/drawing/2014/main" val="2122023796"/>
                  </a:ext>
                </a:extLst>
              </a:tr>
              <a:tr h="381035">
                <a:tc>
                  <a:txBody>
                    <a:bodyPr/>
                    <a:lstStyle/>
                    <a:p>
                      <a:r>
                        <a:rPr lang="en-US" sz="1800" dirty="0">
                          <a:latin typeface="+mn-lt"/>
                        </a:rPr>
                        <a:t>QGDP (% change)</a:t>
                      </a:r>
                    </a:p>
                  </a:txBody>
                  <a:tcPr/>
                </a:tc>
                <a:tc>
                  <a:txBody>
                    <a:bodyPr/>
                    <a:lstStyle/>
                    <a:p>
                      <a:pPr algn="r" fontAlgn="b"/>
                      <a:r>
                        <a:rPr lang="en-US" sz="1800" b="0" i="0" u="none" strike="noStrike" dirty="0">
                          <a:solidFill>
                            <a:srgbClr val="000000"/>
                          </a:solidFill>
                          <a:effectLst/>
                          <a:latin typeface="+mn-lt"/>
                        </a:rPr>
                        <a:t>0.0112</a:t>
                      </a:r>
                    </a:p>
                  </a:txBody>
                  <a:tcPr marL="9525" marR="9525" marT="9525" marB="0"/>
                </a:tc>
                <a:tc>
                  <a:txBody>
                    <a:bodyPr/>
                    <a:lstStyle/>
                    <a:p>
                      <a:pPr algn="r" fontAlgn="b"/>
                      <a:r>
                        <a:rPr lang="en-US" sz="1800" b="0" i="0" u="none" strike="noStrike" dirty="0">
                          <a:solidFill>
                            <a:srgbClr val="000000"/>
                          </a:solidFill>
                          <a:effectLst/>
                          <a:latin typeface="+mn-lt"/>
                        </a:rPr>
                        <a:t>0.1010</a:t>
                      </a:r>
                    </a:p>
                  </a:txBody>
                  <a:tcPr marL="9525" marR="9525" marT="9525" marB="0"/>
                </a:tc>
                <a:tc>
                  <a:txBody>
                    <a:bodyPr/>
                    <a:lstStyle/>
                    <a:p>
                      <a:pPr algn="r" fontAlgn="b"/>
                      <a:r>
                        <a:rPr lang="en-US" sz="1800" b="0" i="0" u="none" strike="noStrike" dirty="0">
                          <a:solidFill>
                            <a:srgbClr val="000000"/>
                          </a:solidFill>
                          <a:effectLst/>
                          <a:latin typeface="+mn-lt"/>
                        </a:rPr>
                        <a:t>0.0112</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0.1017</a:t>
                      </a:r>
                    </a:p>
                  </a:txBody>
                  <a:tcPr marL="9525" marR="9525" marT="9525" marB="0">
                    <a:solidFill>
                      <a:schemeClr val="accent6">
                        <a:lumMod val="40000"/>
                        <a:lumOff val="60000"/>
                      </a:schemeClr>
                    </a:solidFill>
                  </a:tcPr>
                </a:tc>
                <a:extLst>
                  <a:ext uri="{0D108BD9-81ED-4DB2-BD59-A6C34878D82A}">
                    <a16:rowId xmlns:a16="http://schemas.microsoft.com/office/drawing/2014/main" val="1183052725"/>
                  </a:ext>
                </a:extLst>
              </a:tr>
              <a:tr h="381035">
                <a:tc>
                  <a:txBody>
                    <a:bodyPr/>
                    <a:lstStyle/>
                    <a:p>
                      <a:r>
                        <a:rPr lang="en-US" sz="1800" dirty="0">
                          <a:latin typeface="+mn-lt"/>
                        </a:rPr>
                        <a:t>PGDP (% change)</a:t>
                      </a:r>
                    </a:p>
                  </a:txBody>
                  <a:tcPr/>
                </a:tc>
                <a:tc>
                  <a:txBody>
                    <a:bodyPr/>
                    <a:lstStyle/>
                    <a:p>
                      <a:pPr algn="r" fontAlgn="b"/>
                      <a:r>
                        <a:rPr lang="en-US" sz="1800" b="0" i="0" u="none" strike="noStrike" dirty="0">
                          <a:solidFill>
                            <a:srgbClr val="000000"/>
                          </a:solidFill>
                          <a:effectLst/>
                          <a:latin typeface="+mn-lt"/>
                        </a:rPr>
                        <a:t>-0.0023</a:t>
                      </a:r>
                    </a:p>
                  </a:txBody>
                  <a:tcPr marL="9525" marR="9525" marT="9525" marB="0"/>
                </a:tc>
                <a:tc>
                  <a:txBody>
                    <a:bodyPr/>
                    <a:lstStyle/>
                    <a:p>
                      <a:pPr algn="r" fontAlgn="b"/>
                      <a:r>
                        <a:rPr lang="en-US" sz="1800" b="0" i="0" u="none" strike="noStrike" dirty="0">
                          <a:solidFill>
                            <a:srgbClr val="000000"/>
                          </a:solidFill>
                          <a:effectLst/>
                          <a:latin typeface="+mn-lt"/>
                        </a:rPr>
                        <a:t>0.1868</a:t>
                      </a:r>
                    </a:p>
                  </a:txBody>
                  <a:tcPr marL="9525" marR="9525" marT="9525" marB="0"/>
                </a:tc>
                <a:tc>
                  <a:txBody>
                    <a:bodyPr/>
                    <a:lstStyle/>
                    <a:p>
                      <a:pPr algn="r" fontAlgn="b"/>
                      <a:r>
                        <a:rPr lang="en-US" sz="1800" b="0" i="0" u="none" strike="noStrike" dirty="0">
                          <a:solidFill>
                            <a:srgbClr val="000000"/>
                          </a:solidFill>
                          <a:effectLst/>
                          <a:latin typeface="+mn-lt"/>
                        </a:rPr>
                        <a:t>-0.0034</a:t>
                      </a:r>
                    </a:p>
                  </a:txBody>
                  <a:tcPr marL="9525" marR="9525" marT="9525" marB="0">
                    <a:solidFill>
                      <a:schemeClr val="accent6">
                        <a:lumMod val="20000"/>
                        <a:lumOff val="80000"/>
                      </a:schemeClr>
                    </a:solidFill>
                  </a:tcPr>
                </a:tc>
                <a:tc>
                  <a:txBody>
                    <a:bodyPr/>
                    <a:lstStyle/>
                    <a:p>
                      <a:pPr algn="r" fontAlgn="b"/>
                      <a:r>
                        <a:rPr lang="en-US" sz="1800" b="0" i="0" u="none" strike="noStrike" dirty="0">
                          <a:solidFill>
                            <a:srgbClr val="000000"/>
                          </a:solidFill>
                          <a:effectLst/>
                          <a:latin typeface="+mn-lt"/>
                        </a:rPr>
                        <a:t>0.1853</a:t>
                      </a:r>
                    </a:p>
                  </a:txBody>
                  <a:tcPr marL="9525" marR="9525" marT="9525" marB="0">
                    <a:solidFill>
                      <a:schemeClr val="accent6">
                        <a:lumMod val="20000"/>
                        <a:lumOff val="80000"/>
                      </a:schemeClr>
                    </a:solidFill>
                  </a:tcPr>
                </a:tc>
                <a:extLst>
                  <a:ext uri="{0D108BD9-81ED-4DB2-BD59-A6C34878D82A}">
                    <a16:rowId xmlns:a16="http://schemas.microsoft.com/office/drawing/2014/main" val="3643060188"/>
                  </a:ext>
                </a:extLst>
              </a:tr>
              <a:tr h="381035">
                <a:tc>
                  <a:txBody>
                    <a:bodyPr/>
                    <a:lstStyle/>
                    <a:p>
                      <a:r>
                        <a:rPr lang="en-US" sz="1800" dirty="0">
                          <a:latin typeface="+mn-lt"/>
                        </a:rPr>
                        <a:t>EV ($ mil)</a:t>
                      </a:r>
                    </a:p>
                  </a:txBody>
                  <a:tcPr/>
                </a:tc>
                <a:tc>
                  <a:txBody>
                    <a:bodyPr/>
                    <a:lstStyle/>
                    <a:p>
                      <a:pPr algn="r" fontAlgn="b"/>
                      <a:r>
                        <a:rPr lang="en-US" sz="1800" b="0" i="0" u="none" strike="noStrike" dirty="0">
                          <a:solidFill>
                            <a:srgbClr val="000000"/>
                          </a:solidFill>
                          <a:effectLst/>
                          <a:latin typeface="+mn-lt"/>
                        </a:rPr>
                        <a:t>2338.57</a:t>
                      </a:r>
                    </a:p>
                  </a:txBody>
                  <a:tcPr marL="9525" marR="9525" marT="9525" marB="0"/>
                </a:tc>
                <a:tc>
                  <a:txBody>
                    <a:bodyPr/>
                    <a:lstStyle/>
                    <a:p>
                      <a:pPr algn="r" fontAlgn="b"/>
                      <a:r>
                        <a:rPr lang="en-US" sz="1800" b="0" i="0" u="none" strike="noStrike" dirty="0">
                          <a:solidFill>
                            <a:srgbClr val="000000"/>
                          </a:solidFill>
                          <a:effectLst/>
                          <a:latin typeface="+mn-lt"/>
                        </a:rPr>
                        <a:t>3940.34</a:t>
                      </a:r>
                    </a:p>
                  </a:txBody>
                  <a:tcPr marL="9525" marR="9525" marT="9525" marB="0"/>
                </a:tc>
                <a:tc>
                  <a:txBody>
                    <a:bodyPr/>
                    <a:lstStyle/>
                    <a:p>
                      <a:pPr algn="r" fontAlgn="b"/>
                      <a:r>
                        <a:rPr lang="en-US" sz="1800" b="0" i="0" u="none" strike="noStrike" dirty="0">
                          <a:solidFill>
                            <a:srgbClr val="000000"/>
                          </a:solidFill>
                          <a:effectLst/>
                          <a:latin typeface="+mn-lt"/>
                        </a:rPr>
                        <a:t>2299.49</a:t>
                      </a:r>
                    </a:p>
                  </a:txBody>
                  <a:tcPr marL="9525" marR="9525" marT="9525" marB="0">
                    <a:solidFill>
                      <a:schemeClr val="accent6">
                        <a:lumMod val="40000"/>
                        <a:lumOff val="60000"/>
                      </a:schemeClr>
                    </a:solidFill>
                  </a:tcPr>
                </a:tc>
                <a:tc>
                  <a:txBody>
                    <a:bodyPr/>
                    <a:lstStyle/>
                    <a:p>
                      <a:pPr algn="r" fontAlgn="b"/>
                      <a:r>
                        <a:rPr lang="en-US" sz="1800" b="0" i="0" u="none" strike="noStrike" dirty="0">
                          <a:solidFill>
                            <a:srgbClr val="000000"/>
                          </a:solidFill>
                          <a:effectLst/>
                          <a:latin typeface="+mn-lt"/>
                        </a:rPr>
                        <a:t>3946.85</a:t>
                      </a:r>
                    </a:p>
                  </a:txBody>
                  <a:tcPr marL="9525" marR="9525" marT="9525" marB="0">
                    <a:solidFill>
                      <a:schemeClr val="accent6">
                        <a:lumMod val="40000"/>
                        <a:lumOff val="60000"/>
                      </a:schemeClr>
                    </a:solidFill>
                  </a:tcPr>
                </a:tc>
                <a:extLst>
                  <a:ext uri="{0D108BD9-81ED-4DB2-BD59-A6C34878D82A}">
                    <a16:rowId xmlns:a16="http://schemas.microsoft.com/office/drawing/2014/main" val="1722625652"/>
                  </a:ext>
                </a:extLst>
              </a:tr>
            </a:tbl>
          </a:graphicData>
        </a:graphic>
      </p:graphicFrame>
      <p:sp>
        <p:nvSpPr>
          <p:cNvPr id="7" name="TextBox 6">
            <a:extLst>
              <a:ext uri="{FF2B5EF4-FFF2-40B4-BE49-F238E27FC236}">
                <a16:creationId xmlns:a16="http://schemas.microsoft.com/office/drawing/2014/main" id="{244177C9-8223-2A8C-DAFA-FD7949002D75}"/>
              </a:ext>
            </a:extLst>
          </p:cNvPr>
          <p:cNvSpPr txBox="1"/>
          <p:nvPr/>
        </p:nvSpPr>
        <p:spPr>
          <a:xfrm>
            <a:off x="278270" y="1470448"/>
            <a:ext cx="2235200" cy="1015663"/>
          </a:xfrm>
          <a:prstGeom prst="rect">
            <a:avLst/>
          </a:prstGeom>
          <a:noFill/>
        </p:spPr>
        <p:txBody>
          <a:bodyPr wrap="square" rtlCol="0">
            <a:spAutoFit/>
          </a:bodyPr>
          <a:lstStyle/>
          <a:p>
            <a:r>
              <a:rPr lang="en-US" sz="2000" b="1" dirty="0"/>
              <a:t>Table 6: Change in US and UK exports (% change)</a:t>
            </a:r>
          </a:p>
        </p:txBody>
      </p:sp>
      <p:sp>
        <p:nvSpPr>
          <p:cNvPr id="8" name="TextBox 7">
            <a:extLst>
              <a:ext uri="{FF2B5EF4-FFF2-40B4-BE49-F238E27FC236}">
                <a16:creationId xmlns:a16="http://schemas.microsoft.com/office/drawing/2014/main" id="{9EBA6B19-A870-A086-A72F-1DB0A0A25ACD}"/>
              </a:ext>
            </a:extLst>
          </p:cNvPr>
          <p:cNvSpPr txBox="1"/>
          <p:nvPr/>
        </p:nvSpPr>
        <p:spPr>
          <a:xfrm>
            <a:off x="278269" y="4586902"/>
            <a:ext cx="2235200" cy="707886"/>
          </a:xfrm>
          <a:prstGeom prst="rect">
            <a:avLst/>
          </a:prstGeom>
          <a:noFill/>
        </p:spPr>
        <p:txBody>
          <a:bodyPr wrap="square" rtlCol="0">
            <a:spAutoFit/>
          </a:bodyPr>
          <a:lstStyle/>
          <a:p>
            <a:r>
              <a:rPr lang="en-US" sz="2000" b="1" dirty="0"/>
              <a:t>Table 7: Macro effects</a:t>
            </a:r>
          </a:p>
        </p:txBody>
      </p:sp>
    </p:spTree>
    <p:extLst>
      <p:ext uri="{BB962C8B-B14F-4D97-AF65-F5344CB8AC3E}">
        <p14:creationId xmlns:p14="http://schemas.microsoft.com/office/powerpoint/2010/main" val="4190919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EDAAE-ED9C-7779-20B5-F652B4C4D3B0}"/>
              </a:ext>
            </a:extLst>
          </p:cNvPr>
          <p:cNvSpPr>
            <a:spLocks noGrp="1"/>
          </p:cNvSpPr>
          <p:nvPr>
            <p:ph type="title"/>
          </p:nvPr>
        </p:nvSpPr>
        <p:spPr>
          <a:xfrm>
            <a:off x="299581" y="136525"/>
            <a:ext cx="10515600" cy="1325563"/>
          </a:xfrm>
        </p:spPr>
        <p:txBody>
          <a:bodyPr/>
          <a:lstStyle/>
          <a:p>
            <a:r>
              <a:rPr lang="en-US" dirty="0"/>
              <a:t>Conclusions and Future Work</a:t>
            </a:r>
          </a:p>
        </p:txBody>
      </p:sp>
      <p:sp>
        <p:nvSpPr>
          <p:cNvPr id="3" name="Slide Number Placeholder 2">
            <a:extLst>
              <a:ext uri="{FF2B5EF4-FFF2-40B4-BE49-F238E27FC236}">
                <a16:creationId xmlns:a16="http://schemas.microsoft.com/office/drawing/2014/main" id="{BE8BA616-9144-FE00-E946-785DE6F6D18B}"/>
              </a:ext>
            </a:extLst>
          </p:cNvPr>
          <p:cNvSpPr>
            <a:spLocks noGrp="1"/>
          </p:cNvSpPr>
          <p:nvPr>
            <p:ph type="sldNum" sz="quarter" idx="12"/>
          </p:nvPr>
        </p:nvSpPr>
        <p:spPr/>
        <p:txBody>
          <a:bodyPr/>
          <a:lstStyle/>
          <a:p>
            <a:fld id="{EB8115EF-2CB6-4207-A8BF-B1C3143D5210}" type="slidenum">
              <a:rPr lang="en-US" smtClean="0"/>
              <a:t>14</a:t>
            </a:fld>
            <a:endParaRPr lang="en-US"/>
          </a:p>
        </p:txBody>
      </p:sp>
      <p:sp>
        <p:nvSpPr>
          <p:cNvPr id="4" name="Content Placeholder 3">
            <a:extLst>
              <a:ext uri="{FF2B5EF4-FFF2-40B4-BE49-F238E27FC236}">
                <a16:creationId xmlns:a16="http://schemas.microsoft.com/office/drawing/2014/main" id="{E4CDEC42-F140-4C65-BBD8-DA5549B2462C}"/>
              </a:ext>
            </a:extLst>
          </p:cNvPr>
          <p:cNvSpPr>
            <a:spLocks noGrp="1"/>
          </p:cNvSpPr>
          <p:nvPr>
            <p:ph idx="1"/>
          </p:nvPr>
        </p:nvSpPr>
        <p:spPr>
          <a:xfrm>
            <a:off x="941508" y="1404416"/>
            <a:ext cx="9873673" cy="4351338"/>
          </a:xfrm>
        </p:spPr>
        <p:txBody>
          <a:bodyPr>
            <a:normAutofit fontScale="92500" lnSpcReduction="10000"/>
          </a:bodyPr>
          <a:lstStyle/>
          <a:p>
            <a:pPr marL="457200" indent="-457200">
              <a:buFont typeface="Arial" panose="020B0604020202020204" pitchFamily="34" charset="0"/>
              <a:buChar char="•"/>
            </a:pPr>
            <a:r>
              <a:rPr lang="en-US" dirty="0"/>
              <a:t>Estimated Armington elasticity of substitution for services sectors at the NAICS and GTAP level</a:t>
            </a:r>
          </a:p>
          <a:p>
            <a:pPr marL="1371600" lvl="1">
              <a:buFont typeface="Arial" panose="020B0604020202020204" pitchFamily="34" charset="0"/>
              <a:buChar char="•"/>
            </a:pPr>
            <a:r>
              <a:rPr lang="en-US" sz="2400" dirty="0"/>
              <a:t>Mean GTAP estimate of 4.63 higher than default GTAP values</a:t>
            </a:r>
          </a:p>
          <a:p>
            <a:pPr marL="1371600" lvl="1">
              <a:buFont typeface="Arial" panose="020B0604020202020204" pitchFamily="34" charset="0"/>
              <a:buChar char="•"/>
            </a:pPr>
            <a:r>
              <a:rPr lang="en-US" dirty="0"/>
              <a:t>Considerable hetrogenity across sectors </a:t>
            </a:r>
          </a:p>
          <a:p>
            <a:pPr marL="457200" indent="-457200">
              <a:buFont typeface="Arial" panose="020B0604020202020204" pitchFamily="34" charset="0"/>
              <a:buChar char="•"/>
            </a:pPr>
            <a:r>
              <a:rPr lang="en-US" dirty="0"/>
              <a:t>In a hypothetical simulation of a new US-UK services FTA, we show that trade elasticities for services sectors can impact the magnitude of changes in trade flows and macroeconomic outcomes</a:t>
            </a:r>
          </a:p>
          <a:p>
            <a:pPr marL="457200" indent="-457200">
              <a:buFont typeface="Arial" panose="020B0604020202020204" pitchFamily="34" charset="0"/>
              <a:buChar char="•"/>
            </a:pPr>
            <a:r>
              <a:rPr lang="en-US" dirty="0"/>
              <a:t>Next steps:</a:t>
            </a:r>
          </a:p>
          <a:p>
            <a:pPr marL="1371600" lvl="1">
              <a:buFont typeface="Arial" panose="020B0604020202020204" pitchFamily="34" charset="0"/>
              <a:buChar char="•"/>
            </a:pPr>
            <a:r>
              <a:rPr lang="en-US" dirty="0"/>
              <a:t>Some micro-adjustments for a cleaner NAICS-GTAP concordance</a:t>
            </a:r>
          </a:p>
          <a:p>
            <a:pPr marL="1371600" lvl="1">
              <a:buFont typeface="Arial" panose="020B0604020202020204" pitchFamily="34" charset="0"/>
              <a:buChar char="•"/>
            </a:pPr>
            <a:r>
              <a:rPr lang="en-US" dirty="0"/>
              <a:t>Estimate σ for services sectors in other economies (UK) </a:t>
            </a:r>
          </a:p>
          <a:p>
            <a:pPr marL="1371600" lvl="1">
              <a:buFont typeface="Arial" panose="020B0604020202020204" pitchFamily="34" charset="0"/>
              <a:buChar char="•"/>
            </a:pPr>
            <a:r>
              <a:rPr lang="en-US" dirty="0"/>
              <a:t>Use a CGE model with monopolistic competition instead of perfect competition to match the approach taken for estimation</a:t>
            </a:r>
          </a:p>
        </p:txBody>
      </p:sp>
    </p:spTree>
    <p:extLst>
      <p:ext uri="{BB962C8B-B14F-4D97-AF65-F5344CB8AC3E}">
        <p14:creationId xmlns:p14="http://schemas.microsoft.com/office/powerpoint/2010/main" val="3352369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2D620-DEC6-65EC-9AF7-C648195A51E6}"/>
              </a:ext>
            </a:extLst>
          </p:cNvPr>
          <p:cNvSpPr>
            <a:spLocks noGrp="1"/>
          </p:cNvSpPr>
          <p:nvPr>
            <p:ph type="title"/>
          </p:nvPr>
        </p:nvSpPr>
        <p:spPr/>
        <p:txBody>
          <a:bodyPr/>
          <a:lstStyle/>
          <a:p>
            <a:r>
              <a:rPr lang="en-US" dirty="0"/>
              <a:t>Motivation</a:t>
            </a:r>
          </a:p>
        </p:txBody>
      </p:sp>
      <p:sp>
        <p:nvSpPr>
          <p:cNvPr id="3" name="Slide Number Placeholder 2">
            <a:extLst>
              <a:ext uri="{FF2B5EF4-FFF2-40B4-BE49-F238E27FC236}">
                <a16:creationId xmlns:a16="http://schemas.microsoft.com/office/drawing/2014/main" id="{EA5C2B60-E26F-70E5-FAE4-4B3571251D2F}"/>
              </a:ext>
            </a:extLst>
          </p:cNvPr>
          <p:cNvSpPr>
            <a:spLocks noGrp="1"/>
          </p:cNvSpPr>
          <p:nvPr>
            <p:ph type="sldNum" sz="quarter" idx="12"/>
          </p:nvPr>
        </p:nvSpPr>
        <p:spPr/>
        <p:txBody>
          <a:bodyPr/>
          <a:lstStyle/>
          <a:p>
            <a:fld id="{EB8115EF-2CB6-4207-A8BF-B1C3143D5210}" type="slidenum">
              <a:rPr lang="en-US" smtClean="0"/>
              <a:t>2</a:t>
            </a:fld>
            <a:endParaRPr lang="en-US"/>
          </a:p>
        </p:txBody>
      </p:sp>
      <p:sp>
        <p:nvSpPr>
          <p:cNvPr id="4" name="Content Placeholder 3">
            <a:extLst>
              <a:ext uri="{FF2B5EF4-FFF2-40B4-BE49-F238E27FC236}">
                <a16:creationId xmlns:a16="http://schemas.microsoft.com/office/drawing/2014/main" id="{5850C38C-AB9D-1EF5-A0D1-604C14A1ADFC}"/>
              </a:ext>
            </a:extLst>
          </p:cNvPr>
          <p:cNvSpPr>
            <a:spLocks noGrp="1"/>
          </p:cNvSpPr>
          <p:nvPr>
            <p:ph idx="1"/>
          </p:nvPr>
        </p:nvSpPr>
        <p:spPr>
          <a:xfrm>
            <a:off x="838200" y="1525803"/>
            <a:ext cx="10243126" cy="4351338"/>
          </a:xfrm>
        </p:spPr>
        <p:txBody>
          <a:bodyPr>
            <a:normAutofit/>
          </a:bodyPr>
          <a:lstStyle/>
          <a:p>
            <a:pPr marL="457200" indent="-457200">
              <a:buFont typeface="Arial" panose="020B0604020202020204" pitchFamily="34" charset="0"/>
              <a:buChar char="•"/>
            </a:pPr>
            <a:r>
              <a:rPr lang="en-US" dirty="0"/>
              <a:t>The Armington elasticity of substitution (</a:t>
            </a:r>
            <a:r>
              <a:rPr lang="el-GR" dirty="0"/>
              <a:t>σ</a:t>
            </a:r>
            <a:r>
              <a:rPr lang="en-US" dirty="0"/>
              <a:t>) is a key model parameter that governs how consumers shift between domestic and imported varieties of a product following a change in relative prices (tariffs, domestic policies, NTMs)</a:t>
            </a:r>
          </a:p>
          <a:p>
            <a:pPr marL="457200" indent="-457200">
              <a:buFont typeface="Arial" panose="020B0604020202020204" pitchFamily="34" charset="0"/>
              <a:buChar char="•"/>
            </a:pPr>
            <a:r>
              <a:rPr lang="en-US" dirty="0"/>
              <a:t>It can determine aggregate welfare changes for a large class of structural gravity-based models (ACR, 2012)</a:t>
            </a:r>
          </a:p>
          <a:p>
            <a:pPr marL="457200" indent="-457200">
              <a:buFont typeface="Arial" panose="020B0604020202020204" pitchFamily="34" charset="0"/>
              <a:buChar char="•"/>
            </a:pPr>
            <a:r>
              <a:rPr lang="en-US" dirty="0"/>
              <a:t>McDaniel and Balistreri (2003) find that the chosen value of σ can impact the welfare gains or losses in CGE simulations</a:t>
            </a:r>
          </a:p>
          <a:p>
            <a:pPr marL="457200" indent="-457200">
              <a:buFont typeface="Arial" panose="020B0604020202020204" pitchFamily="34" charset="0"/>
              <a:buChar char="•"/>
            </a:pPr>
            <a:r>
              <a:rPr lang="en-US" dirty="0"/>
              <a:t>A higher σ means products are more substitutable, less differentiated with larger effects from trade shocks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414936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2D620-DEC6-65EC-9AF7-C648195A51E6}"/>
              </a:ext>
            </a:extLst>
          </p:cNvPr>
          <p:cNvSpPr>
            <a:spLocks noGrp="1"/>
          </p:cNvSpPr>
          <p:nvPr>
            <p:ph type="title"/>
          </p:nvPr>
        </p:nvSpPr>
        <p:spPr/>
        <p:txBody>
          <a:bodyPr/>
          <a:lstStyle/>
          <a:p>
            <a:r>
              <a:rPr lang="en-US" dirty="0"/>
              <a:t>Motivation (continued)</a:t>
            </a:r>
          </a:p>
        </p:txBody>
      </p:sp>
      <p:sp>
        <p:nvSpPr>
          <p:cNvPr id="3" name="Slide Number Placeholder 2">
            <a:extLst>
              <a:ext uri="{FF2B5EF4-FFF2-40B4-BE49-F238E27FC236}">
                <a16:creationId xmlns:a16="http://schemas.microsoft.com/office/drawing/2014/main" id="{EA5C2B60-E26F-70E5-FAE4-4B3571251D2F}"/>
              </a:ext>
            </a:extLst>
          </p:cNvPr>
          <p:cNvSpPr>
            <a:spLocks noGrp="1"/>
          </p:cNvSpPr>
          <p:nvPr>
            <p:ph type="sldNum" sz="quarter" idx="12"/>
          </p:nvPr>
        </p:nvSpPr>
        <p:spPr/>
        <p:txBody>
          <a:bodyPr/>
          <a:lstStyle/>
          <a:p>
            <a:fld id="{EB8115EF-2CB6-4207-A8BF-B1C3143D5210}" type="slidenum">
              <a:rPr lang="en-US" smtClean="0"/>
              <a:t>3</a:t>
            </a:fld>
            <a:endParaRPr lang="en-US"/>
          </a:p>
        </p:txBody>
      </p:sp>
      <p:sp>
        <p:nvSpPr>
          <p:cNvPr id="4" name="Content Placeholder 3">
            <a:extLst>
              <a:ext uri="{FF2B5EF4-FFF2-40B4-BE49-F238E27FC236}">
                <a16:creationId xmlns:a16="http://schemas.microsoft.com/office/drawing/2014/main" id="{5850C38C-AB9D-1EF5-A0D1-604C14A1ADFC}"/>
              </a:ext>
            </a:extLst>
          </p:cNvPr>
          <p:cNvSpPr>
            <a:spLocks noGrp="1"/>
          </p:cNvSpPr>
          <p:nvPr>
            <p:ph idx="1"/>
          </p:nvPr>
        </p:nvSpPr>
        <p:spPr>
          <a:xfrm>
            <a:off x="838200" y="1550051"/>
            <a:ext cx="10243126" cy="4530725"/>
          </a:xfrm>
        </p:spPr>
        <p:txBody>
          <a:bodyPr>
            <a:normAutofit fontScale="92500"/>
          </a:bodyPr>
          <a:lstStyle/>
          <a:p>
            <a:pPr marL="457200" indent="-457200">
              <a:buFont typeface="Arial" panose="020B0604020202020204" pitchFamily="34" charset="0"/>
              <a:buChar char="•"/>
            </a:pPr>
            <a:r>
              <a:rPr lang="en-US" dirty="0"/>
              <a:t>Given its importance, several empirical studies have developed robust methods for estimating </a:t>
            </a:r>
            <a:r>
              <a:rPr lang="el-GR" dirty="0"/>
              <a:t>σ</a:t>
            </a:r>
            <a:r>
              <a:rPr lang="en-US" dirty="0"/>
              <a:t> using trade data</a:t>
            </a:r>
          </a:p>
          <a:p>
            <a:pPr marL="457200" indent="-457200">
              <a:buFont typeface="Arial" panose="020B0604020202020204" pitchFamily="34" charset="0"/>
              <a:buChar char="•"/>
            </a:pPr>
            <a:r>
              <a:rPr lang="en-US" dirty="0"/>
              <a:t>Soderbery (2015) applies the Feenstra System of Equations method on U.S. imports to obtain estimates of </a:t>
            </a:r>
            <a:r>
              <a:rPr lang="el-GR" dirty="0"/>
              <a:t>σ</a:t>
            </a:r>
            <a:r>
              <a:rPr lang="en-US" dirty="0"/>
              <a:t> for various HS classifications</a:t>
            </a:r>
          </a:p>
          <a:p>
            <a:pPr marL="457200" indent="-457200">
              <a:buFont typeface="Arial" panose="020B0604020202020204" pitchFamily="34" charset="0"/>
              <a:buChar char="•"/>
            </a:pPr>
            <a:r>
              <a:rPr lang="en-US" dirty="0"/>
              <a:t>Fontagne at al. (2022) use bilateral tariffs and trade data to provide estimates of σ for different aggregations—including GTAP sectors</a:t>
            </a:r>
          </a:p>
          <a:p>
            <a:pPr marL="457200" indent="-457200">
              <a:buFont typeface="Arial" panose="020B0604020202020204" pitchFamily="34" charset="0"/>
              <a:buChar char="•"/>
            </a:pPr>
            <a:r>
              <a:rPr lang="en-US" dirty="0"/>
              <a:t>However, these studies focus on goods, not services:</a:t>
            </a:r>
          </a:p>
          <a:p>
            <a:pPr marL="1371600" lvl="1">
              <a:buFont typeface="Arial" panose="020B0604020202020204" pitchFamily="34" charset="0"/>
              <a:buChar char="•"/>
            </a:pPr>
            <a:r>
              <a:rPr lang="en-US" dirty="0"/>
              <a:t>Popular estimation methods can not be applied on services trade (no information on prices, lack of tariffs)</a:t>
            </a:r>
          </a:p>
          <a:p>
            <a:pPr marL="1371600" lvl="1">
              <a:buFont typeface="Arial" panose="020B0604020202020204" pitchFamily="34" charset="0"/>
              <a:buChar char="•"/>
            </a:pPr>
            <a:r>
              <a:rPr lang="en-US" dirty="0"/>
              <a:t>Often difficult to find disaggregated trade data for services </a:t>
            </a:r>
          </a:p>
          <a:p>
            <a:pPr marL="1371600" lvl="1">
              <a:buFont typeface="Arial" panose="020B0604020202020204" pitchFamily="34" charset="0"/>
              <a:buChar char="•"/>
            </a:pPr>
            <a:r>
              <a:rPr lang="en-US" dirty="0"/>
              <a:t>Some services are not traded across borders</a:t>
            </a:r>
          </a:p>
        </p:txBody>
      </p:sp>
    </p:spTree>
    <p:extLst>
      <p:ext uri="{BB962C8B-B14F-4D97-AF65-F5344CB8AC3E}">
        <p14:creationId xmlns:p14="http://schemas.microsoft.com/office/powerpoint/2010/main" val="3762723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06753-A6D4-CA5B-69BD-8DBFAD5A1D1B}"/>
              </a:ext>
            </a:extLst>
          </p:cNvPr>
          <p:cNvSpPr>
            <a:spLocks noGrp="1"/>
          </p:cNvSpPr>
          <p:nvPr>
            <p:ph type="title"/>
          </p:nvPr>
        </p:nvSpPr>
        <p:spPr/>
        <p:txBody>
          <a:bodyPr/>
          <a:lstStyle/>
          <a:p>
            <a:r>
              <a:rPr lang="en-US" dirty="0"/>
              <a:t>Contribution</a:t>
            </a:r>
          </a:p>
        </p:txBody>
      </p:sp>
      <p:sp>
        <p:nvSpPr>
          <p:cNvPr id="3" name="Slide Number Placeholder 2">
            <a:extLst>
              <a:ext uri="{FF2B5EF4-FFF2-40B4-BE49-F238E27FC236}">
                <a16:creationId xmlns:a16="http://schemas.microsoft.com/office/drawing/2014/main" id="{EA0FE9E5-BF2B-76E0-CA6B-30364CDD0813}"/>
              </a:ext>
            </a:extLst>
          </p:cNvPr>
          <p:cNvSpPr>
            <a:spLocks noGrp="1"/>
          </p:cNvSpPr>
          <p:nvPr>
            <p:ph type="sldNum" sz="quarter" idx="12"/>
          </p:nvPr>
        </p:nvSpPr>
        <p:spPr/>
        <p:txBody>
          <a:bodyPr/>
          <a:lstStyle/>
          <a:p>
            <a:fld id="{EB8115EF-2CB6-4207-A8BF-B1C3143D5210}" type="slidenum">
              <a:rPr lang="en-US" smtClean="0"/>
              <a:t>4</a:t>
            </a:fld>
            <a:endParaRPr lang="en-US"/>
          </a:p>
        </p:txBody>
      </p:sp>
      <p:sp>
        <p:nvSpPr>
          <p:cNvPr id="5" name="Content Placeholder 3">
            <a:extLst>
              <a:ext uri="{FF2B5EF4-FFF2-40B4-BE49-F238E27FC236}">
                <a16:creationId xmlns:a16="http://schemas.microsoft.com/office/drawing/2014/main" id="{DD29F54F-A167-5C8C-4AB1-6D170CA17CCE}"/>
              </a:ext>
            </a:extLst>
          </p:cNvPr>
          <p:cNvSpPr>
            <a:spLocks noGrp="1"/>
          </p:cNvSpPr>
          <p:nvPr>
            <p:ph idx="1"/>
          </p:nvPr>
        </p:nvSpPr>
        <p:spPr>
          <a:xfrm>
            <a:off x="979055" y="1537526"/>
            <a:ext cx="10233890" cy="4351338"/>
          </a:xfrm>
        </p:spPr>
        <p:txBody>
          <a:bodyPr>
            <a:normAutofit fontScale="92500" lnSpcReduction="10000"/>
          </a:bodyPr>
          <a:lstStyle/>
          <a:p>
            <a:pPr marL="457200" indent="-457200">
              <a:buFont typeface="Arial" panose="020B0604020202020204" pitchFamily="34" charset="0"/>
              <a:buChar char="•"/>
            </a:pPr>
            <a:r>
              <a:rPr lang="en-US" dirty="0"/>
              <a:t>The lack of information on trade elasticities for services sectors is a  concern given that modern trade agreements include provisions affecting the ability of firms to trade services across borders </a:t>
            </a:r>
          </a:p>
          <a:p>
            <a:pPr marL="457200" indent="-457200">
              <a:buFont typeface="Arial" panose="020B0604020202020204" pitchFamily="34" charset="0"/>
              <a:buChar char="•"/>
            </a:pPr>
            <a:r>
              <a:rPr lang="en-US" dirty="0"/>
              <a:t>Without having credible estimates on </a:t>
            </a:r>
            <a:r>
              <a:rPr lang="el-GR" dirty="0"/>
              <a:t>σ</a:t>
            </a:r>
            <a:r>
              <a:rPr lang="en-US" dirty="0"/>
              <a:t> for services sectors, policy practitioners may find it difficult to accurately determine the economic effects of modern trade agreements</a:t>
            </a:r>
          </a:p>
          <a:p>
            <a:pPr marL="457200" indent="-457200">
              <a:buFont typeface="Arial" panose="020B0604020202020204" pitchFamily="34" charset="0"/>
              <a:buChar char="•"/>
            </a:pPr>
            <a:r>
              <a:rPr lang="en-US" dirty="0"/>
              <a:t>Our paper contributes to this effort by providing new estimates on </a:t>
            </a:r>
            <a:r>
              <a:rPr lang="el-GR" dirty="0"/>
              <a:t>σ</a:t>
            </a:r>
            <a:r>
              <a:rPr lang="en-US" dirty="0"/>
              <a:t> for GTAP services sectors</a:t>
            </a:r>
          </a:p>
          <a:p>
            <a:pPr marL="457200" indent="-457200">
              <a:buFont typeface="Arial" panose="020B0604020202020204" pitchFamily="34" charset="0"/>
              <a:buChar char="•"/>
            </a:pPr>
            <a:r>
              <a:rPr lang="en-US" dirty="0"/>
              <a:t>We then utilize these estimates of </a:t>
            </a:r>
            <a:r>
              <a:rPr lang="el-GR" dirty="0"/>
              <a:t>σ</a:t>
            </a:r>
            <a:r>
              <a:rPr lang="en-US" dirty="0"/>
              <a:t> in a policy simulation examining the effects of a trade agreement between the United States and the United Kingdom that liberalizes cross-border services trade </a:t>
            </a:r>
          </a:p>
        </p:txBody>
      </p:sp>
    </p:spTree>
    <p:extLst>
      <p:ext uri="{BB962C8B-B14F-4D97-AF65-F5344CB8AC3E}">
        <p14:creationId xmlns:p14="http://schemas.microsoft.com/office/powerpoint/2010/main" val="542440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5F759-A156-92B8-CDB1-991A97429E9B}"/>
              </a:ext>
            </a:extLst>
          </p:cNvPr>
          <p:cNvSpPr>
            <a:spLocks noGrp="1"/>
          </p:cNvSpPr>
          <p:nvPr>
            <p:ph type="title"/>
          </p:nvPr>
        </p:nvSpPr>
        <p:spPr/>
        <p:txBody>
          <a:bodyPr/>
          <a:lstStyle/>
          <a:p>
            <a:r>
              <a:rPr lang="en-US" dirty="0"/>
              <a:t>The Markup Method for Estimating </a:t>
            </a:r>
            <a:r>
              <a:rPr lang="el-GR" dirty="0"/>
              <a:t>σ</a:t>
            </a:r>
            <a:endParaRPr lang="en-US" dirty="0"/>
          </a:p>
        </p:txBody>
      </p:sp>
      <p:sp>
        <p:nvSpPr>
          <p:cNvPr id="3" name="Slide Number Placeholder 2">
            <a:extLst>
              <a:ext uri="{FF2B5EF4-FFF2-40B4-BE49-F238E27FC236}">
                <a16:creationId xmlns:a16="http://schemas.microsoft.com/office/drawing/2014/main" id="{9E1350CD-11C3-03BD-4DDA-CCE9AC23C059}"/>
              </a:ext>
            </a:extLst>
          </p:cNvPr>
          <p:cNvSpPr>
            <a:spLocks noGrp="1"/>
          </p:cNvSpPr>
          <p:nvPr>
            <p:ph type="sldNum" sz="quarter" idx="12"/>
          </p:nvPr>
        </p:nvSpPr>
        <p:spPr/>
        <p:txBody>
          <a:bodyPr/>
          <a:lstStyle/>
          <a:p>
            <a:fld id="{EB8115EF-2CB6-4207-A8BF-B1C3143D5210}" type="slidenum">
              <a:rPr lang="en-US" smtClean="0"/>
              <a:t>5</a:t>
            </a:fld>
            <a:endParaRPr lang="en-US"/>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D8235E00-E8A0-C996-051B-7858A9A7E3AF}"/>
                  </a:ext>
                </a:extLst>
              </p:cNvPr>
              <p:cNvSpPr>
                <a:spLocks noGrp="1"/>
              </p:cNvSpPr>
              <p:nvPr>
                <p:ph idx="1"/>
              </p:nvPr>
            </p:nvSpPr>
            <p:spPr>
              <a:xfrm>
                <a:off x="838200" y="1544047"/>
                <a:ext cx="10798628" cy="4749347"/>
              </a:xfrm>
            </p:spPr>
            <p:txBody>
              <a:bodyPr>
                <a:normAutofit lnSpcReduction="10000"/>
              </a:bodyPr>
              <a:lstStyle/>
              <a:p>
                <a:pPr marL="457200" indent="-457200">
                  <a:buFont typeface="Arial" panose="020B0604020202020204" pitchFamily="34" charset="0"/>
                  <a:buChar char="•"/>
                </a:pPr>
                <a:r>
                  <a:rPr lang="en-US" dirty="0"/>
                  <a:t>Our approach relies on the theoretical relationship between </a:t>
                </a:r>
                <a:r>
                  <a:rPr lang="el-GR" dirty="0"/>
                  <a:t>σ</a:t>
                </a:r>
                <a:r>
                  <a:rPr lang="en-US" dirty="0"/>
                  <a:t> and profits </a:t>
                </a:r>
                <a:r>
                  <a:rPr lang="el-GR" dirty="0"/>
                  <a:t>π</a:t>
                </a:r>
                <a:r>
                  <a:rPr lang="en-US" dirty="0"/>
                  <a:t> in a monopolistic competition model (Gervais and Jensen, 2019; Ahmad and Riker, 2019)</a:t>
                </a:r>
              </a:p>
              <a:p>
                <a:pPr marL="457200" indent="-457200">
                  <a:buFont typeface="Arial" panose="020B0604020202020204" pitchFamily="34" charset="0"/>
                  <a:buChar char="•"/>
                </a:pPr>
                <a:r>
                  <a:rPr lang="en-US" dirty="0"/>
                  <a:t>In a monopolistic competition framework, there is a continuum of homogenous firms that produce a unique variety </a:t>
                </a:r>
              </a:p>
              <a:p>
                <a:pPr marL="457200" indent="-457200">
                  <a:buFont typeface="Arial" panose="020B0604020202020204" pitchFamily="34" charset="0"/>
                  <a:buChar char="•"/>
                </a:pPr>
                <a:r>
                  <a:rPr lang="en-US" dirty="0"/>
                  <a:t>Firms must pay a fixed cost to enter the market</a:t>
                </a:r>
              </a:p>
              <a:p>
                <a:pPr marL="457200" indent="-457200">
                  <a:buFont typeface="Arial" panose="020B0604020202020204" pitchFamily="34" charset="0"/>
                  <a:buChar char="•"/>
                </a:pPr>
                <a:r>
                  <a:rPr lang="en-US" dirty="0"/>
                  <a:t>Then for each firm </a:t>
                </a:r>
                <a:r>
                  <a:rPr lang="en-US" i="1" dirty="0"/>
                  <a:t>i </a:t>
                </a:r>
                <a:r>
                  <a:rPr lang="en-US" dirty="0"/>
                  <a:t>in sector </a:t>
                </a:r>
                <a:r>
                  <a:rPr lang="en-US" i="1" dirty="0"/>
                  <a:t>k</a:t>
                </a:r>
                <a:r>
                  <a:rPr lang="en-US" dirty="0"/>
                  <a:t> </a:t>
                </a:r>
                <a:r>
                  <a:rPr lang="en-US" i="1" dirty="0"/>
                  <a:t>, </a:t>
                </a:r>
                <a14:m>
                  <m:oMath xmlns:m="http://schemas.openxmlformats.org/officeDocument/2006/math">
                    <m:sSub>
                      <m:sSubPr>
                        <m:ctrlPr>
                          <a:rPr lang="en-US" b="0" i="1" smtClean="0">
                            <a:latin typeface="Cambria Math" panose="02040503050406030204" pitchFamily="18" charset="0"/>
                          </a:rPr>
                        </m:ctrlPr>
                      </m:sSubPr>
                      <m:e>
                        <m:r>
                          <m:rPr>
                            <m:sty m:val="p"/>
                          </m:rPr>
                          <a:rPr lang="el-GR" i="1" smtClean="0">
                            <a:latin typeface="Cambria Math" panose="02040503050406030204" pitchFamily="18" charset="0"/>
                          </a:rPr>
                          <m:t>π</m:t>
                        </m:r>
                      </m:e>
                      <m:sub>
                        <m:r>
                          <a:rPr lang="en-US" b="0" i="1" smtClean="0">
                            <a:latin typeface="Cambria Math" panose="02040503050406030204" pitchFamily="18" charset="0"/>
                          </a:rPr>
                          <m:t>𝑖</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b>
                          <m:sSubPr>
                            <m:ctrlPr>
                              <a:rPr lang="en-US" b="0" i="1" smtClean="0">
                                <a:latin typeface="Cambria Math" panose="02040503050406030204" pitchFamily="18" charset="0"/>
                              </a:rPr>
                            </m:ctrlPr>
                          </m:sSubPr>
                          <m:e>
                            <m:r>
                              <m:rPr>
                                <m:sty m:val="p"/>
                              </m:rPr>
                              <a:rPr lang="el-GR" b="0" i="1" smtClean="0">
                                <a:latin typeface="Cambria Math" panose="02040503050406030204" pitchFamily="18" charset="0"/>
                              </a:rPr>
                              <m:t>σ</m:t>
                            </m:r>
                          </m:e>
                          <m:sub>
                            <m:r>
                              <a:rPr lang="en-US" b="0" i="1" smtClean="0">
                                <a:latin typeface="Cambria Math" panose="02040503050406030204" pitchFamily="18" charset="0"/>
                              </a:rPr>
                              <m:t>𝑘</m:t>
                            </m:r>
                          </m:sub>
                        </m:sSub>
                      </m:den>
                    </m:f>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R</m:t>
                        </m:r>
                      </m:e>
                      <m:sub>
                        <m:r>
                          <m:rPr>
                            <m:sty m:val="p"/>
                          </m:rPr>
                          <a:rPr lang="en-US" b="0" i="0" smtClean="0">
                            <a:latin typeface="Cambria Math" panose="02040503050406030204" pitchFamily="18" charset="0"/>
                          </a:rPr>
                          <m:t>i</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F</m:t>
                        </m:r>
                      </m:e>
                      <m:sub>
                        <m:r>
                          <m:rPr>
                            <m:sty m:val="p"/>
                          </m:rPr>
                          <a:rPr lang="en-US" b="0" i="0" smtClean="0">
                            <a:latin typeface="Cambria Math" panose="02040503050406030204" pitchFamily="18" charset="0"/>
                          </a:rPr>
                          <m:t>i</m:t>
                        </m:r>
                      </m:sub>
                    </m:sSub>
                  </m:oMath>
                </a14:m>
                <a:endParaRPr lang="en-US" dirty="0"/>
              </a:p>
              <a:p>
                <a:pPr marL="457200" indent="-457200">
                  <a:spcBef>
                    <a:spcPts val="1200"/>
                  </a:spcBef>
                  <a:spcAft>
                    <a:spcPts val="1800"/>
                  </a:spcAft>
                  <a:buFont typeface="Arial" panose="020B0604020202020204" pitchFamily="34" charset="0"/>
                  <a:buChar char="•"/>
                </a:pPr>
                <a:r>
                  <a:rPr lang="en-US" dirty="0"/>
                  <a:t>Aggregating across all firms in a sector, we have: </a:t>
                </a:r>
              </a:p>
              <a:p>
                <a:pPr algn="ctr"/>
                <a14:m>
                  <m:oMath xmlns:m="http://schemas.openxmlformats.org/officeDocument/2006/math">
                    <m:sSub>
                      <m:sSubPr>
                        <m:ctrlPr>
                          <a:rPr lang="en-US" sz="3200" b="0" i="1" smtClean="0">
                            <a:latin typeface="Cambria Math" panose="02040503050406030204" pitchFamily="18" charset="0"/>
                          </a:rPr>
                        </m:ctrlPr>
                      </m:sSubPr>
                      <m:e>
                        <m:r>
                          <m:rPr>
                            <m:sty m:val="p"/>
                          </m:rPr>
                          <a:rPr lang="el-GR" sz="3200" i="1" smtClean="0">
                            <a:latin typeface="Cambria Math" panose="02040503050406030204" pitchFamily="18" charset="0"/>
                          </a:rPr>
                          <m:t>σ</m:t>
                        </m:r>
                      </m:e>
                      <m:sub>
                        <m:r>
                          <a:rPr lang="en-US" sz="3200" b="0" i="1" smtClean="0">
                            <a:latin typeface="Cambria Math" panose="02040503050406030204" pitchFamily="18" charset="0"/>
                          </a:rPr>
                          <m:t>𝑘</m:t>
                        </m:r>
                      </m:sub>
                    </m:s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𝑅𝑒𝑣𝑒𝑛𝑢𝑒</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𝑠</m:t>
                            </m:r>
                          </m:e>
                          <m:sub>
                            <m:r>
                              <a:rPr lang="en-US" sz="3200" b="0" i="1" smtClean="0">
                                <a:latin typeface="Cambria Math" panose="02040503050406030204" pitchFamily="18" charset="0"/>
                              </a:rPr>
                              <m:t>𝑘</m:t>
                            </m:r>
                          </m:sub>
                        </m:sSub>
                      </m:num>
                      <m:den>
                        <m:r>
                          <a:rPr lang="en-US" sz="3200" b="0" i="1" smtClean="0">
                            <a:latin typeface="Cambria Math" panose="02040503050406030204" pitchFamily="18" charset="0"/>
                          </a:rPr>
                          <m:t> </m:t>
                        </m:r>
                        <m:r>
                          <a:rPr lang="en-US" sz="3200" b="0" i="1" smtClean="0">
                            <a:latin typeface="Cambria Math" panose="02040503050406030204" pitchFamily="18" charset="0"/>
                          </a:rPr>
                          <m:t>𝑂𝑝𝑒𝑟𝑎𝑡𝑖𝑛𝑔</m:t>
                        </m:r>
                        <m:r>
                          <a:rPr lang="en-US" sz="3200" b="0" i="1" smtClean="0">
                            <a:latin typeface="Cambria Math" panose="02040503050406030204" pitchFamily="18" charset="0"/>
                          </a:rPr>
                          <m:t> </m:t>
                        </m:r>
                        <m:r>
                          <a:rPr lang="en-US" sz="3200" b="0" i="1" smtClean="0">
                            <a:latin typeface="Cambria Math" panose="02040503050406030204" pitchFamily="18" charset="0"/>
                          </a:rPr>
                          <m:t>𝑃𝑟𝑜𝑓𝑖𝑡</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𝑠</m:t>
                            </m:r>
                          </m:e>
                          <m:sub>
                            <m:r>
                              <a:rPr lang="en-US" sz="3200" b="0" i="1" smtClean="0">
                                <a:latin typeface="Cambria Math" panose="02040503050406030204" pitchFamily="18" charset="0"/>
                              </a:rPr>
                              <m:t>𝑘</m:t>
                            </m:r>
                          </m:sub>
                        </m:sSub>
                      </m:den>
                    </m:f>
                  </m:oMath>
                </a14:m>
                <a:r>
                  <a:rPr lang="en-US" dirty="0"/>
                  <a:t>      </a:t>
                </a:r>
                <a:r>
                  <a:rPr lang="en-US" sz="2400" dirty="0"/>
                  <a:t> </a:t>
                </a:r>
              </a:p>
            </p:txBody>
          </p:sp>
        </mc:Choice>
        <mc:Fallback>
          <p:sp>
            <p:nvSpPr>
              <p:cNvPr id="4" name="Content Placeholder 3">
                <a:extLst>
                  <a:ext uri="{FF2B5EF4-FFF2-40B4-BE49-F238E27FC236}">
                    <a16:creationId xmlns:a16="http://schemas.microsoft.com/office/drawing/2014/main" id="{D8235E00-E8A0-C996-051B-7858A9A7E3AF}"/>
                  </a:ext>
                </a:extLst>
              </p:cNvPr>
              <p:cNvSpPr>
                <a:spLocks noGrp="1" noRot="1" noChangeAspect="1" noMove="1" noResize="1" noEditPoints="1" noAdjustHandles="1" noChangeArrowheads="1" noChangeShapeType="1" noTextEdit="1"/>
              </p:cNvSpPr>
              <p:nvPr>
                <p:ph idx="1"/>
              </p:nvPr>
            </p:nvSpPr>
            <p:spPr>
              <a:xfrm>
                <a:off x="838200" y="1544047"/>
                <a:ext cx="10798628" cy="4749347"/>
              </a:xfrm>
              <a:blipFill>
                <a:blip r:embed="rId3"/>
                <a:stretch>
                  <a:fillRect l="-1016" t="-2824"/>
                </a:stretch>
              </a:blipFill>
            </p:spPr>
            <p:txBody>
              <a:bodyPr/>
              <a:lstStyle/>
              <a:p>
                <a:r>
                  <a:rPr lang="en-US">
                    <a:noFill/>
                  </a:rPr>
                  <a:t> </a:t>
                </a:r>
              </a:p>
            </p:txBody>
          </p:sp>
        </mc:Fallback>
      </mc:AlternateContent>
    </p:spTree>
    <p:extLst>
      <p:ext uri="{BB962C8B-B14F-4D97-AF65-F5344CB8AC3E}">
        <p14:creationId xmlns:p14="http://schemas.microsoft.com/office/powerpoint/2010/main" val="1024986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C0DCD-A8E7-9F02-85B4-9C0159DF4663}"/>
              </a:ext>
            </a:extLst>
          </p:cNvPr>
          <p:cNvSpPr>
            <a:spLocks noGrp="1"/>
          </p:cNvSpPr>
          <p:nvPr>
            <p:ph type="title"/>
          </p:nvPr>
        </p:nvSpPr>
        <p:spPr/>
        <p:txBody>
          <a:bodyPr/>
          <a:lstStyle/>
          <a:p>
            <a:r>
              <a:rPr lang="en-US" dirty="0"/>
              <a:t>Data</a:t>
            </a:r>
          </a:p>
        </p:txBody>
      </p:sp>
      <p:sp>
        <p:nvSpPr>
          <p:cNvPr id="3" name="Slide Number Placeholder 2">
            <a:extLst>
              <a:ext uri="{FF2B5EF4-FFF2-40B4-BE49-F238E27FC236}">
                <a16:creationId xmlns:a16="http://schemas.microsoft.com/office/drawing/2014/main" id="{32D2C190-817C-05B4-678B-12FCD2AE3F09}"/>
              </a:ext>
            </a:extLst>
          </p:cNvPr>
          <p:cNvSpPr>
            <a:spLocks noGrp="1"/>
          </p:cNvSpPr>
          <p:nvPr>
            <p:ph type="sldNum" sz="quarter" idx="12"/>
          </p:nvPr>
        </p:nvSpPr>
        <p:spPr/>
        <p:txBody>
          <a:bodyPr/>
          <a:lstStyle/>
          <a:p>
            <a:fld id="{EB8115EF-2CB6-4207-A8BF-B1C3143D5210}" type="slidenum">
              <a:rPr lang="en-US" smtClean="0"/>
              <a:t>6</a:t>
            </a:fld>
            <a:endParaRPr lang="en-US"/>
          </a:p>
        </p:txBody>
      </p:sp>
      <p:sp>
        <p:nvSpPr>
          <p:cNvPr id="4" name="Content Placeholder 3">
            <a:extLst>
              <a:ext uri="{FF2B5EF4-FFF2-40B4-BE49-F238E27FC236}">
                <a16:creationId xmlns:a16="http://schemas.microsoft.com/office/drawing/2014/main" id="{9C0D022D-F7A2-7D2E-CCFB-0DE472C0168D}"/>
              </a:ext>
            </a:extLst>
          </p:cNvPr>
          <p:cNvSpPr>
            <a:spLocks noGrp="1"/>
          </p:cNvSpPr>
          <p:nvPr>
            <p:ph idx="1"/>
          </p:nvPr>
        </p:nvSpPr>
        <p:spPr>
          <a:xfrm>
            <a:off x="1009439" y="1474896"/>
            <a:ext cx="9971314" cy="4351338"/>
          </a:xfrm>
        </p:spPr>
        <p:txBody>
          <a:bodyPr>
            <a:normAutofit/>
          </a:bodyPr>
          <a:lstStyle/>
          <a:p>
            <a:pPr marL="457200" indent="-457200">
              <a:buFont typeface="Arial" panose="020B0604020202020204" pitchFamily="34" charset="0"/>
              <a:buChar char="•"/>
            </a:pPr>
            <a:r>
              <a:rPr lang="en-US" dirty="0"/>
              <a:t>Following Gervais and Jensen (2019), we rely on the Bureau of Economic Analysis (BEA) to get data on industry revenues and gross operating surplus at the 3-digit NAICS level</a:t>
            </a:r>
          </a:p>
          <a:p>
            <a:pPr marL="457200" indent="-457200">
              <a:buFont typeface="Arial" panose="020B0604020202020204" pitchFamily="34" charset="0"/>
              <a:buChar char="•"/>
            </a:pPr>
            <a:r>
              <a:rPr lang="el-GR" dirty="0"/>
              <a:t>σ</a:t>
            </a:r>
            <a:r>
              <a:rPr lang="en-US" dirty="0"/>
              <a:t> is estimated for each 3-digit NAICS services sector using the BEA data for the 10 most recent years available (2013-2022)</a:t>
            </a:r>
          </a:p>
          <a:p>
            <a:pPr marL="457200" indent="-457200">
              <a:buFont typeface="Arial" panose="020B0604020202020204" pitchFamily="34" charset="0"/>
              <a:buChar char="•"/>
            </a:pPr>
            <a:r>
              <a:rPr lang="en-US" dirty="0"/>
              <a:t>Our preferred estimate for a 3-digit NAICS sector is the median value of the annual estimates over the 10-year period</a:t>
            </a:r>
          </a:p>
          <a:p>
            <a:pPr marL="457200" indent="-457200">
              <a:buFont typeface="Arial" panose="020B0604020202020204" pitchFamily="34" charset="0"/>
              <a:buChar char="•"/>
            </a:pPr>
            <a:r>
              <a:rPr lang="en-US" dirty="0"/>
              <a:t>For the GTAP elasticity estimates, we concord the BEA data to the relevant GTAP services sectors (NAICS→ISIC→GTAP)</a:t>
            </a:r>
          </a:p>
        </p:txBody>
      </p:sp>
    </p:spTree>
    <p:extLst>
      <p:ext uri="{BB962C8B-B14F-4D97-AF65-F5344CB8AC3E}">
        <p14:creationId xmlns:p14="http://schemas.microsoft.com/office/powerpoint/2010/main" val="165583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FB0E0-6CE8-12BD-94B7-055800BC7AC6}"/>
              </a:ext>
            </a:extLst>
          </p:cNvPr>
          <p:cNvSpPr>
            <a:spLocks noGrp="1"/>
          </p:cNvSpPr>
          <p:nvPr>
            <p:ph type="title"/>
          </p:nvPr>
        </p:nvSpPr>
        <p:spPr>
          <a:xfrm>
            <a:off x="269852" y="52839"/>
            <a:ext cx="10515600" cy="949243"/>
          </a:xfrm>
        </p:spPr>
        <p:txBody>
          <a:bodyPr/>
          <a:lstStyle/>
          <a:p>
            <a:r>
              <a:rPr lang="en-US" dirty="0"/>
              <a:t>NAICS Estimates </a:t>
            </a:r>
          </a:p>
        </p:txBody>
      </p:sp>
      <p:graphicFrame>
        <p:nvGraphicFramePr>
          <p:cNvPr id="5" name="Table 5">
            <a:extLst>
              <a:ext uri="{FF2B5EF4-FFF2-40B4-BE49-F238E27FC236}">
                <a16:creationId xmlns:a16="http://schemas.microsoft.com/office/drawing/2014/main" id="{8CCB0C7F-C65A-CBE9-92B7-8B0200E4921F}"/>
              </a:ext>
            </a:extLst>
          </p:cNvPr>
          <p:cNvGraphicFramePr>
            <a:graphicFrameLocks noGrp="1"/>
          </p:cNvGraphicFramePr>
          <p:nvPr>
            <p:ph sz="half" idx="1"/>
            <p:extLst>
              <p:ext uri="{D42A27DB-BD31-4B8C-83A1-F6EECF244321}">
                <p14:modId xmlns:p14="http://schemas.microsoft.com/office/powerpoint/2010/main" val="1028500211"/>
              </p:ext>
            </p:extLst>
          </p:nvPr>
        </p:nvGraphicFramePr>
        <p:xfrm>
          <a:off x="1543913" y="1244646"/>
          <a:ext cx="9241539" cy="5394960"/>
        </p:xfrm>
        <a:graphic>
          <a:graphicData uri="http://schemas.openxmlformats.org/drawingml/2006/table">
            <a:tbl>
              <a:tblPr firstRow="1" bandRow="1">
                <a:tableStyleId>{5C22544A-7EE6-4342-B048-85BDC9FD1C3A}</a:tableStyleId>
              </a:tblPr>
              <a:tblGrid>
                <a:gridCol w="1547572">
                  <a:extLst>
                    <a:ext uri="{9D8B030D-6E8A-4147-A177-3AD203B41FA5}">
                      <a16:colId xmlns:a16="http://schemas.microsoft.com/office/drawing/2014/main" val="2772271637"/>
                    </a:ext>
                  </a:extLst>
                </a:gridCol>
                <a:gridCol w="3309515">
                  <a:extLst>
                    <a:ext uri="{9D8B030D-6E8A-4147-A177-3AD203B41FA5}">
                      <a16:colId xmlns:a16="http://schemas.microsoft.com/office/drawing/2014/main" val="2357095720"/>
                    </a:ext>
                  </a:extLst>
                </a:gridCol>
                <a:gridCol w="1187837">
                  <a:extLst>
                    <a:ext uri="{9D8B030D-6E8A-4147-A177-3AD203B41FA5}">
                      <a16:colId xmlns:a16="http://schemas.microsoft.com/office/drawing/2014/main" val="2618762306"/>
                    </a:ext>
                  </a:extLst>
                </a:gridCol>
                <a:gridCol w="1192180">
                  <a:extLst>
                    <a:ext uri="{9D8B030D-6E8A-4147-A177-3AD203B41FA5}">
                      <a16:colId xmlns:a16="http://schemas.microsoft.com/office/drawing/2014/main" val="2080225817"/>
                    </a:ext>
                  </a:extLst>
                </a:gridCol>
                <a:gridCol w="1074272">
                  <a:extLst>
                    <a:ext uri="{9D8B030D-6E8A-4147-A177-3AD203B41FA5}">
                      <a16:colId xmlns:a16="http://schemas.microsoft.com/office/drawing/2014/main" val="1065597234"/>
                    </a:ext>
                  </a:extLst>
                </a:gridCol>
                <a:gridCol w="930163">
                  <a:extLst>
                    <a:ext uri="{9D8B030D-6E8A-4147-A177-3AD203B41FA5}">
                      <a16:colId xmlns:a16="http://schemas.microsoft.com/office/drawing/2014/main" val="2704622776"/>
                    </a:ext>
                  </a:extLst>
                </a:gridCol>
              </a:tblGrid>
              <a:tr h="312526">
                <a:tc>
                  <a:txBody>
                    <a:bodyPr/>
                    <a:lstStyle/>
                    <a:p>
                      <a:pPr algn="l"/>
                      <a:r>
                        <a:rPr lang="en-US" sz="1800" dirty="0"/>
                        <a:t>NAICS Sector</a:t>
                      </a:r>
                    </a:p>
                  </a:txBody>
                  <a:tcPr/>
                </a:tc>
                <a:tc>
                  <a:txBody>
                    <a:bodyPr/>
                    <a:lstStyle/>
                    <a:p>
                      <a:pPr algn="l"/>
                      <a:r>
                        <a:rPr lang="en-US" sz="1800" dirty="0"/>
                        <a:t>Description</a:t>
                      </a:r>
                    </a:p>
                  </a:txBody>
                  <a:tcPr/>
                </a:tc>
                <a:tc>
                  <a:txBody>
                    <a:bodyPr/>
                    <a:lstStyle/>
                    <a:p>
                      <a:pPr algn="ctr"/>
                      <a:r>
                        <a:rPr lang="en-US" sz="1800" dirty="0"/>
                        <a:t>Mean </a:t>
                      </a:r>
                      <a:r>
                        <a:rPr lang="el-GR" sz="1800" dirty="0"/>
                        <a:t>σ</a:t>
                      </a:r>
                      <a:endParaRPr lang="en-US" sz="1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Median </a:t>
                      </a:r>
                      <a:r>
                        <a:rPr kumimoji="0" lang="el-GR" sz="1800" b="1" i="0" u="none" strike="noStrike" kern="1200" cap="none" spc="0" normalizeH="0" baseline="0" noProof="0" dirty="0">
                          <a:ln>
                            <a:noFill/>
                          </a:ln>
                          <a:solidFill>
                            <a:prstClr val="white"/>
                          </a:solidFill>
                          <a:effectLst/>
                          <a:uLnTx/>
                          <a:uFillTx/>
                          <a:latin typeface="+mn-lt"/>
                          <a:ea typeface="+mn-ea"/>
                          <a:cs typeface="+mn-cs"/>
                        </a:rPr>
                        <a:t>σ</a:t>
                      </a:r>
                      <a:endParaRPr kumimoji="0" lang="en-US" sz="1800" b="1" i="0" u="none" strike="noStrike" kern="1200" cap="none" spc="0" normalizeH="0" baseline="0" noProof="0" dirty="0">
                        <a:ln>
                          <a:noFill/>
                        </a:ln>
                        <a:solidFill>
                          <a:prstClr val="white"/>
                        </a:solidFill>
                        <a:effectLst/>
                        <a:uLnTx/>
                        <a:uFillTx/>
                        <a:latin typeface="+mn-lt"/>
                        <a:ea typeface="+mn-ea"/>
                        <a:cs typeface="+mn-cs"/>
                      </a:endParaRPr>
                    </a:p>
                    <a:p>
                      <a:pPr algn="ctr"/>
                      <a:endParaRPr lang="en-US" sz="1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Min </a:t>
                      </a:r>
                      <a:r>
                        <a:rPr kumimoji="0" lang="el-GR" sz="1800" b="1" i="0" u="none" strike="noStrike" kern="1200" cap="none" spc="0" normalizeH="0" baseline="0" noProof="0" dirty="0">
                          <a:ln>
                            <a:noFill/>
                          </a:ln>
                          <a:solidFill>
                            <a:prstClr val="white"/>
                          </a:solidFill>
                          <a:effectLst/>
                          <a:uLnTx/>
                          <a:uFillTx/>
                          <a:latin typeface="+mn-lt"/>
                          <a:ea typeface="+mn-ea"/>
                          <a:cs typeface="+mn-cs"/>
                        </a:rPr>
                        <a:t>σ</a:t>
                      </a:r>
                      <a:endParaRPr kumimoji="0" lang="en-US" sz="1800" b="1" i="0" u="none" strike="noStrike" kern="1200" cap="none" spc="0" normalizeH="0" baseline="0" noProof="0" dirty="0">
                        <a:ln>
                          <a:noFill/>
                        </a:ln>
                        <a:solidFill>
                          <a:prstClr val="white"/>
                        </a:solidFill>
                        <a:effectLst/>
                        <a:uLnTx/>
                        <a:uFillTx/>
                        <a:latin typeface="+mn-lt"/>
                        <a:ea typeface="+mn-ea"/>
                        <a:cs typeface="+mn-cs"/>
                      </a:endParaRPr>
                    </a:p>
                    <a:p>
                      <a:pPr algn="ctr"/>
                      <a:endParaRPr lang="en-US" sz="1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Max </a:t>
                      </a:r>
                      <a:r>
                        <a:rPr kumimoji="0" lang="el-GR" sz="1800" b="1" i="0" u="none" strike="noStrike" kern="1200" cap="none" spc="0" normalizeH="0" baseline="0" noProof="0" dirty="0">
                          <a:ln>
                            <a:noFill/>
                          </a:ln>
                          <a:solidFill>
                            <a:prstClr val="white"/>
                          </a:solidFill>
                          <a:effectLst/>
                          <a:uLnTx/>
                          <a:uFillTx/>
                          <a:latin typeface="+mn-lt"/>
                          <a:ea typeface="+mn-ea"/>
                          <a:cs typeface="+mn-cs"/>
                        </a:rPr>
                        <a:t>σ</a:t>
                      </a:r>
                      <a:endParaRPr kumimoji="0" lang="en-US" sz="1800" b="1" i="0" u="none" strike="noStrike" kern="1200" cap="none" spc="0" normalizeH="0" baseline="0" noProof="0" dirty="0">
                        <a:ln>
                          <a:noFill/>
                        </a:ln>
                        <a:solidFill>
                          <a:prstClr val="white"/>
                        </a:solidFill>
                        <a:effectLst/>
                        <a:uLnTx/>
                        <a:uFillTx/>
                        <a:latin typeface="+mn-lt"/>
                        <a:ea typeface="+mn-ea"/>
                        <a:cs typeface="+mn-cs"/>
                      </a:endParaRPr>
                    </a:p>
                    <a:p>
                      <a:pPr algn="ctr"/>
                      <a:endParaRPr lang="en-US" sz="1800" dirty="0"/>
                    </a:p>
                  </a:txBody>
                  <a:tcPr/>
                </a:tc>
                <a:extLst>
                  <a:ext uri="{0D108BD9-81ED-4DB2-BD59-A6C34878D82A}">
                    <a16:rowId xmlns:a16="http://schemas.microsoft.com/office/drawing/2014/main" val="2122023796"/>
                  </a:ext>
                </a:extLst>
              </a:tr>
              <a:tr h="358100">
                <a:tc>
                  <a:txBody>
                    <a:bodyPr/>
                    <a:lstStyle/>
                    <a:p>
                      <a:r>
                        <a:rPr lang="en-US" sz="1800" b="1" dirty="0">
                          <a:solidFill>
                            <a:schemeClr val="accent6">
                              <a:lumMod val="50000"/>
                            </a:schemeClr>
                          </a:solidFill>
                        </a:rPr>
                        <a:t>23</a:t>
                      </a:r>
                    </a:p>
                  </a:txBody>
                  <a:tcPr/>
                </a:tc>
                <a:tc>
                  <a:txBody>
                    <a:bodyPr/>
                    <a:lstStyle/>
                    <a:p>
                      <a:r>
                        <a:rPr lang="en-US" sz="1800" b="1" dirty="0">
                          <a:solidFill>
                            <a:schemeClr val="accent6">
                              <a:lumMod val="50000"/>
                            </a:schemeClr>
                          </a:solidFill>
                        </a:rPr>
                        <a:t>Construction</a:t>
                      </a:r>
                    </a:p>
                  </a:txBody>
                  <a:tcPr/>
                </a:tc>
                <a:tc>
                  <a:txBody>
                    <a:bodyPr/>
                    <a:lstStyle/>
                    <a:p>
                      <a:pPr algn="ctr"/>
                      <a:r>
                        <a:rPr lang="en-US" sz="1800" b="1" dirty="0">
                          <a:solidFill>
                            <a:schemeClr val="accent6">
                              <a:lumMod val="50000"/>
                            </a:schemeClr>
                          </a:solidFill>
                        </a:rPr>
                        <a:t>5.42</a:t>
                      </a:r>
                    </a:p>
                  </a:txBody>
                  <a:tcPr/>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5.42</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5.42</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5.42</a:t>
                      </a:r>
                    </a:p>
                  </a:txBody>
                  <a:tcPr marL="9525" marR="9525" marT="9525" marB="0" anchor="b"/>
                </a:tc>
                <a:extLst>
                  <a:ext uri="{0D108BD9-81ED-4DB2-BD59-A6C34878D82A}">
                    <a16:rowId xmlns:a16="http://schemas.microsoft.com/office/drawing/2014/main" val="1183052725"/>
                  </a:ext>
                </a:extLst>
              </a:tr>
              <a:tr h="358100">
                <a:tc>
                  <a:txBody>
                    <a:bodyPr/>
                    <a:lstStyle/>
                    <a:p>
                      <a:r>
                        <a:rPr lang="en-US" sz="1800" b="1" dirty="0">
                          <a:solidFill>
                            <a:schemeClr val="accent6">
                              <a:lumMod val="50000"/>
                            </a:schemeClr>
                          </a:solidFill>
                        </a:rPr>
                        <a:t>42</a:t>
                      </a:r>
                    </a:p>
                  </a:txBody>
                  <a:tcPr/>
                </a:tc>
                <a:tc>
                  <a:txBody>
                    <a:bodyPr/>
                    <a:lstStyle/>
                    <a:p>
                      <a:r>
                        <a:rPr lang="en-US" sz="1800" b="1" dirty="0">
                          <a:solidFill>
                            <a:schemeClr val="accent6">
                              <a:lumMod val="50000"/>
                            </a:schemeClr>
                          </a:solidFill>
                        </a:rPr>
                        <a:t>Wholesale trade</a:t>
                      </a:r>
                    </a:p>
                  </a:txBody>
                  <a:tcPr/>
                </a:tc>
                <a:tc>
                  <a:txBody>
                    <a:bodyPr/>
                    <a:lstStyle/>
                    <a:p>
                      <a:pPr algn="ctr"/>
                      <a:r>
                        <a:rPr lang="en-US" sz="1800" b="1" dirty="0">
                          <a:solidFill>
                            <a:schemeClr val="accent6">
                              <a:lumMod val="50000"/>
                            </a:schemeClr>
                          </a:solidFill>
                        </a:rPr>
                        <a:t>4.79</a:t>
                      </a:r>
                    </a:p>
                  </a:txBody>
                  <a:tcPr/>
                </a:tc>
                <a:tc>
                  <a:txBody>
                    <a:bodyPr/>
                    <a:lstStyle/>
                    <a:p>
                      <a:pPr algn="r" fontAlgn="b"/>
                      <a:r>
                        <a:rPr lang="en-US" sz="1800" b="1" i="0" u="none" strike="noStrike">
                          <a:solidFill>
                            <a:schemeClr val="accent6">
                              <a:lumMod val="50000"/>
                            </a:schemeClr>
                          </a:solidFill>
                          <a:effectLst/>
                          <a:latin typeface="Calibri" panose="020F0502020204030204" pitchFamily="34" charset="0"/>
                        </a:rPr>
                        <a:t>4.79</a:t>
                      </a:r>
                    </a:p>
                  </a:txBody>
                  <a:tcPr marL="9525" marR="9525" marT="9525" marB="0" anchor="b"/>
                </a:tc>
                <a:tc>
                  <a:txBody>
                    <a:bodyPr/>
                    <a:lstStyle/>
                    <a:p>
                      <a:pPr algn="r" fontAlgn="b"/>
                      <a:r>
                        <a:rPr lang="en-US" sz="1800" b="1" i="0" u="none" strike="noStrike">
                          <a:solidFill>
                            <a:schemeClr val="accent6">
                              <a:lumMod val="50000"/>
                            </a:schemeClr>
                          </a:solidFill>
                          <a:effectLst/>
                          <a:latin typeface="Calibri" panose="020F0502020204030204" pitchFamily="34" charset="0"/>
                        </a:rPr>
                        <a:t>4.79</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4.79</a:t>
                      </a:r>
                    </a:p>
                  </a:txBody>
                  <a:tcPr marL="9525" marR="9525" marT="9525" marB="0" anchor="b"/>
                </a:tc>
                <a:extLst>
                  <a:ext uri="{0D108BD9-81ED-4DB2-BD59-A6C34878D82A}">
                    <a16:rowId xmlns:a16="http://schemas.microsoft.com/office/drawing/2014/main" val="3953041416"/>
                  </a:ext>
                </a:extLst>
              </a:tr>
              <a:tr h="358100">
                <a:tc>
                  <a:txBody>
                    <a:bodyPr/>
                    <a:lstStyle/>
                    <a:p>
                      <a:r>
                        <a:rPr lang="en-US" sz="1800" b="1" dirty="0">
                          <a:solidFill>
                            <a:schemeClr val="accent6">
                              <a:lumMod val="50000"/>
                            </a:schemeClr>
                          </a:solidFill>
                        </a:rPr>
                        <a:t>44-45</a:t>
                      </a:r>
                    </a:p>
                  </a:txBody>
                  <a:tcPr/>
                </a:tc>
                <a:tc>
                  <a:txBody>
                    <a:bodyPr/>
                    <a:lstStyle/>
                    <a:p>
                      <a:r>
                        <a:rPr lang="en-US" sz="1800" b="1" dirty="0">
                          <a:solidFill>
                            <a:schemeClr val="accent6">
                              <a:lumMod val="50000"/>
                            </a:schemeClr>
                          </a:solidFill>
                        </a:rPr>
                        <a:t>Retail trade</a:t>
                      </a:r>
                    </a:p>
                  </a:txBody>
                  <a:tcPr/>
                </a:tc>
                <a:tc>
                  <a:txBody>
                    <a:bodyPr/>
                    <a:lstStyle/>
                    <a:p>
                      <a:pPr algn="ctr"/>
                      <a:r>
                        <a:rPr lang="en-US" sz="1800" b="1" dirty="0">
                          <a:solidFill>
                            <a:schemeClr val="accent6">
                              <a:lumMod val="50000"/>
                            </a:schemeClr>
                          </a:solidFill>
                        </a:rPr>
                        <a:t>7.49</a:t>
                      </a:r>
                    </a:p>
                  </a:txBody>
                  <a:tcPr/>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6.00</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4.83</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13.12</a:t>
                      </a:r>
                    </a:p>
                  </a:txBody>
                  <a:tcPr marL="9525" marR="9525" marT="9525" marB="0" anchor="b"/>
                </a:tc>
                <a:extLst>
                  <a:ext uri="{0D108BD9-81ED-4DB2-BD59-A6C34878D82A}">
                    <a16:rowId xmlns:a16="http://schemas.microsoft.com/office/drawing/2014/main" val="3643060188"/>
                  </a:ext>
                </a:extLst>
              </a:tr>
              <a:tr h="358100">
                <a:tc>
                  <a:txBody>
                    <a:bodyPr/>
                    <a:lstStyle/>
                    <a:p>
                      <a:r>
                        <a:rPr lang="en-US" sz="1800" dirty="0">
                          <a:solidFill>
                            <a:schemeClr val="tx1"/>
                          </a:solidFill>
                        </a:rPr>
                        <a:t>48-49</a:t>
                      </a:r>
                    </a:p>
                  </a:txBody>
                  <a:tcPr/>
                </a:tc>
                <a:tc>
                  <a:txBody>
                    <a:bodyPr/>
                    <a:lstStyle/>
                    <a:p>
                      <a:r>
                        <a:rPr lang="en-US" sz="1800" dirty="0">
                          <a:solidFill>
                            <a:schemeClr val="tx1"/>
                          </a:solidFill>
                        </a:rPr>
                        <a:t>Transportation</a:t>
                      </a:r>
                    </a:p>
                  </a:txBody>
                  <a:tcPr/>
                </a:tc>
                <a:tc>
                  <a:txBody>
                    <a:bodyPr/>
                    <a:lstStyle/>
                    <a:p>
                      <a:pPr algn="ctr"/>
                      <a:r>
                        <a:rPr lang="en-US" sz="1800" dirty="0">
                          <a:solidFill>
                            <a:schemeClr val="tx1"/>
                          </a:solidFill>
                        </a:rPr>
                        <a:t>6.50</a:t>
                      </a:r>
                    </a:p>
                  </a:txBody>
                  <a:tcPr/>
                </a:tc>
                <a:tc>
                  <a:txBody>
                    <a:bodyPr/>
                    <a:lstStyle/>
                    <a:p>
                      <a:pPr algn="r" fontAlgn="b"/>
                      <a:r>
                        <a:rPr lang="en-US" sz="1800" b="0" i="0" u="none" strike="noStrike" dirty="0">
                          <a:solidFill>
                            <a:schemeClr val="tx1"/>
                          </a:solidFill>
                          <a:effectLst/>
                          <a:latin typeface="Calibri" panose="020F0502020204030204" pitchFamily="34" charset="0"/>
                        </a:rPr>
                        <a:t>5.22</a:t>
                      </a:r>
                    </a:p>
                  </a:txBody>
                  <a:tcPr marL="9525" marR="9525" marT="9525" marB="0" anchor="b"/>
                </a:tc>
                <a:tc>
                  <a:txBody>
                    <a:bodyPr/>
                    <a:lstStyle/>
                    <a:p>
                      <a:pPr algn="r" fontAlgn="b"/>
                      <a:r>
                        <a:rPr lang="en-US" sz="1800" b="0" i="0" u="none" strike="noStrike">
                          <a:solidFill>
                            <a:schemeClr val="tx1"/>
                          </a:solidFill>
                          <a:effectLst/>
                          <a:latin typeface="Calibri" panose="020F0502020204030204" pitchFamily="34" charset="0"/>
                        </a:rPr>
                        <a:t>1.89</a:t>
                      </a:r>
                    </a:p>
                  </a:txBody>
                  <a:tcPr marL="9525" marR="9525" marT="9525" marB="0" anchor="b"/>
                </a:tc>
                <a:tc>
                  <a:txBody>
                    <a:bodyPr/>
                    <a:lstStyle/>
                    <a:p>
                      <a:pPr algn="r" fontAlgn="b"/>
                      <a:r>
                        <a:rPr lang="en-US" sz="1800" b="0" i="0" u="none" strike="noStrike" dirty="0">
                          <a:solidFill>
                            <a:schemeClr val="tx1"/>
                          </a:solidFill>
                          <a:effectLst/>
                          <a:latin typeface="Calibri" panose="020F0502020204030204" pitchFamily="34" charset="0"/>
                        </a:rPr>
                        <a:t>18.29</a:t>
                      </a:r>
                    </a:p>
                  </a:txBody>
                  <a:tcPr marL="9525" marR="9525" marT="9525" marB="0" anchor="b"/>
                </a:tc>
                <a:extLst>
                  <a:ext uri="{0D108BD9-81ED-4DB2-BD59-A6C34878D82A}">
                    <a16:rowId xmlns:a16="http://schemas.microsoft.com/office/drawing/2014/main" val="2548744017"/>
                  </a:ext>
                </a:extLst>
              </a:tr>
              <a:tr h="358100">
                <a:tc>
                  <a:txBody>
                    <a:bodyPr/>
                    <a:lstStyle/>
                    <a:p>
                      <a:r>
                        <a:rPr lang="en-US" sz="1800" b="1" dirty="0">
                          <a:solidFill>
                            <a:schemeClr val="accent6">
                              <a:lumMod val="50000"/>
                            </a:schemeClr>
                          </a:solidFill>
                        </a:rPr>
                        <a:t>51</a:t>
                      </a:r>
                    </a:p>
                  </a:txBody>
                  <a:tcPr/>
                </a:tc>
                <a:tc>
                  <a:txBody>
                    <a:bodyPr/>
                    <a:lstStyle/>
                    <a:p>
                      <a:r>
                        <a:rPr lang="en-US" sz="1800" b="1" dirty="0">
                          <a:solidFill>
                            <a:schemeClr val="accent6">
                              <a:lumMod val="50000"/>
                            </a:schemeClr>
                          </a:solidFill>
                        </a:rPr>
                        <a:t>Information</a:t>
                      </a:r>
                    </a:p>
                  </a:txBody>
                  <a:tcPr/>
                </a:tc>
                <a:tc>
                  <a:txBody>
                    <a:bodyPr/>
                    <a:lstStyle/>
                    <a:p>
                      <a:pPr algn="ctr"/>
                      <a:r>
                        <a:rPr lang="en-US" sz="1800" b="1" dirty="0">
                          <a:solidFill>
                            <a:schemeClr val="accent6">
                              <a:lumMod val="50000"/>
                            </a:schemeClr>
                          </a:solidFill>
                        </a:rPr>
                        <a:t>3.04</a:t>
                      </a:r>
                    </a:p>
                  </a:txBody>
                  <a:tcPr/>
                </a:tc>
                <a:tc>
                  <a:txBody>
                    <a:bodyPr/>
                    <a:lstStyle/>
                    <a:p>
                      <a:pPr algn="r" fontAlgn="b"/>
                      <a:r>
                        <a:rPr lang="en-US" sz="1800" b="1" i="0" u="none" strike="noStrike">
                          <a:solidFill>
                            <a:schemeClr val="accent6">
                              <a:lumMod val="50000"/>
                            </a:schemeClr>
                          </a:solidFill>
                          <a:effectLst/>
                          <a:latin typeface="Calibri" panose="020F0502020204030204" pitchFamily="34" charset="0"/>
                        </a:rPr>
                        <a:t>3.06</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2.80</a:t>
                      </a:r>
                    </a:p>
                  </a:txBody>
                  <a:tcPr marL="9525" marR="9525" marT="9525" marB="0" anchor="b"/>
                </a:tc>
                <a:tc>
                  <a:txBody>
                    <a:bodyPr/>
                    <a:lstStyle/>
                    <a:p>
                      <a:pPr algn="r" fontAlgn="b"/>
                      <a:r>
                        <a:rPr lang="en-US" sz="1800" b="1" i="0" u="none" strike="noStrike">
                          <a:solidFill>
                            <a:schemeClr val="accent6">
                              <a:lumMod val="50000"/>
                            </a:schemeClr>
                          </a:solidFill>
                          <a:effectLst/>
                          <a:latin typeface="Calibri" panose="020F0502020204030204" pitchFamily="34" charset="0"/>
                        </a:rPr>
                        <a:t>3.26</a:t>
                      </a:r>
                    </a:p>
                  </a:txBody>
                  <a:tcPr marL="9525" marR="9525" marT="9525" marB="0" anchor="b"/>
                </a:tc>
                <a:extLst>
                  <a:ext uri="{0D108BD9-81ED-4DB2-BD59-A6C34878D82A}">
                    <a16:rowId xmlns:a16="http://schemas.microsoft.com/office/drawing/2014/main" val="1199287974"/>
                  </a:ext>
                </a:extLst>
              </a:tr>
              <a:tr h="358100">
                <a:tc>
                  <a:txBody>
                    <a:bodyPr/>
                    <a:lstStyle/>
                    <a:p>
                      <a:r>
                        <a:rPr lang="en-US" sz="1800" b="1" dirty="0">
                          <a:solidFill>
                            <a:schemeClr val="accent6">
                              <a:lumMod val="50000"/>
                            </a:schemeClr>
                          </a:solidFill>
                        </a:rPr>
                        <a:t>52</a:t>
                      </a:r>
                    </a:p>
                  </a:txBody>
                  <a:tcPr/>
                </a:tc>
                <a:tc>
                  <a:txBody>
                    <a:bodyPr/>
                    <a:lstStyle/>
                    <a:p>
                      <a:r>
                        <a:rPr lang="en-US" sz="1800" b="1" dirty="0">
                          <a:solidFill>
                            <a:schemeClr val="accent6">
                              <a:lumMod val="50000"/>
                            </a:schemeClr>
                          </a:solidFill>
                        </a:rPr>
                        <a:t>Finance and insurance</a:t>
                      </a:r>
                    </a:p>
                  </a:txBody>
                  <a:tcPr/>
                </a:tc>
                <a:tc>
                  <a:txBody>
                    <a:bodyPr/>
                    <a:lstStyle/>
                    <a:p>
                      <a:pPr algn="ctr"/>
                      <a:r>
                        <a:rPr lang="en-US" sz="1800" b="1" dirty="0">
                          <a:solidFill>
                            <a:schemeClr val="accent6">
                              <a:lumMod val="50000"/>
                            </a:schemeClr>
                          </a:solidFill>
                        </a:rPr>
                        <a:t>8.27</a:t>
                      </a:r>
                    </a:p>
                  </a:txBody>
                  <a:tcPr/>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5.45</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2.63</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19.57</a:t>
                      </a:r>
                    </a:p>
                  </a:txBody>
                  <a:tcPr marL="9525" marR="9525" marT="9525" marB="0" anchor="b"/>
                </a:tc>
                <a:extLst>
                  <a:ext uri="{0D108BD9-81ED-4DB2-BD59-A6C34878D82A}">
                    <a16:rowId xmlns:a16="http://schemas.microsoft.com/office/drawing/2014/main" val="2195605752"/>
                  </a:ext>
                </a:extLst>
              </a:tr>
              <a:tr h="358100">
                <a:tc>
                  <a:txBody>
                    <a:bodyPr/>
                    <a:lstStyle/>
                    <a:p>
                      <a:r>
                        <a:rPr lang="en-US" sz="1800" b="1" dirty="0">
                          <a:solidFill>
                            <a:schemeClr val="accent6">
                              <a:lumMod val="50000"/>
                            </a:schemeClr>
                          </a:solidFill>
                        </a:rPr>
                        <a:t>53</a:t>
                      </a:r>
                    </a:p>
                  </a:txBody>
                  <a:tcPr/>
                </a:tc>
                <a:tc>
                  <a:txBody>
                    <a:bodyPr/>
                    <a:lstStyle/>
                    <a:p>
                      <a:r>
                        <a:rPr lang="en-US" sz="1800" b="1" dirty="0">
                          <a:solidFill>
                            <a:schemeClr val="accent6">
                              <a:lumMod val="50000"/>
                            </a:schemeClr>
                          </a:solidFill>
                        </a:rPr>
                        <a:t>Real estate and leasing</a:t>
                      </a:r>
                    </a:p>
                  </a:txBody>
                  <a:tcPr/>
                </a:tc>
                <a:tc>
                  <a:txBody>
                    <a:bodyPr/>
                    <a:lstStyle/>
                    <a:p>
                      <a:pPr algn="ctr"/>
                      <a:r>
                        <a:rPr lang="en-US" sz="1800" b="1" dirty="0">
                          <a:solidFill>
                            <a:schemeClr val="accent6">
                              <a:lumMod val="50000"/>
                            </a:schemeClr>
                          </a:solidFill>
                        </a:rPr>
                        <a:t>1.98</a:t>
                      </a:r>
                    </a:p>
                  </a:txBody>
                  <a:tcPr/>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1.98</a:t>
                      </a:r>
                    </a:p>
                  </a:txBody>
                  <a:tcPr marL="9525" marR="9525" marT="9525" marB="0" anchor="b"/>
                </a:tc>
                <a:tc>
                  <a:txBody>
                    <a:bodyPr/>
                    <a:lstStyle/>
                    <a:p>
                      <a:pPr algn="r" fontAlgn="b"/>
                      <a:r>
                        <a:rPr lang="en-US" sz="1800" b="1" i="0" u="none" strike="noStrike">
                          <a:solidFill>
                            <a:schemeClr val="accent6">
                              <a:lumMod val="50000"/>
                            </a:schemeClr>
                          </a:solidFill>
                          <a:effectLst/>
                          <a:latin typeface="Calibri" panose="020F0502020204030204" pitchFamily="34" charset="0"/>
                        </a:rPr>
                        <a:t>1.68</a:t>
                      </a:r>
                    </a:p>
                  </a:txBody>
                  <a:tcPr marL="9525" marR="9525" marT="9525" marB="0" anchor="b"/>
                </a:tc>
                <a:tc>
                  <a:txBody>
                    <a:bodyPr/>
                    <a:lstStyle/>
                    <a:p>
                      <a:pPr algn="r" fontAlgn="b"/>
                      <a:r>
                        <a:rPr lang="en-US" sz="1800" b="1" i="0" u="none" strike="noStrike">
                          <a:solidFill>
                            <a:schemeClr val="accent6">
                              <a:lumMod val="50000"/>
                            </a:schemeClr>
                          </a:solidFill>
                          <a:effectLst/>
                          <a:latin typeface="Calibri" panose="020F0502020204030204" pitchFamily="34" charset="0"/>
                        </a:rPr>
                        <a:t>2.27</a:t>
                      </a:r>
                    </a:p>
                  </a:txBody>
                  <a:tcPr marL="9525" marR="9525" marT="9525" marB="0" anchor="b"/>
                </a:tc>
                <a:extLst>
                  <a:ext uri="{0D108BD9-81ED-4DB2-BD59-A6C34878D82A}">
                    <a16:rowId xmlns:a16="http://schemas.microsoft.com/office/drawing/2014/main" val="4107741483"/>
                  </a:ext>
                </a:extLst>
              </a:tr>
              <a:tr h="358100">
                <a:tc>
                  <a:txBody>
                    <a:bodyPr/>
                    <a:lstStyle/>
                    <a:p>
                      <a:r>
                        <a:rPr lang="en-US" sz="1800" b="1" dirty="0">
                          <a:solidFill>
                            <a:schemeClr val="accent6">
                              <a:lumMod val="50000"/>
                            </a:schemeClr>
                          </a:solidFill>
                        </a:rPr>
                        <a:t>54</a:t>
                      </a:r>
                    </a:p>
                  </a:txBody>
                  <a:tcPr/>
                </a:tc>
                <a:tc>
                  <a:txBody>
                    <a:bodyPr/>
                    <a:lstStyle/>
                    <a:p>
                      <a:r>
                        <a:rPr lang="en-US" sz="1800" b="1" dirty="0">
                          <a:solidFill>
                            <a:schemeClr val="accent6">
                              <a:lumMod val="50000"/>
                            </a:schemeClr>
                          </a:solidFill>
                        </a:rPr>
                        <a:t>Professional services</a:t>
                      </a:r>
                    </a:p>
                  </a:txBody>
                  <a:tcPr/>
                </a:tc>
                <a:tc>
                  <a:txBody>
                    <a:bodyPr/>
                    <a:lstStyle/>
                    <a:p>
                      <a:pPr algn="ctr"/>
                      <a:r>
                        <a:rPr lang="en-US" sz="1800" b="1" dirty="0">
                          <a:solidFill>
                            <a:schemeClr val="accent6">
                              <a:lumMod val="50000"/>
                            </a:schemeClr>
                          </a:solidFill>
                        </a:rPr>
                        <a:t>5.08</a:t>
                      </a:r>
                    </a:p>
                  </a:txBody>
                  <a:tcPr/>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5.08</a:t>
                      </a:r>
                    </a:p>
                  </a:txBody>
                  <a:tcPr marL="9525" marR="9525" marT="9525" marB="0" anchor="b"/>
                </a:tc>
                <a:tc>
                  <a:txBody>
                    <a:bodyPr/>
                    <a:lstStyle/>
                    <a:p>
                      <a:pPr algn="r" fontAlgn="b"/>
                      <a:r>
                        <a:rPr lang="en-US" sz="1800" b="1" i="0" u="none" strike="noStrike">
                          <a:solidFill>
                            <a:schemeClr val="accent6">
                              <a:lumMod val="50000"/>
                            </a:schemeClr>
                          </a:solidFill>
                          <a:effectLst/>
                          <a:latin typeface="Calibri" panose="020F0502020204030204" pitchFamily="34" charset="0"/>
                        </a:rPr>
                        <a:t>5.08</a:t>
                      </a:r>
                    </a:p>
                  </a:txBody>
                  <a:tcPr marL="9525" marR="9525" marT="9525" marB="0" anchor="b"/>
                </a:tc>
                <a:tc>
                  <a:txBody>
                    <a:bodyPr/>
                    <a:lstStyle/>
                    <a:p>
                      <a:pPr algn="r" fontAlgn="b"/>
                      <a:r>
                        <a:rPr lang="en-US" sz="1800" b="1" i="0" u="none" strike="noStrike">
                          <a:solidFill>
                            <a:schemeClr val="accent6">
                              <a:lumMod val="50000"/>
                            </a:schemeClr>
                          </a:solidFill>
                          <a:effectLst/>
                          <a:latin typeface="Calibri" panose="020F0502020204030204" pitchFamily="34" charset="0"/>
                        </a:rPr>
                        <a:t>5.08</a:t>
                      </a:r>
                    </a:p>
                  </a:txBody>
                  <a:tcPr marL="9525" marR="9525" marT="9525" marB="0" anchor="b"/>
                </a:tc>
                <a:extLst>
                  <a:ext uri="{0D108BD9-81ED-4DB2-BD59-A6C34878D82A}">
                    <a16:rowId xmlns:a16="http://schemas.microsoft.com/office/drawing/2014/main" val="1521596478"/>
                  </a:ext>
                </a:extLst>
              </a:tr>
              <a:tr h="358100">
                <a:tc>
                  <a:txBody>
                    <a:bodyPr/>
                    <a:lstStyle/>
                    <a:p>
                      <a:r>
                        <a:rPr lang="en-US" sz="1800" b="1" dirty="0">
                          <a:solidFill>
                            <a:schemeClr val="accent6">
                              <a:lumMod val="50000"/>
                            </a:schemeClr>
                          </a:solidFill>
                        </a:rPr>
                        <a:t>55</a:t>
                      </a:r>
                    </a:p>
                  </a:txBody>
                  <a:tcPr/>
                </a:tc>
                <a:tc>
                  <a:txBody>
                    <a:bodyPr/>
                    <a:lstStyle/>
                    <a:p>
                      <a:r>
                        <a:rPr lang="en-US" sz="1800" b="1" dirty="0">
                          <a:solidFill>
                            <a:schemeClr val="accent6">
                              <a:lumMod val="50000"/>
                            </a:schemeClr>
                          </a:solidFill>
                        </a:rPr>
                        <a:t>Management of companies</a:t>
                      </a:r>
                    </a:p>
                  </a:txBody>
                  <a:tcPr/>
                </a:tc>
                <a:tc>
                  <a:txBody>
                    <a:bodyPr/>
                    <a:lstStyle/>
                    <a:p>
                      <a:pPr algn="ctr"/>
                      <a:r>
                        <a:rPr lang="en-US" sz="1800" b="1" dirty="0">
                          <a:solidFill>
                            <a:schemeClr val="accent6">
                              <a:lumMod val="50000"/>
                            </a:schemeClr>
                          </a:solidFill>
                        </a:rPr>
                        <a:t>15.87</a:t>
                      </a:r>
                    </a:p>
                  </a:txBody>
                  <a:tcPr/>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15.87</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15.87</a:t>
                      </a:r>
                    </a:p>
                  </a:txBody>
                  <a:tcPr marL="9525" marR="9525" marT="9525" marB="0" anchor="b"/>
                </a:tc>
                <a:tc>
                  <a:txBody>
                    <a:bodyPr/>
                    <a:lstStyle/>
                    <a:p>
                      <a:pPr algn="r" fontAlgn="b"/>
                      <a:r>
                        <a:rPr lang="en-US" sz="1800" b="1" i="0" u="none" strike="noStrike" dirty="0">
                          <a:solidFill>
                            <a:schemeClr val="accent6">
                              <a:lumMod val="50000"/>
                            </a:schemeClr>
                          </a:solidFill>
                          <a:effectLst/>
                          <a:latin typeface="Calibri" panose="020F0502020204030204" pitchFamily="34" charset="0"/>
                        </a:rPr>
                        <a:t>15.87</a:t>
                      </a:r>
                    </a:p>
                  </a:txBody>
                  <a:tcPr marL="9525" marR="9525" marT="9525" marB="0" anchor="b"/>
                </a:tc>
                <a:extLst>
                  <a:ext uri="{0D108BD9-81ED-4DB2-BD59-A6C34878D82A}">
                    <a16:rowId xmlns:a16="http://schemas.microsoft.com/office/drawing/2014/main" val="2498380480"/>
                  </a:ext>
                </a:extLst>
              </a:tr>
              <a:tr h="358100">
                <a:tc>
                  <a:txBody>
                    <a:bodyPr/>
                    <a:lstStyle/>
                    <a:p>
                      <a:r>
                        <a:rPr lang="en-US" sz="1800" dirty="0"/>
                        <a:t>56</a:t>
                      </a:r>
                    </a:p>
                  </a:txBody>
                  <a:tcPr/>
                </a:tc>
                <a:tc>
                  <a:txBody>
                    <a:bodyPr/>
                    <a:lstStyle/>
                    <a:p>
                      <a:r>
                        <a:rPr lang="en-US" sz="1800" dirty="0"/>
                        <a:t>Administrative services</a:t>
                      </a:r>
                    </a:p>
                  </a:txBody>
                  <a:tcPr/>
                </a:tc>
                <a:tc>
                  <a:txBody>
                    <a:bodyPr/>
                    <a:lstStyle/>
                    <a:p>
                      <a:pPr algn="ctr"/>
                      <a:r>
                        <a:rPr lang="en-US" sz="1800" dirty="0"/>
                        <a:t>6.61</a:t>
                      </a:r>
                    </a:p>
                  </a:txBody>
                  <a:tcPr/>
                </a:tc>
                <a:tc>
                  <a:txBody>
                    <a:bodyPr/>
                    <a:lstStyle/>
                    <a:p>
                      <a:pPr algn="r" fontAlgn="b"/>
                      <a:r>
                        <a:rPr lang="en-US" sz="1800" b="0" i="0" u="none" strike="noStrike" dirty="0">
                          <a:solidFill>
                            <a:srgbClr val="000000"/>
                          </a:solidFill>
                          <a:effectLst/>
                          <a:latin typeface="Calibri" panose="020F0502020204030204" pitchFamily="34" charset="0"/>
                        </a:rPr>
                        <a:t>6.88</a:t>
                      </a:r>
                    </a:p>
                  </a:txBody>
                  <a:tcPr marL="9525" marR="9525" marT="9525" marB="0" anchor="b"/>
                </a:tc>
                <a:tc>
                  <a:txBody>
                    <a:bodyPr/>
                    <a:lstStyle/>
                    <a:p>
                      <a:pPr algn="r" fontAlgn="b"/>
                      <a:r>
                        <a:rPr lang="en-US" sz="1800" b="0" i="0" u="none" strike="noStrike" dirty="0">
                          <a:solidFill>
                            <a:srgbClr val="000000"/>
                          </a:solidFill>
                          <a:effectLst/>
                          <a:latin typeface="Calibri" panose="020F0502020204030204" pitchFamily="34" charset="0"/>
                        </a:rPr>
                        <a:t>5.77</a:t>
                      </a:r>
                    </a:p>
                  </a:txBody>
                  <a:tcPr marL="9525" marR="9525" marT="9525" marB="0" anchor="b"/>
                </a:tc>
                <a:tc>
                  <a:txBody>
                    <a:bodyPr/>
                    <a:lstStyle/>
                    <a:p>
                      <a:pPr algn="r" fontAlgn="b"/>
                      <a:r>
                        <a:rPr lang="en-US" sz="1800" b="0" i="0" u="none" strike="noStrike" dirty="0">
                          <a:solidFill>
                            <a:srgbClr val="000000"/>
                          </a:solidFill>
                          <a:effectLst/>
                          <a:latin typeface="Calibri" panose="020F0502020204030204" pitchFamily="34" charset="0"/>
                        </a:rPr>
                        <a:t>7.18</a:t>
                      </a:r>
                    </a:p>
                  </a:txBody>
                  <a:tcPr marL="9525" marR="9525" marT="9525" marB="0" anchor="b"/>
                </a:tc>
                <a:extLst>
                  <a:ext uri="{0D108BD9-81ED-4DB2-BD59-A6C34878D82A}">
                    <a16:rowId xmlns:a16="http://schemas.microsoft.com/office/drawing/2014/main" val="1168932896"/>
                  </a:ext>
                </a:extLst>
              </a:tr>
              <a:tr h="358100">
                <a:tc>
                  <a:txBody>
                    <a:bodyPr/>
                    <a:lstStyle/>
                    <a:p>
                      <a:r>
                        <a:rPr lang="en-US" sz="1800" dirty="0"/>
                        <a:t>61-62</a:t>
                      </a:r>
                    </a:p>
                  </a:txBody>
                  <a:tcPr/>
                </a:tc>
                <a:tc>
                  <a:txBody>
                    <a:bodyPr/>
                    <a:lstStyle/>
                    <a:p>
                      <a:r>
                        <a:rPr lang="en-US" sz="1800" dirty="0"/>
                        <a:t>Education and health care</a:t>
                      </a:r>
                    </a:p>
                  </a:txBody>
                  <a:tcPr/>
                </a:tc>
                <a:tc>
                  <a:txBody>
                    <a:bodyPr/>
                    <a:lstStyle/>
                    <a:p>
                      <a:pPr algn="ctr"/>
                      <a:r>
                        <a:rPr lang="en-US" sz="1800" dirty="0"/>
                        <a:t>13.78</a:t>
                      </a:r>
                    </a:p>
                  </a:txBody>
                  <a:tcPr/>
                </a:tc>
                <a:tc>
                  <a:txBody>
                    <a:bodyPr/>
                    <a:lstStyle/>
                    <a:p>
                      <a:pPr algn="r" fontAlgn="b"/>
                      <a:r>
                        <a:rPr lang="en-US" sz="1800" b="0" i="0" u="none" strike="noStrike">
                          <a:solidFill>
                            <a:srgbClr val="000000"/>
                          </a:solidFill>
                          <a:effectLst/>
                          <a:latin typeface="Calibri" panose="020F0502020204030204" pitchFamily="34" charset="0"/>
                        </a:rPr>
                        <a:t>10.71</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6.87</a:t>
                      </a:r>
                    </a:p>
                  </a:txBody>
                  <a:tcPr marL="9525" marR="9525" marT="9525" marB="0" anchor="b"/>
                </a:tc>
                <a:tc>
                  <a:txBody>
                    <a:bodyPr/>
                    <a:lstStyle/>
                    <a:p>
                      <a:pPr algn="r" fontAlgn="b"/>
                      <a:r>
                        <a:rPr lang="en-US" sz="1800" b="0" i="0" u="none" strike="noStrike" dirty="0">
                          <a:solidFill>
                            <a:srgbClr val="000000"/>
                          </a:solidFill>
                          <a:effectLst/>
                          <a:latin typeface="Calibri" panose="020F0502020204030204" pitchFamily="34" charset="0"/>
                        </a:rPr>
                        <a:t>27.41</a:t>
                      </a:r>
                    </a:p>
                  </a:txBody>
                  <a:tcPr marL="9525" marR="9525" marT="9525" marB="0" anchor="b"/>
                </a:tc>
                <a:extLst>
                  <a:ext uri="{0D108BD9-81ED-4DB2-BD59-A6C34878D82A}">
                    <a16:rowId xmlns:a16="http://schemas.microsoft.com/office/drawing/2014/main" val="3221279385"/>
                  </a:ext>
                </a:extLst>
              </a:tr>
              <a:tr h="358100">
                <a:tc>
                  <a:txBody>
                    <a:bodyPr/>
                    <a:lstStyle/>
                    <a:p>
                      <a:r>
                        <a:rPr lang="en-US" sz="1800" dirty="0"/>
                        <a:t>71-72</a:t>
                      </a:r>
                    </a:p>
                  </a:txBody>
                  <a:tcPr/>
                </a:tc>
                <a:tc>
                  <a:txBody>
                    <a:bodyPr/>
                    <a:lstStyle/>
                    <a:p>
                      <a:r>
                        <a:rPr lang="en-US" sz="1800" dirty="0"/>
                        <a:t>Recreation and food services</a:t>
                      </a:r>
                    </a:p>
                  </a:txBody>
                  <a:tcPr/>
                </a:tc>
                <a:tc>
                  <a:txBody>
                    <a:bodyPr/>
                    <a:lstStyle/>
                    <a:p>
                      <a:pPr algn="ctr"/>
                      <a:r>
                        <a:rPr lang="en-US" sz="1800" dirty="0"/>
                        <a:t>6.31</a:t>
                      </a:r>
                    </a:p>
                  </a:txBody>
                  <a:tcPr/>
                </a:tc>
                <a:tc>
                  <a:txBody>
                    <a:bodyPr/>
                    <a:lstStyle/>
                    <a:p>
                      <a:pPr algn="r" fontAlgn="b"/>
                      <a:r>
                        <a:rPr lang="en-US" sz="1800" b="0" i="0" u="none" strike="noStrike">
                          <a:solidFill>
                            <a:srgbClr val="000000"/>
                          </a:solidFill>
                          <a:effectLst/>
                          <a:latin typeface="Calibri" panose="020F0502020204030204" pitchFamily="34" charset="0"/>
                        </a:rPr>
                        <a:t>6.29</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3.28</a:t>
                      </a:r>
                    </a:p>
                  </a:txBody>
                  <a:tcPr marL="9525" marR="9525" marT="9525" marB="0" anchor="b"/>
                </a:tc>
                <a:tc>
                  <a:txBody>
                    <a:bodyPr/>
                    <a:lstStyle/>
                    <a:p>
                      <a:pPr algn="r" fontAlgn="b"/>
                      <a:r>
                        <a:rPr lang="en-US" sz="1800" b="0" i="0" u="none" strike="noStrike" dirty="0">
                          <a:solidFill>
                            <a:srgbClr val="000000"/>
                          </a:solidFill>
                          <a:effectLst/>
                          <a:latin typeface="Calibri" panose="020F0502020204030204" pitchFamily="34" charset="0"/>
                        </a:rPr>
                        <a:t>9.39</a:t>
                      </a:r>
                    </a:p>
                  </a:txBody>
                  <a:tcPr marL="9525" marR="9525" marT="9525" marB="0" anchor="b"/>
                </a:tc>
                <a:extLst>
                  <a:ext uri="{0D108BD9-81ED-4DB2-BD59-A6C34878D82A}">
                    <a16:rowId xmlns:a16="http://schemas.microsoft.com/office/drawing/2014/main" val="3682013309"/>
                  </a:ext>
                </a:extLst>
              </a:tr>
              <a:tr h="358100">
                <a:tc>
                  <a:txBody>
                    <a:bodyPr/>
                    <a:lstStyle/>
                    <a:p>
                      <a:r>
                        <a:rPr lang="en-US" sz="1800" dirty="0"/>
                        <a:t>81</a:t>
                      </a:r>
                    </a:p>
                  </a:txBody>
                  <a:tcPr/>
                </a:tc>
                <a:tc>
                  <a:txBody>
                    <a:bodyPr/>
                    <a:lstStyle/>
                    <a:p>
                      <a:r>
                        <a:rPr lang="en-US" sz="1800" dirty="0"/>
                        <a:t>Other personal services</a:t>
                      </a:r>
                    </a:p>
                  </a:txBody>
                  <a:tcPr/>
                </a:tc>
                <a:tc>
                  <a:txBody>
                    <a:bodyPr/>
                    <a:lstStyle/>
                    <a:p>
                      <a:pPr algn="ctr"/>
                      <a:r>
                        <a:rPr lang="en-US" sz="1800" dirty="0"/>
                        <a:t>7.11</a:t>
                      </a:r>
                    </a:p>
                  </a:txBody>
                  <a:tcPr/>
                </a:tc>
                <a:tc>
                  <a:txBody>
                    <a:bodyPr/>
                    <a:lstStyle/>
                    <a:p>
                      <a:pPr algn="r" fontAlgn="b"/>
                      <a:r>
                        <a:rPr lang="en-US" sz="1800" b="0" i="0" u="none" strike="noStrike">
                          <a:solidFill>
                            <a:srgbClr val="000000"/>
                          </a:solidFill>
                          <a:effectLst/>
                          <a:latin typeface="Calibri" panose="020F0502020204030204" pitchFamily="34" charset="0"/>
                        </a:rPr>
                        <a:t>7.11</a:t>
                      </a:r>
                    </a:p>
                  </a:txBody>
                  <a:tcPr marL="9525" marR="9525" marT="9525" marB="0" anchor="b"/>
                </a:tc>
                <a:tc>
                  <a:txBody>
                    <a:bodyPr/>
                    <a:lstStyle/>
                    <a:p>
                      <a:pPr algn="r" fontAlgn="b"/>
                      <a:r>
                        <a:rPr lang="en-US" sz="1800" b="0" i="0" u="none" strike="noStrike">
                          <a:solidFill>
                            <a:srgbClr val="000000"/>
                          </a:solidFill>
                          <a:effectLst/>
                          <a:latin typeface="Calibri" panose="020F0502020204030204" pitchFamily="34" charset="0"/>
                        </a:rPr>
                        <a:t>7.11</a:t>
                      </a:r>
                    </a:p>
                  </a:txBody>
                  <a:tcPr marL="9525" marR="9525" marT="9525" marB="0" anchor="b"/>
                </a:tc>
                <a:tc>
                  <a:txBody>
                    <a:bodyPr/>
                    <a:lstStyle/>
                    <a:p>
                      <a:pPr algn="r" fontAlgn="b"/>
                      <a:r>
                        <a:rPr lang="en-US" sz="1800" b="0" i="0" u="none" strike="noStrike" dirty="0">
                          <a:solidFill>
                            <a:srgbClr val="000000"/>
                          </a:solidFill>
                          <a:effectLst/>
                          <a:latin typeface="Calibri" panose="020F0502020204030204" pitchFamily="34" charset="0"/>
                        </a:rPr>
                        <a:t>7.11</a:t>
                      </a:r>
                    </a:p>
                  </a:txBody>
                  <a:tcPr marL="9525" marR="9525" marT="9525" marB="0" anchor="b"/>
                </a:tc>
                <a:extLst>
                  <a:ext uri="{0D108BD9-81ED-4DB2-BD59-A6C34878D82A}">
                    <a16:rowId xmlns:a16="http://schemas.microsoft.com/office/drawing/2014/main" val="3063200584"/>
                  </a:ext>
                </a:extLst>
              </a:tr>
            </a:tbl>
          </a:graphicData>
        </a:graphic>
      </p:graphicFrame>
      <p:sp>
        <p:nvSpPr>
          <p:cNvPr id="3" name="Slide Number Placeholder 2">
            <a:extLst>
              <a:ext uri="{FF2B5EF4-FFF2-40B4-BE49-F238E27FC236}">
                <a16:creationId xmlns:a16="http://schemas.microsoft.com/office/drawing/2014/main" id="{A3F4765E-FF12-B855-7619-14CD714C2E41}"/>
              </a:ext>
            </a:extLst>
          </p:cNvPr>
          <p:cNvSpPr>
            <a:spLocks noGrp="1"/>
          </p:cNvSpPr>
          <p:nvPr>
            <p:ph type="sldNum" sz="quarter" idx="12"/>
          </p:nvPr>
        </p:nvSpPr>
        <p:spPr/>
        <p:txBody>
          <a:bodyPr/>
          <a:lstStyle/>
          <a:p>
            <a:fld id="{EB8115EF-2CB6-4207-A8BF-B1C3143D5210}" type="slidenum">
              <a:rPr lang="en-US" smtClean="0"/>
              <a:t>7</a:t>
            </a:fld>
            <a:endParaRPr lang="en-US"/>
          </a:p>
        </p:txBody>
      </p:sp>
      <p:sp>
        <p:nvSpPr>
          <p:cNvPr id="6" name="TextBox 5">
            <a:extLst>
              <a:ext uri="{FF2B5EF4-FFF2-40B4-BE49-F238E27FC236}">
                <a16:creationId xmlns:a16="http://schemas.microsoft.com/office/drawing/2014/main" id="{87373D95-A9A9-A8A6-6239-C4088FED9785}"/>
              </a:ext>
            </a:extLst>
          </p:cNvPr>
          <p:cNvSpPr txBox="1"/>
          <p:nvPr/>
        </p:nvSpPr>
        <p:spPr>
          <a:xfrm>
            <a:off x="2944970" y="844536"/>
            <a:ext cx="7075078" cy="400110"/>
          </a:xfrm>
          <a:prstGeom prst="rect">
            <a:avLst/>
          </a:prstGeom>
          <a:noFill/>
        </p:spPr>
        <p:txBody>
          <a:bodyPr wrap="none" rtlCol="0">
            <a:spAutoFit/>
          </a:bodyPr>
          <a:lstStyle/>
          <a:p>
            <a:r>
              <a:rPr lang="en-US" sz="2000" b="1" dirty="0"/>
              <a:t>Table 1:  Summarizing elasticity estimates by 2-digit NAICS sector</a:t>
            </a:r>
          </a:p>
        </p:txBody>
      </p:sp>
    </p:spTree>
    <p:extLst>
      <p:ext uri="{BB962C8B-B14F-4D97-AF65-F5344CB8AC3E}">
        <p14:creationId xmlns:p14="http://schemas.microsoft.com/office/powerpoint/2010/main" val="1400225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B97BC-60D1-FC57-F1D5-9DF01BF4E593}"/>
              </a:ext>
            </a:extLst>
          </p:cNvPr>
          <p:cNvSpPr>
            <a:spLocks noGrp="1"/>
          </p:cNvSpPr>
          <p:nvPr>
            <p:ph type="title"/>
          </p:nvPr>
        </p:nvSpPr>
        <p:spPr>
          <a:xfrm>
            <a:off x="136743" y="-31432"/>
            <a:ext cx="10515600" cy="1325563"/>
          </a:xfrm>
        </p:spPr>
        <p:txBody>
          <a:bodyPr/>
          <a:lstStyle/>
          <a:p>
            <a:r>
              <a:rPr lang="en-US" dirty="0"/>
              <a:t>GTAP Estimates</a:t>
            </a:r>
          </a:p>
        </p:txBody>
      </p:sp>
      <p:sp>
        <p:nvSpPr>
          <p:cNvPr id="3" name="Slide Number Placeholder 2">
            <a:extLst>
              <a:ext uri="{FF2B5EF4-FFF2-40B4-BE49-F238E27FC236}">
                <a16:creationId xmlns:a16="http://schemas.microsoft.com/office/drawing/2014/main" id="{EEE379C0-8A51-9156-C613-7B4EB8CD9D11}"/>
              </a:ext>
            </a:extLst>
          </p:cNvPr>
          <p:cNvSpPr>
            <a:spLocks noGrp="1"/>
          </p:cNvSpPr>
          <p:nvPr>
            <p:ph type="sldNum" sz="quarter" idx="12"/>
          </p:nvPr>
        </p:nvSpPr>
        <p:spPr/>
        <p:txBody>
          <a:bodyPr/>
          <a:lstStyle/>
          <a:p>
            <a:fld id="{EB8115EF-2CB6-4207-A8BF-B1C3143D5210}" type="slidenum">
              <a:rPr lang="en-US" smtClean="0"/>
              <a:t>8</a:t>
            </a:fld>
            <a:endParaRPr lang="en-US"/>
          </a:p>
        </p:txBody>
      </p:sp>
      <p:graphicFrame>
        <p:nvGraphicFramePr>
          <p:cNvPr id="7" name="Table 5">
            <a:extLst>
              <a:ext uri="{FF2B5EF4-FFF2-40B4-BE49-F238E27FC236}">
                <a16:creationId xmlns:a16="http://schemas.microsoft.com/office/drawing/2014/main" id="{1344EFDE-70C9-B7FC-8319-F3288BDA15CC}"/>
              </a:ext>
            </a:extLst>
          </p:cNvPr>
          <p:cNvGraphicFramePr>
            <a:graphicFrameLocks/>
          </p:cNvGraphicFramePr>
          <p:nvPr>
            <p:extLst>
              <p:ext uri="{D42A27DB-BD31-4B8C-83A1-F6EECF244321}">
                <p14:modId xmlns:p14="http://schemas.microsoft.com/office/powerpoint/2010/main" val="2593642736"/>
              </p:ext>
            </p:extLst>
          </p:nvPr>
        </p:nvGraphicFramePr>
        <p:xfrm>
          <a:off x="2396647" y="1325563"/>
          <a:ext cx="7653722" cy="5364480"/>
        </p:xfrm>
        <a:graphic>
          <a:graphicData uri="http://schemas.openxmlformats.org/drawingml/2006/table">
            <a:tbl>
              <a:tblPr firstRow="1" bandRow="1">
                <a:tableStyleId>{5C22544A-7EE6-4342-B048-85BDC9FD1C3A}</a:tableStyleId>
              </a:tblPr>
              <a:tblGrid>
                <a:gridCol w="1831816">
                  <a:extLst>
                    <a:ext uri="{9D8B030D-6E8A-4147-A177-3AD203B41FA5}">
                      <a16:colId xmlns:a16="http://schemas.microsoft.com/office/drawing/2014/main" val="2772271637"/>
                    </a:ext>
                  </a:extLst>
                </a:gridCol>
                <a:gridCol w="4168096">
                  <a:extLst>
                    <a:ext uri="{9D8B030D-6E8A-4147-A177-3AD203B41FA5}">
                      <a16:colId xmlns:a16="http://schemas.microsoft.com/office/drawing/2014/main" val="2357095720"/>
                    </a:ext>
                  </a:extLst>
                </a:gridCol>
                <a:gridCol w="1653810">
                  <a:extLst>
                    <a:ext uri="{9D8B030D-6E8A-4147-A177-3AD203B41FA5}">
                      <a16:colId xmlns:a16="http://schemas.microsoft.com/office/drawing/2014/main" val="2618762306"/>
                    </a:ext>
                  </a:extLst>
                </a:gridCol>
              </a:tblGrid>
              <a:tr h="300276">
                <a:tc>
                  <a:txBody>
                    <a:bodyPr/>
                    <a:lstStyle/>
                    <a:p>
                      <a:r>
                        <a:rPr lang="en-US" sz="1600" dirty="0"/>
                        <a:t>GTAP Sector</a:t>
                      </a:r>
                    </a:p>
                  </a:txBody>
                  <a:tcPr/>
                </a:tc>
                <a:tc>
                  <a:txBody>
                    <a:bodyPr/>
                    <a:lstStyle/>
                    <a:p>
                      <a:r>
                        <a:rPr lang="en-US" sz="1600" dirty="0"/>
                        <a:t>Description</a:t>
                      </a:r>
                    </a:p>
                  </a:txBody>
                  <a:tcPr/>
                </a:tc>
                <a:tc>
                  <a:txBody>
                    <a:bodyPr/>
                    <a:lstStyle/>
                    <a:p>
                      <a:pPr algn="ctr"/>
                      <a:r>
                        <a:rPr lang="el-GR" sz="1600" dirty="0"/>
                        <a:t>σ</a:t>
                      </a:r>
                      <a:endParaRPr lang="en-US" sz="1600" dirty="0"/>
                    </a:p>
                  </a:txBody>
                  <a:tcPr/>
                </a:tc>
                <a:extLst>
                  <a:ext uri="{0D108BD9-81ED-4DB2-BD59-A6C34878D82A}">
                    <a16:rowId xmlns:a16="http://schemas.microsoft.com/office/drawing/2014/main" val="2122023796"/>
                  </a:ext>
                </a:extLst>
              </a:tr>
              <a:tr h="301860">
                <a:tc>
                  <a:txBody>
                    <a:bodyPr/>
                    <a:lstStyle/>
                    <a:p>
                      <a:r>
                        <a:rPr lang="en-US" sz="1600" dirty="0" err="1"/>
                        <a:t>afs</a:t>
                      </a:r>
                      <a:endParaRPr lang="en-US" sz="1600" dirty="0"/>
                    </a:p>
                  </a:txBody>
                  <a:tcPr/>
                </a:tc>
                <a:tc>
                  <a:txBody>
                    <a:bodyPr/>
                    <a:lstStyle/>
                    <a:p>
                      <a:r>
                        <a:rPr lang="en-US" sz="1600" dirty="0"/>
                        <a:t>Accommodation, food </a:t>
                      </a:r>
                    </a:p>
                  </a:txBody>
                  <a:tcPr/>
                </a:tc>
                <a:tc>
                  <a:txBody>
                    <a:bodyPr/>
                    <a:lstStyle/>
                    <a:p>
                      <a:pPr algn="ctr"/>
                      <a:r>
                        <a:rPr lang="en-US" sz="1600" dirty="0"/>
                        <a:t>7.37</a:t>
                      </a:r>
                    </a:p>
                  </a:txBody>
                  <a:tcPr/>
                </a:tc>
                <a:extLst>
                  <a:ext uri="{0D108BD9-81ED-4DB2-BD59-A6C34878D82A}">
                    <a16:rowId xmlns:a16="http://schemas.microsoft.com/office/drawing/2014/main" val="1183052725"/>
                  </a:ext>
                </a:extLst>
              </a:tr>
              <a:tr h="301860">
                <a:tc>
                  <a:txBody>
                    <a:bodyPr/>
                    <a:lstStyle/>
                    <a:p>
                      <a:r>
                        <a:rPr lang="en-US" sz="1600" dirty="0" err="1"/>
                        <a:t>atp</a:t>
                      </a:r>
                      <a:endParaRPr lang="en-US" sz="1600" dirty="0"/>
                    </a:p>
                  </a:txBody>
                  <a:tcPr/>
                </a:tc>
                <a:tc>
                  <a:txBody>
                    <a:bodyPr/>
                    <a:lstStyle/>
                    <a:p>
                      <a:r>
                        <a:rPr lang="en-US" sz="1600" dirty="0"/>
                        <a:t>Air transport</a:t>
                      </a:r>
                    </a:p>
                  </a:txBody>
                  <a:tcPr/>
                </a:tc>
                <a:tc>
                  <a:txBody>
                    <a:bodyPr/>
                    <a:lstStyle/>
                    <a:p>
                      <a:pPr algn="ctr"/>
                      <a:r>
                        <a:rPr lang="en-US" sz="1600" dirty="0"/>
                        <a:t>5.54</a:t>
                      </a:r>
                    </a:p>
                  </a:txBody>
                  <a:tcPr/>
                </a:tc>
                <a:extLst>
                  <a:ext uri="{0D108BD9-81ED-4DB2-BD59-A6C34878D82A}">
                    <a16:rowId xmlns:a16="http://schemas.microsoft.com/office/drawing/2014/main" val="3953041416"/>
                  </a:ext>
                </a:extLst>
              </a:tr>
              <a:tr h="301860">
                <a:tc>
                  <a:txBody>
                    <a:bodyPr/>
                    <a:lstStyle/>
                    <a:p>
                      <a:r>
                        <a:rPr lang="en-US" sz="1600" b="1" dirty="0" err="1">
                          <a:solidFill>
                            <a:schemeClr val="accent6">
                              <a:lumMod val="50000"/>
                            </a:schemeClr>
                          </a:solidFill>
                        </a:rPr>
                        <a:t>cmn</a:t>
                      </a:r>
                      <a:endParaRPr lang="en-US" sz="1600" b="1" dirty="0">
                        <a:solidFill>
                          <a:schemeClr val="accent6">
                            <a:lumMod val="50000"/>
                          </a:schemeClr>
                        </a:solidFill>
                      </a:endParaRPr>
                    </a:p>
                  </a:txBody>
                  <a:tcPr/>
                </a:tc>
                <a:tc>
                  <a:txBody>
                    <a:bodyPr/>
                    <a:lstStyle/>
                    <a:p>
                      <a:r>
                        <a:rPr lang="en-US" sz="1600" b="1" dirty="0">
                          <a:solidFill>
                            <a:schemeClr val="accent6">
                              <a:lumMod val="50000"/>
                            </a:schemeClr>
                          </a:solidFill>
                        </a:rPr>
                        <a:t>Information and communication</a:t>
                      </a:r>
                    </a:p>
                  </a:txBody>
                  <a:tcPr/>
                </a:tc>
                <a:tc>
                  <a:txBody>
                    <a:bodyPr/>
                    <a:lstStyle/>
                    <a:p>
                      <a:pPr algn="ctr"/>
                      <a:r>
                        <a:rPr lang="en-US" sz="1600" b="1" dirty="0">
                          <a:solidFill>
                            <a:schemeClr val="accent6">
                              <a:lumMod val="50000"/>
                            </a:schemeClr>
                          </a:solidFill>
                        </a:rPr>
                        <a:t>2.91</a:t>
                      </a:r>
                    </a:p>
                  </a:txBody>
                  <a:tcPr/>
                </a:tc>
                <a:extLst>
                  <a:ext uri="{0D108BD9-81ED-4DB2-BD59-A6C34878D82A}">
                    <a16:rowId xmlns:a16="http://schemas.microsoft.com/office/drawing/2014/main" val="3643060188"/>
                  </a:ext>
                </a:extLst>
              </a:tr>
              <a:tr h="301860">
                <a:tc>
                  <a:txBody>
                    <a:bodyPr/>
                    <a:lstStyle/>
                    <a:p>
                      <a:r>
                        <a:rPr lang="en-US" sz="1600" b="1" dirty="0" err="1">
                          <a:solidFill>
                            <a:schemeClr val="accent6">
                              <a:lumMod val="50000"/>
                            </a:schemeClr>
                          </a:solidFill>
                        </a:rPr>
                        <a:t>cns</a:t>
                      </a:r>
                      <a:endParaRPr lang="en-US" sz="1600" b="1" dirty="0">
                        <a:solidFill>
                          <a:schemeClr val="accent6">
                            <a:lumMod val="50000"/>
                          </a:schemeClr>
                        </a:solidFill>
                      </a:endParaRPr>
                    </a:p>
                  </a:txBody>
                  <a:tcPr/>
                </a:tc>
                <a:tc>
                  <a:txBody>
                    <a:bodyPr/>
                    <a:lstStyle/>
                    <a:p>
                      <a:r>
                        <a:rPr lang="en-US" sz="1600" b="1" dirty="0">
                          <a:solidFill>
                            <a:schemeClr val="accent6">
                              <a:lumMod val="50000"/>
                            </a:schemeClr>
                          </a:solidFill>
                        </a:rPr>
                        <a:t>Construction</a:t>
                      </a:r>
                    </a:p>
                  </a:txBody>
                  <a:tcPr/>
                </a:tc>
                <a:tc>
                  <a:txBody>
                    <a:bodyPr/>
                    <a:lstStyle/>
                    <a:p>
                      <a:pPr algn="ctr"/>
                      <a:r>
                        <a:rPr lang="en-US" sz="1600" b="1" dirty="0">
                          <a:solidFill>
                            <a:schemeClr val="accent6">
                              <a:lumMod val="50000"/>
                            </a:schemeClr>
                          </a:solidFill>
                        </a:rPr>
                        <a:t>5.42</a:t>
                      </a:r>
                    </a:p>
                  </a:txBody>
                  <a:tcPr/>
                </a:tc>
                <a:extLst>
                  <a:ext uri="{0D108BD9-81ED-4DB2-BD59-A6C34878D82A}">
                    <a16:rowId xmlns:a16="http://schemas.microsoft.com/office/drawing/2014/main" val="2548744017"/>
                  </a:ext>
                </a:extLst>
              </a:tr>
              <a:tr h="301860">
                <a:tc>
                  <a:txBody>
                    <a:bodyPr/>
                    <a:lstStyle/>
                    <a:p>
                      <a:r>
                        <a:rPr lang="en-US" sz="1600" dirty="0" err="1"/>
                        <a:t>edu</a:t>
                      </a:r>
                      <a:endParaRPr lang="en-US" sz="1600" dirty="0"/>
                    </a:p>
                  </a:txBody>
                  <a:tcPr/>
                </a:tc>
                <a:tc>
                  <a:txBody>
                    <a:bodyPr/>
                    <a:lstStyle/>
                    <a:p>
                      <a:r>
                        <a:rPr lang="en-US" sz="1600" dirty="0"/>
                        <a:t>Education</a:t>
                      </a:r>
                    </a:p>
                  </a:txBody>
                  <a:tcPr/>
                </a:tc>
                <a:tc>
                  <a:txBody>
                    <a:bodyPr/>
                    <a:lstStyle/>
                    <a:p>
                      <a:pPr algn="ctr"/>
                      <a:r>
                        <a:rPr lang="en-US" sz="1600" dirty="0"/>
                        <a:t>8.15</a:t>
                      </a:r>
                    </a:p>
                  </a:txBody>
                  <a:tcPr/>
                </a:tc>
                <a:extLst>
                  <a:ext uri="{0D108BD9-81ED-4DB2-BD59-A6C34878D82A}">
                    <a16:rowId xmlns:a16="http://schemas.microsoft.com/office/drawing/2014/main" val="1199287974"/>
                  </a:ext>
                </a:extLst>
              </a:tr>
              <a:tr h="301860">
                <a:tc>
                  <a:txBody>
                    <a:bodyPr/>
                    <a:lstStyle/>
                    <a:p>
                      <a:r>
                        <a:rPr lang="en-US" sz="1600" dirty="0" err="1"/>
                        <a:t>hht</a:t>
                      </a:r>
                      <a:endParaRPr lang="en-US" sz="1600" dirty="0"/>
                    </a:p>
                  </a:txBody>
                  <a:tcPr/>
                </a:tc>
                <a:tc>
                  <a:txBody>
                    <a:bodyPr/>
                    <a:lstStyle/>
                    <a:p>
                      <a:r>
                        <a:rPr lang="en-US" sz="1600" dirty="0"/>
                        <a:t>Human health and social work</a:t>
                      </a:r>
                    </a:p>
                  </a:txBody>
                  <a:tcPr/>
                </a:tc>
                <a:tc>
                  <a:txBody>
                    <a:bodyPr/>
                    <a:lstStyle/>
                    <a:p>
                      <a:pPr algn="ctr"/>
                      <a:r>
                        <a:rPr lang="en-US" sz="1600" dirty="0"/>
                        <a:t>9.69</a:t>
                      </a:r>
                    </a:p>
                  </a:txBody>
                  <a:tcPr/>
                </a:tc>
                <a:extLst>
                  <a:ext uri="{0D108BD9-81ED-4DB2-BD59-A6C34878D82A}">
                    <a16:rowId xmlns:a16="http://schemas.microsoft.com/office/drawing/2014/main" val="2195605752"/>
                  </a:ext>
                </a:extLst>
              </a:tr>
              <a:tr h="301860">
                <a:tc>
                  <a:txBody>
                    <a:bodyPr/>
                    <a:lstStyle/>
                    <a:p>
                      <a:r>
                        <a:rPr lang="en-US" sz="1600" b="1" dirty="0">
                          <a:solidFill>
                            <a:schemeClr val="accent6">
                              <a:lumMod val="50000"/>
                            </a:schemeClr>
                          </a:solidFill>
                        </a:rPr>
                        <a:t>ins</a:t>
                      </a:r>
                    </a:p>
                  </a:txBody>
                  <a:tcPr/>
                </a:tc>
                <a:tc>
                  <a:txBody>
                    <a:bodyPr/>
                    <a:lstStyle/>
                    <a:p>
                      <a:r>
                        <a:rPr lang="en-US" sz="1600" b="1" dirty="0">
                          <a:solidFill>
                            <a:schemeClr val="accent6">
                              <a:lumMod val="50000"/>
                            </a:schemeClr>
                          </a:solidFill>
                        </a:rPr>
                        <a:t>Insurance</a:t>
                      </a:r>
                    </a:p>
                  </a:txBody>
                  <a:tcPr/>
                </a:tc>
                <a:tc>
                  <a:txBody>
                    <a:bodyPr/>
                    <a:lstStyle/>
                    <a:p>
                      <a:pPr algn="ctr"/>
                      <a:r>
                        <a:rPr lang="en-US" sz="1600" b="1" dirty="0">
                          <a:solidFill>
                            <a:schemeClr val="accent6">
                              <a:lumMod val="50000"/>
                            </a:schemeClr>
                          </a:solidFill>
                        </a:rPr>
                        <a:t>4.13</a:t>
                      </a:r>
                    </a:p>
                  </a:txBody>
                  <a:tcPr/>
                </a:tc>
                <a:extLst>
                  <a:ext uri="{0D108BD9-81ED-4DB2-BD59-A6C34878D82A}">
                    <a16:rowId xmlns:a16="http://schemas.microsoft.com/office/drawing/2014/main" val="4107741483"/>
                  </a:ext>
                </a:extLst>
              </a:tr>
              <a:tr h="301860">
                <a:tc>
                  <a:txBody>
                    <a:bodyPr/>
                    <a:lstStyle/>
                    <a:p>
                      <a:r>
                        <a:rPr lang="en-US" sz="1600" b="1" dirty="0" err="1">
                          <a:solidFill>
                            <a:schemeClr val="accent6">
                              <a:lumMod val="50000"/>
                            </a:schemeClr>
                          </a:solidFill>
                        </a:rPr>
                        <a:t>obs</a:t>
                      </a:r>
                      <a:endParaRPr lang="en-US" sz="1600" b="1" dirty="0">
                        <a:solidFill>
                          <a:schemeClr val="accent6">
                            <a:lumMod val="50000"/>
                          </a:schemeClr>
                        </a:solidFill>
                      </a:endParaRPr>
                    </a:p>
                  </a:txBody>
                  <a:tcPr/>
                </a:tc>
                <a:tc>
                  <a:txBody>
                    <a:bodyPr/>
                    <a:lstStyle/>
                    <a:p>
                      <a:r>
                        <a:rPr lang="en-US" sz="1600" b="1" dirty="0">
                          <a:solidFill>
                            <a:schemeClr val="accent6">
                              <a:lumMod val="50000"/>
                            </a:schemeClr>
                          </a:solidFill>
                        </a:rPr>
                        <a:t>Other business services</a:t>
                      </a:r>
                    </a:p>
                  </a:txBody>
                  <a:tcPr/>
                </a:tc>
                <a:tc>
                  <a:txBody>
                    <a:bodyPr/>
                    <a:lstStyle/>
                    <a:p>
                      <a:pPr algn="ctr"/>
                      <a:r>
                        <a:rPr lang="en-US" sz="1600" b="1" dirty="0">
                          <a:solidFill>
                            <a:schemeClr val="accent6">
                              <a:lumMod val="50000"/>
                            </a:schemeClr>
                          </a:solidFill>
                        </a:rPr>
                        <a:t>4.83</a:t>
                      </a:r>
                    </a:p>
                  </a:txBody>
                  <a:tcPr/>
                </a:tc>
                <a:extLst>
                  <a:ext uri="{0D108BD9-81ED-4DB2-BD59-A6C34878D82A}">
                    <a16:rowId xmlns:a16="http://schemas.microsoft.com/office/drawing/2014/main" val="1521596478"/>
                  </a:ext>
                </a:extLst>
              </a:tr>
              <a:tr h="301860">
                <a:tc>
                  <a:txBody>
                    <a:bodyPr/>
                    <a:lstStyle/>
                    <a:p>
                      <a:r>
                        <a:rPr lang="en-US" sz="1600" b="1" dirty="0" err="1">
                          <a:solidFill>
                            <a:schemeClr val="accent6">
                              <a:lumMod val="50000"/>
                            </a:schemeClr>
                          </a:solidFill>
                        </a:rPr>
                        <a:t>ofi</a:t>
                      </a:r>
                      <a:endParaRPr lang="en-US" sz="1600" b="1" dirty="0">
                        <a:solidFill>
                          <a:schemeClr val="accent6">
                            <a:lumMod val="50000"/>
                          </a:schemeClr>
                        </a:solidFill>
                      </a:endParaRPr>
                    </a:p>
                  </a:txBody>
                  <a:tcPr/>
                </a:tc>
                <a:tc>
                  <a:txBody>
                    <a:bodyPr/>
                    <a:lstStyle/>
                    <a:p>
                      <a:r>
                        <a:rPr lang="en-US" sz="1600" b="1" dirty="0">
                          <a:solidFill>
                            <a:schemeClr val="accent6">
                              <a:lumMod val="50000"/>
                            </a:schemeClr>
                          </a:solidFill>
                        </a:rPr>
                        <a:t>Other financial intermediation</a:t>
                      </a:r>
                    </a:p>
                  </a:txBody>
                  <a:tcPr/>
                </a:tc>
                <a:tc>
                  <a:txBody>
                    <a:bodyPr/>
                    <a:lstStyle/>
                    <a:p>
                      <a:pPr algn="ctr"/>
                      <a:r>
                        <a:rPr lang="en-US" sz="1600" b="1" dirty="0">
                          <a:solidFill>
                            <a:schemeClr val="accent6">
                              <a:lumMod val="50000"/>
                            </a:schemeClr>
                          </a:solidFill>
                        </a:rPr>
                        <a:t>5.30</a:t>
                      </a:r>
                    </a:p>
                  </a:txBody>
                  <a:tcPr/>
                </a:tc>
                <a:extLst>
                  <a:ext uri="{0D108BD9-81ED-4DB2-BD59-A6C34878D82A}">
                    <a16:rowId xmlns:a16="http://schemas.microsoft.com/office/drawing/2014/main" val="2498380480"/>
                  </a:ext>
                </a:extLst>
              </a:tr>
              <a:tr h="301860">
                <a:tc>
                  <a:txBody>
                    <a:bodyPr/>
                    <a:lstStyle/>
                    <a:p>
                      <a:r>
                        <a:rPr lang="en-US" sz="1600" dirty="0" err="1"/>
                        <a:t>otp</a:t>
                      </a:r>
                      <a:endParaRPr lang="en-US" sz="1600" dirty="0"/>
                    </a:p>
                  </a:txBody>
                  <a:tcPr/>
                </a:tc>
                <a:tc>
                  <a:txBody>
                    <a:bodyPr/>
                    <a:lstStyle/>
                    <a:p>
                      <a:r>
                        <a:rPr lang="en-US" sz="1600" dirty="0"/>
                        <a:t>Land transport</a:t>
                      </a:r>
                    </a:p>
                  </a:txBody>
                  <a:tcPr/>
                </a:tc>
                <a:tc>
                  <a:txBody>
                    <a:bodyPr/>
                    <a:lstStyle/>
                    <a:p>
                      <a:pPr algn="ctr"/>
                      <a:r>
                        <a:rPr lang="en-US" sz="1600" dirty="0"/>
                        <a:t>4.70</a:t>
                      </a:r>
                    </a:p>
                  </a:txBody>
                  <a:tcPr/>
                </a:tc>
                <a:extLst>
                  <a:ext uri="{0D108BD9-81ED-4DB2-BD59-A6C34878D82A}">
                    <a16:rowId xmlns:a16="http://schemas.microsoft.com/office/drawing/2014/main" val="1168932896"/>
                  </a:ext>
                </a:extLst>
              </a:tr>
              <a:tr h="301860">
                <a:tc>
                  <a:txBody>
                    <a:bodyPr/>
                    <a:lstStyle/>
                    <a:p>
                      <a:r>
                        <a:rPr lang="en-US" sz="1600" dirty="0" err="1"/>
                        <a:t>ros</a:t>
                      </a:r>
                      <a:endParaRPr lang="en-US" sz="1600" dirty="0"/>
                    </a:p>
                  </a:txBody>
                  <a:tcPr/>
                </a:tc>
                <a:tc>
                  <a:txBody>
                    <a:bodyPr/>
                    <a:lstStyle/>
                    <a:p>
                      <a:r>
                        <a:rPr lang="en-US" sz="1600" dirty="0"/>
                        <a:t>Recreation and other services</a:t>
                      </a:r>
                    </a:p>
                  </a:txBody>
                  <a:tcPr/>
                </a:tc>
                <a:tc>
                  <a:txBody>
                    <a:bodyPr/>
                    <a:lstStyle/>
                    <a:p>
                      <a:pPr algn="ctr"/>
                      <a:r>
                        <a:rPr lang="en-US" sz="1600" dirty="0"/>
                        <a:t>5.84</a:t>
                      </a:r>
                    </a:p>
                  </a:txBody>
                  <a:tcPr/>
                </a:tc>
                <a:extLst>
                  <a:ext uri="{0D108BD9-81ED-4DB2-BD59-A6C34878D82A}">
                    <a16:rowId xmlns:a16="http://schemas.microsoft.com/office/drawing/2014/main" val="3221279385"/>
                  </a:ext>
                </a:extLst>
              </a:tr>
              <a:tr h="301860">
                <a:tc>
                  <a:txBody>
                    <a:bodyPr/>
                    <a:lstStyle/>
                    <a:p>
                      <a:r>
                        <a:rPr lang="en-US" sz="1600" dirty="0" err="1"/>
                        <a:t>rsa</a:t>
                      </a:r>
                      <a:endParaRPr lang="en-US" sz="1600" dirty="0"/>
                    </a:p>
                  </a:txBody>
                  <a:tcPr/>
                </a:tc>
                <a:tc>
                  <a:txBody>
                    <a:bodyPr/>
                    <a:lstStyle/>
                    <a:p>
                      <a:r>
                        <a:rPr lang="en-US" sz="1600" dirty="0"/>
                        <a:t>Real estate activities</a:t>
                      </a:r>
                    </a:p>
                  </a:txBody>
                  <a:tcPr/>
                </a:tc>
                <a:tc>
                  <a:txBody>
                    <a:bodyPr/>
                    <a:lstStyle/>
                    <a:p>
                      <a:pPr algn="ctr"/>
                      <a:r>
                        <a:rPr lang="en-US" sz="1600" dirty="0"/>
                        <a:t>1.68</a:t>
                      </a:r>
                    </a:p>
                  </a:txBody>
                  <a:tcPr/>
                </a:tc>
                <a:extLst>
                  <a:ext uri="{0D108BD9-81ED-4DB2-BD59-A6C34878D82A}">
                    <a16:rowId xmlns:a16="http://schemas.microsoft.com/office/drawing/2014/main" val="3682013309"/>
                  </a:ext>
                </a:extLst>
              </a:tr>
              <a:tr h="301860">
                <a:tc>
                  <a:txBody>
                    <a:bodyPr/>
                    <a:lstStyle/>
                    <a:p>
                      <a:r>
                        <a:rPr lang="en-US" sz="1600" b="1" dirty="0" err="1">
                          <a:solidFill>
                            <a:schemeClr val="accent6">
                              <a:lumMod val="50000"/>
                            </a:schemeClr>
                          </a:solidFill>
                        </a:rPr>
                        <a:t>trd</a:t>
                      </a:r>
                      <a:endParaRPr lang="en-US" sz="1600" b="1" dirty="0">
                        <a:solidFill>
                          <a:schemeClr val="accent6">
                            <a:lumMod val="50000"/>
                          </a:schemeClr>
                        </a:solidFill>
                      </a:endParaRPr>
                    </a:p>
                  </a:txBody>
                  <a:tcPr/>
                </a:tc>
                <a:tc>
                  <a:txBody>
                    <a:bodyPr/>
                    <a:lstStyle/>
                    <a:p>
                      <a:r>
                        <a:rPr lang="en-US" sz="1600" b="1" dirty="0">
                          <a:solidFill>
                            <a:schemeClr val="accent6">
                              <a:lumMod val="50000"/>
                            </a:schemeClr>
                          </a:solidFill>
                        </a:rPr>
                        <a:t>Wholesale and retail trade</a:t>
                      </a:r>
                    </a:p>
                  </a:txBody>
                  <a:tcPr/>
                </a:tc>
                <a:tc>
                  <a:txBody>
                    <a:bodyPr/>
                    <a:lstStyle/>
                    <a:p>
                      <a:pPr algn="ctr"/>
                      <a:r>
                        <a:rPr lang="en-US" sz="1600" b="1" dirty="0">
                          <a:solidFill>
                            <a:schemeClr val="accent6">
                              <a:lumMod val="50000"/>
                            </a:schemeClr>
                          </a:solidFill>
                        </a:rPr>
                        <a:t>5.19</a:t>
                      </a:r>
                    </a:p>
                  </a:txBody>
                  <a:tcPr/>
                </a:tc>
                <a:extLst>
                  <a:ext uri="{0D108BD9-81ED-4DB2-BD59-A6C34878D82A}">
                    <a16:rowId xmlns:a16="http://schemas.microsoft.com/office/drawing/2014/main" val="3063200584"/>
                  </a:ext>
                </a:extLst>
              </a:tr>
              <a:tr h="301860">
                <a:tc>
                  <a:txBody>
                    <a:bodyPr/>
                    <a:lstStyle/>
                    <a:p>
                      <a:r>
                        <a:rPr lang="en-US" sz="1600" dirty="0" err="1"/>
                        <a:t>whs</a:t>
                      </a:r>
                      <a:endParaRPr lang="en-US" sz="1600" dirty="0"/>
                    </a:p>
                  </a:txBody>
                  <a:tcPr/>
                </a:tc>
                <a:tc>
                  <a:txBody>
                    <a:bodyPr/>
                    <a:lstStyle/>
                    <a:p>
                      <a:r>
                        <a:rPr lang="en-US" sz="1600" dirty="0"/>
                        <a:t>Warehousing and support activities</a:t>
                      </a:r>
                    </a:p>
                  </a:txBody>
                  <a:tcPr/>
                </a:tc>
                <a:tc>
                  <a:txBody>
                    <a:bodyPr/>
                    <a:lstStyle/>
                    <a:p>
                      <a:pPr algn="ctr"/>
                      <a:r>
                        <a:rPr lang="en-US" sz="1600" dirty="0"/>
                        <a:t>18.29</a:t>
                      </a:r>
                    </a:p>
                  </a:txBody>
                  <a:tcPr/>
                </a:tc>
                <a:extLst>
                  <a:ext uri="{0D108BD9-81ED-4DB2-BD59-A6C34878D82A}">
                    <a16:rowId xmlns:a16="http://schemas.microsoft.com/office/drawing/2014/main" val="1497744939"/>
                  </a:ext>
                </a:extLst>
              </a:tr>
              <a:tr h="301860">
                <a:tc>
                  <a:txBody>
                    <a:bodyPr/>
                    <a:lstStyle/>
                    <a:p>
                      <a:r>
                        <a:rPr lang="en-US" sz="1600" dirty="0" err="1"/>
                        <a:t>wtp</a:t>
                      </a:r>
                      <a:endParaRPr lang="en-US" sz="1600" dirty="0"/>
                    </a:p>
                  </a:txBody>
                  <a:tcPr/>
                </a:tc>
                <a:tc>
                  <a:txBody>
                    <a:bodyPr/>
                    <a:lstStyle/>
                    <a:p>
                      <a:r>
                        <a:rPr lang="en-US" sz="1600" dirty="0"/>
                        <a:t>Water transport</a:t>
                      </a:r>
                    </a:p>
                  </a:txBody>
                  <a:tcPr/>
                </a:tc>
                <a:tc>
                  <a:txBody>
                    <a:bodyPr/>
                    <a:lstStyle/>
                    <a:p>
                      <a:pPr algn="ctr"/>
                      <a:r>
                        <a:rPr lang="en-US" sz="1600" dirty="0"/>
                        <a:t>7.26</a:t>
                      </a:r>
                    </a:p>
                  </a:txBody>
                  <a:tcPr/>
                </a:tc>
                <a:extLst>
                  <a:ext uri="{0D108BD9-81ED-4DB2-BD59-A6C34878D82A}">
                    <a16:rowId xmlns:a16="http://schemas.microsoft.com/office/drawing/2014/main" val="740383850"/>
                  </a:ext>
                </a:extLst>
              </a:tr>
            </a:tbl>
          </a:graphicData>
        </a:graphic>
      </p:graphicFrame>
      <p:sp>
        <p:nvSpPr>
          <p:cNvPr id="8" name="TextBox 7">
            <a:extLst>
              <a:ext uri="{FF2B5EF4-FFF2-40B4-BE49-F238E27FC236}">
                <a16:creationId xmlns:a16="http://schemas.microsoft.com/office/drawing/2014/main" id="{E1DE66B7-704E-9371-9917-8E4F9391DFFD}"/>
              </a:ext>
            </a:extLst>
          </p:cNvPr>
          <p:cNvSpPr txBox="1"/>
          <p:nvPr/>
        </p:nvSpPr>
        <p:spPr>
          <a:xfrm>
            <a:off x="3705520" y="894021"/>
            <a:ext cx="6164989" cy="400110"/>
          </a:xfrm>
          <a:prstGeom prst="rect">
            <a:avLst/>
          </a:prstGeom>
          <a:noFill/>
        </p:spPr>
        <p:txBody>
          <a:bodyPr wrap="square" rtlCol="0">
            <a:spAutoFit/>
          </a:bodyPr>
          <a:lstStyle/>
          <a:p>
            <a:r>
              <a:rPr lang="en-US" sz="2000" b="1" dirty="0"/>
              <a:t>Table 2: Estimates of </a:t>
            </a:r>
            <a:r>
              <a:rPr lang="el-GR" sz="2000" b="1" dirty="0"/>
              <a:t>σ</a:t>
            </a:r>
            <a:r>
              <a:rPr lang="en-US" sz="2000" b="1" dirty="0"/>
              <a:t> by GTAP Sector</a:t>
            </a:r>
          </a:p>
        </p:txBody>
      </p:sp>
    </p:spTree>
    <p:extLst>
      <p:ext uri="{BB962C8B-B14F-4D97-AF65-F5344CB8AC3E}">
        <p14:creationId xmlns:p14="http://schemas.microsoft.com/office/powerpoint/2010/main" val="1025418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B57F7-FE09-9A93-E154-C120A014211C}"/>
              </a:ext>
            </a:extLst>
          </p:cNvPr>
          <p:cNvSpPr>
            <a:spLocks noGrp="1"/>
          </p:cNvSpPr>
          <p:nvPr>
            <p:ph type="title"/>
          </p:nvPr>
        </p:nvSpPr>
        <p:spPr>
          <a:xfrm>
            <a:off x="838200" y="174384"/>
            <a:ext cx="10515600" cy="1325563"/>
          </a:xfrm>
        </p:spPr>
        <p:txBody>
          <a:bodyPr/>
          <a:lstStyle/>
          <a:p>
            <a:r>
              <a:rPr lang="en-US" dirty="0"/>
              <a:t>Policy Simulation</a:t>
            </a:r>
          </a:p>
        </p:txBody>
      </p:sp>
      <p:sp>
        <p:nvSpPr>
          <p:cNvPr id="3" name="Slide Number Placeholder 2">
            <a:extLst>
              <a:ext uri="{FF2B5EF4-FFF2-40B4-BE49-F238E27FC236}">
                <a16:creationId xmlns:a16="http://schemas.microsoft.com/office/drawing/2014/main" id="{4B9A2090-3324-6EA5-AFD7-A0D3EE511573}"/>
              </a:ext>
            </a:extLst>
          </p:cNvPr>
          <p:cNvSpPr>
            <a:spLocks noGrp="1"/>
          </p:cNvSpPr>
          <p:nvPr>
            <p:ph type="sldNum" sz="quarter" idx="12"/>
          </p:nvPr>
        </p:nvSpPr>
        <p:spPr/>
        <p:txBody>
          <a:bodyPr/>
          <a:lstStyle/>
          <a:p>
            <a:fld id="{EB8115EF-2CB6-4207-A8BF-B1C3143D5210}" type="slidenum">
              <a:rPr lang="en-US" smtClean="0"/>
              <a:t>9</a:t>
            </a:fld>
            <a:endParaRPr lang="en-US"/>
          </a:p>
        </p:txBody>
      </p:sp>
      <p:sp>
        <p:nvSpPr>
          <p:cNvPr id="4" name="Content Placeholder 3">
            <a:extLst>
              <a:ext uri="{FF2B5EF4-FFF2-40B4-BE49-F238E27FC236}">
                <a16:creationId xmlns:a16="http://schemas.microsoft.com/office/drawing/2014/main" id="{B0A1A781-D377-76F7-67DB-7ABF10FF1E8F}"/>
              </a:ext>
            </a:extLst>
          </p:cNvPr>
          <p:cNvSpPr>
            <a:spLocks noGrp="1"/>
          </p:cNvSpPr>
          <p:nvPr>
            <p:ph idx="1"/>
          </p:nvPr>
        </p:nvSpPr>
        <p:spPr>
          <a:xfrm>
            <a:off x="1180169" y="1499947"/>
            <a:ext cx="9568069" cy="4701785"/>
          </a:xfrm>
        </p:spPr>
        <p:txBody>
          <a:bodyPr>
            <a:normAutofit/>
          </a:bodyPr>
          <a:lstStyle/>
          <a:p>
            <a:pPr marL="457200" indent="-457200">
              <a:buFont typeface="Arial" panose="020B0604020202020204" pitchFamily="34" charset="0"/>
              <a:buChar char="•"/>
            </a:pPr>
            <a:r>
              <a:rPr lang="en-US" dirty="0"/>
              <a:t>Determine the effects of a trade agreement between the UK and USA that liberalizes cross-border trade in services (no changes in goods trade in the experiment)</a:t>
            </a:r>
          </a:p>
          <a:p>
            <a:pPr marL="457200" indent="-457200">
              <a:buFont typeface="Arial" panose="020B0604020202020204" pitchFamily="34" charset="0"/>
              <a:buChar char="•"/>
            </a:pPr>
            <a:r>
              <a:rPr lang="en-US" dirty="0"/>
              <a:t>GTAP Model 7 and GTAP database version 11 (2017) with 65 sectors, 12 aggregated regions, 5 factors</a:t>
            </a:r>
          </a:p>
          <a:p>
            <a:pPr marL="457200" indent="-457200">
              <a:buFont typeface="Arial" panose="020B0604020202020204" pitchFamily="34" charset="0"/>
              <a:buChar char="•"/>
            </a:pPr>
            <a:r>
              <a:rPr lang="en-US" dirty="0"/>
              <a:t>The US-UK services FTA simulation is run twice: with core services sectors having either default GTAP </a:t>
            </a:r>
            <a:r>
              <a:rPr lang="el-GR" dirty="0"/>
              <a:t>σ</a:t>
            </a:r>
            <a:r>
              <a:rPr lang="en-US" dirty="0"/>
              <a:t> values or our estimated </a:t>
            </a:r>
            <a:r>
              <a:rPr lang="el-GR" dirty="0"/>
              <a:t>σ</a:t>
            </a:r>
            <a:r>
              <a:rPr lang="en-US" dirty="0"/>
              <a:t> values using the markup method</a:t>
            </a:r>
          </a:p>
          <a:p>
            <a:pPr marL="457200" indent="-457200">
              <a:buFont typeface="Arial" panose="020B0604020202020204" pitchFamily="34" charset="0"/>
              <a:buChar char="•"/>
            </a:pPr>
            <a:r>
              <a:rPr lang="en-US" dirty="0"/>
              <a:t>Default GTAP elasticities were treated as non-nested (σ</a:t>
            </a:r>
            <a:r>
              <a:rPr lang="en-US" baseline="-25000" dirty="0"/>
              <a:t>d</a:t>
            </a:r>
            <a:r>
              <a:rPr lang="en-US" dirty="0"/>
              <a:t>=σ</a:t>
            </a:r>
            <a:r>
              <a:rPr lang="en-US" baseline="-25000" dirty="0"/>
              <a:t>m</a:t>
            </a:r>
            <a:r>
              <a:rPr lang="en-US" dirty="0"/>
              <a:t>) to be comparable with the new estimates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1371600" lvl="1">
              <a:buFont typeface="Arial" panose="020B0604020202020204" pitchFamily="34" charset="0"/>
              <a:buChar char="•"/>
            </a:pPr>
            <a:endParaRPr lang="en-US" dirty="0"/>
          </a:p>
          <a:p>
            <a:pPr marL="1371600" lvl="1">
              <a:buFont typeface="Arial" panose="020B0604020202020204" pitchFamily="34" charset="0"/>
              <a:buChar char="•"/>
            </a:pPr>
            <a:endParaRPr lang="en-US" dirty="0"/>
          </a:p>
        </p:txBody>
      </p:sp>
    </p:spTree>
    <p:extLst>
      <p:ext uri="{BB962C8B-B14F-4D97-AF65-F5344CB8AC3E}">
        <p14:creationId xmlns:p14="http://schemas.microsoft.com/office/powerpoint/2010/main" val="41422379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13120</TotalTime>
  <Words>1661</Words>
  <Application>Microsoft Office PowerPoint</Application>
  <PresentationFormat>Widescreen</PresentationFormat>
  <Paragraphs>376</Paragraphs>
  <Slides>14</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Cambria Math</vt:lpstr>
      <vt:lpstr>Courier New</vt:lpstr>
      <vt:lpstr>Wingdings</vt:lpstr>
      <vt:lpstr>Office Theme</vt:lpstr>
      <vt:lpstr>Estimating Elasticities for Tradable Services in Policy Simulations</vt:lpstr>
      <vt:lpstr>Motivation</vt:lpstr>
      <vt:lpstr>Motivation (continued)</vt:lpstr>
      <vt:lpstr>Contribution</vt:lpstr>
      <vt:lpstr>The Markup Method for Estimating σ</vt:lpstr>
      <vt:lpstr>Data</vt:lpstr>
      <vt:lpstr>NAICS Estimates </vt:lpstr>
      <vt:lpstr>GTAP Estimates</vt:lpstr>
      <vt:lpstr>Policy Simulation</vt:lpstr>
      <vt:lpstr>Policy Shocks</vt:lpstr>
      <vt:lpstr>Gravity Estimates of NTMs</vt:lpstr>
      <vt:lpstr>One-way Liberalization Effect of UK services liberalization</vt:lpstr>
      <vt:lpstr>Two-way Liberalization Effect of US-UK services liberalization</vt:lpstr>
      <vt:lpstr>Conclusions and Future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Estimating Elasticities for Tradable Services in Policy Simulations</dc:title>
  <dc:creator>Schreiber, Samantha</dc:creator>
  <cp:lastModifiedBy>Ahmad, Saad</cp:lastModifiedBy>
  <cp:revision>7</cp:revision>
  <dcterms:created xsi:type="dcterms:W3CDTF">2024-05-20T17:19:07Z</dcterms:created>
  <dcterms:modified xsi:type="dcterms:W3CDTF">2024-06-05T16:10:21Z</dcterms:modified>
</cp:coreProperties>
</file>