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5.xml" ContentType="application/vnd.openxmlformats-officedocument.themeOverr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3" r:id="rId2"/>
    <p:sldMasterId id="2147483662" r:id="rId3"/>
  </p:sldMasterIdLst>
  <p:notesMasterIdLst>
    <p:notesMasterId r:id="rId18"/>
  </p:notesMasterIdLst>
  <p:sldIdLst>
    <p:sldId id="267" r:id="rId4"/>
    <p:sldId id="1004" r:id="rId5"/>
    <p:sldId id="975" r:id="rId6"/>
    <p:sldId id="1012" r:id="rId7"/>
    <p:sldId id="1011" r:id="rId8"/>
    <p:sldId id="1034" r:id="rId9"/>
    <p:sldId id="1036" r:id="rId10"/>
    <p:sldId id="1021" r:id="rId11"/>
    <p:sldId id="986" r:id="rId12"/>
    <p:sldId id="1037" r:id="rId13"/>
    <p:sldId id="1039" r:id="rId14"/>
    <p:sldId id="1016" r:id="rId15"/>
    <p:sldId id="1038" r:id="rId16"/>
    <p:sldId id="978" r:id="rId17"/>
  </p:sldIdLst>
  <p:sldSz cx="12192000" cy="6858000"/>
  <p:notesSz cx="6888163" cy="100155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E480E"/>
    <a:srgbClr val="CC3300"/>
    <a:srgbClr val="FFCCCC"/>
    <a:srgbClr val="00425A"/>
    <a:srgbClr val="C6E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47135" autoAdjust="0"/>
  </p:normalViewPr>
  <p:slideViewPr>
    <p:cSldViewPr snapToGrid="0">
      <p:cViewPr varScale="1">
        <p:scale>
          <a:sx n="54" d="100"/>
          <a:sy n="54" d="100"/>
        </p:scale>
        <p:origin x="262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hom\Dropbox\Austausch%20Laptops\modelling%20numbers%20and%20figures\Graphs%20and%20Excel\Graphs%20Paper%20GTAP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hom\Dropbox\Austausch%20Laptops\modelling%20numbers%20and%20figures\Graphs%20and%20Excel\Graphs%20Paper%20GTAP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6276605667778266E-2"/>
          <c:y val="3.7859025359149159E-2"/>
          <c:w val="0.92141856612726536"/>
          <c:h val="0.60689170229272238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'1.2 net trade Q EU graph'!$AB$14</c:f>
              <c:strCache>
                <c:ptCount val="1"/>
                <c:pt idx="0">
                  <c:v>Cereals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net exports to EU</c:v>
                  </c:pt>
                  <c:pt idx="2">
                    <c:v>net exports to EU</c:v>
                  </c:pt>
                  <c:pt idx="4">
                    <c:v>net exports to EU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</c:multiLvlStrRef>
          </c:cat>
          <c:val>
            <c:numRef>
              <c:f>'1.2 net trade Q EU graph'!$AU$14:$AZ$14</c:f>
              <c:numCache>
                <c:formatCode>General</c:formatCode>
                <c:ptCount val="6"/>
                <c:pt idx="0">
                  <c:v>-2063</c:v>
                </c:pt>
                <c:pt idx="1">
                  <c:v>-3172</c:v>
                </c:pt>
                <c:pt idx="2">
                  <c:v>-15354</c:v>
                </c:pt>
                <c:pt idx="3">
                  <c:v>-15367</c:v>
                </c:pt>
                <c:pt idx="4">
                  <c:v>606</c:v>
                </c:pt>
                <c:pt idx="5">
                  <c:v>-2842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54-425D-B2D9-4BCFFF473E90}"/>
            </c:ext>
          </c:extLst>
        </c:ser>
        <c:ser>
          <c:idx val="2"/>
          <c:order val="2"/>
          <c:tx>
            <c:strRef>
              <c:f>'1.2 net trade Q EU graph'!$AB$15</c:f>
              <c:strCache>
                <c:ptCount val="1"/>
                <c:pt idx="0">
                  <c:v>Oilseeds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net exports to EU</c:v>
                  </c:pt>
                  <c:pt idx="2">
                    <c:v>net exports to EU</c:v>
                  </c:pt>
                  <c:pt idx="4">
                    <c:v>net exports to EU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</c:multiLvlStrRef>
          </c:cat>
          <c:val>
            <c:numRef>
              <c:f>'1.2 net trade Q EU graph'!$AU$15:$AZ$15</c:f>
              <c:numCache>
                <c:formatCode>General</c:formatCode>
                <c:ptCount val="6"/>
                <c:pt idx="0">
                  <c:v>8054</c:v>
                </c:pt>
                <c:pt idx="1">
                  <c:v>473</c:v>
                </c:pt>
                <c:pt idx="2">
                  <c:v>2759</c:v>
                </c:pt>
                <c:pt idx="3">
                  <c:v>8</c:v>
                </c:pt>
                <c:pt idx="4">
                  <c:v>16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54-425D-B2D9-4BCFFF473E90}"/>
            </c:ext>
          </c:extLst>
        </c:ser>
        <c:ser>
          <c:idx val="4"/>
          <c:order val="4"/>
          <c:tx>
            <c:strRef>
              <c:f>'1.2 net trade Q EU graph'!$AB$17</c:f>
              <c:strCache>
                <c:ptCount val="1"/>
                <c:pt idx="0">
                  <c:v>Vegetables and fruits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net exports to EU</c:v>
                  </c:pt>
                  <c:pt idx="2">
                    <c:v>net exports to EU</c:v>
                  </c:pt>
                  <c:pt idx="4">
                    <c:v>net exports to EU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</c:multiLvlStrRef>
          </c:cat>
          <c:val>
            <c:numRef>
              <c:f>'1.2 net trade Q EU graph'!$AU$17:$AZ$17</c:f>
              <c:numCache>
                <c:formatCode>General</c:formatCode>
                <c:ptCount val="6"/>
                <c:pt idx="0">
                  <c:v>-8482</c:v>
                </c:pt>
                <c:pt idx="1">
                  <c:v>-6839</c:v>
                </c:pt>
                <c:pt idx="2">
                  <c:v>11706</c:v>
                </c:pt>
                <c:pt idx="3">
                  <c:v>499</c:v>
                </c:pt>
                <c:pt idx="4">
                  <c:v>-3305</c:v>
                </c:pt>
                <c:pt idx="5">
                  <c:v>-2079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54-425D-B2D9-4BCFFF473E90}"/>
            </c:ext>
          </c:extLst>
        </c:ser>
        <c:ser>
          <c:idx val="7"/>
          <c:order val="7"/>
          <c:tx>
            <c:strRef>
              <c:f>'1.2 net trade Q EU graph'!$AB$20</c:f>
              <c:strCache>
                <c:ptCount val="1"/>
                <c:pt idx="0">
                  <c:v>Meat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net exports to EU</c:v>
                  </c:pt>
                  <c:pt idx="2">
                    <c:v>net exports to EU</c:v>
                  </c:pt>
                  <c:pt idx="4">
                    <c:v>net exports to EU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</c:multiLvlStrRef>
          </c:cat>
          <c:val>
            <c:numRef>
              <c:f>'1.2 net trade Q EU graph'!$AU$20:$AZ$20</c:f>
              <c:numCache>
                <c:formatCode>General</c:formatCode>
                <c:ptCount val="6"/>
                <c:pt idx="0">
                  <c:v>-2057</c:v>
                </c:pt>
                <c:pt idx="1">
                  <c:v>-1274</c:v>
                </c:pt>
                <c:pt idx="2">
                  <c:v>-2924</c:v>
                </c:pt>
                <c:pt idx="3">
                  <c:v>-965</c:v>
                </c:pt>
                <c:pt idx="4">
                  <c:v>-736</c:v>
                </c:pt>
                <c:pt idx="5">
                  <c:v>-288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54-425D-B2D9-4BCFFF473E90}"/>
            </c:ext>
          </c:extLst>
        </c:ser>
        <c:ser>
          <c:idx val="10"/>
          <c:order val="10"/>
          <c:tx>
            <c:strRef>
              <c:f>'1.2 net trade Q EU graph'!$AB$23</c:f>
              <c:strCache>
                <c:ptCount val="1"/>
                <c:pt idx="0">
                  <c:v>Dairy products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net exports to EU</c:v>
                  </c:pt>
                  <c:pt idx="2">
                    <c:v>net exports to EU</c:v>
                  </c:pt>
                  <c:pt idx="4">
                    <c:v>net exports to EU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</c:multiLvlStrRef>
          </c:cat>
          <c:val>
            <c:numRef>
              <c:f>'1.2 net trade Q EU graph'!$AU$23:$AZ$23</c:f>
              <c:numCache>
                <c:formatCode>General</c:formatCode>
                <c:ptCount val="6"/>
                <c:pt idx="0">
                  <c:v>-1505</c:v>
                </c:pt>
                <c:pt idx="1">
                  <c:v>-1426</c:v>
                </c:pt>
                <c:pt idx="2">
                  <c:v>-2838</c:v>
                </c:pt>
                <c:pt idx="3">
                  <c:v>-2608</c:v>
                </c:pt>
                <c:pt idx="4">
                  <c:v>-174</c:v>
                </c:pt>
                <c:pt idx="5">
                  <c:v>-148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54-425D-B2D9-4BCFFF473E90}"/>
            </c:ext>
          </c:extLst>
        </c:ser>
        <c:ser>
          <c:idx val="11"/>
          <c:order val="11"/>
          <c:tx>
            <c:strRef>
              <c:f>'1.2 net trade Q EU graph'!$AB$24</c:f>
              <c:strCache>
                <c:ptCount val="1"/>
                <c:pt idx="0">
                  <c:v>Oils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net exports to EU</c:v>
                  </c:pt>
                  <c:pt idx="2">
                    <c:v>net exports to EU</c:v>
                  </c:pt>
                  <c:pt idx="4">
                    <c:v>net exports to EU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</c:multiLvlStrRef>
          </c:cat>
          <c:val>
            <c:numRef>
              <c:f>'1.2 net trade Q EU graph'!$AU$24:$AZ$24</c:f>
              <c:numCache>
                <c:formatCode>General</c:formatCode>
                <c:ptCount val="6"/>
                <c:pt idx="0">
                  <c:v>-1040</c:v>
                </c:pt>
                <c:pt idx="1">
                  <c:v>-489</c:v>
                </c:pt>
                <c:pt idx="2">
                  <c:v>9302</c:v>
                </c:pt>
                <c:pt idx="3">
                  <c:v>2243</c:v>
                </c:pt>
                <c:pt idx="4">
                  <c:v>-17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54-425D-B2D9-4BCFFF473E90}"/>
            </c:ext>
          </c:extLst>
        </c:ser>
        <c:ser>
          <c:idx val="12"/>
          <c:order val="12"/>
          <c:tx>
            <c:strRef>
              <c:f>'1.2 net trade Q EU graph'!$AB$25</c:f>
              <c:strCache>
                <c:ptCount val="1"/>
                <c:pt idx="0">
                  <c:v>Oil cakes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net exports to EU</c:v>
                  </c:pt>
                  <c:pt idx="2">
                    <c:v>net exports to EU</c:v>
                  </c:pt>
                  <c:pt idx="4">
                    <c:v>net exports to EU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</c:multiLvlStrRef>
          </c:cat>
          <c:val>
            <c:numRef>
              <c:f>'1.2 net trade Q EU graph'!$AU$25:$AZ$25</c:f>
              <c:numCache>
                <c:formatCode>General</c:formatCode>
                <c:ptCount val="6"/>
                <c:pt idx="0">
                  <c:v>-45</c:v>
                </c:pt>
                <c:pt idx="1">
                  <c:v>-139</c:v>
                </c:pt>
                <c:pt idx="2">
                  <c:v>3295</c:v>
                </c:pt>
                <c:pt idx="3">
                  <c:v>163</c:v>
                </c:pt>
                <c:pt idx="4">
                  <c:v>18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54-425D-B2D9-4BCFFF473E90}"/>
            </c:ext>
          </c:extLst>
        </c:ser>
        <c:ser>
          <c:idx val="14"/>
          <c:order val="14"/>
          <c:tx>
            <c:strRef>
              <c:f>'1.2 net trade Q EU graph'!$AB$27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rgbClr val="FFCCCC"/>
            </a:solidFill>
            <a:ln>
              <a:noFill/>
            </a:ln>
            <a:effectLst/>
          </c:spPr>
          <c:invertIfNegative val="0"/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net exports to EU</c:v>
                  </c:pt>
                  <c:pt idx="2">
                    <c:v>net exports to EU</c:v>
                  </c:pt>
                  <c:pt idx="4">
                    <c:v>net exports to EU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</c:multiLvlStrRef>
          </c:cat>
          <c:val>
            <c:numRef>
              <c:f>'1.2 net trade Q EU graph'!$AU$27:$AZ$27</c:f>
              <c:numCache>
                <c:formatCode>General</c:formatCode>
                <c:ptCount val="6"/>
                <c:pt idx="0">
                  <c:v>-2422</c:v>
                </c:pt>
                <c:pt idx="1">
                  <c:v>-2381</c:v>
                </c:pt>
                <c:pt idx="2">
                  <c:v>12917</c:v>
                </c:pt>
                <c:pt idx="3">
                  <c:v>8233</c:v>
                </c:pt>
                <c:pt idx="4">
                  <c:v>441</c:v>
                </c:pt>
                <c:pt idx="5">
                  <c:v>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954-425D-B2D9-4BCFFF473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401088"/>
        <c:axId val="245402624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'1.2 net trade Q EU graph'!$AB$16</c15:sqref>
                        </c15:formulaRef>
                      </c:ext>
                    </c:extLst>
                    <c:strCache>
                      <c:ptCount val="1"/>
                      <c:pt idx="0">
                        <c:v>Other arable field crops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net exports to EU</c:v>
                        </c:pt>
                        <c:pt idx="2">
                          <c:v>net exports to EU</c:v>
                        </c:pt>
                        <c:pt idx="4">
                          <c:v>net exports to EU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'1.2 net trade Q EU graph'!$AU$16:$AZ$16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-1049</c:v>
                      </c:pt>
                      <c:pt idx="1">
                        <c:v>-989</c:v>
                      </c:pt>
                      <c:pt idx="2">
                        <c:v>4340</c:v>
                      </c:pt>
                      <c:pt idx="3">
                        <c:v>71</c:v>
                      </c:pt>
                      <c:pt idx="4">
                        <c:v>56</c:v>
                      </c:pt>
                      <c:pt idx="5">
                        <c:v>-3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27-E954-425D-B2D9-4BCFFF473E90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graph'!$AB$18</c15:sqref>
                        </c15:formulaRef>
                      </c:ext>
                    </c:extLst>
                    <c:strCache>
                      <c:ptCount val="1"/>
                      <c:pt idx="0">
                        <c:v>Coffee, Teas and Cocoa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net exports to EU</c:v>
                        </c:pt>
                        <c:pt idx="2">
                          <c:v>net exports to EU</c:v>
                        </c:pt>
                        <c:pt idx="4">
                          <c:v>net exports to EU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graph'!$AU$18:$AZ$18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40</c:v>
                      </c:pt>
                      <c:pt idx="1">
                        <c:v>41</c:v>
                      </c:pt>
                      <c:pt idx="2">
                        <c:v>1536</c:v>
                      </c:pt>
                      <c:pt idx="3">
                        <c:v>1565</c:v>
                      </c:pt>
                      <c:pt idx="4">
                        <c:v>264</c:v>
                      </c:pt>
                      <c:pt idx="5">
                        <c:v>268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8-E954-425D-B2D9-4BCFFF473E90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graph'!$AB$19</c15:sqref>
                        </c15:formulaRef>
                      </c:ext>
                    </c:extLst>
                    <c:strCache>
                      <c:ptCount val="1"/>
                      <c:pt idx="0">
                        <c:v>All other crops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net exports to EU</c:v>
                        </c:pt>
                        <c:pt idx="2">
                          <c:v>net exports to EU</c:v>
                        </c:pt>
                        <c:pt idx="4">
                          <c:v>net exports to EU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graph'!$AU$19:$AZ$19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-11</c:v>
                      </c:pt>
                      <c:pt idx="1">
                        <c:v>-10</c:v>
                      </c:pt>
                      <c:pt idx="2">
                        <c:v>-425</c:v>
                      </c:pt>
                      <c:pt idx="3">
                        <c:v>-418</c:v>
                      </c:pt>
                      <c:pt idx="4">
                        <c:v>103</c:v>
                      </c:pt>
                      <c:pt idx="5">
                        <c:v>103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E954-425D-B2D9-4BCFFF473E90}"/>
                  </c:ext>
                </c:extLst>
              </c15:ser>
            </c15:filteredBarSeries>
            <c15:filteredBa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graph'!$AB$21</c15:sqref>
                        </c15:formulaRef>
                      </c:ext>
                    </c:extLst>
                    <c:strCache>
                      <c:ptCount val="1"/>
                      <c:pt idx="0">
                        <c:v>Other Animal products</c:v>
                      </c:pt>
                    </c:strCache>
                  </c:strRef>
                </c:tx>
                <c:spPr>
                  <a:solidFill>
                    <a:schemeClr val="accent3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net exports to EU</c:v>
                        </c:pt>
                        <c:pt idx="2">
                          <c:v>net exports to EU</c:v>
                        </c:pt>
                        <c:pt idx="4">
                          <c:v>net exports to EU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graph'!$AU$21:$AZ$21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-64</c:v>
                      </c:pt>
                      <c:pt idx="1">
                        <c:v>-43</c:v>
                      </c:pt>
                      <c:pt idx="2">
                        <c:v>-1202</c:v>
                      </c:pt>
                      <c:pt idx="3">
                        <c:v>-780</c:v>
                      </c:pt>
                      <c:pt idx="4">
                        <c:v>-329</c:v>
                      </c:pt>
                      <c:pt idx="5">
                        <c:v>-237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A-E954-425D-B2D9-4BCFFF473E90}"/>
                  </c:ext>
                </c:extLst>
              </c15:ser>
            </c15:filteredBarSeries>
            <c15:filteredBa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graph'!$AB$22</c15:sqref>
                        </c15:formulaRef>
                      </c:ext>
                    </c:extLst>
                    <c:strCache>
                      <c:ptCount val="1"/>
                      <c:pt idx="0">
                        <c:v>Fish and other acquatic products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net exports to EU</c:v>
                        </c:pt>
                        <c:pt idx="2">
                          <c:v>net exports to EU</c:v>
                        </c:pt>
                        <c:pt idx="4">
                          <c:v>net exports to EU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graph'!$AU$22:$AZ$22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-119</c:v>
                      </c:pt>
                      <c:pt idx="1">
                        <c:v>-125</c:v>
                      </c:pt>
                      <c:pt idx="2">
                        <c:v>6676</c:v>
                      </c:pt>
                      <c:pt idx="3">
                        <c:v>6682</c:v>
                      </c:pt>
                      <c:pt idx="4">
                        <c:v>-83</c:v>
                      </c:pt>
                      <c:pt idx="5">
                        <c:v>-85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E954-425D-B2D9-4BCFFF473E90}"/>
                  </c:ext>
                </c:extLst>
              </c15:ser>
            </c15:filteredBarSeries>
            <c15:filteredBarSeries>
              <c15:ser>
                <c:idx val="13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graph'!$AB$26</c15:sqref>
                        </c15:formulaRef>
                      </c:ext>
                    </c:extLst>
                    <c:strCache>
                      <c:ptCount val="1"/>
                      <c:pt idx="0">
                        <c:v>Secondary products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net exports to EU</c:v>
                        </c:pt>
                        <c:pt idx="2">
                          <c:v>net exports to EU</c:v>
                        </c:pt>
                        <c:pt idx="4">
                          <c:v>net exports to EU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graph'!$AU$26:$AZ$26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-1283</c:v>
                      </c:pt>
                      <c:pt idx="1">
                        <c:v>-1298</c:v>
                      </c:pt>
                      <c:pt idx="2">
                        <c:v>790</c:v>
                      </c:pt>
                      <c:pt idx="3">
                        <c:v>333</c:v>
                      </c:pt>
                      <c:pt idx="4">
                        <c:v>101</c:v>
                      </c:pt>
                      <c:pt idx="5">
                        <c:v>97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C-E954-425D-B2D9-4BCFFF473E90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15"/>
          <c:order val="15"/>
          <c:tx>
            <c:strRef>
              <c:f>'1.2 net trade Q EU graph'!$AB$28</c:f>
              <c:strCache>
                <c:ptCount val="1"/>
                <c:pt idx="0">
                  <c:v>Net trade</c:v>
                </c:pt>
              </c:strCache>
            </c:strRef>
          </c:tx>
          <c:spPr>
            <a:ln w="28575" cap="rnd">
              <a:solidFill>
                <a:srgbClr val="000000"/>
              </a:solidFill>
              <a:round/>
            </a:ln>
            <a:effectLst/>
          </c:spPr>
          <c:marker>
            <c:symbol val="diamond"/>
            <c:size val="7"/>
            <c:spPr>
              <a:solidFill>
                <a:schemeClr val="accent4"/>
              </a:solidFill>
              <a:ln w="9525">
                <a:solidFill>
                  <a:srgbClr val="000000"/>
                </a:solidFill>
              </a:ln>
              <a:effectLst/>
            </c:spPr>
          </c:marker>
          <c:dPt>
            <c:idx val="2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E954-425D-B2D9-4BCFFF473E90}"/>
              </c:ext>
            </c:extLst>
          </c:dPt>
          <c:dPt>
            <c:idx val="4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E954-425D-B2D9-4BCFFF473E90}"/>
              </c:ext>
            </c:extLst>
          </c:dPt>
          <c:dPt>
            <c:idx val="6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E954-425D-B2D9-4BCFFF473E90}"/>
              </c:ext>
            </c:extLst>
          </c:dPt>
          <c:dPt>
            <c:idx val="7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E954-425D-B2D9-4BCFFF473E90}"/>
              </c:ext>
            </c:extLst>
          </c:dPt>
          <c:dPt>
            <c:idx val="10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E954-425D-B2D9-4BCFFF473E90}"/>
              </c:ext>
            </c:extLst>
          </c:dPt>
          <c:dPt>
            <c:idx val="11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E954-425D-B2D9-4BCFFF473E90}"/>
              </c:ext>
            </c:extLst>
          </c:dPt>
          <c:dPt>
            <c:idx val="14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E954-425D-B2D9-4BCFFF473E90}"/>
              </c:ext>
            </c:extLst>
          </c:dPt>
          <c:dPt>
            <c:idx val="15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E954-425D-B2D9-4BCFFF473E90}"/>
              </c:ext>
            </c:extLst>
          </c:dPt>
          <c:dPt>
            <c:idx val="16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E954-425D-B2D9-4BCFFF473E90}"/>
              </c:ext>
            </c:extLst>
          </c:dPt>
          <c:dPt>
            <c:idx val="17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E954-425D-B2D9-4BCFFF473E90}"/>
              </c:ext>
            </c:extLst>
          </c:dPt>
          <c:dPt>
            <c:idx val="22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E954-425D-B2D9-4BCFFF473E90}"/>
              </c:ext>
            </c:extLst>
          </c:dPt>
          <c:dPt>
            <c:idx val="23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5-E954-425D-B2D9-4BCFFF473E90}"/>
              </c:ext>
            </c:extLst>
          </c:dPt>
          <c:dPt>
            <c:idx val="26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6-E954-425D-B2D9-4BCFFF473E90}"/>
              </c:ext>
            </c:extLst>
          </c:dPt>
          <c:dPt>
            <c:idx val="27"/>
            <c:marker>
              <c:symbol val="diamond"/>
              <c:size val="7"/>
              <c:spPr>
                <a:solidFill>
                  <a:schemeClr val="accent4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7-E954-425D-B2D9-4BCFFF473E90}"/>
              </c:ext>
            </c:extLst>
          </c:dPt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net exports to EU</c:v>
                  </c:pt>
                  <c:pt idx="2">
                    <c:v>net exports to EU</c:v>
                  </c:pt>
                  <c:pt idx="4">
                    <c:v>net exports to EU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</c:multiLvlStrRef>
          </c:cat>
          <c:val>
            <c:numRef>
              <c:f>'1.2 net trade Q EU graph'!$AU$28:$AZ$28</c:f>
              <c:numCache>
                <c:formatCode>General</c:formatCode>
                <c:ptCount val="6"/>
                <c:pt idx="0">
                  <c:v>-9624</c:v>
                </c:pt>
                <c:pt idx="1">
                  <c:v>-15290</c:v>
                </c:pt>
                <c:pt idx="2">
                  <c:v>17661</c:v>
                </c:pt>
                <c:pt idx="3">
                  <c:v>-8574</c:v>
                </c:pt>
                <c:pt idx="4">
                  <c:v>-3480</c:v>
                </c:pt>
                <c:pt idx="5">
                  <c:v>-5210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E954-425D-B2D9-4BCFFF473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5401088"/>
        <c:axId val="24540262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'1.2 net trade Q EU graph'!$AB$13</c15:sqref>
                        </c15:formulaRef>
                      </c:ext>
                    </c:extLst>
                    <c:strCache>
                      <c:ptCount val="1"/>
                      <c:pt idx="0">
                        <c:v>SUM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noFill/>
                    </a:ln>
                    <a:effectLst/>
                  </c:spPr>
                </c:marker>
                <c:dPt>
                  <c:idx val="2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9-E954-425D-B2D9-4BCFFF473E90}"/>
                    </c:ext>
                  </c:extLst>
                </c:dPt>
                <c:dPt>
                  <c:idx val="4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A-E954-425D-B2D9-4BCFFF473E90}"/>
                    </c:ext>
                  </c:extLst>
                </c:dPt>
                <c:dPt>
                  <c:idx val="6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B-E954-425D-B2D9-4BCFFF473E90}"/>
                    </c:ext>
                  </c:extLst>
                </c:dPt>
                <c:dPt>
                  <c:idx val="8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C-E954-425D-B2D9-4BCFFF473E90}"/>
                    </c:ext>
                  </c:extLst>
                </c:dPt>
                <c:dPt>
                  <c:idx val="10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D-E954-425D-B2D9-4BCFFF473E90}"/>
                    </c:ext>
                  </c:extLst>
                </c:dPt>
                <c:dPt>
                  <c:idx val="12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E-E954-425D-B2D9-4BCFFF473E90}"/>
                    </c:ext>
                  </c:extLst>
                </c:dPt>
                <c:dPt>
                  <c:idx val="14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F-E954-425D-B2D9-4BCFFF473E90}"/>
                    </c:ext>
                  </c:extLst>
                </c:dPt>
                <c:dPt>
                  <c:idx val="16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0-E954-425D-B2D9-4BCFFF473E90}"/>
                    </c:ext>
                  </c:extLst>
                </c:dPt>
                <c:dPt>
                  <c:idx val="18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1-E954-425D-B2D9-4BCFFF473E90}"/>
                    </c:ext>
                  </c:extLst>
                </c:dPt>
                <c:dPt>
                  <c:idx val="20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2-E954-425D-B2D9-4BCFFF473E90}"/>
                    </c:ext>
                  </c:extLst>
                </c:dPt>
                <c:dPt>
                  <c:idx val="22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3-E954-425D-B2D9-4BCFFF473E90}"/>
                    </c:ext>
                  </c:extLst>
                </c:dPt>
                <c:dPt>
                  <c:idx val="24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4-E954-425D-B2D9-4BCFFF473E90}"/>
                    </c:ext>
                  </c:extLst>
                </c:dPt>
                <c:dPt>
                  <c:idx val="26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5-E954-425D-B2D9-4BCFFF473E90}"/>
                    </c:ext>
                  </c:extLst>
                </c:dPt>
                <c:cat>
                  <c:multiLvlStrRef>
                    <c:extLst>
                      <c:ext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net exports to EU</c:v>
                        </c:pt>
                        <c:pt idx="2">
                          <c:v>net exports to EU</c:v>
                        </c:pt>
                        <c:pt idx="4">
                          <c:v>net exports to EU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'1.2 net trade Q EU graph'!$AU$13:$AZ$13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-9624</c:v>
                      </c:pt>
                      <c:pt idx="1">
                        <c:v>-15290</c:v>
                      </c:pt>
                      <c:pt idx="2">
                        <c:v>17661</c:v>
                      </c:pt>
                      <c:pt idx="3">
                        <c:v>-8574</c:v>
                      </c:pt>
                      <c:pt idx="4">
                        <c:v>-3480</c:v>
                      </c:pt>
                      <c:pt idx="5">
                        <c:v>-5210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26-E954-425D-B2D9-4BCFFF473E90}"/>
                  </c:ext>
                </c:extLst>
              </c15:ser>
            </c15:filteredLineSeries>
          </c:ext>
        </c:extLst>
      </c:lineChart>
      <c:catAx>
        <c:axId val="24540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45402624"/>
        <c:crosses val="autoZero"/>
        <c:auto val="1"/>
        <c:lblAlgn val="ctr"/>
        <c:lblOffset val="100"/>
        <c:noMultiLvlLbl val="0"/>
      </c:catAx>
      <c:valAx>
        <c:axId val="24540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4540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de-D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7"/>
          <c:order val="7"/>
          <c:tx>
            <c:strRef>
              <c:f>'1.2 net trade Q EU graph'!$AB$20</c:f>
              <c:strCache>
                <c:ptCount val="1"/>
                <c:pt idx="0">
                  <c:v>Meat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</c:multiLvlStrRef>
          </c:cat>
          <c:val>
            <c:numRef>
              <c:f>'1.2 net trade Q EU graph'!$AU$20:$AZ$20</c:f>
              <c:numCache>
                <c:formatCode>General</c:formatCode>
                <c:ptCount val="6"/>
                <c:pt idx="0">
                  <c:v>-2057</c:v>
                </c:pt>
                <c:pt idx="1">
                  <c:v>-1274</c:v>
                </c:pt>
                <c:pt idx="2">
                  <c:v>-2924</c:v>
                </c:pt>
                <c:pt idx="3">
                  <c:v>-965</c:v>
                </c:pt>
                <c:pt idx="4">
                  <c:v>-736</c:v>
                </c:pt>
                <c:pt idx="5">
                  <c:v>-288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05-4041-BED8-7FFCFCCF2F60}"/>
            </c:ext>
          </c:extLst>
        </c:ser>
        <c:ser>
          <c:idx val="8"/>
          <c:order val="8"/>
          <c:tx>
            <c:strRef>
              <c:f>'1.2 net trade Q EU graph'!$AB$21</c:f>
              <c:strCache>
                <c:ptCount val="1"/>
                <c:pt idx="0">
                  <c:v>Other Animal products</c:v>
                </c:pt>
              </c:strCache>
              <c:extLst xmlns:c15="http://schemas.microsoft.com/office/drawing/2012/chart"/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  <c:extLst xmlns:c15="http://schemas.microsoft.com/office/drawing/2012/chart"/>
            </c:multiLvlStrRef>
          </c:cat>
          <c:val>
            <c:numRef>
              <c:f>'1.2 net trade Q EU graph'!$AU$21:$AZ$21</c:f>
              <c:numCache>
                <c:formatCode>General</c:formatCode>
                <c:ptCount val="6"/>
                <c:pt idx="0">
                  <c:v>-64</c:v>
                </c:pt>
                <c:pt idx="1">
                  <c:v>-43</c:v>
                </c:pt>
                <c:pt idx="2">
                  <c:v>-1202</c:v>
                </c:pt>
                <c:pt idx="3">
                  <c:v>-780</c:v>
                </c:pt>
                <c:pt idx="4">
                  <c:v>-329</c:v>
                </c:pt>
                <c:pt idx="5">
                  <c:v>-237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2A-EF05-4041-BED8-7FFCFCCF2F60}"/>
            </c:ext>
          </c:extLst>
        </c:ser>
        <c:ser>
          <c:idx val="10"/>
          <c:order val="10"/>
          <c:tx>
            <c:strRef>
              <c:f>'1.2 net trade Q EU graph'!$AB$23</c:f>
              <c:strCache>
                <c:ptCount val="1"/>
                <c:pt idx="0">
                  <c:v>Dairy products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'1.2 net trade Q EU graph'!$AU$10:$AZ$12</c:f>
              <c:multiLvlStrCache>
                <c:ptCount val="6"/>
                <c:lvl>
                  <c:pt idx="0">
                    <c:v>ref</c:v>
                  </c:pt>
                  <c:pt idx="1">
                    <c:v>scen</c:v>
                  </c:pt>
                  <c:pt idx="2">
                    <c:v>ref</c:v>
                  </c:pt>
                  <c:pt idx="3">
                    <c:v>scen</c:v>
                  </c:pt>
                  <c:pt idx="4">
                    <c:v>ref</c:v>
                  </c:pt>
                  <c:pt idx="5">
                    <c:v>scen</c:v>
                  </c:pt>
                </c:lvl>
                <c:lvl>
                  <c:pt idx="0">
                    <c:v>High Income Countries</c:v>
                  </c:pt>
                  <c:pt idx="2">
                    <c:v>Middle Income Countries</c:v>
                  </c:pt>
                  <c:pt idx="4">
                    <c:v>Least Developed Countries</c:v>
                  </c:pt>
                </c:lvl>
              </c:multiLvlStrCache>
            </c:multiLvlStrRef>
          </c:cat>
          <c:val>
            <c:numRef>
              <c:f>'1.2 net trade Q EU graph'!$AU$23:$AZ$23</c:f>
              <c:numCache>
                <c:formatCode>General</c:formatCode>
                <c:ptCount val="6"/>
                <c:pt idx="0">
                  <c:v>-1505</c:v>
                </c:pt>
                <c:pt idx="1">
                  <c:v>-1426</c:v>
                </c:pt>
                <c:pt idx="2">
                  <c:v>-2838</c:v>
                </c:pt>
                <c:pt idx="3">
                  <c:v>-2608</c:v>
                </c:pt>
                <c:pt idx="4">
                  <c:v>-174</c:v>
                </c:pt>
                <c:pt idx="5">
                  <c:v>-148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05-4041-BED8-7FFCFCCF2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401088"/>
        <c:axId val="24540262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'1.2 net trade Q EU graph'!$AB$14</c15:sqref>
                        </c15:formulaRef>
                      </c:ext>
                    </c:extLst>
                    <c:strCache>
                      <c:ptCount val="1"/>
                      <c:pt idx="0">
                        <c:v>Cereals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'1.2 net trade Q EU graph'!$AU$14:$AZ$14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-2063</c:v>
                      </c:pt>
                      <c:pt idx="1">
                        <c:v>-3172</c:v>
                      </c:pt>
                      <c:pt idx="2">
                        <c:v>-15354</c:v>
                      </c:pt>
                      <c:pt idx="3">
                        <c:v>-15367</c:v>
                      </c:pt>
                      <c:pt idx="4">
                        <c:v>606</c:v>
                      </c:pt>
                      <c:pt idx="5">
                        <c:v>-2842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EF05-4041-BED8-7FFCFCCF2F60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graph'!$AB$15</c15:sqref>
                        </c15:formulaRef>
                      </c:ext>
                    </c:extLst>
                    <c:strCache>
                      <c:ptCount val="1"/>
                      <c:pt idx="0">
                        <c:v>Oilseeds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graph'!$AU$15:$AZ$15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8054</c:v>
                      </c:pt>
                      <c:pt idx="1">
                        <c:v>473</c:v>
                      </c:pt>
                      <c:pt idx="2">
                        <c:v>2759</c:v>
                      </c:pt>
                      <c:pt idx="3">
                        <c:v>8</c:v>
                      </c:pt>
                      <c:pt idx="4">
                        <c:v>16</c:v>
                      </c:pt>
                      <c:pt idx="5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EF05-4041-BED8-7FFCFCCF2F60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graph'!$AB$16</c15:sqref>
                        </c15:formulaRef>
                      </c:ext>
                    </c:extLst>
                    <c:strCache>
                      <c:ptCount val="1"/>
                      <c:pt idx="0">
                        <c:v>Other arable field crops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graph'!$AU$16:$AZ$16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-1049</c:v>
                      </c:pt>
                      <c:pt idx="1">
                        <c:v>-989</c:v>
                      </c:pt>
                      <c:pt idx="2">
                        <c:v>4340</c:v>
                      </c:pt>
                      <c:pt idx="3">
                        <c:v>71</c:v>
                      </c:pt>
                      <c:pt idx="4">
                        <c:v>56</c:v>
                      </c:pt>
                      <c:pt idx="5">
                        <c:v>-3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7-EF05-4041-BED8-7FFCFCCF2F60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graph'!$AB$17</c15:sqref>
                        </c15:formulaRef>
                      </c:ext>
                    </c:extLst>
                    <c:strCache>
                      <c:ptCount val="1"/>
                      <c:pt idx="0">
                        <c:v>Vegetables and fruits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graph'!$AU$17:$AZ$17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-8482</c:v>
                      </c:pt>
                      <c:pt idx="1">
                        <c:v>-6839</c:v>
                      </c:pt>
                      <c:pt idx="2">
                        <c:v>11706</c:v>
                      </c:pt>
                      <c:pt idx="3">
                        <c:v>499</c:v>
                      </c:pt>
                      <c:pt idx="4">
                        <c:v>-3305</c:v>
                      </c:pt>
                      <c:pt idx="5">
                        <c:v>-2079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EF05-4041-BED8-7FFCFCCF2F60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graph'!$AB$18</c15:sqref>
                        </c15:formulaRef>
                      </c:ext>
                    </c:extLst>
                    <c:strCache>
                      <c:ptCount val="1"/>
                      <c:pt idx="0">
                        <c:v>Coffee, Teas and Cocoa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graph'!$AU$18:$AZ$18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40</c:v>
                      </c:pt>
                      <c:pt idx="1">
                        <c:v>41</c:v>
                      </c:pt>
                      <c:pt idx="2">
                        <c:v>1536</c:v>
                      </c:pt>
                      <c:pt idx="3">
                        <c:v>1565</c:v>
                      </c:pt>
                      <c:pt idx="4">
                        <c:v>264</c:v>
                      </c:pt>
                      <c:pt idx="5">
                        <c:v>268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8-EF05-4041-BED8-7FFCFCCF2F60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graph'!$AB$19</c15:sqref>
                        </c15:formulaRef>
                      </c:ext>
                    </c:extLst>
                    <c:strCache>
                      <c:ptCount val="1"/>
                      <c:pt idx="0">
                        <c:v>All other crops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graph'!$AU$19:$AZ$19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-11</c:v>
                      </c:pt>
                      <c:pt idx="1">
                        <c:v>-10</c:v>
                      </c:pt>
                      <c:pt idx="2">
                        <c:v>-425</c:v>
                      </c:pt>
                      <c:pt idx="3">
                        <c:v>-418</c:v>
                      </c:pt>
                      <c:pt idx="4">
                        <c:v>103</c:v>
                      </c:pt>
                      <c:pt idx="5">
                        <c:v>103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EF05-4041-BED8-7FFCFCCF2F60}"/>
                  </c:ext>
                </c:extLst>
              </c15:ser>
            </c15:filteredBarSeries>
            <c15:filteredBa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graph'!$AB$22</c15:sqref>
                        </c15:formulaRef>
                      </c:ext>
                    </c:extLst>
                    <c:strCache>
                      <c:ptCount val="1"/>
                      <c:pt idx="0">
                        <c:v>Fish and other acquatic products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graph'!$AU$22:$AZ$22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-119</c:v>
                      </c:pt>
                      <c:pt idx="1">
                        <c:v>-125</c:v>
                      </c:pt>
                      <c:pt idx="2">
                        <c:v>6676</c:v>
                      </c:pt>
                      <c:pt idx="3">
                        <c:v>6682</c:v>
                      </c:pt>
                      <c:pt idx="4">
                        <c:v>-83</c:v>
                      </c:pt>
                      <c:pt idx="5">
                        <c:v>-85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EF05-4041-BED8-7FFCFCCF2F60}"/>
                  </c:ext>
                </c:extLst>
              </c15:ser>
            </c15:filteredBarSeries>
            <c15:filteredBar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graph'!$AB$24</c15:sqref>
                        </c15:formulaRef>
                      </c:ext>
                    </c:extLst>
                    <c:strCache>
                      <c:ptCount val="1"/>
                      <c:pt idx="0">
                        <c:v>Oils</c:v>
                      </c:pt>
                    </c:strCache>
                  </c:strRef>
                </c:tx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graph'!$AU$24:$AZ$24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-1040</c:v>
                      </c:pt>
                      <c:pt idx="1">
                        <c:v>-489</c:v>
                      </c:pt>
                      <c:pt idx="2">
                        <c:v>9302</c:v>
                      </c:pt>
                      <c:pt idx="3">
                        <c:v>2243</c:v>
                      </c:pt>
                      <c:pt idx="4">
                        <c:v>-17</c:v>
                      </c:pt>
                      <c:pt idx="5">
                        <c:v>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EF05-4041-BED8-7FFCFCCF2F60}"/>
                  </c:ext>
                </c:extLst>
              </c15:ser>
            </c15:filteredBarSeries>
            <c15:filteredBa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graph'!$AB$25</c15:sqref>
                        </c15:formulaRef>
                      </c:ext>
                    </c:extLst>
                    <c:strCache>
                      <c:ptCount val="1"/>
                      <c:pt idx="0">
                        <c:v>Oil cakes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graph'!$AU$25:$AZ$25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-45</c:v>
                      </c:pt>
                      <c:pt idx="1">
                        <c:v>-139</c:v>
                      </c:pt>
                      <c:pt idx="2">
                        <c:v>3295</c:v>
                      </c:pt>
                      <c:pt idx="3">
                        <c:v>163</c:v>
                      </c:pt>
                      <c:pt idx="4">
                        <c:v>18</c:v>
                      </c:pt>
                      <c:pt idx="5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EF05-4041-BED8-7FFCFCCF2F60}"/>
                  </c:ext>
                </c:extLst>
              </c15:ser>
            </c15:filteredBarSeries>
            <c15:filteredBarSeries>
              <c15:ser>
                <c:idx val="13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graph'!$AB$26</c15:sqref>
                        </c15:formulaRef>
                      </c:ext>
                    </c:extLst>
                    <c:strCache>
                      <c:ptCount val="1"/>
                      <c:pt idx="0">
                        <c:v>Secondary products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graph'!$AU$26:$AZ$26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-1283</c:v>
                      </c:pt>
                      <c:pt idx="1">
                        <c:v>-1298</c:v>
                      </c:pt>
                      <c:pt idx="2">
                        <c:v>790</c:v>
                      </c:pt>
                      <c:pt idx="3">
                        <c:v>333</c:v>
                      </c:pt>
                      <c:pt idx="4">
                        <c:v>101</c:v>
                      </c:pt>
                      <c:pt idx="5">
                        <c:v>97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C-EF05-4041-BED8-7FFCFCCF2F60}"/>
                  </c:ext>
                </c:extLst>
              </c15:ser>
            </c15:filteredBarSeries>
            <c15:filteredBarSeries>
              <c15:ser>
                <c:idx val="14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graph'!$AB$27</c15:sqref>
                        </c15:formulaRef>
                      </c:ext>
                    </c:extLst>
                    <c:strCache>
                      <c:ptCount val="1"/>
                      <c:pt idx="0">
                        <c:v>others</c:v>
                      </c:pt>
                    </c:strCache>
                  </c:strRef>
                </c:tx>
                <c:spPr>
                  <a:solidFill>
                    <a:schemeClr val="accent3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graph'!$AU$27:$AZ$27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-2422</c:v>
                      </c:pt>
                      <c:pt idx="1">
                        <c:v>-2381</c:v>
                      </c:pt>
                      <c:pt idx="2">
                        <c:v>12917</c:v>
                      </c:pt>
                      <c:pt idx="3">
                        <c:v>8233</c:v>
                      </c:pt>
                      <c:pt idx="4">
                        <c:v>441</c:v>
                      </c:pt>
                      <c:pt idx="5">
                        <c:v>380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EF05-4041-BED8-7FFCFCCF2F60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5401088"/>
        <c:axId val="24540262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'1.2 net trade Q EU graph'!$AB$13</c15:sqref>
                        </c15:formulaRef>
                      </c:ext>
                    </c:extLst>
                    <c:strCache>
                      <c:ptCount val="1"/>
                      <c:pt idx="0">
                        <c:v>SUM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noFill/>
                    </a:ln>
                    <a:effectLst/>
                  </c:spPr>
                </c:marker>
                <c:dPt>
                  <c:idx val="2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9-EF05-4041-BED8-7FFCFCCF2F60}"/>
                    </c:ext>
                  </c:extLst>
                </c:dPt>
                <c:dPt>
                  <c:idx val="4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A-EF05-4041-BED8-7FFCFCCF2F60}"/>
                    </c:ext>
                  </c:extLst>
                </c:dPt>
                <c:dPt>
                  <c:idx val="6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B-EF05-4041-BED8-7FFCFCCF2F60}"/>
                    </c:ext>
                  </c:extLst>
                </c:dPt>
                <c:dPt>
                  <c:idx val="8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C-EF05-4041-BED8-7FFCFCCF2F60}"/>
                    </c:ext>
                  </c:extLst>
                </c:dPt>
                <c:dPt>
                  <c:idx val="10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D-EF05-4041-BED8-7FFCFCCF2F60}"/>
                    </c:ext>
                  </c:extLst>
                </c:dPt>
                <c:dPt>
                  <c:idx val="12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E-EF05-4041-BED8-7FFCFCCF2F60}"/>
                    </c:ext>
                  </c:extLst>
                </c:dPt>
                <c:dPt>
                  <c:idx val="14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1F-EF05-4041-BED8-7FFCFCCF2F60}"/>
                    </c:ext>
                  </c:extLst>
                </c:dPt>
                <c:dPt>
                  <c:idx val="16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0-EF05-4041-BED8-7FFCFCCF2F60}"/>
                    </c:ext>
                  </c:extLst>
                </c:dPt>
                <c:dPt>
                  <c:idx val="18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1-EF05-4041-BED8-7FFCFCCF2F60}"/>
                    </c:ext>
                  </c:extLst>
                </c:dPt>
                <c:dPt>
                  <c:idx val="20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2-EF05-4041-BED8-7FFCFCCF2F60}"/>
                    </c:ext>
                  </c:extLst>
                </c:dPt>
                <c:dPt>
                  <c:idx val="22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3-EF05-4041-BED8-7FFCFCCF2F60}"/>
                    </c:ext>
                  </c:extLst>
                </c:dPt>
                <c:dPt>
                  <c:idx val="24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4-EF05-4041-BED8-7FFCFCCF2F60}"/>
                    </c:ext>
                  </c:extLst>
                </c:dPt>
                <c:dPt>
                  <c:idx val="26"/>
                  <c:marker>
                    <c:symbol val="circle"/>
                    <c:size val="5"/>
                    <c:spPr>
                      <a:solidFill>
                        <a:schemeClr val="accent4"/>
                      </a:solidFill>
                      <a:ln w="9525">
                        <a:noFill/>
                      </a:ln>
                      <a:effectLst/>
                    </c:spPr>
                  </c:marker>
                  <c:bubble3D val="0"/>
                  <c:extLst>
                    <c:ext xmlns:c16="http://schemas.microsoft.com/office/drawing/2014/chart" uri="{C3380CC4-5D6E-409C-BE32-E72D297353CC}">
                      <c16:uniqueId val="{00000025-EF05-4041-BED8-7FFCFCCF2F60}"/>
                    </c:ext>
                  </c:extLst>
                </c:dPt>
                <c:cat>
                  <c:multiLvlStrRef>
                    <c:extLst>
                      <c:ext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'1.2 net trade Q EU graph'!$AU$13:$AZ$13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-9624</c:v>
                      </c:pt>
                      <c:pt idx="1">
                        <c:v>-15290</c:v>
                      </c:pt>
                      <c:pt idx="2">
                        <c:v>17661</c:v>
                      </c:pt>
                      <c:pt idx="3">
                        <c:v>-8574</c:v>
                      </c:pt>
                      <c:pt idx="4">
                        <c:v>-3480</c:v>
                      </c:pt>
                      <c:pt idx="5">
                        <c:v>-5210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26-EF05-4041-BED8-7FFCFCCF2F60}"/>
                  </c:ext>
                </c:extLst>
              </c15:ser>
            </c15:filteredLineSeries>
            <c15:filteredLineSeries>
              <c15:ser>
                <c:idx val="15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graph'!$AB$28</c15:sqref>
                        </c15:formulaRef>
                      </c:ext>
                    </c:extLst>
                    <c:strCache>
                      <c:ptCount val="1"/>
                      <c:pt idx="0">
                        <c:v>Net trade</c:v>
                      </c:pt>
                    </c:strCache>
                  </c:strRef>
                </c:tx>
                <c:spPr>
                  <a:ln w="28575" cap="rnd">
                    <a:solidFill>
                      <a:schemeClr val="accent4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diamond"/>
                  <c:size val="7"/>
                  <c:spPr>
                    <a:solidFill>
                      <a:schemeClr val="accent4"/>
                    </a:solidFill>
                    <a:ln w="9525">
                      <a:solidFill>
                        <a:schemeClr val="tx1"/>
                      </a:solidFill>
                    </a:ln>
                    <a:effectLst/>
                  </c:spPr>
                </c:marker>
                <c:dPt>
                  <c:idx val="2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spPr>
                    <a:ln w="28575" cap="rnd">
                      <a:noFill/>
                      <a:round/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9-EF05-4041-BED8-7FFCFCCF2F60}"/>
                    </c:ext>
                  </c:extLst>
                </c:dPt>
                <c:dPt>
                  <c:idx val="4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spPr>
                    <a:ln w="28575" cap="rnd">
                      <a:noFill/>
                      <a:round/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B-EF05-4041-BED8-7FFCFCCF2F60}"/>
                    </c:ext>
                  </c:extLst>
                </c:dPt>
                <c:dPt>
                  <c:idx val="6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C-EF05-4041-BED8-7FFCFCCF2F60}"/>
                    </c:ext>
                  </c:extLst>
                </c:dPt>
                <c:dPt>
                  <c:idx val="7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D-EF05-4041-BED8-7FFCFCCF2F60}"/>
                    </c:ext>
                  </c:extLst>
                </c:dPt>
                <c:dPt>
                  <c:idx val="10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E-EF05-4041-BED8-7FFCFCCF2F60}"/>
                    </c:ext>
                  </c:extLst>
                </c:dPt>
                <c:dPt>
                  <c:idx val="11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F-EF05-4041-BED8-7FFCFCCF2F60}"/>
                    </c:ext>
                  </c:extLst>
                </c:dPt>
                <c:dPt>
                  <c:idx val="14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0-EF05-4041-BED8-7FFCFCCF2F60}"/>
                    </c:ext>
                  </c:extLst>
                </c:dPt>
                <c:dPt>
                  <c:idx val="15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1-EF05-4041-BED8-7FFCFCCF2F60}"/>
                    </c:ext>
                  </c:extLst>
                </c:dPt>
                <c:dPt>
                  <c:idx val="16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2-EF05-4041-BED8-7FFCFCCF2F60}"/>
                    </c:ext>
                  </c:extLst>
                </c:dPt>
                <c:dPt>
                  <c:idx val="17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3-EF05-4041-BED8-7FFCFCCF2F60}"/>
                    </c:ext>
                  </c:extLst>
                </c:dPt>
                <c:dPt>
                  <c:idx val="22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4-EF05-4041-BED8-7FFCFCCF2F60}"/>
                    </c:ext>
                  </c:extLst>
                </c:dPt>
                <c:dPt>
                  <c:idx val="23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5-EF05-4041-BED8-7FFCFCCF2F60}"/>
                    </c:ext>
                  </c:extLst>
                </c:dPt>
                <c:dPt>
                  <c:idx val="26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6-EF05-4041-BED8-7FFCFCCF2F60}"/>
                    </c:ext>
                  </c:extLst>
                </c:dPt>
                <c:dPt>
                  <c:idx val="27"/>
                  <c:marker>
                    <c:symbol val="diamond"/>
                    <c:size val="7"/>
                    <c:spPr>
                      <a:solidFill>
                        <a:schemeClr val="accent4"/>
                      </a:solidFill>
                      <a:ln w="9525">
                        <a:solidFill>
                          <a:schemeClr val="tx1"/>
                        </a:solidFill>
                      </a:ln>
                      <a:effectLst/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EF05-4041-BED8-7FFCFCCF2F60}"/>
                    </c:ext>
                  </c:extLst>
                </c:dPt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graph'!$AU$10:$AZ$12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ref</c:v>
                        </c:pt>
                        <c:pt idx="1">
                          <c:v>scen</c:v>
                        </c:pt>
                        <c:pt idx="2">
                          <c:v>ref</c:v>
                        </c:pt>
                        <c:pt idx="3">
                          <c:v>scen</c:v>
                        </c:pt>
                        <c:pt idx="4">
                          <c:v>ref</c:v>
                        </c:pt>
                        <c:pt idx="5">
                          <c:v>scen</c:v>
                        </c:pt>
                      </c:lvl>
                      <c:lvl>
                        <c:pt idx="0">
                          <c:v>High Income Countries</c:v>
                        </c:pt>
                        <c:pt idx="2">
                          <c:v>Middle Income Countries</c:v>
                        </c:pt>
                        <c:pt idx="4">
                          <c:v>Least Developed Countries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'1.2 net trade Q EU graph'!$AU$28:$AZ$28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-9624</c:v>
                      </c:pt>
                      <c:pt idx="1">
                        <c:v>-15290</c:v>
                      </c:pt>
                      <c:pt idx="2">
                        <c:v>17661</c:v>
                      </c:pt>
                      <c:pt idx="3">
                        <c:v>-8574</c:v>
                      </c:pt>
                      <c:pt idx="4">
                        <c:v>-3480</c:v>
                      </c:pt>
                      <c:pt idx="5">
                        <c:v>-5210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EF05-4041-BED8-7FFCFCCF2F60}"/>
                  </c:ext>
                </c:extLst>
              </c15:ser>
            </c15:filteredLineSeries>
          </c:ext>
        </c:extLst>
      </c:lineChart>
      <c:catAx>
        <c:axId val="24540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45402624"/>
        <c:crosses val="autoZero"/>
        <c:auto val="1"/>
        <c:lblAlgn val="ctr"/>
        <c:lblOffset val="100"/>
        <c:noMultiLvlLbl val="0"/>
      </c:catAx>
      <c:valAx>
        <c:axId val="24540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4540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de-D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988411821154706E-2"/>
          <c:y val="5.1851857350603922E-2"/>
          <c:w val="0.90205156196455916"/>
          <c:h val="0.7574886144670202"/>
        </c:manualLayout>
      </c:layout>
      <c:barChart>
        <c:barDir val="col"/>
        <c:grouping val="stacked"/>
        <c:varyColors val="0"/>
        <c:ser>
          <c:idx val="2"/>
          <c:order val="1"/>
          <c:tx>
            <c:strRef>
              <c:f>'welfare worl_HIC'!$W$16</c:f>
              <c:strCache>
                <c:ptCount val="1"/>
                <c:pt idx="0">
                  <c:v>Oilseeds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'welfare worl_HIC'!$X$14:$AB$14</c:f>
              <c:strCache>
                <c:ptCount val="5"/>
                <c:pt idx="0">
                  <c:v>European Union</c:v>
                </c:pt>
                <c:pt idx="1">
                  <c:v>High Income Countries</c:v>
                </c:pt>
                <c:pt idx="2">
                  <c:v>Middle Income Countries</c:v>
                </c:pt>
                <c:pt idx="3">
                  <c:v>Least Developed Countries</c:v>
                </c:pt>
                <c:pt idx="4">
                  <c:v>World</c:v>
                </c:pt>
              </c:strCache>
            </c:strRef>
          </c:cat>
          <c:val>
            <c:numRef>
              <c:f>'welfare worl_HIC'!$X$16:$AB$16</c:f>
              <c:numCache>
                <c:formatCode>General</c:formatCode>
                <c:ptCount val="5"/>
                <c:pt idx="0">
                  <c:v>10660</c:v>
                </c:pt>
                <c:pt idx="1">
                  <c:v>-2188</c:v>
                </c:pt>
                <c:pt idx="2">
                  <c:v>-2611</c:v>
                </c:pt>
                <c:pt idx="3">
                  <c:v>-18</c:v>
                </c:pt>
                <c:pt idx="4">
                  <c:v>1915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C3-436F-AF71-1FDC3F081A93}"/>
            </c:ext>
          </c:extLst>
        </c:ser>
        <c:ser>
          <c:idx val="4"/>
          <c:order val="3"/>
          <c:tx>
            <c:strRef>
              <c:f>'welfare worl_HIC'!$W$18</c:f>
              <c:strCache>
                <c:ptCount val="1"/>
                <c:pt idx="0">
                  <c:v>Vegetables and fruit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'welfare worl_HIC'!$X$14:$AB$14</c:f>
              <c:strCache>
                <c:ptCount val="5"/>
                <c:pt idx="0">
                  <c:v>European Union</c:v>
                </c:pt>
                <c:pt idx="1">
                  <c:v>High Income Countries</c:v>
                </c:pt>
                <c:pt idx="2">
                  <c:v>Middle Income Countries</c:v>
                </c:pt>
                <c:pt idx="3">
                  <c:v>Least Developed Countries</c:v>
                </c:pt>
                <c:pt idx="4">
                  <c:v>World</c:v>
                </c:pt>
              </c:strCache>
            </c:strRef>
          </c:cat>
          <c:val>
            <c:numRef>
              <c:f>'welfare worl_HIC'!$X$18:$AB$18</c:f>
              <c:numCache>
                <c:formatCode>General</c:formatCode>
                <c:ptCount val="5"/>
                <c:pt idx="0">
                  <c:v>-20870</c:v>
                </c:pt>
                <c:pt idx="1">
                  <c:v>-585</c:v>
                </c:pt>
                <c:pt idx="2">
                  <c:v>4444</c:v>
                </c:pt>
                <c:pt idx="3">
                  <c:v>-1692</c:v>
                </c:pt>
                <c:pt idx="4">
                  <c:v>-18944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C3-436F-AF71-1FDC3F081A93}"/>
            </c:ext>
          </c:extLst>
        </c:ser>
        <c:ser>
          <c:idx val="7"/>
          <c:order val="6"/>
          <c:tx>
            <c:strRef>
              <c:f>'welfare worl_HIC'!$W$21</c:f>
              <c:strCache>
                <c:ptCount val="1"/>
                <c:pt idx="0">
                  <c:v>Meat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E480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5AC3-436F-AF71-1FDC3F081A93}"/>
              </c:ext>
            </c:extLst>
          </c:dPt>
          <c:cat>
            <c:strRef>
              <c:f>'welfare worl_HIC'!$X$14:$AB$14</c:f>
              <c:strCache>
                <c:ptCount val="5"/>
                <c:pt idx="0">
                  <c:v>European Union</c:v>
                </c:pt>
                <c:pt idx="1">
                  <c:v>High Income Countries</c:v>
                </c:pt>
                <c:pt idx="2">
                  <c:v>Middle Income Countries</c:v>
                </c:pt>
                <c:pt idx="3">
                  <c:v>Least Developed Countries</c:v>
                </c:pt>
                <c:pt idx="4">
                  <c:v>World</c:v>
                </c:pt>
              </c:strCache>
            </c:strRef>
          </c:cat>
          <c:val>
            <c:numRef>
              <c:f>'welfare worl_HIC'!$X$21:$AB$21</c:f>
              <c:numCache>
                <c:formatCode>General</c:formatCode>
                <c:ptCount val="5"/>
                <c:pt idx="0">
                  <c:v>-17519</c:v>
                </c:pt>
                <c:pt idx="1">
                  <c:v>-1880</c:v>
                </c:pt>
                <c:pt idx="2">
                  <c:v>-1116</c:v>
                </c:pt>
                <c:pt idx="3">
                  <c:v>-396</c:v>
                </c:pt>
                <c:pt idx="4">
                  <c:v>-21320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C3-436F-AF71-1FDC3F081A93}"/>
            </c:ext>
          </c:extLst>
        </c:ser>
        <c:ser>
          <c:idx val="9"/>
          <c:order val="9"/>
          <c:tx>
            <c:strRef>
              <c:f>'welfare worl_HIC'!$W$24</c:f>
              <c:strCache>
                <c:ptCount val="1"/>
                <c:pt idx="0">
                  <c:v>Dairy products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'welfare worl_HIC'!$X$14:$AB$14</c:f>
              <c:strCache>
                <c:ptCount val="5"/>
                <c:pt idx="0">
                  <c:v>European Union</c:v>
                </c:pt>
                <c:pt idx="1">
                  <c:v>High Income Countries</c:v>
                </c:pt>
                <c:pt idx="2">
                  <c:v>Middle Income Countries</c:v>
                </c:pt>
                <c:pt idx="3">
                  <c:v>Least Developed Countries</c:v>
                </c:pt>
                <c:pt idx="4">
                  <c:v>World</c:v>
                </c:pt>
              </c:strCache>
            </c:strRef>
          </c:cat>
          <c:val>
            <c:numRef>
              <c:f>'welfare worl_HIC'!$X$24:$AB$24</c:f>
              <c:numCache>
                <c:formatCode>General</c:formatCode>
                <c:ptCount val="5"/>
                <c:pt idx="0">
                  <c:v>3732</c:v>
                </c:pt>
                <c:pt idx="1">
                  <c:v>-740</c:v>
                </c:pt>
                <c:pt idx="2">
                  <c:v>439</c:v>
                </c:pt>
                <c:pt idx="3">
                  <c:v>-120</c:v>
                </c:pt>
                <c:pt idx="4">
                  <c:v>3344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5AC3-436F-AF71-1FDC3F081A93}"/>
            </c:ext>
          </c:extLst>
        </c:ser>
        <c:ser>
          <c:idx val="10"/>
          <c:order val="10"/>
          <c:tx>
            <c:strRef>
              <c:f>'welfare worl_HIC'!$W$25</c:f>
              <c:strCache>
                <c:ptCount val="1"/>
                <c:pt idx="0">
                  <c:v>Oils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'welfare worl_HIC'!$X$14:$AB$14</c:f>
              <c:strCache>
                <c:ptCount val="5"/>
                <c:pt idx="0">
                  <c:v>European Union</c:v>
                </c:pt>
                <c:pt idx="1">
                  <c:v>High Income Countries</c:v>
                </c:pt>
                <c:pt idx="2">
                  <c:v>Middle Income Countries</c:v>
                </c:pt>
                <c:pt idx="3">
                  <c:v>Least Developed Countries</c:v>
                </c:pt>
                <c:pt idx="4">
                  <c:v>World</c:v>
                </c:pt>
              </c:strCache>
            </c:strRef>
          </c:cat>
          <c:val>
            <c:numRef>
              <c:f>'welfare worl_HIC'!$X$25:$AB$25</c:f>
              <c:numCache>
                <c:formatCode>General</c:formatCode>
                <c:ptCount val="5"/>
                <c:pt idx="0">
                  <c:v>6314</c:v>
                </c:pt>
                <c:pt idx="1">
                  <c:v>-242</c:v>
                </c:pt>
                <c:pt idx="2">
                  <c:v>1420</c:v>
                </c:pt>
                <c:pt idx="3">
                  <c:v>143</c:v>
                </c:pt>
                <c:pt idx="4">
                  <c:v>7521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C3-436F-AF71-1FDC3F081A93}"/>
            </c:ext>
          </c:extLst>
        </c:ser>
        <c:ser>
          <c:idx val="11"/>
          <c:order val="11"/>
          <c:tx>
            <c:strRef>
              <c:f>'welfare worl_HIC'!$W$26</c:f>
              <c:strCache>
                <c:ptCount val="1"/>
                <c:pt idx="0">
                  <c:v>Oil cakes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'welfare worl_HIC'!$X$14:$AB$14</c:f>
              <c:strCache>
                <c:ptCount val="5"/>
                <c:pt idx="0">
                  <c:v>European Union</c:v>
                </c:pt>
                <c:pt idx="1">
                  <c:v>High Income Countries</c:v>
                </c:pt>
                <c:pt idx="2">
                  <c:v>Middle Income Countries</c:v>
                </c:pt>
                <c:pt idx="3">
                  <c:v>Least Developed Countries</c:v>
                </c:pt>
                <c:pt idx="4">
                  <c:v>World</c:v>
                </c:pt>
              </c:strCache>
            </c:strRef>
          </c:cat>
          <c:val>
            <c:numRef>
              <c:f>'welfare worl_HIC'!$X$26:$AB$26</c:f>
              <c:numCache>
                <c:formatCode>General</c:formatCode>
                <c:ptCount val="5"/>
                <c:pt idx="0">
                  <c:v>2224</c:v>
                </c:pt>
                <c:pt idx="1">
                  <c:v>1183</c:v>
                </c:pt>
                <c:pt idx="2">
                  <c:v>4077</c:v>
                </c:pt>
                <c:pt idx="3">
                  <c:v>69</c:v>
                </c:pt>
                <c:pt idx="4">
                  <c:v>9580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C3-436F-AF71-1FDC3F081A93}"/>
            </c:ext>
          </c:extLst>
        </c:ser>
        <c:ser>
          <c:idx val="13"/>
          <c:order val="13"/>
          <c:tx>
            <c:strRef>
              <c:f>'welfare worl_HIC'!$W$28</c:f>
              <c:strCache>
                <c:ptCount val="1"/>
                <c:pt idx="0">
                  <c:v>Others</c:v>
                </c:pt>
              </c:strCache>
            </c:strRef>
          </c:tx>
          <c:spPr>
            <a:ln w="19050">
              <a:noFill/>
            </a:ln>
          </c:spPr>
          <c:invertIfNegative val="0"/>
          <c:cat>
            <c:strRef>
              <c:f>'welfare worl_HIC'!$X$14:$AB$14</c:f>
              <c:strCache>
                <c:ptCount val="5"/>
                <c:pt idx="0">
                  <c:v>European Union</c:v>
                </c:pt>
                <c:pt idx="1">
                  <c:v>High Income Countries</c:v>
                </c:pt>
                <c:pt idx="2">
                  <c:v>Middle Income Countries</c:v>
                </c:pt>
                <c:pt idx="3">
                  <c:v>Least Developed Countries</c:v>
                </c:pt>
                <c:pt idx="4">
                  <c:v>World</c:v>
                </c:pt>
              </c:strCache>
            </c:strRef>
          </c:cat>
          <c:val>
            <c:numRef>
              <c:f>'welfare worl_HIC'!$X$28:$AB$28</c:f>
              <c:numCache>
                <c:formatCode>General</c:formatCode>
                <c:ptCount val="5"/>
                <c:pt idx="0">
                  <c:v>1498</c:v>
                </c:pt>
                <c:pt idx="1">
                  <c:v>-117</c:v>
                </c:pt>
                <c:pt idx="2">
                  <c:v>-1109</c:v>
                </c:pt>
                <c:pt idx="3">
                  <c:v>410</c:v>
                </c:pt>
                <c:pt idx="4">
                  <c:v>843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C3-436F-AF71-1FDC3F081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7729664"/>
        <c:axId val="217735936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'welfare worl_HIC'!$W$15</c15:sqref>
                        </c15:formulaRef>
                      </c:ext>
                    </c:extLst>
                    <c:strCache>
                      <c:ptCount val="1"/>
                      <c:pt idx="0">
                        <c:v>Cereals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'welfare worl_HIC'!$X$14:$AB$14</c15:sqref>
                        </c15:formulaRef>
                      </c:ext>
                    </c:extLst>
                    <c:strCache>
                      <c:ptCount val="5"/>
                      <c:pt idx="0">
                        <c:v>European Union</c:v>
                      </c:pt>
                      <c:pt idx="1">
                        <c:v>High Income Countries</c:v>
                      </c:pt>
                      <c:pt idx="2">
                        <c:v>Middle Income Countries</c:v>
                      </c:pt>
                      <c:pt idx="3">
                        <c:v>Least Developed Countries</c:v>
                      </c:pt>
                      <c:pt idx="4">
                        <c:v>World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'welfare worl_HIC'!$X$15:$AB$15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3269</c:v>
                      </c:pt>
                      <c:pt idx="1">
                        <c:v>245</c:v>
                      </c:pt>
                      <c:pt idx="2">
                        <c:v>-295</c:v>
                      </c:pt>
                      <c:pt idx="3">
                        <c:v>559</c:v>
                      </c:pt>
                      <c:pt idx="4">
                        <c:v>3969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8-5AC3-436F-AF71-1FDC3F081A93}"/>
                  </c:ext>
                </c:extLst>
              </c15:ser>
            </c15:filteredBarSeries>
            <c15:filteredBar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worl_HIC'!$W$17</c15:sqref>
                        </c15:formulaRef>
                      </c:ext>
                    </c:extLst>
                    <c:strCache>
                      <c:ptCount val="1"/>
                      <c:pt idx="0">
                        <c:v>Other arable field crops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worl_HIC'!$X$14:$AB$14</c15:sqref>
                        </c15:formulaRef>
                      </c:ext>
                    </c:extLst>
                    <c:strCache>
                      <c:ptCount val="5"/>
                      <c:pt idx="0">
                        <c:v>European Union</c:v>
                      </c:pt>
                      <c:pt idx="1">
                        <c:v>High Income Countries</c:v>
                      </c:pt>
                      <c:pt idx="2">
                        <c:v>Middle Income Countries</c:v>
                      </c:pt>
                      <c:pt idx="3">
                        <c:v>Least Developed Countries</c:v>
                      </c:pt>
                      <c:pt idx="4">
                        <c:v>World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worl_HIC'!$X$17:$AB$17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516</c:v>
                      </c:pt>
                      <c:pt idx="1">
                        <c:v>28</c:v>
                      </c:pt>
                      <c:pt idx="2">
                        <c:v>702</c:v>
                      </c:pt>
                      <c:pt idx="3">
                        <c:v>62</c:v>
                      </c:pt>
                      <c:pt idx="4">
                        <c:v>1383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5AC3-436F-AF71-1FDC3F081A93}"/>
                  </c:ext>
                </c:extLst>
              </c15:ser>
            </c15:filteredBarSeries>
            <c15:filteredBar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worl_HIC'!$W$19</c15:sqref>
                        </c15:formulaRef>
                      </c:ext>
                    </c:extLst>
                    <c:strCache>
                      <c:ptCount val="1"/>
                      <c:pt idx="0">
                        <c:v>Coffee, Teas and Cocoa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worl_HIC'!$X$14:$AB$14</c15:sqref>
                        </c15:formulaRef>
                      </c:ext>
                    </c:extLst>
                    <c:strCache>
                      <c:ptCount val="5"/>
                      <c:pt idx="0">
                        <c:v>European Union</c:v>
                      </c:pt>
                      <c:pt idx="1">
                        <c:v>High Income Countries</c:v>
                      </c:pt>
                      <c:pt idx="2">
                        <c:v>Middle Income Countries</c:v>
                      </c:pt>
                      <c:pt idx="3">
                        <c:v>Least Developed Countries</c:v>
                      </c:pt>
                      <c:pt idx="4">
                        <c:v>World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worl_HIC'!$X$19:$AB$19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-40</c:v>
                      </c:pt>
                      <c:pt idx="1">
                        <c:v>-51</c:v>
                      </c:pt>
                      <c:pt idx="2">
                        <c:v>-35</c:v>
                      </c:pt>
                      <c:pt idx="3">
                        <c:v>-9</c:v>
                      </c:pt>
                      <c:pt idx="4">
                        <c:v>-157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5AC3-436F-AF71-1FDC3F081A93}"/>
                  </c:ext>
                </c:extLst>
              </c15:ser>
            </c15:filteredBarSeries>
            <c15:filteredBar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worl_HIC'!$W$20</c15:sqref>
                        </c15:formulaRef>
                      </c:ext>
                    </c:extLst>
                    <c:strCache>
                      <c:ptCount val="1"/>
                      <c:pt idx="0">
                        <c:v>All other crops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worl_HIC'!$X$14:$AB$14</c15:sqref>
                        </c15:formulaRef>
                      </c:ext>
                    </c:extLst>
                    <c:strCache>
                      <c:ptCount val="5"/>
                      <c:pt idx="0">
                        <c:v>European Union</c:v>
                      </c:pt>
                      <c:pt idx="1">
                        <c:v>High Income Countries</c:v>
                      </c:pt>
                      <c:pt idx="2">
                        <c:v>Middle Income Countries</c:v>
                      </c:pt>
                      <c:pt idx="3">
                        <c:v>Least Developed Countries</c:v>
                      </c:pt>
                      <c:pt idx="4">
                        <c:v>World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worl_HIC'!$X$20:$AB$20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-12</c:v>
                      </c:pt>
                      <c:pt idx="1">
                        <c:v>0</c:v>
                      </c:pt>
                      <c:pt idx="2">
                        <c:v>20</c:v>
                      </c:pt>
                      <c:pt idx="3">
                        <c:v>0</c:v>
                      </c:pt>
                      <c:pt idx="4">
                        <c:v>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5AC3-436F-AF71-1FDC3F081A93}"/>
                  </c:ext>
                </c:extLst>
              </c15:ser>
            </c15:filteredBarSeries>
            <c15:filteredBar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worl_HIC'!$W$22</c15:sqref>
                        </c15:formulaRef>
                      </c:ext>
                    </c:extLst>
                    <c:strCache>
                      <c:ptCount val="1"/>
                      <c:pt idx="0">
                        <c:v>Other Animal products</c:v>
                      </c:pt>
                    </c:strCache>
                  </c:strRef>
                </c:tx>
                <c:spPr>
                  <a:solidFill>
                    <a:schemeClr val="accent3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worl_HIC'!$X$14:$AB$14</c15:sqref>
                        </c15:formulaRef>
                      </c:ext>
                    </c:extLst>
                    <c:strCache>
                      <c:ptCount val="5"/>
                      <c:pt idx="0">
                        <c:v>European Union</c:v>
                      </c:pt>
                      <c:pt idx="1">
                        <c:v>High Income Countries</c:v>
                      </c:pt>
                      <c:pt idx="2">
                        <c:v>Middle Income Countries</c:v>
                      </c:pt>
                      <c:pt idx="3">
                        <c:v>Least Developed Countries</c:v>
                      </c:pt>
                      <c:pt idx="4">
                        <c:v>World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worl_HIC'!$X$22:$AB$22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-2204</c:v>
                      </c:pt>
                      <c:pt idx="1">
                        <c:v>501</c:v>
                      </c:pt>
                      <c:pt idx="2">
                        <c:v>-370</c:v>
                      </c:pt>
                      <c:pt idx="3">
                        <c:v>-51</c:v>
                      </c:pt>
                      <c:pt idx="4">
                        <c:v>-2198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5AC3-436F-AF71-1FDC3F081A93}"/>
                  </c:ext>
                </c:extLst>
              </c15:ser>
            </c15:filteredBarSeries>
            <c15:filteredBarSeries>
              <c15:ser>
                <c:idx val="0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worl_HIC'!$W$23</c15:sqref>
                        </c15:formulaRef>
                      </c:ext>
                    </c:extLst>
                    <c:strCache>
                      <c:ptCount val="1"/>
                      <c:pt idx="0">
                        <c:v>Fish and other acquatic products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worl_HIC'!$X$14:$AB$14</c15:sqref>
                        </c15:formulaRef>
                      </c:ext>
                    </c:extLst>
                    <c:strCache>
                      <c:ptCount val="5"/>
                      <c:pt idx="0">
                        <c:v>European Union</c:v>
                      </c:pt>
                      <c:pt idx="1">
                        <c:v>High Income Countries</c:v>
                      </c:pt>
                      <c:pt idx="2">
                        <c:v>Middle Income Countries</c:v>
                      </c:pt>
                      <c:pt idx="3">
                        <c:v>Least Developed Countries</c:v>
                      </c:pt>
                      <c:pt idx="4">
                        <c:v>World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worl_HIC'!$X$23:$AB$23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-3198</c:v>
                      </c:pt>
                      <c:pt idx="1">
                        <c:v>-78</c:v>
                      </c:pt>
                      <c:pt idx="2">
                        <c:v>-254</c:v>
                      </c:pt>
                      <c:pt idx="3">
                        <c:v>-53</c:v>
                      </c:pt>
                      <c:pt idx="4">
                        <c:v>-3637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5AC3-436F-AF71-1FDC3F081A93}"/>
                  </c:ext>
                </c:extLst>
              </c15:ser>
            </c15:filteredBarSeries>
            <c15:filteredBa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worl_HIC'!$W$27</c15:sqref>
                        </c15:formulaRef>
                      </c:ext>
                    </c:extLst>
                    <c:strCache>
                      <c:ptCount val="1"/>
                      <c:pt idx="0">
                        <c:v>Secondary products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worl_HIC'!$X$14:$AB$14</c15:sqref>
                        </c15:formulaRef>
                      </c:ext>
                    </c:extLst>
                    <c:strCache>
                      <c:ptCount val="5"/>
                      <c:pt idx="0">
                        <c:v>European Union</c:v>
                      </c:pt>
                      <c:pt idx="1">
                        <c:v>High Income Countries</c:v>
                      </c:pt>
                      <c:pt idx="2">
                        <c:v>Middle Income Countries</c:v>
                      </c:pt>
                      <c:pt idx="3">
                        <c:v>Least Developed Countries</c:v>
                      </c:pt>
                      <c:pt idx="4">
                        <c:v>World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worl_HIC'!$X$27:$AB$27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-565</c:v>
                      </c:pt>
                      <c:pt idx="1">
                        <c:v>-22</c:v>
                      </c:pt>
                      <c:pt idx="2">
                        <c:v>-1316</c:v>
                      </c:pt>
                      <c:pt idx="3">
                        <c:v>22</c:v>
                      </c:pt>
                      <c:pt idx="4">
                        <c:v>-1869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5AC3-436F-AF71-1FDC3F081A93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14"/>
          <c:order val="14"/>
          <c:tx>
            <c:strRef>
              <c:f>'welfare worl_HIC'!$W$29</c:f>
              <c:strCache>
                <c:ptCount val="1"/>
                <c:pt idx="0">
                  <c:v>Sum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rgbClr val="FFC00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f>'welfare worl_HIC'!$X$14:$AB$14</c:f>
              <c:strCache>
                <c:ptCount val="5"/>
                <c:pt idx="0">
                  <c:v>European Union</c:v>
                </c:pt>
                <c:pt idx="1">
                  <c:v>High Income Countries</c:v>
                </c:pt>
                <c:pt idx="2">
                  <c:v>Middle Income Countries</c:v>
                </c:pt>
                <c:pt idx="3">
                  <c:v>Least Developed Countries</c:v>
                </c:pt>
                <c:pt idx="4">
                  <c:v>World</c:v>
                </c:pt>
              </c:strCache>
            </c:strRef>
          </c:cat>
          <c:val>
            <c:numRef>
              <c:f>'welfare worl_HIC'!$X$29:$AB$29</c:f>
              <c:numCache>
                <c:formatCode>General</c:formatCode>
                <c:ptCount val="5"/>
                <c:pt idx="0">
                  <c:v>-17693</c:v>
                </c:pt>
                <c:pt idx="1">
                  <c:v>-3829</c:v>
                </c:pt>
                <c:pt idx="2">
                  <c:v>5105</c:v>
                </c:pt>
                <c:pt idx="3">
                  <c:v>-1484</c:v>
                </c:pt>
                <c:pt idx="4">
                  <c:v>-20405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AC3-436F-AF71-1FDC3F081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729664"/>
        <c:axId val="217735936"/>
      </c:lineChart>
      <c:catAx>
        <c:axId val="21772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bg2">
                    <a:lumMod val="50000"/>
                  </a:schemeClr>
                </a:solidFill>
              </a:defRPr>
            </a:pPr>
            <a:endParaRPr lang="de-DE"/>
          </a:p>
        </c:txPr>
        <c:crossAx val="217735936"/>
        <c:crosses val="autoZero"/>
        <c:auto val="1"/>
        <c:lblAlgn val="ctr"/>
        <c:lblOffset val="100"/>
        <c:noMultiLvlLbl val="0"/>
      </c:catAx>
      <c:valAx>
        <c:axId val="21773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bg2">
                    <a:lumMod val="50000"/>
                  </a:schemeClr>
                </a:solidFill>
              </a:defRPr>
            </a:pPr>
            <a:endParaRPr lang="de-DE"/>
          </a:p>
        </c:txPr>
        <c:crossAx val="21772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65975020809986E-3"/>
          <c:y val="0.85673663490442797"/>
          <c:w val="0.97605855499358329"/>
          <c:h val="0.12876417808851714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>
              <a:solidFill>
                <a:schemeClr val="bg2">
                  <a:lumMod val="50000"/>
                </a:schemeClr>
              </a:solidFill>
            </a:defRPr>
          </a:pPr>
          <a:endParaRPr lang="de-DE"/>
        </a:p>
      </c:txPr>
    </c:legend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 sz="1400"/>
      </a:pPr>
      <a:endParaRPr lang="de-DE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988411821154706E-2"/>
          <c:y val="5.1851857350603922E-2"/>
          <c:w val="0.90205156196455916"/>
          <c:h val="0.7574886144670202"/>
        </c:manualLayout>
      </c:layout>
      <c:barChart>
        <c:barDir val="col"/>
        <c:grouping val="stacked"/>
        <c:varyColors val="0"/>
        <c:ser>
          <c:idx val="2"/>
          <c:order val="1"/>
          <c:tx>
            <c:strRef>
              <c:f>'welfare worl_HIC'!$W$16</c:f>
              <c:strCache>
                <c:ptCount val="1"/>
                <c:pt idx="0">
                  <c:v>Oilseeds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'welfare worl_HIC'!$X$14:$AB$14</c15:sqref>
                  </c15:fullRef>
                </c:ext>
              </c:extLst>
              <c:f>'welfare worl_HIC'!$Y$14:$AA$14</c:f>
              <c:strCache>
                <c:ptCount val="3"/>
                <c:pt idx="0">
                  <c:v>High Income Countries</c:v>
                </c:pt>
                <c:pt idx="1">
                  <c:v>Middle Income Countries</c:v>
                </c:pt>
                <c:pt idx="2">
                  <c:v>Least Developed Countries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'welfare worl_HIC'!$X$16:$AB$16</c15:sqref>
                  </c15:fullRef>
                </c:ext>
              </c:extLst>
              <c:f>'welfare worl_HIC'!$Y$16:$AA$16</c:f>
              <c:numCache>
                <c:formatCode>General</c:formatCode>
                <c:ptCount val="3"/>
                <c:pt idx="0">
                  <c:v>-2188</c:v>
                </c:pt>
                <c:pt idx="1">
                  <c:v>-2611</c:v>
                </c:pt>
                <c:pt idx="2">
                  <c:v>-18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C3-436F-AF71-1FDC3F081A93}"/>
            </c:ext>
          </c:extLst>
        </c:ser>
        <c:ser>
          <c:idx val="4"/>
          <c:order val="3"/>
          <c:tx>
            <c:strRef>
              <c:f>'welfare worl_HIC'!$W$18</c:f>
              <c:strCache>
                <c:ptCount val="1"/>
                <c:pt idx="0">
                  <c:v>Vegetables and fruit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'welfare worl_HIC'!$X$14:$AB$14</c15:sqref>
                  </c15:fullRef>
                </c:ext>
              </c:extLst>
              <c:f>'welfare worl_HIC'!$Y$14:$AA$14</c:f>
              <c:strCache>
                <c:ptCount val="3"/>
                <c:pt idx="0">
                  <c:v>High Income Countries</c:v>
                </c:pt>
                <c:pt idx="1">
                  <c:v>Middle Income Countries</c:v>
                </c:pt>
                <c:pt idx="2">
                  <c:v>Least Developed Countries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'welfare worl_HIC'!$X$18:$AB$18</c15:sqref>
                  </c15:fullRef>
                </c:ext>
              </c:extLst>
              <c:f>'welfare worl_HIC'!$Y$18:$AA$18</c:f>
              <c:numCache>
                <c:formatCode>General</c:formatCode>
                <c:ptCount val="3"/>
                <c:pt idx="0">
                  <c:v>-585</c:v>
                </c:pt>
                <c:pt idx="1">
                  <c:v>4444</c:v>
                </c:pt>
                <c:pt idx="2">
                  <c:v>-1692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C3-436F-AF71-1FDC3F081A93}"/>
            </c:ext>
          </c:extLst>
        </c:ser>
        <c:ser>
          <c:idx val="7"/>
          <c:order val="6"/>
          <c:tx>
            <c:strRef>
              <c:f>'welfare worl_HIC'!$W$21</c:f>
              <c:strCache>
                <c:ptCount val="1"/>
                <c:pt idx="0">
                  <c:v>Meat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'welfare worl_HIC'!$X$14:$AB$14</c15:sqref>
                  </c15:fullRef>
                </c:ext>
              </c:extLst>
              <c:f>'welfare worl_HIC'!$Y$14:$AA$14</c:f>
              <c:strCache>
                <c:ptCount val="3"/>
                <c:pt idx="0">
                  <c:v>High Income Countries</c:v>
                </c:pt>
                <c:pt idx="1">
                  <c:v>Middle Income Countries</c:v>
                </c:pt>
                <c:pt idx="2">
                  <c:v>Least Developed Countries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'welfare worl_HIC'!$X$21:$AB$21</c15:sqref>
                  </c15:fullRef>
                </c:ext>
              </c:extLst>
              <c:f>'welfare worl_HIC'!$Y$21:$AA$21</c:f>
              <c:numCache>
                <c:formatCode>General</c:formatCode>
                <c:ptCount val="3"/>
                <c:pt idx="0">
                  <c:v>-1880</c:v>
                </c:pt>
                <c:pt idx="1">
                  <c:v>-1116</c:v>
                </c:pt>
                <c:pt idx="2">
                  <c:v>-396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'welfare worl_HIC'!$X$21</c15:sqref>
                  <c15:spPr xmlns:c15="http://schemas.microsoft.com/office/drawing/2012/chart">
                    <a:solidFill>
                      <a:srgbClr val="9E480E"/>
                    </a:solidFill>
                    <a:ln>
                      <a:noFill/>
                    </a:ln>
                    <a:effectLst/>
                  </c15:spPr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2-5AC3-436F-AF71-1FDC3F081A93}"/>
            </c:ext>
          </c:extLst>
        </c:ser>
        <c:ser>
          <c:idx val="9"/>
          <c:order val="9"/>
          <c:tx>
            <c:strRef>
              <c:f>'welfare worl_HIC'!$W$24</c:f>
              <c:strCache>
                <c:ptCount val="1"/>
                <c:pt idx="0">
                  <c:v>Dairy products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'welfare worl_HIC'!$X$14:$AB$14</c15:sqref>
                  </c15:fullRef>
                </c:ext>
              </c:extLst>
              <c:f>'welfare worl_HIC'!$Y$14:$AA$14</c:f>
              <c:strCache>
                <c:ptCount val="3"/>
                <c:pt idx="0">
                  <c:v>High Income Countries</c:v>
                </c:pt>
                <c:pt idx="1">
                  <c:v>Middle Income Countries</c:v>
                </c:pt>
                <c:pt idx="2">
                  <c:v>Least Developed Countries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'welfare worl_HIC'!$X$24:$AB$24</c15:sqref>
                  </c15:fullRef>
                </c:ext>
              </c:extLst>
              <c:f>'welfare worl_HIC'!$Y$24:$AA$24</c:f>
              <c:numCache>
                <c:formatCode>General</c:formatCode>
                <c:ptCount val="3"/>
                <c:pt idx="0">
                  <c:v>-740</c:v>
                </c:pt>
                <c:pt idx="1">
                  <c:v>439</c:v>
                </c:pt>
                <c:pt idx="2">
                  <c:v>-120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5AC3-436F-AF71-1FDC3F081A93}"/>
            </c:ext>
          </c:extLst>
        </c:ser>
        <c:ser>
          <c:idx val="10"/>
          <c:order val="10"/>
          <c:tx>
            <c:strRef>
              <c:f>'welfare worl_HIC'!$W$25</c:f>
              <c:strCache>
                <c:ptCount val="1"/>
                <c:pt idx="0">
                  <c:v>Oils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'welfare worl_HIC'!$X$14:$AB$14</c15:sqref>
                  </c15:fullRef>
                </c:ext>
              </c:extLst>
              <c:f>'welfare worl_HIC'!$Y$14:$AA$14</c:f>
              <c:strCache>
                <c:ptCount val="3"/>
                <c:pt idx="0">
                  <c:v>High Income Countries</c:v>
                </c:pt>
                <c:pt idx="1">
                  <c:v>Middle Income Countries</c:v>
                </c:pt>
                <c:pt idx="2">
                  <c:v>Least Developed Countries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'welfare worl_HIC'!$X$25:$AB$25</c15:sqref>
                  </c15:fullRef>
                </c:ext>
              </c:extLst>
              <c:f>'welfare worl_HIC'!$Y$25:$AA$25</c:f>
              <c:numCache>
                <c:formatCode>General</c:formatCode>
                <c:ptCount val="3"/>
                <c:pt idx="0">
                  <c:v>-242</c:v>
                </c:pt>
                <c:pt idx="1">
                  <c:v>1420</c:v>
                </c:pt>
                <c:pt idx="2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C3-436F-AF71-1FDC3F081A93}"/>
            </c:ext>
          </c:extLst>
        </c:ser>
        <c:ser>
          <c:idx val="11"/>
          <c:order val="11"/>
          <c:tx>
            <c:strRef>
              <c:f>'welfare worl_HIC'!$W$26</c:f>
              <c:strCache>
                <c:ptCount val="1"/>
                <c:pt idx="0">
                  <c:v>Oil cakes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'welfare worl_HIC'!$X$14:$AB$14</c15:sqref>
                  </c15:fullRef>
                </c:ext>
              </c:extLst>
              <c:f>'welfare worl_HIC'!$Y$14:$AA$14</c:f>
              <c:strCache>
                <c:ptCount val="3"/>
                <c:pt idx="0">
                  <c:v>High Income Countries</c:v>
                </c:pt>
                <c:pt idx="1">
                  <c:v>Middle Income Countries</c:v>
                </c:pt>
                <c:pt idx="2">
                  <c:v>Least Developed Countries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'welfare worl_HIC'!$X$26:$AB$26</c15:sqref>
                  </c15:fullRef>
                </c:ext>
              </c:extLst>
              <c:f>'welfare worl_HIC'!$Y$26:$AA$26</c:f>
              <c:numCache>
                <c:formatCode>General</c:formatCode>
                <c:ptCount val="3"/>
                <c:pt idx="0">
                  <c:v>1183</c:v>
                </c:pt>
                <c:pt idx="1">
                  <c:v>4077</c:v>
                </c:pt>
                <c:pt idx="2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C3-436F-AF71-1FDC3F081A93}"/>
            </c:ext>
          </c:extLst>
        </c:ser>
        <c:ser>
          <c:idx val="13"/>
          <c:order val="13"/>
          <c:tx>
            <c:strRef>
              <c:f>'welfare worl_HIC'!$W$28</c:f>
              <c:strCache>
                <c:ptCount val="1"/>
                <c:pt idx="0">
                  <c:v>Others</c:v>
                </c:pt>
              </c:strCache>
            </c:strRef>
          </c:tx>
          <c:spPr>
            <a:ln w="19050">
              <a:noFill/>
            </a:ln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'welfare worl_HIC'!$X$14:$AB$14</c15:sqref>
                  </c15:fullRef>
                </c:ext>
              </c:extLst>
              <c:f>'welfare worl_HIC'!$Y$14:$AA$14</c:f>
              <c:strCache>
                <c:ptCount val="3"/>
                <c:pt idx="0">
                  <c:v>High Income Countries</c:v>
                </c:pt>
                <c:pt idx="1">
                  <c:v>Middle Income Countries</c:v>
                </c:pt>
                <c:pt idx="2">
                  <c:v>Least Developed Countries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'welfare worl_HIC'!$X$28:$AB$28</c15:sqref>
                  </c15:fullRef>
                </c:ext>
              </c:extLst>
              <c:f>'welfare worl_HIC'!$Y$28:$AA$28</c:f>
              <c:numCache>
                <c:formatCode>General</c:formatCode>
                <c:ptCount val="3"/>
                <c:pt idx="0">
                  <c:v>-117</c:v>
                </c:pt>
                <c:pt idx="1">
                  <c:v>-1109</c:v>
                </c:pt>
                <c:pt idx="2">
                  <c:v>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C3-436F-AF71-1FDC3F081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7729664"/>
        <c:axId val="217735936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'welfare worl_HIC'!$W$15</c15:sqref>
                        </c15:formulaRef>
                      </c:ext>
                    </c:extLst>
                    <c:strCache>
                      <c:ptCount val="1"/>
                      <c:pt idx="0">
                        <c:v>Cereals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ullRef>
                          <c15:sqref>'welfare worl_HIC'!$X$14:$AB$14</c15:sqref>
                        </c15:fullRef>
                        <c15:formulaRef>
                          <c15:sqref>'welfare worl_HIC'!$Y$14:$AA$14</c15:sqref>
                        </c15:formulaRef>
                      </c:ext>
                    </c:extLst>
                    <c:strCache>
                      <c:ptCount val="3"/>
                      <c:pt idx="0">
                        <c:v>High Income Countries</c:v>
                      </c:pt>
                      <c:pt idx="1">
                        <c:v>Middle Income Countries</c:v>
                      </c:pt>
                      <c:pt idx="2">
                        <c:v>Least Developed Countries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ullRef>
                          <c15:sqref>'welfare worl_HIC'!$X$15:$AB$15</c15:sqref>
                        </c15:fullRef>
                        <c15:formulaRef>
                          <c15:sqref>'welfare worl_HIC'!$Y$15:$AA$15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245</c:v>
                      </c:pt>
                      <c:pt idx="1">
                        <c:v>-295</c:v>
                      </c:pt>
                      <c:pt idx="2">
                        <c:v>559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8-5AC3-436F-AF71-1FDC3F081A93}"/>
                  </c:ext>
                </c:extLst>
              </c15:ser>
            </c15:filteredBarSeries>
            <c15:filteredBar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worl_HIC'!$W$17</c15:sqref>
                        </c15:formulaRef>
                      </c:ext>
                    </c:extLst>
                    <c:strCache>
                      <c:ptCount val="1"/>
                      <c:pt idx="0">
                        <c:v>Other arable field crops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'welfare worl_HIC'!$X$14:$AB$14</c15:sqref>
                        </c15:fullRef>
                        <c15:formulaRef>
                          <c15:sqref>'welfare worl_HIC'!$Y$14:$AA$14</c15:sqref>
                        </c15:formulaRef>
                      </c:ext>
                    </c:extLst>
                    <c:strCache>
                      <c:ptCount val="3"/>
                      <c:pt idx="0">
                        <c:v>High Income Countries</c:v>
                      </c:pt>
                      <c:pt idx="1">
                        <c:v>Middle Income Countries</c:v>
                      </c:pt>
                      <c:pt idx="2">
                        <c:v>Least Developed Countries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'welfare worl_HIC'!$X$17:$AB$17</c15:sqref>
                        </c15:fullRef>
                        <c15:formulaRef>
                          <c15:sqref>'welfare worl_HIC'!$Y$17:$AA$17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28</c:v>
                      </c:pt>
                      <c:pt idx="1">
                        <c:v>702</c:v>
                      </c:pt>
                      <c:pt idx="2">
                        <c:v>62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5AC3-436F-AF71-1FDC3F081A93}"/>
                  </c:ext>
                </c:extLst>
              </c15:ser>
            </c15:filteredBarSeries>
            <c15:filteredBar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worl_HIC'!$W$19</c15:sqref>
                        </c15:formulaRef>
                      </c:ext>
                    </c:extLst>
                    <c:strCache>
                      <c:ptCount val="1"/>
                      <c:pt idx="0">
                        <c:v>Coffee, Teas and Cocoa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'welfare worl_HIC'!$X$14:$AB$14</c15:sqref>
                        </c15:fullRef>
                        <c15:formulaRef>
                          <c15:sqref>'welfare worl_HIC'!$Y$14:$AA$14</c15:sqref>
                        </c15:formulaRef>
                      </c:ext>
                    </c:extLst>
                    <c:strCache>
                      <c:ptCount val="3"/>
                      <c:pt idx="0">
                        <c:v>High Income Countries</c:v>
                      </c:pt>
                      <c:pt idx="1">
                        <c:v>Middle Income Countries</c:v>
                      </c:pt>
                      <c:pt idx="2">
                        <c:v>Least Developed Countries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'welfare worl_HIC'!$X$19:$AB$19</c15:sqref>
                        </c15:fullRef>
                        <c15:formulaRef>
                          <c15:sqref>'welfare worl_HIC'!$Y$19:$AA$19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-51</c:v>
                      </c:pt>
                      <c:pt idx="1">
                        <c:v>-35</c:v>
                      </c:pt>
                      <c:pt idx="2">
                        <c:v>-9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5AC3-436F-AF71-1FDC3F081A93}"/>
                  </c:ext>
                </c:extLst>
              </c15:ser>
            </c15:filteredBarSeries>
            <c15:filteredBar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worl_HIC'!$W$20</c15:sqref>
                        </c15:formulaRef>
                      </c:ext>
                    </c:extLst>
                    <c:strCache>
                      <c:ptCount val="1"/>
                      <c:pt idx="0">
                        <c:v>All other crops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'welfare worl_HIC'!$X$14:$AB$14</c15:sqref>
                        </c15:fullRef>
                        <c15:formulaRef>
                          <c15:sqref>'welfare worl_HIC'!$Y$14:$AA$14</c15:sqref>
                        </c15:formulaRef>
                      </c:ext>
                    </c:extLst>
                    <c:strCache>
                      <c:ptCount val="3"/>
                      <c:pt idx="0">
                        <c:v>High Income Countries</c:v>
                      </c:pt>
                      <c:pt idx="1">
                        <c:v>Middle Income Countries</c:v>
                      </c:pt>
                      <c:pt idx="2">
                        <c:v>Least Developed Countries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'welfare worl_HIC'!$X$20:$AB$20</c15:sqref>
                        </c15:fullRef>
                        <c15:formulaRef>
                          <c15:sqref>'welfare worl_HIC'!$Y$20:$AA$20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0</c:v>
                      </c:pt>
                      <c:pt idx="1">
                        <c:v>20</c:v>
                      </c:pt>
                      <c:pt idx="2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5AC3-436F-AF71-1FDC3F081A93}"/>
                  </c:ext>
                </c:extLst>
              </c15:ser>
            </c15:filteredBarSeries>
            <c15:filteredBar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worl_HIC'!$W$22</c15:sqref>
                        </c15:formulaRef>
                      </c:ext>
                    </c:extLst>
                    <c:strCache>
                      <c:ptCount val="1"/>
                      <c:pt idx="0">
                        <c:v>Other Animal products</c:v>
                      </c:pt>
                    </c:strCache>
                  </c:strRef>
                </c:tx>
                <c:spPr>
                  <a:solidFill>
                    <a:schemeClr val="accent3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'welfare worl_HIC'!$X$14:$AB$14</c15:sqref>
                        </c15:fullRef>
                        <c15:formulaRef>
                          <c15:sqref>'welfare worl_HIC'!$Y$14:$AA$14</c15:sqref>
                        </c15:formulaRef>
                      </c:ext>
                    </c:extLst>
                    <c:strCache>
                      <c:ptCount val="3"/>
                      <c:pt idx="0">
                        <c:v>High Income Countries</c:v>
                      </c:pt>
                      <c:pt idx="1">
                        <c:v>Middle Income Countries</c:v>
                      </c:pt>
                      <c:pt idx="2">
                        <c:v>Least Developed Countries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'welfare worl_HIC'!$X$22:$AB$22</c15:sqref>
                        </c15:fullRef>
                        <c15:formulaRef>
                          <c15:sqref>'welfare worl_HIC'!$Y$22:$AA$22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501</c:v>
                      </c:pt>
                      <c:pt idx="1">
                        <c:v>-370</c:v>
                      </c:pt>
                      <c:pt idx="2">
                        <c:v>-51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5AC3-436F-AF71-1FDC3F081A93}"/>
                  </c:ext>
                </c:extLst>
              </c15:ser>
            </c15:filteredBarSeries>
            <c15:filteredBarSeries>
              <c15:ser>
                <c:idx val="0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worl_HIC'!$W$23</c15:sqref>
                        </c15:formulaRef>
                      </c:ext>
                    </c:extLst>
                    <c:strCache>
                      <c:ptCount val="1"/>
                      <c:pt idx="0">
                        <c:v>Fish and other acquatic products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'welfare worl_HIC'!$X$14:$AB$14</c15:sqref>
                        </c15:fullRef>
                        <c15:formulaRef>
                          <c15:sqref>'welfare worl_HIC'!$Y$14:$AA$14</c15:sqref>
                        </c15:formulaRef>
                      </c:ext>
                    </c:extLst>
                    <c:strCache>
                      <c:ptCount val="3"/>
                      <c:pt idx="0">
                        <c:v>High Income Countries</c:v>
                      </c:pt>
                      <c:pt idx="1">
                        <c:v>Middle Income Countries</c:v>
                      </c:pt>
                      <c:pt idx="2">
                        <c:v>Least Developed Countries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'welfare worl_HIC'!$X$23:$AB$23</c15:sqref>
                        </c15:fullRef>
                        <c15:formulaRef>
                          <c15:sqref>'welfare worl_HIC'!$Y$23:$AA$23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-78</c:v>
                      </c:pt>
                      <c:pt idx="1">
                        <c:v>-254</c:v>
                      </c:pt>
                      <c:pt idx="2">
                        <c:v>-53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5AC3-436F-AF71-1FDC3F081A93}"/>
                  </c:ext>
                </c:extLst>
              </c15:ser>
            </c15:filteredBarSeries>
            <c15:filteredBa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'welfare worl_HIC'!$W$27</c15:sqref>
                        </c15:formulaRef>
                      </c:ext>
                    </c:extLst>
                    <c:strCache>
                      <c:ptCount val="1"/>
                      <c:pt idx="0">
                        <c:v>Secondary products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'welfare worl_HIC'!$X$14:$AB$14</c15:sqref>
                        </c15:fullRef>
                        <c15:formulaRef>
                          <c15:sqref>'welfare worl_HIC'!$Y$14:$AA$14</c15:sqref>
                        </c15:formulaRef>
                      </c:ext>
                    </c:extLst>
                    <c:strCache>
                      <c:ptCount val="3"/>
                      <c:pt idx="0">
                        <c:v>High Income Countries</c:v>
                      </c:pt>
                      <c:pt idx="1">
                        <c:v>Middle Income Countries</c:v>
                      </c:pt>
                      <c:pt idx="2">
                        <c:v>Least Developed Countries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'welfare worl_HIC'!$X$27:$AB$27</c15:sqref>
                        </c15:fullRef>
                        <c15:formulaRef>
                          <c15:sqref>'welfare worl_HIC'!$Y$27:$AA$27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-22</c:v>
                      </c:pt>
                      <c:pt idx="1">
                        <c:v>-1316</c:v>
                      </c:pt>
                      <c:pt idx="2">
                        <c:v>22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5AC3-436F-AF71-1FDC3F081A93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14"/>
          <c:order val="14"/>
          <c:tx>
            <c:strRef>
              <c:f>'welfare worl_HIC'!$W$29</c:f>
              <c:strCache>
                <c:ptCount val="1"/>
                <c:pt idx="0">
                  <c:v>Sum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rgbClr val="FFC00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strRef>
              <c:extLst>
                <c:ext xmlns:c15="http://schemas.microsoft.com/office/drawing/2012/chart" uri="{02D57815-91ED-43cb-92C2-25804820EDAC}">
                  <c15:fullRef>
                    <c15:sqref>'welfare worl_HIC'!$X$14:$AB$14</c15:sqref>
                  </c15:fullRef>
                </c:ext>
              </c:extLst>
              <c:f>'welfare worl_HIC'!$Y$14:$AA$14</c:f>
              <c:strCache>
                <c:ptCount val="3"/>
                <c:pt idx="0">
                  <c:v>High Income Countries</c:v>
                </c:pt>
                <c:pt idx="1">
                  <c:v>Middle Income Countries</c:v>
                </c:pt>
                <c:pt idx="2">
                  <c:v>Least Developed Countries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'welfare worl_HIC'!$X$29:$AB$29</c15:sqref>
                  </c15:fullRef>
                </c:ext>
              </c:extLst>
              <c:f>'welfare worl_HIC'!$Y$29:$AA$29</c:f>
              <c:numCache>
                <c:formatCode>General</c:formatCode>
                <c:ptCount val="3"/>
                <c:pt idx="0">
                  <c:v>-3829</c:v>
                </c:pt>
                <c:pt idx="1">
                  <c:v>5105</c:v>
                </c:pt>
                <c:pt idx="2">
                  <c:v>-1484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AC3-436F-AF71-1FDC3F081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729664"/>
        <c:axId val="217735936"/>
      </c:lineChart>
      <c:catAx>
        <c:axId val="21772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bg2">
                    <a:lumMod val="50000"/>
                  </a:schemeClr>
                </a:solidFill>
              </a:defRPr>
            </a:pPr>
            <a:endParaRPr lang="de-DE"/>
          </a:p>
        </c:txPr>
        <c:crossAx val="217735936"/>
        <c:crosses val="autoZero"/>
        <c:auto val="1"/>
        <c:lblAlgn val="ctr"/>
        <c:lblOffset val="100"/>
        <c:noMultiLvlLbl val="0"/>
      </c:catAx>
      <c:valAx>
        <c:axId val="21773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bg2">
                    <a:lumMod val="50000"/>
                  </a:schemeClr>
                </a:solidFill>
              </a:defRPr>
            </a:pPr>
            <a:endParaRPr lang="de-DE"/>
          </a:p>
        </c:txPr>
        <c:crossAx val="21772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65975020809986E-3"/>
          <c:y val="0.85673663490442797"/>
          <c:w val="0.97605855499358329"/>
          <c:h val="0.12876417808851714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>
              <a:solidFill>
                <a:schemeClr val="bg2">
                  <a:lumMod val="50000"/>
                </a:schemeClr>
              </a:solidFill>
            </a:defRPr>
          </a:pPr>
          <a:endParaRPr lang="de-DE"/>
        </a:p>
      </c:txPr>
    </c:legend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 sz="1400"/>
      </a:pPr>
      <a:endParaRPr lang="de-DE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'1.2 GHG world'!$A$38</c:f>
              <c:strCache>
                <c:ptCount val="1"/>
                <c:pt idx="0">
                  <c:v>Oilseeds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'1.2 GHG world'!$B$24:$K$24</c15:sqref>
                  </c15:fullRef>
                </c:ext>
              </c:extLst>
              <c:f>('1.2 GHG world'!$B$24:$H$24,'1.2 GHG world'!$J$24:$K$24)</c:f>
              <c:strCache>
                <c:ptCount val="9"/>
                <c:pt idx="0">
                  <c:v>EU</c:v>
                </c:pt>
                <c:pt idx="1">
                  <c:v>non-EU Europe</c:v>
                </c:pt>
                <c:pt idx="2">
                  <c:v>Africa</c:v>
                </c:pt>
                <c:pt idx="3">
                  <c:v>North America</c:v>
                </c:pt>
                <c:pt idx="4">
                  <c:v>Middle and South America</c:v>
                </c:pt>
                <c:pt idx="5">
                  <c:v>Asia</c:v>
                </c:pt>
                <c:pt idx="6">
                  <c:v>Australia and New Zealand</c:v>
                </c:pt>
                <c:pt idx="7">
                  <c:v>Transport</c:v>
                </c:pt>
                <c:pt idx="8">
                  <c:v>Total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'1.2 GHG world'!$B$38:$K$38</c15:sqref>
                  </c15:fullRef>
                </c:ext>
              </c:extLst>
              <c:f>('1.2 GHG world'!$B$38:$H$38,'1.2 GHG world'!$J$38:$K$38)</c:f>
              <c:numCache>
                <c:formatCode>General</c:formatCode>
                <c:ptCount val="9"/>
                <c:pt idx="0">
                  <c:v>3682</c:v>
                </c:pt>
                <c:pt idx="1">
                  <c:v>-313</c:v>
                </c:pt>
                <c:pt idx="2">
                  <c:v>-19</c:v>
                </c:pt>
                <c:pt idx="3">
                  <c:v>-1045</c:v>
                </c:pt>
                <c:pt idx="4">
                  <c:v>-697</c:v>
                </c:pt>
                <c:pt idx="5">
                  <c:v>-532</c:v>
                </c:pt>
                <c:pt idx="6">
                  <c:v>-227</c:v>
                </c:pt>
                <c:pt idx="7">
                  <c:v>-410.89369873617215</c:v>
                </c:pt>
                <c:pt idx="8">
                  <c:v>438.10630126382785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E0-442D-9C27-E4BF3DE35130}"/>
            </c:ext>
          </c:extLst>
        </c:ser>
        <c:ser>
          <c:idx val="1"/>
          <c:order val="1"/>
          <c:tx>
            <c:strRef>
              <c:f>'1.2 GHG world'!$A$39</c:f>
              <c:strCache>
                <c:ptCount val="1"/>
                <c:pt idx="0">
                  <c:v>Meat</c:v>
                </c:pt>
              </c:strCache>
            </c:strRef>
          </c:tx>
          <c:spPr>
            <a:solidFill>
              <a:srgbClr val="9E480E"/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'1.2 GHG world'!$B$24:$K$24</c15:sqref>
                  </c15:fullRef>
                </c:ext>
              </c:extLst>
              <c:f>('1.2 GHG world'!$B$24:$H$24,'1.2 GHG world'!$J$24:$K$24)</c:f>
              <c:strCache>
                <c:ptCount val="9"/>
                <c:pt idx="0">
                  <c:v>EU</c:v>
                </c:pt>
                <c:pt idx="1">
                  <c:v>non-EU Europe</c:v>
                </c:pt>
                <c:pt idx="2">
                  <c:v>Africa</c:v>
                </c:pt>
                <c:pt idx="3">
                  <c:v>North America</c:v>
                </c:pt>
                <c:pt idx="4">
                  <c:v>Middle and South America</c:v>
                </c:pt>
                <c:pt idx="5">
                  <c:v>Asia</c:v>
                </c:pt>
                <c:pt idx="6">
                  <c:v>Australia and New Zealand</c:v>
                </c:pt>
                <c:pt idx="7">
                  <c:v>Transport</c:v>
                </c:pt>
                <c:pt idx="8">
                  <c:v>Total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'1.2 GHG world'!$B$39:$K$39</c15:sqref>
                  </c15:fullRef>
                </c:ext>
              </c:extLst>
              <c:f>('1.2 GHG world'!$B$39:$H$39,'1.2 GHG world'!$J$39:$K$39)</c:f>
              <c:numCache>
                <c:formatCode>General</c:formatCode>
                <c:ptCount val="9"/>
                <c:pt idx="0">
                  <c:v>-7460</c:v>
                </c:pt>
                <c:pt idx="1">
                  <c:v>1097</c:v>
                </c:pt>
                <c:pt idx="2">
                  <c:v>3147</c:v>
                </c:pt>
                <c:pt idx="3">
                  <c:v>1851</c:v>
                </c:pt>
                <c:pt idx="4">
                  <c:v>3208</c:v>
                </c:pt>
                <c:pt idx="5">
                  <c:v>7535</c:v>
                </c:pt>
                <c:pt idx="6">
                  <c:v>-914</c:v>
                </c:pt>
                <c:pt idx="7" formatCode="0">
                  <c:v>-330.46170321328873</c:v>
                </c:pt>
                <c:pt idx="8" formatCode="0">
                  <c:v>8133.5382967867117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E0-442D-9C27-E4BF3DE35130}"/>
            </c:ext>
          </c:extLst>
        </c:ser>
        <c:ser>
          <c:idx val="2"/>
          <c:order val="2"/>
          <c:tx>
            <c:strRef>
              <c:f>'1.2 GHG world'!$A$40</c:f>
              <c:strCache>
                <c:ptCount val="1"/>
                <c:pt idx="0">
                  <c:v>Raw Milk and Eggs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'1.2 GHG world'!$B$24:$K$24</c15:sqref>
                  </c15:fullRef>
                </c:ext>
              </c:extLst>
              <c:f>('1.2 GHG world'!$B$24:$H$24,'1.2 GHG world'!$J$24:$K$24)</c:f>
              <c:strCache>
                <c:ptCount val="9"/>
                <c:pt idx="0">
                  <c:v>EU</c:v>
                </c:pt>
                <c:pt idx="1">
                  <c:v>non-EU Europe</c:v>
                </c:pt>
                <c:pt idx="2">
                  <c:v>Africa</c:v>
                </c:pt>
                <c:pt idx="3">
                  <c:v>North America</c:v>
                </c:pt>
                <c:pt idx="4">
                  <c:v>Middle and South America</c:v>
                </c:pt>
                <c:pt idx="5">
                  <c:v>Asia</c:v>
                </c:pt>
                <c:pt idx="6">
                  <c:v>Australia and New Zealand</c:v>
                </c:pt>
                <c:pt idx="7">
                  <c:v>Transport</c:v>
                </c:pt>
                <c:pt idx="8">
                  <c:v>Total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'1.2 GHG world'!$B$40:$K$40</c15:sqref>
                  </c15:fullRef>
                </c:ext>
              </c:extLst>
              <c:f>('1.2 GHG world'!$B$40:$H$40,'1.2 GHG world'!$J$40:$K$40)</c:f>
              <c:numCache>
                <c:formatCode>General</c:formatCode>
                <c:ptCount val="9"/>
                <c:pt idx="0">
                  <c:v>4045</c:v>
                </c:pt>
                <c:pt idx="1">
                  <c:v>280</c:v>
                </c:pt>
                <c:pt idx="2">
                  <c:v>317</c:v>
                </c:pt>
                <c:pt idx="3">
                  <c:v>325</c:v>
                </c:pt>
                <c:pt idx="4">
                  <c:v>236</c:v>
                </c:pt>
                <c:pt idx="5">
                  <c:v>90</c:v>
                </c:pt>
                <c:pt idx="6">
                  <c:v>261</c:v>
                </c:pt>
                <c:pt idx="7" formatCode="0">
                  <c:v>-79.784400101346989</c:v>
                </c:pt>
                <c:pt idx="8" formatCode="0">
                  <c:v>5474.2155998986527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E0-442D-9C27-E4BF3DE35130}"/>
            </c:ext>
          </c:extLst>
        </c:ser>
        <c:ser>
          <c:idx val="3"/>
          <c:order val="3"/>
          <c:tx>
            <c:strRef>
              <c:f>'1.2 GHG world'!$A$41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rgbClr val="FFCCCC"/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'1.2 GHG world'!$B$24:$K$24</c15:sqref>
                  </c15:fullRef>
                </c:ext>
              </c:extLst>
              <c:f>('1.2 GHG world'!$B$24:$H$24,'1.2 GHG world'!$J$24:$K$24)</c:f>
              <c:strCache>
                <c:ptCount val="9"/>
                <c:pt idx="0">
                  <c:v>EU</c:v>
                </c:pt>
                <c:pt idx="1">
                  <c:v>non-EU Europe</c:v>
                </c:pt>
                <c:pt idx="2">
                  <c:v>Africa</c:v>
                </c:pt>
                <c:pt idx="3">
                  <c:v>North America</c:v>
                </c:pt>
                <c:pt idx="4">
                  <c:v>Middle and South America</c:v>
                </c:pt>
                <c:pt idx="5">
                  <c:v>Asia</c:v>
                </c:pt>
                <c:pt idx="6">
                  <c:v>Australia and New Zealand</c:v>
                </c:pt>
                <c:pt idx="7">
                  <c:v>Transport</c:v>
                </c:pt>
                <c:pt idx="8">
                  <c:v>Total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'1.2 GHG world'!$B$41:$K$41</c15:sqref>
                  </c15:fullRef>
                </c:ext>
              </c:extLst>
              <c:f>('1.2 GHG world'!$B$41:$H$41,'1.2 GHG world'!$J$41:$K$41)</c:f>
              <c:numCache>
                <c:formatCode>General</c:formatCode>
                <c:ptCount val="9"/>
                <c:pt idx="0">
                  <c:v>2197</c:v>
                </c:pt>
                <c:pt idx="1">
                  <c:v>-872</c:v>
                </c:pt>
                <c:pt idx="2">
                  <c:v>-443</c:v>
                </c:pt>
                <c:pt idx="3">
                  <c:v>-72</c:v>
                </c:pt>
                <c:pt idx="4">
                  <c:v>-265</c:v>
                </c:pt>
                <c:pt idx="5">
                  <c:v>-788</c:v>
                </c:pt>
                <c:pt idx="6">
                  <c:v>77</c:v>
                </c:pt>
                <c:pt idx="7">
                  <c:v>-2628.5432791202516</c:v>
                </c:pt>
                <c:pt idx="8">
                  <c:v>-2794.5432791202516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E0-442D-9C27-E4BF3DE35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1368192"/>
        <c:axId val="251370112"/>
      </c:barChart>
      <c:lineChart>
        <c:grouping val="standard"/>
        <c:varyColors val="0"/>
        <c:ser>
          <c:idx val="4"/>
          <c:order val="4"/>
          <c:tx>
            <c:strRef>
              <c:f>'1.2 GHG world'!$A$42</c:f>
              <c:strCache>
                <c:ptCount val="1"/>
                <c:pt idx="0">
                  <c:v>SUM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chemeClr val="accent4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extLst>
                <c:ext xmlns:c15="http://schemas.microsoft.com/office/drawing/2012/chart" uri="{02D57815-91ED-43cb-92C2-25804820EDAC}">
                  <c15:fullRef>
                    <c15:sqref>'1.2 GHG world'!$B$24:$K$24</c15:sqref>
                  </c15:fullRef>
                </c:ext>
              </c:extLst>
              <c:f>('1.2 GHG world'!$B$24:$H$24,'1.2 GHG world'!$J$24:$K$24)</c:f>
              <c:strCache>
                <c:ptCount val="9"/>
                <c:pt idx="0">
                  <c:v>EU</c:v>
                </c:pt>
                <c:pt idx="1">
                  <c:v>non-EU Europe</c:v>
                </c:pt>
                <c:pt idx="2">
                  <c:v>Africa</c:v>
                </c:pt>
                <c:pt idx="3">
                  <c:v>North America</c:v>
                </c:pt>
                <c:pt idx="4">
                  <c:v>Middle and South America</c:v>
                </c:pt>
                <c:pt idx="5">
                  <c:v>Asia</c:v>
                </c:pt>
                <c:pt idx="6">
                  <c:v>Australia and New Zealand</c:v>
                </c:pt>
                <c:pt idx="7">
                  <c:v>Transport</c:v>
                </c:pt>
                <c:pt idx="8">
                  <c:v>Total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'1.2 GHG world'!$B$42:$K$42</c15:sqref>
                  </c15:fullRef>
                </c:ext>
              </c:extLst>
              <c:f>('1.2 GHG world'!$B$42:$H$42,'1.2 GHG world'!$J$42:$K$42)</c:f>
              <c:numCache>
                <c:formatCode>0</c:formatCode>
                <c:ptCount val="9"/>
                <c:pt idx="0">
                  <c:v>2464</c:v>
                </c:pt>
                <c:pt idx="1">
                  <c:v>192</c:v>
                </c:pt>
                <c:pt idx="2">
                  <c:v>3002</c:v>
                </c:pt>
                <c:pt idx="3">
                  <c:v>1059</c:v>
                </c:pt>
                <c:pt idx="4">
                  <c:v>2482</c:v>
                </c:pt>
                <c:pt idx="5">
                  <c:v>6305</c:v>
                </c:pt>
                <c:pt idx="6">
                  <c:v>-803</c:v>
                </c:pt>
                <c:pt idx="7">
                  <c:v>-3449.6830811710597</c:v>
                </c:pt>
                <c:pt idx="8">
                  <c:v>11251.316918828941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8E0-442D-9C27-E4BF3DE35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1368192"/>
        <c:axId val="251370112"/>
      </c:lineChart>
      <c:catAx>
        <c:axId val="25136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51370112"/>
        <c:crosses val="autoZero"/>
        <c:auto val="1"/>
        <c:lblAlgn val="ctr"/>
        <c:lblOffset val="100"/>
        <c:noMultiLvlLbl val="0"/>
      </c:catAx>
      <c:valAx>
        <c:axId val="25137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5136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de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51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51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>
              <a:defRPr sz="1300"/>
            </a:lvl1pPr>
          </a:lstStyle>
          <a:p>
            <a:fld id="{93D31A05-B58E-4F14-B343-B3DC3DBCDC79}" type="datetimeFigureOut">
              <a:rPr lang="de-DE" smtClean="0"/>
              <a:t>02.06.2022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41325" y="1252538"/>
            <a:ext cx="6005513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88" tIns="48294" rIns="96588" bIns="4829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817" y="4819978"/>
            <a:ext cx="5510530" cy="3943618"/>
          </a:xfrm>
          <a:prstGeom prst="rect">
            <a:avLst/>
          </a:prstGeom>
        </p:spPr>
        <p:txBody>
          <a:bodyPr vert="horz" lIns="96588" tIns="48294" rIns="96588" bIns="48294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4871" cy="502515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1698" y="9513023"/>
            <a:ext cx="2984871" cy="502515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>
              <a:defRPr sz="1300"/>
            </a:lvl1pPr>
          </a:lstStyle>
          <a:p>
            <a:fld id="{BA952BA2-3A10-4377-AFC6-272F960747E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215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850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That‘s</a:t>
            </a:r>
            <a:r>
              <a:rPr lang="de-DE" dirty="0"/>
              <a:t> all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combat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 but </a:t>
            </a:r>
            <a:r>
              <a:rPr lang="de-DE" dirty="0" err="1"/>
              <a:t>that‘s</a:t>
            </a:r>
            <a:r>
              <a:rPr lang="de-DE" dirty="0"/>
              <a:t> not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thing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at but also find out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happen in </a:t>
            </a:r>
            <a:r>
              <a:rPr lang="de-DE" dirty="0" err="1"/>
              <a:t>equilibrium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2348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4023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5933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All goods (all oilseeds) are subject to the import stop, but some are affected more than others.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Some “uses” of these goods are more affected (here: feed and exports) than others (human consumption, processing)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2409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Increased</a:t>
            </a:r>
            <a:r>
              <a:rPr lang="de-DE" dirty="0"/>
              <a:t> </a:t>
            </a:r>
            <a:r>
              <a:rPr lang="de-DE" dirty="0" err="1"/>
              <a:t>production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oilseeds</a:t>
            </a:r>
            <a:r>
              <a:rPr lang="de-DE" dirty="0"/>
              <a:t> (51%) (</a:t>
            </a:r>
            <a:r>
              <a:rPr lang="de-DE" dirty="0" err="1"/>
              <a:t>mainly</a:t>
            </a:r>
            <a:r>
              <a:rPr lang="de-DE" dirty="0"/>
              <a:t> </a:t>
            </a:r>
            <a:r>
              <a:rPr lang="de-DE" dirty="0" err="1"/>
              <a:t>rapeseed</a:t>
            </a:r>
            <a:r>
              <a:rPr lang="de-DE" dirty="0"/>
              <a:t>) </a:t>
            </a:r>
            <a:r>
              <a:rPr lang="de-DE" dirty="0" err="1"/>
              <a:t>comes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substitution</a:t>
            </a:r>
            <a:r>
              <a:rPr lang="de-DE" dirty="0"/>
              <a:t> in </a:t>
            </a:r>
            <a:r>
              <a:rPr lang="de-DE" dirty="0" err="1"/>
              <a:t>production</a:t>
            </a:r>
            <a:r>
              <a:rPr lang="de-DE" dirty="0"/>
              <a:t> and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intensive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land</a:t>
            </a:r>
            <a:r>
              <a:rPr lang="de-DE" dirty="0"/>
              <a:t>/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land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Also </a:t>
            </a:r>
            <a:r>
              <a:rPr lang="de-DE" dirty="0" err="1"/>
              <a:t>increase</a:t>
            </a:r>
            <a:r>
              <a:rPr lang="de-DE" dirty="0"/>
              <a:t> in </a:t>
            </a:r>
            <a:r>
              <a:rPr lang="de-DE" dirty="0" err="1"/>
              <a:t>overall</a:t>
            </a:r>
            <a:r>
              <a:rPr lang="de-DE" dirty="0"/>
              <a:t> </a:t>
            </a:r>
            <a:r>
              <a:rPr lang="de-DE" dirty="0" err="1"/>
              <a:t>production</a:t>
            </a:r>
            <a:r>
              <a:rPr lang="de-DE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cereals</a:t>
            </a:r>
            <a:r>
              <a:rPr lang="de-DE" dirty="0"/>
              <a:t>: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re-allocation</a:t>
            </a:r>
            <a:r>
              <a:rPr lang="de-DE" dirty="0"/>
              <a:t> but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big</a:t>
            </a:r>
            <a:r>
              <a:rPr lang="de-DE" dirty="0"/>
              <a:t> </a:t>
            </a: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domestic</a:t>
            </a:r>
            <a:r>
              <a:rPr lang="de-DE" dirty="0"/>
              <a:t> </a:t>
            </a:r>
            <a:r>
              <a:rPr lang="de-DE" dirty="0" err="1"/>
              <a:t>production</a:t>
            </a:r>
            <a:r>
              <a:rPr lang="de-DE" dirty="0"/>
              <a:t> (</a:t>
            </a:r>
            <a:r>
              <a:rPr lang="de-DE" dirty="0" err="1"/>
              <a:t>only</a:t>
            </a:r>
            <a:r>
              <a:rPr lang="de-DE" dirty="0"/>
              <a:t> 1%)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Cattle</a:t>
            </a:r>
            <a:r>
              <a:rPr lang="de-DE" dirty="0"/>
              <a:t> </a:t>
            </a:r>
            <a:r>
              <a:rPr lang="de-DE" dirty="0" err="1"/>
              <a:t>activity</a:t>
            </a:r>
            <a:r>
              <a:rPr lang="de-DE" dirty="0"/>
              <a:t> </a:t>
            </a:r>
            <a:r>
              <a:rPr lang="de-DE" dirty="0" err="1"/>
              <a:t>decreases</a:t>
            </a:r>
            <a:r>
              <a:rPr lang="de-DE" dirty="0"/>
              <a:t>,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less</a:t>
            </a:r>
            <a:r>
              <a:rPr lang="de-DE" dirty="0"/>
              <a:t> </a:t>
            </a:r>
            <a:r>
              <a:rPr lang="de-DE" dirty="0" err="1"/>
              <a:t>feed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available</a:t>
            </a:r>
            <a:r>
              <a:rPr lang="de-DE" dirty="0"/>
              <a:t> (</a:t>
            </a:r>
            <a:r>
              <a:rPr lang="de-DE" dirty="0" err="1"/>
              <a:t>refer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sankey</a:t>
            </a:r>
            <a:r>
              <a:rPr lang="de-DE" dirty="0"/>
              <a:t> </a:t>
            </a:r>
            <a:r>
              <a:rPr lang="de-DE" dirty="0" err="1"/>
              <a:t>diagram</a:t>
            </a:r>
            <a:r>
              <a:rPr lang="de-DE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Brexit, </a:t>
            </a:r>
            <a:r>
              <a:rPr lang="de-DE" dirty="0" err="1"/>
              <a:t>turkey</a:t>
            </a:r>
            <a:r>
              <a:rPr lang="de-DE" dirty="0"/>
              <a:t>: EU-</a:t>
            </a:r>
            <a:r>
              <a:rPr lang="de-DE" dirty="0" err="1"/>
              <a:t>trading</a:t>
            </a:r>
            <a:r>
              <a:rPr lang="de-DE" dirty="0"/>
              <a:t> </a:t>
            </a:r>
            <a:r>
              <a:rPr lang="de-DE" dirty="0" err="1"/>
              <a:t>partners</a:t>
            </a:r>
            <a:r>
              <a:rPr lang="de-DE" dirty="0"/>
              <a:t> </a:t>
            </a:r>
            <a:r>
              <a:rPr lang="de-DE" dirty="0" err="1"/>
              <a:t>produce</a:t>
            </a:r>
            <a:r>
              <a:rPr lang="de-DE" dirty="0"/>
              <a:t> </a:t>
            </a:r>
            <a:r>
              <a:rPr lang="de-DE" dirty="0" err="1"/>
              <a:t>less</a:t>
            </a:r>
            <a:r>
              <a:rPr lang="de-DE" dirty="0"/>
              <a:t> (</a:t>
            </a:r>
            <a:r>
              <a:rPr lang="de-DE" dirty="0" err="1"/>
              <a:t>overall</a:t>
            </a:r>
            <a:r>
              <a:rPr lang="de-DE" dirty="0"/>
              <a:t>) resp. </a:t>
            </a:r>
            <a:r>
              <a:rPr lang="de-DE" dirty="0" err="1"/>
              <a:t>more</a:t>
            </a:r>
            <a:r>
              <a:rPr lang="de-DE" dirty="0"/>
              <a:t> (</a:t>
            </a:r>
            <a:r>
              <a:rPr lang="de-DE" dirty="0" err="1"/>
              <a:t>cattle</a:t>
            </a:r>
            <a:r>
              <a:rPr lang="de-DE" dirty="0"/>
              <a:t>). First </a:t>
            </a:r>
            <a:r>
              <a:rPr lang="de-DE" dirty="0" err="1"/>
              <a:t>hint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effect</a:t>
            </a:r>
            <a:r>
              <a:rPr lang="de-DE" dirty="0"/>
              <a:t> on </a:t>
            </a:r>
            <a:r>
              <a:rPr lang="de-DE" dirty="0" err="1"/>
              <a:t>trading</a:t>
            </a:r>
            <a:r>
              <a:rPr lang="de-DE" dirty="0"/>
              <a:t> </a:t>
            </a:r>
            <a:r>
              <a:rPr lang="de-DE" dirty="0" err="1"/>
              <a:t>partners</a:t>
            </a:r>
            <a:endParaRPr lang="de-DE" dirty="0"/>
          </a:p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895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Global trade </a:t>
            </a:r>
            <a:r>
              <a:rPr lang="de-DE" dirty="0" err="1"/>
              <a:t>declines</a:t>
            </a:r>
            <a:r>
              <a:rPr lang="de-DE" dirty="0"/>
              <a:t>, </a:t>
            </a:r>
            <a:r>
              <a:rPr lang="de-DE" dirty="0" err="1"/>
              <a:t>even</a:t>
            </a:r>
            <a:r>
              <a:rPr lang="de-DE" dirty="0"/>
              <a:t> </a:t>
            </a:r>
            <a:r>
              <a:rPr lang="de-DE" dirty="0" err="1"/>
              <a:t>though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trade </a:t>
            </a:r>
            <a:r>
              <a:rPr lang="de-DE" dirty="0" err="1"/>
              <a:t>diversion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Net trade: Imports </a:t>
            </a:r>
            <a:r>
              <a:rPr lang="de-DE" dirty="0" err="1"/>
              <a:t>of</a:t>
            </a:r>
            <a:r>
              <a:rPr lang="de-DE" dirty="0"/>
              <a:t> EU </a:t>
            </a:r>
            <a:r>
              <a:rPr lang="de-DE" dirty="0" err="1"/>
              <a:t>decrease</a:t>
            </a:r>
            <a:r>
              <a:rPr lang="de-DE" dirty="0"/>
              <a:t> </a:t>
            </a:r>
            <a:r>
              <a:rPr lang="de-DE" dirty="0" err="1"/>
              <a:t>strongly</a:t>
            </a:r>
            <a:r>
              <a:rPr lang="de-DE" dirty="0"/>
              <a:t>. Exports </a:t>
            </a:r>
            <a:r>
              <a:rPr lang="de-DE" dirty="0" err="1"/>
              <a:t>from</a:t>
            </a:r>
            <a:r>
              <a:rPr lang="de-DE" dirty="0"/>
              <a:t> EU also </a:t>
            </a:r>
            <a:r>
              <a:rPr lang="de-DE" dirty="0" err="1"/>
              <a:t>decrease</a:t>
            </a:r>
            <a:r>
              <a:rPr lang="de-DE" dirty="0"/>
              <a:t> but not so </a:t>
            </a:r>
            <a:r>
              <a:rPr lang="de-DE" dirty="0" err="1"/>
              <a:t>much</a:t>
            </a:r>
            <a:r>
              <a:rPr lang="de-DE" dirty="0"/>
              <a:t>. This </a:t>
            </a:r>
            <a:r>
              <a:rPr lang="de-DE" dirty="0" err="1"/>
              <a:t>means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countries: </a:t>
            </a:r>
            <a:r>
              <a:rPr lang="de-DE" dirty="0" err="1"/>
              <a:t>net</a:t>
            </a:r>
            <a:r>
              <a:rPr lang="de-DE" dirty="0"/>
              <a:t> </a:t>
            </a:r>
            <a:r>
              <a:rPr lang="de-DE" dirty="0" err="1"/>
              <a:t>imports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EU </a:t>
            </a:r>
            <a:r>
              <a:rPr lang="de-DE" dirty="0" err="1"/>
              <a:t>increase</a:t>
            </a:r>
            <a:r>
              <a:rPr lang="de-DE" dirty="0"/>
              <a:t> resp. </a:t>
            </a:r>
            <a:r>
              <a:rPr lang="de-DE" dirty="0" err="1"/>
              <a:t>net</a:t>
            </a:r>
            <a:r>
              <a:rPr lang="de-DE" dirty="0"/>
              <a:t> </a:t>
            </a:r>
            <a:r>
              <a:rPr lang="de-DE" dirty="0" err="1"/>
              <a:t>exports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EU </a:t>
            </a:r>
            <a:r>
              <a:rPr lang="de-DE" dirty="0" err="1"/>
              <a:t>decrease</a:t>
            </a:r>
            <a:r>
              <a:rPr lang="de-DE" dirty="0"/>
              <a:t>. Net trade </a:t>
            </a:r>
            <a:r>
              <a:rPr lang="de-DE" dirty="0" err="1"/>
              <a:t>income</a:t>
            </a:r>
            <a:r>
              <a:rPr lang="de-DE" dirty="0"/>
              <a:t> </a:t>
            </a:r>
            <a:r>
              <a:rPr lang="de-DE" dirty="0" err="1"/>
              <a:t>decreases</a:t>
            </a:r>
            <a:r>
              <a:rPr lang="de-DE" dirty="0"/>
              <a:t> resp. </a:t>
            </a:r>
            <a:r>
              <a:rPr lang="de-DE" dirty="0" err="1"/>
              <a:t>expenses</a:t>
            </a:r>
            <a:r>
              <a:rPr lang="de-DE" dirty="0"/>
              <a:t> </a:t>
            </a:r>
            <a:r>
              <a:rPr lang="de-DE" dirty="0" err="1"/>
              <a:t>increase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3870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highlight>
                  <a:srgbClr val="FFFF00"/>
                </a:highlight>
                <a:sym typeface="Wingdings" panose="05000000000000000000" pitchFamily="2" charset="2"/>
              </a:rPr>
              <a:t>Notable </a:t>
            </a:r>
            <a:r>
              <a:rPr lang="de-DE" dirty="0" err="1">
                <a:highlight>
                  <a:srgbClr val="FFFF00"/>
                </a:highlight>
                <a:sym typeface="Wingdings" panose="05000000000000000000" pitchFamily="2" charset="2"/>
              </a:rPr>
              <a:t>exception</a:t>
            </a:r>
            <a:r>
              <a:rPr lang="de-DE" dirty="0">
                <a:highlight>
                  <a:srgbClr val="FFFF00"/>
                </a:highlight>
                <a:sym typeface="Wingdings" panose="05000000000000000000" pitchFamily="2" charset="2"/>
              </a:rPr>
              <a:t> </a:t>
            </a:r>
            <a:r>
              <a:rPr lang="de-DE" dirty="0" err="1">
                <a:highlight>
                  <a:srgbClr val="FFFF00"/>
                </a:highlight>
                <a:sym typeface="Wingdings" panose="05000000000000000000" pitchFamily="2" charset="2"/>
              </a:rPr>
              <a:t>to</a:t>
            </a:r>
            <a:r>
              <a:rPr lang="de-DE" dirty="0">
                <a:highlight>
                  <a:srgbClr val="FFFF00"/>
                </a:highlight>
                <a:sym typeface="Wingdings" panose="05000000000000000000" pitchFamily="2" charset="2"/>
              </a:rPr>
              <a:t> </a:t>
            </a:r>
            <a:r>
              <a:rPr lang="de-DE" dirty="0" err="1">
                <a:highlight>
                  <a:srgbClr val="FFFF00"/>
                </a:highlight>
                <a:sym typeface="Wingdings" panose="05000000000000000000" pitchFamily="2" charset="2"/>
              </a:rPr>
              <a:t>that</a:t>
            </a:r>
            <a:r>
              <a:rPr lang="de-DE" dirty="0">
                <a:highlight>
                  <a:srgbClr val="FFFF00"/>
                </a:highlight>
                <a:sym typeface="Wingdings" panose="05000000000000000000" pitchFamily="2" charset="2"/>
              </a:rPr>
              <a:t>: </a:t>
            </a:r>
            <a:r>
              <a:rPr lang="de-DE" dirty="0" err="1">
                <a:highlight>
                  <a:srgbClr val="FFFF00"/>
                </a:highlight>
                <a:sym typeface="Wingdings" panose="05000000000000000000" pitchFamily="2" charset="2"/>
              </a:rPr>
              <a:t>meat</a:t>
            </a:r>
            <a:r>
              <a:rPr lang="de-DE" dirty="0">
                <a:highlight>
                  <a:srgbClr val="FFFF00"/>
                </a:highlight>
                <a:sym typeface="Wingdings" panose="05000000000000000000" pitchFamily="2" charset="2"/>
              </a:rPr>
              <a:t> and </a:t>
            </a:r>
            <a:r>
              <a:rPr lang="de-DE" dirty="0" err="1">
                <a:highlight>
                  <a:srgbClr val="FFFF00"/>
                </a:highlight>
                <a:sym typeface="Wingdings" panose="05000000000000000000" pitchFamily="2" charset="2"/>
              </a:rPr>
              <a:t>dairy</a:t>
            </a:r>
            <a:r>
              <a:rPr lang="de-DE" dirty="0">
                <a:highlight>
                  <a:srgbClr val="FFFF00"/>
                </a:highlight>
                <a:sym typeface="Wingdings" panose="05000000000000000000" pitchFamily="2" charset="2"/>
              </a:rPr>
              <a:t> </a:t>
            </a:r>
            <a:r>
              <a:rPr lang="de-DE" dirty="0" err="1">
                <a:highlight>
                  <a:srgbClr val="FFFF00"/>
                </a:highlight>
                <a:sym typeface="Wingdings" panose="05000000000000000000" pitchFamily="2" charset="2"/>
              </a:rPr>
              <a:t>exports</a:t>
            </a:r>
            <a:r>
              <a:rPr lang="de-DE" dirty="0">
                <a:highlight>
                  <a:srgbClr val="FFFF00"/>
                </a:highlight>
                <a:sym typeface="Wingdings" panose="05000000000000000000" pitchFamily="2" charset="2"/>
              </a:rPr>
              <a:t> </a:t>
            </a:r>
            <a:r>
              <a:rPr lang="de-DE" dirty="0" err="1">
                <a:highlight>
                  <a:srgbClr val="FFFF00"/>
                </a:highlight>
                <a:sym typeface="Wingdings" panose="05000000000000000000" pitchFamily="2" charset="2"/>
              </a:rPr>
              <a:t>from</a:t>
            </a:r>
            <a:r>
              <a:rPr lang="de-DE" dirty="0">
                <a:highlight>
                  <a:srgbClr val="FFFF00"/>
                </a:highlight>
                <a:sym typeface="Wingdings" panose="05000000000000000000" pitchFamily="2" charset="2"/>
              </a:rPr>
              <a:t> EU  </a:t>
            </a:r>
            <a:r>
              <a:rPr lang="de-DE" dirty="0" err="1">
                <a:highlight>
                  <a:srgbClr val="FFFF00"/>
                </a:highlight>
                <a:sym typeface="Wingdings" panose="05000000000000000000" pitchFamily="2" charset="2"/>
              </a:rPr>
              <a:t>silver</a:t>
            </a:r>
            <a:r>
              <a:rPr lang="de-DE" dirty="0">
                <a:highlight>
                  <a:srgbClr val="FFFF00"/>
                </a:highlight>
                <a:sym typeface="Wingdings" panose="05000000000000000000" pitchFamily="2" charset="2"/>
              </a:rPr>
              <a:t> </a:t>
            </a:r>
            <a:r>
              <a:rPr lang="de-DE" dirty="0" err="1">
                <a:highlight>
                  <a:srgbClr val="FFFF00"/>
                </a:highlight>
                <a:sym typeface="Wingdings" panose="05000000000000000000" pitchFamily="2" charset="2"/>
              </a:rPr>
              <a:t>lining</a:t>
            </a:r>
            <a:endParaRPr lang="en-US" dirty="0">
              <a:highlight>
                <a:srgbClr val="FFFF00"/>
              </a:highlight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2"/>
                </a:solidFill>
                <a:highlight>
                  <a:srgbClr val="FFFF00"/>
                </a:highlight>
              </a:rPr>
              <a:t>import substitution and infant industry argument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2"/>
                </a:solidFill>
                <a:highlight>
                  <a:srgbClr val="FFFF00"/>
                </a:highlight>
              </a:rPr>
              <a:t>In this simulation, these gaps are partly filled by imports from other countries, but also through domestic production.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8591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Prices increase in EU, animal product prices typically decrease in other parts of the world, too. Otherwise, prices remain stable or decrease.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Prices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increase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in EU, but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generally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decrease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in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other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regions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Exception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: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meat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100" dirty="0">
                <a:solidFill>
                  <a:schemeClr val="bg2"/>
                </a:solidFill>
                <a:highlight>
                  <a:srgbClr val="FFFF00"/>
                </a:highlight>
              </a:rPr>
              <a:t>(also </a:t>
            </a:r>
            <a:r>
              <a:rPr lang="de-DE" sz="1100" dirty="0" err="1">
                <a:solidFill>
                  <a:schemeClr val="bg2"/>
                </a:solidFill>
                <a:highlight>
                  <a:srgbClr val="FFFF00"/>
                </a:highlight>
              </a:rPr>
              <a:t>dairy</a:t>
            </a:r>
            <a:r>
              <a:rPr lang="de-DE" sz="1100" dirty="0">
                <a:solidFill>
                  <a:schemeClr val="bg2"/>
                </a:solidFill>
                <a:highlight>
                  <a:srgbClr val="FFFF00"/>
                </a:highlight>
              </a:rPr>
              <a:t>, </a:t>
            </a:r>
            <a:r>
              <a:rPr lang="de-DE" sz="1100" dirty="0" err="1">
                <a:solidFill>
                  <a:schemeClr val="bg2"/>
                </a:solidFill>
                <a:highlight>
                  <a:srgbClr val="FFFF00"/>
                </a:highlight>
              </a:rPr>
              <a:t>other</a:t>
            </a:r>
            <a:r>
              <a:rPr lang="de-DE" sz="11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100" dirty="0" err="1">
                <a:solidFill>
                  <a:schemeClr val="bg2"/>
                </a:solidFill>
                <a:highlight>
                  <a:srgbClr val="FFFF00"/>
                </a:highlight>
              </a:rPr>
              <a:t>animal</a:t>
            </a:r>
            <a:r>
              <a:rPr lang="de-DE" sz="11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100" dirty="0" err="1">
                <a:solidFill>
                  <a:schemeClr val="bg2"/>
                </a:solidFill>
                <a:highlight>
                  <a:srgbClr val="FFFF00"/>
                </a:highlight>
              </a:rPr>
              <a:t>products</a:t>
            </a:r>
            <a:r>
              <a:rPr lang="de-DE" sz="1100" dirty="0">
                <a:solidFill>
                  <a:schemeClr val="bg2"/>
                </a:solidFill>
                <a:highlight>
                  <a:srgbClr val="FFFF00"/>
                </a:highlight>
              </a:rPr>
              <a:t>, </a:t>
            </a:r>
            <a:r>
              <a:rPr lang="de-DE" sz="1100" dirty="0" err="1">
                <a:solidFill>
                  <a:schemeClr val="bg2"/>
                </a:solidFill>
                <a:highlight>
                  <a:srgbClr val="FFFF00"/>
                </a:highlight>
              </a:rPr>
              <a:t>oils</a:t>
            </a:r>
            <a:r>
              <a:rPr lang="de-DE" sz="1100" dirty="0">
                <a:solidFill>
                  <a:schemeClr val="bg2"/>
                </a:solidFill>
                <a:highlight>
                  <a:srgbClr val="FFFF00"/>
                </a:highlight>
              </a:rPr>
              <a:t>).</a:t>
            </a:r>
            <a:endParaRPr lang="de-DE" sz="1400" dirty="0">
              <a:solidFill>
                <a:schemeClr val="bg2"/>
              </a:solidFill>
              <a:highlight>
                <a:srgbClr val="FFFF00"/>
              </a:highlight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That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means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mostly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a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deterioration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of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terms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of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trade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for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the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trading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partners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of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</a:t>
            </a:r>
            <a:r>
              <a:rPr lang="de-DE" sz="1200" dirty="0" err="1">
                <a:solidFill>
                  <a:schemeClr val="bg2"/>
                </a:solidFill>
                <a:highlight>
                  <a:srgbClr val="FFFF00"/>
                </a:highlight>
              </a:rPr>
              <a:t>the</a:t>
            </a:r>
            <a:r>
              <a:rPr lang="de-DE" sz="1200" dirty="0">
                <a:solidFill>
                  <a:schemeClr val="bg2"/>
                </a:solidFill>
                <a:highlight>
                  <a:srgbClr val="FFFF00"/>
                </a:highlight>
              </a:rPr>
              <a:t> EU </a:t>
            </a:r>
            <a:endParaRPr lang="en-US" sz="1200" dirty="0">
              <a:solidFill>
                <a:schemeClr val="bg2"/>
              </a:solidFill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183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welfare</a:t>
            </a:r>
            <a:r>
              <a:rPr lang="de-DE" dirty="0"/>
              <a:t> </a:t>
            </a:r>
            <a:r>
              <a:rPr lang="de-DE" dirty="0" err="1"/>
              <a:t>losses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mainly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vegetables</a:t>
            </a:r>
            <a:r>
              <a:rPr lang="de-DE" dirty="0"/>
              <a:t> (EU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net</a:t>
            </a:r>
            <a:r>
              <a:rPr lang="de-DE" dirty="0"/>
              <a:t> </a:t>
            </a:r>
            <a:r>
              <a:rPr lang="de-DE" dirty="0" err="1"/>
              <a:t>importer</a:t>
            </a:r>
            <a:r>
              <a:rPr lang="de-DE" dirty="0"/>
              <a:t> and </a:t>
            </a:r>
            <a:r>
              <a:rPr lang="de-DE" dirty="0" err="1"/>
              <a:t>prices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) and </a:t>
            </a:r>
            <a:r>
              <a:rPr lang="de-DE" dirty="0" err="1"/>
              <a:t>meat</a:t>
            </a:r>
            <a:r>
              <a:rPr lang="de-DE" dirty="0"/>
              <a:t> (EU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net</a:t>
            </a:r>
            <a:r>
              <a:rPr lang="de-DE" dirty="0"/>
              <a:t> </a:t>
            </a:r>
            <a:r>
              <a:rPr lang="de-DE" dirty="0" err="1"/>
              <a:t>exporter</a:t>
            </a:r>
            <a:r>
              <a:rPr lang="de-DE" dirty="0"/>
              <a:t> and </a:t>
            </a:r>
            <a:r>
              <a:rPr lang="de-DE" dirty="0" err="1"/>
              <a:t>exports</a:t>
            </a:r>
            <a:r>
              <a:rPr lang="de-DE" dirty="0"/>
              <a:t> </a:t>
            </a:r>
            <a:r>
              <a:rPr lang="de-DE" dirty="0" err="1"/>
              <a:t>decrease</a:t>
            </a:r>
            <a:r>
              <a:rPr lang="de-DE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EU‘s</a:t>
            </a:r>
            <a:r>
              <a:rPr lang="de-DE" dirty="0"/>
              <a:t> </a:t>
            </a:r>
            <a:r>
              <a:rPr lang="de-DE" dirty="0" err="1"/>
              <a:t>welfare</a:t>
            </a:r>
            <a:r>
              <a:rPr lang="de-DE" dirty="0"/>
              <a:t> </a:t>
            </a:r>
            <a:r>
              <a:rPr lang="de-DE" dirty="0" err="1"/>
              <a:t>losses</a:t>
            </a:r>
            <a:r>
              <a:rPr lang="de-DE" dirty="0"/>
              <a:t> </a:t>
            </a:r>
            <a:r>
              <a:rPr lang="de-DE" dirty="0" err="1"/>
              <a:t>determine</a:t>
            </a:r>
            <a:r>
              <a:rPr lang="de-DE" dirty="0"/>
              <a:t> global </a:t>
            </a:r>
            <a:r>
              <a:rPr lang="de-DE" dirty="0" err="1"/>
              <a:t>welfare</a:t>
            </a:r>
            <a:r>
              <a:rPr lang="de-DE" dirty="0"/>
              <a:t> </a:t>
            </a:r>
            <a:r>
              <a:rPr lang="de-DE" dirty="0" err="1"/>
              <a:t>change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743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Oilseeds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responsible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welfare</a:t>
            </a:r>
            <a:r>
              <a:rPr lang="de-DE" dirty="0"/>
              <a:t> </a:t>
            </a:r>
            <a:r>
              <a:rPr lang="de-DE" dirty="0" err="1"/>
              <a:t>losses</a:t>
            </a:r>
            <a:r>
              <a:rPr lang="de-DE" dirty="0"/>
              <a:t> in HIC and MIC (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export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), </a:t>
            </a:r>
            <a:r>
              <a:rPr lang="de-DE" dirty="0" err="1"/>
              <a:t>however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countries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oilseeds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oil</a:t>
            </a:r>
            <a:r>
              <a:rPr lang="de-DE" dirty="0"/>
              <a:t> </a:t>
            </a:r>
            <a:r>
              <a:rPr lang="de-DE" dirty="0" err="1"/>
              <a:t>cakes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Only</a:t>
            </a:r>
            <a:r>
              <a:rPr lang="de-DE" dirty="0"/>
              <a:t> MIC </a:t>
            </a:r>
            <a:r>
              <a:rPr lang="de-DE" dirty="0" err="1"/>
              <a:t>profit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EU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stop</a:t>
            </a:r>
            <a:r>
              <a:rPr lang="de-DE" dirty="0"/>
              <a:t>. This </a:t>
            </a:r>
            <a:r>
              <a:rPr lang="de-DE" dirty="0" err="1"/>
              <a:t>follows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increase</a:t>
            </a:r>
            <a:r>
              <a:rPr lang="de-DE" dirty="0"/>
              <a:t> in trade </a:t>
            </a:r>
            <a:r>
              <a:rPr lang="de-DE" dirty="0" err="1"/>
              <a:t>income</a:t>
            </a:r>
            <a:r>
              <a:rPr lang="de-DE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Welfare</a:t>
            </a:r>
            <a:r>
              <a:rPr lang="de-DE" dirty="0"/>
              <a:t> in LDC </a:t>
            </a:r>
            <a:r>
              <a:rPr lang="de-DE" dirty="0" err="1"/>
              <a:t>decreases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expensive </a:t>
            </a:r>
            <a:r>
              <a:rPr lang="de-DE" dirty="0" err="1"/>
              <a:t>vegetable</a:t>
            </a:r>
            <a:r>
              <a:rPr lang="de-DE" dirty="0"/>
              <a:t> </a:t>
            </a:r>
            <a:r>
              <a:rPr lang="de-DE" dirty="0" err="1"/>
              <a:t>imports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625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Main driver meat: production decreases in EU. EU meat exports decrease and production is shifted to other parts of the world. Comparative inefficiency in terms of environment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Other agricultural production in EU increases through intensification and more land use. This increases overall EU GHG emissions.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Global increase in GHG of 11 Mio t when reduction in global commodity transport is accounted for.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7004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52BA2-3A10-4377-AFC6-272F960747E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3140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/>
            </a:lvl1pPr>
          </a:lstStyle>
          <a:p>
            <a:r>
              <a:rPr lang="de-DE" dirty="0"/>
              <a:t>Der Titel der Präsentation kann zweizeilig sein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rgbClr val="5F5F5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Vorname Name</a:t>
            </a:r>
          </a:p>
          <a:p>
            <a:r>
              <a:rPr lang="de-DE" dirty="0"/>
              <a:t>Institution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524000" y="530960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F5F5F"/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5755" y="6472989"/>
            <a:ext cx="11515349" cy="38501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Forschungsfeld | Teilprojekt | Kapitel o. ä.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3436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Der Titel der Folie</a:t>
            </a:r>
            <a:br>
              <a:rPr lang="de-DE" dirty="0"/>
            </a:br>
            <a:r>
              <a:rPr lang="de-DE" dirty="0"/>
              <a:t>kann zweizeilig sein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48917" y="6472237"/>
            <a:ext cx="11502188" cy="385763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Forschungsfeld | Teilprojekt | Kapitel o. ä.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205649" y="6492875"/>
            <a:ext cx="164832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8AC333BA-966F-479D-8568-034C4DE6A71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25033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1019254" cy="2852737"/>
          </a:xfrm>
        </p:spPr>
        <p:txBody>
          <a:bodyPr anchor="b"/>
          <a:lstStyle>
            <a:lvl1pPr algn="l">
              <a:lnSpc>
                <a:spcPct val="100000"/>
              </a:lnSpc>
              <a:defRPr sz="6000" baseline="0"/>
            </a:lvl1pPr>
          </a:lstStyle>
          <a:p>
            <a:r>
              <a:rPr lang="de-DE" dirty="0"/>
              <a:t>Der Titel des Abschnitts kann zweizeilig sein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31849" y="4589463"/>
            <a:ext cx="11019255" cy="1500187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45281" y="6474619"/>
            <a:ext cx="11505824" cy="383381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Forschungsfeld | Teilprojekt | Kapitel o. ä.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531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_larg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Der Titel der Folie</a:t>
            </a:r>
            <a:br>
              <a:rPr lang="de-DE" dirty="0"/>
            </a:br>
            <a:r>
              <a:rPr lang="de-DE" dirty="0"/>
              <a:t>kann zweizeilig sein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64696" y="1496963"/>
            <a:ext cx="4396204" cy="4680000"/>
          </a:xfrm>
        </p:spPr>
        <p:txBody>
          <a:bodyPr/>
          <a:lstStyle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64101" y="1777982"/>
            <a:ext cx="6987004" cy="4678381"/>
          </a:xfrm>
        </p:spPr>
        <p:txBody>
          <a:bodyPr/>
          <a:lstStyle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8139" y="6467475"/>
            <a:ext cx="11512966" cy="3905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Forschungsfeld | Teilprojekt | Kapitel o. ä.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0142621" y="6480174"/>
            <a:ext cx="1708483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8AC333BA-966F-479D-8568-034C4DE6A71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598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Der Titel der Folie</a:t>
            </a:r>
            <a:br>
              <a:rPr lang="de-DE" dirty="0"/>
            </a:br>
            <a:r>
              <a:rPr lang="de-DE" dirty="0"/>
              <a:t>kann zweizeilig sein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64696" y="1496963"/>
            <a:ext cx="5680800" cy="4680000"/>
          </a:xfrm>
        </p:spPr>
        <p:txBody>
          <a:bodyPr/>
          <a:lstStyle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199" y="1498582"/>
            <a:ext cx="5678905" cy="4678381"/>
          </a:xfrm>
        </p:spPr>
        <p:txBody>
          <a:bodyPr/>
          <a:lstStyle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8139" y="6467475"/>
            <a:ext cx="11512966" cy="3905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Forschungsfeld | Teilprojekt | Kapitel o. ä.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0142621" y="6480174"/>
            <a:ext cx="1708483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8AC333BA-966F-479D-8568-034C4DE6A71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604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90800" y="186648"/>
            <a:ext cx="9260304" cy="1144579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3374" y="1340000"/>
            <a:ext cx="56808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3374" y="2184717"/>
            <a:ext cx="5680800" cy="400494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340000"/>
            <a:ext cx="567890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184717"/>
            <a:ext cx="5678904" cy="400494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33374" y="6472239"/>
            <a:ext cx="11517729" cy="38576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Forschungsfeld | Teilprojekt | Kapitel o. ä.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10113633" y="6482557"/>
            <a:ext cx="173747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8AC333BA-966F-479D-8568-034C4DE6A71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517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32455" y="6472239"/>
            <a:ext cx="11518649" cy="38576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Forschungsfeld | Teilprojekt | Kapitel o. ä.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0234861" y="6492875"/>
            <a:ext cx="1616243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8AC333BA-966F-479D-8568-034C4DE6A71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026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28613" y="6469857"/>
            <a:ext cx="11506450" cy="3881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Forschungsfeld | Teilprojekt | Kapitel o. ä.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5452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48916" y="866274"/>
            <a:ext cx="4628691" cy="11911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dirty="0"/>
              <a:t>Der Titel der Folie</a:t>
            </a:r>
            <a:br>
              <a:rPr lang="de-DE" dirty="0"/>
            </a:br>
            <a:r>
              <a:rPr lang="de-DE" dirty="0"/>
              <a:t>kann zweizeilig sein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7" y="987425"/>
            <a:ext cx="6679949" cy="51607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8917" y="2057399"/>
            <a:ext cx="4628690" cy="40907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48916" y="6472239"/>
            <a:ext cx="11514220" cy="38576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Forschungsfeld | Teilprojekt | Kapitel o. ä.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249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36884" y="987424"/>
            <a:ext cx="4640722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dirty="0"/>
              <a:t>Der Titel der Folie</a:t>
            </a:r>
            <a:br>
              <a:rPr lang="de-DE" dirty="0"/>
            </a:br>
            <a:r>
              <a:rPr lang="de-DE" dirty="0"/>
              <a:t>kann zweizeilig sein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6" y="987424"/>
            <a:ext cx="6681600" cy="516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8006" y="2060224"/>
            <a:ext cx="4629600" cy="4089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6884" y="6469857"/>
            <a:ext cx="11514221" cy="3881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Forschungsfeld | Teilprojekt | Kapitel o. ä.</a:t>
            </a:r>
          </a:p>
        </p:txBody>
      </p:sp>
    </p:spTree>
    <p:extLst>
      <p:ext uri="{BB962C8B-B14F-4D97-AF65-F5344CB8AC3E}">
        <p14:creationId xmlns:p14="http://schemas.microsoft.com/office/powerpoint/2010/main" val="97232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5">
            <a:extLst>
              <a:ext uri="{FF2B5EF4-FFF2-40B4-BE49-F238E27FC236}">
                <a16:creationId xmlns:a16="http://schemas.microsoft.com/office/drawing/2014/main" id="{04CD57A0-DB01-47A3-9545-1D7D3AB2C3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" y="183978"/>
            <a:ext cx="12192002" cy="1044000"/>
          </a:xfrm>
          <a:prstGeom prst="rect">
            <a:avLst/>
          </a:prstGeom>
          <a:solidFill>
            <a:srgbClr val="00376C">
              <a:alpha val="7803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095375">
              <a:spcBef>
                <a:spcPct val="20000"/>
              </a:spcBef>
              <a:buFont typeface="Arial" panose="020B0604020202020204" pitchFamily="34" charset="0"/>
              <a:buChar char="•"/>
              <a:defRPr sz="2100">
                <a:solidFill>
                  <a:srgbClr val="00376C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 defTabSz="1095375"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rgbClr val="00376C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749300" indent="-225425" defTabSz="1095375"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rgbClr val="00376C"/>
                </a:solidFill>
                <a:latin typeface="Verdana" panose="020B0604030504040204" pitchFamily="34" charset="0"/>
                <a:ea typeface="ヒラギノ角ゴ Pro W3" pitchFamily="4" charset="-128"/>
              </a:defRPr>
            </a:lvl3pPr>
            <a:lvl4pPr marL="976313" indent="-225425" defTabSz="1095375"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rgbClr val="00376C"/>
                </a:solidFill>
                <a:latin typeface="Verdana" panose="020B0604030504040204" pitchFamily="34" charset="0"/>
                <a:ea typeface="ヒラギノ角ゴ Pro W3" pitchFamily="4" charset="-128"/>
              </a:defRPr>
            </a:lvl4pPr>
            <a:lvl5pPr marL="1276350" indent="-225425" defTabSz="1095375"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rgbClr val="00376C"/>
                </a:solidFill>
                <a:latin typeface="Verdana" panose="020B0604030504040204" pitchFamily="34" charset="0"/>
                <a:ea typeface="ヒラギノ角ゴ Pro W3" pitchFamily="4" charset="-128"/>
              </a:defRPr>
            </a:lvl5pPr>
            <a:lvl6pPr marL="1733550" indent="-225425" defTabSz="10953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rgbClr val="00376C"/>
                </a:solidFill>
                <a:latin typeface="Verdana" panose="020B0604030504040204" pitchFamily="34" charset="0"/>
                <a:ea typeface="ヒラギノ角ゴ Pro W3" pitchFamily="4" charset="-128"/>
              </a:defRPr>
            </a:lvl6pPr>
            <a:lvl7pPr marL="2190750" indent="-225425" defTabSz="10953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rgbClr val="00376C"/>
                </a:solidFill>
                <a:latin typeface="Verdana" panose="020B0604030504040204" pitchFamily="34" charset="0"/>
                <a:ea typeface="ヒラギノ角ゴ Pro W3" pitchFamily="4" charset="-128"/>
              </a:defRPr>
            </a:lvl7pPr>
            <a:lvl8pPr marL="2647950" indent="-225425" defTabSz="10953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rgbClr val="00376C"/>
                </a:solidFill>
                <a:latin typeface="Verdana" panose="020B0604030504040204" pitchFamily="34" charset="0"/>
                <a:ea typeface="ヒラギノ角ゴ Pro W3" pitchFamily="4" charset="-128"/>
              </a:defRPr>
            </a:lvl8pPr>
            <a:lvl9pPr marL="3105150" indent="-225425" defTabSz="10953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rgbClr val="00376C"/>
                </a:solidFill>
                <a:latin typeface="Verdana" panose="020B0604030504040204" pitchFamily="34" charset="0"/>
                <a:ea typeface="ヒラギノ角ゴ Pro W3" pitchFamily="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de-DE" sz="400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4892" y="192604"/>
            <a:ext cx="10593236" cy="10291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3838"/>
            <a:ext cx="10515600" cy="4351338"/>
          </a:xfrm>
        </p:spPr>
        <p:txBody>
          <a:bodyPr>
            <a:normAutofit/>
          </a:bodyPr>
          <a:lstStyle>
            <a:lvl1pPr marL="355600" indent="-355600">
              <a:lnSpc>
                <a:spcPct val="150000"/>
              </a:lnSpc>
              <a:buFont typeface="Courier New" panose="02070309020205020404" pitchFamily="49" charset="0"/>
              <a:buChar char="o"/>
              <a:defRPr sz="2800"/>
            </a:lvl1pPr>
            <a:lvl2pPr marL="452438" indent="-269875">
              <a:lnSpc>
                <a:spcPct val="150000"/>
              </a:lnSpc>
              <a:buFont typeface="Courier New" panose="02070309020205020404" pitchFamily="49" charset="0"/>
              <a:buChar char="o"/>
              <a:defRPr sz="2400"/>
            </a:lvl2pPr>
            <a:lvl3pPr marL="539750" indent="-184150">
              <a:lnSpc>
                <a:spcPct val="150000"/>
              </a:lnSpc>
              <a:buFont typeface="Courier New" panose="02070309020205020404" pitchFamily="49" charset="0"/>
              <a:buChar char="o"/>
              <a:defRPr sz="1800"/>
            </a:lvl3pPr>
            <a:lvl4pPr marL="722313" indent="-182563">
              <a:lnSpc>
                <a:spcPct val="150000"/>
              </a:lnSpc>
              <a:buFont typeface="Courier New" panose="02070309020205020404" pitchFamily="49" charset="0"/>
              <a:buChar char="o"/>
              <a:defRPr sz="1800"/>
            </a:lvl4pPr>
            <a:lvl5pPr marL="932688" indent="-182880">
              <a:lnSpc>
                <a:spcPct val="150000"/>
              </a:lnSpc>
              <a:buFont typeface="Courier New" panose="02070309020205020404" pitchFamily="49" charset="0"/>
              <a:buChar char="o"/>
              <a:defRPr sz="180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Forschungsfeld | Teilprojekt | Kapitel o. ä.</a:t>
            </a:r>
            <a:endParaRPr lang="de-DE" dirty="0"/>
          </a:p>
        </p:txBody>
      </p:sp>
      <p:sp>
        <p:nvSpPr>
          <p:cNvPr id="8" name="Titel 1"/>
          <p:cNvSpPr txBox="1">
            <a:spLocks/>
          </p:cNvSpPr>
          <p:nvPr userDrawn="1"/>
        </p:nvSpPr>
        <p:spPr>
          <a:xfrm>
            <a:off x="838201" y="1164657"/>
            <a:ext cx="10515600" cy="659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de-DE" sz="360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1097279" y="1246340"/>
            <a:ext cx="10756855" cy="483426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00376C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57F8254A-806F-4EE4-A342-0095BD33E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0934" y="6417994"/>
            <a:ext cx="2743200" cy="5117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FFFFFF"/>
                </a:solidFill>
              </a:defRPr>
            </a:lvl1pPr>
          </a:lstStyle>
          <a:p>
            <a:fld id="{88D35FCA-A836-4536-920B-768E54BF797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9176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/>
            </a:lvl1pPr>
          </a:lstStyle>
          <a:p>
            <a:r>
              <a:rPr lang="de-DE" dirty="0"/>
              <a:t>Der Titel der Präsentation kann zweizeilig sein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rgbClr val="5F5F5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Vorname Name</a:t>
            </a:r>
          </a:p>
          <a:p>
            <a:r>
              <a:rPr lang="de-DE" dirty="0"/>
              <a:t>Institution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524000" y="530960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F5F5F"/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5755" y="6472989"/>
            <a:ext cx="11515349" cy="38501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Forschungsfeld | Teilprojekt | Kapitel o. ä.</a:t>
            </a:r>
          </a:p>
        </p:txBody>
      </p:sp>
    </p:spTree>
    <p:extLst>
      <p:ext uri="{BB962C8B-B14F-4D97-AF65-F5344CB8AC3E}">
        <p14:creationId xmlns:p14="http://schemas.microsoft.com/office/powerpoint/2010/main" val="1488591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Der Titel der Folie</a:t>
            </a:r>
            <a:br>
              <a:rPr lang="de-DE" dirty="0"/>
            </a:br>
            <a:r>
              <a:rPr lang="de-DE" dirty="0"/>
              <a:t>kann zweizeilig sein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48917" y="6472237"/>
            <a:ext cx="11502188" cy="385763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Forschungsfeld | Teilprojekt | Kapitel o. ä.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348917" y="954070"/>
            <a:ext cx="1648325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5F5F5F"/>
                </a:solidFill>
              </a:defRPr>
            </a:lvl1pPr>
          </a:lstStyle>
          <a:p>
            <a:fld id="{8AC333BA-966F-479D-8568-034C4DE6A71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582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1019254" cy="2852737"/>
          </a:xfrm>
        </p:spPr>
        <p:txBody>
          <a:bodyPr anchor="b"/>
          <a:lstStyle>
            <a:lvl1pPr algn="l">
              <a:lnSpc>
                <a:spcPct val="100000"/>
              </a:lnSpc>
              <a:defRPr sz="6000" baseline="0"/>
            </a:lvl1pPr>
          </a:lstStyle>
          <a:p>
            <a:r>
              <a:rPr lang="de-DE" dirty="0"/>
              <a:t>Der Titel des Abschnitts kann zweizeilig sein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31849" y="4589463"/>
            <a:ext cx="11019255" cy="1500187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45281" y="6474619"/>
            <a:ext cx="11505824" cy="383381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Forschungsfeld | Teilprojekt | Kapitel o. ä.</a:t>
            </a:r>
          </a:p>
        </p:txBody>
      </p:sp>
    </p:spTree>
    <p:extLst>
      <p:ext uri="{BB962C8B-B14F-4D97-AF65-F5344CB8AC3E}">
        <p14:creationId xmlns:p14="http://schemas.microsoft.com/office/powerpoint/2010/main" val="2757307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Der Titel der Folie</a:t>
            </a:r>
            <a:br>
              <a:rPr lang="de-DE" dirty="0"/>
            </a:br>
            <a:r>
              <a:rPr lang="de-DE" dirty="0"/>
              <a:t>kann zweizeilig sein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64696" y="1496963"/>
            <a:ext cx="5680800" cy="4680000"/>
          </a:xfrm>
        </p:spPr>
        <p:txBody>
          <a:bodyPr/>
          <a:lstStyle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199" y="1498582"/>
            <a:ext cx="5678905" cy="4678381"/>
          </a:xfrm>
        </p:spPr>
        <p:txBody>
          <a:bodyPr/>
          <a:lstStyle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8139" y="6467475"/>
            <a:ext cx="11512966" cy="3905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Forschungsfeld | Teilprojekt | Kapitel o. ä.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264696" y="952451"/>
            <a:ext cx="1708483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F5F5F"/>
                </a:solidFill>
              </a:defRPr>
            </a:lvl1pPr>
          </a:lstStyle>
          <a:p>
            <a:fld id="{8AC333BA-966F-479D-8568-034C4DE6A71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5824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24224" y="186648"/>
            <a:ext cx="8526879" cy="1144579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3374" y="1340000"/>
            <a:ext cx="56808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3374" y="2184717"/>
            <a:ext cx="5680800" cy="400494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340000"/>
            <a:ext cx="567890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184717"/>
            <a:ext cx="5678904" cy="400494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33374" y="6472239"/>
            <a:ext cx="11517729" cy="38576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Forschungsfeld | Teilprojekt | Kapitel o. ä.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333374" y="954070"/>
            <a:ext cx="173747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F5F5F"/>
                </a:solidFill>
              </a:defRPr>
            </a:lvl1pPr>
          </a:lstStyle>
          <a:p>
            <a:fld id="{8AC333BA-966F-479D-8568-034C4DE6A71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4793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32455" y="6472239"/>
            <a:ext cx="11518649" cy="38576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Forschungsfeld | Teilprojekt | Kapitel o. ä.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332456" y="954070"/>
            <a:ext cx="1616243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F5F5F"/>
                </a:solidFill>
              </a:defRPr>
            </a:lvl1pPr>
          </a:lstStyle>
          <a:p>
            <a:fld id="{8AC333BA-966F-479D-8568-034C4DE6A71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44942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28613" y="6469857"/>
            <a:ext cx="11506450" cy="3881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Forschungsfeld | Teilprojekt | Kapitel o. ä.</a:t>
            </a:r>
          </a:p>
        </p:txBody>
      </p:sp>
    </p:spTree>
    <p:extLst>
      <p:ext uri="{BB962C8B-B14F-4D97-AF65-F5344CB8AC3E}">
        <p14:creationId xmlns:p14="http://schemas.microsoft.com/office/powerpoint/2010/main" val="1296541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48916" y="866274"/>
            <a:ext cx="4628691" cy="11911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dirty="0"/>
              <a:t>Der Titel der Folie</a:t>
            </a:r>
            <a:br>
              <a:rPr lang="de-DE" dirty="0"/>
            </a:br>
            <a:r>
              <a:rPr lang="de-DE" dirty="0"/>
              <a:t>kann zweizeilig sein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7" y="987425"/>
            <a:ext cx="6679949" cy="51607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8917" y="2057399"/>
            <a:ext cx="4628690" cy="40907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48916" y="6472239"/>
            <a:ext cx="11514220" cy="38576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Forschungsfeld | Teilprojekt | Kapitel o. ä.</a:t>
            </a:r>
          </a:p>
        </p:txBody>
      </p:sp>
    </p:spTree>
    <p:extLst>
      <p:ext uri="{BB962C8B-B14F-4D97-AF65-F5344CB8AC3E}">
        <p14:creationId xmlns:p14="http://schemas.microsoft.com/office/powerpoint/2010/main" val="2521616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36884" y="987424"/>
            <a:ext cx="4640722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dirty="0"/>
              <a:t>Der Titel der Folie</a:t>
            </a:r>
            <a:br>
              <a:rPr lang="de-DE" dirty="0"/>
            </a:br>
            <a:r>
              <a:rPr lang="de-DE" dirty="0"/>
              <a:t>kann zweizeilig sein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6" y="987424"/>
            <a:ext cx="6681600" cy="516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8006" y="2060224"/>
            <a:ext cx="4629600" cy="4089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36884" y="6469857"/>
            <a:ext cx="11514221" cy="3881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Forschungsfeld | Teilprojekt | Kapitel o. ä.</a:t>
            </a:r>
          </a:p>
        </p:txBody>
      </p:sp>
    </p:spTree>
    <p:extLst>
      <p:ext uri="{BB962C8B-B14F-4D97-AF65-F5344CB8AC3E}">
        <p14:creationId xmlns:p14="http://schemas.microsoft.com/office/powerpoint/2010/main" val="3331225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87" y="1233637"/>
            <a:ext cx="11437626" cy="439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07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573541" y="192514"/>
            <a:ext cx="9277564" cy="1126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  <a:br>
              <a:rPr lang="de-DE" dirty="0"/>
            </a:br>
            <a:r>
              <a:rPr lang="de-DE" dirty="0"/>
              <a:t>Der Titel kann auch zweizeilig sein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8917" y="1467853"/>
            <a:ext cx="11502188" cy="4709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Rectangle 2"/>
          <p:cNvSpPr>
            <a:spLocks noChangeArrowheads="1"/>
          </p:cNvSpPr>
          <p:nvPr userDrawn="1"/>
        </p:nvSpPr>
        <p:spPr bwMode="auto">
          <a:xfrm flipV="1">
            <a:off x="4072" y="6474278"/>
            <a:ext cx="12187928" cy="383721"/>
          </a:xfrm>
          <a:prstGeom prst="rect">
            <a:avLst/>
          </a:prstGeom>
          <a:solidFill>
            <a:srgbClr val="00425A"/>
          </a:solidFill>
          <a:ln w="9525">
            <a:solidFill>
              <a:srgbClr val="003F75"/>
            </a:solidFill>
            <a:miter lim="800000"/>
            <a:headEnd/>
            <a:tailEnd/>
          </a:ln>
          <a:effectLst/>
        </p:spPr>
        <p:txBody>
          <a:bodyPr wrap="none" lIns="74427" tIns="37215" rIns="74427" bIns="37215" anchor="ctr"/>
          <a:lstStyle/>
          <a:p>
            <a:endParaRPr lang="de-DE" sz="4100"/>
          </a:p>
        </p:txBody>
      </p:sp>
      <p:cxnSp>
        <p:nvCxnSpPr>
          <p:cNvPr id="11" name="Gerader Verbinder 10"/>
          <p:cNvCxnSpPr/>
          <p:nvPr userDrawn="1"/>
        </p:nvCxnSpPr>
        <p:spPr>
          <a:xfrm>
            <a:off x="4072" y="819860"/>
            <a:ext cx="12192000" cy="8164"/>
          </a:xfrm>
          <a:prstGeom prst="lin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1" y="6493552"/>
            <a:ext cx="778592" cy="36444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8" y="87719"/>
            <a:ext cx="1713053" cy="65781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480" y="72722"/>
            <a:ext cx="656061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1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14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 dt="0"/>
  <p:txStyles>
    <p:titleStyle>
      <a:lvl1pPr algn="r" defTabSz="914400" rtl="0" eaLnBrk="1" latinLnBrk="0" hangingPunct="1">
        <a:lnSpc>
          <a:spcPct val="114000"/>
        </a:lnSpc>
        <a:spcBef>
          <a:spcPct val="0"/>
        </a:spcBef>
        <a:buNone/>
        <a:defRPr sz="3200" b="1" kern="1200">
          <a:solidFill>
            <a:schemeClr val="accent4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6215" y="192514"/>
            <a:ext cx="8504890" cy="1126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  <a:br>
              <a:rPr lang="de-DE" dirty="0"/>
            </a:br>
            <a:r>
              <a:rPr lang="de-DE" dirty="0"/>
              <a:t>Der Titel kann auch zweizeilig sein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8917" y="1467853"/>
            <a:ext cx="11502188" cy="4709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Rectangle 2"/>
          <p:cNvSpPr>
            <a:spLocks noChangeArrowheads="1"/>
          </p:cNvSpPr>
          <p:nvPr userDrawn="1"/>
        </p:nvSpPr>
        <p:spPr bwMode="auto">
          <a:xfrm flipV="1">
            <a:off x="4072" y="6474278"/>
            <a:ext cx="12187928" cy="383721"/>
          </a:xfrm>
          <a:prstGeom prst="rect">
            <a:avLst/>
          </a:prstGeom>
          <a:solidFill>
            <a:srgbClr val="00425A"/>
          </a:solidFill>
          <a:ln w="9525">
            <a:solidFill>
              <a:srgbClr val="003F75"/>
            </a:solidFill>
            <a:miter lim="800000"/>
            <a:headEnd/>
            <a:tailEnd/>
          </a:ln>
          <a:effectLst/>
        </p:spPr>
        <p:txBody>
          <a:bodyPr wrap="none" lIns="74427" tIns="37215" rIns="74427" bIns="37215" anchor="ctr"/>
          <a:lstStyle/>
          <a:p>
            <a:endParaRPr lang="de-DE" sz="4100"/>
          </a:p>
        </p:txBody>
      </p:sp>
      <p:cxnSp>
        <p:nvCxnSpPr>
          <p:cNvPr id="11" name="Gerader Verbinder 10"/>
          <p:cNvCxnSpPr/>
          <p:nvPr userDrawn="1"/>
        </p:nvCxnSpPr>
        <p:spPr>
          <a:xfrm>
            <a:off x="4072" y="81986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1" y="6493552"/>
            <a:ext cx="778592" cy="364447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8" y="87719"/>
            <a:ext cx="1713053" cy="65781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3" y="182945"/>
            <a:ext cx="1402080" cy="46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2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hf hdr="0" ftr="0" dt="0"/>
  <p:txStyles>
    <p:titleStyle>
      <a:lvl1pPr algn="r" defTabSz="914400" rtl="0" eaLnBrk="1" latinLnBrk="0" hangingPunct="1">
        <a:lnSpc>
          <a:spcPct val="114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04799" y="1524699"/>
            <a:ext cx="11524343" cy="2387600"/>
          </a:xfrm>
        </p:spPr>
        <p:txBody>
          <a:bodyPr/>
          <a:lstStyle/>
          <a:p>
            <a:r>
              <a:rPr lang="en-US" sz="5200" dirty="0"/>
              <a:t>Implications of an EU Import Stop on Food: </a:t>
            </a:r>
            <a:br>
              <a:rPr lang="en-US" sz="5200" dirty="0"/>
            </a:br>
            <a:r>
              <a:rPr lang="en-US" sz="5200" dirty="0"/>
              <a:t>A Dark Cloud with a Silver Lining?</a:t>
            </a:r>
            <a:endParaRPr lang="de-DE" sz="52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248214"/>
            <a:ext cx="9144000" cy="1979866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Ferike Thom</a:t>
            </a:r>
          </a:p>
          <a:p>
            <a:r>
              <a:rPr lang="de-DE" dirty="0"/>
              <a:t>Humboldt-University Berlin, </a:t>
            </a:r>
            <a:r>
              <a:rPr lang="de-DE" dirty="0" err="1"/>
              <a:t>Dep</a:t>
            </a:r>
            <a:r>
              <a:rPr lang="de-DE" dirty="0"/>
              <a:t>. International Trade and Development</a:t>
            </a:r>
          </a:p>
          <a:p>
            <a:r>
              <a:rPr lang="de-DE" dirty="0"/>
              <a:t>Project food4future</a:t>
            </a:r>
          </a:p>
          <a:p>
            <a:endParaRPr lang="de-DE" dirty="0"/>
          </a:p>
          <a:p>
            <a:r>
              <a:rPr lang="de-DE" dirty="0"/>
              <a:t>GTAP </a:t>
            </a:r>
            <a:r>
              <a:rPr lang="de-DE" dirty="0" err="1"/>
              <a:t>conference</a:t>
            </a:r>
            <a:r>
              <a:rPr lang="de-DE" dirty="0"/>
              <a:t>, June 9, 2022</a:t>
            </a:r>
          </a:p>
        </p:txBody>
      </p:sp>
    </p:spTree>
    <p:extLst>
      <p:ext uri="{BB962C8B-B14F-4D97-AF65-F5344CB8AC3E}">
        <p14:creationId xmlns:p14="http://schemas.microsoft.com/office/powerpoint/2010/main" val="40604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9A73F53-4643-44DC-97CF-DCC354AC5643}"/>
              </a:ext>
            </a:extLst>
          </p:cNvPr>
          <p:cNvSpPr/>
          <p:nvPr/>
        </p:nvSpPr>
        <p:spPr>
          <a:xfrm>
            <a:off x="6606156" y="1628610"/>
            <a:ext cx="5220000" cy="17543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BA8E7D-E43C-4E86-812B-16C4876CE062}"/>
              </a:ext>
            </a:extLst>
          </p:cNvPr>
          <p:cNvSpPr/>
          <p:nvPr/>
        </p:nvSpPr>
        <p:spPr>
          <a:xfrm>
            <a:off x="229618" y="1415250"/>
            <a:ext cx="5513426" cy="4457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B1A058-49FC-4F0D-BC42-FD971918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F0EB4-D5ED-45A2-B063-9CA31487A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33BA-966F-479D-8568-034C4DE6A711}" type="slidenum">
              <a:rPr lang="de-DE" smtClean="0"/>
              <a:pPr/>
              <a:t>2</a:t>
            </a:fld>
            <a:endParaRPr lang="de-DE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744592D-BFBF-447D-8C5D-2776A9564F40}"/>
              </a:ext>
            </a:extLst>
          </p:cNvPr>
          <p:cNvGrpSpPr/>
          <p:nvPr/>
        </p:nvGrpSpPr>
        <p:grpSpPr>
          <a:xfrm>
            <a:off x="399717" y="1615128"/>
            <a:ext cx="3166281" cy="2240922"/>
            <a:chOff x="348917" y="1025848"/>
            <a:chExt cx="3166281" cy="2240922"/>
          </a:xfrm>
        </p:grpSpPr>
        <p:pic>
          <p:nvPicPr>
            <p:cNvPr id="6" name="Picture 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943D0B4-559E-42F9-871C-C8240B045B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16" r="13073"/>
            <a:stretch/>
          </p:blipFill>
          <p:spPr>
            <a:xfrm>
              <a:off x="348917" y="1025848"/>
              <a:ext cx="2374711" cy="1994701"/>
            </a:xfrm>
            <a:prstGeom prst="rect">
              <a:avLst/>
            </a:prstGeom>
            <a:ln>
              <a:solidFill>
                <a:srgbClr val="00425A"/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AD18E3-8779-48E2-95A2-996C0F80F5A2}"/>
                </a:ext>
              </a:extLst>
            </p:cNvPr>
            <p:cNvSpPr txBox="1"/>
            <p:nvPr/>
          </p:nvSpPr>
          <p:spPr>
            <a:xfrm>
              <a:off x="348917" y="3020549"/>
              <a:ext cx="31662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Wikipedia.org: 2021 Suez </a:t>
              </a:r>
              <a:r>
                <a:rPr lang="de-DE" sz="1000" dirty="0" err="1"/>
                <a:t>Canal</a:t>
              </a:r>
              <a:r>
                <a:rPr lang="de-DE" sz="1000" dirty="0"/>
                <a:t> </a:t>
              </a:r>
              <a:r>
                <a:rPr lang="de-DE" sz="1000" dirty="0" err="1"/>
                <a:t>obstruction</a:t>
              </a:r>
              <a:endParaRPr lang="en-US" sz="10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46F0DCC-846E-4362-8CD8-E94402069276}"/>
              </a:ext>
            </a:extLst>
          </p:cNvPr>
          <p:cNvGrpSpPr/>
          <p:nvPr/>
        </p:nvGrpSpPr>
        <p:grpSpPr>
          <a:xfrm>
            <a:off x="2893643" y="1598129"/>
            <a:ext cx="2670583" cy="2295219"/>
            <a:chOff x="2842843" y="1008849"/>
            <a:chExt cx="2670583" cy="2295219"/>
          </a:xfrm>
        </p:grpSpPr>
        <p:pic>
          <p:nvPicPr>
            <p:cNvPr id="9" name="Picture 8" descr="A picture containing person, person, suit, business&#10;&#10;Description automatically generated">
              <a:extLst>
                <a:ext uri="{FF2B5EF4-FFF2-40B4-BE49-F238E27FC236}">
                  <a16:creationId xmlns:a16="http://schemas.microsoft.com/office/drawing/2014/main" id="{957BD798-6B11-48C8-9D11-AA58C65508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37"/>
            <a:stretch/>
          </p:blipFill>
          <p:spPr>
            <a:xfrm>
              <a:off x="2842843" y="1008849"/>
              <a:ext cx="2670583" cy="1733397"/>
            </a:xfrm>
            <a:prstGeom prst="rect">
              <a:avLst/>
            </a:prstGeom>
            <a:ln>
              <a:solidFill>
                <a:srgbClr val="00425A"/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8BE87BC-FCCA-4BF8-A770-52616E03B177}"/>
                </a:ext>
              </a:extLst>
            </p:cNvPr>
            <p:cNvSpPr txBox="1"/>
            <p:nvPr/>
          </p:nvSpPr>
          <p:spPr>
            <a:xfrm>
              <a:off x="2842843" y="2750070"/>
              <a:ext cx="267058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https://edition.cnn.com/videos/tv/2018/03/26/news-stream-intv-kwok-stout-china-us-tariff-trade-war-fears.cnn</a:t>
              </a:r>
              <a:endParaRPr lang="en-US" sz="1000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3F18C9C-2767-464D-B232-85323816B189}"/>
              </a:ext>
            </a:extLst>
          </p:cNvPr>
          <p:cNvSpPr txBox="1"/>
          <p:nvPr/>
        </p:nvSpPr>
        <p:spPr>
          <a:xfrm>
            <a:off x="325154" y="3894687"/>
            <a:ext cx="364943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dirty="0"/>
              <a:t>Many </a:t>
            </a:r>
            <a:r>
              <a:rPr lang="de-DE" sz="2000" dirty="0" err="1"/>
              <a:t>disruptions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international trade </a:t>
            </a:r>
            <a:r>
              <a:rPr lang="de-DE" sz="2000" dirty="0" err="1"/>
              <a:t>chains</a:t>
            </a:r>
            <a:r>
              <a:rPr lang="de-DE" sz="2000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Pandemic</a:t>
            </a:r>
            <a:r>
              <a:rPr lang="de-DE" sz="2000" dirty="0"/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US-chinese „trade war“,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clogged</a:t>
            </a:r>
            <a:r>
              <a:rPr lang="de-DE" sz="2000" dirty="0"/>
              <a:t> Suez-</a:t>
            </a:r>
            <a:r>
              <a:rPr lang="de-DE" sz="2000" dirty="0" err="1"/>
              <a:t>canal</a:t>
            </a:r>
            <a:r>
              <a:rPr lang="de-DE" sz="2000" dirty="0"/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war in Ukraine and </a:t>
            </a:r>
            <a:r>
              <a:rPr lang="de-DE" sz="2000" dirty="0" err="1"/>
              <a:t>sanctions</a:t>
            </a:r>
            <a:endParaRPr lang="de-DE" sz="2000" dirty="0"/>
          </a:p>
        </p:txBody>
      </p:sp>
      <p:pic>
        <p:nvPicPr>
          <p:cNvPr id="8" name="Graphic 7" descr="Covid-19 with solid fill">
            <a:extLst>
              <a:ext uri="{FF2B5EF4-FFF2-40B4-BE49-F238E27FC236}">
                <a16:creationId xmlns:a16="http://schemas.microsoft.com/office/drawing/2014/main" id="{6DCB84D8-D30A-4F73-9C52-6797E14447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5045" y="3770901"/>
            <a:ext cx="1638381" cy="1638381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4AD9DFA9-F6CA-4055-8383-818ABBFD707D}"/>
              </a:ext>
            </a:extLst>
          </p:cNvPr>
          <p:cNvSpPr/>
          <p:nvPr/>
        </p:nvSpPr>
        <p:spPr>
          <a:xfrm>
            <a:off x="5814280" y="2133805"/>
            <a:ext cx="750922" cy="725891"/>
          </a:xfrm>
          <a:prstGeom prst="rightArrow">
            <a:avLst>
              <a:gd name="adj1" fmla="val 46549"/>
              <a:gd name="adj2" fmla="val 49452"/>
            </a:avLst>
          </a:prstGeom>
          <a:solidFill>
            <a:srgbClr val="00425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FB2FC9-D886-47E2-9D4D-6162ED94E5CA}"/>
              </a:ext>
            </a:extLst>
          </p:cNvPr>
          <p:cNvSpPr/>
          <p:nvPr/>
        </p:nvSpPr>
        <p:spPr>
          <a:xfrm>
            <a:off x="6565202" y="3995654"/>
            <a:ext cx="5220000" cy="169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F09A4F3-5FCC-448E-9CC5-09F58B83392A}"/>
              </a:ext>
            </a:extLst>
          </p:cNvPr>
          <p:cNvSpPr txBox="1"/>
          <p:nvPr/>
        </p:nvSpPr>
        <p:spPr>
          <a:xfrm>
            <a:off x="6671172" y="4077342"/>
            <a:ext cx="5114030" cy="152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Double </a:t>
            </a: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gap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 algn="just">
              <a:spcAft>
                <a:spcPts val="800"/>
              </a:spcAft>
              <a:buFontTx/>
              <a:buChar char="-"/>
            </a:pPr>
            <a:r>
              <a:rPr lang="de-DE" sz="2000" dirty="0" err="1">
                <a:solidFill>
                  <a:srgbClr val="00425A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Only</a:t>
            </a:r>
            <a:r>
              <a:rPr lang="de-DE" sz="2000" dirty="0">
                <a:solidFill>
                  <a:srgbClr val="00425A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rgbClr val="00425A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little</a:t>
            </a:r>
            <a:r>
              <a:rPr lang="de-DE" sz="2000" dirty="0">
                <a:solidFill>
                  <a:srgbClr val="00425A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rgbClr val="00425A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literature</a:t>
            </a:r>
            <a:r>
              <a:rPr lang="de-DE" sz="2000" dirty="0">
                <a:solidFill>
                  <a:srgbClr val="00425A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on trade </a:t>
            </a:r>
            <a:r>
              <a:rPr lang="de-DE" sz="2000" dirty="0" err="1">
                <a:solidFill>
                  <a:srgbClr val="00425A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reduction</a:t>
            </a:r>
            <a:r>
              <a:rPr lang="de-DE" sz="2000" dirty="0">
                <a:solidFill>
                  <a:srgbClr val="00425A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spcAft>
                <a:spcPts val="800"/>
              </a:spcAft>
              <a:buFontTx/>
              <a:buChar char="-"/>
            </a:pP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Only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little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literature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on extreme </a:t>
            </a: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scenarios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 Can </a:t>
            </a: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our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standard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models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even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depict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them</a:t>
            </a:r>
            <a:r>
              <a:rPr lang="de-DE" sz="2000" dirty="0">
                <a:solidFill>
                  <a:srgbClr val="00425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de-DE" sz="2000" dirty="0">
                <a:solidFill>
                  <a:srgbClr val="00425A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>
              <a:solidFill>
                <a:srgbClr val="00425A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459983AE-A568-444B-8A60-CEE8DFD2DC8B}"/>
              </a:ext>
            </a:extLst>
          </p:cNvPr>
          <p:cNvSpPr/>
          <p:nvPr/>
        </p:nvSpPr>
        <p:spPr>
          <a:xfrm rot="5400000">
            <a:off x="9031760" y="3451561"/>
            <a:ext cx="275647" cy="455474"/>
          </a:xfrm>
          <a:prstGeom prst="rightArrow">
            <a:avLst>
              <a:gd name="adj1" fmla="val 46549"/>
              <a:gd name="adj2" fmla="val 49452"/>
            </a:avLst>
          </a:prstGeom>
          <a:solidFill>
            <a:srgbClr val="00425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CFE770-6CE3-E69E-2AC2-CD09B3BC8584}"/>
              </a:ext>
            </a:extLst>
          </p:cNvPr>
          <p:cNvSpPr txBox="1"/>
          <p:nvPr/>
        </p:nvSpPr>
        <p:spPr>
          <a:xfrm>
            <a:off x="6606156" y="1649183"/>
            <a:ext cx="5220000" cy="173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2000" dirty="0">
                <a:solidFill>
                  <a:srgbClr val="00425A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Can self-sufficiency be the better alternative to dependency on imports and politically unreliable trading partners? </a:t>
            </a:r>
          </a:p>
          <a:p>
            <a:pPr algn="just">
              <a:spcAft>
                <a:spcPts val="800"/>
              </a:spcAft>
            </a:pPr>
            <a:r>
              <a:rPr lang="en-US" sz="2000" dirty="0">
                <a:solidFill>
                  <a:srgbClr val="00425A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For which products? Can self-sufficiency reached at relatively low costs?</a:t>
            </a:r>
            <a:endParaRPr lang="en-US" dirty="0">
              <a:solidFill>
                <a:srgbClr val="00425A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6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6" grpId="0" animBg="1"/>
      <p:bldP spid="16" grpId="0"/>
      <p:bldP spid="11" grpId="0" animBg="1"/>
      <p:bldP spid="34" grpId="0" animBg="1"/>
      <p:bldP spid="35" grpId="0"/>
      <p:bldP spid="39" grpId="0" animBg="1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A2CC6-2FC4-4244-A3B0-4AE4451F0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Methods and Scenario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6EDB55-FF53-470B-BBB4-6A0D66D03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Scenario: Drastic import reductions for most food and feed products. </a:t>
            </a:r>
          </a:p>
          <a:p>
            <a:endParaRPr lang="en-US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Model: Common Agricultural Policy </a:t>
            </a:r>
            <a:r>
              <a:rPr lang="en-US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Regionalised</a:t>
            </a:r>
            <a:r>
              <a:rPr lang="en-US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Impact Model CAPRI</a:t>
            </a:r>
          </a:p>
          <a:p>
            <a:pPr lvl="1"/>
            <a:r>
              <a:rPr lang="en-US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Partial Equilibrium Model</a:t>
            </a:r>
          </a:p>
          <a:p>
            <a:pPr lvl="1"/>
            <a:r>
              <a:rPr lang="en-US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European Supply Module and Global Market Module</a:t>
            </a:r>
          </a:p>
          <a:p>
            <a:pPr lvl="1"/>
            <a:endParaRPr lang="en-US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Implemented by setting a prohibitive import tariffs.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685F5E8C-0827-4F1E-9565-812102075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33BA-966F-479D-8568-034C4DE6A711}" type="slidenum">
              <a:rPr lang="de-DE" sz="1400" smtClean="0"/>
              <a:pPr/>
              <a:t>3</a:t>
            </a:fld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30341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8795E63-2D3E-2867-B550-23CA26AE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Different </a:t>
            </a:r>
            <a:r>
              <a:rPr lang="de-DE" dirty="0" err="1"/>
              <a:t>Reactions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Commodity</a:t>
            </a:r>
            <a:r>
              <a:rPr lang="de-DE" dirty="0"/>
              <a:t> Groups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DB04CF-4673-B9F2-B694-7EF24D1D4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dirty="0" err="1"/>
              <a:t>Relatively</a:t>
            </a:r>
            <a:r>
              <a:rPr lang="de-DE" dirty="0"/>
              <a:t> </a:t>
            </a:r>
            <a:r>
              <a:rPr lang="de-DE" dirty="0" err="1"/>
              <a:t>unaffected</a:t>
            </a:r>
            <a:r>
              <a:rPr lang="de-DE" dirty="0"/>
              <a:t> in EU:</a:t>
            </a:r>
          </a:p>
          <a:p>
            <a:pPr lvl="1"/>
            <a:r>
              <a:rPr lang="en-US" dirty="0"/>
              <a:t>Cereal, vegetables and fruit, dairy </a:t>
            </a:r>
          </a:p>
          <a:p>
            <a:pPr lvl="1"/>
            <a:r>
              <a:rPr lang="en-US" dirty="0"/>
              <a:t>EU is a net exporter</a:t>
            </a:r>
          </a:p>
          <a:p>
            <a:pPr lvl="1"/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de-DE" dirty="0" err="1"/>
              <a:t>Directly</a:t>
            </a:r>
            <a:r>
              <a:rPr lang="de-DE" dirty="0"/>
              <a:t> </a:t>
            </a:r>
            <a:r>
              <a:rPr lang="de-DE" dirty="0" err="1"/>
              <a:t>affected</a:t>
            </a:r>
            <a:r>
              <a:rPr lang="de-DE" dirty="0"/>
              <a:t>:</a:t>
            </a:r>
          </a:p>
          <a:p>
            <a:pPr lvl="1"/>
            <a:r>
              <a:rPr lang="de-DE" dirty="0" err="1"/>
              <a:t>Oilseeds</a:t>
            </a:r>
            <a:r>
              <a:rPr lang="de-DE" dirty="0"/>
              <a:t>: </a:t>
            </a:r>
            <a:r>
              <a:rPr lang="de-DE" dirty="0" err="1"/>
              <a:t>mainly</a:t>
            </a:r>
            <a:r>
              <a:rPr lang="de-DE" dirty="0"/>
              <a:t> </a:t>
            </a:r>
            <a:r>
              <a:rPr lang="de-DE" dirty="0" err="1"/>
              <a:t>soybean</a:t>
            </a:r>
            <a:r>
              <a:rPr lang="de-DE" dirty="0"/>
              <a:t>. </a:t>
            </a:r>
            <a:r>
              <a:rPr lang="de-DE" dirty="0" err="1"/>
              <a:t>Rapeseed</a:t>
            </a:r>
            <a:r>
              <a:rPr lang="de-DE" dirty="0"/>
              <a:t> and </a:t>
            </a:r>
            <a:r>
              <a:rPr lang="de-DE" dirty="0" err="1"/>
              <a:t>sunflower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substitutes</a:t>
            </a:r>
            <a:endParaRPr lang="de-DE" dirty="0"/>
          </a:p>
          <a:p>
            <a:pPr lvl="1"/>
            <a:r>
              <a:rPr lang="de-DE" dirty="0"/>
              <a:t>EU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net</a:t>
            </a:r>
            <a:r>
              <a:rPr lang="de-DE" dirty="0"/>
              <a:t> </a:t>
            </a:r>
            <a:r>
              <a:rPr lang="de-DE" dirty="0" err="1"/>
              <a:t>importer</a:t>
            </a:r>
            <a:endParaRPr lang="de-DE" dirty="0"/>
          </a:p>
          <a:p>
            <a:pPr lvl="1"/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dirty="0" err="1"/>
              <a:t>Indirectly</a:t>
            </a:r>
            <a:r>
              <a:rPr lang="de-DE" dirty="0"/>
              <a:t> </a:t>
            </a:r>
            <a:r>
              <a:rPr lang="de-DE" dirty="0" err="1"/>
              <a:t>affected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oilseed</a:t>
            </a:r>
            <a:r>
              <a:rPr lang="de-DE" dirty="0"/>
              <a:t> </a:t>
            </a:r>
            <a:r>
              <a:rPr lang="de-DE" dirty="0" err="1"/>
              <a:t>stop</a:t>
            </a:r>
            <a:r>
              <a:rPr lang="de-DE" dirty="0"/>
              <a:t>:</a:t>
            </a:r>
          </a:p>
          <a:p>
            <a:pPr lvl="1"/>
            <a:r>
              <a:rPr lang="de-DE" dirty="0"/>
              <a:t>Meat and </a:t>
            </a:r>
            <a:r>
              <a:rPr lang="de-DE" dirty="0" err="1"/>
              <a:t>upstream</a:t>
            </a:r>
            <a:r>
              <a:rPr lang="de-DE" dirty="0"/>
              <a:t> </a:t>
            </a:r>
            <a:r>
              <a:rPr lang="de-DE" dirty="0" err="1"/>
              <a:t>products</a:t>
            </a:r>
            <a:r>
              <a:rPr lang="de-DE" dirty="0"/>
              <a:t>: </a:t>
            </a:r>
            <a:r>
              <a:rPr lang="de-DE" dirty="0" err="1"/>
              <a:t>oils</a:t>
            </a:r>
            <a:r>
              <a:rPr lang="de-DE" dirty="0"/>
              <a:t>, </a:t>
            </a:r>
            <a:r>
              <a:rPr lang="de-DE" err="1"/>
              <a:t>oilseed</a:t>
            </a:r>
            <a:r>
              <a:rPr lang="de-DE"/>
              <a:t> cakeEU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net</a:t>
            </a:r>
            <a:r>
              <a:rPr lang="de-DE" dirty="0"/>
              <a:t> </a:t>
            </a:r>
            <a:r>
              <a:rPr lang="de-DE" dirty="0" err="1"/>
              <a:t>exporter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12A7F6-18AE-2104-52CD-4619B5C62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33BA-966F-479D-8568-034C4DE6A711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3798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Chart&#10;&#10;Description automatically generated">
            <a:extLst>
              <a:ext uri="{FF2B5EF4-FFF2-40B4-BE49-F238E27FC236}">
                <a16:creationId xmlns:a16="http://schemas.microsoft.com/office/drawing/2014/main" id="{D0BC3CEA-8C99-336A-4B62-8C1AEC6DDC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0" t="11823" r="7962" b="8076"/>
          <a:stretch/>
        </p:blipFill>
        <p:spPr>
          <a:xfrm>
            <a:off x="814505" y="1607383"/>
            <a:ext cx="4771453" cy="46137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D72DE6-7EC9-4F9D-A021-ACECB20D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EU market balance for oilseeds changes.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9565CA-2BBB-466F-820D-5CAD0580A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2621" y="6492049"/>
            <a:ext cx="1708483" cy="365125"/>
          </a:xfrm>
        </p:spPr>
        <p:txBody>
          <a:bodyPr/>
          <a:lstStyle/>
          <a:p>
            <a:fld id="{8AC333BA-966F-479D-8568-034C4DE6A711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91AC47-EBA5-45ED-81B1-0747E460F75C}"/>
              </a:ext>
            </a:extLst>
          </p:cNvPr>
          <p:cNvSpPr txBox="1"/>
          <p:nvPr/>
        </p:nvSpPr>
        <p:spPr>
          <a:xfrm>
            <a:off x="4864098" y="1062910"/>
            <a:ext cx="6987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Figure 1: EU </a:t>
            </a:r>
            <a:r>
              <a:rPr lang="de-DE" dirty="0" err="1"/>
              <a:t>market</a:t>
            </a:r>
            <a:r>
              <a:rPr lang="de-DE" dirty="0"/>
              <a:t> </a:t>
            </a:r>
            <a:r>
              <a:rPr lang="de-DE" dirty="0" err="1"/>
              <a:t>balance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oilseeds</a:t>
            </a:r>
            <a:r>
              <a:rPr lang="de-DE" dirty="0"/>
              <a:t>, in </a:t>
            </a:r>
            <a:r>
              <a:rPr lang="de-DE" dirty="0" err="1"/>
              <a:t>quantities</a:t>
            </a:r>
            <a:endParaRPr lang="en-US" dirty="0"/>
          </a:p>
          <a:p>
            <a:pPr algn="r"/>
            <a:endParaRPr lang="en-US" dirty="0"/>
          </a:p>
        </p:txBody>
      </p:sp>
      <p:pic>
        <p:nvPicPr>
          <p:cNvPr id="6" name="Picture 5" descr="Chart, diagram&#10;&#10;Description automatically generated">
            <a:extLst>
              <a:ext uri="{FF2B5EF4-FFF2-40B4-BE49-F238E27FC236}">
                <a16:creationId xmlns:a16="http://schemas.microsoft.com/office/drawing/2014/main" id="{9849E91F-4559-E6B5-6821-CA631835EA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" t="13897" r="7654" b="10648"/>
          <a:stretch/>
        </p:blipFill>
        <p:spPr>
          <a:xfrm>
            <a:off x="6387595" y="1657164"/>
            <a:ext cx="4860001" cy="2897501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A4525E15-622D-CAE6-3210-97D534C1E28F}"/>
              </a:ext>
            </a:extLst>
          </p:cNvPr>
          <p:cNvGrpSpPr/>
          <p:nvPr/>
        </p:nvGrpSpPr>
        <p:grpSpPr>
          <a:xfrm>
            <a:off x="-442258" y="1907650"/>
            <a:ext cx="8703642" cy="4174169"/>
            <a:chOff x="-38502" y="1907650"/>
            <a:chExt cx="8703642" cy="417416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1113ECC-EFDD-96EB-27D9-8CDE0AB15049}"/>
                </a:ext>
              </a:extLst>
            </p:cNvPr>
            <p:cNvSpPr txBox="1"/>
            <p:nvPr/>
          </p:nvSpPr>
          <p:spPr>
            <a:xfrm>
              <a:off x="5846621" y="5344994"/>
              <a:ext cx="2818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human </a:t>
              </a:r>
              <a:r>
                <a:rPr lang="de-DE" sz="1400" dirty="0" err="1"/>
                <a:t>consumption</a:t>
              </a:r>
              <a:endParaRPr lang="en-US" sz="14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D91138E-6C92-FCA4-6142-29031CC2FA1D}"/>
                </a:ext>
              </a:extLst>
            </p:cNvPr>
            <p:cNvSpPr txBox="1"/>
            <p:nvPr/>
          </p:nvSpPr>
          <p:spPr>
            <a:xfrm>
              <a:off x="-38501" y="2276982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 err="1"/>
                <a:t>production</a:t>
              </a:r>
              <a:endParaRPr lang="en-US" sz="14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72F961E-16C6-B4BD-5CB0-0A6E7B2C87EF}"/>
                </a:ext>
              </a:extLst>
            </p:cNvPr>
            <p:cNvSpPr txBox="1"/>
            <p:nvPr/>
          </p:nvSpPr>
          <p:spPr>
            <a:xfrm>
              <a:off x="5850573" y="4755845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err="1"/>
                <a:t>processing</a:t>
              </a:r>
              <a:endParaRPr lang="en-US" sz="14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AA652B9-194A-9945-F306-A865FD4ADD2D}"/>
                </a:ext>
              </a:extLst>
            </p:cNvPr>
            <p:cNvSpPr txBox="1"/>
            <p:nvPr/>
          </p:nvSpPr>
          <p:spPr>
            <a:xfrm>
              <a:off x="5858491" y="2951622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err="1"/>
                <a:t>feed</a:t>
              </a:r>
              <a:endParaRPr lang="en-US" sz="14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E353466-A451-0B3E-F167-41B91338C480}"/>
                </a:ext>
              </a:extLst>
            </p:cNvPr>
            <p:cNvSpPr txBox="1"/>
            <p:nvPr/>
          </p:nvSpPr>
          <p:spPr>
            <a:xfrm>
              <a:off x="2158448" y="5529660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 err="1"/>
                <a:t>sunflower</a:t>
              </a:r>
              <a:endParaRPr lang="en-US" sz="14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4EE822-6EDD-4329-C2E7-842EE318169C}"/>
                </a:ext>
              </a:extLst>
            </p:cNvPr>
            <p:cNvSpPr txBox="1"/>
            <p:nvPr/>
          </p:nvSpPr>
          <p:spPr>
            <a:xfrm>
              <a:off x="2158449" y="3831685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 err="1"/>
                <a:t>soybean</a:t>
              </a:r>
              <a:endParaRPr lang="en-US" sz="14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3151872-007B-3A8E-9F33-3112DD2A012D}"/>
                </a:ext>
              </a:extLst>
            </p:cNvPr>
            <p:cNvSpPr txBox="1"/>
            <p:nvPr/>
          </p:nvSpPr>
          <p:spPr>
            <a:xfrm>
              <a:off x="2158450" y="1907650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 err="1"/>
                <a:t>rapeseed</a:t>
              </a:r>
              <a:endParaRPr lang="en-US" sz="14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AF64CA6-1ED4-574E-E0B0-0793E5E5E87A}"/>
                </a:ext>
              </a:extLst>
            </p:cNvPr>
            <p:cNvSpPr txBox="1"/>
            <p:nvPr/>
          </p:nvSpPr>
          <p:spPr>
            <a:xfrm>
              <a:off x="-38502" y="4940511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 err="1"/>
                <a:t>imports</a:t>
              </a:r>
              <a:endParaRPr lang="en-US" sz="14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F91A83B-77D6-B4E0-071A-9C331E40ED58}"/>
                </a:ext>
              </a:extLst>
            </p:cNvPr>
            <p:cNvSpPr txBox="1"/>
            <p:nvPr/>
          </p:nvSpPr>
          <p:spPr>
            <a:xfrm>
              <a:off x="5858491" y="5774042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err="1"/>
                <a:t>exports</a:t>
              </a:r>
              <a:endParaRPr lang="en-US" sz="14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FB157BA-19ED-86AB-99DB-317B32A3F064}"/>
              </a:ext>
            </a:extLst>
          </p:cNvPr>
          <p:cNvGrpSpPr/>
          <p:nvPr/>
        </p:nvGrpSpPr>
        <p:grpSpPr>
          <a:xfrm>
            <a:off x="5127261" y="1907650"/>
            <a:ext cx="7745595" cy="2689755"/>
            <a:chOff x="-86002" y="1907650"/>
            <a:chExt cx="7745595" cy="268975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1BC169F-4FB1-B746-BA0C-7F591B767B4F}"/>
                </a:ext>
              </a:extLst>
            </p:cNvPr>
            <p:cNvSpPr txBox="1"/>
            <p:nvPr/>
          </p:nvSpPr>
          <p:spPr>
            <a:xfrm>
              <a:off x="5929746" y="3836833"/>
              <a:ext cx="17298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human </a:t>
              </a:r>
            </a:p>
            <a:p>
              <a:r>
                <a:rPr lang="de-DE" sz="1400" dirty="0" err="1"/>
                <a:t>consumption</a:t>
              </a:r>
              <a:endParaRPr lang="en-US" sz="14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9B37B8E-0673-A837-6BEC-101F4136E0C1}"/>
                </a:ext>
              </a:extLst>
            </p:cNvPr>
            <p:cNvSpPr txBox="1"/>
            <p:nvPr/>
          </p:nvSpPr>
          <p:spPr>
            <a:xfrm>
              <a:off x="-74126" y="2276982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 err="1"/>
                <a:t>production</a:t>
              </a:r>
              <a:endParaRPr lang="en-US" sz="14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200045E-D630-D7EB-5A9D-1A6E30DF113F}"/>
                </a:ext>
              </a:extLst>
            </p:cNvPr>
            <p:cNvSpPr txBox="1"/>
            <p:nvPr/>
          </p:nvSpPr>
          <p:spPr>
            <a:xfrm>
              <a:off x="5933698" y="3413934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err="1"/>
                <a:t>processing</a:t>
              </a:r>
              <a:endParaRPr lang="en-US" sz="140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8072EBF-4525-9876-B612-B8DCE2C3FF74}"/>
                </a:ext>
              </a:extLst>
            </p:cNvPr>
            <p:cNvSpPr txBox="1"/>
            <p:nvPr/>
          </p:nvSpPr>
          <p:spPr>
            <a:xfrm>
              <a:off x="5941616" y="2334105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err="1"/>
                <a:t>feed</a:t>
              </a:r>
              <a:endParaRPr lang="en-US" sz="14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5A1FCB7-E584-5ED5-0323-F84945166B78}"/>
                </a:ext>
              </a:extLst>
            </p:cNvPr>
            <p:cNvSpPr txBox="1"/>
            <p:nvPr/>
          </p:nvSpPr>
          <p:spPr>
            <a:xfrm>
              <a:off x="2158448" y="4057121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 err="1"/>
                <a:t>sunflower</a:t>
              </a:r>
              <a:endParaRPr lang="en-US" sz="14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945672D-9D35-EAC2-D3AF-D815B8A8659B}"/>
                </a:ext>
              </a:extLst>
            </p:cNvPr>
            <p:cNvSpPr txBox="1"/>
            <p:nvPr/>
          </p:nvSpPr>
          <p:spPr>
            <a:xfrm>
              <a:off x="2158449" y="3285422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 err="1"/>
                <a:t>soybean</a:t>
              </a:r>
              <a:endParaRPr lang="en-US" sz="14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A75BC36-53B5-F916-112D-087BE3EE45D6}"/>
                </a:ext>
              </a:extLst>
            </p:cNvPr>
            <p:cNvSpPr txBox="1"/>
            <p:nvPr/>
          </p:nvSpPr>
          <p:spPr>
            <a:xfrm>
              <a:off x="2158450" y="1907650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 err="1"/>
                <a:t>rapeseed</a:t>
              </a:r>
              <a:endParaRPr lang="en-US" sz="14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4B1D34-12F9-9DAA-B2AE-C95B9D1DD60E}"/>
                </a:ext>
              </a:extLst>
            </p:cNvPr>
            <p:cNvSpPr txBox="1"/>
            <p:nvPr/>
          </p:nvSpPr>
          <p:spPr>
            <a:xfrm>
              <a:off x="-86002" y="4204242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 err="1"/>
                <a:t>imports</a:t>
              </a:r>
              <a:endParaRPr lang="en-US" sz="1400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FD96062-E7E1-1760-C38E-827C7BB5C1C4}"/>
                </a:ext>
              </a:extLst>
            </p:cNvPr>
            <p:cNvSpPr txBox="1"/>
            <p:nvPr/>
          </p:nvSpPr>
          <p:spPr>
            <a:xfrm>
              <a:off x="5917866" y="4289628"/>
              <a:ext cx="1353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err="1"/>
                <a:t>exports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6602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FB2F4-DA9B-41D3-8BA1-DB8C50590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Supply </a:t>
            </a:r>
            <a:r>
              <a:rPr lang="de-DE" dirty="0" err="1"/>
              <a:t>increases</a:t>
            </a:r>
            <a:r>
              <a:rPr lang="de-DE" dirty="0"/>
              <a:t> in EU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oilseeds</a:t>
            </a:r>
            <a:r>
              <a:rPr lang="de-DE" dirty="0"/>
              <a:t> and </a:t>
            </a:r>
            <a:r>
              <a:rPr lang="de-DE" dirty="0" err="1"/>
              <a:t>overall</a:t>
            </a:r>
            <a:r>
              <a:rPr lang="de-DE" dirty="0"/>
              <a:t>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B9E01A-CEA3-4A9D-8A08-0879678A2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33BA-966F-479D-8568-034C4DE6A711}" type="slidenum">
              <a:rPr lang="de-DE" smtClean="0"/>
              <a:pPr/>
              <a:t>6</a:t>
            </a:fld>
            <a:endParaRPr lang="de-DE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FC70133-085C-42CA-9F8F-A205900F9E92}"/>
              </a:ext>
            </a:extLst>
          </p:cNvPr>
          <p:cNvGrpSpPr/>
          <p:nvPr/>
        </p:nvGrpSpPr>
        <p:grpSpPr>
          <a:xfrm>
            <a:off x="0" y="1695990"/>
            <a:ext cx="12192000" cy="4390208"/>
            <a:chOff x="0" y="1472470"/>
            <a:chExt cx="12192000" cy="4390208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6EBECC57-52FB-419E-96DF-FC0A9EB92E76}"/>
                </a:ext>
              </a:extLst>
            </p:cNvPr>
            <p:cNvGrpSpPr/>
            <p:nvPr/>
          </p:nvGrpSpPr>
          <p:grpSpPr>
            <a:xfrm>
              <a:off x="0" y="1472470"/>
              <a:ext cx="12192000" cy="4202910"/>
              <a:chOff x="0" y="2122710"/>
              <a:chExt cx="12192000" cy="4202910"/>
            </a:xfrm>
          </p:grpSpPr>
          <p:pic>
            <p:nvPicPr>
              <p:cNvPr id="10" name="Grafik 9">
                <a:extLst>
                  <a:ext uri="{FF2B5EF4-FFF2-40B4-BE49-F238E27FC236}">
                    <a16:creationId xmlns:a16="http://schemas.microsoft.com/office/drawing/2014/main" id="{7E27DF2F-ED8B-461B-A586-EF7121476C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473" b="28475"/>
              <a:stretch/>
            </p:blipFill>
            <p:spPr>
              <a:xfrm>
                <a:off x="0" y="2769041"/>
                <a:ext cx="12192000" cy="2621106"/>
              </a:xfrm>
              <a:prstGeom prst="rect">
                <a:avLst/>
              </a:prstGeom>
            </p:spPr>
          </p:pic>
          <p:pic>
            <p:nvPicPr>
              <p:cNvPr id="11" name="Grafik 10">
                <a:extLst>
                  <a:ext uri="{FF2B5EF4-FFF2-40B4-BE49-F238E27FC236}">
                    <a16:creationId xmlns:a16="http://schemas.microsoft.com/office/drawing/2014/main" id="{6694228E-57A7-461A-BA24-7B9A5EB074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875" t="91766" r="16563" b="2678"/>
              <a:stretch/>
            </p:blipFill>
            <p:spPr>
              <a:xfrm>
                <a:off x="2038350" y="5729288"/>
                <a:ext cx="8115300" cy="596332"/>
              </a:xfrm>
              <a:prstGeom prst="rect">
                <a:avLst/>
              </a:prstGeom>
            </p:spPr>
          </p:pic>
          <p:sp>
            <p:nvSpPr>
              <p:cNvPr id="12" name="TextBox 13">
                <a:extLst>
                  <a:ext uri="{FF2B5EF4-FFF2-40B4-BE49-F238E27FC236}">
                    <a16:creationId xmlns:a16="http://schemas.microsoft.com/office/drawing/2014/main" id="{31F5CF20-5F8C-4C2C-A95A-AF80AEC510DF}"/>
                  </a:ext>
                </a:extLst>
              </p:cNvPr>
              <p:cNvSpPr txBox="1"/>
              <p:nvPr/>
            </p:nvSpPr>
            <p:spPr>
              <a:xfrm>
                <a:off x="139701" y="2122710"/>
                <a:ext cx="117033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de-DE" dirty="0" err="1"/>
                  <a:t>Utilized</a:t>
                </a:r>
                <a:r>
                  <a:rPr lang="de-DE" dirty="0"/>
                  <a:t> </a:t>
                </a:r>
                <a:r>
                  <a:rPr lang="de-DE" dirty="0" err="1"/>
                  <a:t>Agricultural</a:t>
                </a:r>
                <a:r>
                  <a:rPr lang="de-DE" dirty="0"/>
                  <a:t> Area	                     </a:t>
                </a:r>
                <a:r>
                  <a:rPr lang="de-DE" dirty="0" err="1"/>
                  <a:t>Cereals</a:t>
                </a:r>
                <a:r>
                  <a:rPr lang="de-DE" dirty="0"/>
                  <a:t>	                                           </a:t>
                </a:r>
                <a:r>
                  <a:rPr lang="de-DE" dirty="0" err="1"/>
                  <a:t>Oilseeds</a:t>
                </a:r>
                <a:r>
                  <a:rPr lang="de-DE" dirty="0"/>
                  <a:t>	                         All </a:t>
                </a:r>
                <a:r>
                  <a:rPr lang="de-DE" dirty="0" err="1"/>
                  <a:t>cattle</a:t>
                </a:r>
                <a:r>
                  <a:rPr lang="de-DE" dirty="0"/>
                  <a:t> </a:t>
                </a:r>
                <a:r>
                  <a:rPr lang="de-DE" dirty="0" err="1"/>
                  <a:t>activities</a:t>
                </a:r>
                <a:endParaRPr lang="en-US" dirty="0"/>
              </a:p>
              <a:p>
                <a:pPr algn="just"/>
                <a:endParaRPr lang="en-US" dirty="0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889C27-2387-406F-B2D2-E39B13D57C5A}"/>
                </a:ext>
              </a:extLst>
            </p:cNvPr>
            <p:cNvSpPr txBox="1"/>
            <p:nvPr/>
          </p:nvSpPr>
          <p:spPr>
            <a:xfrm>
              <a:off x="1931338" y="5216347"/>
              <a:ext cx="7842582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de-DE" dirty="0"/>
                <a:t>                     -30                       0                     50                    150                    350 </a:t>
              </a:r>
              <a:endParaRPr lang="en-US" dirty="0"/>
            </a:p>
            <a:p>
              <a:pPr algn="just"/>
              <a:endParaRPr lang="en-US" dirty="0"/>
            </a:p>
          </p:txBody>
        </p:sp>
      </p:grpSp>
      <p:sp>
        <p:nvSpPr>
          <p:cNvPr id="17" name="TextBox 13">
            <a:extLst>
              <a:ext uri="{FF2B5EF4-FFF2-40B4-BE49-F238E27FC236}">
                <a16:creationId xmlns:a16="http://schemas.microsoft.com/office/drawing/2014/main" id="{03745C9E-D702-4944-B93F-5C23527409BE}"/>
              </a:ext>
            </a:extLst>
          </p:cNvPr>
          <p:cNvSpPr txBox="1"/>
          <p:nvPr/>
        </p:nvSpPr>
        <p:spPr>
          <a:xfrm>
            <a:off x="4864098" y="1062910"/>
            <a:ext cx="6987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Figure 2: EU </a:t>
            </a:r>
            <a:r>
              <a:rPr lang="de-DE" dirty="0" err="1"/>
              <a:t>supply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, absolute </a:t>
            </a:r>
            <a:r>
              <a:rPr lang="de-DE" dirty="0" err="1"/>
              <a:t>differences</a:t>
            </a:r>
            <a:r>
              <a:rPr lang="de-DE" dirty="0"/>
              <a:t> in 1000 ha resp. 1000 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72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4BB334-D44D-4330-BFDE-C5FB5C0CF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Net </a:t>
            </a:r>
            <a:r>
              <a:rPr lang="de-DE" dirty="0" err="1"/>
              <a:t>exports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EU </a:t>
            </a:r>
            <a:r>
              <a:rPr lang="de-DE" dirty="0" err="1"/>
              <a:t>decrease</a:t>
            </a:r>
            <a:r>
              <a:rPr lang="de-DE" dirty="0"/>
              <a:t>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517415-0C29-49C3-A373-6B3C99A3F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33BA-966F-479D-8568-034C4DE6A711}" type="slidenum">
              <a:rPr lang="de-DE" smtClean="0"/>
              <a:pPr/>
              <a:t>7</a:t>
            </a:fld>
            <a:endParaRPr lang="de-DE" dirty="0"/>
          </a:p>
        </p:txBody>
      </p:sp>
      <p:graphicFrame>
        <p:nvGraphicFramePr>
          <p:cNvPr id="6" name="Chart 13">
            <a:extLst>
              <a:ext uri="{FF2B5EF4-FFF2-40B4-BE49-F238E27FC236}">
                <a16:creationId xmlns:a16="http://schemas.microsoft.com/office/drawing/2014/main" id="{E9EA8D10-F6D7-48A2-943C-16744C7B25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922060"/>
              </p:ext>
            </p:extLst>
          </p:nvPr>
        </p:nvGraphicFramePr>
        <p:xfrm>
          <a:off x="340892" y="1432242"/>
          <a:ext cx="11353267" cy="5060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13">
            <a:extLst>
              <a:ext uri="{FF2B5EF4-FFF2-40B4-BE49-F238E27FC236}">
                <a16:creationId xmlns:a16="http://schemas.microsoft.com/office/drawing/2014/main" id="{8ECCAFD4-C586-4849-A87A-198BDA757909}"/>
              </a:ext>
            </a:extLst>
          </p:cNvPr>
          <p:cNvSpPr txBox="1"/>
          <p:nvPr/>
        </p:nvSpPr>
        <p:spPr>
          <a:xfrm>
            <a:off x="4864098" y="1062910"/>
            <a:ext cx="6987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Figure 3: Net </a:t>
            </a:r>
            <a:r>
              <a:rPr lang="de-DE" dirty="0" err="1"/>
              <a:t>exports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EU in 1000 t</a:t>
            </a:r>
            <a:endParaRPr lang="en-US" dirty="0"/>
          </a:p>
        </p:txBody>
      </p:sp>
      <p:pic>
        <p:nvPicPr>
          <p:cNvPr id="10" name="Grafik 9" descr="Wolke">
            <a:extLst>
              <a:ext uri="{FF2B5EF4-FFF2-40B4-BE49-F238E27FC236}">
                <a16:creationId xmlns:a16="http://schemas.microsoft.com/office/drawing/2014/main" id="{E6B88BA5-2FAE-43BA-8951-8DEE71146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0995" y="1527583"/>
            <a:ext cx="1550109" cy="155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6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A61BF-D8A4-4990-B4D1-6A1C92CF5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Net </a:t>
            </a:r>
            <a:r>
              <a:rPr lang="de-DE" dirty="0" err="1"/>
              <a:t>exports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EU </a:t>
            </a:r>
            <a:r>
              <a:rPr lang="de-DE" dirty="0" err="1"/>
              <a:t>decrease</a:t>
            </a:r>
            <a:r>
              <a:rPr lang="de-DE" dirty="0"/>
              <a:t>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31A5C7-9A02-4B90-8EDB-A85A76C10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33BA-966F-479D-8568-034C4DE6A711}" type="slidenum">
              <a:rPr lang="de-DE" smtClean="0"/>
              <a:pPr/>
              <a:t>8</a:t>
            </a:fld>
            <a:endParaRPr lang="de-DE" dirty="0"/>
          </a:p>
        </p:txBody>
      </p:sp>
      <p:graphicFrame>
        <p:nvGraphicFramePr>
          <p:cNvPr id="6" name="Chart 13">
            <a:extLst>
              <a:ext uri="{FF2B5EF4-FFF2-40B4-BE49-F238E27FC236}">
                <a16:creationId xmlns:a16="http://schemas.microsoft.com/office/drawing/2014/main" id="{2B4781F5-5810-4661-B59C-BC67FC3F18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877886"/>
              </p:ext>
            </p:extLst>
          </p:nvPr>
        </p:nvGraphicFramePr>
        <p:xfrm>
          <a:off x="340892" y="1432242"/>
          <a:ext cx="11353267" cy="5047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3">
            <a:extLst>
              <a:ext uri="{FF2B5EF4-FFF2-40B4-BE49-F238E27FC236}">
                <a16:creationId xmlns:a16="http://schemas.microsoft.com/office/drawing/2014/main" id="{99FFD6AA-D9F0-4187-B4CC-C58DAFAF5823}"/>
              </a:ext>
            </a:extLst>
          </p:cNvPr>
          <p:cNvSpPr txBox="1"/>
          <p:nvPr/>
        </p:nvSpPr>
        <p:spPr>
          <a:xfrm>
            <a:off x="4864098" y="1062910"/>
            <a:ext cx="6987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Figure 3a: Net </a:t>
            </a:r>
            <a:r>
              <a:rPr lang="de-DE" dirty="0" err="1"/>
              <a:t>exports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EU in 1000 t</a:t>
            </a:r>
            <a:endParaRPr lang="en-US" dirty="0"/>
          </a:p>
        </p:txBody>
      </p:sp>
      <p:pic>
        <p:nvPicPr>
          <p:cNvPr id="8" name="Graphic 3" descr="Partial sun with solid fill">
            <a:extLst>
              <a:ext uri="{FF2B5EF4-FFF2-40B4-BE49-F238E27FC236}">
                <a16:creationId xmlns:a16="http://schemas.microsoft.com/office/drawing/2014/main" id="{9413F9B3-70BF-415C-9FAF-692D1FA6D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44221" y="2455110"/>
            <a:ext cx="1947779" cy="194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6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BC9F41B8-6E39-4A91-8F6C-24B3FF35E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Prices increase in EU and for animal products, decrease mostly in other world regions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FE23E7-164D-4265-8C7D-784B11106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33BA-966F-479D-8568-034C4DE6A711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8AD9DE-3228-484A-8FC6-DB361301603C}"/>
              </a:ext>
            </a:extLst>
          </p:cNvPr>
          <p:cNvSpPr txBox="1"/>
          <p:nvPr/>
        </p:nvSpPr>
        <p:spPr>
          <a:xfrm>
            <a:off x="6547105" y="1271124"/>
            <a:ext cx="5304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Table 1: Percentage changes in producer prices</a:t>
            </a: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47910857-CAD0-4D95-B0E1-CD7DA4C94C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980408"/>
              </p:ext>
            </p:extLst>
          </p:nvPr>
        </p:nvGraphicFramePr>
        <p:xfrm>
          <a:off x="571500" y="1640456"/>
          <a:ext cx="11150605" cy="4529015"/>
        </p:xfrm>
        <a:graphic>
          <a:graphicData uri="http://schemas.openxmlformats.org/drawingml/2006/table">
            <a:tbl>
              <a:tblPr/>
              <a:tblGrid>
                <a:gridCol w="2771140">
                  <a:extLst>
                    <a:ext uri="{9D8B030D-6E8A-4147-A177-3AD203B41FA5}">
                      <a16:colId xmlns:a16="http://schemas.microsoft.com/office/drawing/2014/main" val="1926360965"/>
                    </a:ext>
                  </a:extLst>
                </a:gridCol>
                <a:gridCol w="1675893">
                  <a:extLst>
                    <a:ext uri="{9D8B030D-6E8A-4147-A177-3AD203B41FA5}">
                      <a16:colId xmlns:a16="http://schemas.microsoft.com/office/drawing/2014/main" val="1397661823"/>
                    </a:ext>
                  </a:extLst>
                </a:gridCol>
                <a:gridCol w="1675893">
                  <a:extLst>
                    <a:ext uri="{9D8B030D-6E8A-4147-A177-3AD203B41FA5}">
                      <a16:colId xmlns:a16="http://schemas.microsoft.com/office/drawing/2014/main" val="33276006"/>
                    </a:ext>
                  </a:extLst>
                </a:gridCol>
                <a:gridCol w="1675893">
                  <a:extLst>
                    <a:ext uri="{9D8B030D-6E8A-4147-A177-3AD203B41FA5}">
                      <a16:colId xmlns:a16="http://schemas.microsoft.com/office/drawing/2014/main" val="997214869"/>
                    </a:ext>
                  </a:extLst>
                </a:gridCol>
                <a:gridCol w="1675893">
                  <a:extLst>
                    <a:ext uri="{9D8B030D-6E8A-4147-A177-3AD203B41FA5}">
                      <a16:colId xmlns:a16="http://schemas.microsoft.com/office/drawing/2014/main" val="3814882245"/>
                    </a:ext>
                  </a:extLst>
                </a:gridCol>
                <a:gridCol w="1675893">
                  <a:extLst>
                    <a:ext uri="{9D8B030D-6E8A-4147-A177-3AD203B41FA5}">
                      <a16:colId xmlns:a16="http://schemas.microsoft.com/office/drawing/2014/main" val="1612770219"/>
                    </a:ext>
                  </a:extLst>
                </a:gridCol>
              </a:tblGrid>
              <a:tr h="341189">
                <a:tc>
                  <a:txBody>
                    <a:bodyPr/>
                    <a:lstStyle/>
                    <a:p>
                      <a:pPr algn="l" fontAlgn="b"/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EU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High Income </a:t>
                      </a:r>
                    </a:p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Countries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Middle Income Countries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Least </a:t>
                      </a:r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Developed</a:t>
                      </a:r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Countries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World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5927729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Cereals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586726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Oilseeds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74%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-6%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-4%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501896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Other </a:t>
                      </a:r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arable</a:t>
                      </a:r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field</a:t>
                      </a:r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crops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777946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Vegetables</a:t>
                      </a:r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and Permanent </a:t>
                      </a:r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crops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012179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</a:t>
                      </a:r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crops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645460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Meat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683081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Other Animal </a:t>
                      </a:r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products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927049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Fish and other </a:t>
                      </a:r>
                      <a:r>
                        <a:rPr lang="en-US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acquatic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products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7407335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Dairy</a:t>
                      </a:r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products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6217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Oils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797348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Oil </a:t>
                      </a:r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cakes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-6%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-7%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-4%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710385"/>
                  </a:ext>
                </a:extLst>
              </a:tr>
              <a:tr h="341189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Secondary</a:t>
                      </a:r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products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8027" marR="8027" marT="80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220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943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55B2E-5F5B-4792-9DAB-E67573AB2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192514"/>
            <a:ext cx="9717505" cy="1126681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</a:t>
            </a:r>
            <a:r>
              <a:rPr lang="de-DE" dirty="0" err="1"/>
              <a:t>Welfare</a:t>
            </a:r>
            <a:r>
              <a:rPr lang="de-DE" dirty="0"/>
              <a:t> </a:t>
            </a:r>
            <a:r>
              <a:rPr lang="de-DE" dirty="0" err="1"/>
              <a:t>decreases</a:t>
            </a:r>
            <a:r>
              <a:rPr lang="de-DE" dirty="0"/>
              <a:t> </a:t>
            </a:r>
            <a:r>
              <a:rPr lang="de-DE" dirty="0" err="1"/>
              <a:t>strongly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EU and </a:t>
            </a:r>
            <a:r>
              <a:rPr lang="de-DE" dirty="0" err="1"/>
              <a:t>worldwide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AD6E639-DBAD-4F9F-BF2E-0D966BB9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33BA-966F-479D-8568-034C4DE6A711}" type="slidenum">
              <a:rPr lang="de-DE" smtClean="0"/>
              <a:pPr/>
              <a:t>10</a:t>
            </a:fld>
            <a:endParaRPr lang="de-DE" dirty="0"/>
          </a:p>
        </p:txBody>
      </p:sp>
      <p:graphicFrame>
        <p:nvGraphicFramePr>
          <p:cNvPr id="5" name="Chart 7">
            <a:extLst>
              <a:ext uri="{FF2B5EF4-FFF2-40B4-BE49-F238E27FC236}">
                <a16:creationId xmlns:a16="http://schemas.microsoft.com/office/drawing/2014/main" id="{00000000-0008-0000-0D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0245839"/>
              </p:ext>
            </p:extLst>
          </p:nvPr>
        </p:nvGraphicFramePr>
        <p:xfrm>
          <a:off x="348917" y="1358347"/>
          <a:ext cx="11502188" cy="5134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13">
            <a:extLst>
              <a:ext uri="{FF2B5EF4-FFF2-40B4-BE49-F238E27FC236}">
                <a16:creationId xmlns:a16="http://schemas.microsoft.com/office/drawing/2014/main" id="{A1391BB8-1081-47AC-A1D3-95E353594FF1}"/>
              </a:ext>
            </a:extLst>
          </p:cNvPr>
          <p:cNvSpPr txBox="1"/>
          <p:nvPr/>
        </p:nvSpPr>
        <p:spPr>
          <a:xfrm>
            <a:off x="4864098" y="1062910"/>
            <a:ext cx="6987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Figure 4: </a:t>
            </a:r>
            <a:r>
              <a:rPr lang="de-DE" dirty="0" err="1"/>
              <a:t>Welfare</a:t>
            </a:r>
            <a:r>
              <a:rPr lang="de-DE" dirty="0"/>
              <a:t> in 1000 €, absolute </a:t>
            </a:r>
            <a:r>
              <a:rPr lang="de-DE" dirty="0" err="1"/>
              <a:t>differences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037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55B2E-5F5B-4792-9DAB-E67573AB2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192514"/>
            <a:ext cx="9717505" cy="1126681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</a:t>
            </a:r>
            <a:r>
              <a:rPr lang="de-DE" dirty="0" err="1"/>
              <a:t>Welfare</a:t>
            </a:r>
            <a:r>
              <a:rPr lang="de-DE" dirty="0"/>
              <a:t> </a:t>
            </a:r>
            <a:r>
              <a:rPr lang="de-DE" dirty="0" err="1"/>
              <a:t>decreases</a:t>
            </a:r>
            <a:r>
              <a:rPr lang="de-DE" dirty="0"/>
              <a:t> </a:t>
            </a:r>
            <a:r>
              <a:rPr lang="de-DE" dirty="0" err="1"/>
              <a:t>strongly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EU and </a:t>
            </a:r>
            <a:r>
              <a:rPr lang="de-DE" dirty="0" err="1"/>
              <a:t>worldwide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AD6E639-DBAD-4F9F-BF2E-0D966BB9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33BA-966F-479D-8568-034C4DE6A711}" type="slidenum">
              <a:rPr lang="de-DE" smtClean="0"/>
              <a:pPr/>
              <a:t>11</a:t>
            </a:fld>
            <a:endParaRPr lang="de-DE" dirty="0"/>
          </a:p>
        </p:txBody>
      </p:sp>
      <p:graphicFrame>
        <p:nvGraphicFramePr>
          <p:cNvPr id="5" name="Chart 7">
            <a:extLst>
              <a:ext uri="{FF2B5EF4-FFF2-40B4-BE49-F238E27FC236}">
                <a16:creationId xmlns:a16="http://schemas.microsoft.com/office/drawing/2014/main" id="{00000000-0008-0000-0D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4290093"/>
              </p:ext>
            </p:extLst>
          </p:nvPr>
        </p:nvGraphicFramePr>
        <p:xfrm>
          <a:off x="348917" y="1358347"/>
          <a:ext cx="11502188" cy="5134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13">
            <a:extLst>
              <a:ext uri="{FF2B5EF4-FFF2-40B4-BE49-F238E27FC236}">
                <a16:creationId xmlns:a16="http://schemas.microsoft.com/office/drawing/2014/main" id="{A1391BB8-1081-47AC-A1D3-95E353594FF1}"/>
              </a:ext>
            </a:extLst>
          </p:cNvPr>
          <p:cNvSpPr txBox="1"/>
          <p:nvPr/>
        </p:nvSpPr>
        <p:spPr>
          <a:xfrm>
            <a:off x="4864098" y="1062910"/>
            <a:ext cx="6987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Figure 4a: </a:t>
            </a:r>
            <a:r>
              <a:rPr lang="de-DE" dirty="0" err="1"/>
              <a:t>Welfare</a:t>
            </a:r>
            <a:r>
              <a:rPr lang="de-DE" dirty="0"/>
              <a:t> in 1000 €, absolute </a:t>
            </a:r>
            <a:r>
              <a:rPr lang="de-DE" dirty="0" err="1"/>
              <a:t>differences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71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25AE920-645A-6BB0-C7B1-A56402013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3541" y="192514"/>
            <a:ext cx="9277564" cy="1126681"/>
          </a:xfrm>
        </p:spPr>
        <p:txBody>
          <a:bodyPr/>
          <a:lstStyle/>
          <a:p>
            <a:r>
              <a:rPr lang="en-US" dirty="0"/>
              <a:t>Results: Global GHG emissions increase, </a:t>
            </a:r>
            <a:br>
              <a:rPr lang="en-US" dirty="0"/>
            </a:br>
            <a:r>
              <a:rPr lang="en-US" dirty="0"/>
              <a:t>driven by re-allocation of meat production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22FD3A-84B1-997C-AC2C-44CF94482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5649" y="6492875"/>
            <a:ext cx="164832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AC333BA-966F-479D-8568-034C4DE6A711}" type="slidenum">
              <a:rPr lang="de-DE" smtClean="0"/>
              <a:pPr>
                <a:spcAft>
                  <a:spcPts val="600"/>
                </a:spcAft>
              </a:pPr>
              <a:t>12</a:t>
            </a:fld>
            <a:endParaRPr lang="de-D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488BA7-97C6-F8BB-C131-9AFDC0B1310A}"/>
              </a:ext>
            </a:extLst>
          </p:cNvPr>
          <p:cNvSpPr txBox="1"/>
          <p:nvPr/>
        </p:nvSpPr>
        <p:spPr>
          <a:xfrm>
            <a:off x="340895" y="1357749"/>
            <a:ext cx="11510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Figure 5: GHG </a:t>
            </a:r>
            <a:r>
              <a:rPr lang="de-DE" dirty="0" err="1"/>
              <a:t>emissions</a:t>
            </a:r>
            <a:r>
              <a:rPr lang="de-DE" dirty="0"/>
              <a:t> in EU, absolute </a:t>
            </a:r>
            <a:r>
              <a:rPr lang="de-DE" dirty="0" err="1"/>
              <a:t>differences</a:t>
            </a:r>
            <a:r>
              <a:rPr lang="de-DE" dirty="0"/>
              <a:t> in 1000 t</a:t>
            </a:r>
          </a:p>
        </p:txBody>
      </p:sp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A92F0F8F-F2E0-4461-B1A1-DA6A490D00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5676204"/>
              </p:ext>
            </p:extLst>
          </p:nvPr>
        </p:nvGraphicFramePr>
        <p:xfrm>
          <a:off x="182880" y="1727081"/>
          <a:ext cx="11668225" cy="4765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2973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FB4E32-E8F5-4C25-9901-E666B11AD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Discussion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A8B819-4CA8-4135-819B-398D9C04F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Conclusion</a:t>
            </a:r>
            <a:endParaRPr lang="de-DE" dirty="0"/>
          </a:p>
          <a:p>
            <a:pPr lvl="1"/>
            <a:r>
              <a:rPr lang="de-DE" dirty="0"/>
              <a:t>In an </a:t>
            </a:r>
            <a:r>
              <a:rPr lang="de-DE" dirty="0" err="1"/>
              <a:t>isolationist</a:t>
            </a:r>
            <a:r>
              <a:rPr lang="de-DE" dirty="0"/>
              <a:t> EU </a:t>
            </a:r>
            <a:r>
              <a:rPr lang="de-DE" dirty="0" err="1"/>
              <a:t>policy</a:t>
            </a:r>
            <a:r>
              <a:rPr lang="de-DE" dirty="0"/>
              <a:t> an </a:t>
            </a:r>
            <a:r>
              <a:rPr lang="de-DE" dirty="0" err="1"/>
              <a:t>import</a:t>
            </a:r>
            <a:r>
              <a:rPr lang="de-DE" dirty="0"/>
              <a:t> </a:t>
            </a:r>
            <a:r>
              <a:rPr lang="de-DE" dirty="0" err="1"/>
              <a:t>reduction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soybean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far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biggest</a:t>
            </a:r>
            <a:r>
              <a:rPr lang="de-DE" dirty="0"/>
              <a:t> </a:t>
            </a:r>
            <a:r>
              <a:rPr lang="de-DE" dirty="0" err="1"/>
              <a:t>implications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EU and ist </a:t>
            </a:r>
            <a:r>
              <a:rPr lang="de-DE" dirty="0" err="1"/>
              <a:t>trading</a:t>
            </a:r>
            <a:r>
              <a:rPr lang="de-DE" dirty="0"/>
              <a:t> </a:t>
            </a:r>
            <a:r>
              <a:rPr lang="de-DE" dirty="0" err="1"/>
              <a:t>partners</a:t>
            </a:r>
            <a:r>
              <a:rPr lang="de-DE" dirty="0"/>
              <a:t>. </a:t>
            </a:r>
          </a:p>
          <a:p>
            <a:pPr lvl="1"/>
            <a:endParaRPr lang="de-DE" dirty="0"/>
          </a:p>
          <a:p>
            <a:r>
              <a:rPr lang="de-DE" dirty="0" err="1"/>
              <a:t>Limitations</a:t>
            </a:r>
            <a:endParaRPr lang="de-DE" dirty="0"/>
          </a:p>
          <a:p>
            <a:pPr lvl="1"/>
            <a:r>
              <a:rPr lang="de-DE" dirty="0"/>
              <a:t>Possible </a:t>
            </a:r>
            <a:r>
              <a:rPr lang="de-DE" dirty="0" err="1"/>
              <a:t>under-estimation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inflexible human </a:t>
            </a:r>
            <a:r>
              <a:rPr lang="de-DE" dirty="0" err="1"/>
              <a:t>demand</a:t>
            </a:r>
            <a:r>
              <a:rPr lang="de-DE" dirty="0"/>
              <a:t> and </a:t>
            </a:r>
            <a:r>
              <a:rPr lang="de-DE" dirty="0" err="1"/>
              <a:t>Armington</a:t>
            </a:r>
            <a:r>
              <a:rPr lang="de-DE" dirty="0"/>
              <a:t> </a:t>
            </a:r>
            <a:r>
              <a:rPr lang="de-DE" dirty="0" err="1"/>
              <a:t>assumption</a:t>
            </a:r>
            <a:endParaRPr lang="de-DE" dirty="0"/>
          </a:p>
          <a:p>
            <a:pPr lvl="1"/>
            <a:r>
              <a:rPr lang="de-DE" dirty="0"/>
              <a:t>GHG </a:t>
            </a:r>
            <a:r>
              <a:rPr lang="de-DE" dirty="0" err="1"/>
              <a:t>coefficients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static</a:t>
            </a:r>
            <a:r>
              <a:rPr lang="de-DE" dirty="0"/>
              <a:t> and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depend</a:t>
            </a:r>
            <a:r>
              <a:rPr lang="de-DE" dirty="0"/>
              <a:t> on </a:t>
            </a:r>
            <a:r>
              <a:rPr lang="de-DE" dirty="0" err="1"/>
              <a:t>estimates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Outlook</a:t>
            </a:r>
          </a:p>
          <a:p>
            <a:pPr lvl="1"/>
            <a:r>
              <a:rPr lang="de-DE" dirty="0"/>
              <a:t>Re-run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simulation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flexible human </a:t>
            </a:r>
            <a:r>
              <a:rPr lang="de-DE" dirty="0" err="1"/>
              <a:t>demand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</a:t>
            </a:r>
            <a:r>
              <a:rPr lang="de-DE" dirty="0" err="1"/>
              <a:t>following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animal</a:t>
            </a:r>
            <a:r>
              <a:rPr lang="de-DE" dirty="0"/>
              <a:t> </a:t>
            </a:r>
            <a:r>
              <a:rPr lang="de-DE" dirty="0" err="1"/>
              <a:t>feeding</a:t>
            </a:r>
            <a:endParaRPr lang="de-DE" dirty="0"/>
          </a:p>
          <a:p>
            <a:pPr lvl="1"/>
            <a:r>
              <a:rPr lang="de-DE" dirty="0" err="1"/>
              <a:t>Sensitivity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regarding</a:t>
            </a:r>
            <a:r>
              <a:rPr lang="de-DE" dirty="0"/>
              <a:t> </a:t>
            </a:r>
            <a:r>
              <a:rPr lang="de-DE" dirty="0" err="1"/>
              <a:t>elasticities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demand</a:t>
            </a:r>
            <a:r>
              <a:rPr lang="de-DE" dirty="0"/>
              <a:t> and </a:t>
            </a:r>
            <a:r>
              <a:rPr lang="de-DE" dirty="0" err="1"/>
              <a:t>supply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Double check GHG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GHG </a:t>
            </a:r>
            <a:r>
              <a:rPr lang="de-DE" dirty="0" err="1"/>
              <a:t>coefficients</a:t>
            </a:r>
            <a:r>
              <a:rPr lang="de-DE" dirty="0"/>
              <a:t> (</a:t>
            </a:r>
            <a:r>
              <a:rPr lang="de-DE" dirty="0" err="1"/>
              <a:t>currently</a:t>
            </a:r>
            <a:r>
              <a:rPr lang="de-DE" dirty="0"/>
              <a:t> IPCC)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BE8775E-3C34-4E7C-9A2B-0ED285F4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333BA-966F-479D-8568-034C4DE6A711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3883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2F411-1DFC-412E-8BD1-3B9A27E29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de-DE" dirty="0"/>
              <a:t> </a:t>
            </a:r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attention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00917-BE92-4905-A9DE-EB60793E39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200" y="4836159"/>
            <a:ext cx="9296400" cy="1239965"/>
          </a:xfrm>
        </p:spPr>
        <p:txBody>
          <a:bodyPr>
            <a:normAutofit/>
          </a:bodyPr>
          <a:lstStyle/>
          <a:p>
            <a:pPr algn="l"/>
            <a:r>
              <a:rPr lang="en-US" sz="1800" dirty="0"/>
              <a:t>Economic and Environmental Consequences of the ECJ Genome Editing Judgment in Agriculture. </a:t>
            </a:r>
          </a:p>
          <a:p>
            <a:pPr algn="l"/>
            <a:r>
              <a:rPr lang="en-US" sz="1800" dirty="0" err="1"/>
              <a:t>Gocht</a:t>
            </a:r>
            <a:r>
              <a:rPr lang="en-US" sz="1800" dirty="0"/>
              <a:t>, A.; </a:t>
            </a:r>
            <a:r>
              <a:rPr lang="en-US" sz="1800" dirty="0" err="1"/>
              <a:t>Consmüller</a:t>
            </a:r>
            <a:r>
              <a:rPr lang="en-US" sz="1800" dirty="0"/>
              <a:t>, N.; Thom, F.; </a:t>
            </a:r>
            <a:r>
              <a:rPr lang="en-US" sz="1800" dirty="0" err="1"/>
              <a:t>Grethe</a:t>
            </a:r>
            <a:r>
              <a:rPr lang="en-US" sz="1800" dirty="0"/>
              <a:t>, H., </a:t>
            </a:r>
          </a:p>
          <a:p>
            <a:pPr algn="l"/>
            <a:r>
              <a:rPr lang="en-US" sz="1800" dirty="0"/>
              <a:t>Agronomy 2021, 11, 1212. https://doi.org/10.3390/agronomy11061212</a:t>
            </a:r>
            <a:endParaRPr lang="de-DE" sz="180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4294967295"/>
          </p:nvPr>
        </p:nvSpPr>
        <p:spPr>
          <a:xfrm>
            <a:off x="10544175" y="6492875"/>
            <a:ext cx="1647825" cy="365125"/>
          </a:xfrm>
          <a:prstGeom prst="rect">
            <a:avLst/>
          </a:prstGeom>
        </p:spPr>
        <p:txBody>
          <a:bodyPr/>
          <a:lstStyle/>
          <a:p>
            <a:fld id="{8AC333BA-966F-479D-8568-034C4DE6A711}" type="slidenum">
              <a:rPr lang="de-DE" smtClean="0"/>
              <a:pPr/>
              <a:t>14</a:t>
            </a:fld>
            <a:endParaRPr lang="de-DE" dirty="0"/>
          </a:p>
        </p:txBody>
      </p:sp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id="{568D93F2-65A8-D521-FBCF-605CA3FE77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345" y="4740873"/>
            <a:ext cx="1430535" cy="143053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77F3D1E-6593-44A6-94D9-579FB6980664}"/>
              </a:ext>
            </a:extLst>
          </p:cNvPr>
          <p:cNvSpPr txBox="1">
            <a:spLocks/>
          </p:cNvSpPr>
          <p:nvPr/>
        </p:nvSpPr>
        <p:spPr>
          <a:xfrm>
            <a:off x="1747520" y="3419076"/>
            <a:ext cx="8696960" cy="1239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ferike.thom@hu-berlin.de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306005276"/>
      </p:ext>
    </p:extLst>
  </p:cSld>
  <p:clrMapOvr>
    <a:masterClrMapping/>
  </p:clrMapOvr>
</p:sld>
</file>

<file path=ppt/theme/theme1.xml><?xml version="1.0" encoding="utf-8"?>
<a:theme xmlns:a="http://schemas.openxmlformats.org/drawingml/2006/main" name="Food4future_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4f_Folienmaster_FFIV.potx" id="{0BFAE9F9-543D-4616-BEA3-DC06A13DA1C2}" vid="{BECB3185-FF94-49D6-B599-3BE17975CD2C}"/>
    </a:ext>
  </a:extLst>
</a:theme>
</file>

<file path=ppt/theme/theme2.xml><?xml version="1.0" encoding="utf-8"?>
<a:theme xmlns:a="http://schemas.openxmlformats.org/drawingml/2006/main" name="FF4_SoWi">
  <a:themeElements>
    <a:clrScheme name="Food4Future">
      <a:dk1>
        <a:srgbClr val="00415A"/>
      </a:dk1>
      <a:lt1>
        <a:srgbClr val="FFFFFF"/>
      </a:lt1>
      <a:dk2>
        <a:srgbClr val="00415A"/>
      </a:dk2>
      <a:lt2>
        <a:srgbClr val="FFFFFF"/>
      </a:lt2>
      <a:accent1>
        <a:srgbClr val="726193"/>
      </a:accent1>
      <a:accent2>
        <a:srgbClr val="56C1CC"/>
      </a:accent2>
      <a:accent3>
        <a:srgbClr val="E73F10"/>
      </a:accent3>
      <a:accent4>
        <a:srgbClr val="FDD446"/>
      </a:accent4>
      <a:accent5>
        <a:srgbClr val="FF3520"/>
      </a:accent5>
      <a:accent6>
        <a:srgbClr val="FFA900"/>
      </a:accent6>
      <a:hlink>
        <a:srgbClr val="286796"/>
      </a:hlink>
      <a:folHlink>
        <a:srgbClr val="286796"/>
      </a:folHlink>
    </a:clrScheme>
    <a:fontScheme name="Benutzerdefiniert 1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4f_Folienmaster_FFIV.potx" id="{0BFAE9F9-543D-4616-BEA3-DC06A13DA1C2}" vid="{37CFB00D-F4A2-42D7-A749-EA7F03123661}"/>
    </a:ext>
  </a:extLst>
</a:theme>
</file>

<file path=ppt/theme/theme3.xml><?xml version="1.0" encoding="utf-8"?>
<a:theme xmlns:a="http://schemas.openxmlformats.org/drawingml/2006/main" name="food4future_allgemein">
  <a:themeElements>
    <a:clrScheme name="Food4Future">
      <a:dk1>
        <a:srgbClr val="00415A"/>
      </a:dk1>
      <a:lt1>
        <a:srgbClr val="FFFFFF"/>
      </a:lt1>
      <a:dk2>
        <a:srgbClr val="00415A"/>
      </a:dk2>
      <a:lt2>
        <a:srgbClr val="FFFFFF"/>
      </a:lt2>
      <a:accent1>
        <a:srgbClr val="726193"/>
      </a:accent1>
      <a:accent2>
        <a:srgbClr val="56C1CC"/>
      </a:accent2>
      <a:accent3>
        <a:srgbClr val="E73F10"/>
      </a:accent3>
      <a:accent4>
        <a:srgbClr val="FDD446"/>
      </a:accent4>
      <a:accent5>
        <a:srgbClr val="FF3520"/>
      </a:accent5>
      <a:accent6>
        <a:srgbClr val="FFA900"/>
      </a:accent6>
      <a:hlink>
        <a:srgbClr val="286796"/>
      </a:hlink>
      <a:folHlink>
        <a:srgbClr val="286796"/>
      </a:folHlink>
    </a:clrScheme>
    <a:fontScheme name="Benutzerdefiniert 1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4f_Folienmaster_FFIV.potx" id="{0BFAE9F9-543D-4616-BEA3-DC06A13DA1C2}" vid="{E0CE0A48-CDDF-4081-8B59-7BEC6BCB845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f4f_Folienmaster_FFIV</Template>
  <TotalTime>0</TotalTime>
  <Words>1291</Words>
  <Application>Microsoft Office PowerPoint</Application>
  <PresentationFormat>Breitbild</PresentationFormat>
  <Paragraphs>222</Paragraphs>
  <Slides>14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Food4future_Logo</vt:lpstr>
      <vt:lpstr>FF4_SoWi</vt:lpstr>
      <vt:lpstr>food4future_allgemein</vt:lpstr>
      <vt:lpstr>Implications of an EU Import Stop on Food:  A Dark Cloud with a Silver Lining?</vt:lpstr>
      <vt:lpstr>Motivation</vt:lpstr>
      <vt:lpstr>Methods and Scenario</vt:lpstr>
      <vt:lpstr>Results: Different Reactions of Commodity Groups</vt:lpstr>
      <vt:lpstr>Results: EU market balance for oilseeds changes.</vt:lpstr>
      <vt:lpstr>Results: Supply increases in EU for oilseeds and overall.</vt:lpstr>
      <vt:lpstr>Results: Net exports to EU decrease.</vt:lpstr>
      <vt:lpstr>Results: Net exports to EU decrease.</vt:lpstr>
      <vt:lpstr>Results: Prices increase in EU and for animal products, decrease mostly in other world regions</vt:lpstr>
      <vt:lpstr>Results: Welfare decreases strongly for EU and worldwide</vt:lpstr>
      <vt:lpstr>Results: Welfare decreases strongly for EU and worldwide</vt:lpstr>
      <vt:lpstr>Results: Global GHG emissions increase,  driven by re-allocation of meat production</vt:lpstr>
      <vt:lpstr>Discussion</vt:lpstr>
      <vt:lpstr> Thank you for your attention</vt:lpstr>
    </vt:vector>
  </TitlesOfParts>
  <Company>Leibniz-Institut für Gemüse- und Zierpflanzenbau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 Th</dc:creator>
  <cp:lastModifiedBy>Ferike Thom</cp:lastModifiedBy>
  <cp:revision>118</cp:revision>
  <cp:lastPrinted>2022-05-04T09:14:08Z</cp:lastPrinted>
  <dcterms:created xsi:type="dcterms:W3CDTF">2021-08-24T12:40:15Z</dcterms:created>
  <dcterms:modified xsi:type="dcterms:W3CDTF">2022-06-02T12:48:36Z</dcterms:modified>
</cp:coreProperties>
</file>