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6" d="100"/>
          <a:sy n="86" d="100"/>
        </p:scale>
        <p:origin x="51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2021/5/29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518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2021/5/29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2021/5/29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2021/5/29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2021/5/29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2021/5/29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440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2021/5/29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2021/5/29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75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2021/5/29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2021/5/29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2021/5/29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2021/5/29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2ED8C863-0E66-40CB-A2CA-078F600C1DA7}"/>
              </a:ext>
            </a:extLst>
          </p:cNvPr>
          <p:cNvSpPr txBox="1">
            <a:spLocks noChangeArrowheads="1"/>
          </p:cNvSpPr>
          <p:nvPr/>
        </p:nvSpPr>
        <p:spPr>
          <a:xfrm>
            <a:off x="816744" y="505802"/>
            <a:ext cx="10235955" cy="58463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spcBef>
                <a:spcPts val="1800"/>
              </a:spcBef>
              <a:defRPr/>
            </a:pPr>
            <a:r>
              <a:rPr lang="en-US" altLang="zh-CN" sz="3200" b="1" dirty="0">
                <a:latin typeface="Times New Roman" panose="02020603050405020304" pitchFamily="18" charset="0"/>
                <a:ea typeface="等线 Light" panose="02010600030101010101" pitchFamily="2" charset="-122"/>
                <a:cs typeface="Times New Roman" panose="02020603050405020304" pitchFamily="18" charset="0"/>
              </a:rPr>
              <a:t>The Impact of RCEP on Chinese Regional Economy </a:t>
            </a:r>
            <a:br>
              <a:rPr lang="en-US" altLang="zh-CN" sz="3200" b="1" dirty="0">
                <a:latin typeface="Times New Roman" panose="02020603050405020304" pitchFamily="18" charset="0"/>
                <a:ea typeface="等线 Light" panose="02010600030101010101" pitchFamily="2" charset="-122"/>
                <a:cs typeface="Times New Roman" panose="02020603050405020304" pitchFamily="18" charset="0"/>
              </a:rPr>
            </a:br>
            <a:r>
              <a:rPr lang="en-US" altLang="zh-CN" sz="3200" b="1" dirty="0">
                <a:latin typeface="Times New Roman" panose="02020603050405020304" pitchFamily="18" charset="0"/>
                <a:ea typeface="等线 Light" panose="02010600030101010101" pitchFamily="2" charset="-122"/>
                <a:cs typeface="Times New Roman" panose="02020603050405020304" pitchFamily="18" charset="0"/>
              </a:rPr>
              <a:t>From Global Value Chains Perspective</a:t>
            </a:r>
          </a:p>
          <a:p>
            <a:pPr>
              <a:lnSpc>
                <a:spcPct val="150000"/>
              </a:lnSpc>
              <a:spcBef>
                <a:spcPts val="600"/>
              </a:spcBef>
              <a:defRPr/>
            </a:pPr>
            <a:br>
              <a:rPr lang="en-US" altLang="zh-CN" b="1" dirty="0">
                <a:latin typeface="华文行楷" panose="02010800040101010101" pitchFamily="2" charset="-122"/>
                <a:ea typeface="华文行楷" panose="02010800040101010101" pitchFamily="2" charset="-122"/>
                <a:cs typeface="Heiti SC Medium" charset="-122"/>
              </a:rPr>
            </a:br>
            <a:r>
              <a:rPr lang="en-US" altLang="zh-CN" sz="2400" b="1" dirty="0" err="1">
                <a:latin typeface="Times New Roman" panose="02020603050405020304" pitchFamily="18" charset="0"/>
                <a:ea typeface="黑体" panose="02010609060101010101" pitchFamily="49" charset="-122"/>
              </a:rPr>
              <a:t>Lingling</a:t>
            </a:r>
            <a:r>
              <a:rPr lang="en-US" altLang="zh-CN" sz="2400" b="1" dirty="0">
                <a:latin typeface="Times New Roman" panose="02020603050405020304" pitchFamily="18" charset="0"/>
                <a:ea typeface="黑体" panose="02010609060101010101" pitchFamily="49" charset="-122"/>
              </a:rPr>
              <a:t> ZHOU</a:t>
            </a:r>
            <a:r>
              <a:rPr lang="zh-CN" altLang="en-US" sz="2400" b="1" dirty="0">
                <a:latin typeface="华文行楷" panose="02010800040101010101" pitchFamily="2" charset="-122"/>
                <a:ea typeface="华文行楷" panose="02010800040101010101" pitchFamily="2" charset="-122"/>
                <a:cs typeface="Heiti SC Medium" charset="-122"/>
              </a:rPr>
              <a:t>，</a:t>
            </a:r>
            <a:r>
              <a:rPr lang="en-US" altLang="zh-CN" sz="2400" b="1" dirty="0">
                <a:latin typeface="Times New Roman" panose="02020603050405020304" pitchFamily="18" charset="0"/>
                <a:ea typeface="黑体" panose="02010609060101010101" pitchFamily="49" charset="-122"/>
              </a:rPr>
              <a:t>Chen PAN</a:t>
            </a:r>
            <a:r>
              <a:rPr lang="zh-CN" altLang="en-US" sz="2400" b="1" dirty="0">
                <a:latin typeface="华文行楷" panose="02010800040101010101" pitchFamily="2" charset="-122"/>
                <a:ea typeface="华文行楷" panose="02010800040101010101" pitchFamily="2" charset="-122"/>
                <a:cs typeface="Heiti SC Medium" charset="-122"/>
              </a:rPr>
              <a:t> </a:t>
            </a:r>
            <a:r>
              <a:rPr lang="zh-CN" altLang="en-US" sz="2000" b="1" dirty="0">
                <a:latin typeface="华文行楷" panose="02010800040101010101" pitchFamily="2" charset="-122"/>
                <a:ea typeface="华文行楷" panose="02010800040101010101" pitchFamily="2" charset="-122"/>
                <a:cs typeface="Heiti SC Medium" charset="-122"/>
              </a:rPr>
              <a:t>，</a:t>
            </a:r>
            <a:br>
              <a:rPr lang="en-US" altLang="zh-CN" sz="2000" kern="100" dirty="0">
                <a:latin typeface="Times New Roman" panose="02020603050405020304" pitchFamily="18" charset="0"/>
                <a:ea typeface="黑体" panose="02010609060101010101" pitchFamily="49" charset="-122"/>
                <a:cs typeface="Times New Roman" panose="02020603050405020304" pitchFamily="18" charset="0"/>
              </a:rPr>
            </a:br>
            <a:r>
              <a:rPr lang="en-US" altLang="zh-CN" sz="2000" kern="100" dirty="0">
                <a:latin typeface="Times New Roman" panose="02020603050405020304" pitchFamily="18" charset="0"/>
                <a:ea typeface="黑体" panose="02010609060101010101" pitchFamily="49" charset="-122"/>
                <a:cs typeface="Times New Roman" panose="02020603050405020304" pitchFamily="18" charset="0"/>
              </a:rPr>
              <a:t>Tsinghua University </a:t>
            </a:r>
          </a:p>
          <a:p>
            <a:pPr>
              <a:lnSpc>
                <a:spcPct val="150000"/>
              </a:lnSpc>
              <a:spcBef>
                <a:spcPts val="600"/>
              </a:spcBef>
              <a:defRPr/>
            </a:pPr>
            <a:r>
              <a:rPr lang="en-US" altLang="zh-CN" sz="2400" b="1" kern="100" dirty="0" err="1">
                <a:latin typeface="Times New Roman" panose="02020603050405020304" pitchFamily="18" charset="0"/>
                <a:ea typeface="黑体" panose="02010609060101010101" pitchFamily="49" charset="-122"/>
                <a:cs typeface="Times New Roman" panose="02020603050405020304" pitchFamily="18" charset="0"/>
              </a:rPr>
              <a:t>Jianwu</a:t>
            </a:r>
            <a:r>
              <a:rPr lang="en-US" altLang="zh-CN" sz="2400" b="1" kern="100" dirty="0">
                <a:latin typeface="Times New Roman" panose="02020603050405020304" pitchFamily="18" charset="0"/>
                <a:ea typeface="黑体" panose="02010609060101010101" pitchFamily="49" charset="-122"/>
                <a:cs typeface="Times New Roman" panose="02020603050405020304" pitchFamily="18" charset="0"/>
              </a:rPr>
              <a:t> HE</a:t>
            </a:r>
            <a:r>
              <a:rPr lang="zh-CN" altLang="en-US" sz="2400" b="1" dirty="0">
                <a:latin typeface="华文行楷" panose="02010800040101010101" pitchFamily="2" charset="-122"/>
                <a:ea typeface="华文行楷" panose="02010800040101010101" pitchFamily="2" charset="-122"/>
                <a:cs typeface="Heiti SC Medium" charset="-122"/>
              </a:rPr>
              <a:t> ，</a:t>
            </a:r>
            <a:r>
              <a:rPr lang="en-US" altLang="zh-CN" sz="2400" b="1" kern="100" dirty="0" err="1">
                <a:latin typeface="Times New Roman" panose="02020603050405020304" pitchFamily="18" charset="0"/>
                <a:ea typeface="黑体" panose="02010609060101010101" pitchFamily="49" charset="-122"/>
                <a:cs typeface="Times New Roman" panose="02020603050405020304" pitchFamily="18" charset="0"/>
              </a:rPr>
              <a:t>Shantong</a:t>
            </a:r>
            <a:r>
              <a:rPr lang="en-US" altLang="zh-CN" sz="2400" b="1" kern="100" dirty="0">
                <a:latin typeface="Times New Roman" panose="02020603050405020304" pitchFamily="18" charset="0"/>
                <a:ea typeface="黑体" panose="02010609060101010101" pitchFamily="49" charset="-122"/>
                <a:cs typeface="Times New Roman" panose="02020603050405020304" pitchFamily="18" charset="0"/>
              </a:rPr>
              <a:t> LI</a:t>
            </a:r>
            <a:br>
              <a:rPr lang="en-US" altLang="zh-CN" sz="2000" kern="100" dirty="0">
                <a:latin typeface="Times New Roman" panose="02020603050405020304" pitchFamily="18" charset="0"/>
                <a:ea typeface="黑体" panose="02010609060101010101" pitchFamily="49" charset="-122"/>
                <a:cs typeface="Times New Roman" panose="02020603050405020304" pitchFamily="18" charset="0"/>
              </a:rPr>
            </a:br>
            <a:r>
              <a:rPr lang="en-US" altLang="zh-CN" sz="2000" kern="100" dirty="0">
                <a:latin typeface="Times New Roman" panose="02020603050405020304" pitchFamily="18" charset="0"/>
                <a:ea typeface="黑体" panose="02010609060101010101" pitchFamily="49" charset="-122"/>
                <a:cs typeface="Times New Roman" panose="02020603050405020304" pitchFamily="18" charset="0"/>
              </a:rPr>
              <a:t>Development Research Center of the State Council</a:t>
            </a:r>
            <a:r>
              <a:rPr lang="zh-CN" altLang="en-US" sz="2000" kern="1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kern="100" dirty="0">
                <a:latin typeface="Times New Roman" panose="02020603050405020304" pitchFamily="18" charset="0"/>
                <a:ea typeface="黑体" panose="02010609060101010101" pitchFamily="49" charset="-122"/>
                <a:cs typeface="Times New Roman" panose="02020603050405020304" pitchFamily="18" charset="0"/>
              </a:rPr>
              <a:t>PRC</a:t>
            </a:r>
            <a:br>
              <a:rPr lang="en-US" altLang="zh-CN" sz="2000" kern="100" dirty="0">
                <a:latin typeface="Times New Roman" panose="02020603050405020304" pitchFamily="18" charset="0"/>
                <a:ea typeface="黑体" panose="02010609060101010101" pitchFamily="49" charset="-122"/>
                <a:cs typeface="Times New Roman" panose="02020603050405020304" pitchFamily="18" charset="0"/>
              </a:rPr>
            </a:br>
            <a:endParaRPr lang="zh-CN" altLang="en-US" sz="2000" b="1" dirty="0">
              <a:latin typeface="华文行楷" panose="02010800040101010101" pitchFamily="2" charset="-122"/>
              <a:ea typeface="华文行楷" panose="02010800040101010101" pitchFamily="2" charset="-122"/>
              <a:cs typeface="Heiti SC Medium" charset="-122"/>
            </a:endParaRPr>
          </a:p>
        </p:txBody>
      </p:sp>
    </p:spTree>
    <p:extLst>
      <p:ext uri="{BB962C8B-B14F-4D97-AF65-F5344CB8AC3E}">
        <p14:creationId xmlns:p14="http://schemas.microsoft.com/office/powerpoint/2010/main" val="1289522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4EE0FE-C0A1-40BF-86D1-7BDED2B7BFC8}"/>
              </a:ext>
            </a:extLst>
          </p:cNvPr>
          <p:cNvSpPr>
            <a:spLocks noGrp="1"/>
          </p:cNvSpPr>
          <p:nvPr>
            <p:ph type="title"/>
          </p:nvPr>
        </p:nvSpPr>
        <p:spPr>
          <a:xfrm>
            <a:off x="740915" y="196449"/>
            <a:ext cx="10515600" cy="1135201"/>
          </a:xfrm>
        </p:spPr>
        <p:txBody>
          <a:bodyPr>
            <a:normAutofit/>
          </a:bodyPr>
          <a:lstStyle/>
          <a:p>
            <a:r>
              <a:rPr lang="en-US" altLang="zh-CN" sz="3600" b="1" dirty="0">
                <a:latin typeface="Times New Roman" panose="02020603050405020304" pitchFamily="18" charset="0"/>
                <a:ea typeface="楷体" panose="02010609060101010101" pitchFamily="49" charset="-122"/>
              </a:rPr>
              <a:t>I. Introduction</a:t>
            </a:r>
            <a:endParaRPr lang="zh-CN" altLang="en-US" sz="3600" b="1" dirty="0">
              <a:latin typeface="Times New Roman" panose="02020603050405020304" pitchFamily="18" charset="0"/>
              <a:ea typeface="楷体" panose="02010609060101010101" pitchFamily="49" charset="-122"/>
            </a:endParaRPr>
          </a:p>
        </p:txBody>
      </p:sp>
      <p:sp>
        <p:nvSpPr>
          <p:cNvPr id="3" name="内容占位符 2">
            <a:extLst>
              <a:ext uri="{FF2B5EF4-FFF2-40B4-BE49-F238E27FC236}">
                <a16:creationId xmlns:a16="http://schemas.microsoft.com/office/drawing/2014/main" id="{0F37CC64-A4C2-4393-A44D-7BC4CDF93683}"/>
              </a:ext>
            </a:extLst>
          </p:cNvPr>
          <p:cNvSpPr>
            <a:spLocks noGrp="1"/>
          </p:cNvSpPr>
          <p:nvPr>
            <p:ph idx="1"/>
          </p:nvPr>
        </p:nvSpPr>
        <p:spPr>
          <a:xfrm>
            <a:off x="838199" y="1331650"/>
            <a:ext cx="10321031" cy="4676637"/>
          </a:xfrm>
        </p:spPr>
        <p:txBody>
          <a:bodyPr>
            <a:normAutofit fontScale="92500" lnSpcReduction="20000"/>
          </a:bodyPr>
          <a:lstStyle/>
          <a:p>
            <a:pPr algn="just">
              <a:lnSpc>
                <a:spcPct val="150000"/>
              </a:lnSpc>
              <a:spcBef>
                <a:spcPts val="1200"/>
              </a:spcBef>
              <a:spcAft>
                <a:spcPts val="1200"/>
              </a:spcAft>
              <a:buFont typeface="Wingdings" panose="05000000000000000000" pitchFamily="2" charset="2"/>
              <a:buChar char="Ø"/>
            </a:pPr>
            <a:r>
              <a:rPr lang="en-US" altLang="zh-CN" sz="2400" dirty="0">
                <a:latin typeface="Times New Roman" panose="02020603050405020304" pitchFamily="18" charset="0"/>
                <a:ea typeface="楷体" panose="02010609060101010101" pitchFamily="49" charset="-122"/>
              </a:rPr>
              <a:t> In November 15th 2020, RCEP members officially have established the Regional Comprehensive Economic Partnership (RCEP).</a:t>
            </a:r>
          </a:p>
          <a:p>
            <a:pPr algn="just">
              <a:lnSpc>
                <a:spcPct val="150000"/>
              </a:lnSpc>
              <a:spcBef>
                <a:spcPts val="1200"/>
              </a:spcBef>
              <a:spcAft>
                <a:spcPts val="1200"/>
              </a:spcAft>
              <a:buFont typeface="Wingdings" panose="05000000000000000000" pitchFamily="2" charset="2"/>
              <a:buChar char="Ø"/>
            </a:pPr>
            <a:r>
              <a:rPr lang="en-US" altLang="zh-CN" sz="2400" dirty="0">
                <a:latin typeface="Times New Roman" panose="02020603050405020304" pitchFamily="18" charset="0"/>
                <a:ea typeface="楷体" panose="02010609060101010101" pitchFamily="49" charset="-122"/>
              </a:rPr>
              <a:t> RCEP will connect about 30% of the world’s people and output and will generate significant gains. </a:t>
            </a:r>
          </a:p>
          <a:p>
            <a:pPr algn="just">
              <a:lnSpc>
                <a:spcPct val="150000"/>
              </a:lnSpc>
              <a:spcBef>
                <a:spcPts val="1200"/>
              </a:spcBef>
              <a:spcAft>
                <a:spcPts val="1200"/>
              </a:spcAft>
              <a:buFont typeface="Wingdings" panose="05000000000000000000" pitchFamily="2" charset="2"/>
              <a:buChar char="Ø"/>
            </a:pPr>
            <a:r>
              <a:rPr lang="en-US" altLang="zh-CN" sz="2400" dirty="0">
                <a:latin typeface="Times New Roman" panose="02020603050405020304" pitchFamily="18" charset="0"/>
                <a:ea typeface="楷体" panose="02010609060101010101" pitchFamily="49" charset="-122"/>
              </a:rPr>
              <a:t> RCEP has become the largest free trade agreement negotiation in the world. </a:t>
            </a:r>
          </a:p>
          <a:p>
            <a:pPr algn="just">
              <a:lnSpc>
                <a:spcPct val="150000"/>
              </a:lnSpc>
              <a:spcBef>
                <a:spcPts val="1200"/>
              </a:spcBef>
              <a:spcAft>
                <a:spcPts val="1200"/>
              </a:spcAft>
              <a:buFont typeface="Wingdings" panose="05000000000000000000" pitchFamily="2" charset="2"/>
              <a:buChar char="Ø"/>
            </a:pPr>
            <a:r>
              <a:rPr lang="en-US" altLang="zh-CN" sz="2400" dirty="0">
                <a:latin typeface="Times New Roman" panose="02020603050405020304" pitchFamily="18" charset="0"/>
                <a:ea typeface="楷体" panose="02010609060101010101" pitchFamily="49" charset="-122"/>
              </a:rPr>
              <a:t> RCEP would not only liberalize trade barriers on goods and services and free up investment flows, but would also enhance trade facilitation, encourage the development of global value chains.</a:t>
            </a:r>
          </a:p>
        </p:txBody>
      </p:sp>
    </p:spTree>
    <p:extLst>
      <p:ext uri="{BB962C8B-B14F-4D97-AF65-F5344CB8AC3E}">
        <p14:creationId xmlns:p14="http://schemas.microsoft.com/office/powerpoint/2010/main" val="920818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4EE0FE-C0A1-40BF-86D1-7BDED2B7BFC8}"/>
              </a:ext>
            </a:extLst>
          </p:cNvPr>
          <p:cNvSpPr>
            <a:spLocks noGrp="1"/>
          </p:cNvSpPr>
          <p:nvPr>
            <p:ph type="title"/>
          </p:nvPr>
        </p:nvSpPr>
        <p:spPr>
          <a:xfrm>
            <a:off x="740915" y="196449"/>
            <a:ext cx="10515600" cy="1135201"/>
          </a:xfrm>
        </p:spPr>
        <p:txBody>
          <a:bodyPr>
            <a:normAutofit/>
          </a:bodyPr>
          <a:lstStyle/>
          <a:p>
            <a:r>
              <a:rPr lang="en-US" altLang="zh-CN" sz="3600" b="1" dirty="0">
                <a:latin typeface="Times New Roman" panose="02020603050405020304" pitchFamily="18" charset="0"/>
                <a:ea typeface="楷体" panose="02010609060101010101" pitchFamily="49" charset="-122"/>
              </a:rPr>
              <a:t>I. Introduction</a:t>
            </a:r>
            <a:endParaRPr lang="zh-CN" altLang="en-US" sz="3600" b="1" dirty="0">
              <a:latin typeface="Times New Roman" panose="02020603050405020304" pitchFamily="18" charset="0"/>
              <a:ea typeface="楷体" panose="02010609060101010101" pitchFamily="49" charset="-122"/>
            </a:endParaRPr>
          </a:p>
        </p:txBody>
      </p:sp>
      <p:sp>
        <p:nvSpPr>
          <p:cNvPr id="3" name="内容占位符 2">
            <a:extLst>
              <a:ext uri="{FF2B5EF4-FFF2-40B4-BE49-F238E27FC236}">
                <a16:creationId xmlns:a16="http://schemas.microsoft.com/office/drawing/2014/main" id="{0F37CC64-A4C2-4393-A44D-7BC4CDF93683}"/>
              </a:ext>
            </a:extLst>
          </p:cNvPr>
          <p:cNvSpPr>
            <a:spLocks noGrp="1"/>
          </p:cNvSpPr>
          <p:nvPr>
            <p:ph idx="1"/>
          </p:nvPr>
        </p:nvSpPr>
        <p:spPr>
          <a:xfrm>
            <a:off x="838199" y="1331650"/>
            <a:ext cx="10321031" cy="4676637"/>
          </a:xfrm>
        </p:spPr>
        <p:txBody>
          <a:bodyPr>
            <a:normAutofit/>
          </a:bodyPr>
          <a:lstStyle/>
          <a:p>
            <a:pPr algn="just">
              <a:lnSpc>
                <a:spcPct val="150000"/>
              </a:lnSpc>
              <a:spcBef>
                <a:spcPts val="1200"/>
              </a:spcBef>
              <a:spcAft>
                <a:spcPts val="1200"/>
              </a:spcAft>
              <a:buFont typeface="Wingdings" panose="05000000000000000000" pitchFamily="2" charset="2"/>
              <a:buChar char="Ø"/>
            </a:pPr>
            <a:r>
              <a:rPr lang="en-US" altLang="zh-CN" dirty="0">
                <a:latin typeface="Times New Roman" panose="02020603050405020304" pitchFamily="18" charset="0"/>
                <a:ea typeface="楷体" panose="02010609060101010101" pitchFamily="49" charset="-122"/>
              </a:rPr>
              <a:t> From global value chains perspective, what impact will RCEP have on the Chinese regional economy?</a:t>
            </a:r>
          </a:p>
          <a:p>
            <a:pPr algn="just">
              <a:lnSpc>
                <a:spcPct val="150000"/>
              </a:lnSpc>
              <a:spcBef>
                <a:spcPts val="1200"/>
              </a:spcBef>
              <a:spcAft>
                <a:spcPts val="1200"/>
              </a:spcAft>
              <a:buFont typeface="Wingdings" panose="05000000000000000000" pitchFamily="2" charset="2"/>
              <a:buChar char="Ø"/>
            </a:pPr>
            <a:r>
              <a:rPr lang="en-US" altLang="zh-CN" dirty="0">
                <a:latin typeface="Times New Roman" panose="02020603050405020304" pitchFamily="18" charset="0"/>
                <a:ea typeface="楷体" panose="02010609060101010101" pitchFamily="49" charset="-122"/>
              </a:rPr>
              <a:t>  And what is the effect of RCEP on Chinese regional industries?</a:t>
            </a:r>
          </a:p>
          <a:p>
            <a:pPr algn="just">
              <a:lnSpc>
                <a:spcPct val="150000"/>
              </a:lnSpc>
              <a:spcBef>
                <a:spcPts val="1200"/>
              </a:spcBef>
              <a:spcAft>
                <a:spcPts val="1200"/>
              </a:spcAft>
              <a:buFont typeface="Wingdings" panose="05000000000000000000" pitchFamily="2" charset="2"/>
              <a:buChar char="Ø"/>
            </a:pPr>
            <a:r>
              <a:rPr lang="en-US" altLang="zh-CN" dirty="0">
                <a:latin typeface="Times New Roman" panose="02020603050405020304" pitchFamily="18" charset="0"/>
                <a:ea typeface="楷体" panose="02010609060101010101" pitchFamily="49" charset="-122"/>
              </a:rPr>
              <a:t> These answers to a number of quantitative questions will help us to understand the impact of trade liberalization on Chinese regional economy. </a:t>
            </a:r>
          </a:p>
        </p:txBody>
      </p:sp>
    </p:spTree>
    <p:extLst>
      <p:ext uri="{BB962C8B-B14F-4D97-AF65-F5344CB8AC3E}">
        <p14:creationId xmlns:p14="http://schemas.microsoft.com/office/powerpoint/2010/main" val="3661651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4EE0FE-C0A1-40BF-86D1-7BDED2B7BFC8}"/>
              </a:ext>
            </a:extLst>
          </p:cNvPr>
          <p:cNvSpPr>
            <a:spLocks noGrp="1"/>
          </p:cNvSpPr>
          <p:nvPr>
            <p:ph type="title"/>
          </p:nvPr>
        </p:nvSpPr>
        <p:spPr>
          <a:xfrm>
            <a:off x="740915" y="196449"/>
            <a:ext cx="10515600" cy="1135201"/>
          </a:xfrm>
        </p:spPr>
        <p:txBody>
          <a:bodyPr>
            <a:normAutofit/>
          </a:bodyPr>
          <a:lstStyle/>
          <a:p>
            <a:r>
              <a:rPr lang="en-US" altLang="zh-CN" sz="3600" b="1" dirty="0">
                <a:latin typeface="Times New Roman" panose="02020603050405020304" pitchFamily="18" charset="0"/>
                <a:ea typeface="楷体" panose="02010609060101010101" pitchFamily="49" charset="-122"/>
              </a:rPr>
              <a:t>II.  Literature Review</a:t>
            </a:r>
            <a:endParaRPr lang="zh-CN" altLang="en-US" sz="3600" b="1" dirty="0">
              <a:latin typeface="Times New Roman" panose="02020603050405020304" pitchFamily="18" charset="0"/>
              <a:ea typeface="楷体" panose="02010609060101010101" pitchFamily="49" charset="-122"/>
            </a:endParaRPr>
          </a:p>
        </p:txBody>
      </p:sp>
      <p:sp>
        <p:nvSpPr>
          <p:cNvPr id="3" name="内容占位符 2">
            <a:extLst>
              <a:ext uri="{FF2B5EF4-FFF2-40B4-BE49-F238E27FC236}">
                <a16:creationId xmlns:a16="http://schemas.microsoft.com/office/drawing/2014/main" id="{0F37CC64-A4C2-4393-A44D-7BC4CDF93683}"/>
              </a:ext>
            </a:extLst>
          </p:cNvPr>
          <p:cNvSpPr>
            <a:spLocks noGrp="1"/>
          </p:cNvSpPr>
          <p:nvPr>
            <p:ph idx="1"/>
          </p:nvPr>
        </p:nvSpPr>
        <p:spPr>
          <a:xfrm>
            <a:off x="838199" y="1331650"/>
            <a:ext cx="10321031" cy="4676637"/>
          </a:xfrm>
        </p:spPr>
        <p:txBody>
          <a:bodyPr>
            <a:normAutofit lnSpcReduction="10000"/>
          </a:bodyPr>
          <a:lstStyle/>
          <a:p>
            <a:pPr algn="just">
              <a:lnSpc>
                <a:spcPct val="150000"/>
              </a:lnSpc>
              <a:spcBef>
                <a:spcPts val="1200"/>
              </a:spcBef>
              <a:spcAft>
                <a:spcPts val="1200"/>
              </a:spcAft>
              <a:buFont typeface="Wingdings" panose="05000000000000000000" pitchFamily="2" charset="2"/>
              <a:buChar char="Ø"/>
            </a:pPr>
            <a:r>
              <a:rPr lang="en-US" altLang="zh-CN" dirty="0">
                <a:latin typeface="Times New Roman" panose="02020603050405020304" pitchFamily="18" charset="0"/>
                <a:ea typeface="楷体" panose="02010609060101010101" pitchFamily="49" charset="-122"/>
              </a:rPr>
              <a:t> Recently, there are many studies on RCEP. Previous studies show that RCEP will greatly promote Chinese economic development and promote my country's foreign trade growth. </a:t>
            </a:r>
          </a:p>
          <a:p>
            <a:pPr algn="just">
              <a:lnSpc>
                <a:spcPct val="150000"/>
              </a:lnSpc>
              <a:spcBef>
                <a:spcPts val="1200"/>
              </a:spcBef>
              <a:spcAft>
                <a:spcPts val="1200"/>
              </a:spcAft>
              <a:buFont typeface="Wingdings" panose="05000000000000000000" pitchFamily="2" charset="2"/>
              <a:buChar char="Ø"/>
            </a:pPr>
            <a:r>
              <a:rPr lang="en-US" altLang="zh-CN" dirty="0">
                <a:latin typeface="Times New Roman" panose="02020603050405020304" pitchFamily="18" charset="0"/>
                <a:ea typeface="楷体" panose="02010609060101010101" pitchFamily="49" charset="-122"/>
              </a:rPr>
              <a:t> In particular, the members of RCEP are China's important trading partners, and regional trade agreements play a vital role in the economic growth of the members,(see </a:t>
            </a:r>
            <a:r>
              <a:rPr lang="en-US" altLang="zh-CN" dirty="0" err="1">
                <a:latin typeface="Times New Roman" panose="02020603050405020304" pitchFamily="18" charset="0"/>
                <a:ea typeface="楷体" panose="02010609060101010101" pitchFamily="49" charset="-122"/>
              </a:rPr>
              <a:t>Athukorala</a:t>
            </a:r>
            <a:r>
              <a:rPr lang="en-US" altLang="zh-CN" dirty="0">
                <a:latin typeface="Times New Roman" panose="02020603050405020304" pitchFamily="18" charset="0"/>
                <a:ea typeface="楷体" panose="02010609060101010101" pitchFamily="49" charset="-122"/>
              </a:rPr>
              <a:t> 2016; Li et al. 2016;Gilbert et al., 2018; </a:t>
            </a:r>
            <a:r>
              <a:rPr lang="en-US" altLang="zh-CN" dirty="0" err="1">
                <a:latin typeface="Times New Roman" panose="02020603050405020304" pitchFamily="18" charset="0"/>
                <a:ea typeface="楷体" panose="02010609060101010101" pitchFamily="49" charset="-122"/>
              </a:rPr>
              <a:t>Itakura</a:t>
            </a:r>
            <a:r>
              <a:rPr lang="en-US" altLang="zh-CN" dirty="0">
                <a:latin typeface="Times New Roman" panose="02020603050405020304" pitchFamily="18" charset="0"/>
                <a:ea typeface="楷体" panose="02010609060101010101" pitchFamily="49" charset="-122"/>
              </a:rPr>
              <a:t> ,2018)</a:t>
            </a:r>
          </a:p>
        </p:txBody>
      </p:sp>
    </p:spTree>
    <p:extLst>
      <p:ext uri="{BB962C8B-B14F-4D97-AF65-F5344CB8AC3E}">
        <p14:creationId xmlns:p14="http://schemas.microsoft.com/office/powerpoint/2010/main" val="2231193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4EE0FE-C0A1-40BF-86D1-7BDED2B7BFC8}"/>
              </a:ext>
            </a:extLst>
          </p:cNvPr>
          <p:cNvSpPr>
            <a:spLocks noGrp="1"/>
          </p:cNvSpPr>
          <p:nvPr>
            <p:ph type="title"/>
          </p:nvPr>
        </p:nvSpPr>
        <p:spPr>
          <a:xfrm>
            <a:off x="740915" y="196449"/>
            <a:ext cx="10515600" cy="1135201"/>
          </a:xfrm>
        </p:spPr>
        <p:txBody>
          <a:bodyPr>
            <a:normAutofit/>
          </a:bodyPr>
          <a:lstStyle/>
          <a:p>
            <a:r>
              <a:rPr lang="en-US" altLang="zh-CN" sz="3600" b="1" dirty="0">
                <a:latin typeface="Times New Roman" panose="02020603050405020304" pitchFamily="18" charset="0"/>
                <a:ea typeface="楷体" panose="02010609060101010101" pitchFamily="49" charset="-122"/>
              </a:rPr>
              <a:t>II.  Literature Review</a:t>
            </a:r>
            <a:endParaRPr lang="zh-CN" altLang="en-US" sz="3600" b="1" dirty="0">
              <a:latin typeface="Times New Roman" panose="02020603050405020304" pitchFamily="18" charset="0"/>
              <a:ea typeface="楷体" panose="02010609060101010101" pitchFamily="49" charset="-122"/>
            </a:endParaRPr>
          </a:p>
        </p:txBody>
      </p:sp>
      <p:sp>
        <p:nvSpPr>
          <p:cNvPr id="3" name="内容占位符 2">
            <a:extLst>
              <a:ext uri="{FF2B5EF4-FFF2-40B4-BE49-F238E27FC236}">
                <a16:creationId xmlns:a16="http://schemas.microsoft.com/office/drawing/2014/main" id="{0F37CC64-A4C2-4393-A44D-7BC4CDF93683}"/>
              </a:ext>
            </a:extLst>
          </p:cNvPr>
          <p:cNvSpPr>
            <a:spLocks noGrp="1"/>
          </p:cNvSpPr>
          <p:nvPr>
            <p:ph idx="1"/>
          </p:nvPr>
        </p:nvSpPr>
        <p:spPr>
          <a:xfrm>
            <a:off x="838199" y="1331650"/>
            <a:ext cx="10321031" cy="4676637"/>
          </a:xfrm>
        </p:spPr>
        <p:txBody>
          <a:bodyPr>
            <a:normAutofit fontScale="92500" lnSpcReduction="10000"/>
          </a:bodyPr>
          <a:lstStyle/>
          <a:p>
            <a:pPr algn="just">
              <a:lnSpc>
                <a:spcPct val="150000"/>
              </a:lnSpc>
              <a:spcBef>
                <a:spcPts val="1200"/>
              </a:spcBef>
              <a:spcAft>
                <a:spcPts val="1200"/>
              </a:spcAft>
              <a:buFont typeface="Wingdings" panose="05000000000000000000" pitchFamily="2" charset="2"/>
              <a:buChar char="Ø"/>
            </a:pPr>
            <a:r>
              <a:rPr lang="en-US" altLang="zh-CN" dirty="0">
                <a:latin typeface="Times New Roman" panose="02020603050405020304" pitchFamily="18" charset="0"/>
                <a:ea typeface="楷体" panose="02010609060101010101" pitchFamily="49" charset="-122"/>
              </a:rPr>
              <a:t> In addition, RCEP would have a strong reshaping effect on the division of labor in the global value chains (Baldwin and Lopez-Gonzalez, 2015).</a:t>
            </a:r>
          </a:p>
          <a:p>
            <a:pPr algn="just">
              <a:lnSpc>
                <a:spcPct val="150000"/>
              </a:lnSpc>
              <a:spcBef>
                <a:spcPts val="1200"/>
              </a:spcBef>
              <a:spcAft>
                <a:spcPts val="1200"/>
              </a:spcAft>
              <a:buFont typeface="Wingdings" panose="05000000000000000000" pitchFamily="2" charset="2"/>
              <a:buChar char="Ø"/>
            </a:pPr>
            <a:r>
              <a:rPr lang="en-US" altLang="zh-CN" dirty="0">
                <a:latin typeface="Times New Roman" panose="02020603050405020304" pitchFamily="18" charset="0"/>
                <a:ea typeface="楷体" panose="02010609060101010101" pitchFamily="49" charset="-122"/>
              </a:rPr>
              <a:t> RCEP will also promote the flow of FDI among trading partners (Li, 2014; Du and Guo, 2021). </a:t>
            </a:r>
          </a:p>
          <a:p>
            <a:pPr algn="just">
              <a:lnSpc>
                <a:spcPct val="150000"/>
              </a:lnSpc>
              <a:spcBef>
                <a:spcPts val="1200"/>
              </a:spcBef>
              <a:spcAft>
                <a:spcPts val="1200"/>
              </a:spcAft>
              <a:buFont typeface="Wingdings" panose="05000000000000000000" pitchFamily="2" charset="2"/>
              <a:buChar char="Ø"/>
            </a:pPr>
            <a:r>
              <a:rPr lang="en-US" altLang="zh-CN" dirty="0">
                <a:latin typeface="Times New Roman" panose="02020603050405020304" pitchFamily="18" charset="0"/>
                <a:ea typeface="楷体" panose="02010609060101010101" pitchFamily="49" charset="-122"/>
              </a:rPr>
              <a:t> Generally speaking, previous literatures have explained the economic effects of RCEP from different perspectives, but few literatures discuss the impact of RCEP on China's regional economy. </a:t>
            </a:r>
          </a:p>
        </p:txBody>
      </p:sp>
    </p:spTree>
    <p:extLst>
      <p:ext uri="{BB962C8B-B14F-4D97-AF65-F5344CB8AC3E}">
        <p14:creationId xmlns:p14="http://schemas.microsoft.com/office/powerpoint/2010/main" val="1387587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4EE0FE-C0A1-40BF-86D1-7BDED2B7BFC8}"/>
              </a:ext>
            </a:extLst>
          </p:cNvPr>
          <p:cNvSpPr>
            <a:spLocks noGrp="1"/>
          </p:cNvSpPr>
          <p:nvPr>
            <p:ph type="title"/>
          </p:nvPr>
        </p:nvSpPr>
        <p:spPr>
          <a:xfrm>
            <a:off x="740915" y="196449"/>
            <a:ext cx="10515600" cy="1135201"/>
          </a:xfrm>
        </p:spPr>
        <p:txBody>
          <a:bodyPr>
            <a:normAutofit/>
          </a:bodyPr>
          <a:lstStyle/>
          <a:p>
            <a:r>
              <a:rPr lang="en-US" altLang="zh-CN" sz="3600" b="1" dirty="0">
                <a:latin typeface="Times New Roman" panose="02020603050405020304" pitchFamily="18" charset="0"/>
                <a:ea typeface="楷体" panose="02010609060101010101" pitchFamily="49" charset="-122"/>
              </a:rPr>
              <a:t>III.	Models, Scenarios and Model Connection</a:t>
            </a:r>
            <a:endParaRPr lang="zh-CN" altLang="en-US" sz="3600" b="1" dirty="0">
              <a:latin typeface="Times New Roman" panose="02020603050405020304" pitchFamily="18" charset="0"/>
              <a:ea typeface="楷体" panose="02010609060101010101" pitchFamily="49" charset="-122"/>
            </a:endParaRPr>
          </a:p>
        </p:txBody>
      </p:sp>
      <p:sp>
        <p:nvSpPr>
          <p:cNvPr id="3" name="内容占位符 2">
            <a:extLst>
              <a:ext uri="{FF2B5EF4-FFF2-40B4-BE49-F238E27FC236}">
                <a16:creationId xmlns:a16="http://schemas.microsoft.com/office/drawing/2014/main" id="{0F37CC64-A4C2-4393-A44D-7BC4CDF93683}"/>
              </a:ext>
            </a:extLst>
          </p:cNvPr>
          <p:cNvSpPr>
            <a:spLocks noGrp="1"/>
          </p:cNvSpPr>
          <p:nvPr>
            <p:ph idx="1"/>
          </p:nvPr>
        </p:nvSpPr>
        <p:spPr>
          <a:xfrm>
            <a:off x="838199" y="1331650"/>
            <a:ext cx="10321031" cy="4676637"/>
          </a:xfrm>
        </p:spPr>
        <p:txBody>
          <a:bodyPr>
            <a:normAutofit fontScale="70000" lnSpcReduction="20000"/>
          </a:bodyPr>
          <a:lstStyle/>
          <a:p>
            <a:pPr marL="0" indent="0" algn="just">
              <a:lnSpc>
                <a:spcPct val="150000"/>
              </a:lnSpc>
              <a:spcBef>
                <a:spcPts val="1200"/>
              </a:spcBef>
              <a:spcAft>
                <a:spcPts val="1200"/>
              </a:spcAft>
              <a:buNone/>
            </a:pPr>
            <a:r>
              <a:rPr lang="en-US" altLang="zh-CN" sz="3400" b="1" dirty="0">
                <a:latin typeface="Times New Roman" panose="02020603050405020304" pitchFamily="18" charset="0"/>
                <a:ea typeface="楷体" panose="02010609060101010101" pitchFamily="49" charset="-122"/>
              </a:rPr>
              <a:t>1.  CGE Model</a:t>
            </a:r>
          </a:p>
          <a:p>
            <a:pPr algn="just">
              <a:lnSpc>
                <a:spcPct val="150000"/>
              </a:lnSpc>
              <a:spcBef>
                <a:spcPts val="1200"/>
              </a:spcBef>
              <a:spcAft>
                <a:spcPts val="1200"/>
              </a:spcAft>
              <a:buFont typeface="Wingdings" panose="05000000000000000000" pitchFamily="2" charset="2"/>
              <a:buChar char="Ø"/>
            </a:pPr>
            <a:r>
              <a:rPr lang="en-US" altLang="zh-CN" dirty="0">
                <a:latin typeface="Times New Roman" panose="02020603050405020304" pitchFamily="18" charset="0"/>
                <a:ea typeface="楷体" panose="02010609060101010101" pitchFamily="49" charset="-122"/>
              </a:rPr>
              <a:t> </a:t>
            </a:r>
            <a:r>
              <a:rPr lang="en-US" altLang="zh-CN" sz="3100" dirty="0">
                <a:latin typeface="Times New Roman" panose="02020603050405020304" pitchFamily="18" charset="0"/>
                <a:ea typeface="楷体" panose="02010609060101010101" pitchFamily="49" charset="-122"/>
              </a:rPr>
              <a:t>We simulate the impacts of RECP on China’s exports based on GTAP model. This model is a global computable general equilibrium model which is a multi-sector, multi-region computable general equilibrium (CGE) model of global trade. </a:t>
            </a:r>
          </a:p>
          <a:p>
            <a:pPr algn="just">
              <a:lnSpc>
                <a:spcPct val="150000"/>
              </a:lnSpc>
              <a:spcBef>
                <a:spcPts val="1200"/>
              </a:spcBef>
              <a:spcAft>
                <a:spcPts val="1200"/>
              </a:spcAft>
              <a:buFont typeface="Wingdings" panose="05000000000000000000" pitchFamily="2" charset="2"/>
              <a:buChar char="Ø"/>
            </a:pPr>
            <a:r>
              <a:rPr lang="en-US" altLang="zh-CN" sz="3100" dirty="0">
                <a:latin typeface="Times New Roman" panose="02020603050405020304" pitchFamily="18" charset="0"/>
                <a:ea typeface="楷体" panose="02010609060101010101" pitchFamily="49" charset="-122"/>
              </a:rPr>
              <a:t> The model setting in this paper follows a short-term closure assumption, with labor supply as an exogenous variable, and the wage level is adjusted according to labor supply and demand. The return on capital (ROC) is fixed and capital supply is used as an endogenous variable.</a:t>
            </a:r>
          </a:p>
        </p:txBody>
      </p:sp>
    </p:spTree>
    <p:extLst>
      <p:ext uri="{BB962C8B-B14F-4D97-AF65-F5344CB8AC3E}">
        <p14:creationId xmlns:p14="http://schemas.microsoft.com/office/powerpoint/2010/main" val="1994250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4EE0FE-C0A1-40BF-86D1-7BDED2B7BFC8}"/>
              </a:ext>
            </a:extLst>
          </p:cNvPr>
          <p:cNvSpPr>
            <a:spLocks noGrp="1"/>
          </p:cNvSpPr>
          <p:nvPr>
            <p:ph type="title"/>
          </p:nvPr>
        </p:nvSpPr>
        <p:spPr>
          <a:xfrm>
            <a:off x="740915" y="196449"/>
            <a:ext cx="10515600" cy="1135201"/>
          </a:xfrm>
        </p:spPr>
        <p:txBody>
          <a:bodyPr>
            <a:normAutofit/>
          </a:bodyPr>
          <a:lstStyle/>
          <a:p>
            <a:r>
              <a:rPr lang="en-US" altLang="zh-CN" sz="3600" b="1" dirty="0">
                <a:latin typeface="Times New Roman" panose="02020603050405020304" pitchFamily="18" charset="0"/>
                <a:ea typeface="楷体" panose="02010609060101010101" pitchFamily="49" charset="-122"/>
              </a:rPr>
              <a:t>III.	Models, Scenarios and Model Connection</a:t>
            </a:r>
            <a:endParaRPr lang="zh-CN" altLang="en-US" sz="3600" b="1" dirty="0">
              <a:latin typeface="Times New Roman" panose="02020603050405020304" pitchFamily="18" charset="0"/>
              <a:ea typeface="楷体" panose="02010609060101010101" pitchFamily="49" charset="-122"/>
            </a:endParaRPr>
          </a:p>
        </p:txBody>
      </p:sp>
      <p:sp>
        <p:nvSpPr>
          <p:cNvPr id="3" name="内容占位符 2">
            <a:extLst>
              <a:ext uri="{FF2B5EF4-FFF2-40B4-BE49-F238E27FC236}">
                <a16:creationId xmlns:a16="http://schemas.microsoft.com/office/drawing/2014/main" id="{0F37CC64-A4C2-4393-A44D-7BC4CDF93683}"/>
              </a:ext>
            </a:extLst>
          </p:cNvPr>
          <p:cNvSpPr>
            <a:spLocks noGrp="1"/>
          </p:cNvSpPr>
          <p:nvPr>
            <p:ph idx="1"/>
          </p:nvPr>
        </p:nvSpPr>
        <p:spPr>
          <a:xfrm>
            <a:off x="838199" y="1331650"/>
            <a:ext cx="10321031" cy="4676637"/>
          </a:xfrm>
        </p:spPr>
        <p:txBody>
          <a:bodyPr>
            <a:normAutofit fontScale="85000" lnSpcReduction="10000"/>
          </a:bodyPr>
          <a:lstStyle/>
          <a:p>
            <a:pPr marL="0" indent="0" algn="just">
              <a:lnSpc>
                <a:spcPct val="150000"/>
              </a:lnSpc>
              <a:spcBef>
                <a:spcPts val="1200"/>
              </a:spcBef>
              <a:spcAft>
                <a:spcPts val="1200"/>
              </a:spcAft>
              <a:buNone/>
            </a:pPr>
            <a:r>
              <a:rPr lang="en-US" altLang="zh-CN" sz="3600" b="1" dirty="0">
                <a:latin typeface="Times New Roman" panose="02020603050405020304" pitchFamily="18" charset="0"/>
                <a:ea typeface="楷体" panose="02010609060101010101" pitchFamily="49" charset="-122"/>
              </a:rPr>
              <a:t>2.  Scenarios</a:t>
            </a:r>
          </a:p>
          <a:p>
            <a:pPr algn="just">
              <a:lnSpc>
                <a:spcPct val="150000"/>
              </a:lnSpc>
              <a:spcBef>
                <a:spcPts val="1200"/>
              </a:spcBef>
              <a:spcAft>
                <a:spcPts val="1200"/>
              </a:spcAft>
              <a:buFont typeface="Wingdings" panose="05000000000000000000" pitchFamily="2" charset="2"/>
              <a:buChar char="Ø"/>
            </a:pPr>
            <a:r>
              <a:rPr lang="en-US" altLang="zh-CN" dirty="0">
                <a:latin typeface="Times New Roman" panose="02020603050405020304" pitchFamily="18" charset="0"/>
                <a:ea typeface="楷体" panose="02010609060101010101" pitchFamily="49" charset="-122"/>
              </a:rPr>
              <a:t> </a:t>
            </a:r>
            <a:r>
              <a:rPr lang="en-US" altLang="zh-CN" sz="3100" b="1" dirty="0">
                <a:latin typeface="Times New Roman" panose="02020603050405020304" pitchFamily="18" charset="0"/>
                <a:ea typeface="楷体" panose="02010609060101010101" pitchFamily="49" charset="-122"/>
              </a:rPr>
              <a:t>Scenario 1 (RCEP15)</a:t>
            </a:r>
            <a:r>
              <a:rPr lang="en-US" altLang="zh-CN" sz="3100" dirty="0">
                <a:latin typeface="Times New Roman" panose="02020603050405020304" pitchFamily="18" charset="0"/>
                <a:ea typeface="楷体" panose="02010609060101010101" pitchFamily="49" charset="-122"/>
              </a:rPr>
              <a:t>: In Scenario 1, we assume that 10 ASEAN countries, China, Japan, Korea, Australia, and New Zealand will realize trade liberalization. </a:t>
            </a:r>
          </a:p>
          <a:p>
            <a:pPr algn="just">
              <a:lnSpc>
                <a:spcPct val="150000"/>
              </a:lnSpc>
              <a:spcBef>
                <a:spcPts val="1200"/>
              </a:spcBef>
              <a:spcAft>
                <a:spcPts val="1200"/>
              </a:spcAft>
              <a:buFont typeface="Wingdings" panose="05000000000000000000" pitchFamily="2" charset="2"/>
              <a:buChar char="Ø"/>
            </a:pPr>
            <a:r>
              <a:rPr lang="en-US" altLang="zh-CN" sz="3100" dirty="0">
                <a:latin typeface="Times New Roman" panose="02020603050405020304" pitchFamily="18" charset="0"/>
                <a:ea typeface="楷体" panose="02010609060101010101" pitchFamily="49" charset="-122"/>
              </a:rPr>
              <a:t> </a:t>
            </a:r>
            <a:r>
              <a:rPr lang="en-US" altLang="zh-CN" sz="3100" b="1" dirty="0">
                <a:latin typeface="Times New Roman" panose="02020603050405020304" pitchFamily="18" charset="0"/>
                <a:ea typeface="楷体" panose="02010609060101010101" pitchFamily="49" charset="-122"/>
              </a:rPr>
              <a:t>Scenario 2 (RCEP16):</a:t>
            </a:r>
            <a:r>
              <a:rPr lang="en-US" altLang="zh-CN" sz="3100" dirty="0">
                <a:latin typeface="Times New Roman" panose="02020603050405020304" pitchFamily="18" charset="0"/>
                <a:ea typeface="楷体" panose="02010609060101010101" pitchFamily="49" charset="-122"/>
              </a:rPr>
              <a:t>In Scenario 2, we assume that 10 ASEAN countries, China, Japan, Korea, India, Australia and New Zealand will reach final agreement on the RCEP and realize trade liberalization..</a:t>
            </a:r>
          </a:p>
        </p:txBody>
      </p:sp>
    </p:spTree>
    <p:extLst>
      <p:ext uri="{BB962C8B-B14F-4D97-AF65-F5344CB8AC3E}">
        <p14:creationId xmlns:p14="http://schemas.microsoft.com/office/powerpoint/2010/main" val="2993364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4EE0FE-C0A1-40BF-86D1-7BDED2B7BFC8}"/>
              </a:ext>
            </a:extLst>
          </p:cNvPr>
          <p:cNvSpPr>
            <a:spLocks noGrp="1"/>
          </p:cNvSpPr>
          <p:nvPr>
            <p:ph type="title"/>
          </p:nvPr>
        </p:nvSpPr>
        <p:spPr>
          <a:xfrm>
            <a:off x="740915" y="196449"/>
            <a:ext cx="10515600" cy="1135201"/>
          </a:xfrm>
        </p:spPr>
        <p:txBody>
          <a:bodyPr>
            <a:normAutofit/>
          </a:bodyPr>
          <a:lstStyle/>
          <a:p>
            <a:r>
              <a:rPr lang="en-US" altLang="zh-CN" sz="3600" b="1" dirty="0">
                <a:latin typeface="Times New Roman" panose="02020603050405020304" pitchFamily="18" charset="0"/>
                <a:ea typeface="楷体" panose="02010609060101010101" pitchFamily="49" charset="-122"/>
              </a:rPr>
              <a:t>III.	Models, Scenarios and Model Connection</a:t>
            </a:r>
            <a:endParaRPr lang="zh-CN" altLang="en-US" sz="3600" b="1" dirty="0">
              <a:latin typeface="Times New Roman" panose="02020603050405020304" pitchFamily="18" charset="0"/>
              <a:ea typeface="楷体" panose="02010609060101010101" pitchFamily="49" charset="-122"/>
            </a:endParaRPr>
          </a:p>
        </p:txBody>
      </p:sp>
      <p:sp>
        <p:nvSpPr>
          <p:cNvPr id="3" name="内容占位符 2">
            <a:extLst>
              <a:ext uri="{FF2B5EF4-FFF2-40B4-BE49-F238E27FC236}">
                <a16:creationId xmlns:a16="http://schemas.microsoft.com/office/drawing/2014/main" id="{0F37CC64-A4C2-4393-A44D-7BC4CDF93683}"/>
              </a:ext>
            </a:extLst>
          </p:cNvPr>
          <p:cNvSpPr>
            <a:spLocks noGrp="1"/>
          </p:cNvSpPr>
          <p:nvPr>
            <p:ph idx="1"/>
          </p:nvPr>
        </p:nvSpPr>
        <p:spPr>
          <a:xfrm>
            <a:off x="838199" y="1331650"/>
            <a:ext cx="10321031" cy="4676637"/>
          </a:xfrm>
        </p:spPr>
        <p:txBody>
          <a:bodyPr>
            <a:normAutofit fontScale="85000" lnSpcReduction="10000"/>
          </a:bodyPr>
          <a:lstStyle/>
          <a:p>
            <a:pPr marL="0" indent="0" algn="just">
              <a:lnSpc>
                <a:spcPct val="150000"/>
              </a:lnSpc>
              <a:spcBef>
                <a:spcPts val="1200"/>
              </a:spcBef>
              <a:spcAft>
                <a:spcPts val="1200"/>
              </a:spcAft>
              <a:buNone/>
            </a:pPr>
            <a:r>
              <a:rPr lang="en-US" altLang="zh-CN" sz="3600" b="1" dirty="0">
                <a:latin typeface="Times New Roman" panose="02020603050405020304" pitchFamily="18" charset="0"/>
                <a:ea typeface="楷体" panose="02010609060101010101" pitchFamily="49" charset="-122"/>
              </a:rPr>
              <a:t>3.  Data Aggregation</a:t>
            </a:r>
          </a:p>
          <a:p>
            <a:pPr algn="just">
              <a:lnSpc>
                <a:spcPct val="150000"/>
              </a:lnSpc>
              <a:spcBef>
                <a:spcPts val="1200"/>
              </a:spcBef>
              <a:spcAft>
                <a:spcPts val="1200"/>
              </a:spcAft>
              <a:buFont typeface="Wingdings" panose="05000000000000000000" pitchFamily="2" charset="2"/>
              <a:buChar char="Ø"/>
            </a:pPr>
            <a:r>
              <a:rPr lang="en-US" altLang="zh-CN" dirty="0">
                <a:latin typeface="Times New Roman" panose="02020603050405020304" pitchFamily="18" charset="0"/>
                <a:ea typeface="楷体" panose="02010609060101010101" pitchFamily="49" charset="-122"/>
              </a:rPr>
              <a:t> </a:t>
            </a:r>
            <a:r>
              <a:rPr lang="en-US" altLang="zh-CN" sz="3100" dirty="0">
                <a:latin typeface="Times New Roman" panose="02020603050405020304" pitchFamily="18" charset="0"/>
                <a:ea typeface="楷体" panose="02010609060101010101" pitchFamily="49" charset="-122"/>
              </a:rPr>
              <a:t>According to the simulation results, the soft-connection between GTAP model and China’s regional input-output model is applied to assess impacts of RCEP on China’s regional economy. </a:t>
            </a:r>
          </a:p>
          <a:p>
            <a:pPr algn="just">
              <a:lnSpc>
                <a:spcPct val="150000"/>
              </a:lnSpc>
              <a:spcBef>
                <a:spcPts val="1200"/>
              </a:spcBef>
              <a:spcAft>
                <a:spcPts val="1200"/>
              </a:spcAft>
              <a:buFont typeface="Wingdings" panose="05000000000000000000" pitchFamily="2" charset="2"/>
              <a:buChar char="Ø"/>
            </a:pPr>
            <a:r>
              <a:rPr lang="en-US" altLang="zh-CN" sz="3100" dirty="0">
                <a:latin typeface="Times New Roman" panose="02020603050405020304" pitchFamily="18" charset="0"/>
                <a:ea typeface="楷体" panose="02010609060101010101" pitchFamily="49" charset="-122"/>
              </a:rPr>
              <a:t>To reduce the computational burden, we have aggregated the data to 15 countries/regions (as shown in Table 1) and 16 sectors (see tables 2)..</a:t>
            </a:r>
          </a:p>
        </p:txBody>
      </p:sp>
    </p:spTree>
    <p:extLst>
      <p:ext uri="{BB962C8B-B14F-4D97-AF65-F5344CB8AC3E}">
        <p14:creationId xmlns:p14="http://schemas.microsoft.com/office/powerpoint/2010/main" val="1532396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4EE0FE-C0A1-40BF-86D1-7BDED2B7BFC8}"/>
              </a:ext>
            </a:extLst>
          </p:cNvPr>
          <p:cNvSpPr>
            <a:spLocks noGrp="1"/>
          </p:cNvSpPr>
          <p:nvPr>
            <p:ph type="title"/>
          </p:nvPr>
        </p:nvSpPr>
        <p:spPr>
          <a:xfrm>
            <a:off x="740915" y="196449"/>
            <a:ext cx="10515600" cy="1135201"/>
          </a:xfrm>
        </p:spPr>
        <p:txBody>
          <a:bodyPr>
            <a:normAutofit/>
          </a:bodyPr>
          <a:lstStyle/>
          <a:p>
            <a:r>
              <a:rPr lang="en-US" altLang="zh-CN" sz="3600" b="1" dirty="0">
                <a:latin typeface="Times New Roman" panose="02020603050405020304" pitchFamily="18" charset="0"/>
                <a:ea typeface="楷体" panose="02010609060101010101" pitchFamily="49" charset="-122"/>
              </a:rPr>
              <a:t>III.	Models, Scenarios and Model Connection</a:t>
            </a:r>
            <a:endParaRPr lang="zh-CN" altLang="en-US" sz="3600" b="1" dirty="0">
              <a:latin typeface="Times New Roman" panose="02020603050405020304" pitchFamily="18" charset="0"/>
              <a:ea typeface="楷体" panose="02010609060101010101" pitchFamily="49" charset="-122"/>
            </a:endParaRPr>
          </a:p>
        </p:txBody>
      </p:sp>
      <p:sp>
        <p:nvSpPr>
          <p:cNvPr id="3" name="内容占位符 2">
            <a:extLst>
              <a:ext uri="{FF2B5EF4-FFF2-40B4-BE49-F238E27FC236}">
                <a16:creationId xmlns:a16="http://schemas.microsoft.com/office/drawing/2014/main" id="{0F37CC64-A4C2-4393-A44D-7BC4CDF93683}"/>
              </a:ext>
            </a:extLst>
          </p:cNvPr>
          <p:cNvSpPr>
            <a:spLocks noGrp="1"/>
          </p:cNvSpPr>
          <p:nvPr>
            <p:ph idx="1"/>
          </p:nvPr>
        </p:nvSpPr>
        <p:spPr>
          <a:xfrm>
            <a:off x="769487" y="1170773"/>
            <a:ext cx="10321031" cy="1917707"/>
          </a:xfrm>
        </p:spPr>
        <p:txBody>
          <a:bodyPr>
            <a:normAutofit/>
          </a:bodyPr>
          <a:lstStyle/>
          <a:p>
            <a:pPr marL="0" indent="0" algn="just">
              <a:lnSpc>
                <a:spcPct val="150000"/>
              </a:lnSpc>
              <a:spcBef>
                <a:spcPts val="1200"/>
              </a:spcBef>
              <a:spcAft>
                <a:spcPts val="1200"/>
              </a:spcAft>
              <a:buNone/>
            </a:pPr>
            <a:r>
              <a:rPr lang="en-US" altLang="zh-CN" sz="3200" b="1" dirty="0">
                <a:latin typeface="Times New Roman" panose="02020603050405020304" pitchFamily="18" charset="0"/>
                <a:ea typeface="楷体" panose="02010609060101010101" pitchFamily="49" charset="-122"/>
              </a:rPr>
              <a:t>4. Model Connection</a:t>
            </a:r>
          </a:p>
          <a:p>
            <a:pPr algn="just">
              <a:lnSpc>
                <a:spcPct val="150000"/>
              </a:lnSpc>
              <a:spcBef>
                <a:spcPts val="1200"/>
              </a:spcBef>
              <a:spcAft>
                <a:spcPts val="1200"/>
              </a:spcAft>
              <a:buFont typeface="Wingdings" panose="05000000000000000000" pitchFamily="2" charset="2"/>
              <a:buChar char="Ø"/>
            </a:pPr>
            <a:r>
              <a:rPr lang="en-US" altLang="zh-CN" dirty="0">
                <a:latin typeface="Times New Roman" panose="02020603050405020304" pitchFamily="18" charset="0"/>
                <a:ea typeface="楷体" panose="02010609060101010101" pitchFamily="49" charset="-122"/>
              </a:rPr>
              <a:t> The basic logical framework is shown in Figure 1. </a:t>
            </a:r>
          </a:p>
        </p:txBody>
      </p:sp>
      <p:grpSp>
        <p:nvGrpSpPr>
          <p:cNvPr id="4" name="组合 3">
            <a:extLst>
              <a:ext uri="{FF2B5EF4-FFF2-40B4-BE49-F238E27FC236}">
                <a16:creationId xmlns:a16="http://schemas.microsoft.com/office/drawing/2014/main" id="{751BAC1F-055C-4800-804C-2F5D75418CCB}"/>
              </a:ext>
            </a:extLst>
          </p:cNvPr>
          <p:cNvGrpSpPr/>
          <p:nvPr/>
        </p:nvGrpSpPr>
        <p:grpSpPr bwMode="auto">
          <a:xfrm>
            <a:off x="1032770" y="3249357"/>
            <a:ext cx="9797987" cy="2858480"/>
            <a:chOff x="0" y="98548"/>
            <a:chExt cx="3983727" cy="1138297"/>
          </a:xfrm>
        </p:grpSpPr>
        <p:sp>
          <p:nvSpPr>
            <p:cNvPr id="5" name="爆炸形 1 6">
              <a:extLst>
                <a:ext uri="{FF2B5EF4-FFF2-40B4-BE49-F238E27FC236}">
                  <a16:creationId xmlns:a16="http://schemas.microsoft.com/office/drawing/2014/main" id="{BB789AD4-E178-40D2-8406-91D3669AF60B}"/>
                </a:ext>
              </a:extLst>
            </p:cNvPr>
            <p:cNvSpPr/>
            <p:nvPr/>
          </p:nvSpPr>
          <p:spPr>
            <a:xfrm>
              <a:off x="0" y="223389"/>
              <a:ext cx="574771" cy="879149"/>
            </a:xfrm>
            <a:prstGeom prst="irregularSeal1">
              <a:avLst/>
            </a:prstGeom>
            <a:noFill/>
            <a:ln w="222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50000"/>
                </a:lnSpc>
              </a:pPr>
              <a:r>
                <a:rPr lang="en-US" sz="1050" b="1" kern="100">
                  <a:solidFill>
                    <a:srgbClr val="000000"/>
                  </a:solidFill>
                  <a:effectLst/>
                  <a:latin typeface="Times New Roman" panose="02020603050405020304" pitchFamily="18" charset="0"/>
                  <a:ea typeface="等线 Light" panose="02010600030101010101" pitchFamily="2" charset="-122"/>
                  <a:cs typeface="Times New Roman" panose="02020603050405020304" pitchFamily="18" charset="0"/>
                </a:rPr>
                <a:t>RCEP</a:t>
              </a:r>
              <a:endParaRPr lang="zh-CN" sz="1200" kern="100">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6" name="圆柱形 10">
              <a:extLst>
                <a:ext uri="{FF2B5EF4-FFF2-40B4-BE49-F238E27FC236}">
                  <a16:creationId xmlns:a16="http://schemas.microsoft.com/office/drawing/2014/main" id="{BCC85DB0-8226-4923-BD34-8EEA4F54FCBB}"/>
                </a:ext>
              </a:extLst>
            </p:cNvPr>
            <p:cNvSpPr/>
            <p:nvPr/>
          </p:nvSpPr>
          <p:spPr>
            <a:xfrm>
              <a:off x="806628" y="223370"/>
              <a:ext cx="535810" cy="879099"/>
            </a:xfrm>
            <a:prstGeom prst="can">
              <a:avLst/>
            </a:prstGeom>
            <a:noFill/>
            <a:ln w="222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tabLst>
                  <a:tab pos="20320" algn="l"/>
                </a:tabLst>
              </a:pPr>
              <a:r>
                <a:rPr lang="en-US" sz="1050" b="1" kern="100">
                  <a:solidFill>
                    <a:srgbClr val="000000"/>
                  </a:solidFill>
                  <a:effectLst/>
                  <a:latin typeface="Times New Roman" panose="02020603050405020304" pitchFamily="18" charset="0"/>
                  <a:ea typeface="等线" panose="02010600030101010101" pitchFamily="2" charset="-122"/>
                  <a:cs typeface="Arial" panose="020B0604020202020204" pitchFamily="34" charset="0"/>
                </a:rPr>
                <a:t>Global Computable General Equilibrium</a:t>
              </a:r>
              <a:r>
                <a:rPr lang="en-US" sz="1400" b="1" kern="100">
                  <a:solidFill>
                    <a:srgbClr val="000000"/>
                  </a:solidFill>
                  <a:effectLst/>
                  <a:latin typeface="Times New Roman" panose="02020603050405020304" pitchFamily="18" charset="0"/>
                  <a:ea typeface="等线" panose="02010600030101010101" pitchFamily="2" charset="-122"/>
                  <a:cs typeface="Arial" panose="020B0604020202020204" pitchFamily="34" charset="0"/>
                </a:rPr>
                <a:t> </a:t>
              </a:r>
              <a:r>
                <a:rPr lang="en-US" sz="1050" b="1" kern="100">
                  <a:solidFill>
                    <a:srgbClr val="000000"/>
                  </a:solidFill>
                  <a:effectLst/>
                  <a:latin typeface="Times New Roman" panose="02020603050405020304" pitchFamily="18" charset="0"/>
                  <a:ea typeface="等线" panose="02010600030101010101" pitchFamily="2" charset="-122"/>
                  <a:cs typeface="Arial" panose="020B0604020202020204" pitchFamily="34" charset="0"/>
                </a:rPr>
                <a:t>Model</a:t>
              </a:r>
              <a:endParaRPr lang="zh-CN" sz="1200" kern="100">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7" name="圆柱形 11">
              <a:extLst>
                <a:ext uri="{FF2B5EF4-FFF2-40B4-BE49-F238E27FC236}">
                  <a16:creationId xmlns:a16="http://schemas.microsoft.com/office/drawing/2014/main" id="{E838C85B-8653-4F8E-BCBF-4E61EF5AFB23}"/>
                </a:ext>
              </a:extLst>
            </p:cNvPr>
            <p:cNvSpPr/>
            <p:nvPr/>
          </p:nvSpPr>
          <p:spPr>
            <a:xfrm>
              <a:off x="2423323" y="223433"/>
              <a:ext cx="636165" cy="895914"/>
            </a:xfrm>
            <a:prstGeom prst="can">
              <a:avLst/>
            </a:prstGeom>
            <a:noFill/>
            <a:ln w="222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50000"/>
                </a:lnSpc>
              </a:pPr>
              <a:r>
                <a:rPr lang="en-US" sz="1050" b="1" kern="100">
                  <a:solidFill>
                    <a:srgbClr val="000000"/>
                  </a:solidFill>
                  <a:effectLst/>
                  <a:latin typeface="Times New Roman" panose="02020603050405020304" pitchFamily="18" charset="0"/>
                  <a:ea typeface="等线" panose="02010600030101010101" pitchFamily="2" charset="-122"/>
                  <a:cs typeface="Arial" panose="020B0604020202020204" pitchFamily="34" charset="0"/>
                </a:rPr>
                <a:t>Chinese Multi – Region Input Output Model</a:t>
              </a:r>
              <a:endParaRPr lang="zh-CN" sz="1200" kern="100">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8" name="右箭头 12">
              <a:extLst>
                <a:ext uri="{FF2B5EF4-FFF2-40B4-BE49-F238E27FC236}">
                  <a16:creationId xmlns:a16="http://schemas.microsoft.com/office/drawing/2014/main" id="{C116DA11-2E0B-4E6F-82EA-0089AF862B38}"/>
                </a:ext>
              </a:extLst>
            </p:cNvPr>
            <p:cNvSpPr/>
            <p:nvPr/>
          </p:nvSpPr>
          <p:spPr>
            <a:xfrm>
              <a:off x="529347" y="606017"/>
              <a:ext cx="251405" cy="84770"/>
            </a:xfrm>
            <a:prstGeom prst="rightArrow">
              <a:avLst/>
            </a:prstGeom>
            <a:solidFill>
              <a:srgbClr val="EF8011"/>
            </a:solidFill>
            <a:ln w="12700">
              <a:solidFill>
                <a:srgbClr val="EF8011"/>
              </a:solid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endParaRPr lang="zh-CN" altLang="en-US"/>
            </a:p>
          </p:txBody>
        </p:sp>
        <p:sp>
          <p:nvSpPr>
            <p:cNvPr id="9" name="流程图: 文档 8">
              <a:extLst>
                <a:ext uri="{FF2B5EF4-FFF2-40B4-BE49-F238E27FC236}">
                  <a16:creationId xmlns:a16="http://schemas.microsoft.com/office/drawing/2014/main" id="{EE4EDDE4-92CD-4E44-B778-8A8627E92411}"/>
                </a:ext>
              </a:extLst>
            </p:cNvPr>
            <p:cNvSpPr/>
            <p:nvPr/>
          </p:nvSpPr>
          <p:spPr>
            <a:xfrm>
              <a:off x="1643132" y="259212"/>
              <a:ext cx="465825" cy="901368"/>
            </a:xfrm>
            <a:prstGeom prst="flowChartDocument">
              <a:avLst/>
            </a:prstGeom>
            <a:noFill/>
            <a:ln w="222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50000"/>
                </a:lnSpc>
                <a:tabLst>
                  <a:tab pos="20320" algn="l"/>
                </a:tabLst>
              </a:pPr>
              <a:r>
                <a:rPr lang="en-US" sz="1050" b="1" kern="100">
                  <a:solidFill>
                    <a:srgbClr val="000000"/>
                  </a:solidFill>
                  <a:effectLst/>
                  <a:latin typeface="Times New Roman" panose="02020603050405020304" pitchFamily="18" charset="0"/>
                  <a:ea typeface="等线" panose="02010600030101010101" pitchFamily="2" charset="-122"/>
                  <a:cs typeface="Arial" panose="020B0604020202020204" pitchFamily="34" charset="0"/>
                </a:rPr>
                <a:t>Impacts on Exports by Industry</a:t>
              </a:r>
              <a:endParaRPr lang="zh-CN" sz="1200" kern="100">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 name="右箭头 14">
              <a:extLst>
                <a:ext uri="{FF2B5EF4-FFF2-40B4-BE49-F238E27FC236}">
                  <a16:creationId xmlns:a16="http://schemas.microsoft.com/office/drawing/2014/main" id="{BEF57829-C310-476E-AA65-3CF5280DC3CB}"/>
                </a:ext>
              </a:extLst>
            </p:cNvPr>
            <p:cNvSpPr/>
            <p:nvPr/>
          </p:nvSpPr>
          <p:spPr>
            <a:xfrm>
              <a:off x="1364255" y="606103"/>
              <a:ext cx="252403" cy="84785"/>
            </a:xfrm>
            <a:prstGeom prst="rightArrow">
              <a:avLst>
                <a:gd name="adj1" fmla="val 50000"/>
                <a:gd name="adj2" fmla="val 50013"/>
              </a:avLst>
            </a:prstGeom>
            <a:solidFill>
              <a:srgbClr val="EF8011"/>
            </a:solidFill>
            <a:ln w="12700">
              <a:solidFill>
                <a:srgbClr val="EF8011"/>
              </a:solidFill>
            </a:ln>
          </p:spPr>
          <p:style>
            <a:lnRef idx="2">
              <a:schemeClr val="accent1">
                <a:shade val="50000"/>
              </a:schemeClr>
            </a:lnRef>
            <a:fillRef idx="1">
              <a:schemeClr val="accent1"/>
            </a:fillRef>
            <a:effectRef idx="0">
              <a:schemeClr val="accent1"/>
            </a:effectRef>
            <a:fontRef idx="minor">
              <a:schemeClr val="lt1"/>
            </a:fontRef>
          </p:style>
          <p:txBody>
            <a:bodyPr wrap="square" lIns="51435" tIns="25718" rIns="51435" bIns="25718" anchor="ctr">
              <a:noAutofit/>
            </a:bodyPr>
            <a:lstStyle/>
            <a:p>
              <a:endParaRPr lang="zh-CN" altLang="en-US"/>
            </a:p>
          </p:txBody>
        </p:sp>
        <p:sp>
          <p:nvSpPr>
            <p:cNvPr id="11" name="右箭头 15">
              <a:extLst>
                <a:ext uri="{FF2B5EF4-FFF2-40B4-BE49-F238E27FC236}">
                  <a16:creationId xmlns:a16="http://schemas.microsoft.com/office/drawing/2014/main" id="{85215989-695C-4A24-8522-B6C99CB81075}"/>
                </a:ext>
              </a:extLst>
            </p:cNvPr>
            <p:cNvSpPr/>
            <p:nvPr/>
          </p:nvSpPr>
          <p:spPr>
            <a:xfrm>
              <a:off x="2139619" y="604095"/>
              <a:ext cx="252403" cy="86696"/>
            </a:xfrm>
            <a:prstGeom prst="rightArrow">
              <a:avLst/>
            </a:prstGeom>
            <a:solidFill>
              <a:srgbClr val="EF8011"/>
            </a:solidFill>
            <a:ln w="12700">
              <a:solidFill>
                <a:srgbClr val="EF8011"/>
              </a:solid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endParaRPr lang="zh-CN" altLang="en-US"/>
            </a:p>
          </p:txBody>
        </p:sp>
        <p:sp>
          <p:nvSpPr>
            <p:cNvPr id="12" name="流程图: 多文档 11">
              <a:extLst>
                <a:ext uri="{FF2B5EF4-FFF2-40B4-BE49-F238E27FC236}">
                  <a16:creationId xmlns:a16="http://schemas.microsoft.com/office/drawing/2014/main" id="{1797B710-FA51-4408-B01E-AF152BB79EAD}"/>
                </a:ext>
              </a:extLst>
            </p:cNvPr>
            <p:cNvSpPr/>
            <p:nvPr/>
          </p:nvSpPr>
          <p:spPr>
            <a:xfrm>
              <a:off x="3338884" y="98548"/>
              <a:ext cx="644843" cy="1138297"/>
            </a:xfrm>
            <a:prstGeom prst="flowChartMultidocument">
              <a:avLst/>
            </a:prstGeom>
            <a:noFill/>
            <a:ln w="222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50000"/>
                </a:lnSpc>
              </a:pPr>
              <a:r>
                <a:rPr lang="en-US" sz="1400" b="1" kern="100">
                  <a:solidFill>
                    <a:srgbClr val="000000"/>
                  </a:solidFill>
                  <a:effectLst/>
                  <a:latin typeface="Times New Roman" panose="02020603050405020304" pitchFamily="18" charset="0"/>
                  <a:ea typeface="等线" panose="02010600030101010101" pitchFamily="2" charset="-122"/>
                  <a:cs typeface="Arial" panose="020B0604020202020204" pitchFamily="34" charset="0"/>
                </a:rPr>
                <a:t>  </a:t>
              </a:r>
              <a:r>
                <a:rPr lang="en-US" sz="1050" b="1" kern="100">
                  <a:solidFill>
                    <a:srgbClr val="000000"/>
                  </a:solidFill>
                  <a:effectLst/>
                  <a:latin typeface="Times New Roman" panose="02020603050405020304" pitchFamily="18" charset="0"/>
                  <a:ea typeface="等线" panose="02010600030101010101" pitchFamily="2" charset="-122"/>
                  <a:cs typeface="Arial" panose="020B0604020202020204" pitchFamily="34" charset="0"/>
                </a:rPr>
                <a:t>Impacts of GDP and Export by province</a:t>
              </a:r>
              <a:endParaRPr lang="zh-CN" sz="1200" kern="100">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13" name="右箭头 17">
              <a:extLst>
                <a:ext uri="{FF2B5EF4-FFF2-40B4-BE49-F238E27FC236}">
                  <a16:creationId xmlns:a16="http://schemas.microsoft.com/office/drawing/2014/main" id="{3AC7BF75-CB29-4985-870B-2B9CD7D02122}"/>
                </a:ext>
              </a:extLst>
            </p:cNvPr>
            <p:cNvSpPr/>
            <p:nvPr/>
          </p:nvSpPr>
          <p:spPr>
            <a:xfrm>
              <a:off x="3087323" y="609557"/>
              <a:ext cx="252403" cy="81196"/>
            </a:xfrm>
            <a:prstGeom prst="rightArrow">
              <a:avLst/>
            </a:prstGeom>
            <a:solidFill>
              <a:srgbClr val="EF8011"/>
            </a:solidFill>
            <a:ln w="12700">
              <a:solidFill>
                <a:srgbClr val="EF8011"/>
              </a:solid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endParaRPr lang="zh-CN" altLang="en-US"/>
            </a:p>
          </p:txBody>
        </p:sp>
      </p:grpSp>
      <p:sp>
        <p:nvSpPr>
          <p:cNvPr id="15" name="文本框 14">
            <a:extLst>
              <a:ext uri="{FF2B5EF4-FFF2-40B4-BE49-F238E27FC236}">
                <a16:creationId xmlns:a16="http://schemas.microsoft.com/office/drawing/2014/main" id="{5898470E-9536-4A6C-A08D-F87E6DE5E925}"/>
              </a:ext>
            </a:extLst>
          </p:cNvPr>
          <p:cNvSpPr txBox="1"/>
          <p:nvPr/>
        </p:nvSpPr>
        <p:spPr>
          <a:xfrm>
            <a:off x="2841922" y="6063981"/>
            <a:ext cx="6094520" cy="369332"/>
          </a:xfrm>
          <a:prstGeom prst="rect">
            <a:avLst/>
          </a:prstGeom>
          <a:noFill/>
        </p:spPr>
        <p:txBody>
          <a:bodyPr wrap="square">
            <a:spAutoFit/>
          </a:bodyPr>
          <a:lstStyle/>
          <a:p>
            <a:pPr algn="ctr"/>
            <a:r>
              <a:rPr lang="en-US" altLang="zh-CN" sz="1800" b="1" kern="100" dirty="0">
                <a:effectLst/>
                <a:latin typeface="Times New Roman" panose="02020603050405020304" pitchFamily="18" charset="0"/>
                <a:ea typeface="宋体" panose="02010600030101010101" pitchFamily="2" charset="-122"/>
                <a:cs typeface="Times New Roman" panose="02020603050405020304" pitchFamily="18" charset="0"/>
              </a:rPr>
              <a:t>Figure 1    Logical Framework</a:t>
            </a:r>
            <a:endParaRPr lang="zh-CN" alt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764465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4EE0FE-C0A1-40BF-86D1-7BDED2B7BFC8}"/>
              </a:ext>
            </a:extLst>
          </p:cNvPr>
          <p:cNvSpPr>
            <a:spLocks noGrp="1"/>
          </p:cNvSpPr>
          <p:nvPr>
            <p:ph type="title"/>
          </p:nvPr>
        </p:nvSpPr>
        <p:spPr>
          <a:xfrm>
            <a:off x="740915" y="196449"/>
            <a:ext cx="10515600" cy="1135201"/>
          </a:xfrm>
        </p:spPr>
        <p:txBody>
          <a:bodyPr>
            <a:normAutofit/>
          </a:bodyPr>
          <a:lstStyle/>
          <a:p>
            <a:r>
              <a:rPr lang="en-US" altLang="zh-CN" sz="3600" b="1" dirty="0">
                <a:latin typeface="Times New Roman" panose="02020603050405020304" pitchFamily="18" charset="0"/>
                <a:ea typeface="楷体" panose="02010609060101010101" pitchFamily="49" charset="-122"/>
              </a:rPr>
              <a:t>III.	Models, Scenarios and Model Connection</a:t>
            </a:r>
            <a:endParaRPr lang="zh-CN" altLang="en-US" sz="3600" b="1" dirty="0">
              <a:latin typeface="Times New Roman" panose="02020603050405020304" pitchFamily="18" charset="0"/>
              <a:ea typeface="楷体" panose="02010609060101010101" pitchFamily="49" charset="-122"/>
            </a:endParaRP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0F37CC64-A4C2-4393-A44D-7BC4CDF93683}"/>
                  </a:ext>
                </a:extLst>
              </p:cNvPr>
              <p:cNvSpPr>
                <a:spLocks noGrp="1"/>
              </p:cNvSpPr>
              <p:nvPr>
                <p:ph idx="1"/>
              </p:nvPr>
            </p:nvSpPr>
            <p:spPr>
              <a:xfrm>
                <a:off x="769487" y="1170773"/>
                <a:ext cx="10321031" cy="5490778"/>
              </a:xfrm>
            </p:spPr>
            <p:txBody>
              <a:bodyPr>
                <a:normAutofit/>
              </a:bodyPr>
              <a:lstStyle/>
              <a:p>
                <a:pPr marL="0" indent="0" algn="just">
                  <a:lnSpc>
                    <a:spcPct val="150000"/>
                  </a:lnSpc>
                  <a:spcBef>
                    <a:spcPts val="0"/>
                  </a:spcBef>
                  <a:buNone/>
                </a:pPr>
                <a:r>
                  <a:rPr lang="en-US" altLang="zh-CN" b="1" dirty="0">
                    <a:latin typeface="Times New Roman" panose="02020603050405020304" pitchFamily="18" charset="0"/>
                    <a:ea typeface="楷体" panose="02010609060101010101" pitchFamily="49" charset="-122"/>
                  </a:rPr>
                  <a:t>4. Model Connection</a:t>
                </a:r>
              </a:p>
              <a:p>
                <a:pPr algn="just">
                  <a:lnSpc>
                    <a:spcPct val="150000"/>
                  </a:lnSpc>
                  <a:spcBef>
                    <a:spcPts val="600"/>
                  </a:spcBef>
                  <a:spcAft>
                    <a:spcPts val="600"/>
                  </a:spcAft>
                  <a:buFont typeface="Wingdings" panose="05000000000000000000" pitchFamily="2" charset="2"/>
                  <a:buChar char="Ø"/>
                </a:pPr>
                <a:r>
                  <a:rPr lang="en-US" altLang="zh-CN" sz="2400" dirty="0">
                    <a:latin typeface="Times New Roman" panose="02020603050405020304" pitchFamily="18" charset="0"/>
                    <a:ea typeface="楷体" panose="02010609060101010101" pitchFamily="49" charset="-122"/>
                  </a:rPr>
                  <a:t> The method is as follows:</a:t>
                </a:r>
              </a:p>
              <a:p>
                <a:pPr marL="0" indent="0" algn="ctr">
                  <a:lnSpc>
                    <a:spcPct val="150000"/>
                  </a:lnSpc>
                  <a:spcBef>
                    <a:spcPts val="0"/>
                  </a:spcBef>
                  <a:buNone/>
                </a:pPr>
                <a14:m>
                  <m:oMath xmlns:m="http://schemas.openxmlformats.org/officeDocument/2006/math">
                    <m:r>
                      <a:rPr lang="en-US" altLang="zh-CN" sz="2400" smtClean="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400" i="1">
                        <a:effectLst/>
                        <a:latin typeface="Cambria Math" panose="02040503050406030204" pitchFamily="18" charset="0"/>
                        <a:ea typeface="宋体" panose="02010600030101010101" pitchFamily="2" charset="-122"/>
                        <a:cs typeface="Times New Roman" panose="02020603050405020304" pitchFamily="18" charset="0"/>
                      </a:rPr>
                      <m:t>𝑣</m:t>
                    </m:r>
                    <m:r>
                      <a:rPr lang="en-US" altLang="zh-CN" sz="2400">
                        <a:effectLst/>
                        <a:latin typeface="Cambria Math" panose="02040503050406030204" pitchFamily="18" charset="0"/>
                        <a:ea typeface="宋体" panose="02010600030101010101" pitchFamily="2" charset="-122"/>
                        <a:cs typeface="Times New Roman" panose="02020603050405020304" pitchFamily="18" charset="0"/>
                      </a:rPr>
                      <m:t>=</m:t>
                    </m:r>
                    <m:acc>
                      <m:accPr>
                        <m:chr m:val="̂"/>
                        <m:ctrlPr>
                          <a:rPr lang="zh-CN" altLang="zh-CN" sz="2400" i="1">
                            <a:effectLst/>
                            <a:latin typeface="Cambria Math" panose="02040503050406030204" pitchFamily="18" charset="0"/>
                            <a:ea typeface="Cambria Math" panose="02040503050406030204" pitchFamily="18" charset="0"/>
                          </a:rPr>
                        </m:ctrlPr>
                      </m:accPr>
                      <m:e>
                        <m:r>
                          <a:rPr lang="en-US" altLang="zh-CN" sz="2400" i="1">
                            <a:effectLst/>
                            <a:latin typeface="Cambria Math" panose="02040503050406030204" pitchFamily="18" charset="0"/>
                            <a:ea typeface="宋体" panose="02010600030101010101" pitchFamily="2" charset="-122"/>
                            <a:cs typeface="Times New Roman" panose="02020603050405020304" pitchFamily="18" charset="0"/>
                          </a:rPr>
                          <m:t>𝑓𝑣</m:t>
                        </m:r>
                      </m:e>
                    </m:acc>
                    <m:r>
                      <a:rPr lang="en-US" altLang="zh-CN" sz="24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400" i="1">
                        <a:effectLst/>
                        <a:latin typeface="Cambria Math" panose="02040503050406030204" pitchFamily="18" charset="0"/>
                        <a:ea typeface="宋体" panose="02010600030101010101" pitchFamily="2" charset="-122"/>
                        <a:cs typeface="Times New Roman" panose="02020603050405020304" pitchFamily="18" charset="0"/>
                      </a:rPr>
                      <m:t>𝐿</m:t>
                    </m:r>
                    <m:r>
                      <a:rPr lang="en-US" altLang="zh-CN" sz="24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400" i="1">
                        <a:effectLst/>
                        <a:latin typeface="Cambria Math" panose="02040503050406030204" pitchFamily="18" charset="0"/>
                        <a:ea typeface="宋体" panose="02010600030101010101" pitchFamily="2" charset="-122"/>
                        <a:cs typeface="Times New Roman" panose="02020603050405020304" pitchFamily="18" charset="0"/>
                      </a:rPr>
                      <m:t>𝑒</m:t>
                    </m:r>
                  </m:oMath>
                </a14:m>
                <a:r>
                  <a:rPr lang="en-US" altLang="zh-CN" sz="2400" dirty="0">
                    <a:latin typeface="Times New Roman" panose="02020603050405020304" pitchFamily="18" charset="0"/>
                    <a:ea typeface="楷体" panose="02010609060101010101" pitchFamily="49" charset="-122"/>
                  </a:rPr>
                  <a:t>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(1)</a:t>
                </a:r>
              </a:p>
              <a:p>
                <a:pPr marL="0" indent="0" algn="ctr">
                  <a:lnSpc>
                    <a:spcPct val="150000"/>
                  </a:lnSpc>
                  <a:spcBef>
                    <a:spcPts val="0"/>
                  </a:spcBef>
                  <a:buNone/>
                </a:pPr>
                <a14:m>
                  <m:oMath xmlns:m="http://schemas.openxmlformats.org/officeDocument/2006/math">
                    <m:r>
                      <a:rPr lang="zh-CN" altLang="zh-CN" sz="2400" smtClean="0">
                        <a:effectLst/>
                        <a:latin typeface="Cambria Math" panose="02040503050406030204" pitchFamily="18" charset="0"/>
                        <a:ea typeface="微软雅黑" panose="020B0503020204020204" pitchFamily="34" charset="-122"/>
                        <a:cs typeface="微软雅黑" panose="020B0503020204020204" pitchFamily="34" charset="-122"/>
                      </a:rPr>
                      <m:t>∆</m:t>
                    </m:r>
                    <m:r>
                      <a:rPr lang="en-US" altLang="zh-CN" sz="2400" i="1">
                        <a:effectLst/>
                        <a:latin typeface="Cambria Math" panose="02040503050406030204" pitchFamily="18" charset="0"/>
                        <a:ea typeface="宋体" panose="02010600030101010101" pitchFamily="2" charset="-122"/>
                        <a:cs typeface="Times New Roman" panose="02020603050405020304" pitchFamily="18" charset="0"/>
                      </a:rPr>
                      <m:t>𝑒</m:t>
                    </m:r>
                    <m:r>
                      <a:rPr lang="en-US" altLang="zh-CN" sz="24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400" i="1">
                        <a:effectLst/>
                        <a:latin typeface="Cambria Math" panose="02040503050406030204" pitchFamily="18" charset="0"/>
                        <a:ea typeface="宋体" panose="02010600030101010101" pitchFamily="2" charset="-122"/>
                        <a:cs typeface="Times New Roman" panose="02020603050405020304" pitchFamily="18" charset="0"/>
                      </a:rPr>
                      <m:t>𝑟𝑒</m:t>
                    </m:r>
                    <m:r>
                      <a:rPr lang="zh-CN" altLang="zh-CN" sz="2400">
                        <a:effectLst/>
                        <a:latin typeface="Cambria Math" panose="02040503050406030204" pitchFamily="18" charset="0"/>
                        <a:ea typeface="微软雅黑" panose="020B0503020204020204" pitchFamily="34" charset="-122"/>
                        <a:cs typeface="微软雅黑" panose="020B0503020204020204" pitchFamily="34" charset="-122"/>
                      </a:rPr>
                      <m:t>∙</m:t>
                    </m:r>
                    <m:r>
                      <a:rPr lang="en-US" altLang="zh-CN" sz="2400" i="1">
                        <a:effectLst/>
                        <a:latin typeface="Cambria Math" panose="02040503050406030204" pitchFamily="18" charset="0"/>
                        <a:ea typeface="宋体" panose="02010600030101010101" pitchFamily="2" charset="-122"/>
                        <a:cs typeface="Times New Roman" panose="02020603050405020304" pitchFamily="18" charset="0"/>
                      </a:rPr>
                      <m:t>𝑒</m:t>
                    </m:r>
                  </m:oMath>
                </a14:m>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(2)</a:t>
                </a:r>
              </a:p>
              <a:p>
                <a:pPr marL="0" indent="0" algn="ctr">
                  <a:lnSpc>
                    <a:spcPct val="150000"/>
                  </a:lnSpc>
                  <a:spcBef>
                    <a:spcPts val="0"/>
                  </a:spcBef>
                  <a:buNone/>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a:rPr lang="en-US" altLang="zh-CN" sz="2400" smtClean="0">
                        <a:effectLst/>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2400" i="1">
                            <a:effectLst/>
                            <a:latin typeface="Cambria Math" panose="02040503050406030204" pitchFamily="18" charset="0"/>
                            <a:ea typeface="Cambria Math" panose="02040503050406030204" pitchFamily="18" charset="0"/>
                          </a:rPr>
                        </m:ctrlPr>
                      </m:sSupPr>
                      <m:e>
                        <m:r>
                          <a:rPr lang="en-US" altLang="zh-CN" sz="2400" i="1">
                            <a:effectLst/>
                            <a:latin typeface="Cambria Math" panose="02040503050406030204" pitchFamily="18" charset="0"/>
                            <a:ea typeface="宋体" panose="02010600030101010101" pitchFamily="2" charset="-122"/>
                            <a:cs typeface="Times New Roman" panose="02020603050405020304" pitchFamily="18" charset="0"/>
                          </a:rPr>
                          <m:t>𝑣</m:t>
                        </m:r>
                      </m:e>
                      <m:sup>
                        <m:r>
                          <a:rPr lang="en-US" altLang="zh-CN" sz="2400" i="1">
                            <a:effectLst/>
                            <a:latin typeface="Cambria Math" panose="02040503050406030204" pitchFamily="18" charset="0"/>
                            <a:ea typeface="宋体" panose="02010600030101010101" pitchFamily="2" charset="-122"/>
                            <a:cs typeface="Times New Roman" panose="02020603050405020304" pitchFamily="18" charset="0"/>
                          </a:rPr>
                          <m:t>𝑠</m:t>
                        </m:r>
                        <m:r>
                          <a:rPr lang="en-US" altLang="zh-CN" sz="2400">
                            <a:effectLst/>
                            <a:latin typeface="Cambria Math" panose="02040503050406030204" pitchFamily="18" charset="0"/>
                            <a:ea typeface="宋体" panose="02010600030101010101" pitchFamily="2" charset="-122"/>
                            <a:cs typeface="Times New Roman" panose="02020603050405020304" pitchFamily="18" charset="0"/>
                          </a:rPr>
                          <m:t>,∙</m:t>
                        </m:r>
                      </m:sup>
                    </m:sSup>
                    <m:r>
                      <a:rPr lang="en-US" altLang="zh-CN" sz="24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400" i="1">
                        <a:effectLst/>
                        <a:latin typeface="Cambria Math" panose="02040503050406030204" pitchFamily="18" charset="0"/>
                        <a:ea typeface="宋体" panose="02010600030101010101" pitchFamily="2" charset="-122"/>
                        <a:cs typeface="Times New Roman" panose="02020603050405020304" pitchFamily="18" charset="0"/>
                      </a:rPr>
                      <m:t>𝜃</m:t>
                    </m:r>
                    <m:r>
                      <a:rPr lang="en-US" altLang="zh-CN" sz="24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400" i="1">
                        <a:effectLst/>
                        <a:latin typeface="Cambria Math" panose="02040503050406030204" pitchFamily="18" charset="0"/>
                        <a:ea typeface="宋体" panose="02010600030101010101" pitchFamily="2" charset="-122"/>
                        <a:cs typeface="Times New Roman" panose="02020603050405020304" pitchFamily="18" charset="0"/>
                      </a:rPr>
                      <m:t>𝑣</m:t>
                    </m:r>
                  </m:oMath>
                </a14:m>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(3)</a:t>
                </a:r>
              </a:p>
              <a:p>
                <a:pPr marL="0" indent="0" algn="ctr">
                  <a:lnSpc>
                    <a:spcPct val="150000"/>
                  </a:lnSpc>
                  <a:spcBef>
                    <a:spcPts val="0"/>
                  </a:spcBef>
                  <a:buNone/>
                </a:pPr>
                <a14:m>
                  <m:oMath xmlns:m="http://schemas.openxmlformats.org/officeDocument/2006/math">
                    <m:sSup>
                      <m:sSupPr>
                        <m:ctrlPr>
                          <a:rPr lang="zh-CN" altLang="zh-CN" sz="2400" i="1" smtClean="0">
                            <a:effectLst/>
                            <a:latin typeface="Cambria Math" panose="02040503050406030204" pitchFamily="18" charset="0"/>
                            <a:ea typeface="Cambria Math" panose="02040503050406030204" pitchFamily="18" charset="0"/>
                          </a:rPr>
                        </m:ctrlPr>
                      </m:sSupPr>
                      <m:e>
                        <m:r>
                          <a:rPr lang="en-US" altLang="zh-CN" sz="2400" i="1">
                            <a:effectLst/>
                            <a:latin typeface="Cambria Math" panose="02040503050406030204" pitchFamily="18" charset="0"/>
                            <a:ea typeface="宋体" panose="02010600030101010101" pitchFamily="2" charset="-122"/>
                            <a:cs typeface="Times New Roman" panose="02020603050405020304" pitchFamily="18" charset="0"/>
                          </a:rPr>
                          <m:t>𝑟𝑣</m:t>
                        </m:r>
                      </m:e>
                      <m:sup>
                        <m:r>
                          <a:rPr lang="en-US" altLang="zh-CN" sz="2400" i="1">
                            <a:effectLst/>
                            <a:latin typeface="Cambria Math" panose="02040503050406030204" pitchFamily="18" charset="0"/>
                            <a:ea typeface="宋体" panose="02010600030101010101" pitchFamily="2" charset="-122"/>
                            <a:cs typeface="Times New Roman" panose="02020603050405020304" pitchFamily="18" charset="0"/>
                          </a:rPr>
                          <m:t>𝑠</m:t>
                        </m:r>
                        <m:r>
                          <a:rPr lang="en-US" altLang="zh-CN" sz="2400">
                            <a:effectLst/>
                            <a:latin typeface="Cambria Math" panose="02040503050406030204" pitchFamily="18" charset="0"/>
                            <a:ea typeface="宋体" panose="02010600030101010101" pitchFamily="2" charset="-122"/>
                            <a:cs typeface="Times New Roman" panose="02020603050405020304" pitchFamily="18" charset="0"/>
                          </a:rPr>
                          <m:t>,</m:t>
                        </m:r>
                        <m:r>
                          <a:rPr lang="zh-CN" altLang="zh-CN" sz="2400">
                            <a:effectLst/>
                            <a:latin typeface="Cambria Math" panose="02040503050406030204" pitchFamily="18" charset="0"/>
                            <a:ea typeface="微软雅黑" panose="020B0503020204020204" pitchFamily="34" charset="-122"/>
                            <a:cs typeface="微软雅黑" panose="020B0503020204020204" pitchFamily="34" charset="-122"/>
                          </a:rPr>
                          <m:t>∙</m:t>
                        </m:r>
                      </m:sup>
                    </m:sSup>
                    <m:r>
                      <a:rPr lang="en-US" altLang="zh-CN" sz="2400">
                        <a:effectLst/>
                        <a:latin typeface="Cambria Math" panose="02040503050406030204" pitchFamily="18" charset="0"/>
                        <a:ea typeface="宋体" panose="02010600030101010101" pitchFamily="2" charset="-122"/>
                        <a:cs typeface="Times New Roman" panose="02020603050405020304" pitchFamily="18" charset="0"/>
                      </a:rPr>
                      <m:t>=</m:t>
                    </m:r>
                    <m:r>
                      <a:rPr lang="zh-CN" altLang="zh-CN" sz="2400">
                        <a:effectLst/>
                        <a:latin typeface="Cambria Math" panose="02040503050406030204" pitchFamily="18" charset="0"/>
                        <a:ea typeface="微软雅黑" panose="020B0503020204020204" pitchFamily="34" charset="-122"/>
                        <a:cs typeface="微软雅黑" panose="020B0503020204020204" pitchFamily="34" charset="-122"/>
                      </a:rPr>
                      <m:t>∆</m:t>
                    </m:r>
                    <m:sSup>
                      <m:sSupPr>
                        <m:ctrlPr>
                          <a:rPr lang="zh-CN" altLang="zh-CN" sz="2400" i="1">
                            <a:effectLst/>
                            <a:latin typeface="Cambria Math" panose="02040503050406030204" pitchFamily="18" charset="0"/>
                            <a:ea typeface="Cambria Math" panose="02040503050406030204" pitchFamily="18" charset="0"/>
                          </a:rPr>
                        </m:ctrlPr>
                      </m:sSupPr>
                      <m:e>
                        <m:r>
                          <a:rPr lang="en-US" altLang="zh-CN" sz="2400" i="1">
                            <a:effectLst/>
                            <a:latin typeface="Cambria Math" panose="02040503050406030204" pitchFamily="18" charset="0"/>
                            <a:ea typeface="宋体" panose="02010600030101010101" pitchFamily="2" charset="-122"/>
                            <a:cs typeface="Times New Roman" panose="02020603050405020304" pitchFamily="18" charset="0"/>
                          </a:rPr>
                          <m:t>𝑣</m:t>
                        </m:r>
                      </m:e>
                      <m:sup>
                        <m:r>
                          <a:rPr lang="en-US" altLang="zh-CN" sz="2400" i="1">
                            <a:effectLst/>
                            <a:latin typeface="Cambria Math" panose="02040503050406030204" pitchFamily="18" charset="0"/>
                            <a:ea typeface="宋体" panose="02010600030101010101" pitchFamily="2" charset="-122"/>
                            <a:cs typeface="Times New Roman" panose="02020603050405020304" pitchFamily="18" charset="0"/>
                          </a:rPr>
                          <m:t>𝑠</m:t>
                        </m:r>
                        <m:r>
                          <a:rPr lang="en-US" altLang="zh-CN" sz="2400">
                            <a:effectLst/>
                            <a:latin typeface="Cambria Math" panose="02040503050406030204" pitchFamily="18" charset="0"/>
                            <a:ea typeface="宋体" panose="02010600030101010101" pitchFamily="2" charset="-122"/>
                            <a:cs typeface="Times New Roman" panose="02020603050405020304" pitchFamily="18" charset="0"/>
                          </a:rPr>
                          <m:t>,</m:t>
                        </m:r>
                        <m:r>
                          <a:rPr lang="zh-CN" altLang="zh-CN" sz="2400">
                            <a:effectLst/>
                            <a:latin typeface="Cambria Math" panose="02040503050406030204" pitchFamily="18" charset="0"/>
                            <a:ea typeface="微软雅黑" panose="020B0503020204020204" pitchFamily="34" charset="-122"/>
                            <a:cs typeface="微软雅黑" panose="020B0503020204020204" pitchFamily="34" charset="-122"/>
                          </a:rPr>
                          <m:t>∙</m:t>
                        </m:r>
                      </m:sup>
                    </m:sSup>
                    <m:r>
                      <a:rPr lang="en-US" altLang="zh-CN" sz="2400">
                        <a:effectLst/>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2400" i="1">
                            <a:effectLst/>
                            <a:latin typeface="Cambria Math" panose="02040503050406030204" pitchFamily="18" charset="0"/>
                            <a:ea typeface="Cambria Math" panose="02040503050406030204" pitchFamily="18" charset="0"/>
                          </a:rPr>
                        </m:ctrlPr>
                      </m:sSupPr>
                      <m:e>
                        <m:r>
                          <a:rPr lang="en-US" altLang="zh-CN" sz="2400" i="1">
                            <a:effectLst/>
                            <a:latin typeface="Cambria Math" panose="02040503050406030204" pitchFamily="18" charset="0"/>
                            <a:ea typeface="宋体" panose="02010600030101010101" pitchFamily="2" charset="-122"/>
                            <a:cs typeface="Times New Roman" panose="02020603050405020304" pitchFamily="18" charset="0"/>
                          </a:rPr>
                          <m:t>𝑔</m:t>
                        </m:r>
                      </m:e>
                      <m:sup>
                        <m:r>
                          <a:rPr lang="en-US" altLang="zh-CN" sz="2400" i="1">
                            <a:effectLst/>
                            <a:latin typeface="Cambria Math" panose="02040503050406030204" pitchFamily="18" charset="0"/>
                            <a:ea typeface="宋体" panose="02010600030101010101" pitchFamily="2" charset="-122"/>
                            <a:cs typeface="Times New Roman" panose="02020603050405020304" pitchFamily="18" charset="0"/>
                          </a:rPr>
                          <m:t>𝑠</m:t>
                        </m:r>
                      </m:sup>
                    </m:sSup>
                  </m:oMath>
                </a14:m>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(4)</a:t>
                </a:r>
              </a:p>
              <a:p>
                <a:pPr marL="0" indent="0" algn="just">
                  <a:lnSpc>
                    <a:spcPct val="150000"/>
                  </a:lnSpc>
                  <a:spcBef>
                    <a:spcPts val="0"/>
                  </a:spcBef>
                  <a:buNone/>
                </a:pP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Where, ∆v means the changes of value-added; (</a:t>
                </a:r>
                <a:r>
                  <a:rPr lang="en-US" altLang="zh-CN" sz="2000" dirty="0" err="1">
                    <a:latin typeface="Times New Roman" panose="02020603050405020304" pitchFamily="18" charset="0"/>
                    <a:ea typeface="楷体" panose="02010609060101010101" pitchFamily="49" charset="-122"/>
                    <a:cs typeface="Times New Roman" panose="02020603050405020304" pitchFamily="18" charset="0"/>
                  </a:rPr>
                  <a:t>fv</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 ̂ means diagonal matrix of value-added rate;</a:t>
                </a:r>
              </a:p>
              <a:p>
                <a:pPr marL="0" indent="0" algn="just">
                  <a:lnSpc>
                    <a:spcPct val="150000"/>
                  </a:lnSpc>
                  <a:spcBef>
                    <a:spcPts val="0"/>
                  </a:spcBef>
                  <a:buNone/>
                </a:pP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L means Leontief inverse (the total requirements matrix); </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𝑟𝑒 </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means relative impact of RCEP on Chinese exports; </a:t>
                </a:r>
                <a:r>
                  <a:rPr lang="zh-CN" altLang="en-US" sz="2000" dirty="0">
                    <a:latin typeface="Times New Roman" panose="02020603050405020304" pitchFamily="18" charset="0"/>
                    <a:ea typeface="楷体" panose="02010609060101010101" pitchFamily="49" charset="-122"/>
                    <a:cs typeface="Times New Roman" panose="02020603050405020304" pitchFamily="18" charset="0"/>
                  </a:rPr>
                  <a:t>𝑒 </a:t>
                </a:r>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means the volume of exports; </a:t>
                </a:r>
                <a14:m>
                  <m:oMath xmlns:m="http://schemas.openxmlformats.org/officeDocument/2006/math">
                    <m:sSup>
                      <m:sSupPr>
                        <m:ctrlPr>
                          <a:rPr lang="zh-CN" altLang="zh-CN" sz="2000" i="1" smtClean="0">
                            <a:effectLst/>
                            <a:latin typeface="Cambria Math" panose="02040503050406030204" pitchFamily="18" charset="0"/>
                            <a:ea typeface="Cambria Math" panose="02040503050406030204" pitchFamily="18" charset="0"/>
                          </a:rPr>
                        </m:ctrlPr>
                      </m:sSupPr>
                      <m:e>
                        <m:r>
                          <a:rPr lang="en-US" altLang="zh-CN" sz="2000" i="1">
                            <a:effectLst/>
                            <a:latin typeface="Cambria Math" panose="02040503050406030204" pitchFamily="18" charset="0"/>
                            <a:ea typeface="宋体" panose="02010600030101010101" pitchFamily="2" charset="-122"/>
                            <a:cs typeface="Times New Roman" panose="02020603050405020304" pitchFamily="18" charset="0"/>
                          </a:rPr>
                          <m:t>𝑟𝑣</m:t>
                        </m:r>
                      </m:e>
                      <m:sup>
                        <m:r>
                          <a:rPr lang="en-US" altLang="zh-CN" sz="2000" i="1">
                            <a:effectLst/>
                            <a:latin typeface="Cambria Math" panose="02040503050406030204" pitchFamily="18" charset="0"/>
                            <a:ea typeface="宋体" panose="02010600030101010101" pitchFamily="2" charset="-122"/>
                            <a:cs typeface="Times New Roman" panose="02020603050405020304" pitchFamily="18" charset="0"/>
                          </a:rPr>
                          <m:t>𝑠</m:t>
                        </m:r>
                        <m:r>
                          <a:rPr lang="en-US" altLang="zh-CN" sz="2000">
                            <a:effectLst/>
                            <a:latin typeface="Cambria Math" panose="02040503050406030204" pitchFamily="18" charset="0"/>
                            <a:ea typeface="宋体" panose="02010600030101010101" pitchFamily="2" charset="-122"/>
                            <a:cs typeface="Times New Roman" panose="02020603050405020304" pitchFamily="18" charset="0"/>
                          </a:rPr>
                          <m:t>,</m:t>
                        </m:r>
                        <m:r>
                          <a:rPr lang="zh-CN" altLang="zh-CN" sz="2000">
                            <a:effectLst/>
                            <a:latin typeface="Cambria Math" panose="02040503050406030204" pitchFamily="18" charset="0"/>
                            <a:ea typeface="微软雅黑" panose="020B0503020204020204" pitchFamily="34" charset="-122"/>
                            <a:cs typeface="微软雅黑" panose="020B0503020204020204" pitchFamily="34" charset="-122"/>
                          </a:rPr>
                          <m:t>∙</m:t>
                        </m:r>
                      </m:sup>
                    </m:sSup>
                    <m:r>
                      <a:rPr lang="zh-CN" altLang="zh-CN" sz="2000" i="1">
                        <a:effectLst/>
                        <a:latin typeface="Cambria Math" panose="02040503050406030204" pitchFamily="18" charset="0"/>
                        <a:ea typeface="微软雅黑" panose="020B0503020204020204" pitchFamily="34" charset="-122"/>
                        <a:cs typeface="微软雅黑" panose="020B0503020204020204" pitchFamily="34" charset="-122"/>
                      </a:rPr>
                      <m:t> </m:t>
                    </m:r>
                  </m:oMath>
                </a14:m>
                <a:r>
                  <a:rPr lang="en-US" altLang="zh-CN" sz="2000" dirty="0">
                    <a:latin typeface="Times New Roman" panose="02020603050405020304" pitchFamily="18" charset="0"/>
                    <a:ea typeface="楷体" panose="02010609060101010101" pitchFamily="49" charset="-122"/>
                    <a:cs typeface="Times New Roman" panose="02020603050405020304" pitchFamily="18" charset="0"/>
                  </a:rPr>
                  <a:t>means the relative impact on the total economic output of each province.</a:t>
                </a:r>
              </a:p>
            </p:txBody>
          </p:sp>
        </mc:Choice>
        <mc:Fallback>
          <p:sp>
            <p:nvSpPr>
              <p:cNvPr id="3" name="内容占位符 2">
                <a:extLst>
                  <a:ext uri="{FF2B5EF4-FFF2-40B4-BE49-F238E27FC236}">
                    <a16:creationId xmlns:a16="http://schemas.microsoft.com/office/drawing/2014/main" id="{0F37CC64-A4C2-4393-A44D-7BC4CDF93683}"/>
                  </a:ext>
                </a:extLst>
              </p:cNvPr>
              <p:cNvSpPr>
                <a:spLocks noGrp="1" noRot="1" noChangeAspect="1" noMove="1" noResize="1" noEditPoints="1" noAdjustHandles="1" noChangeArrowheads="1" noChangeShapeType="1" noTextEdit="1"/>
              </p:cNvSpPr>
              <p:nvPr>
                <p:ph idx="1"/>
              </p:nvPr>
            </p:nvSpPr>
            <p:spPr>
              <a:xfrm>
                <a:off x="769487" y="1170773"/>
                <a:ext cx="10321031" cy="5490778"/>
              </a:xfrm>
              <a:blipFill>
                <a:blip r:embed="rId2"/>
                <a:stretch>
                  <a:fillRect l="-1181" r="-1240" b="-88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080562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4EE0FE-C0A1-40BF-86D1-7BDED2B7BFC8}"/>
              </a:ext>
            </a:extLst>
          </p:cNvPr>
          <p:cNvSpPr>
            <a:spLocks noGrp="1"/>
          </p:cNvSpPr>
          <p:nvPr>
            <p:ph type="title"/>
          </p:nvPr>
        </p:nvSpPr>
        <p:spPr>
          <a:xfrm>
            <a:off x="740915" y="196449"/>
            <a:ext cx="10515600" cy="1135201"/>
          </a:xfrm>
        </p:spPr>
        <p:txBody>
          <a:bodyPr>
            <a:normAutofit/>
          </a:bodyPr>
          <a:lstStyle/>
          <a:p>
            <a:r>
              <a:rPr lang="en-US" altLang="zh-CN" sz="3600" b="1" dirty="0">
                <a:latin typeface="Times New Roman" panose="02020603050405020304" pitchFamily="18" charset="0"/>
                <a:ea typeface="楷体" panose="02010609060101010101" pitchFamily="49" charset="-122"/>
              </a:rPr>
              <a:t>IV.	Preliminary Results</a:t>
            </a:r>
            <a:endParaRPr lang="zh-CN" altLang="en-US" sz="3600" b="1" dirty="0">
              <a:latin typeface="Times New Roman" panose="02020603050405020304" pitchFamily="18" charset="0"/>
              <a:ea typeface="楷体" panose="02010609060101010101" pitchFamily="49" charset="-122"/>
            </a:endParaRPr>
          </a:p>
        </p:txBody>
      </p:sp>
      <p:sp>
        <p:nvSpPr>
          <p:cNvPr id="3" name="内容占位符 2">
            <a:extLst>
              <a:ext uri="{FF2B5EF4-FFF2-40B4-BE49-F238E27FC236}">
                <a16:creationId xmlns:a16="http://schemas.microsoft.com/office/drawing/2014/main" id="{0F37CC64-A4C2-4393-A44D-7BC4CDF93683}"/>
              </a:ext>
            </a:extLst>
          </p:cNvPr>
          <p:cNvSpPr>
            <a:spLocks noGrp="1"/>
          </p:cNvSpPr>
          <p:nvPr>
            <p:ph idx="1"/>
          </p:nvPr>
        </p:nvSpPr>
        <p:spPr>
          <a:xfrm>
            <a:off x="769487" y="1170773"/>
            <a:ext cx="10321031" cy="1135201"/>
          </a:xfrm>
        </p:spPr>
        <p:txBody>
          <a:bodyPr>
            <a:normAutofit/>
          </a:bodyPr>
          <a:lstStyle/>
          <a:p>
            <a:pPr marL="514350" indent="-514350" algn="just">
              <a:lnSpc>
                <a:spcPct val="150000"/>
              </a:lnSpc>
              <a:spcBef>
                <a:spcPts val="0"/>
              </a:spcBef>
              <a:buAutoNum type="arabicPeriod"/>
            </a:pPr>
            <a:r>
              <a:rPr lang="en-US" altLang="zh-CN" b="1" dirty="0">
                <a:latin typeface="Times New Roman" panose="02020603050405020304" pitchFamily="18" charset="0"/>
                <a:ea typeface="楷体" panose="02010609060101010101" pitchFamily="49" charset="-122"/>
              </a:rPr>
              <a:t>National Level</a:t>
            </a:r>
          </a:p>
          <a:p>
            <a:pPr marL="0" indent="0" algn="just">
              <a:lnSpc>
                <a:spcPct val="150000"/>
              </a:lnSpc>
              <a:spcBef>
                <a:spcPts val="0"/>
              </a:spcBef>
              <a:buNone/>
            </a:pPr>
            <a:r>
              <a:rPr lang="en-US" altLang="zh-CN" sz="1800" b="1" kern="100" dirty="0">
                <a:solidFill>
                  <a:srgbClr val="000000"/>
                </a:solidFill>
                <a:effectLst/>
                <a:latin typeface="Times New Roman" panose="02020603050405020304" pitchFamily="18" charset="0"/>
                <a:ea typeface="楷体" panose="02010609060101010101" pitchFamily="49" charset="-122"/>
                <a:cs typeface="Times New Roman" panose="02020603050405020304" pitchFamily="18" charset="0"/>
              </a:rPr>
              <a:t>          </a:t>
            </a:r>
            <a:r>
              <a:rPr lang="en-US" altLang="zh-CN" sz="2000" b="1" kern="100" dirty="0">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Table 3  </a:t>
            </a:r>
            <a:r>
              <a:rPr lang="en-US" altLang="zh-CN" sz="2000" b="1" kern="100" dirty="0">
                <a:effectLst/>
                <a:latin typeface="Times New Roman" panose="02020603050405020304" pitchFamily="18" charset="0"/>
                <a:ea typeface="宋体" panose="02010600030101010101" pitchFamily="2" charset="-122"/>
                <a:cs typeface="Times New Roman" panose="02020603050405020304" pitchFamily="18" charset="0"/>
              </a:rPr>
              <a:t>RCEP ’s </a:t>
            </a:r>
            <a:r>
              <a:rPr lang="en-US" altLang="zh-CN" sz="2000" b="1" kern="100" dirty="0">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Impact on Chinese Macroeconomic in Different Scenarios</a:t>
            </a:r>
            <a:r>
              <a:rPr lang="zh-CN" altLang="zh-CN" sz="2000" b="1" kern="100" dirty="0">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b="1" kern="100" dirty="0">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a:t>
            </a:r>
            <a:r>
              <a:rPr lang="zh-CN" altLang="zh-CN" sz="2000" b="1" kern="100" dirty="0">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a:t>
            </a:r>
            <a:endPar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graphicFrame>
        <p:nvGraphicFramePr>
          <p:cNvPr id="4" name="表格 3">
            <a:extLst>
              <a:ext uri="{FF2B5EF4-FFF2-40B4-BE49-F238E27FC236}">
                <a16:creationId xmlns:a16="http://schemas.microsoft.com/office/drawing/2014/main" id="{29B3C15E-067F-4B95-8759-504AF475D269}"/>
              </a:ext>
            </a:extLst>
          </p:cNvPr>
          <p:cNvGraphicFramePr>
            <a:graphicFrameLocks noGrp="1"/>
          </p:cNvGraphicFramePr>
          <p:nvPr>
            <p:extLst>
              <p:ext uri="{D42A27DB-BD31-4B8C-83A1-F6EECF244321}">
                <p14:modId xmlns:p14="http://schemas.microsoft.com/office/powerpoint/2010/main" val="458010939"/>
              </p:ext>
            </p:extLst>
          </p:nvPr>
        </p:nvGraphicFramePr>
        <p:xfrm>
          <a:off x="1744180" y="2884949"/>
          <a:ext cx="8371644" cy="3486400"/>
        </p:xfrm>
        <a:graphic>
          <a:graphicData uri="http://schemas.openxmlformats.org/drawingml/2006/table">
            <a:tbl>
              <a:tblPr firstRow="1" firstCol="1" bandRow="1">
                <a:tableStyleId>{5C22544A-7EE6-4342-B048-85BDC9FD1C3A}</a:tableStyleId>
              </a:tblPr>
              <a:tblGrid>
                <a:gridCol w="4065974">
                  <a:extLst>
                    <a:ext uri="{9D8B030D-6E8A-4147-A177-3AD203B41FA5}">
                      <a16:colId xmlns:a16="http://schemas.microsoft.com/office/drawing/2014/main" val="833379839"/>
                    </a:ext>
                  </a:extLst>
                </a:gridCol>
                <a:gridCol w="2183907">
                  <a:extLst>
                    <a:ext uri="{9D8B030D-6E8A-4147-A177-3AD203B41FA5}">
                      <a16:colId xmlns:a16="http://schemas.microsoft.com/office/drawing/2014/main" val="2678323426"/>
                    </a:ext>
                  </a:extLst>
                </a:gridCol>
                <a:gridCol w="2121763">
                  <a:extLst>
                    <a:ext uri="{9D8B030D-6E8A-4147-A177-3AD203B41FA5}">
                      <a16:colId xmlns:a16="http://schemas.microsoft.com/office/drawing/2014/main" val="585864155"/>
                    </a:ext>
                  </a:extLst>
                </a:gridCol>
              </a:tblGrid>
              <a:tr h="438400">
                <a:tc>
                  <a:txBody>
                    <a:bodyPr/>
                    <a:lstStyle/>
                    <a:p>
                      <a:pPr algn="l"/>
                      <a:r>
                        <a:rPr lang="en-US" sz="2000" kern="0" baseline="0" dirty="0">
                          <a:solidFill>
                            <a:schemeClr val="tx1"/>
                          </a:solidFill>
                          <a:effectLst/>
                          <a:latin typeface="Times New Roman" panose="02020603050405020304" pitchFamily="18" charset="0"/>
                        </a:rPr>
                        <a:t>Variable</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a:r>
                        <a:rPr lang="en-US" sz="2000" kern="0" baseline="0" dirty="0">
                          <a:solidFill>
                            <a:schemeClr val="tx1"/>
                          </a:solidFill>
                          <a:effectLst/>
                          <a:latin typeface="Times New Roman" panose="02020603050405020304" pitchFamily="18" charset="0"/>
                        </a:rPr>
                        <a:t>S1(RCEP15)</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a:r>
                        <a:rPr lang="en-US" sz="2000" kern="0" baseline="0" dirty="0">
                          <a:solidFill>
                            <a:schemeClr val="tx1"/>
                          </a:solidFill>
                          <a:effectLst/>
                          <a:latin typeface="Times New Roman" panose="02020603050405020304" pitchFamily="18" charset="0"/>
                        </a:rPr>
                        <a:t>S2(RCEP16)</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376374996"/>
                  </a:ext>
                </a:extLst>
              </a:tr>
              <a:tr h="301531">
                <a:tc>
                  <a:txBody>
                    <a:bodyPr/>
                    <a:lstStyle/>
                    <a:p>
                      <a:pPr algn="l"/>
                      <a:r>
                        <a:rPr lang="en-US" sz="2000" kern="0" baseline="0" dirty="0">
                          <a:solidFill>
                            <a:schemeClr val="tx1"/>
                          </a:solidFill>
                          <a:effectLst/>
                          <a:latin typeface="Times New Roman" panose="02020603050405020304" pitchFamily="18" charset="0"/>
                        </a:rPr>
                        <a:t>Real GDP</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2"/>
                    </a:solidFill>
                  </a:tcPr>
                </a:tc>
                <a:tc>
                  <a:txBody>
                    <a:bodyPr/>
                    <a:lstStyle/>
                    <a:p>
                      <a:pPr algn="r"/>
                      <a:r>
                        <a:rPr lang="en-US" sz="2000" kern="100" baseline="0" dirty="0">
                          <a:solidFill>
                            <a:schemeClr val="tx1"/>
                          </a:solidFill>
                          <a:effectLst/>
                          <a:latin typeface="Times New Roman" panose="02020603050405020304" pitchFamily="18" charset="0"/>
                        </a:rPr>
                        <a:t>0.138</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2"/>
                    </a:solidFill>
                  </a:tcPr>
                </a:tc>
                <a:tc>
                  <a:txBody>
                    <a:bodyPr/>
                    <a:lstStyle/>
                    <a:p>
                      <a:pPr algn="r"/>
                      <a:r>
                        <a:rPr lang="en-US" sz="2000" kern="100" baseline="0">
                          <a:solidFill>
                            <a:schemeClr val="tx1"/>
                          </a:solidFill>
                          <a:effectLst/>
                          <a:latin typeface="Times New Roman" panose="02020603050405020304" pitchFamily="18" charset="0"/>
                        </a:rPr>
                        <a:t>0.177</a:t>
                      </a:r>
                      <a:endParaRPr lang="zh-CN" sz="2000" kern="100" baseline="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solidFill>
                      <a:schemeClr val="bg2"/>
                    </a:solidFill>
                  </a:tcPr>
                </a:tc>
                <a:extLst>
                  <a:ext uri="{0D108BD9-81ED-4DB2-BD59-A6C34878D82A}">
                    <a16:rowId xmlns:a16="http://schemas.microsoft.com/office/drawing/2014/main" val="4171920835"/>
                  </a:ext>
                </a:extLst>
              </a:tr>
              <a:tr h="301531">
                <a:tc>
                  <a:txBody>
                    <a:bodyPr/>
                    <a:lstStyle/>
                    <a:p>
                      <a:pPr algn="l"/>
                      <a:r>
                        <a:rPr lang="en-US" sz="2000" kern="0" baseline="0" dirty="0">
                          <a:solidFill>
                            <a:schemeClr val="tx1"/>
                          </a:solidFill>
                          <a:effectLst/>
                          <a:latin typeface="Times New Roman" panose="02020603050405020304" pitchFamily="18" charset="0"/>
                        </a:rPr>
                        <a:t>GDP Deflator</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2"/>
                    </a:solidFill>
                  </a:tcPr>
                </a:tc>
                <a:tc>
                  <a:txBody>
                    <a:bodyPr/>
                    <a:lstStyle/>
                    <a:p>
                      <a:pPr algn="r"/>
                      <a:r>
                        <a:rPr lang="en-US" sz="2000" kern="100" baseline="0" dirty="0">
                          <a:solidFill>
                            <a:schemeClr val="tx1"/>
                          </a:solidFill>
                          <a:effectLst/>
                          <a:latin typeface="Times New Roman" panose="02020603050405020304" pitchFamily="18" charset="0"/>
                        </a:rPr>
                        <a:t>0.447</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solidFill>
                      <a:schemeClr val="bg2"/>
                    </a:solidFill>
                  </a:tcPr>
                </a:tc>
                <a:tc>
                  <a:txBody>
                    <a:bodyPr/>
                    <a:lstStyle/>
                    <a:p>
                      <a:pPr algn="r"/>
                      <a:r>
                        <a:rPr lang="en-US" sz="2000" kern="100" baseline="0" dirty="0">
                          <a:solidFill>
                            <a:schemeClr val="tx1"/>
                          </a:solidFill>
                          <a:effectLst/>
                          <a:latin typeface="Times New Roman" panose="02020603050405020304" pitchFamily="18" charset="0"/>
                        </a:rPr>
                        <a:t>0.733</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1731783450"/>
                  </a:ext>
                </a:extLst>
              </a:tr>
              <a:tr h="301531">
                <a:tc>
                  <a:txBody>
                    <a:bodyPr/>
                    <a:lstStyle/>
                    <a:p>
                      <a:pPr algn="l"/>
                      <a:r>
                        <a:rPr lang="en-US" sz="2000" kern="0" baseline="0" dirty="0">
                          <a:solidFill>
                            <a:schemeClr val="tx1"/>
                          </a:solidFill>
                          <a:effectLst/>
                          <a:latin typeface="Times New Roman" panose="02020603050405020304" pitchFamily="18" charset="0"/>
                        </a:rPr>
                        <a:t>Welfare</a:t>
                      </a:r>
                      <a:r>
                        <a:rPr lang="zh-CN" sz="2000" kern="0" baseline="0" dirty="0">
                          <a:solidFill>
                            <a:schemeClr val="tx1"/>
                          </a:solidFill>
                          <a:effectLst/>
                          <a:latin typeface="Times New Roman" panose="02020603050405020304" pitchFamily="18" charset="0"/>
                        </a:rPr>
                        <a:t>（</a:t>
                      </a:r>
                      <a:r>
                        <a:rPr lang="en-US" sz="2000" kern="0" baseline="0" dirty="0">
                          <a:solidFill>
                            <a:schemeClr val="tx1"/>
                          </a:solidFill>
                          <a:effectLst/>
                          <a:latin typeface="Times New Roman" panose="02020603050405020304" pitchFamily="18" charset="0"/>
                        </a:rPr>
                        <a:t>$Million</a:t>
                      </a:r>
                      <a:r>
                        <a:rPr lang="zh-CN" sz="2000" kern="0" baseline="0" dirty="0">
                          <a:solidFill>
                            <a:schemeClr val="tx1"/>
                          </a:solidFill>
                          <a:effectLst/>
                          <a:latin typeface="Times New Roman" panose="02020603050405020304" pitchFamily="18" charset="0"/>
                        </a:rPr>
                        <a:t>）</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2"/>
                    </a:solidFill>
                  </a:tcPr>
                </a:tc>
                <a:tc>
                  <a:txBody>
                    <a:bodyPr/>
                    <a:lstStyle/>
                    <a:p>
                      <a:pPr algn="r"/>
                      <a:r>
                        <a:rPr lang="en-US" sz="2000" kern="100" baseline="0" dirty="0">
                          <a:solidFill>
                            <a:schemeClr val="tx1"/>
                          </a:solidFill>
                          <a:effectLst/>
                          <a:latin typeface="Times New Roman" panose="02020603050405020304" pitchFamily="18" charset="0"/>
                        </a:rPr>
                        <a:t>23513</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solidFill>
                      <a:schemeClr val="bg2"/>
                    </a:solidFill>
                  </a:tcPr>
                </a:tc>
                <a:tc>
                  <a:txBody>
                    <a:bodyPr/>
                    <a:lstStyle/>
                    <a:p>
                      <a:pPr algn="r"/>
                      <a:r>
                        <a:rPr lang="en-US" sz="2000" kern="100" baseline="0" dirty="0">
                          <a:solidFill>
                            <a:schemeClr val="tx1"/>
                          </a:solidFill>
                          <a:effectLst/>
                          <a:latin typeface="Times New Roman" panose="02020603050405020304" pitchFamily="18" charset="0"/>
                        </a:rPr>
                        <a:t>34191</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3706646816"/>
                  </a:ext>
                </a:extLst>
              </a:tr>
              <a:tr h="301531">
                <a:tc>
                  <a:txBody>
                    <a:bodyPr/>
                    <a:lstStyle/>
                    <a:p>
                      <a:pPr algn="l"/>
                      <a:r>
                        <a:rPr lang="en-US" sz="2000" kern="0" baseline="0">
                          <a:solidFill>
                            <a:schemeClr val="tx1"/>
                          </a:solidFill>
                          <a:effectLst/>
                          <a:latin typeface="Times New Roman" panose="02020603050405020304" pitchFamily="18" charset="0"/>
                        </a:rPr>
                        <a:t>Real Export</a:t>
                      </a:r>
                      <a:endParaRPr lang="zh-CN" sz="2000" kern="100" baseline="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2"/>
                    </a:solidFill>
                  </a:tcPr>
                </a:tc>
                <a:tc>
                  <a:txBody>
                    <a:bodyPr/>
                    <a:lstStyle/>
                    <a:p>
                      <a:pPr algn="r"/>
                      <a:r>
                        <a:rPr lang="en-US" sz="2000" kern="100" baseline="0" dirty="0">
                          <a:solidFill>
                            <a:schemeClr val="tx1"/>
                          </a:solidFill>
                          <a:effectLst/>
                          <a:latin typeface="Times New Roman" panose="02020603050405020304" pitchFamily="18" charset="0"/>
                        </a:rPr>
                        <a:t>-1.249</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solidFill>
                      <a:schemeClr val="bg2"/>
                    </a:solidFill>
                  </a:tcPr>
                </a:tc>
                <a:tc>
                  <a:txBody>
                    <a:bodyPr/>
                    <a:lstStyle/>
                    <a:p>
                      <a:pPr algn="r"/>
                      <a:r>
                        <a:rPr lang="en-US" sz="2000" kern="100" baseline="0">
                          <a:solidFill>
                            <a:schemeClr val="tx1"/>
                          </a:solidFill>
                          <a:effectLst/>
                          <a:latin typeface="Times New Roman" panose="02020603050405020304" pitchFamily="18" charset="0"/>
                        </a:rPr>
                        <a:t>-1.885</a:t>
                      </a:r>
                      <a:endParaRPr lang="zh-CN" sz="2000" kern="100" baseline="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4241860822"/>
                  </a:ext>
                </a:extLst>
              </a:tr>
              <a:tr h="301531">
                <a:tc>
                  <a:txBody>
                    <a:bodyPr/>
                    <a:lstStyle/>
                    <a:p>
                      <a:pPr algn="l"/>
                      <a:r>
                        <a:rPr lang="en-US" sz="2000" kern="0" baseline="0" dirty="0">
                          <a:solidFill>
                            <a:schemeClr val="tx1"/>
                          </a:solidFill>
                          <a:effectLst/>
                          <a:latin typeface="Times New Roman" panose="02020603050405020304" pitchFamily="18" charset="0"/>
                        </a:rPr>
                        <a:t>Real Import</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2"/>
                    </a:solidFill>
                  </a:tcPr>
                </a:tc>
                <a:tc>
                  <a:txBody>
                    <a:bodyPr/>
                    <a:lstStyle/>
                    <a:p>
                      <a:pPr algn="r"/>
                      <a:r>
                        <a:rPr lang="en-US" sz="2000" kern="100" baseline="0" dirty="0">
                          <a:solidFill>
                            <a:schemeClr val="tx1"/>
                          </a:solidFill>
                          <a:effectLst/>
                          <a:latin typeface="Times New Roman" panose="02020603050405020304" pitchFamily="18" charset="0"/>
                        </a:rPr>
                        <a:t>0.070</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solidFill>
                      <a:schemeClr val="bg2"/>
                    </a:solidFill>
                  </a:tcPr>
                </a:tc>
                <a:tc>
                  <a:txBody>
                    <a:bodyPr/>
                    <a:lstStyle/>
                    <a:p>
                      <a:pPr algn="r"/>
                      <a:r>
                        <a:rPr lang="en-US" sz="2000" kern="100" baseline="0" dirty="0">
                          <a:solidFill>
                            <a:schemeClr val="tx1"/>
                          </a:solidFill>
                          <a:effectLst/>
                          <a:latin typeface="Times New Roman" panose="02020603050405020304" pitchFamily="18" charset="0"/>
                        </a:rPr>
                        <a:t>0.032</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1195885514"/>
                  </a:ext>
                </a:extLst>
              </a:tr>
              <a:tr h="301531">
                <a:tc>
                  <a:txBody>
                    <a:bodyPr/>
                    <a:lstStyle/>
                    <a:p>
                      <a:pPr algn="l"/>
                      <a:r>
                        <a:rPr lang="en-US" sz="2000" kern="0" baseline="0" dirty="0">
                          <a:solidFill>
                            <a:schemeClr val="tx1"/>
                          </a:solidFill>
                          <a:effectLst/>
                          <a:latin typeface="Times New Roman" panose="02020603050405020304" pitchFamily="18" charset="0"/>
                        </a:rPr>
                        <a:t>Trade Balance</a:t>
                      </a:r>
                      <a:r>
                        <a:rPr lang="zh-CN" sz="2000" kern="0" baseline="0" dirty="0">
                          <a:solidFill>
                            <a:schemeClr val="tx1"/>
                          </a:solidFill>
                          <a:effectLst/>
                          <a:latin typeface="Times New Roman" panose="02020603050405020304" pitchFamily="18" charset="0"/>
                        </a:rPr>
                        <a:t>（</a:t>
                      </a:r>
                      <a:r>
                        <a:rPr lang="en-US" sz="2000" kern="0" baseline="0" dirty="0">
                          <a:solidFill>
                            <a:schemeClr val="tx1"/>
                          </a:solidFill>
                          <a:effectLst/>
                          <a:latin typeface="Times New Roman" panose="02020603050405020304" pitchFamily="18" charset="0"/>
                        </a:rPr>
                        <a:t>$Million</a:t>
                      </a:r>
                      <a:r>
                        <a:rPr lang="zh-CN" sz="2000" kern="0" baseline="0" dirty="0">
                          <a:solidFill>
                            <a:schemeClr val="tx1"/>
                          </a:solidFill>
                          <a:effectLst/>
                          <a:latin typeface="Times New Roman" panose="02020603050405020304" pitchFamily="18" charset="0"/>
                        </a:rPr>
                        <a:t>）</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2"/>
                    </a:solidFill>
                  </a:tcPr>
                </a:tc>
                <a:tc>
                  <a:txBody>
                    <a:bodyPr/>
                    <a:lstStyle/>
                    <a:p>
                      <a:pPr algn="r"/>
                      <a:r>
                        <a:rPr lang="en-US" sz="2000" kern="100" baseline="0">
                          <a:solidFill>
                            <a:schemeClr val="tx1"/>
                          </a:solidFill>
                          <a:effectLst/>
                          <a:latin typeface="Times New Roman" panose="02020603050405020304" pitchFamily="18" charset="0"/>
                        </a:rPr>
                        <a:t>-97760</a:t>
                      </a:r>
                      <a:endParaRPr lang="zh-CN" sz="2000" kern="100" baseline="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solidFill>
                      <a:schemeClr val="bg2"/>
                    </a:solidFill>
                  </a:tcPr>
                </a:tc>
                <a:tc>
                  <a:txBody>
                    <a:bodyPr/>
                    <a:lstStyle/>
                    <a:p>
                      <a:pPr algn="r"/>
                      <a:r>
                        <a:rPr lang="en-US" sz="2000" kern="100" baseline="0" dirty="0">
                          <a:solidFill>
                            <a:schemeClr val="tx1"/>
                          </a:solidFill>
                          <a:effectLst/>
                          <a:latin typeface="Times New Roman" panose="02020603050405020304" pitchFamily="18" charset="0"/>
                        </a:rPr>
                        <a:t>-122714</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3885404797"/>
                  </a:ext>
                </a:extLst>
              </a:tr>
              <a:tr h="301531">
                <a:tc>
                  <a:txBody>
                    <a:bodyPr/>
                    <a:lstStyle/>
                    <a:p>
                      <a:pPr algn="l"/>
                      <a:r>
                        <a:rPr lang="en-US" sz="2000" kern="0" baseline="0" dirty="0">
                          <a:solidFill>
                            <a:schemeClr val="tx1"/>
                          </a:solidFill>
                          <a:effectLst/>
                          <a:latin typeface="Times New Roman" panose="02020603050405020304" pitchFamily="18" charset="0"/>
                        </a:rPr>
                        <a:t>Terms of Trade</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2"/>
                    </a:solidFill>
                  </a:tcPr>
                </a:tc>
                <a:tc>
                  <a:txBody>
                    <a:bodyPr/>
                    <a:lstStyle/>
                    <a:p>
                      <a:pPr algn="r"/>
                      <a:r>
                        <a:rPr lang="en-US" sz="2000" kern="100" baseline="0" dirty="0">
                          <a:solidFill>
                            <a:schemeClr val="tx1"/>
                          </a:solidFill>
                          <a:effectLst/>
                          <a:latin typeface="Times New Roman" panose="02020603050405020304" pitchFamily="18" charset="0"/>
                        </a:rPr>
                        <a:t>0.256</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solidFill>
                      <a:schemeClr val="bg2"/>
                    </a:solidFill>
                  </a:tcPr>
                </a:tc>
                <a:tc>
                  <a:txBody>
                    <a:bodyPr/>
                    <a:lstStyle/>
                    <a:p>
                      <a:pPr algn="r"/>
                      <a:r>
                        <a:rPr lang="en-US" sz="2000" kern="100" baseline="0" dirty="0">
                          <a:solidFill>
                            <a:schemeClr val="tx1"/>
                          </a:solidFill>
                          <a:effectLst/>
                          <a:latin typeface="Times New Roman" panose="02020603050405020304" pitchFamily="18" charset="0"/>
                        </a:rPr>
                        <a:t>0.516</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3775162600"/>
                  </a:ext>
                </a:extLst>
              </a:tr>
              <a:tr h="301531">
                <a:tc>
                  <a:txBody>
                    <a:bodyPr/>
                    <a:lstStyle/>
                    <a:p>
                      <a:pPr algn="l"/>
                      <a:r>
                        <a:rPr lang="en-US" sz="2000" kern="0" baseline="0" dirty="0">
                          <a:solidFill>
                            <a:schemeClr val="tx1"/>
                          </a:solidFill>
                          <a:effectLst/>
                          <a:latin typeface="Times New Roman" panose="02020603050405020304" pitchFamily="18" charset="0"/>
                        </a:rPr>
                        <a:t>CPI</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2"/>
                    </a:solidFill>
                  </a:tcPr>
                </a:tc>
                <a:tc>
                  <a:txBody>
                    <a:bodyPr/>
                    <a:lstStyle/>
                    <a:p>
                      <a:pPr algn="r"/>
                      <a:r>
                        <a:rPr lang="en-US" sz="2000" kern="100" baseline="0">
                          <a:solidFill>
                            <a:schemeClr val="tx1"/>
                          </a:solidFill>
                          <a:effectLst/>
                          <a:latin typeface="Times New Roman" panose="02020603050405020304" pitchFamily="18" charset="0"/>
                        </a:rPr>
                        <a:t>0.426</a:t>
                      </a:r>
                      <a:endParaRPr lang="zh-CN" sz="2000" kern="100" baseline="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solidFill>
                      <a:schemeClr val="bg2"/>
                    </a:solidFill>
                  </a:tcPr>
                </a:tc>
                <a:tc>
                  <a:txBody>
                    <a:bodyPr/>
                    <a:lstStyle/>
                    <a:p>
                      <a:pPr algn="r"/>
                      <a:r>
                        <a:rPr lang="en-US" sz="2000" kern="100" baseline="0" dirty="0">
                          <a:solidFill>
                            <a:schemeClr val="tx1"/>
                          </a:solidFill>
                          <a:effectLst/>
                          <a:latin typeface="Times New Roman" panose="02020603050405020304" pitchFamily="18" charset="0"/>
                        </a:rPr>
                        <a:t>0.671</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1918578067"/>
                  </a:ext>
                </a:extLst>
              </a:tr>
              <a:tr h="301531">
                <a:tc>
                  <a:txBody>
                    <a:bodyPr/>
                    <a:lstStyle/>
                    <a:p>
                      <a:pPr algn="l"/>
                      <a:r>
                        <a:rPr lang="en-US" sz="2000" kern="0" baseline="0" dirty="0">
                          <a:solidFill>
                            <a:schemeClr val="tx1"/>
                          </a:solidFill>
                          <a:effectLst/>
                          <a:latin typeface="Times New Roman" panose="02020603050405020304" pitchFamily="18" charset="0"/>
                        </a:rPr>
                        <a:t>Investment</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2"/>
                    </a:solidFill>
                  </a:tcPr>
                </a:tc>
                <a:tc>
                  <a:txBody>
                    <a:bodyPr/>
                    <a:lstStyle/>
                    <a:p>
                      <a:pPr algn="r"/>
                      <a:r>
                        <a:rPr lang="en-US" sz="2000" kern="100" baseline="0">
                          <a:solidFill>
                            <a:schemeClr val="tx1"/>
                          </a:solidFill>
                          <a:effectLst/>
                          <a:latin typeface="Times New Roman" panose="02020603050405020304" pitchFamily="18" charset="0"/>
                        </a:rPr>
                        <a:t>2.071</a:t>
                      </a:r>
                      <a:endParaRPr lang="zh-CN" sz="2000" kern="100" baseline="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solidFill>
                      <a:schemeClr val="bg2"/>
                    </a:solidFill>
                  </a:tcPr>
                </a:tc>
                <a:tc>
                  <a:txBody>
                    <a:bodyPr/>
                    <a:lstStyle/>
                    <a:p>
                      <a:pPr algn="r"/>
                      <a:r>
                        <a:rPr lang="en-US" sz="2000" kern="100" baseline="0" dirty="0">
                          <a:solidFill>
                            <a:schemeClr val="tx1"/>
                          </a:solidFill>
                          <a:effectLst/>
                          <a:latin typeface="Times New Roman" panose="02020603050405020304" pitchFamily="18" charset="0"/>
                        </a:rPr>
                        <a:t>2.634</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3362828609"/>
                  </a:ext>
                </a:extLst>
              </a:tr>
              <a:tr h="301531">
                <a:tc>
                  <a:txBody>
                    <a:bodyPr/>
                    <a:lstStyle/>
                    <a:p>
                      <a:pPr algn="l"/>
                      <a:r>
                        <a:rPr lang="en-US" sz="2000" kern="0" baseline="0" dirty="0">
                          <a:solidFill>
                            <a:schemeClr val="tx1"/>
                          </a:solidFill>
                          <a:effectLst/>
                          <a:latin typeface="Times New Roman" panose="02020603050405020304" pitchFamily="18" charset="0"/>
                        </a:rPr>
                        <a:t>Capital</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2"/>
                    </a:solidFill>
                  </a:tcPr>
                </a:tc>
                <a:tc>
                  <a:txBody>
                    <a:bodyPr/>
                    <a:lstStyle/>
                    <a:p>
                      <a:pPr algn="r"/>
                      <a:r>
                        <a:rPr lang="en-US" sz="2000" kern="100" baseline="0">
                          <a:solidFill>
                            <a:schemeClr val="tx1"/>
                          </a:solidFill>
                          <a:effectLst/>
                          <a:latin typeface="Times New Roman" panose="02020603050405020304" pitchFamily="18" charset="0"/>
                        </a:rPr>
                        <a:t>2.071</a:t>
                      </a:r>
                      <a:endParaRPr lang="zh-CN" sz="2000" kern="100" baseline="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2"/>
                    </a:solidFill>
                  </a:tcPr>
                </a:tc>
                <a:tc>
                  <a:txBody>
                    <a:bodyPr/>
                    <a:lstStyle/>
                    <a:p>
                      <a:pPr algn="r"/>
                      <a:r>
                        <a:rPr lang="en-US" sz="2000" kern="100" baseline="0" dirty="0">
                          <a:solidFill>
                            <a:schemeClr val="tx1"/>
                          </a:solidFill>
                          <a:effectLst/>
                          <a:latin typeface="Times New Roman" panose="02020603050405020304" pitchFamily="18" charset="0"/>
                        </a:rPr>
                        <a:t>2.634</a:t>
                      </a:r>
                      <a:endParaRPr lang="zh-CN" sz="2000" kern="100" baseline="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268448829"/>
                  </a:ext>
                </a:extLst>
              </a:tr>
            </a:tbl>
          </a:graphicData>
        </a:graphic>
      </p:graphicFrame>
    </p:spTree>
    <p:extLst>
      <p:ext uri="{BB962C8B-B14F-4D97-AF65-F5344CB8AC3E}">
        <p14:creationId xmlns:p14="http://schemas.microsoft.com/office/powerpoint/2010/main" val="1716229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4EE0FE-C0A1-40BF-86D1-7BDED2B7BFC8}"/>
              </a:ext>
            </a:extLst>
          </p:cNvPr>
          <p:cNvSpPr>
            <a:spLocks noGrp="1"/>
          </p:cNvSpPr>
          <p:nvPr>
            <p:ph type="title"/>
          </p:nvPr>
        </p:nvSpPr>
        <p:spPr>
          <a:xfrm>
            <a:off x="740915" y="196450"/>
            <a:ext cx="10515600" cy="654728"/>
          </a:xfrm>
        </p:spPr>
        <p:txBody>
          <a:bodyPr>
            <a:normAutofit/>
          </a:bodyPr>
          <a:lstStyle/>
          <a:p>
            <a:r>
              <a:rPr lang="en-US" altLang="zh-CN" sz="3600" b="1" dirty="0">
                <a:latin typeface="Times New Roman" panose="02020603050405020304" pitchFamily="18" charset="0"/>
                <a:ea typeface="楷体" panose="02010609060101010101" pitchFamily="49" charset="-122"/>
              </a:rPr>
              <a:t>IV.	Preliminary Results</a:t>
            </a:r>
            <a:endParaRPr lang="zh-CN" altLang="en-US" sz="3600" b="1" dirty="0">
              <a:latin typeface="Times New Roman" panose="02020603050405020304" pitchFamily="18" charset="0"/>
              <a:ea typeface="楷体" panose="02010609060101010101" pitchFamily="49" charset="-122"/>
            </a:endParaRPr>
          </a:p>
        </p:txBody>
      </p:sp>
      <p:sp>
        <p:nvSpPr>
          <p:cNvPr id="3" name="内容占位符 2">
            <a:extLst>
              <a:ext uri="{FF2B5EF4-FFF2-40B4-BE49-F238E27FC236}">
                <a16:creationId xmlns:a16="http://schemas.microsoft.com/office/drawing/2014/main" id="{0F37CC64-A4C2-4393-A44D-7BC4CDF93683}"/>
              </a:ext>
            </a:extLst>
          </p:cNvPr>
          <p:cNvSpPr>
            <a:spLocks noGrp="1"/>
          </p:cNvSpPr>
          <p:nvPr>
            <p:ph idx="1"/>
          </p:nvPr>
        </p:nvSpPr>
        <p:spPr>
          <a:xfrm>
            <a:off x="838199" y="1010975"/>
            <a:ext cx="10321031" cy="1135201"/>
          </a:xfrm>
        </p:spPr>
        <p:txBody>
          <a:bodyPr>
            <a:normAutofit/>
          </a:bodyPr>
          <a:lstStyle/>
          <a:p>
            <a:pPr marL="514350" indent="-514350" algn="just">
              <a:lnSpc>
                <a:spcPct val="150000"/>
              </a:lnSpc>
              <a:spcBef>
                <a:spcPts val="0"/>
              </a:spcBef>
              <a:buAutoNum type="arabicPeriod" startAt="2"/>
            </a:pPr>
            <a:r>
              <a:rPr lang="en-US" altLang="zh-CN" b="1" dirty="0">
                <a:latin typeface="Times New Roman" panose="02020603050405020304" pitchFamily="18" charset="0"/>
                <a:ea typeface="楷体" panose="02010609060101010101" pitchFamily="49" charset="-122"/>
              </a:rPr>
              <a:t>Provincial Level</a:t>
            </a:r>
            <a:r>
              <a:rPr lang="en-US" altLang="zh-CN" sz="1800" b="1" kern="100" dirty="0">
                <a:solidFill>
                  <a:srgbClr val="000000"/>
                </a:solidFill>
                <a:effectLst/>
                <a:latin typeface="Times New Roman" panose="02020603050405020304" pitchFamily="18" charset="0"/>
                <a:ea typeface="楷体" panose="02010609060101010101" pitchFamily="49" charset="-122"/>
                <a:cs typeface="Times New Roman" panose="02020603050405020304" pitchFamily="18" charset="0"/>
              </a:rPr>
              <a:t>          </a:t>
            </a:r>
          </a:p>
          <a:p>
            <a:pPr marL="0" indent="0" algn="just">
              <a:lnSpc>
                <a:spcPct val="150000"/>
              </a:lnSpc>
              <a:spcBef>
                <a:spcPts val="0"/>
              </a:spcBef>
              <a:buNone/>
            </a:pPr>
            <a:r>
              <a:rPr lang="en-US" altLang="zh-CN" sz="18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000" b="1" kern="100" dirty="0">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Table 4  RCEP ’s Impact on Chinese Provincial GDP  (%)</a:t>
            </a:r>
            <a:endPar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graphicFrame>
        <p:nvGraphicFramePr>
          <p:cNvPr id="10" name="表格 9">
            <a:extLst>
              <a:ext uri="{FF2B5EF4-FFF2-40B4-BE49-F238E27FC236}">
                <a16:creationId xmlns:a16="http://schemas.microsoft.com/office/drawing/2014/main" id="{27556CF6-C0AD-489D-A432-23068DDCD146}"/>
              </a:ext>
            </a:extLst>
          </p:cNvPr>
          <p:cNvGraphicFramePr>
            <a:graphicFrameLocks noGrp="1"/>
          </p:cNvGraphicFramePr>
          <p:nvPr>
            <p:extLst>
              <p:ext uri="{D42A27DB-BD31-4B8C-83A1-F6EECF244321}">
                <p14:modId xmlns:p14="http://schemas.microsoft.com/office/powerpoint/2010/main" val="913080542"/>
              </p:ext>
            </p:extLst>
          </p:nvPr>
        </p:nvGraphicFramePr>
        <p:xfrm>
          <a:off x="1557410" y="2305974"/>
          <a:ext cx="8057108" cy="4332363"/>
        </p:xfrm>
        <a:graphic>
          <a:graphicData uri="http://schemas.openxmlformats.org/drawingml/2006/table">
            <a:tbl>
              <a:tblPr firstRow="1" firstCol="1" bandRow="1">
                <a:tableStyleId>{5C22544A-7EE6-4342-B048-85BDC9FD1C3A}</a:tableStyleId>
              </a:tblPr>
              <a:tblGrid>
                <a:gridCol w="1455037">
                  <a:extLst>
                    <a:ext uri="{9D8B030D-6E8A-4147-A177-3AD203B41FA5}">
                      <a16:colId xmlns:a16="http://schemas.microsoft.com/office/drawing/2014/main" val="3556198626"/>
                    </a:ext>
                  </a:extLst>
                </a:gridCol>
                <a:gridCol w="1363555">
                  <a:extLst>
                    <a:ext uri="{9D8B030D-6E8A-4147-A177-3AD203B41FA5}">
                      <a16:colId xmlns:a16="http://schemas.microsoft.com/office/drawing/2014/main" val="1455100918"/>
                    </a:ext>
                  </a:extLst>
                </a:gridCol>
                <a:gridCol w="1309629">
                  <a:extLst>
                    <a:ext uri="{9D8B030D-6E8A-4147-A177-3AD203B41FA5}">
                      <a16:colId xmlns:a16="http://schemas.microsoft.com/office/drawing/2014/main" val="2192516780"/>
                    </a:ext>
                  </a:extLst>
                </a:gridCol>
                <a:gridCol w="1309629">
                  <a:extLst>
                    <a:ext uri="{9D8B030D-6E8A-4147-A177-3AD203B41FA5}">
                      <a16:colId xmlns:a16="http://schemas.microsoft.com/office/drawing/2014/main" val="1073989716"/>
                    </a:ext>
                  </a:extLst>
                </a:gridCol>
                <a:gridCol w="1309629">
                  <a:extLst>
                    <a:ext uri="{9D8B030D-6E8A-4147-A177-3AD203B41FA5}">
                      <a16:colId xmlns:a16="http://schemas.microsoft.com/office/drawing/2014/main" val="837531101"/>
                    </a:ext>
                  </a:extLst>
                </a:gridCol>
                <a:gridCol w="1309629">
                  <a:extLst>
                    <a:ext uri="{9D8B030D-6E8A-4147-A177-3AD203B41FA5}">
                      <a16:colId xmlns:a16="http://schemas.microsoft.com/office/drawing/2014/main" val="1043815234"/>
                    </a:ext>
                  </a:extLst>
                </a:gridCol>
              </a:tblGrid>
              <a:tr h="348449">
                <a:tc>
                  <a:txBody>
                    <a:bodyPr/>
                    <a:lstStyle/>
                    <a:p>
                      <a:pPr algn="l"/>
                      <a:r>
                        <a:rPr lang="en-US" sz="1600" kern="0" dirty="0">
                          <a:solidFill>
                            <a:schemeClr val="tx1"/>
                          </a:solidFill>
                          <a:effectLst/>
                          <a:latin typeface="Times New Roman" panose="02020603050405020304" pitchFamily="18" charset="0"/>
                          <a:cs typeface="Times New Roman" panose="02020603050405020304" pitchFamily="18" charset="0"/>
                        </a:rPr>
                        <a:t>Region</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600" kern="0" dirty="0">
                          <a:solidFill>
                            <a:schemeClr val="tx1"/>
                          </a:solidFill>
                          <a:effectLst/>
                          <a:latin typeface="Times New Roman" panose="02020603050405020304" pitchFamily="18" charset="0"/>
                          <a:cs typeface="Times New Roman" panose="02020603050405020304" pitchFamily="18" charset="0"/>
                        </a:rPr>
                        <a:t>S1(RCEP15)</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600" kern="0" dirty="0">
                          <a:solidFill>
                            <a:schemeClr val="tx1"/>
                          </a:solidFill>
                          <a:effectLst/>
                          <a:latin typeface="Times New Roman" panose="02020603050405020304" pitchFamily="18" charset="0"/>
                          <a:cs typeface="Times New Roman" panose="02020603050405020304" pitchFamily="18" charset="0"/>
                        </a:rPr>
                        <a:t>S2(RCEP16)</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kern="0">
                          <a:solidFill>
                            <a:schemeClr val="tx1"/>
                          </a:solidFill>
                          <a:effectLst/>
                          <a:latin typeface="Times New Roman" panose="02020603050405020304" pitchFamily="18" charset="0"/>
                          <a:cs typeface="Times New Roman" panose="02020603050405020304" pitchFamily="18" charset="0"/>
                        </a:rPr>
                        <a:t>Region</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kern="0" dirty="0">
                          <a:solidFill>
                            <a:schemeClr val="tx1"/>
                          </a:solidFill>
                          <a:effectLst/>
                          <a:latin typeface="Times New Roman" panose="02020603050405020304" pitchFamily="18" charset="0"/>
                          <a:cs typeface="Times New Roman" panose="02020603050405020304" pitchFamily="18" charset="0"/>
                        </a:rPr>
                        <a:t>S1(RCEP15)</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kern="0" dirty="0">
                          <a:solidFill>
                            <a:schemeClr val="tx1"/>
                          </a:solidFill>
                          <a:effectLst/>
                          <a:latin typeface="Times New Roman" panose="02020603050405020304" pitchFamily="18" charset="0"/>
                          <a:cs typeface="Times New Roman" panose="02020603050405020304" pitchFamily="18" charset="0"/>
                        </a:rPr>
                        <a:t>S2(RCEP16)</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9924222"/>
                  </a:ext>
                </a:extLst>
              </a:tr>
              <a:tr h="246415">
                <a:tc>
                  <a:txBody>
                    <a:bodyPr/>
                    <a:lstStyle/>
                    <a:p>
                      <a:pPr algn="l"/>
                      <a:r>
                        <a:rPr lang="en-US" sz="1600" b="0" kern="0" dirty="0">
                          <a:solidFill>
                            <a:schemeClr val="tx1"/>
                          </a:solidFill>
                          <a:effectLst/>
                          <a:latin typeface="Times New Roman" panose="02020603050405020304" pitchFamily="18" charset="0"/>
                          <a:cs typeface="Times New Roman" panose="02020603050405020304" pitchFamily="18" charset="0"/>
                        </a:rPr>
                        <a:t>Anhui</a:t>
                      </a:r>
                      <a:endParaRPr lang="zh-CN" sz="16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-0.447</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solidFill>
                      <a:schemeClr val="bg1"/>
                    </a:solidFill>
                  </a:tcPr>
                </a:tc>
                <a:tc>
                  <a:txBody>
                    <a:bodyPr/>
                    <a:lstStyle/>
                    <a:p>
                      <a:pPr algn="r"/>
                      <a:r>
                        <a:rPr lang="en-US" sz="1600" kern="100" dirty="0">
                          <a:solidFill>
                            <a:schemeClr val="tx1"/>
                          </a:solidFill>
                          <a:effectLst/>
                          <a:latin typeface="Times New Roman" panose="02020603050405020304" pitchFamily="18" charset="0"/>
                          <a:cs typeface="Times New Roman" panose="02020603050405020304" pitchFamily="18" charset="0"/>
                        </a:rPr>
                        <a:t>-0.445</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l"/>
                      <a:r>
                        <a:rPr lang="en-US" sz="1600" kern="0">
                          <a:solidFill>
                            <a:schemeClr val="tx1"/>
                          </a:solidFill>
                          <a:effectLst/>
                          <a:latin typeface="Times New Roman" panose="02020603050405020304" pitchFamily="18" charset="0"/>
                          <a:cs typeface="Times New Roman" panose="02020603050405020304" pitchFamily="18" charset="0"/>
                        </a:rPr>
                        <a:t>Jiangxi</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tc>
                  <a:txBody>
                    <a:bodyPr/>
                    <a:lstStyle/>
                    <a:p>
                      <a:pPr algn="l"/>
                      <a:r>
                        <a:rPr lang="en-US" sz="1600" kern="100">
                          <a:solidFill>
                            <a:schemeClr val="tx1"/>
                          </a:solidFill>
                          <a:effectLst/>
                          <a:latin typeface="Times New Roman" panose="02020603050405020304" pitchFamily="18" charset="0"/>
                          <a:cs typeface="Times New Roman" panose="02020603050405020304" pitchFamily="18" charset="0"/>
                        </a:rPr>
                        <a:t>0.008</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solidFill>
                      <a:schemeClr val="bg1"/>
                    </a:solidFill>
                  </a:tcPr>
                </a:tc>
                <a:tc>
                  <a:txBody>
                    <a:bodyPr/>
                    <a:lstStyle/>
                    <a:p>
                      <a:pPr algn="l"/>
                      <a:r>
                        <a:rPr lang="en-US" sz="1600" kern="100">
                          <a:solidFill>
                            <a:schemeClr val="tx1"/>
                          </a:solidFill>
                          <a:effectLst/>
                          <a:latin typeface="Times New Roman" panose="02020603050405020304" pitchFamily="18" charset="0"/>
                          <a:cs typeface="Times New Roman" panose="02020603050405020304" pitchFamily="18" charset="0"/>
                        </a:rPr>
                        <a:t>0.008</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319115048"/>
                  </a:ext>
                </a:extLst>
              </a:tr>
              <a:tr h="246415">
                <a:tc>
                  <a:txBody>
                    <a:bodyPr/>
                    <a:lstStyle/>
                    <a:p>
                      <a:pPr algn="l"/>
                      <a:r>
                        <a:rPr lang="en-US" sz="1600" b="0" kern="0" dirty="0">
                          <a:solidFill>
                            <a:schemeClr val="tx1"/>
                          </a:solidFill>
                          <a:effectLst/>
                          <a:latin typeface="Times New Roman" panose="02020603050405020304" pitchFamily="18" charset="0"/>
                          <a:cs typeface="Times New Roman" panose="02020603050405020304" pitchFamily="18" charset="0"/>
                        </a:rPr>
                        <a:t>Beijing</a:t>
                      </a:r>
                      <a:endParaRPr lang="zh-CN" sz="16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0.910</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dirty="0">
                          <a:solidFill>
                            <a:schemeClr val="tx1"/>
                          </a:solidFill>
                          <a:effectLst/>
                          <a:latin typeface="Times New Roman" panose="02020603050405020304" pitchFamily="18" charset="0"/>
                          <a:cs typeface="Times New Roman" panose="02020603050405020304" pitchFamily="18" charset="0"/>
                        </a:rPr>
                        <a:t>0.903</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l"/>
                      <a:r>
                        <a:rPr lang="en-US" sz="1600" kern="0" dirty="0">
                          <a:solidFill>
                            <a:schemeClr val="tx1"/>
                          </a:solidFill>
                          <a:effectLst/>
                          <a:latin typeface="Times New Roman" panose="02020603050405020304" pitchFamily="18" charset="0"/>
                          <a:cs typeface="Times New Roman" panose="02020603050405020304" pitchFamily="18" charset="0"/>
                        </a:rPr>
                        <a:t>Jilin</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l"/>
                      <a:r>
                        <a:rPr lang="en-US" sz="1600" kern="100">
                          <a:solidFill>
                            <a:schemeClr val="tx1"/>
                          </a:solidFill>
                          <a:effectLst/>
                          <a:latin typeface="Times New Roman" panose="02020603050405020304" pitchFamily="18" charset="0"/>
                          <a:cs typeface="Times New Roman" panose="02020603050405020304" pitchFamily="18" charset="0"/>
                        </a:rPr>
                        <a:t>2.555</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l"/>
                      <a:r>
                        <a:rPr lang="en-US" sz="1600" kern="100">
                          <a:solidFill>
                            <a:schemeClr val="tx1"/>
                          </a:solidFill>
                          <a:effectLst/>
                          <a:latin typeface="Times New Roman" panose="02020603050405020304" pitchFamily="18" charset="0"/>
                          <a:cs typeface="Times New Roman" panose="02020603050405020304" pitchFamily="18" charset="0"/>
                        </a:rPr>
                        <a:t>2.536</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3774466518"/>
                  </a:ext>
                </a:extLst>
              </a:tr>
              <a:tr h="246415">
                <a:tc>
                  <a:txBody>
                    <a:bodyPr/>
                    <a:lstStyle/>
                    <a:p>
                      <a:pPr algn="l"/>
                      <a:r>
                        <a:rPr lang="en-US" sz="1600" b="0" kern="0" dirty="0">
                          <a:solidFill>
                            <a:schemeClr val="tx1"/>
                          </a:solidFill>
                          <a:effectLst/>
                          <a:latin typeface="Times New Roman" panose="02020603050405020304" pitchFamily="18" charset="0"/>
                          <a:cs typeface="Times New Roman" panose="02020603050405020304" pitchFamily="18" charset="0"/>
                        </a:rPr>
                        <a:t>Chongqing</a:t>
                      </a:r>
                      <a:endParaRPr lang="zh-CN" sz="16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-1.332</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dirty="0">
                          <a:solidFill>
                            <a:schemeClr val="tx1"/>
                          </a:solidFill>
                          <a:effectLst/>
                          <a:latin typeface="Times New Roman" panose="02020603050405020304" pitchFamily="18" charset="0"/>
                          <a:cs typeface="Times New Roman" panose="02020603050405020304" pitchFamily="18" charset="0"/>
                        </a:rPr>
                        <a:t>-1.322</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l"/>
                      <a:r>
                        <a:rPr lang="en-US" sz="1600" kern="0" dirty="0">
                          <a:solidFill>
                            <a:schemeClr val="tx1"/>
                          </a:solidFill>
                          <a:effectLst/>
                          <a:latin typeface="Times New Roman" panose="02020603050405020304" pitchFamily="18" charset="0"/>
                          <a:cs typeface="Times New Roman" panose="02020603050405020304" pitchFamily="18" charset="0"/>
                        </a:rPr>
                        <a:t>Liaoning</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l"/>
                      <a:r>
                        <a:rPr lang="en-US" sz="1600" kern="100">
                          <a:solidFill>
                            <a:schemeClr val="tx1"/>
                          </a:solidFill>
                          <a:effectLst/>
                          <a:latin typeface="Times New Roman" panose="02020603050405020304" pitchFamily="18" charset="0"/>
                          <a:cs typeface="Times New Roman" panose="02020603050405020304" pitchFamily="18" charset="0"/>
                        </a:rPr>
                        <a:t>-0.905</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l"/>
                      <a:r>
                        <a:rPr lang="en-US" sz="1600" kern="100">
                          <a:solidFill>
                            <a:schemeClr val="tx1"/>
                          </a:solidFill>
                          <a:effectLst/>
                          <a:latin typeface="Times New Roman" panose="02020603050405020304" pitchFamily="18" charset="0"/>
                          <a:cs typeface="Times New Roman" panose="02020603050405020304" pitchFamily="18" charset="0"/>
                        </a:rPr>
                        <a:t>-0.898</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2925818296"/>
                  </a:ext>
                </a:extLst>
              </a:tr>
              <a:tr h="246415">
                <a:tc>
                  <a:txBody>
                    <a:bodyPr/>
                    <a:lstStyle/>
                    <a:p>
                      <a:pPr algn="l"/>
                      <a:r>
                        <a:rPr lang="en-US" sz="1600" b="0" kern="0">
                          <a:solidFill>
                            <a:schemeClr val="tx1"/>
                          </a:solidFill>
                          <a:effectLst/>
                          <a:latin typeface="Times New Roman" panose="02020603050405020304" pitchFamily="18" charset="0"/>
                          <a:cs typeface="Times New Roman" panose="02020603050405020304" pitchFamily="18" charset="0"/>
                        </a:rPr>
                        <a:t>Fujian</a:t>
                      </a:r>
                      <a:endParaRPr lang="zh-CN" sz="1600" b="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-0.040</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-0.039</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l"/>
                      <a:r>
                        <a:rPr lang="en-US" sz="1600" kern="0" dirty="0">
                          <a:solidFill>
                            <a:schemeClr val="tx1"/>
                          </a:solidFill>
                          <a:effectLst/>
                          <a:latin typeface="Times New Roman" panose="02020603050405020304" pitchFamily="18" charset="0"/>
                          <a:cs typeface="Times New Roman" panose="02020603050405020304" pitchFamily="18" charset="0"/>
                        </a:rPr>
                        <a:t>Ningxia</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l"/>
                      <a:r>
                        <a:rPr lang="en-US" sz="1600" kern="100">
                          <a:solidFill>
                            <a:schemeClr val="tx1"/>
                          </a:solidFill>
                          <a:effectLst/>
                          <a:latin typeface="Times New Roman" panose="02020603050405020304" pitchFamily="18" charset="0"/>
                          <a:cs typeface="Times New Roman" panose="02020603050405020304" pitchFamily="18" charset="0"/>
                        </a:rPr>
                        <a:t>-21.433</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l"/>
                      <a:r>
                        <a:rPr lang="en-US" sz="1600" kern="100">
                          <a:solidFill>
                            <a:schemeClr val="tx1"/>
                          </a:solidFill>
                          <a:effectLst/>
                          <a:latin typeface="Times New Roman" panose="02020603050405020304" pitchFamily="18" charset="0"/>
                          <a:cs typeface="Times New Roman" panose="02020603050405020304" pitchFamily="18" charset="0"/>
                        </a:rPr>
                        <a:t>-21.266</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3663029401"/>
                  </a:ext>
                </a:extLst>
              </a:tr>
              <a:tr h="246415">
                <a:tc>
                  <a:txBody>
                    <a:bodyPr/>
                    <a:lstStyle/>
                    <a:p>
                      <a:pPr algn="l"/>
                      <a:r>
                        <a:rPr lang="en-US" sz="1600" b="0" kern="0">
                          <a:solidFill>
                            <a:schemeClr val="tx1"/>
                          </a:solidFill>
                          <a:effectLst/>
                          <a:latin typeface="Times New Roman" panose="02020603050405020304" pitchFamily="18" charset="0"/>
                          <a:cs typeface="Times New Roman" panose="02020603050405020304" pitchFamily="18" charset="0"/>
                        </a:rPr>
                        <a:t>Gansu</a:t>
                      </a:r>
                      <a:endParaRPr lang="zh-CN" sz="1600" b="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-3.030</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dirty="0">
                          <a:solidFill>
                            <a:schemeClr val="tx1"/>
                          </a:solidFill>
                          <a:effectLst/>
                          <a:latin typeface="Times New Roman" panose="02020603050405020304" pitchFamily="18" charset="0"/>
                          <a:cs typeface="Times New Roman" panose="02020603050405020304" pitchFamily="18" charset="0"/>
                        </a:rPr>
                        <a:t>-3.005</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l"/>
                      <a:r>
                        <a:rPr lang="en-US" sz="1600" kern="0" dirty="0">
                          <a:solidFill>
                            <a:schemeClr val="tx1"/>
                          </a:solidFill>
                          <a:effectLst/>
                          <a:latin typeface="Times New Roman" panose="02020603050405020304" pitchFamily="18" charset="0"/>
                          <a:cs typeface="Times New Roman" panose="02020603050405020304" pitchFamily="18" charset="0"/>
                        </a:rPr>
                        <a:t>Qinghai</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l"/>
                      <a:r>
                        <a:rPr lang="en-US" sz="1600" kern="100">
                          <a:solidFill>
                            <a:schemeClr val="tx1"/>
                          </a:solidFill>
                          <a:effectLst/>
                          <a:latin typeface="Times New Roman" panose="02020603050405020304" pitchFamily="18" charset="0"/>
                          <a:cs typeface="Times New Roman" panose="02020603050405020304" pitchFamily="18" charset="0"/>
                        </a:rPr>
                        <a:t>19.020</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l"/>
                      <a:r>
                        <a:rPr lang="en-US" sz="1600" kern="100">
                          <a:solidFill>
                            <a:schemeClr val="tx1"/>
                          </a:solidFill>
                          <a:effectLst/>
                          <a:latin typeface="Times New Roman" panose="02020603050405020304" pitchFamily="18" charset="0"/>
                          <a:cs typeface="Times New Roman" panose="02020603050405020304" pitchFamily="18" charset="0"/>
                        </a:rPr>
                        <a:t>18.855</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521821324"/>
                  </a:ext>
                </a:extLst>
              </a:tr>
              <a:tr h="246415">
                <a:tc>
                  <a:txBody>
                    <a:bodyPr/>
                    <a:lstStyle/>
                    <a:p>
                      <a:pPr algn="l"/>
                      <a:r>
                        <a:rPr lang="en-US" sz="1600" b="0" kern="0" dirty="0">
                          <a:solidFill>
                            <a:schemeClr val="tx1"/>
                          </a:solidFill>
                          <a:effectLst/>
                          <a:latin typeface="Times New Roman" panose="02020603050405020304" pitchFamily="18" charset="0"/>
                          <a:cs typeface="Times New Roman" panose="02020603050405020304" pitchFamily="18" charset="0"/>
                        </a:rPr>
                        <a:t>Guangdong</a:t>
                      </a:r>
                      <a:endParaRPr lang="zh-CN" sz="16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1.090</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1.077</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l"/>
                      <a:r>
                        <a:rPr lang="en-US" sz="1600" kern="0">
                          <a:solidFill>
                            <a:schemeClr val="tx1"/>
                          </a:solidFill>
                          <a:effectLst/>
                          <a:latin typeface="Times New Roman" panose="02020603050405020304" pitchFamily="18" charset="0"/>
                          <a:cs typeface="Times New Roman" panose="02020603050405020304" pitchFamily="18" charset="0"/>
                        </a:rPr>
                        <a:t>Shaanxi</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l"/>
                      <a:r>
                        <a:rPr lang="en-US" sz="1600" kern="100" dirty="0">
                          <a:solidFill>
                            <a:schemeClr val="tx1"/>
                          </a:solidFill>
                          <a:effectLst/>
                          <a:latin typeface="Times New Roman" panose="02020603050405020304" pitchFamily="18" charset="0"/>
                          <a:cs typeface="Times New Roman" panose="02020603050405020304" pitchFamily="18" charset="0"/>
                        </a:rPr>
                        <a:t>-0.801</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l"/>
                      <a:r>
                        <a:rPr lang="en-US" sz="1600" kern="100">
                          <a:solidFill>
                            <a:schemeClr val="tx1"/>
                          </a:solidFill>
                          <a:effectLst/>
                          <a:latin typeface="Times New Roman" panose="02020603050405020304" pitchFamily="18" charset="0"/>
                          <a:cs typeface="Times New Roman" panose="02020603050405020304" pitchFamily="18" charset="0"/>
                        </a:rPr>
                        <a:t>-0.796</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823002876"/>
                  </a:ext>
                </a:extLst>
              </a:tr>
              <a:tr h="246415">
                <a:tc>
                  <a:txBody>
                    <a:bodyPr/>
                    <a:lstStyle/>
                    <a:p>
                      <a:pPr algn="l"/>
                      <a:r>
                        <a:rPr lang="en-US" sz="1600" b="0" kern="0">
                          <a:solidFill>
                            <a:schemeClr val="tx1"/>
                          </a:solidFill>
                          <a:effectLst/>
                          <a:latin typeface="Times New Roman" panose="02020603050405020304" pitchFamily="18" charset="0"/>
                          <a:cs typeface="Times New Roman" panose="02020603050405020304" pitchFamily="18" charset="0"/>
                        </a:rPr>
                        <a:t>Guangxi</a:t>
                      </a:r>
                      <a:endParaRPr lang="zh-CN" sz="1600" b="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-9.482</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dirty="0">
                          <a:solidFill>
                            <a:schemeClr val="tx1"/>
                          </a:solidFill>
                          <a:effectLst/>
                          <a:latin typeface="Times New Roman" panose="02020603050405020304" pitchFamily="18" charset="0"/>
                          <a:cs typeface="Times New Roman" panose="02020603050405020304" pitchFamily="18" charset="0"/>
                        </a:rPr>
                        <a:t>-9.423</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l"/>
                      <a:r>
                        <a:rPr lang="en-US" sz="1600" kern="0" dirty="0">
                          <a:solidFill>
                            <a:schemeClr val="tx1"/>
                          </a:solidFill>
                          <a:effectLst/>
                          <a:latin typeface="Times New Roman" panose="02020603050405020304" pitchFamily="18" charset="0"/>
                          <a:cs typeface="Times New Roman" panose="02020603050405020304" pitchFamily="18" charset="0"/>
                        </a:rPr>
                        <a:t>Shandong</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l"/>
                      <a:r>
                        <a:rPr lang="en-US" sz="1600" kern="100" dirty="0">
                          <a:solidFill>
                            <a:schemeClr val="tx1"/>
                          </a:solidFill>
                          <a:effectLst/>
                          <a:latin typeface="Times New Roman" panose="02020603050405020304" pitchFamily="18" charset="0"/>
                          <a:cs typeface="Times New Roman" panose="02020603050405020304" pitchFamily="18" charset="0"/>
                        </a:rPr>
                        <a:t>0.006</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l"/>
                      <a:r>
                        <a:rPr lang="en-US" sz="1600" kern="100">
                          <a:solidFill>
                            <a:schemeClr val="tx1"/>
                          </a:solidFill>
                          <a:effectLst/>
                          <a:latin typeface="Times New Roman" panose="02020603050405020304" pitchFamily="18" charset="0"/>
                          <a:cs typeface="Times New Roman" panose="02020603050405020304" pitchFamily="18" charset="0"/>
                        </a:rPr>
                        <a:t>0.006</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30625866"/>
                  </a:ext>
                </a:extLst>
              </a:tr>
              <a:tr h="246415">
                <a:tc>
                  <a:txBody>
                    <a:bodyPr/>
                    <a:lstStyle/>
                    <a:p>
                      <a:pPr algn="l"/>
                      <a:r>
                        <a:rPr lang="en-US" sz="1600" b="0" kern="0">
                          <a:solidFill>
                            <a:schemeClr val="tx1"/>
                          </a:solidFill>
                          <a:effectLst/>
                          <a:latin typeface="Times New Roman" panose="02020603050405020304" pitchFamily="18" charset="0"/>
                          <a:cs typeface="Times New Roman" panose="02020603050405020304" pitchFamily="18" charset="0"/>
                        </a:rPr>
                        <a:t>Guizhou</a:t>
                      </a:r>
                      <a:endParaRPr lang="zh-CN" sz="1600" b="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-3.915</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-3.880</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l"/>
                      <a:r>
                        <a:rPr lang="en-US" sz="1600" kern="0">
                          <a:solidFill>
                            <a:schemeClr val="tx1"/>
                          </a:solidFill>
                          <a:effectLst/>
                          <a:latin typeface="Times New Roman" panose="02020603050405020304" pitchFamily="18" charset="0"/>
                          <a:cs typeface="Times New Roman" panose="02020603050405020304" pitchFamily="18" charset="0"/>
                        </a:rPr>
                        <a:t>Shanghai</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l"/>
                      <a:r>
                        <a:rPr lang="en-US" sz="1600" kern="100" dirty="0">
                          <a:solidFill>
                            <a:schemeClr val="tx1"/>
                          </a:solidFill>
                          <a:effectLst/>
                          <a:latin typeface="Times New Roman" panose="02020603050405020304" pitchFamily="18" charset="0"/>
                          <a:cs typeface="Times New Roman" panose="02020603050405020304" pitchFamily="18" charset="0"/>
                        </a:rPr>
                        <a:t>-0.048</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l"/>
                      <a:r>
                        <a:rPr lang="en-US" sz="1600" kern="100">
                          <a:solidFill>
                            <a:schemeClr val="tx1"/>
                          </a:solidFill>
                          <a:effectLst/>
                          <a:latin typeface="Times New Roman" panose="02020603050405020304" pitchFamily="18" charset="0"/>
                          <a:cs typeface="Times New Roman" panose="02020603050405020304" pitchFamily="18" charset="0"/>
                        </a:rPr>
                        <a:t>-0.047</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693657136"/>
                  </a:ext>
                </a:extLst>
              </a:tr>
              <a:tr h="246415">
                <a:tc>
                  <a:txBody>
                    <a:bodyPr/>
                    <a:lstStyle/>
                    <a:p>
                      <a:pPr algn="l"/>
                      <a:r>
                        <a:rPr lang="en-US" sz="1600" b="0" kern="0">
                          <a:solidFill>
                            <a:schemeClr val="tx1"/>
                          </a:solidFill>
                          <a:effectLst/>
                          <a:latin typeface="Times New Roman" panose="02020603050405020304" pitchFamily="18" charset="0"/>
                          <a:cs typeface="Times New Roman" panose="02020603050405020304" pitchFamily="18" charset="0"/>
                        </a:rPr>
                        <a:t>Hainan</a:t>
                      </a:r>
                      <a:endParaRPr lang="zh-CN" sz="1600" b="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-5.457</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dirty="0">
                          <a:solidFill>
                            <a:schemeClr val="tx1"/>
                          </a:solidFill>
                          <a:effectLst/>
                          <a:latin typeface="Times New Roman" panose="02020603050405020304" pitchFamily="18" charset="0"/>
                          <a:cs typeface="Times New Roman" panose="02020603050405020304" pitchFamily="18" charset="0"/>
                        </a:rPr>
                        <a:t>-5.419</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l"/>
                      <a:r>
                        <a:rPr lang="en-US" sz="1600" kern="0">
                          <a:solidFill>
                            <a:schemeClr val="tx1"/>
                          </a:solidFill>
                          <a:effectLst/>
                          <a:latin typeface="Times New Roman" panose="02020603050405020304" pitchFamily="18" charset="0"/>
                          <a:cs typeface="Times New Roman" panose="02020603050405020304" pitchFamily="18" charset="0"/>
                        </a:rPr>
                        <a:t>Shanxi</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l"/>
                      <a:r>
                        <a:rPr lang="en-US" sz="1600" kern="100" dirty="0">
                          <a:solidFill>
                            <a:schemeClr val="tx1"/>
                          </a:solidFill>
                          <a:effectLst/>
                          <a:latin typeface="Times New Roman" panose="02020603050405020304" pitchFamily="18" charset="0"/>
                          <a:cs typeface="Times New Roman" panose="02020603050405020304" pitchFamily="18" charset="0"/>
                        </a:rPr>
                        <a:t>0.171</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l"/>
                      <a:r>
                        <a:rPr lang="en-US" sz="1600" kern="100">
                          <a:solidFill>
                            <a:schemeClr val="tx1"/>
                          </a:solidFill>
                          <a:effectLst/>
                          <a:latin typeface="Times New Roman" panose="02020603050405020304" pitchFamily="18" charset="0"/>
                          <a:cs typeface="Times New Roman" panose="02020603050405020304" pitchFamily="18" charset="0"/>
                        </a:rPr>
                        <a:t>0.170</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3381462385"/>
                  </a:ext>
                </a:extLst>
              </a:tr>
              <a:tr h="246415">
                <a:tc>
                  <a:txBody>
                    <a:bodyPr/>
                    <a:lstStyle/>
                    <a:p>
                      <a:pPr algn="l"/>
                      <a:r>
                        <a:rPr lang="en-US" sz="1600" b="0" kern="0" dirty="0">
                          <a:solidFill>
                            <a:schemeClr val="tx1"/>
                          </a:solidFill>
                          <a:effectLst/>
                          <a:latin typeface="Times New Roman" panose="02020603050405020304" pitchFamily="18" charset="0"/>
                          <a:cs typeface="Times New Roman" panose="02020603050405020304" pitchFamily="18" charset="0"/>
                        </a:rPr>
                        <a:t>Hebei</a:t>
                      </a:r>
                      <a:endParaRPr lang="zh-CN" sz="16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-11.088</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-11.005</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l"/>
                      <a:r>
                        <a:rPr lang="en-US" sz="1600" kern="0">
                          <a:solidFill>
                            <a:schemeClr val="tx1"/>
                          </a:solidFill>
                          <a:effectLst/>
                          <a:latin typeface="Times New Roman" panose="02020603050405020304" pitchFamily="18" charset="0"/>
                          <a:cs typeface="Times New Roman" panose="02020603050405020304" pitchFamily="18" charset="0"/>
                        </a:rPr>
                        <a:t>Sichuan</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l"/>
                      <a:r>
                        <a:rPr lang="en-US" sz="1600" kern="100" dirty="0">
                          <a:solidFill>
                            <a:schemeClr val="tx1"/>
                          </a:solidFill>
                          <a:effectLst/>
                          <a:latin typeface="Times New Roman" panose="02020603050405020304" pitchFamily="18" charset="0"/>
                          <a:cs typeface="Times New Roman" panose="02020603050405020304" pitchFamily="18" charset="0"/>
                        </a:rPr>
                        <a:t>-0.846</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l"/>
                      <a:r>
                        <a:rPr lang="en-US" sz="1600" kern="100">
                          <a:solidFill>
                            <a:schemeClr val="tx1"/>
                          </a:solidFill>
                          <a:effectLst/>
                          <a:latin typeface="Times New Roman" panose="02020603050405020304" pitchFamily="18" charset="0"/>
                          <a:cs typeface="Times New Roman" panose="02020603050405020304" pitchFamily="18" charset="0"/>
                        </a:rPr>
                        <a:t>-0.840</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3601432710"/>
                  </a:ext>
                </a:extLst>
              </a:tr>
              <a:tr h="241367">
                <a:tc>
                  <a:txBody>
                    <a:bodyPr/>
                    <a:lstStyle/>
                    <a:p>
                      <a:pPr algn="l"/>
                      <a:r>
                        <a:rPr lang="en-US" sz="1600" b="0" kern="0" dirty="0">
                          <a:solidFill>
                            <a:schemeClr val="tx1"/>
                          </a:solidFill>
                          <a:effectLst/>
                          <a:latin typeface="Times New Roman" panose="02020603050405020304" pitchFamily="18" charset="0"/>
                          <a:cs typeface="Times New Roman" panose="02020603050405020304" pitchFamily="18" charset="0"/>
                        </a:rPr>
                        <a:t>Heilongjiang</a:t>
                      </a:r>
                      <a:endParaRPr lang="zh-CN" sz="16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dirty="0">
                          <a:solidFill>
                            <a:schemeClr val="tx1"/>
                          </a:solidFill>
                          <a:effectLst/>
                          <a:latin typeface="Times New Roman" panose="02020603050405020304" pitchFamily="18" charset="0"/>
                          <a:cs typeface="Times New Roman" panose="02020603050405020304" pitchFamily="18" charset="0"/>
                        </a:rPr>
                        <a:t>1.820</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dirty="0">
                          <a:solidFill>
                            <a:schemeClr val="tx1"/>
                          </a:solidFill>
                          <a:effectLst/>
                          <a:latin typeface="Times New Roman" panose="02020603050405020304" pitchFamily="18" charset="0"/>
                          <a:cs typeface="Times New Roman" panose="02020603050405020304" pitchFamily="18" charset="0"/>
                        </a:rPr>
                        <a:t>1.802</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l"/>
                      <a:r>
                        <a:rPr lang="en-US" sz="1600" kern="0">
                          <a:solidFill>
                            <a:schemeClr val="tx1"/>
                          </a:solidFill>
                          <a:effectLst/>
                          <a:latin typeface="Times New Roman" panose="02020603050405020304" pitchFamily="18" charset="0"/>
                          <a:cs typeface="Times New Roman" panose="02020603050405020304" pitchFamily="18" charset="0"/>
                        </a:rPr>
                        <a:t>Tianjin</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l"/>
                      <a:r>
                        <a:rPr lang="en-US" sz="1600" kern="100" dirty="0">
                          <a:solidFill>
                            <a:schemeClr val="tx1"/>
                          </a:solidFill>
                          <a:effectLst/>
                          <a:latin typeface="Times New Roman" panose="02020603050405020304" pitchFamily="18" charset="0"/>
                          <a:cs typeface="Times New Roman" panose="02020603050405020304" pitchFamily="18" charset="0"/>
                        </a:rPr>
                        <a:t>-0.103</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l"/>
                      <a:r>
                        <a:rPr lang="en-US" sz="1600" kern="100">
                          <a:solidFill>
                            <a:schemeClr val="tx1"/>
                          </a:solidFill>
                          <a:effectLst/>
                          <a:latin typeface="Times New Roman" panose="02020603050405020304" pitchFamily="18" charset="0"/>
                          <a:cs typeface="Times New Roman" panose="02020603050405020304" pitchFamily="18" charset="0"/>
                        </a:rPr>
                        <a:t>-0.102</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2226896860"/>
                  </a:ext>
                </a:extLst>
              </a:tr>
              <a:tr h="246415">
                <a:tc>
                  <a:txBody>
                    <a:bodyPr/>
                    <a:lstStyle/>
                    <a:p>
                      <a:pPr algn="l"/>
                      <a:r>
                        <a:rPr lang="en-US" sz="1600" b="0" kern="0">
                          <a:solidFill>
                            <a:schemeClr val="tx1"/>
                          </a:solidFill>
                          <a:effectLst/>
                          <a:latin typeface="Times New Roman" panose="02020603050405020304" pitchFamily="18" charset="0"/>
                          <a:cs typeface="Times New Roman" panose="02020603050405020304" pitchFamily="18" charset="0"/>
                        </a:rPr>
                        <a:t>Henan</a:t>
                      </a:r>
                      <a:endParaRPr lang="zh-CN" sz="1600" b="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0.398</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0.395</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l"/>
                      <a:r>
                        <a:rPr lang="en-US" sz="1600" kern="0">
                          <a:solidFill>
                            <a:schemeClr val="tx1"/>
                          </a:solidFill>
                          <a:effectLst/>
                          <a:latin typeface="Times New Roman" panose="02020603050405020304" pitchFamily="18" charset="0"/>
                          <a:cs typeface="Times New Roman" panose="02020603050405020304" pitchFamily="18" charset="0"/>
                        </a:rPr>
                        <a:t>Tibet</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l"/>
                      <a:r>
                        <a:rPr lang="en-US" sz="1600" kern="100" dirty="0">
                          <a:solidFill>
                            <a:schemeClr val="tx1"/>
                          </a:solidFill>
                          <a:effectLst/>
                          <a:latin typeface="Times New Roman" panose="02020603050405020304" pitchFamily="18" charset="0"/>
                          <a:cs typeface="Times New Roman" panose="02020603050405020304" pitchFamily="18" charset="0"/>
                        </a:rPr>
                        <a:t>-0.135</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l"/>
                      <a:r>
                        <a:rPr lang="en-US" sz="1600" kern="100" dirty="0">
                          <a:solidFill>
                            <a:schemeClr val="tx1"/>
                          </a:solidFill>
                          <a:effectLst/>
                          <a:latin typeface="Times New Roman" panose="02020603050405020304" pitchFamily="18" charset="0"/>
                          <a:cs typeface="Times New Roman" panose="02020603050405020304" pitchFamily="18" charset="0"/>
                        </a:rPr>
                        <a:t>-0.133</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3187089987"/>
                  </a:ext>
                </a:extLst>
              </a:tr>
              <a:tr h="246415">
                <a:tc>
                  <a:txBody>
                    <a:bodyPr/>
                    <a:lstStyle/>
                    <a:p>
                      <a:pPr algn="l"/>
                      <a:r>
                        <a:rPr lang="en-US" sz="1600" b="0" kern="0" dirty="0">
                          <a:solidFill>
                            <a:schemeClr val="tx1"/>
                          </a:solidFill>
                          <a:effectLst/>
                          <a:latin typeface="Times New Roman" panose="02020603050405020304" pitchFamily="18" charset="0"/>
                          <a:cs typeface="Times New Roman" panose="02020603050405020304" pitchFamily="18" charset="0"/>
                        </a:rPr>
                        <a:t>Hubei</a:t>
                      </a:r>
                      <a:endParaRPr lang="zh-CN" sz="16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-0.004</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-0.004</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l"/>
                      <a:r>
                        <a:rPr lang="en-US" sz="1600" kern="0">
                          <a:solidFill>
                            <a:schemeClr val="tx1"/>
                          </a:solidFill>
                          <a:effectLst/>
                          <a:latin typeface="Times New Roman" panose="02020603050405020304" pitchFamily="18" charset="0"/>
                          <a:cs typeface="Times New Roman" panose="02020603050405020304" pitchFamily="18" charset="0"/>
                        </a:rPr>
                        <a:t>Xinjiang</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l"/>
                      <a:r>
                        <a:rPr lang="en-US" sz="1600" kern="100" dirty="0">
                          <a:solidFill>
                            <a:schemeClr val="tx1"/>
                          </a:solidFill>
                          <a:effectLst/>
                          <a:latin typeface="Times New Roman" panose="02020603050405020304" pitchFamily="18" charset="0"/>
                          <a:cs typeface="Times New Roman" panose="02020603050405020304" pitchFamily="18" charset="0"/>
                        </a:rPr>
                        <a:t>1.975</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l"/>
                      <a:r>
                        <a:rPr lang="en-US" sz="1600" kern="100" dirty="0">
                          <a:solidFill>
                            <a:schemeClr val="tx1"/>
                          </a:solidFill>
                          <a:effectLst/>
                          <a:latin typeface="Times New Roman" panose="02020603050405020304" pitchFamily="18" charset="0"/>
                          <a:cs typeface="Times New Roman" panose="02020603050405020304" pitchFamily="18" charset="0"/>
                        </a:rPr>
                        <a:t>1.963</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3699742090"/>
                  </a:ext>
                </a:extLst>
              </a:tr>
              <a:tr h="246415">
                <a:tc>
                  <a:txBody>
                    <a:bodyPr/>
                    <a:lstStyle/>
                    <a:p>
                      <a:pPr algn="l"/>
                      <a:r>
                        <a:rPr lang="en-US" sz="1600" b="0" kern="0">
                          <a:solidFill>
                            <a:schemeClr val="tx1"/>
                          </a:solidFill>
                          <a:effectLst/>
                          <a:latin typeface="Times New Roman" panose="02020603050405020304" pitchFamily="18" charset="0"/>
                          <a:cs typeface="Times New Roman" panose="02020603050405020304" pitchFamily="18" charset="0"/>
                        </a:rPr>
                        <a:t>Hunan</a:t>
                      </a:r>
                      <a:endParaRPr lang="zh-CN" sz="1600" b="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0.130</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dirty="0">
                          <a:solidFill>
                            <a:schemeClr val="tx1"/>
                          </a:solidFill>
                          <a:effectLst/>
                          <a:latin typeface="Times New Roman" panose="02020603050405020304" pitchFamily="18" charset="0"/>
                          <a:cs typeface="Times New Roman" panose="02020603050405020304" pitchFamily="18" charset="0"/>
                        </a:rPr>
                        <a:t>0.129</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l"/>
                      <a:r>
                        <a:rPr lang="en-US" sz="1600" kern="0">
                          <a:solidFill>
                            <a:schemeClr val="tx1"/>
                          </a:solidFill>
                          <a:effectLst/>
                          <a:latin typeface="Times New Roman" panose="02020603050405020304" pitchFamily="18" charset="0"/>
                          <a:cs typeface="Times New Roman" panose="02020603050405020304" pitchFamily="18" charset="0"/>
                        </a:rPr>
                        <a:t>Yunnan</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l"/>
                      <a:r>
                        <a:rPr lang="en-US" sz="1600" kern="100">
                          <a:solidFill>
                            <a:schemeClr val="tx1"/>
                          </a:solidFill>
                          <a:effectLst/>
                          <a:latin typeface="Times New Roman" panose="02020603050405020304" pitchFamily="18" charset="0"/>
                          <a:cs typeface="Times New Roman" panose="02020603050405020304" pitchFamily="18" charset="0"/>
                        </a:rPr>
                        <a:t>-0.703</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l"/>
                      <a:r>
                        <a:rPr lang="en-US" sz="1600" kern="100" dirty="0">
                          <a:solidFill>
                            <a:schemeClr val="tx1"/>
                          </a:solidFill>
                          <a:effectLst/>
                          <a:latin typeface="Times New Roman" panose="02020603050405020304" pitchFamily="18" charset="0"/>
                          <a:cs typeface="Times New Roman" panose="02020603050405020304" pitchFamily="18" charset="0"/>
                        </a:rPr>
                        <a:t>-0.698</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637689364"/>
                  </a:ext>
                </a:extLst>
              </a:tr>
              <a:tr h="290264">
                <a:tc>
                  <a:txBody>
                    <a:bodyPr/>
                    <a:lstStyle/>
                    <a:p>
                      <a:pPr algn="l"/>
                      <a:r>
                        <a:rPr lang="en-US" sz="1600" b="0" kern="0" dirty="0">
                          <a:solidFill>
                            <a:schemeClr val="tx1"/>
                          </a:solidFill>
                          <a:effectLst/>
                          <a:latin typeface="Times New Roman" panose="02020603050405020304" pitchFamily="18" charset="0"/>
                          <a:cs typeface="Times New Roman" panose="02020603050405020304" pitchFamily="18" charset="0"/>
                        </a:rPr>
                        <a:t>Inner Mongolia</a:t>
                      </a:r>
                      <a:endParaRPr lang="zh-CN" sz="16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a:solidFill>
                            <a:schemeClr val="tx1"/>
                          </a:solidFill>
                          <a:effectLst/>
                          <a:latin typeface="Times New Roman" panose="02020603050405020304" pitchFamily="18" charset="0"/>
                          <a:cs typeface="Times New Roman" panose="02020603050405020304" pitchFamily="18" charset="0"/>
                        </a:rPr>
                        <a:t>-0.705</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r"/>
                      <a:r>
                        <a:rPr lang="en-US" sz="1600" kern="100" dirty="0">
                          <a:solidFill>
                            <a:schemeClr val="tx1"/>
                          </a:solidFill>
                          <a:effectLst/>
                          <a:latin typeface="Times New Roman" panose="02020603050405020304" pitchFamily="18" charset="0"/>
                          <a:cs typeface="Times New Roman" panose="02020603050405020304" pitchFamily="18" charset="0"/>
                        </a:rPr>
                        <a:t>-0.697</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bg1"/>
                    </a:solidFill>
                  </a:tcPr>
                </a:tc>
                <a:tc>
                  <a:txBody>
                    <a:bodyPr/>
                    <a:lstStyle/>
                    <a:p>
                      <a:pPr algn="l"/>
                      <a:r>
                        <a:rPr lang="en-US" sz="1600" kern="0">
                          <a:solidFill>
                            <a:schemeClr val="tx1"/>
                          </a:solidFill>
                          <a:effectLst/>
                          <a:latin typeface="Times New Roman" panose="02020603050405020304" pitchFamily="18" charset="0"/>
                          <a:cs typeface="Times New Roman" panose="02020603050405020304" pitchFamily="18" charset="0"/>
                        </a:rPr>
                        <a:t>Zhejiang</a:t>
                      </a:r>
                      <a:endParaRPr lang="zh-CN" sz="1600" kern="1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solidFill>
                      <a:schemeClr val="bg1"/>
                    </a:solidFill>
                  </a:tcPr>
                </a:tc>
                <a:tc>
                  <a:txBody>
                    <a:bodyPr/>
                    <a:lstStyle/>
                    <a:p>
                      <a:pPr algn="l"/>
                      <a:r>
                        <a:rPr lang="en-US" sz="1600" kern="100" dirty="0">
                          <a:solidFill>
                            <a:schemeClr val="tx1"/>
                          </a:solidFill>
                          <a:effectLst/>
                          <a:latin typeface="Times New Roman" panose="02020603050405020304" pitchFamily="18" charset="0"/>
                          <a:cs typeface="Times New Roman" panose="02020603050405020304" pitchFamily="18" charset="0"/>
                        </a:rPr>
                        <a:t>-0.262</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tc>
                  <a:txBody>
                    <a:bodyPr/>
                    <a:lstStyle/>
                    <a:p>
                      <a:pPr algn="l"/>
                      <a:r>
                        <a:rPr lang="en-US" sz="1600" kern="100" dirty="0">
                          <a:solidFill>
                            <a:schemeClr val="tx1"/>
                          </a:solidFill>
                          <a:effectLst/>
                          <a:latin typeface="Times New Roman" panose="02020603050405020304" pitchFamily="18" charset="0"/>
                          <a:cs typeface="Times New Roman" panose="02020603050405020304" pitchFamily="18" charset="0"/>
                        </a:rPr>
                        <a:t>-0.260</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082559149"/>
                  </a:ext>
                </a:extLst>
              </a:tr>
              <a:tr h="246415">
                <a:tc>
                  <a:txBody>
                    <a:bodyPr/>
                    <a:lstStyle/>
                    <a:p>
                      <a:pPr algn="l"/>
                      <a:r>
                        <a:rPr lang="en-US" sz="1600" b="0" kern="0" dirty="0">
                          <a:solidFill>
                            <a:schemeClr val="tx1"/>
                          </a:solidFill>
                          <a:effectLst/>
                          <a:latin typeface="Times New Roman" panose="02020603050405020304" pitchFamily="18" charset="0"/>
                          <a:cs typeface="Times New Roman" panose="02020603050405020304" pitchFamily="18" charset="0"/>
                        </a:rPr>
                        <a:t>Jiangsu</a:t>
                      </a:r>
                      <a:endParaRPr lang="zh-CN" sz="16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600" kern="100" dirty="0">
                          <a:solidFill>
                            <a:schemeClr val="tx1"/>
                          </a:solidFill>
                          <a:effectLst/>
                          <a:latin typeface="Times New Roman" panose="02020603050405020304" pitchFamily="18" charset="0"/>
                          <a:cs typeface="Times New Roman" panose="02020603050405020304" pitchFamily="18" charset="0"/>
                        </a:rPr>
                        <a:t>0.825</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600" kern="100" dirty="0">
                          <a:solidFill>
                            <a:schemeClr val="tx1"/>
                          </a:solidFill>
                          <a:effectLst/>
                          <a:latin typeface="Times New Roman" panose="02020603050405020304" pitchFamily="18" charset="0"/>
                          <a:cs typeface="Times New Roman" panose="02020603050405020304" pitchFamily="18" charset="0"/>
                        </a:rPr>
                        <a:t>0.819</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kern="100" dirty="0">
                          <a:solidFill>
                            <a:schemeClr val="tx1"/>
                          </a:solidFill>
                          <a:effectLst/>
                          <a:latin typeface="Times New Roman" panose="02020603050405020304" pitchFamily="18" charset="0"/>
                          <a:cs typeface="Times New Roman" panose="02020603050405020304" pitchFamily="18" charset="0"/>
                        </a:rPr>
                        <a:t> </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kern="100" dirty="0">
                          <a:solidFill>
                            <a:schemeClr val="tx1"/>
                          </a:solidFill>
                          <a:effectLst/>
                          <a:latin typeface="Times New Roman" panose="02020603050405020304" pitchFamily="18" charset="0"/>
                          <a:cs typeface="Times New Roman" panose="02020603050405020304" pitchFamily="18" charset="0"/>
                        </a:rPr>
                        <a:t> </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kern="100" dirty="0">
                          <a:solidFill>
                            <a:schemeClr val="tx1"/>
                          </a:solidFill>
                          <a:effectLst/>
                          <a:latin typeface="Times New Roman" panose="02020603050405020304" pitchFamily="18" charset="0"/>
                          <a:cs typeface="Times New Roman" panose="02020603050405020304" pitchFamily="18" charset="0"/>
                        </a:rPr>
                        <a:t> </a:t>
                      </a:r>
                      <a:endParaRPr lang="zh-CN" sz="160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9297385"/>
                  </a:ext>
                </a:extLst>
              </a:tr>
            </a:tbl>
          </a:graphicData>
        </a:graphic>
      </p:graphicFrame>
    </p:spTree>
    <p:extLst>
      <p:ext uri="{BB962C8B-B14F-4D97-AF65-F5344CB8AC3E}">
        <p14:creationId xmlns:p14="http://schemas.microsoft.com/office/powerpoint/2010/main" val="2860758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935A0E95-763B-4A7D-B961-09B887137DB0}"/>
              </a:ext>
            </a:extLst>
          </p:cNvPr>
          <p:cNvPicPr>
            <a:picLocks noChangeAspect="1"/>
          </p:cNvPicPr>
          <p:nvPr/>
        </p:nvPicPr>
        <p:blipFill>
          <a:blip r:embed="rId2"/>
          <a:stretch>
            <a:fillRect/>
          </a:stretch>
        </p:blipFill>
        <p:spPr>
          <a:xfrm>
            <a:off x="2317880" y="546850"/>
            <a:ext cx="6524280" cy="6529526"/>
          </a:xfrm>
          <a:prstGeom prst="rect">
            <a:avLst/>
          </a:prstGeom>
        </p:spPr>
      </p:pic>
      <p:sp>
        <p:nvSpPr>
          <p:cNvPr id="12" name="文本框 11">
            <a:extLst>
              <a:ext uri="{FF2B5EF4-FFF2-40B4-BE49-F238E27FC236}">
                <a16:creationId xmlns:a16="http://schemas.microsoft.com/office/drawing/2014/main" id="{87C9AB46-0125-43FE-9A7C-0F913E54E0C9}"/>
              </a:ext>
            </a:extLst>
          </p:cNvPr>
          <p:cNvSpPr txBox="1"/>
          <p:nvPr/>
        </p:nvSpPr>
        <p:spPr>
          <a:xfrm>
            <a:off x="1777752" y="0"/>
            <a:ext cx="8697898" cy="458074"/>
          </a:xfrm>
          <a:prstGeom prst="rect">
            <a:avLst/>
          </a:prstGeom>
          <a:noFill/>
        </p:spPr>
        <p:txBody>
          <a:bodyPr wrap="square">
            <a:spAutoFit/>
          </a:bodyPr>
          <a:lstStyle/>
          <a:p>
            <a:pPr algn="ctr">
              <a:lnSpc>
                <a:spcPct val="150000"/>
              </a:lnSpc>
            </a:pPr>
            <a:r>
              <a:rPr lang="en-US" altLang="zh-CN" sz="1800" b="1" kern="100" dirty="0">
                <a:effectLst/>
                <a:latin typeface="Times New Roman" panose="02020603050405020304" pitchFamily="18" charset="0"/>
                <a:ea typeface="宋体" panose="02010600030101010101" pitchFamily="2" charset="-122"/>
                <a:cs typeface="Times New Roman" panose="02020603050405020304" pitchFamily="18" charset="0"/>
              </a:rPr>
              <a:t>Table 5  Direct and Indirect Impact of RCEP on Chinese Provincial Export ($million)</a:t>
            </a:r>
            <a:endParaRPr lang="zh-CN" alt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396518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4EE0FE-C0A1-40BF-86D1-7BDED2B7BFC8}"/>
              </a:ext>
            </a:extLst>
          </p:cNvPr>
          <p:cNvSpPr>
            <a:spLocks noGrp="1"/>
          </p:cNvSpPr>
          <p:nvPr>
            <p:ph type="title"/>
          </p:nvPr>
        </p:nvSpPr>
        <p:spPr>
          <a:xfrm>
            <a:off x="740915" y="196450"/>
            <a:ext cx="10515600" cy="654728"/>
          </a:xfrm>
        </p:spPr>
        <p:txBody>
          <a:bodyPr>
            <a:normAutofit/>
          </a:bodyPr>
          <a:lstStyle/>
          <a:p>
            <a:r>
              <a:rPr lang="en-US" altLang="zh-CN" sz="3600" b="1" dirty="0">
                <a:latin typeface="Times New Roman" panose="02020603050405020304" pitchFamily="18" charset="0"/>
                <a:ea typeface="楷体" panose="02010609060101010101" pitchFamily="49" charset="-122"/>
              </a:rPr>
              <a:t>IV.	Preliminary Results</a:t>
            </a:r>
            <a:endParaRPr lang="zh-CN" altLang="en-US" sz="3600" b="1" dirty="0">
              <a:latin typeface="Times New Roman" panose="02020603050405020304" pitchFamily="18" charset="0"/>
              <a:ea typeface="楷体" panose="02010609060101010101" pitchFamily="49" charset="-122"/>
            </a:endParaRPr>
          </a:p>
        </p:txBody>
      </p:sp>
      <p:sp>
        <p:nvSpPr>
          <p:cNvPr id="3" name="内容占位符 2">
            <a:extLst>
              <a:ext uri="{FF2B5EF4-FFF2-40B4-BE49-F238E27FC236}">
                <a16:creationId xmlns:a16="http://schemas.microsoft.com/office/drawing/2014/main" id="{0F37CC64-A4C2-4393-A44D-7BC4CDF93683}"/>
              </a:ext>
            </a:extLst>
          </p:cNvPr>
          <p:cNvSpPr>
            <a:spLocks noGrp="1"/>
          </p:cNvSpPr>
          <p:nvPr>
            <p:ph idx="1"/>
          </p:nvPr>
        </p:nvSpPr>
        <p:spPr>
          <a:xfrm>
            <a:off x="838199" y="1010974"/>
            <a:ext cx="5319833" cy="5549624"/>
          </a:xfrm>
        </p:spPr>
        <p:txBody>
          <a:bodyPr>
            <a:normAutofit/>
          </a:bodyPr>
          <a:lstStyle/>
          <a:p>
            <a:pPr marL="514350" indent="-514350" algn="just">
              <a:lnSpc>
                <a:spcPct val="150000"/>
              </a:lnSpc>
              <a:spcBef>
                <a:spcPts val="0"/>
              </a:spcBef>
              <a:buAutoNum type="arabicPeriod" startAt="3"/>
            </a:pPr>
            <a:r>
              <a:rPr lang="en-US" altLang="zh-CN" b="1" dirty="0">
                <a:latin typeface="Times New Roman" panose="02020603050405020304" pitchFamily="18" charset="0"/>
                <a:ea typeface="楷体" panose="02010609060101010101" pitchFamily="49" charset="-122"/>
              </a:rPr>
              <a:t>Industry Level</a:t>
            </a:r>
            <a:r>
              <a:rPr lang="en-US" altLang="zh-CN" sz="1800" b="1" kern="100" dirty="0">
                <a:solidFill>
                  <a:srgbClr val="000000"/>
                </a:solidFill>
                <a:latin typeface="Times New Roman" panose="02020603050405020304" pitchFamily="18" charset="0"/>
                <a:ea typeface="楷体" panose="02010609060101010101" pitchFamily="49" charset="-122"/>
                <a:cs typeface="Times New Roman" panose="02020603050405020304" pitchFamily="18" charset="0"/>
              </a:rPr>
              <a:t>            </a:t>
            </a:r>
          </a:p>
          <a:p>
            <a:pPr marL="0" indent="0" algn="just">
              <a:lnSpc>
                <a:spcPct val="150000"/>
              </a:lnSpc>
              <a:spcBef>
                <a:spcPts val="0"/>
              </a:spcBef>
              <a:buNone/>
            </a:pPr>
            <a:r>
              <a:rPr lang="en-US" altLang="zh-CN" sz="2000" b="1" kern="100" dirty="0">
                <a:solidFill>
                  <a:srgbClr val="000000"/>
                </a:solidFill>
                <a:effectLst/>
                <a:latin typeface="Times New Roman" panose="02020603050405020304" pitchFamily="18" charset="0"/>
                <a:ea typeface="黑体" panose="02010609060101010101" pitchFamily="49" charset="-122"/>
                <a:cs typeface="Times New Roman" panose="02020603050405020304" pitchFamily="18" charset="0"/>
              </a:rPr>
              <a:t>Table 6  Direct and Indirect Impact of RCEP on China’s Industrial Export ($million)</a:t>
            </a:r>
          </a:p>
          <a:p>
            <a:pPr marL="0" indent="0" algn="just">
              <a:lnSpc>
                <a:spcPct val="150000"/>
              </a:lnSpc>
              <a:spcBef>
                <a:spcPts val="0"/>
              </a:spcBef>
              <a:buNone/>
            </a:pPr>
            <a:endParaRPr lang="en-US" altLang="zh-CN" sz="2000" b="1" kern="10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endParaRPr>
          </a:p>
          <a:p>
            <a:pPr marL="0" indent="0" algn="just">
              <a:lnSpc>
                <a:spcPct val="150000"/>
              </a:lnSpc>
              <a:spcBef>
                <a:spcPts val="0"/>
              </a:spcBef>
              <a:buNone/>
            </a:pP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In summary, RCEP has a certain role in promoting the export of agriculture and labor-intensive manufacturing industries. </a:t>
            </a:r>
          </a:p>
          <a:p>
            <a:pPr marL="0" indent="0" algn="just">
              <a:lnSpc>
                <a:spcPct val="150000"/>
              </a:lnSpc>
              <a:spcBef>
                <a:spcPts val="0"/>
              </a:spcBef>
              <a:buNone/>
            </a:pP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It has a certain restraining effect on technology-intensive industries and service industries. </a:t>
            </a:r>
          </a:p>
          <a:p>
            <a:pPr marL="0" indent="0" algn="just">
              <a:lnSpc>
                <a:spcPct val="150000"/>
              </a:lnSpc>
              <a:spcBef>
                <a:spcPts val="0"/>
              </a:spcBef>
              <a:buNone/>
            </a:pP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Because tariff cuts in agricultural and food products are slightly higher and, more importantly, reductions in NTBs in services trade are assumed to be larger.</a:t>
            </a:r>
            <a:endParaRPr lang="zh-CN" alt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5" name="图片 4">
            <a:extLst>
              <a:ext uri="{FF2B5EF4-FFF2-40B4-BE49-F238E27FC236}">
                <a16:creationId xmlns:a16="http://schemas.microsoft.com/office/drawing/2014/main" id="{E56CD96B-5833-41C7-B847-B65539FC8A4F}"/>
              </a:ext>
            </a:extLst>
          </p:cNvPr>
          <p:cNvPicPr>
            <a:picLocks noChangeAspect="1"/>
          </p:cNvPicPr>
          <p:nvPr/>
        </p:nvPicPr>
        <p:blipFill>
          <a:blip r:embed="rId2"/>
          <a:stretch>
            <a:fillRect/>
          </a:stretch>
        </p:blipFill>
        <p:spPr>
          <a:xfrm>
            <a:off x="6282431" y="196450"/>
            <a:ext cx="5595891" cy="6858000"/>
          </a:xfrm>
          <a:prstGeom prst="rect">
            <a:avLst/>
          </a:prstGeom>
        </p:spPr>
      </p:pic>
    </p:spTree>
    <p:extLst>
      <p:ext uri="{BB962C8B-B14F-4D97-AF65-F5344CB8AC3E}">
        <p14:creationId xmlns:p14="http://schemas.microsoft.com/office/powerpoint/2010/main" val="325689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4EE0FE-C0A1-40BF-86D1-7BDED2B7BFC8}"/>
              </a:ext>
            </a:extLst>
          </p:cNvPr>
          <p:cNvSpPr>
            <a:spLocks noGrp="1"/>
          </p:cNvSpPr>
          <p:nvPr>
            <p:ph type="title"/>
          </p:nvPr>
        </p:nvSpPr>
        <p:spPr>
          <a:xfrm>
            <a:off x="740915" y="196449"/>
            <a:ext cx="10515600" cy="1135201"/>
          </a:xfrm>
        </p:spPr>
        <p:txBody>
          <a:bodyPr>
            <a:normAutofit/>
          </a:bodyPr>
          <a:lstStyle/>
          <a:p>
            <a:r>
              <a:rPr lang="en-US" altLang="zh-CN" sz="3600" b="1" dirty="0">
                <a:latin typeface="Times New Roman" panose="02020603050405020304" pitchFamily="18" charset="0"/>
                <a:ea typeface="楷体" panose="02010609060101010101" pitchFamily="49" charset="-122"/>
              </a:rPr>
              <a:t>V.	Conclusion</a:t>
            </a:r>
            <a:endParaRPr lang="zh-CN" altLang="en-US" sz="3600" b="1" dirty="0">
              <a:latin typeface="Times New Roman" panose="02020603050405020304" pitchFamily="18" charset="0"/>
              <a:ea typeface="楷体" panose="02010609060101010101" pitchFamily="49" charset="-122"/>
            </a:endParaRPr>
          </a:p>
        </p:txBody>
      </p:sp>
      <p:sp>
        <p:nvSpPr>
          <p:cNvPr id="3" name="内容占位符 2">
            <a:extLst>
              <a:ext uri="{FF2B5EF4-FFF2-40B4-BE49-F238E27FC236}">
                <a16:creationId xmlns:a16="http://schemas.microsoft.com/office/drawing/2014/main" id="{0F37CC64-A4C2-4393-A44D-7BC4CDF93683}"/>
              </a:ext>
            </a:extLst>
          </p:cNvPr>
          <p:cNvSpPr>
            <a:spLocks noGrp="1"/>
          </p:cNvSpPr>
          <p:nvPr>
            <p:ph idx="1"/>
          </p:nvPr>
        </p:nvSpPr>
        <p:spPr>
          <a:xfrm>
            <a:off x="838199" y="1526959"/>
            <a:ext cx="10321031" cy="4676637"/>
          </a:xfrm>
        </p:spPr>
        <p:txBody>
          <a:bodyPr>
            <a:normAutofit fontScale="77500" lnSpcReduction="20000"/>
          </a:bodyPr>
          <a:lstStyle/>
          <a:p>
            <a:pPr algn="just">
              <a:lnSpc>
                <a:spcPct val="150000"/>
              </a:lnSpc>
              <a:spcBef>
                <a:spcPts val="1200"/>
              </a:spcBef>
              <a:spcAft>
                <a:spcPts val="1200"/>
              </a:spcAft>
              <a:buFont typeface="Wingdings" panose="05000000000000000000" pitchFamily="2" charset="2"/>
              <a:buChar char="Ø"/>
            </a:pPr>
            <a:r>
              <a:rPr lang="en-US" altLang="zh-CN" dirty="0">
                <a:latin typeface="Times New Roman" panose="02020603050405020304" pitchFamily="18" charset="0"/>
                <a:ea typeface="楷体" panose="02010609060101010101" pitchFamily="49" charset="-122"/>
              </a:rPr>
              <a:t> </a:t>
            </a:r>
            <a:r>
              <a:rPr lang="en-US" altLang="zh-CN" sz="3100" dirty="0">
                <a:latin typeface="Times New Roman" panose="02020603050405020304" pitchFamily="18" charset="0"/>
                <a:ea typeface="楷体" panose="02010609060101010101" pitchFamily="49" charset="-122"/>
              </a:rPr>
              <a:t>Firstly, from a national perspective, RCEP will have huge economic effects on members, such as GDP, welfare, and trade..</a:t>
            </a:r>
          </a:p>
          <a:p>
            <a:pPr algn="just">
              <a:lnSpc>
                <a:spcPct val="150000"/>
              </a:lnSpc>
              <a:spcBef>
                <a:spcPts val="1200"/>
              </a:spcBef>
              <a:spcAft>
                <a:spcPts val="1200"/>
              </a:spcAft>
              <a:buFont typeface="Wingdings" panose="05000000000000000000" pitchFamily="2" charset="2"/>
              <a:buChar char="Ø"/>
            </a:pPr>
            <a:r>
              <a:rPr lang="en-US" altLang="zh-CN" sz="3100" dirty="0">
                <a:latin typeface="Times New Roman" panose="02020603050405020304" pitchFamily="18" charset="0"/>
                <a:ea typeface="楷体" panose="02010609060101010101" pitchFamily="49" charset="-122"/>
              </a:rPr>
              <a:t> Secondly, from a provincial perspective, RCEP would promote the economy of most provinces. RCEP has a greater promotion effect on the economy of coastal areas, while it has a certain inhibitory effect on inland areas. </a:t>
            </a:r>
          </a:p>
          <a:p>
            <a:pPr algn="just">
              <a:lnSpc>
                <a:spcPct val="150000"/>
              </a:lnSpc>
              <a:spcBef>
                <a:spcPts val="1200"/>
              </a:spcBef>
              <a:spcAft>
                <a:spcPts val="1200"/>
              </a:spcAft>
              <a:buFont typeface="Wingdings" panose="05000000000000000000" pitchFamily="2" charset="2"/>
              <a:buChar char="Ø"/>
            </a:pPr>
            <a:r>
              <a:rPr lang="en-US" altLang="zh-CN" sz="3100" dirty="0">
                <a:latin typeface="Times New Roman" panose="02020603050405020304" pitchFamily="18" charset="0"/>
                <a:ea typeface="楷体" panose="02010609060101010101" pitchFamily="49" charset="-122"/>
              </a:rPr>
              <a:t> Thirdly, from an industrial perspective, impact of RCEP on exports of different industries is different. RCEP has a certain role in promoting the export of agriculture and labor-intensive manufacturing industries. </a:t>
            </a:r>
          </a:p>
          <a:p>
            <a:pPr algn="just">
              <a:lnSpc>
                <a:spcPct val="150000"/>
              </a:lnSpc>
              <a:spcBef>
                <a:spcPts val="1200"/>
              </a:spcBef>
              <a:spcAft>
                <a:spcPts val="1200"/>
              </a:spcAft>
              <a:buFont typeface="Wingdings" panose="05000000000000000000" pitchFamily="2" charset="2"/>
              <a:buChar char="Ø"/>
            </a:pPr>
            <a:endParaRPr lang="en-US" altLang="zh-CN" sz="3100" dirty="0">
              <a:latin typeface="Times New Roman" panose="02020603050405020304" pitchFamily="18" charset="0"/>
              <a:ea typeface="楷体" panose="02010609060101010101" pitchFamily="49" charset="-122"/>
            </a:endParaRPr>
          </a:p>
        </p:txBody>
      </p:sp>
    </p:spTree>
    <p:extLst>
      <p:ext uri="{BB962C8B-B14F-4D97-AF65-F5344CB8AC3E}">
        <p14:creationId xmlns:p14="http://schemas.microsoft.com/office/powerpoint/2010/main" val="589975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4EE0FE-C0A1-40BF-86D1-7BDED2B7BFC8}"/>
              </a:ext>
            </a:extLst>
          </p:cNvPr>
          <p:cNvSpPr>
            <a:spLocks noGrp="1"/>
          </p:cNvSpPr>
          <p:nvPr>
            <p:ph type="title"/>
          </p:nvPr>
        </p:nvSpPr>
        <p:spPr>
          <a:xfrm>
            <a:off x="1193677" y="2992915"/>
            <a:ext cx="9610447" cy="1135201"/>
          </a:xfrm>
        </p:spPr>
        <p:txBody>
          <a:bodyPr>
            <a:normAutofit/>
          </a:bodyPr>
          <a:lstStyle/>
          <a:p>
            <a:pPr algn="ctr"/>
            <a:r>
              <a:rPr lang="en-US" altLang="zh-CN" sz="6000" b="1" dirty="0">
                <a:latin typeface="Times New Roman" panose="02020603050405020304" pitchFamily="18" charset="0"/>
                <a:ea typeface="楷体" panose="02010609060101010101" pitchFamily="49" charset="-122"/>
              </a:rPr>
              <a:t>Thank you very much!</a:t>
            </a:r>
            <a:endParaRPr lang="zh-CN" altLang="en-US" sz="6000" b="1" dirty="0">
              <a:latin typeface="Times New Roman" panose="02020603050405020304" pitchFamily="18" charset="0"/>
              <a:ea typeface="楷体" panose="02010609060101010101" pitchFamily="49" charset="-122"/>
            </a:endParaRPr>
          </a:p>
        </p:txBody>
      </p:sp>
    </p:spTree>
    <p:extLst>
      <p:ext uri="{BB962C8B-B14F-4D97-AF65-F5344CB8AC3E}">
        <p14:creationId xmlns:p14="http://schemas.microsoft.com/office/powerpoint/2010/main" val="201636301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329</TotalTime>
  <Words>1258</Words>
  <Application>Microsoft Office PowerPoint</Application>
  <PresentationFormat>宽屏</PresentationFormat>
  <Paragraphs>203</Paragraphs>
  <Slides>16</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16</vt:i4>
      </vt:variant>
    </vt:vector>
  </HeadingPairs>
  <TitlesOfParts>
    <vt:vector size="23" baseType="lpstr">
      <vt:lpstr>华文行楷</vt:lpstr>
      <vt:lpstr>Arial</vt:lpstr>
      <vt:lpstr>Calibri</vt:lpstr>
      <vt:lpstr>Cambria Math</vt:lpstr>
      <vt:lpstr>Times New Roman</vt:lpstr>
      <vt:lpstr>Wingdings</vt:lpstr>
      <vt:lpstr>Office 主题</vt:lpstr>
      <vt:lpstr>PowerPoint 演示文稿</vt:lpstr>
      <vt:lpstr>I. Introduction</vt:lpstr>
      <vt:lpstr>I. Introduction</vt:lpstr>
      <vt:lpstr>II.  Literature Review</vt:lpstr>
      <vt:lpstr>II.  Literature Review</vt:lpstr>
      <vt:lpstr>III. Models, Scenarios and Model Connection</vt:lpstr>
      <vt:lpstr>III. Models, Scenarios and Model Connection</vt:lpstr>
      <vt:lpstr>III. Models, Scenarios and Model Connection</vt:lpstr>
      <vt:lpstr>III. Models, Scenarios and Model Connection</vt:lpstr>
      <vt:lpstr>III. Models, Scenarios and Model Connection</vt:lpstr>
      <vt:lpstr>IV. Preliminary Results</vt:lpstr>
      <vt:lpstr>IV. Preliminary Results</vt:lpstr>
      <vt:lpstr>PowerPoint 演示文稿</vt:lpstr>
      <vt:lpstr>IV. Preliminary Results</vt:lpstr>
      <vt:lpstr>V. Conclusion</vt:lpstr>
      <vt:lpstr>Thank you very much!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点评“第四次全球化中的技术垄断”</dc:title>
  <dc:creator>zhou ling</dc:creator>
  <cp:lastModifiedBy>Ling Zhou</cp:lastModifiedBy>
  <cp:revision>61</cp:revision>
  <dcterms:created xsi:type="dcterms:W3CDTF">2019-12-07T11:45:43Z</dcterms:created>
  <dcterms:modified xsi:type="dcterms:W3CDTF">2021-05-29T07:21:08Z</dcterms:modified>
</cp:coreProperties>
</file>