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28" r:id="rId2"/>
    <p:sldId id="344" r:id="rId3"/>
    <p:sldId id="345" r:id="rId4"/>
    <p:sldId id="374" r:id="rId5"/>
    <p:sldId id="373" r:id="rId6"/>
    <p:sldId id="350" r:id="rId7"/>
    <p:sldId id="361" r:id="rId8"/>
    <p:sldId id="353" r:id="rId9"/>
    <p:sldId id="355" r:id="rId10"/>
    <p:sldId id="357" r:id="rId11"/>
    <p:sldId id="358" r:id="rId12"/>
    <p:sldId id="367" r:id="rId13"/>
    <p:sldId id="359" r:id="rId14"/>
    <p:sldId id="363" r:id="rId15"/>
    <p:sldId id="362" r:id="rId16"/>
    <p:sldId id="365" r:id="rId17"/>
    <p:sldId id="375" r:id="rId18"/>
    <p:sldId id="371" r:id="rId19"/>
    <p:sldId id="366" r:id="rId20"/>
    <p:sldId id="364" r:id="rId21"/>
    <p:sldId id="372" r:id="rId22"/>
    <p:sldId id="370" r:id="rId23"/>
    <p:sldId id="369" r:id="rId24"/>
    <p:sldId id="376" r:id="rId25"/>
    <p:sldId id="354" r:id="rId26"/>
    <p:sldId id="352" r:id="rId27"/>
    <p:sldId id="356" r:id="rId28"/>
    <p:sldId id="347" r:id="rId29"/>
    <p:sldId id="360" r:id="rId30"/>
    <p:sldId id="346" r:id="rId31"/>
    <p:sldId id="348" r:id="rId32"/>
    <p:sldId id="368" r:id="rId3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>
          <p15:clr>
            <a:srgbClr val="A4A3A4"/>
          </p15:clr>
        </p15:guide>
        <p15:guide id="2" pos="3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A20"/>
    <a:srgbClr val="D4D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85031" autoAdjust="0"/>
  </p:normalViewPr>
  <p:slideViewPr>
    <p:cSldViewPr>
      <p:cViewPr varScale="1">
        <p:scale>
          <a:sx n="96" d="100"/>
          <a:sy n="96" d="100"/>
        </p:scale>
        <p:origin x="636" y="78"/>
      </p:cViewPr>
      <p:guideLst>
        <p:guide orient="horz" pos="686"/>
        <p:guide pos="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[Results_Tabels.xlsx]Tabelle2!PivotTable1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200" b="0" i="0" baseline="0" dirty="0">
                <a:effectLst/>
              </a:rPr>
              <a:t>FAO Scenario (Baseline): Price and Output of Fish and Fish Feed on Global </a:t>
            </a:r>
            <a:r>
              <a:rPr lang="de-DE" sz="1200" b="0" i="0" baseline="0" dirty="0" err="1">
                <a:effectLst/>
              </a:rPr>
              <a:t>Markets</a:t>
            </a:r>
            <a:endParaRPr lang="de-DE" sz="12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none"/>
        </c:marke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9"/>
        <c:spPr>
          <a:solidFill>
            <a:schemeClr val="accent1"/>
          </a:solidFill>
          <a:ln w="28575" cap="rnd">
            <a:solidFill>
              <a:schemeClr val="accent1">
                <a:lumMod val="60000"/>
                <a:lumOff val="4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0"/>
        <c:spPr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/>
        </c:spPr>
        <c:marker>
          <c:symbol val="none"/>
        </c:marker>
      </c:pivotFmt>
      <c:pivotFmt>
        <c:idx val="21"/>
        <c:spPr>
          <a:solidFill>
            <a:schemeClr val="accent1"/>
          </a:solidFill>
          <a:ln w="28575" cap="rnd">
            <a:solidFill>
              <a:schemeClr val="accent2">
                <a:lumMod val="75000"/>
              </a:schemeClr>
            </a:solidFill>
            <a:round/>
          </a:ln>
          <a:effectLst/>
        </c:spPr>
        <c:marker>
          <c:symbol val="none"/>
        </c:marker>
      </c:pivotFmt>
      <c:pivotFmt>
        <c:idx val="22"/>
        <c:spPr>
          <a:solidFill>
            <a:schemeClr val="accent1"/>
          </a:solidFill>
          <a:ln w="28575" cap="rnd">
            <a:solidFill>
              <a:schemeClr val="accent6">
                <a:lumMod val="75000"/>
              </a:schemeClr>
            </a:solidFill>
            <a:round/>
          </a:ln>
          <a:effectLst/>
        </c:spPr>
        <c:marker>
          <c:symbol val="none"/>
        </c:marker>
      </c:pivotFmt>
      <c:pivotFmt>
        <c:idx val="23"/>
        <c:spPr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/>
        </c:spPr>
        <c:marker>
          <c:symbol val="none"/>
        </c:marker>
      </c:pivotFmt>
      <c:pivotFmt>
        <c:idx val="24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5"/>
        <c:spPr>
          <a:solidFill>
            <a:schemeClr val="accent1">
              <a:lumMod val="75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 w="28575" cap="rnd">
            <a:solidFill>
              <a:schemeClr val="accent1">
                <a:lumMod val="75000"/>
              </a:schemeClr>
            </a:solidFill>
            <a:round/>
          </a:ln>
          <a:effectLst/>
        </c:spPr>
        <c:marker>
          <c:symbol val="none"/>
        </c:marker>
      </c:pivotFmt>
      <c:pivotFmt>
        <c:idx val="27"/>
        <c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8"/>
        <c:spPr>
          <a:solidFill>
            <a:schemeClr val="accent1"/>
          </a:solidFill>
          <a:ln w="28575" cap="rnd">
            <a:solidFill>
              <a:schemeClr val="accent4">
                <a:lumMod val="60000"/>
                <a:lumOff val="40000"/>
              </a:schemeClr>
            </a:solidFill>
            <a:round/>
          </a:ln>
          <a:effectLst/>
        </c:spPr>
        <c:marker>
          <c:symbol val="none"/>
        </c:marke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</c:pivotFmt>
      <c:pivotFmt>
        <c:idx val="4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/>
            </a:solidFill>
            <a:ln w="9525">
              <a:solidFill>
                <a:schemeClr val="accent4"/>
              </a:solidFill>
            </a:ln>
            <a:effectLst/>
          </c:spPr>
        </c:marker>
      </c:pivotFmt>
      <c:pivotFmt>
        <c:idx val="4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6"/>
            </a:solidFill>
            <a:ln w="9525">
              <a:solidFill>
                <a:schemeClr val="accent6"/>
              </a:solidFill>
            </a:ln>
            <a:effectLst/>
          </c:spPr>
        </c:marker>
      </c:pivotFmt>
      <c:pivotFmt>
        <c:idx val="4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>
                <a:lumMod val="60000"/>
              </a:schemeClr>
            </a:solidFill>
            <a:ln w="9525">
              <a:solidFill>
                <a:schemeClr val="accent2">
                  <a:lumMod val="60000"/>
                </a:schemeClr>
              </a:solidFill>
            </a:ln>
            <a:effectLst/>
          </c:spPr>
        </c:marker>
      </c:pivotFmt>
      <c:pivotFmt>
        <c:idx val="4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>
                <a:lumMod val="60000"/>
              </a:schemeClr>
            </a:solidFill>
            <a:ln w="9525">
              <a:solidFill>
                <a:schemeClr val="accent4">
                  <a:lumMod val="60000"/>
                </a:schemeClr>
              </a:solidFill>
            </a:ln>
            <a:effectLst/>
          </c:spPr>
        </c:marker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</c:pivotFmt>
      <c:pivotFmt>
        <c:idx val="5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/>
            </a:solidFill>
            <a:ln w="9525">
              <a:solidFill>
                <a:schemeClr val="accent4"/>
              </a:solidFill>
            </a:ln>
            <a:effectLst/>
          </c:spPr>
        </c:marker>
      </c:pivotFmt>
      <c:pivotFmt>
        <c:idx val="5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6"/>
            </a:solidFill>
            <a:ln w="9525">
              <a:solidFill>
                <a:schemeClr val="accent6"/>
              </a:solidFill>
            </a:ln>
            <a:effectLst/>
          </c:spPr>
        </c:marker>
      </c:pivotFmt>
      <c:pivotFmt>
        <c:idx val="5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>
                <a:lumMod val="60000"/>
              </a:schemeClr>
            </a:solidFill>
            <a:ln w="9525">
              <a:solidFill>
                <a:schemeClr val="accent2">
                  <a:lumMod val="60000"/>
                </a:schemeClr>
              </a:solidFill>
            </a:ln>
            <a:effectLst/>
          </c:spPr>
        </c:marker>
      </c:pivotFmt>
      <c:pivotFmt>
        <c:idx val="5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>
                <a:lumMod val="60000"/>
              </a:schemeClr>
            </a:solidFill>
            <a:ln w="9525">
              <a:solidFill>
                <a:schemeClr val="accent4">
                  <a:lumMod val="60000"/>
                </a:schemeClr>
              </a:solidFill>
            </a:ln>
            <a:effectLst/>
          </c:spPr>
        </c:marker>
      </c:pivotFmt>
    </c:pivotFmts>
    <c:plotArea>
      <c:layout>
        <c:manualLayout>
          <c:layoutTarget val="inner"/>
          <c:xMode val="edge"/>
          <c:yMode val="edge"/>
          <c:x val="9.2298999210464541E-2"/>
          <c:y val="0.17595908350483647"/>
          <c:w val="0.62587866760557365"/>
          <c:h val="0.63790255100946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Tabelle2!$C$8:$C$10</c:f>
              <c:strCache>
                <c:ptCount val="1"/>
                <c:pt idx="0">
                  <c:v>AQUF - Output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effectLst/>
          </c:spPr>
          <c:invertIfNegative val="0"/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Tabelle2!$C$11:$C$24</c:f>
              <c:numCache>
                <c:formatCode>General</c:formatCode>
                <c:ptCount val="13"/>
                <c:pt idx="0">
                  <c:v>85.106859999999998</c:v>
                </c:pt>
                <c:pt idx="1">
                  <c:v>87.131410000000002</c:v>
                </c:pt>
                <c:pt idx="2">
                  <c:v>89.204359999999994</c:v>
                </c:pt>
                <c:pt idx="3">
                  <c:v>91.326490000000007</c:v>
                </c:pt>
                <c:pt idx="4">
                  <c:v>93.49821</c:v>
                </c:pt>
                <c:pt idx="5">
                  <c:v>95.720190000000002</c:v>
                </c:pt>
                <c:pt idx="6">
                  <c:v>97.994690000000006</c:v>
                </c:pt>
                <c:pt idx="7">
                  <c:v>100.34220000000001</c:v>
                </c:pt>
                <c:pt idx="8">
                  <c:v>102.76742</c:v>
                </c:pt>
                <c:pt idx="9">
                  <c:v>105.25825</c:v>
                </c:pt>
                <c:pt idx="10">
                  <c:v>107.81804</c:v>
                </c:pt>
                <c:pt idx="11">
                  <c:v>110.44395</c:v>
                </c:pt>
                <c:pt idx="12">
                  <c:v>113.14015000000001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C-4462-B74F-62DAB39BED97}"/>
            </c:ext>
          </c:extLst>
        </c:ser>
        <c:ser>
          <c:idx val="2"/>
          <c:order val="2"/>
          <c:tx>
            <c:strRef>
              <c:f>Tabelle2!$F$8:$F$10</c:f>
              <c:strCache>
                <c:ptCount val="1"/>
                <c:pt idx="0">
                  <c:v>CAPF - Output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Tabelle2!$F$11:$F$24</c:f>
              <c:numCache>
                <c:formatCode>General</c:formatCode>
                <c:ptCount val="13"/>
                <c:pt idx="0">
                  <c:v>256.78417000000002</c:v>
                </c:pt>
                <c:pt idx="1">
                  <c:v>256.46480000000003</c:v>
                </c:pt>
                <c:pt idx="2">
                  <c:v>256.16187000000002</c:v>
                </c:pt>
                <c:pt idx="3">
                  <c:v>255.87522000000001</c:v>
                </c:pt>
                <c:pt idx="4">
                  <c:v>255.60471000000001</c:v>
                </c:pt>
                <c:pt idx="5">
                  <c:v>255.35019</c:v>
                </c:pt>
                <c:pt idx="6">
                  <c:v>255.11152000000001</c:v>
                </c:pt>
                <c:pt idx="7">
                  <c:v>254.88855000000001</c:v>
                </c:pt>
                <c:pt idx="8">
                  <c:v>254.68116000000001</c:v>
                </c:pt>
                <c:pt idx="9">
                  <c:v>254.48921000000001</c:v>
                </c:pt>
                <c:pt idx="10">
                  <c:v>254.31256999999999</c:v>
                </c:pt>
                <c:pt idx="11">
                  <c:v>254.15110999999999</c:v>
                </c:pt>
                <c:pt idx="12">
                  <c:v>254.00470999999999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CC-4462-B74F-62DAB39BED97}"/>
            </c:ext>
          </c:extLst>
        </c:ser>
        <c:ser>
          <c:idx val="4"/>
          <c:order val="4"/>
          <c:tx>
            <c:strRef>
              <c:f>Tabelle2!$I$8:$I$10</c:f>
              <c:strCache>
                <c:ptCount val="1"/>
                <c:pt idx="0">
                  <c:v>FSHMEAL - Output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/>
          </c:spPr>
          <c:invertIfNegative val="0"/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Tabelle2!$I$11:$I$24</c:f>
              <c:numCache>
                <c:formatCode>General</c:formatCode>
                <c:ptCount val="13"/>
                <c:pt idx="0">
                  <c:v>27.093810000000001</c:v>
                </c:pt>
                <c:pt idx="1">
                  <c:v>26.974730000000001</c:v>
                </c:pt>
                <c:pt idx="2">
                  <c:v>26.88326</c:v>
                </c:pt>
                <c:pt idx="3">
                  <c:v>26.81859</c:v>
                </c:pt>
                <c:pt idx="4">
                  <c:v>26.779920000000001</c:v>
                </c:pt>
                <c:pt idx="5">
                  <c:v>26.76728</c:v>
                </c:pt>
                <c:pt idx="6">
                  <c:v>26.781870000000001</c:v>
                </c:pt>
                <c:pt idx="7">
                  <c:v>26.833179999999999</c:v>
                </c:pt>
                <c:pt idx="8">
                  <c:v>26.923629999999999</c:v>
                </c:pt>
                <c:pt idx="9">
                  <c:v>27.04477</c:v>
                </c:pt>
                <c:pt idx="10">
                  <c:v>27.195979999999999</c:v>
                </c:pt>
                <c:pt idx="11">
                  <c:v>27.374469999999999</c:v>
                </c:pt>
                <c:pt idx="12">
                  <c:v>27.575500000000002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CC-4462-B74F-62DAB39BED97}"/>
            </c:ext>
          </c:extLst>
        </c:ser>
        <c:ser>
          <c:idx val="6"/>
          <c:order val="6"/>
          <c:tx>
            <c:strRef>
              <c:f>Tabelle2!$L$8:$L$10</c:f>
              <c:strCache>
                <c:ptCount val="1"/>
                <c:pt idx="0">
                  <c:v>SOYmeal - Output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Tabelle2!$L$11:$L$24</c:f>
              <c:numCache>
                <c:formatCode>General</c:formatCode>
                <c:ptCount val="13"/>
                <c:pt idx="0">
                  <c:v>84.100660000000005</c:v>
                </c:pt>
                <c:pt idx="1">
                  <c:v>89.661270000000002</c:v>
                </c:pt>
                <c:pt idx="2">
                  <c:v>95.734480000000005</c:v>
                </c:pt>
                <c:pt idx="3">
                  <c:v>102.35115999999999</c:v>
                </c:pt>
                <c:pt idx="4">
                  <c:v>109.50305</c:v>
                </c:pt>
                <c:pt idx="5">
                  <c:v>117.17827</c:v>
                </c:pt>
                <c:pt idx="6">
                  <c:v>125.34537</c:v>
                </c:pt>
                <c:pt idx="7">
                  <c:v>133.94976</c:v>
                </c:pt>
                <c:pt idx="8">
                  <c:v>142.92762999999999</c:v>
                </c:pt>
                <c:pt idx="9">
                  <c:v>152.16414</c:v>
                </c:pt>
                <c:pt idx="10">
                  <c:v>161.5444</c:v>
                </c:pt>
                <c:pt idx="11">
                  <c:v>170.94075000000001</c:v>
                </c:pt>
                <c:pt idx="12">
                  <c:v>180.21865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CC-4462-B74F-62DAB39BED97}"/>
            </c:ext>
          </c:extLst>
        </c:ser>
        <c:ser>
          <c:idx val="8"/>
          <c:order val="8"/>
          <c:tx>
            <c:strRef>
              <c:f>Tabelle2!$O$8:$O$10</c:f>
              <c:strCache>
                <c:ptCount val="1"/>
                <c:pt idx="0">
                  <c:v>RSDmeal - Output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Tabelle2!$O$11:$O$24</c:f>
              <c:numCache>
                <c:formatCode>General</c:formatCode>
                <c:ptCount val="13"/>
                <c:pt idx="0">
                  <c:v>18.813230000000001</c:v>
                </c:pt>
                <c:pt idx="1">
                  <c:v>19.47317</c:v>
                </c:pt>
                <c:pt idx="2">
                  <c:v>20.117760000000001</c:v>
                </c:pt>
                <c:pt idx="3">
                  <c:v>20.741599999999998</c:v>
                </c:pt>
                <c:pt idx="4">
                  <c:v>21.339919999999999</c:v>
                </c:pt>
                <c:pt idx="5">
                  <c:v>21.907889999999998</c:v>
                </c:pt>
                <c:pt idx="6">
                  <c:v>22.441320000000001</c:v>
                </c:pt>
                <c:pt idx="7">
                  <c:v>22.936509999999998</c:v>
                </c:pt>
                <c:pt idx="8">
                  <c:v>23.39161</c:v>
                </c:pt>
                <c:pt idx="9">
                  <c:v>23.809740000000001</c:v>
                </c:pt>
                <c:pt idx="10">
                  <c:v>24.194420000000001</c:v>
                </c:pt>
                <c:pt idx="11">
                  <c:v>24.55143</c:v>
                </c:pt>
                <c:pt idx="12">
                  <c:v>24.888390000000001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CC-4462-B74F-62DAB39BE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04333864"/>
        <c:axId val="504339768"/>
      </c:barChart>
      <c:lineChart>
        <c:grouping val="standard"/>
        <c:varyColors val="0"/>
        <c:ser>
          <c:idx val="1"/>
          <c:order val="1"/>
          <c:tx>
            <c:strRef>
              <c:f>Tabelle2!$D$8:$D$10</c:f>
              <c:strCache>
                <c:ptCount val="1"/>
                <c:pt idx="0">
                  <c:v>AQUF - Price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Tabelle2!$D$11:$D$24</c:f>
              <c:numCache>
                <c:formatCode>General</c:formatCode>
                <c:ptCount val="13"/>
                <c:pt idx="0">
                  <c:v>1.1512</c:v>
                </c:pt>
                <c:pt idx="1">
                  <c:v>1.2022999999999999</c:v>
                </c:pt>
                <c:pt idx="2">
                  <c:v>1.2564</c:v>
                </c:pt>
                <c:pt idx="3">
                  <c:v>1.3134999999999999</c:v>
                </c:pt>
                <c:pt idx="4">
                  <c:v>1.3735999999999999</c:v>
                </c:pt>
                <c:pt idx="5">
                  <c:v>1.4367000000000001</c:v>
                </c:pt>
                <c:pt idx="6">
                  <c:v>1.5028999999999999</c:v>
                </c:pt>
                <c:pt idx="7">
                  <c:v>1.5718000000000001</c:v>
                </c:pt>
                <c:pt idx="8">
                  <c:v>1.6435999999999999</c:v>
                </c:pt>
                <c:pt idx="9">
                  <c:v>1.7181</c:v>
                </c:pt>
                <c:pt idx="10">
                  <c:v>1.7949999999999999</c:v>
                </c:pt>
                <c:pt idx="11">
                  <c:v>1.8738999999999999</c:v>
                </c:pt>
                <c:pt idx="12">
                  <c:v>1.9542999999999999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FCC-4462-B74F-62DAB39BED97}"/>
            </c:ext>
          </c:extLst>
        </c:ser>
        <c:ser>
          <c:idx val="3"/>
          <c:order val="3"/>
          <c:tx>
            <c:strRef>
              <c:f>Tabelle2!$G$8:$G$10</c:f>
              <c:strCache>
                <c:ptCount val="1"/>
                <c:pt idx="0">
                  <c:v>CAPF - Price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Tabelle2!$G$11:$G$24</c:f>
              <c:numCache>
                <c:formatCode>General</c:formatCode>
                <c:ptCount val="13"/>
                <c:pt idx="0">
                  <c:v>1.2733000000000001</c:v>
                </c:pt>
                <c:pt idx="1">
                  <c:v>1.3339000000000001</c:v>
                </c:pt>
                <c:pt idx="2">
                  <c:v>1.399</c:v>
                </c:pt>
                <c:pt idx="3">
                  <c:v>1.4690000000000001</c:v>
                </c:pt>
                <c:pt idx="4">
                  <c:v>1.544</c:v>
                </c:pt>
                <c:pt idx="5">
                  <c:v>1.6243000000000001</c:v>
                </c:pt>
                <c:pt idx="6">
                  <c:v>1.7101999999999999</c:v>
                </c:pt>
                <c:pt idx="7">
                  <c:v>1.802</c:v>
                </c:pt>
                <c:pt idx="8">
                  <c:v>1.9001999999999999</c:v>
                </c:pt>
                <c:pt idx="9">
                  <c:v>2.0047000000000001</c:v>
                </c:pt>
                <c:pt idx="10">
                  <c:v>2.1154999999999999</c:v>
                </c:pt>
                <c:pt idx="11">
                  <c:v>2.2328000000000001</c:v>
                </c:pt>
                <c:pt idx="12">
                  <c:v>2.3563000000000001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FCC-4462-B74F-62DAB39BED97}"/>
            </c:ext>
          </c:extLst>
        </c:ser>
        <c:ser>
          <c:idx val="5"/>
          <c:order val="5"/>
          <c:tx>
            <c:strRef>
              <c:f>Tabelle2!$J$8:$J$10</c:f>
              <c:strCache>
                <c:ptCount val="1"/>
                <c:pt idx="0">
                  <c:v>FSHMEAL - Price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Tabelle2!$J$11:$J$24</c:f>
              <c:numCache>
                <c:formatCode>General</c:formatCode>
                <c:ptCount val="13"/>
                <c:pt idx="0">
                  <c:v>1.4898</c:v>
                </c:pt>
                <c:pt idx="1">
                  <c:v>1.5929</c:v>
                </c:pt>
                <c:pt idx="2">
                  <c:v>1.7069000000000001</c:v>
                </c:pt>
                <c:pt idx="3">
                  <c:v>1.8331999999999999</c:v>
                </c:pt>
                <c:pt idx="4">
                  <c:v>1.9726999999999999</c:v>
                </c:pt>
                <c:pt idx="5">
                  <c:v>2.1265000000000001</c:v>
                </c:pt>
                <c:pt idx="6">
                  <c:v>2.2957999999999998</c:v>
                </c:pt>
                <c:pt idx="7">
                  <c:v>2.4821</c:v>
                </c:pt>
                <c:pt idx="8">
                  <c:v>2.6871</c:v>
                </c:pt>
                <c:pt idx="9">
                  <c:v>2.9117999999999999</c:v>
                </c:pt>
                <c:pt idx="10">
                  <c:v>3.1577999999999999</c:v>
                </c:pt>
                <c:pt idx="11">
                  <c:v>3.4264999999999999</c:v>
                </c:pt>
                <c:pt idx="12">
                  <c:v>3.7191000000000001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FCC-4462-B74F-62DAB39BED97}"/>
            </c:ext>
          </c:extLst>
        </c:ser>
        <c:ser>
          <c:idx val="7"/>
          <c:order val="7"/>
          <c:tx>
            <c:strRef>
              <c:f>Tabelle2!$M$8:$M$10</c:f>
              <c:strCache>
                <c:ptCount val="1"/>
                <c:pt idx="0">
                  <c:v>SOYmeal - Price</c:v>
                </c:pt>
              </c:strCache>
            </c:strRef>
          </c:tx>
          <c:spPr>
            <a:ln w="28575" cap="rnd">
              <a:solidFill>
                <a:schemeClr val="tx2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Tabelle2!$M$11:$M$24</c:f>
              <c:numCache>
                <c:formatCode>General</c:formatCode>
                <c:ptCount val="13"/>
                <c:pt idx="0">
                  <c:v>1.1138999999999999</c:v>
                </c:pt>
                <c:pt idx="1">
                  <c:v>1.1384000000000001</c:v>
                </c:pt>
                <c:pt idx="2">
                  <c:v>1.1661999999999999</c:v>
                </c:pt>
                <c:pt idx="3">
                  <c:v>1.1978</c:v>
                </c:pt>
                <c:pt idx="4">
                  <c:v>1.2334000000000001</c:v>
                </c:pt>
                <c:pt idx="5">
                  <c:v>1.2736000000000001</c:v>
                </c:pt>
                <c:pt idx="6">
                  <c:v>1.319</c:v>
                </c:pt>
                <c:pt idx="7">
                  <c:v>1.3701000000000001</c:v>
                </c:pt>
                <c:pt idx="8">
                  <c:v>1.4278</c:v>
                </c:pt>
                <c:pt idx="9">
                  <c:v>1.4925999999999999</c:v>
                </c:pt>
                <c:pt idx="10">
                  <c:v>1.5651999999999999</c:v>
                </c:pt>
                <c:pt idx="11">
                  <c:v>1.6460999999999999</c:v>
                </c:pt>
                <c:pt idx="12">
                  <c:v>1.7357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FCC-4462-B74F-62DAB39BED97}"/>
            </c:ext>
          </c:extLst>
        </c:ser>
        <c:ser>
          <c:idx val="9"/>
          <c:order val="9"/>
          <c:tx>
            <c:strRef>
              <c:f>Tabelle2!$P$8:$P$10</c:f>
              <c:strCache>
                <c:ptCount val="1"/>
                <c:pt idx="0">
                  <c:v>RSDmeal - Price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Tabelle2!$B$11:$B$24</c:f>
              <c:strCache>
                <c:ptCount val="1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</c:v>
                </c:pt>
                <c:pt idx="9">
                  <c:v>2027</c:v>
                </c:pt>
                <c:pt idx="10">
                  <c:v>2028</c:v>
                </c:pt>
                <c:pt idx="11">
                  <c:v>2029</c:v>
                </c:pt>
                <c:pt idx="12">
                  <c:v>2030</c:v>
                </c:pt>
              </c:strCache>
            </c:strRef>
          </c:cat>
          <c:val>
            <c:numRef>
              <c:f>Tabelle2!$P$11:$P$24</c:f>
              <c:numCache>
                <c:formatCode>General</c:formatCode>
                <c:ptCount val="13"/>
                <c:pt idx="0">
                  <c:v>1.2935000000000001</c:v>
                </c:pt>
                <c:pt idx="1">
                  <c:v>1.3479000000000001</c:v>
                </c:pt>
                <c:pt idx="2">
                  <c:v>1.4097999999999999</c:v>
                </c:pt>
                <c:pt idx="3">
                  <c:v>1.4802999999999999</c:v>
                </c:pt>
                <c:pt idx="4">
                  <c:v>1.5601</c:v>
                </c:pt>
                <c:pt idx="5">
                  <c:v>1.6504000000000001</c:v>
                </c:pt>
                <c:pt idx="6">
                  <c:v>1.7524</c:v>
                </c:pt>
                <c:pt idx="7">
                  <c:v>1.8676999999999999</c:v>
                </c:pt>
                <c:pt idx="8">
                  <c:v>1.998</c:v>
                </c:pt>
                <c:pt idx="9">
                  <c:v>2.1444000000000001</c:v>
                </c:pt>
                <c:pt idx="10">
                  <c:v>2.3083</c:v>
                </c:pt>
                <c:pt idx="11">
                  <c:v>2.4908999999999999</c:v>
                </c:pt>
                <c:pt idx="12">
                  <c:v>2.6928999999999998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FCC-4462-B74F-62DAB39BED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1793488"/>
        <c:axId val="541791192"/>
      </c:lineChart>
      <c:catAx>
        <c:axId val="50433386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339768"/>
        <c:crosses val="autoZero"/>
        <c:auto val="1"/>
        <c:lblAlgn val="ctr"/>
        <c:lblOffset val="100"/>
        <c:noMultiLvlLbl val="0"/>
      </c:catAx>
      <c:valAx>
        <c:axId val="50433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dirty="0"/>
                  <a:t>Output   (in </a:t>
                </a:r>
                <a:r>
                  <a:rPr lang="de-DE" dirty="0" err="1"/>
                  <a:t>bill</a:t>
                </a:r>
                <a:r>
                  <a:rPr lang="de-DE" dirty="0"/>
                  <a:t>. USD)</a:t>
                </a:r>
              </a:p>
            </c:rich>
          </c:tx>
          <c:layout>
            <c:manualLayout>
              <c:xMode val="edge"/>
              <c:yMode val="edge"/>
              <c:x val="8.322471886136185E-3"/>
              <c:y val="0.421372234150881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333864"/>
        <c:crosses val="autoZero"/>
        <c:crossBetween val="between"/>
      </c:valAx>
      <c:valAx>
        <c:axId val="54179119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/>
                  <a:t>Price Level</a:t>
                </a:r>
              </a:p>
            </c:rich>
          </c:tx>
          <c:layout>
            <c:manualLayout>
              <c:xMode val="edge"/>
              <c:yMode val="edge"/>
              <c:x val="0.76274163646210891"/>
              <c:y val="0.391420277034643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41793488"/>
        <c:crosses val="max"/>
        <c:crossBetween val="between"/>
      </c:valAx>
      <c:catAx>
        <c:axId val="541793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791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067161743670934"/>
          <c:y val="0.23653701744628389"/>
          <c:w val="0.19712379702537183"/>
          <c:h val="0.656773122391350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/>
              <a:t>Fish Feed Composition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Tabelle9!$X$33</c:f>
              <c:strCache>
                <c:ptCount val="1"/>
                <c:pt idx="0">
                  <c:v>FSHmeal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Tabelle9!$Y$33:$AC$33</c:f>
              <c:numCache>
                <c:formatCode>0.0%</c:formatCode>
                <c:ptCount val="5"/>
                <c:pt idx="0">
                  <c:v>0.26838478240347396</c:v>
                </c:pt>
                <c:pt idx="1">
                  <c:v>0.17692785297404692</c:v>
                </c:pt>
                <c:pt idx="2">
                  <c:v>0.13431548865512058</c:v>
                </c:pt>
                <c:pt idx="3">
                  <c:v>0.17016328611757098</c:v>
                </c:pt>
                <c:pt idx="4">
                  <c:v>0.1313036497251899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7A-4606-B8DA-18BE71B0476A}"/>
            </c:ext>
          </c:extLst>
        </c:ser>
        <c:ser>
          <c:idx val="1"/>
          <c:order val="1"/>
          <c:tx>
            <c:strRef>
              <c:f>Tabelle9!$X$34</c:f>
              <c:strCache>
                <c:ptCount val="1"/>
                <c:pt idx="0">
                  <c:v>RSDmeal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Tabelle9!$Y$34:$AC$34</c:f>
              <c:numCache>
                <c:formatCode>0.0%</c:formatCode>
                <c:ptCount val="5"/>
                <c:pt idx="0">
                  <c:v>0.15042278593680461</c:v>
                </c:pt>
                <c:pt idx="1">
                  <c:v>0.13843288215571836</c:v>
                </c:pt>
                <c:pt idx="2">
                  <c:v>0.1446502919366362</c:v>
                </c:pt>
                <c:pt idx="3">
                  <c:v>0.12794269440748157</c:v>
                </c:pt>
                <c:pt idx="4">
                  <c:v>0.13763972086704132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7A-4606-B8DA-18BE71B0476A}"/>
            </c:ext>
          </c:extLst>
        </c:ser>
        <c:ser>
          <c:idx val="2"/>
          <c:order val="2"/>
          <c:tx>
            <c:strRef>
              <c:f>Tabelle9!$X$35</c:f>
              <c:strCache>
                <c:ptCount val="1"/>
                <c:pt idx="0">
                  <c:v>SOYmeal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Tabelle9!$Y$35:$AC$35</c:f>
              <c:numCache>
                <c:formatCode>0.0%</c:formatCode>
                <c:ptCount val="5"/>
                <c:pt idx="0">
                  <c:v>0.22816954592655525</c:v>
                </c:pt>
                <c:pt idx="1">
                  <c:v>0.32364336272196698</c:v>
                </c:pt>
                <c:pt idx="2">
                  <c:v>0.36227242492178069</c:v>
                </c:pt>
                <c:pt idx="3">
                  <c:v>0.3367325365932522</c:v>
                </c:pt>
                <c:pt idx="4">
                  <c:v>0.37074044340146972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7A-4606-B8DA-18BE71B0476A}"/>
            </c:ext>
          </c:extLst>
        </c:ser>
        <c:ser>
          <c:idx val="3"/>
          <c:order val="3"/>
          <c:tx>
            <c:strRef>
              <c:f>Tabelle9!$X$36</c:f>
              <c:strCache>
                <c:ptCount val="1"/>
                <c:pt idx="0">
                  <c:v>OSDNmeal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Tabelle9!$Y$36:$AC$36</c:f>
              <c:numCache>
                <c:formatCode>0.0%</c:formatCode>
                <c:ptCount val="5"/>
                <c:pt idx="0">
                  <c:v>8.6350824668581655E-2</c:v>
                </c:pt>
                <c:pt idx="1">
                  <c:v>9.356761455358252E-2</c:v>
                </c:pt>
                <c:pt idx="2">
                  <c:v>0.10268286073267473</c:v>
                </c:pt>
                <c:pt idx="3">
                  <c:v>9.3059407295021823E-2</c:v>
                </c:pt>
                <c:pt idx="4">
                  <c:v>9.7573025381337622E-2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7A-4606-B8DA-18BE71B0476A}"/>
            </c:ext>
          </c:extLst>
        </c:ser>
        <c:ser>
          <c:idx val="4"/>
          <c:order val="4"/>
          <c:tx>
            <c:strRef>
              <c:f>Tabelle9!$X$37</c:f>
              <c:strCache>
                <c:ptCount val="1"/>
                <c:pt idx="0">
                  <c:v>AGR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Tabelle9!$Y$37:$AC$37</c:f>
              <c:numCache>
                <c:formatCode>0.0%</c:formatCode>
                <c:ptCount val="5"/>
                <c:pt idx="0">
                  <c:v>0.10314088818761714</c:v>
                </c:pt>
                <c:pt idx="1">
                  <c:v>9.2462436359120825E-2</c:v>
                </c:pt>
                <c:pt idx="2">
                  <c:v>8.7950530905865826E-2</c:v>
                </c:pt>
                <c:pt idx="3">
                  <c:v>9.6218179104848839E-2</c:v>
                </c:pt>
                <c:pt idx="4">
                  <c:v>9.2842586302723393E-2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7A-4606-B8DA-18BE71B0476A}"/>
            </c:ext>
          </c:extLst>
        </c:ser>
        <c:ser>
          <c:idx val="5"/>
          <c:order val="5"/>
          <c:tx>
            <c:strRef>
              <c:f>Tabelle9!$X$38</c:f>
              <c:strCache>
                <c:ptCount val="1"/>
                <c:pt idx="0">
                  <c:v>WHT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Tabelle9!$Y$38:$AC$38</c:f>
              <c:numCache>
                <c:formatCode>0.0%</c:formatCode>
                <c:ptCount val="5"/>
                <c:pt idx="0">
                  <c:v>6.5825140591495732E-2</c:v>
                </c:pt>
                <c:pt idx="1">
                  <c:v>6.1256674531230591E-2</c:v>
                </c:pt>
                <c:pt idx="2">
                  <c:v>5.8140967209479928E-2</c:v>
                </c:pt>
                <c:pt idx="3">
                  <c:v>6.0750394846476222E-2</c:v>
                </c:pt>
                <c:pt idx="4">
                  <c:v>5.8630272339899953E-2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7A-4606-B8DA-18BE71B0476A}"/>
            </c:ext>
          </c:extLst>
        </c:ser>
        <c:ser>
          <c:idx val="6"/>
          <c:order val="6"/>
          <c:tx>
            <c:strRef>
              <c:f>Tabelle9!$X$39</c:f>
              <c:strCache>
                <c:ptCount val="1"/>
                <c:pt idx="0">
                  <c:v>Other Feed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Tabelle9!$Y$32:$AC$32</c:f>
              <c:strCache>
                <c:ptCount val="5"/>
                <c:pt idx="0">
                  <c:v>All Scenarios - 2018</c:v>
                </c:pt>
                <c:pt idx="1">
                  <c:v>Baseline - 2030</c:v>
                </c:pt>
                <c:pt idx="2">
                  <c:v>Scenario 1 - 2030</c:v>
                </c:pt>
                <c:pt idx="3">
                  <c:v>Scenario 2 - 2030</c:v>
                </c:pt>
                <c:pt idx="4">
                  <c:v>Scenario 3 - 2030</c:v>
                </c:pt>
              </c:strCache>
            </c:strRef>
          </c:cat>
          <c:val>
            <c:numRef>
              <c:f>Tabelle9!$Y$39:$AC$39</c:f>
              <c:numCache>
                <c:formatCode>0.0%</c:formatCode>
                <c:ptCount val="5"/>
                <c:pt idx="0">
                  <c:v>9.7679060295882705E-2</c:v>
                </c:pt>
                <c:pt idx="1">
                  <c:v>0.11368434123928969</c:v>
                </c:pt>
                <c:pt idx="2">
                  <c:v>0.11001207164149689</c:v>
                </c:pt>
                <c:pt idx="3">
                  <c:v>0.11514593774483591</c:v>
                </c:pt>
                <c:pt idx="4">
                  <c:v>0.11124559995059592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7A-4606-B8DA-18BE71B04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434418480"/>
        <c:axId val="434418808"/>
      </c:barChart>
      <c:catAx>
        <c:axId val="43441848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34418808"/>
        <c:crosses val="autoZero"/>
        <c:auto val="1"/>
        <c:lblAlgn val="ctr"/>
        <c:lblOffset val="100"/>
        <c:noMultiLvlLbl val="0"/>
      </c:catAx>
      <c:valAx>
        <c:axId val="434418808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3441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ysClr val="window" lastClr="FFFFFF">
        <a:lumMod val="95000"/>
      </a:sysClr>
    </a:solidFill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85918026802941E-2"/>
          <c:y val="3.0555555555555555E-2"/>
          <c:w val="0.949266916966505"/>
          <c:h val="0.8523414425814160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'Tabelle9 (sensibility)'!$Y$34</c:f>
              <c:strCache>
                <c:ptCount val="1"/>
                <c:pt idx="0">
                  <c:v>FSHmeal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(sensibility)'!$Z$34:$AO$34</c:f>
              <c:numCache>
                <c:formatCode>0.0</c:formatCode>
                <c:ptCount val="16"/>
                <c:pt idx="0">
                  <c:v>23.065017412034898</c:v>
                </c:pt>
                <c:pt idx="1">
                  <c:v>22.458893871449927</c:v>
                </c:pt>
                <c:pt idx="2">
                  <c:v>17.692785297404694</c:v>
                </c:pt>
                <c:pt idx="3">
                  <c:v>10.732449790251327</c:v>
                </c:pt>
                <c:pt idx="4">
                  <c:v>19.768307203810281</c:v>
                </c:pt>
                <c:pt idx="5">
                  <c:v>19.225535073611283</c:v>
                </c:pt>
                <c:pt idx="6">
                  <c:v>13.43154886551206</c:v>
                </c:pt>
                <c:pt idx="7">
                  <c:v>6.6872326827589603</c:v>
                </c:pt>
                <c:pt idx="8">
                  <c:v>22.161108055402771</c:v>
                </c:pt>
                <c:pt idx="9">
                  <c:v>21.579144318323561</c:v>
                </c:pt>
                <c:pt idx="10">
                  <c:v>17.016328611757096</c:v>
                </c:pt>
                <c:pt idx="11">
                  <c:v>10.700562730855994</c:v>
                </c:pt>
                <c:pt idx="12">
                  <c:v>19.102659706686552</c:v>
                </c:pt>
                <c:pt idx="13">
                  <c:v>18.581876781951159</c:v>
                </c:pt>
                <c:pt idx="14">
                  <c:v>13.13036497251899</c:v>
                </c:pt>
                <c:pt idx="15">
                  <c:v>6.7784076904116342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E4-4A8D-96AB-8662919B1CB7}"/>
            </c:ext>
          </c:extLst>
        </c:ser>
        <c:ser>
          <c:idx val="1"/>
          <c:order val="1"/>
          <c:tx>
            <c:strRef>
              <c:f>'Tabelle9 (sensibility)'!$Y$35</c:f>
              <c:strCache>
                <c:ptCount val="1"/>
                <c:pt idx="0">
                  <c:v>RSDmeal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(sensibility)'!$Z$35:$AO$35</c:f>
              <c:numCache>
                <c:formatCode>0.0</c:formatCode>
                <c:ptCount val="16"/>
                <c:pt idx="0">
                  <c:v>14.426401387970092</c:v>
                </c:pt>
                <c:pt idx="1">
                  <c:v>12.992027902341803</c:v>
                </c:pt>
                <c:pt idx="2">
                  <c:v>13.843288215571835</c:v>
                </c:pt>
                <c:pt idx="3">
                  <c:v>11.865958842236825</c:v>
                </c:pt>
                <c:pt idx="4">
                  <c:v>15.306856519150625</c:v>
                </c:pt>
                <c:pt idx="5">
                  <c:v>13.608808610664356</c:v>
                </c:pt>
                <c:pt idx="6">
                  <c:v>14.465029193663621</c:v>
                </c:pt>
                <c:pt idx="7">
                  <c:v>12.017599921341136</c:v>
                </c:pt>
                <c:pt idx="8">
                  <c:v>13.715685784289214</c:v>
                </c:pt>
                <c:pt idx="9">
                  <c:v>11.999501060246972</c:v>
                </c:pt>
                <c:pt idx="10">
                  <c:v>12.794269440748156</c:v>
                </c:pt>
                <c:pt idx="11">
                  <c:v>10.427873769800936</c:v>
                </c:pt>
                <c:pt idx="12">
                  <c:v>14.827243350733283</c:v>
                </c:pt>
                <c:pt idx="13">
                  <c:v>12.830048345109706</c:v>
                </c:pt>
                <c:pt idx="14">
                  <c:v>13.763972086704133</c:v>
                </c:pt>
                <c:pt idx="15">
                  <c:v>10.944047325610057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E4-4A8D-96AB-8662919B1CB7}"/>
            </c:ext>
          </c:extLst>
        </c:ser>
        <c:ser>
          <c:idx val="2"/>
          <c:order val="2"/>
          <c:tx>
            <c:strRef>
              <c:f>'Tabelle9 (sensibility)'!$Y$36</c:f>
              <c:strCache>
                <c:ptCount val="1"/>
                <c:pt idx="0">
                  <c:v>SOYmeal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(sensibility)'!$Z$36:$AO$36</c:f>
              <c:numCache>
                <c:formatCode>0.0</c:formatCode>
                <c:ptCount val="16"/>
                <c:pt idx="0">
                  <c:v>25.935818864910068</c:v>
                </c:pt>
                <c:pt idx="1">
                  <c:v>28.574987543597413</c:v>
                </c:pt>
                <c:pt idx="2">
                  <c:v>32.364336272196695</c:v>
                </c:pt>
                <c:pt idx="3">
                  <c:v>41.239435225402481</c:v>
                </c:pt>
                <c:pt idx="4">
                  <c:v>28.410895018852948</c:v>
                </c:pt>
                <c:pt idx="5">
                  <c:v>31.399232958060125</c:v>
                </c:pt>
                <c:pt idx="6">
                  <c:v>36.227242492178071</c:v>
                </c:pt>
                <c:pt idx="7">
                  <c:v>45.349294528292617</c:v>
                </c:pt>
                <c:pt idx="8">
                  <c:v>26.982599129956498</c:v>
                </c:pt>
                <c:pt idx="9">
                  <c:v>30.048646625919918</c:v>
                </c:pt>
                <c:pt idx="10">
                  <c:v>33.673253659325219</c:v>
                </c:pt>
                <c:pt idx="11">
                  <c:v>42.523364485981311</c:v>
                </c:pt>
                <c:pt idx="12">
                  <c:v>29.107631121053942</c:v>
                </c:pt>
                <c:pt idx="13">
                  <c:v>32.601958596752205</c:v>
                </c:pt>
                <c:pt idx="14">
                  <c:v>37.074044340146976</c:v>
                </c:pt>
                <c:pt idx="15">
                  <c:v>46.586147399556317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E4-4A8D-96AB-8662919B1CB7}"/>
            </c:ext>
          </c:extLst>
        </c:ser>
        <c:ser>
          <c:idx val="3"/>
          <c:order val="3"/>
          <c:tx>
            <c:strRef>
              <c:f>'Tabelle9 (sensibility)'!$Y$37</c:f>
              <c:strCache>
                <c:ptCount val="1"/>
                <c:pt idx="0">
                  <c:v>OSDNmeal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(sensibility)'!$Z$37:$AO$37</c:f>
              <c:numCache>
                <c:formatCode>0.0</c:formatCode>
                <c:ptCount val="16"/>
                <c:pt idx="0">
                  <c:v>9.116666874695758</c:v>
                </c:pt>
                <c:pt idx="1">
                  <c:v>8.8066766317887399</c:v>
                </c:pt>
                <c:pt idx="2">
                  <c:v>9.3567614553582512</c:v>
                </c:pt>
                <c:pt idx="3">
                  <c:v>9.9639900508594117</c:v>
                </c:pt>
                <c:pt idx="4">
                  <c:v>9.9337666203611832</c:v>
                </c:pt>
                <c:pt idx="5">
                  <c:v>9.5261660274650506</c:v>
                </c:pt>
                <c:pt idx="6">
                  <c:v>10.268286073267474</c:v>
                </c:pt>
                <c:pt idx="7">
                  <c:v>10.719728626911165</c:v>
                </c:pt>
                <c:pt idx="8">
                  <c:v>9.1967098354917756</c:v>
                </c:pt>
                <c:pt idx="9">
                  <c:v>8.7688661594112514</c:v>
                </c:pt>
                <c:pt idx="10">
                  <c:v>9.3059407295021828</c:v>
                </c:pt>
                <c:pt idx="11">
                  <c:v>9.6122858771908071</c:v>
                </c:pt>
                <c:pt idx="12">
                  <c:v>9.7936863037534181</c:v>
                </c:pt>
                <c:pt idx="13">
                  <c:v>9.2103632081318949</c:v>
                </c:pt>
                <c:pt idx="14">
                  <c:v>9.7573025381337626</c:v>
                </c:pt>
                <c:pt idx="15">
                  <c:v>9.7362583189548939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E4-4A8D-96AB-8662919B1CB7}"/>
            </c:ext>
          </c:extLst>
        </c:ser>
        <c:ser>
          <c:idx val="4"/>
          <c:order val="4"/>
          <c:tx>
            <c:strRef>
              <c:f>'Tabelle9 (sensibility)'!$Y$38</c:f>
              <c:strCache>
                <c:ptCount val="1"/>
                <c:pt idx="0">
                  <c:v>AGR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(sensibility)'!$Z$38:$AO$38</c:f>
              <c:numCache>
                <c:formatCode>0.0</c:formatCode>
                <c:ptCount val="16"/>
                <c:pt idx="0">
                  <c:v>9.4911192381142566</c:v>
                </c:pt>
                <c:pt idx="1">
                  <c:v>9.3921275535625313</c:v>
                </c:pt>
                <c:pt idx="2">
                  <c:v>9.2462436359120819</c:v>
                </c:pt>
                <c:pt idx="3">
                  <c:v>9.0668349605870482</c:v>
                </c:pt>
                <c:pt idx="4">
                  <c:v>9.1759277634451273</c:v>
                </c:pt>
                <c:pt idx="5">
                  <c:v>9.0560435481875547</c:v>
                </c:pt>
                <c:pt idx="6">
                  <c:v>8.7950530905865829</c:v>
                </c:pt>
                <c:pt idx="7">
                  <c:v>8.6463300722678351</c:v>
                </c:pt>
                <c:pt idx="8">
                  <c:v>9.8779938996949852</c:v>
                </c:pt>
                <c:pt idx="9">
                  <c:v>9.7667456654608955</c:v>
                </c:pt>
                <c:pt idx="10">
                  <c:v>9.621817910484884</c:v>
                </c:pt>
                <c:pt idx="11">
                  <c:v>9.4585884627779571</c:v>
                </c:pt>
                <c:pt idx="12">
                  <c:v>9.594829729057917</c:v>
                </c:pt>
                <c:pt idx="13">
                  <c:v>9.4706830296268745</c:v>
                </c:pt>
                <c:pt idx="14">
                  <c:v>9.2842586302723404</c:v>
                </c:pt>
                <c:pt idx="15">
                  <c:v>9.1816613261030326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E4-4A8D-96AB-8662919B1CB7}"/>
            </c:ext>
          </c:extLst>
        </c:ser>
        <c:ser>
          <c:idx val="5"/>
          <c:order val="5"/>
          <c:tx>
            <c:strRef>
              <c:f>'Tabelle9 (sensibility)'!$Y$39</c:f>
              <c:strCache>
                <c:ptCount val="1"/>
                <c:pt idx="0">
                  <c:v>WHT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(sensibility)'!$Z$39:$AO$39</c:f>
              <c:numCache>
                <c:formatCode>0.0</c:formatCode>
                <c:ptCount val="16"/>
                <c:pt idx="0">
                  <c:v>6.2870551817966218</c:v>
                </c:pt>
                <c:pt idx="1">
                  <c:v>6.2282012954658699</c:v>
                </c:pt>
                <c:pt idx="2">
                  <c:v>6.125667453123059</c:v>
                </c:pt>
                <c:pt idx="3">
                  <c:v>5.9942334583163186</c:v>
                </c:pt>
                <c:pt idx="4">
                  <c:v>6.0738737844810489</c:v>
                </c:pt>
                <c:pt idx="5">
                  <c:v>6.00024743288383</c:v>
                </c:pt>
                <c:pt idx="6">
                  <c:v>5.814096720947993</c:v>
                </c:pt>
                <c:pt idx="7">
                  <c:v>5.6978516297133872</c:v>
                </c:pt>
                <c:pt idx="8">
                  <c:v>6.2353117655882802</c:v>
                </c:pt>
                <c:pt idx="9">
                  <c:v>6.1743794436821746</c:v>
                </c:pt>
                <c:pt idx="10">
                  <c:v>6.0750394846476228</c:v>
                </c:pt>
                <c:pt idx="11">
                  <c:v>5.9743672376608243</c:v>
                </c:pt>
                <c:pt idx="12">
                  <c:v>6.0526969922943081</c:v>
                </c:pt>
                <c:pt idx="13">
                  <c:v>5.9749597124085785</c:v>
                </c:pt>
                <c:pt idx="14">
                  <c:v>5.863027233989996</c:v>
                </c:pt>
                <c:pt idx="15">
                  <c:v>5.7924574808972151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E4-4A8D-96AB-8662919B1CB7}"/>
            </c:ext>
          </c:extLst>
        </c:ser>
        <c:ser>
          <c:idx val="6"/>
          <c:order val="6"/>
          <c:tx>
            <c:strRef>
              <c:f>'Tabelle9 (sensibility)'!$Y$40</c:f>
              <c:strCache>
                <c:ptCount val="1"/>
                <c:pt idx="0">
                  <c:v>Other Feed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'Tabelle9 (sensibility)'!$Z$32:$AO$33</c:f>
              <c:multiLvlStrCache>
                <c:ptCount val="16"/>
                <c:lvl>
                  <c:pt idx="0">
                    <c:v>e1</c:v>
                  </c:pt>
                  <c:pt idx="1">
                    <c:v>efm1</c:v>
                  </c:pt>
                  <c:pt idx="2">
                    <c:v>e2</c:v>
                  </c:pt>
                  <c:pt idx="3">
                    <c:v>e4</c:v>
                  </c:pt>
                  <c:pt idx="4">
                    <c:v>e1</c:v>
                  </c:pt>
                  <c:pt idx="5">
                    <c:v>efm1</c:v>
                  </c:pt>
                  <c:pt idx="6">
                    <c:v>e2</c:v>
                  </c:pt>
                  <c:pt idx="7">
                    <c:v>e4</c:v>
                  </c:pt>
                  <c:pt idx="8">
                    <c:v>e1</c:v>
                  </c:pt>
                  <c:pt idx="9">
                    <c:v>efm1</c:v>
                  </c:pt>
                  <c:pt idx="10">
                    <c:v>e2</c:v>
                  </c:pt>
                  <c:pt idx="11">
                    <c:v>e4</c:v>
                  </c:pt>
                  <c:pt idx="12">
                    <c:v>e1</c:v>
                  </c:pt>
                  <c:pt idx="13">
                    <c:v>efm1</c:v>
                  </c:pt>
                  <c:pt idx="14">
                    <c:v>e2</c:v>
                  </c:pt>
                  <c:pt idx="15">
                    <c:v>e4</c:v>
                  </c:pt>
                </c:lvl>
                <c:lvl>
                  <c:pt idx="0">
                    <c:v>FAO</c:v>
                  </c:pt>
                  <c:pt idx="4">
                    <c:v>SGD 14</c:v>
                  </c:pt>
                  <c:pt idx="8">
                    <c:v>Fast Growth</c:v>
                  </c:pt>
                  <c:pt idx="12">
                    <c:v>Lim. Fishmeal</c:v>
                  </c:pt>
                </c:lvl>
              </c:multiLvlStrCache>
            </c:multiLvlStrRef>
          </c:cat>
          <c:val>
            <c:numRef>
              <c:f>'Tabelle9 (sensibility)'!$Z$40:$AO$40</c:f>
              <c:numCache>
                <c:formatCode>0.0</c:formatCode>
                <c:ptCount val="16"/>
                <c:pt idx="0">
                  <c:v>11.675424691388843</c:v>
                </c:pt>
                <c:pt idx="1">
                  <c:v>11.522172396611859</c:v>
                </c:pt>
                <c:pt idx="2">
                  <c:v>11.368434123928969</c:v>
                </c:pt>
                <c:pt idx="3">
                  <c:v>11.13957258294044</c:v>
                </c:pt>
                <c:pt idx="4">
                  <c:v>11.33037308989879</c:v>
                </c:pt>
                <c:pt idx="5">
                  <c:v>11.146851416553258</c:v>
                </c:pt>
                <c:pt idx="6">
                  <c:v>11.00120716414969</c:v>
                </c:pt>
                <c:pt idx="7">
                  <c:v>10.881962538714912</c:v>
                </c:pt>
                <c:pt idx="8">
                  <c:v>11.829341467073355</c:v>
                </c:pt>
                <c:pt idx="9">
                  <c:v>11.687663714606456</c:v>
                </c:pt>
                <c:pt idx="10">
                  <c:v>11.514593774483592</c:v>
                </c:pt>
                <c:pt idx="11">
                  <c:v>11.304196931009693</c:v>
                </c:pt>
                <c:pt idx="12">
                  <c:v>11.496395724583643</c:v>
                </c:pt>
                <c:pt idx="13">
                  <c:v>11.330110326019584</c:v>
                </c:pt>
                <c:pt idx="14">
                  <c:v>11.124559995059593</c:v>
                </c:pt>
                <c:pt idx="15">
                  <c:v>10.981020458466846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4E4-4A8D-96AB-8662919B1C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8675336"/>
        <c:axId val="468676648"/>
      </c:barChart>
      <c:catAx>
        <c:axId val="468675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8676648"/>
        <c:crosses val="autoZero"/>
        <c:auto val="1"/>
        <c:lblAlgn val="ctr"/>
        <c:lblOffset val="100"/>
        <c:noMultiLvlLbl val="0"/>
      </c:catAx>
      <c:valAx>
        <c:axId val="468676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6867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E7105-A2B3-48E1-861E-859AD0A4CA10}" type="datetimeFigureOut">
              <a:rPr lang="de-DE" smtClean="0"/>
              <a:t>31.05.2021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488C0-A2E6-4CC4-99E1-645EAB7F2B34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3179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6846D7-0C6C-46BA-B5F0-82FE05BE02F9}" type="datetimeFigureOut">
              <a:rPr lang="de-DE" smtClean="0"/>
              <a:t>31.05.2021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0A97E-4EF1-457D-9408-A9F4F24B9BD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04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0A97E-4EF1-457D-9408-A9F4F24B9BD7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02079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040</a:t>
            </a:r>
            <a:r>
              <a:rPr lang="en-GB" baseline="0"/>
              <a:t> 3918 1053</a:t>
            </a:r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0A97E-4EF1-457D-9408-A9F4F24B9BD7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97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7" b="1291"/>
          <a:stretch/>
        </p:blipFill>
        <p:spPr bwMode="auto">
          <a:xfrm>
            <a:off x="4982150" y="4206240"/>
            <a:ext cx="4161850" cy="271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963382" y="4206241"/>
            <a:ext cx="4185653" cy="2717970"/>
          </a:xfrm>
          <a:custGeom>
            <a:avLst/>
            <a:gdLst>
              <a:gd name="connsiteX0" fmla="*/ 0 w 4661079"/>
              <a:gd name="connsiteY0" fmla="*/ 3002628 h 3002628"/>
              <a:gd name="connsiteX1" fmla="*/ 507804 w 4661079"/>
              <a:gd name="connsiteY1" fmla="*/ 0 h 3002628"/>
              <a:gd name="connsiteX2" fmla="*/ 4661079 w 4661079"/>
              <a:gd name="connsiteY2" fmla="*/ 0 h 3002628"/>
              <a:gd name="connsiteX3" fmla="*/ 4153275 w 4661079"/>
              <a:gd name="connsiteY3" fmla="*/ 3002628 h 3002628"/>
              <a:gd name="connsiteX4" fmla="*/ 0 w 4661079"/>
              <a:gd name="connsiteY4" fmla="*/ 3002628 h 3002628"/>
              <a:gd name="connsiteX0" fmla="*/ 0 w 4609873"/>
              <a:gd name="connsiteY0" fmla="*/ 2724650 h 3002628"/>
              <a:gd name="connsiteX1" fmla="*/ 456598 w 4609873"/>
              <a:gd name="connsiteY1" fmla="*/ 0 h 3002628"/>
              <a:gd name="connsiteX2" fmla="*/ 4609873 w 4609873"/>
              <a:gd name="connsiteY2" fmla="*/ 0 h 3002628"/>
              <a:gd name="connsiteX3" fmla="*/ 4102069 w 4609873"/>
              <a:gd name="connsiteY3" fmla="*/ 3002628 h 3002628"/>
              <a:gd name="connsiteX4" fmla="*/ 0 w 4609873"/>
              <a:gd name="connsiteY4" fmla="*/ 2724650 h 3002628"/>
              <a:gd name="connsiteX0" fmla="*/ 0 w 4609873"/>
              <a:gd name="connsiteY0" fmla="*/ 2724650 h 2724650"/>
              <a:gd name="connsiteX1" fmla="*/ 456598 w 4609873"/>
              <a:gd name="connsiteY1" fmla="*/ 0 h 2724650"/>
              <a:gd name="connsiteX2" fmla="*/ 4609873 w 4609873"/>
              <a:gd name="connsiteY2" fmla="*/ 0 h 2724650"/>
              <a:gd name="connsiteX3" fmla="*/ 4153275 w 4609873"/>
              <a:gd name="connsiteY3" fmla="*/ 2710020 h 2724650"/>
              <a:gd name="connsiteX4" fmla="*/ 0 w 4609873"/>
              <a:gd name="connsiteY4" fmla="*/ 2724650 h 2724650"/>
              <a:gd name="connsiteX0" fmla="*/ 0 w 4200222"/>
              <a:gd name="connsiteY0" fmla="*/ 2724650 h 2724650"/>
              <a:gd name="connsiteX1" fmla="*/ 456598 w 4200222"/>
              <a:gd name="connsiteY1" fmla="*/ 0 h 2724650"/>
              <a:gd name="connsiteX2" fmla="*/ 4200222 w 4200222"/>
              <a:gd name="connsiteY2" fmla="*/ 7315 h 2724650"/>
              <a:gd name="connsiteX3" fmla="*/ 4153275 w 4200222"/>
              <a:gd name="connsiteY3" fmla="*/ 2710020 h 2724650"/>
              <a:gd name="connsiteX4" fmla="*/ 0 w 4200222"/>
              <a:gd name="connsiteY4" fmla="*/ 2724650 h 2724650"/>
              <a:gd name="connsiteX0" fmla="*/ 0 w 4200222"/>
              <a:gd name="connsiteY0" fmla="*/ 2731965 h 2731965"/>
              <a:gd name="connsiteX1" fmla="*/ 398076 w 4200222"/>
              <a:gd name="connsiteY1" fmla="*/ 0 h 2731965"/>
              <a:gd name="connsiteX2" fmla="*/ 4200222 w 4200222"/>
              <a:gd name="connsiteY2" fmla="*/ 14630 h 2731965"/>
              <a:gd name="connsiteX3" fmla="*/ 4153275 w 4200222"/>
              <a:gd name="connsiteY3" fmla="*/ 2717335 h 2731965"/>
              <a:gd name="connsiteX4" fmla="*/ 0 w 4200222"/>
              <a:gd name="connsiteY4" fmla="*/ 2731965 h 2731965"/>
              <a:gd name="connsiteX0" fmla="*/ 0 w 4156331"/>
              <a:gd name="connsiteY0" fmla="*/ 2731965 h 2731965"/>
              <a:gd name="connsiteX1" fmla="*/ 398076 w 4156331"/>
              <a:gd name="connsiteY1" fmla="*/ 0 h 2731965"/>
              <a:gd name="connsiteX2" fmla="*/ 4156331 w 4156331"/>
              <a:gd name="connsiteY2" fmla="*/ 14630 h 2731965"/>
              <a:gd name="connsiteX3" fmla="*/ 4153275 w 4156331"/>
              <a:gd name="connsiteY3" fmla="*/ 2717335 h 2731965"/>
              <a:gd name="connsiteX4" fmla="*/ 0 w 4156331"/>
              <a:gd name="connsiteY4" fmla="*/ 2731965 h 2731965"/>
              <a:gd name="connsiteX0" fmla="*/ 0 w 4156331"/>
              <a:gd name="connsiteY0" fmla="*/ 2717335 h 2717335"/>
              <a:gd name="connsiteX1" fmla="*/ 398076 w 4156331"/>
              <a:gd name="connsiteY1" fmla="*/ 1 h 2717335"/>
              <a:gd name="connsiteX2" fmla="*/ 4156331 w 4156331"/>
              <a:gd name="connsiteY2" fmla="*/ 0 h 2717335"/>
              <a:gd name="connsiteX3" fmla="*/ 4153275 w 4156331"/>
              <a:gd name="connsiteY3" fmla="*/ 2702705 h 2717335"/>
              <a:gd name="connsiteX4" fmla="*/ 0 w 4156331"/>
              <a:gd name="connsiteY4" fmla="*/ 2717335 h 2717335"/>
              <a:gd name="connsiteX0" fmla="*/ 0 w 4156331"/>
              <a:gd name="connsiteY0" fmla="*/ 2717335 h 2717335"/>
              <a:gd name="connsiteX1" fmla="*/ 398076 w 4156331"/>
              <a:gd name="connsiteY1" fmla="*/ 1 h 2717335"/>
              <a:gd name="connsiteX2" fmla="*/ 4156331 w 4156331"/>
              <a:gd name="connsiteY2" fmla="*/ 0 h 2717335"/>
              <a:gd name="connsiteX3" fmla="*/ 4145960 w 4156331"/>
              <a:gd name="connsiteY3" fmla="*/ 2710020 h 2717335"/>
              <a:gd name="connsiteX4" fmla="*/ 0 w 4156331"/>
              <a:gd name="connsiteY4" fmla="*/ 2717335 h 2717335"/>
              <a:gd name="connsiteX0" fmla="*/ 0 w 4156331"/>
              <a:gd name="connsiteY0" fmla="*/ 2717335 h 2717335"/>
              <a:gd name="connsiteX1" fmla="*/ 398076 w 4156331"/>
              <a:gd name="connsiteY1" fmla="*/ 1 h 2717335"/>
              <a:gd name="connsiteX2" fmla="*/ 4156331 w 4156331"/>
              <a:gd name="connsiteY2" fmla="*/ 0 h 2717335"/>
              <a:gd name="connsiteX3" fmla="*/ 4153275 w 4156331"/>
              <a:gd name="connsiteY3" fmla="*/ 2717335 h 2717335"/>
              <a:gd name="connsiteX4" fmla="*/ 0 w 4156331"/>
              <a:gd name="connsiteY4" fmla="*/ 2717335 h 2717335"/>
              <a:gd name="connsiteX0" fmla="*/ 0 w 4211990"/>
              <a:gd name="connsiteY0" fmla="*/ 2717335 h 2717335"/>
              <a:gd name="connsiteX1" fmla="*/ 398076 w 4211990"/>
              <a:gd name="connsiteY1" fmla="*/ 1 h 2717335"/>
              <a:gd name="connsiteX2" fmla="*/ 4211990 w 4211990"/>
              <a:gd name="connsiteY2" fmla="*/ 0 h 2717335"/>
              <a:gd name="connsiteX3" fmla="*/ 4153275 w 4211990"/>
              <a:gd name="connsiteY3" fmla="*/ 2717335 h 2717335"/>
              <a:gd name="connsiteX4" fmla="*/ 0 w 4211990"/>
              <a:gd name="connsiteY4" fmla="*/ 2717335 h 2717335"/>
              <a:gd name="connsiteX0" fmla="*/ 0 w 4216987"/>
              <a:gd name="connsiteY0" fmla="*/ 2717335 h 2717335"/>
              <a:gd name="connsiteX1" fmla="*/ 398076 w 4216987"/>
              <a:gd name="connsiteY1" fmla="*/ 1 h 2717335"/>
              <a:gd name="connsiteX2" fmla="*/ 4211990 w 4216987"/>
              <a:gd name="connsiteY2" fmla="*/ 0 h 2717335"/>
              <a:gd name="connsiteX3" fmla="*/ 4216885 w 4216987"/>
              <a:gd name="connsiteY3" fmla="*/ 2717335 h 2717335"/>
              <a:gd name="connsiteX4" fmla="*/ 0 w 4216987"/>
              <a:gd name="connsiteY4" fmla="*/ 2717335 h 2717335"/>
              <a:gd name="connsiteX0" fmla="*/ 0 w 4216987"/>
              <a:gd name="connsiteY0" fmla="*/ 2717335 h 2717335"/>
              <a:gd name="connsiteX1" fmla="*/ 446502 w 4216987"/>
              <a:gd name="connsiteY1" fmla="*/ 1 h 2717335"/>
              <a:gd name="connsiteX2" fmla="*/ 4211990 w 4216987"/>
              <a:gd name="connsiteY2" fmla="*/ 0 h 2717335"/>
              <a:gd name="connsiteX3" fmla="*/ 4216885 w 4216987"/>
              <a:gd name="connsiteY3" fmla="*/ 2717335 h 2717335"/>
              <a:gd name="connsiteX4" fmla="*/ 0 w 4216987"/>
              <a:gd name="connsiteY4" fmla="*/ 2717335 h 2717335"/>
              <a:gd name="connsiteX0" fmla="*/ 0 w 4194199"/>
              <a:gd name="connsiteY0" fmla="*/ 2717335 h 2717335"/>
              <a:gd name="connsiteX1" fmla="*/ 423714 w 4194199"/>
              <a:gd name="connsiteY1" fmla="*/ 1 h 2717335"/>
              <a:gd name="connsiteX2" fmla="*/ 4189202 w 4194199"/>
              <a:gd name="connsiteY2" fmla="*/ 0 h 2717335"/>
              <a:gd name="connsiteX3" fmla="*/ 4194097 w 4194199"/>
              <a:gd name="connsiteY3" fmla="*/ 2717335 h 2717335"/>
              <a:gd name="connsiteX4" fmla="*/ 0 w 4194199"/>
              <a:gd name="connsiteY4" fmla="*/ 2717335 h 2717335"/>
              <a:gd name="connsiteX0" fmla="*/ 0 w 4185653"/>
              <a:gd name="connsiteY0" fmla="*/ 2717335 h 2717335"/>
              <a:gd name="connsiteX1" fmla="*/ 415168 w 4185653"/>
              <a:gd name="connsiteY1" fmla="*/ 1 h 2717335"/>
              <a:gd name="connsiteX2" fmla="*/ 4180656 w 4185653"/>
              <a:gd name="connsiteY2" fmla="*/ 0 h 2717335"/>
              <a:gd name="connsiteX3" fmla="*/ 4185551 w 4185653"/>
              <a:gd name="connsiteY3" fmla="*/ 2717335 h 2717335"/>
              <a:gd name="connsiteX4" fmla="*/ 0 w 4185653"/>
              <a:gd name="connsiteY4" fmla="*/ 2717335 h 271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85653" h="2717335">
                <a:moveTo>
                  <a:pt x="0" y="2717335"/>
                </a:moveTo>
                <a:lnTo>
                  <a:pt x="415168" y="1"/>
                </a:lnTo>
                <a:lnTo>
                  <a:pt x="4180656" y="0"/>
                </a:lnTo>
                <a:cubicBezTo>
                  <a:pt x="4179637" y="900902"/>
                  <a:pt x="4186570" y="1816433"/>
                  <a:pt x="4185551" y="2717335"/>
                </a:cubicBezTo>
                <a:lnTo>
                  <a:pt x="0" y="2717335"/>
                </a:lnTo>
                <a:close/>
              </a:path>
            </a:pathLst>
          </a:custGeom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0700" y="2708905"/>
            <a:ext cx="8011828" cy="1350180"/>
          </a:xfrm>
        </p:spPr>
        <p:txBody>
          <a:bodyPr lIns="0" tIns="0" rIns="0" bIns="0"/>
          <a:lstStyle>
            <a:lvl1pPr marL="0" indent="0" algn="l">
              <a:lnSpc>
                <a:spcPts val="2600"/>
              </a:lnSpc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sp>
        <p:nvSpPr>
          <p:cNvPr id="21" name="Titel 20"/>
          <p:cNvSpPr>
            <a:spLocks noGrp="1"/>
          </p:cNvSpPr>
          <p:nvPr>
            <p:ph type="title" hasCustomPrompt="1"/>
          </p:nvPr>
        </p:nvSpPr>
        <p:spPr>
          <a:xfrm>
            <a:off x="520700" y="1538748"/>
            <a:ext cx="8011828" cy="1170156"/>
          </a:xfrm>
        </p:spPr>
        <p:txBody>
          <a:bodyPr/>
          <a:lstStyle>
            <a:lvl1pPr>
              <a:lnSpc>
                <a:spcPts val="4500"/>
              </a:lnSpc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sp>
        <p:nvSpPr>
          <p:cNvPr id="14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20700" y="1178700"/>
            <a:ext cx="8011828" cy="35971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 i="1" baseline="0">
                <a:solidFill>
                  <a:schemeClr val="accent2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de-DE" b="1" dirty="0" err="1"/>
              <a:t>Overline</a:t>
            </a:r>
            <a:r>
              <a:rPr lang="de-DE" b="1" dirty="0"/>
              <a:t>-F</a:t>
            </a:r>
            <a:r>
              <a:rPr lang="de-DE" dirty="0"/>
              <a:t>ormat bearbeiten</a:t>
            </a:r>
          </a:p>
        </p:txBody>
      </p:sp>
      <p:sp>
        <p:nvSpPr>
          <p:cNvPr id="10" name="Freihandform 9"/>
          <p:cNvSpPr/>
          <p:nvPr userDrawn="1"/>
        </p:nvSpPr>
        <p:spPr>
          <a:xfrm>
            <a:off x="-14630" y="4206240"/>
            <a:ext cx="5405932" cy="2713939"/>
          </a:xfrm>
          <a:custGeom>
            <a:avLst/>
            <a:gdLst>
              <a:gd name="connsiteX0" fmla="*/ 0 w 5405932"/>
              <a:gd name="connsiteY0" fmla="*/ 0 h 2728569"/>
              <a:gd name="connsiteX1" fmla="*/ 0 w 5405932"/>
              <a:gd name="connsiteY1" fmla="*/ 2728569 h 2728569"/>
              <a:gd name="connsiteX2" fmla="*/ 4996281 w 5405932"/>
              <a:gd name="connsiteY2" fmla="*/ 2728569 h 2728569"/>
              <a:gd name="connsiteX3" fmla="*/ 5405932 w 5405932"/>
              <a:gd name="connsiteY3" fmla="*/ 14630 h 2728569"/>
              <a:gd name="connsiteX4" fmla="*/ 0 w 5405932"/>
              <a:gd name="connsiteY4" fmla="*/ 0 h 2728569"/>
              <a:gd name="connsiteX0" fmla="*/ 7315 w 5405932"/>
              <a:gd name="connsiteY0" fmla="*/ 7316 h 2713939"/>
              <a:gd name="connsiteX1" fmla="*/ 0 w 5405932"/>
              <a:gd name="connsiteY1" fmla="*/ 2713939 h 2713939"/>
              <a:gd name="connsiteX2" fmla="*/ 4996281 w 5405932"/>
              <a:gd name="connsiteY2" fmla="*/ 2713939 h 2713939"/>
              <a:gd name="connsiteX3" fmla="*/ 5405932 w 5405932"/>
              <a:gd name="connsiteY3" fmla="*/ 0 h 2713939"/>
              <a:gd name="connsiteX4" fmla="*/ 7315 w 5405932"/>
              <a:gd name="connsiteY4" fmla="*/ 7316 h 2713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5932" h="2713939">
                <a:moveTo>
                  <a:pt x="7315" y="7316"/>
                </a:moveTo>
                <a:cubicBezTo>
                  <a:pt x="4877" y="909524"/>
                  <a:pt x="2438" y="1811731"/>
                  <a:pt x="0" y="2713939"/>
                </a:cubicBezTo>
                <a:lnTo>
                  <a:pt x="4996281" y="2713939"/>
                </a:lnTo>
                <a:lnTo>
                  <a:pt x="5405932" y="0"/>
                </a:lnTo>
                <a:lnTo>
                  <a:pt x="7315" y="7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431448" y="4418196"/>
            <a:ext cx="4141788" cy="19812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Rechteck 11"/>
          <p:cNvSpPr/>
          <p:nvPr userDrawn="1"/>
        </p:nvSpPr>
        <p:spPr>
          <a:xfrm>
            <a:off x="6462251" y="8376"/>
            <a:ext cx="2681749" cy="1170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3" name="Picture 5" descr="O:\Corporate_Design\Designentwicklung\11. PowerPoint\IfW_Logo_master_de_web_beam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028" y="234375"/>
            <a:ext cx="2205548" cy="85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871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0700" y="1988808"/>
            <a:ext cx="8101840" cy="4320576"/>
          </a:xfrm>
        </p:spPr>
        <p:txBody>
          <a:bodyPr lIns="0" tIns="0" rIns="0" bIns="0"/>
          <a:lstStyle>
            <a:lvl1pPr marL="0" indent="0" algn="l">
              <a:lnSpc>
                <a:spcPts val="2800"/>
              </a:lnSpc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sp>
        <p:nvSpPr>
          <p:cNvPr id="21" name="Titel 20"/>
          <p:cNvSpPr>
            <a:spLocks noGrp="1"/>
          </p:cNvSpPr>
          <p:nvPr>
            <p:ph type="title" hasCustomPrompt="1"/>
          </p:nvPr>
        </p:nvSpPr>
        <p:spPr>
          <a:xfrm>
            <a:off x="520700" y="1089025"/>
            <a:ext cx="8101840" cy="89978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CC3E5451-E428-4B7B-AD6D-7E4047163A2B}" type="datetime4">
              <a:rPr lang="de-DE" smtClean="0"/>
              <a:t>31. Mai 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Land for Fish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528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20444" y="1988808"/>
            <a:ext cx="8102095" cy="4320576"/>
          </a:xfrm>
        </p:spPr>
        <p:txBody>
          <a:bodyPr lIns="0" tIns="0" rIns="0" bIns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.</a:t>
            </a:r>
          </a:p>
          <a:p>
            <a:pPr lvl="0"/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</a:t>
            </a:r>
          </a:p>
          <a:p>
            <a:pPr lvl="0"/>
            <a:r>
              <a:rPr lang="de-DE" dirty="0"/>
              <a:t>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, </a:t>
            </a:r>
            <a:r>
              <a:rPr lang="de-DE" dirty="0" err="1"/>
              <a:t>consetetur</a:t>
            </a:r>
            <a:r>
              <a:rPr lang="de-DE" dirty="0"/>
              <a:t> </a:t>
            </a:r>
            <a:r>
              <a:rPr lang="de-DE" dirty="0" err="1"/>
              <a:t>sadipscing</a:t>
            </a:r>
            <a:r>
              <a:rPr lang="de-DE" dirty="0"/>
              <a:t> </a:t>
            </a:r>
            <a:r>
              <a:rPr lang="de-DE" dirty="0" err="1"/>
              <a:t>elitr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nonumy</a:t>
            </a:r>
            <a:r>
              <a:rPr lang="de-DE" dirty="0"/>
              <a:t> </a:t>
            </a:r>
            <a:r>
              <a:rPr lang="de-DE" dirty="0" err="1"/>
              <a:t>eirmod</a:t>
            </a:r>
            <a:r>
              <a:rPr lang="de-DE" dirty="0"/>
              <a:t> </a:t>
            </a:r>
            <a:r>
              <a:rPr lang="de-DE" dirty="0" err="1"/>
              <a:t>tempor</a:t>
            </a:r>
            <a:r>
              <a:rPr lang="de-DE" dirty="0"/>
              <a:t> </a:t>
            </a:r>
            <a:r>
              <a:rPr lang="de-DE" dirty="0" err="1"/>
              <a:t>invidunt</a:t>
            </a:r>
            <a:r>
              <a:rPr lang="de-DE" dirty="0"/>
              <a:t> </a:t>
            </a:r>
            <a:r>
              <a:rPr lang="de-DE" dirty="0" err="1"/>
              <a:t>ut</a:t>
            </a:r>
            <a:r>
              <a:rPr lang="de-DE" dirty="0"/>
              <a:t> </a:t>
            </a:r>
            <a:r>
              <a:rPr lang="de-DE" dirty="0" err="1"/>
              <a:t>labore</a:t>
            </a:r>
            <a:r>
              <a:rPr lang="de-DE" dirty="0"/>
              <a:t> et </a:t>
            </a:r>
            <a:r>
              <a:rPr lang="de-DE" dirty="0" err="1"/>
              <a:t>dolore</a:t>
            </a:r>
            <a:r>
              <a:rPr lang="de-DE" dirty="0"/>
              <a:t> magna </a:t>
            </a:r>
            <a:r>
              <a:rPr lang="de-DE" dirty="0" err="1"/>
              <a:t>aliquyam</a:t>
            </a:r>
            <a:r>
              <a:rPr lang="de-DE" dirty="0"/>
              <a:t> </a:t>
            </a:r>
            <a:r>
              <a:rPr lang="de-DE" dirty="0" err="1"/>
              <a:t>erat</a:t>
            </a:r>
            <a:r>
              <a:rPr lang="de-DE" dirty="0"/>
              <a:t>, </a:t>
            </a:r>
            <a:r>
              <a:rPr lang="de-DE" dirty="0" err="1"/>
              <a:t>sed</a:t>
            </a:r>
            <a:r>
              <a:rPr lang="de-DE" dirty="0"/>
              <a:t> </a:t>
            </a:r>
            <a:r>
              <a:rPr lang="de-DE" dirty="0" err="1"/>
              <a:t>diam</a:t>
            </a:r>
            <a:r>
              <a:rPr lang="de-DE" dirty="0"/>
              <a:t> </a:t>
            </a:r>
            <a:r>
              <a:rPr lang="de-DE" dirty="0" err="1"/>
              <a:t>voluptua</a:t>
            </a:r>
            <a:r>
              <a:rPr lang="de-DE" dirty="0"/>
              <a:t>. At </a:t>
            </a:r>
            <a:r>
              <a:rPr lang="de-DE" dirty="0" err="1"/>
              <a:t>vero</a:t>
            </a:r>
            <a:r>
              <a:rPr lang="de-DE" dirty="0"/>
              <a:t> </a:t>
            </a:r>
            <a:r>
              <a:rPr lang="de-DE" dirty="0" err="1"/>
              <a:t>eos</a:t>
            </a:r>
            <a:r>
              <a:rPr lang="de-DE" dirty="0"/>
              <a:t> et </a:t>
            </a:r>
            <a:r>
              <a:rPr lang="de-DE" dirty="0" err="1"/>
              <a:t>accusam</a:t>
            </a:r>
            <a:r>
              <a:rPr lang="de-DE" dirty="0"/>
              <a:t> et </a:t>
            </a:r>
            <a:r>
              <a:rPr lang="de-DE" dirty="0" err="1"/>
              <a:t>justo</a:t>
            </a:r>
            <a:r>
              <a:rPr lang="de-DE" dirty="0"/>
              <a:t> </a:t>
            </a:r>
            <a:r>
              <a:rPr lang="de-DE" dirty="0" err="1"/>
              <a:t>duo</a:t>
            </a:r>
            <a:r>
              <a:rPr lang="de-DE" dirty="0"/>
              <a:t> </a:t>
            </a:r>
            <a:r>
              <a:rPr lang="de-DE" dirty="0" err="1"/>
              <a:t>dolores</a:t>
            </a:r>
            <a:r>
              <a:rPr lang="de-DE" dirty="0"/>
              <a:t> et </a:t>
            </a:r>
            <a:r>
              <a:rPr lang="de-DE" dirty="0" err="1"/>
              <a:t>ea</a:t>
            </a:r>
            <a:r>
              <a:rPr lang="de-DE" dirty="0"/>
              <a:t> </a:t>
            </a:r>
            <a:r>
              <a:rPr lang="de-DE" dirty="0" err="1"/>
              <a:t>rebum</a:t>
            </a:r>
            <a:r>
              <a:rPr lang="de-DE" dirty="0"/>
              <a:t>. Stet </a:t>
            </a:r>
            <a:r>
              <a:rPr lang="de-DE" dirty="0" err="1"/>
              <a:t>clita</a:t>
            </a:r>
            <a:r>
              <a:rPr lang="de-DE" dirty="0"/>
              <a:t> </a:t>
            </a:r>
            <a:r>
              <a:rPr lang="de-DE" dirty="0" err="1"/>
              <a:t>kasd</a:t>
            </a:r>
            <a:r>
              <a:rPr lang="de-DE" dirty="0"/>
              <a:t> </a:t>
            </a:r>
            <a:r>
              <a:rPr lang="de-DE" dirty="0" err="1"/>
              <a:t>gubergren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sea</a:t>
            </a:r>
            <a:r>
              <a:rPr lang="de-DE" dirty="0"/>
              <a:t> </a:t>
            </a:r>
            <a:r>
              <a:rPr lang="de-DE" dirty="0" err="1"/>
              <a:t>takimata</a:t>
            </a:r>
            <a:r>
              <a:rPr lang="de-DE" dirty="0"/>
              <a:t> sanctus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r>
              <a:rPr lang="de-DE" dirty="0"/>
              <a:t> </a:t>
            </a:r>
            <a:r>
              <a:rPr lang="de-DE" dirty="0" err="1"/>
              <a:t>dolor</a:t>
            </a:r>
            <a:r>
              <a:rPr lang="de-DE" dirty="0"/>
              <a:t> </a:t>
            </a:r>
            <a:r>
              <a:rPr lang="de-DE" dirty="0" err="1"/>
              <a:t>sit</a:t>
            </a:r>
            <a:r>
              <a:rPr lang="de-DE" dirty="0"/>
              <a:t> </a:t>
            </a:r>
            <a:r>
              <a:rPr lang="de-DE" dirty="0" err="1"/>
              <a:t>amet</a:t>
            </a:r>
            <a:r>
              <a:rPr lang="de-DE" dirty="0"/>
              <a:t>.</a:t>
            </a:r>
          </a:p>
          <a:p>
            <a:pPr lvl="0"/>
            <a:endParaRPr lang="de-DE" dirty="0"/>
          </a:p>
          <a:p>
            <a:pPr lvl="0"/>
            <a:endParaRPr lang="de-DE" dirty="0"/>
          </a:p>
        </p:txBody>
      </p:sp>
      <p:sp>
        <p:nvSpPr>
          <p:cNvPr id="13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Titel 20"/>
          <p:cNvSpPr>
            <a:spLocks noGrp="1"/>
          </p:cNvSpPr>
          <p:nvPr>
            <p:ph type="title" hasCustomPrompt="1"/>
          </p:nvPr>
        </p:nvSpPr>
        <p:spPr>
          <a:xfrm>
            <a:off x="520700" y="1089025"/>
            <a:ext cx="8101840" cy="89978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Titelmasterformat 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99855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0" y="1988808"/>
            <a:ext cx="4051300" cy="432057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Titel 20"/>
          <p:cNvSpPr>
            <a:spLocks noGrp="1"/>
          </p:cNvSpPr>
          <p:nvPr>
            <p:ph type="title" hasCustomPrompt="1"/>
          </p:nvPr>
        </p:nvSpPr>
        <p:spPr>
          <a:xfrm>
            <a:off x="520700" y="1089025"/>
            <a:ext cx="4051300" cy="899783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Abschnittstitel durch </a:t>
            </a:r>
            <a:br>
              <a:rPr lang="de-DE" dirty="0"/>
            </a:br>
            <a:r>
              <a:rPr lang="de-DE" dirty="0"/>
              <a:t>Klicken bearbeiten</a:t>
            </a:r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3"/>
          </p:nvPr>
        </p:nvSpPr>
        <p:spPr>
          <a:xfrm>
            <a:off x="4842036" y="1988808"/>
            <a:ext cx="3781264" cy="360048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6724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20700" y="1988808"/>
            <a:ext cx="3975100" cy="413735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8808"/>
            <a:ext cx="3974340" cy="4137355"/>
          </a:xfr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0818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0" y="1088689"/>
            <a:ext cx="8101840" cy="900119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0" y="1988808"/>
            <a:ext cx="3976688" cy="366091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0700" y="2348856"/>
            <a:ext cx="3976688" cy="3777306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3" name="Textplatzhalter 2"/>
          <p:cNvSpPr>
            <a:spLocks noGrp="1"/>
          </p:cNvSpPr>
          <p:nvPr>
            <p:ph type="body" idx="13"/>
          </p:nvPr>
        </p:nvSpPr>
        <p:spPr>
          <a:xfrm>
            <a:off x="4662012" y="1988808"/>
            <a:ext cx="3976688" cy="366091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65000"/>
                    <a:lumOff val="35000"/>
                  </a:schemeClr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4" name="Inhaltsplatzhalter 3"/>
          <p:cNvSpPr>
            <a:spLocks noGrp="1"/>
          </p:cNvSpPr>
          <p:nvPr>
            <p:ph sz="half" idx="14"/>
          </p:nvPr>
        </p:nvSpPr>
        <p:spPr>
          <a:xfrm>
            <a:off x="4662012" y="2348856"/>
            <a:ext cx="3976688" cy="3777306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5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341312" y="341304"/>
            <a:ext cx="7561131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931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20700" y="1088688"/>
            <a:ext cx="8371780" cy="1232675"/>
          </a:xfrm>
        </p:spPr>
        <p:txBody>
          <a:bodyPr/>
          <a:lstStyle>
            <a:lvl1pPr>
              <a:lnSpc>
                <a:spcPts val="3200"/>
              </a:lnSpc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Titelmasterformat durch</a:t>
            </a:r>
            <a:br>
              <a:rPr lang="de-DE" dirty="0"/>
            </a:br>
            <a:r>
              <a:rPr lang="de-DE" dirty="0"/>
              <a:t>Klicken bearbeiten</a:t>
            </a:r>
          </a:p>
        </p:txBody>
      </p:sp>
      <p:sp>
        <p:nvSpPr>
          <p:cNvPr id="9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849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3685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0700" y="1089024"/>
            <a:ext cx="2944813" cy="629748"/>
          </a:xfrm>
        </p:spPr>
        <p:txBody>
          <a:bodyPr anchor="t" anchorCtr="0"/>
          <a:lstStyle>
            <a:lvl1pPr algn="l">
              <a:lnSpc>
                <a:spcPts val="1900"/>
              </a:lnSpc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089025"/>
            <a:ext cx="5111750" cy="5037138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20700" y="1718772"/>
            <a:ext cx="2944813" cy="440739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1559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lnSpc>
                <a:spcPct val="100000"/>
              </a:lnSpc>
              <a:defRPr sz="2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Titelmasterformat durch </a:t>
            </a:r>
            <a:br>
              <a:rPr lang="de-DE" dirty="0"/>
            </a:br>
            <a:r>
              <a:rPr lang="de-DE" dirty="0"/>
              <a:t>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089025"/>
            <a:ext cx="5486400" cy="36385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394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0907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089025"/>
            <a:ext cx="2057400" cy="50371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089025"/>
            <a:ext cx="6019800" cy="5037138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Textplatzhalter 19"/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9188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mit Short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2087446"/>
            <a:ext cx="9144000" cy="4491974"/>
          </a:xfrm>
          <a:solidFill>
            <a:schemeClr val="tx2"/>
          </a:solidFill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0700" y="1988808"/>
            <a:ext cx="3331204" cy="4320576"/>
          </a:xfrm>
        </p:spPr>
        <p:txBody>
          <a:bodyPr lIns="0" tIns="216000" rIns="0" bIns="0">
            <a:normAutofit/>
          </a:bodyPr>
          <a:lstStyle>
            <a:lvl1pPr marL="180000" indent="-180000" algn="l">
              <a:buClr>
                <a:schemeClr val="accent2"/>
              </a:buClr>
              <a:buSzPct val="90000"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  <a:br>
              <a:rPr lang="de-DE" dirty="0"/>
            </a:br>
            <a:r>
              <a:rPr lang="de-DE" dirty="0"/>
              <a:t>durch Klicken bearbeiten</a:t>
            </a:r>
          </a:p>
          <a:p>
            <a:r>
              <a:rPr lang="de-DE" dirty="0" err="1"/>
              <a:t>Lorem</a:t>
            </a:r>
            <a:r>
              <a:rPr lang="de-DE" dirty="0"/>
              <a:t> </a:t>
            </a:r>
            <a:r>
              <a:rPr lang="de-DE" dirty="0" err="1"/>
              <a:t>Ipsum</a:t>
            </a:r>
            <a:endParaRPr lang="de-DE" dirty="0"/>
          </a:p>
        </p:txBody>
      </p:sp>
      <p:sp>
        <p:nvSpPr>
          <p:cNvPr id="21" name="Titel 20"/>
          <p:cNvSpPr>
            <a:spLocks noGrp="1"/>
          </p:cNvSpPr>
          <p:nvPr>
            <p:ph type="title"/>
          </p:nvPr>
        </p:nvSpPr>
        <p:spPr>
          <a:xfrm>
            <a:off x="520700" y="1448737"/>
            <a:ext cx="8011828" cy="540072"/>
          </a:xfrm>
        </p:spPr>
        <p:txBody>
          <a:bodyPr tIns="144000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520700" y="1089025"/>
            <a:ext cx="5690127" cy="359711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000" b="1" i="1">
                <a:solidFill>
                  <a:schemeClr val="accent2"/>
                </a:solidFill>
                <a:latin typeface="Palatino Linotype" panose="02040502050505030304" pitchFamily="18" charset="0"/>
              </a:defRPr>
            </a:lvl1pPr>
          </a:lstStyle>
          <a:p>
            <a:pPr lvl="0"/>
            <a:r>
              <a:rPr lang="de-DE" b="1" dirty="0" err="1"/>
              <a:t>Overline</a:t>
            </a:r>
            <a:r>
              <a:rPr lang="de-DE" b="1" dirty="0"/>
              <a:t>-F</a:t>
            </a:r>
            <a:r>
              <a:rPr lang="de-DE" dirty="0"/>
              <a:t>ormat bearbeiten</a:t>
            </a:r>
          </a:p>
        </p:txBody>
      </p:sp>
      <p:sp>
        <p:nvSpPr>
          <p:cNvPr id="8" name="Textplatzhalter 19"/>
          <p:cNvSpPr>
            <a:spLocks noGrp="1"/>
          </p:cNvSpPr>
          <p:nvPr>
            <p:ph type="body" sz="quarter" idx="15"/>
          </p:nvPr>
        </p:nvSpPr>
        <p:spPr>
          <a:xfrm>
            <a:off x="341313" y="341304"/>
            <a:ext cx="5869514" cy="56736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Rechteck 8"/>
          <p:cNvSpPr/>
          <p:nvPr userDrawn="1"/>
        </p:nvSpPr>
        <p:spPr>
          <a:xfrm>
            <a:off x="6462251" y="8376"/>
            <a:ext cx="2681749" cy="11701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1" name="Picture 5" descr="O:\Corporate_Design\Designentwicklung\11. PowerPoint\IfW_Logo_master_de_web_bea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028" y="234375"/>
            <a:ext cx="2205548" cy="85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06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O:\Corporate_Design\Designentwicklung\11. PowerPoint\IfW_Logo_master_de_web_beam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062" y="234375"/>
            <a:ext cx="1554418" cy="602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0700" y="1088689"/>
            <a:ext cx="8101840" cy="90011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</a:t>
            </a:r>
            <a:br>
              <a:rPr lang="de-DE" dirty="0"/>
            </a:br>
            <a:r>
              <a:rPr lang="de-DE" dirty="0"/>
              <a:t>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0700" y="1988808"/>
            <a:ext cx="8101840" cy="4320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       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830888" y="6580621"/>
            <a:ext cx="2133600" cy="28240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98DAC0E-DA96-443B-979B-9D97F7D93569}" type="datetime4">
              <a:rPr lang="de-DE" smtClean="0"/>
              <a:t>31. Mai 2021</a:t>
            </a:fld>
            <a:endParaRPr lang="de-DE" dirty="0"/>
          </a:p>
        </p:txBody>
      </p:sp>
      <p:grpSp>
        <p:nvGrpSpPr>
          <p:cNvPr id="24" name="Gruppieren 23"/>
          <p:cNvGrpSpPr/>
          <p:nvPr/>
        </p:nvGrpSpPr>
        <p:grpSpPr>
          <a:xfrm>
            <a:off x="-15073" y="6552640"/>
            <a:ext cx="9159073" cy="316523"/>
            <a:chOff x="-15073" y="6546501"/>
            <a:chExt cx="9159073" cy="316523"/>
          </a:xfrm>
        </p:grpSpPr>
        <p:sp>
          <p:nvSpPr>
            <p:cNvPr id="25" name="Rechteck 24"/>
            <p:cNvSpPr/>
            <p:nvPr userDrawn="1"/>
          </p:nvSpPr>
          <p:spPr>
            <a:xfrm>
              <a:off x="-15072" y="6546501"/>
              <a:ext cx="9159072" cy="311499"/>
            </a:xfrm>
            <a:prstGeom prst="rect">
              <a:avLst/>
            </a:prstGeom>
            <a:solidFill>
              <a:srgbClr val="D4D1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6" name="Freihandform 25"/>
            <p:cNvSpPr/>
            <p:nvPr userDrawn="1"/>
          </p:nvSpPr>
          <p:spPr>
            <a:xfrm>
              <a:off x="-15073" y="6546501"/>
              <a:ext cx="6752493" cy="316523"/>
            </a:xfrm>
            <a:custGeom>
              <a:avLst/>
              <a:gdLst>
                <a:gd name="connsiteX0" fmla="*/ 5025 w 6752493"/>
                <a:gd name="connsiteY0" fmla="*/ 0 h 316523"/>
                <a:gd name="connsiteX1" fmla="*/ 6752493 w 6752493"/>
                <a:gd name="connsiteY1" fmla="*/ 0 h 316523"/>
                <a:gd name="connsiteX2" fmla="*/ 6677130 w 6752493"/>
                <a:gd name="connsiteY2" fmla="*/ 316523 h 316523"/>
                <a:gd name="connsiteX3" fmla="*/ 0 w 6752493"/>
                <a:gd name="connsiteY3" fmla="*/ 316523 h 316523"/>
                <a:gd name="connsiteX4" fmla="*/ 5025 w 6752493"/>
                <a:gd name="connsiteY4" fmla="*/ 0 h 31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2493" h="316523">
                  <a:moveTo>
                    <a:pt x="5025" y="0"/>
                  </a:moveTo>
                  <a:lnTo>
                    <a:pt x="6752493" y="0"/>
                  </a:lnTo>
                  <a:lnTo>
                    <a:pt x="6677130" y="316523"/>
                  </a:lnTo>
                  <a:lnTo>
                    <a:pt x="0" y="316523"/>
                  </a:lnTo>
                  <a:lnTo>
                    <a:pt x="502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 </a:t>
              </a:r>
            </a:p>
          </p:txBody>
        </p:sp>
      </p:grpSp>
      <p:sp>
        <p:nvSpPr>
          <p:cNvPr id="27" name="Foliennummernplatzhalter 5"/>
          <p:cNvSpPr txBox="1">
            <a:spLocks/>
          </p:cNvSpPr>
          <p:nvPr/>
        </p:nvSpPr>
        <p:spPr>
          <a:xfrm>
            <a:off x="251520" y="6558235"/>
            <a:ext cx="1152128" cy="28620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F0BC66-E637-49F3-8A47-FF7AD261E0FC}" type="slidenum">
              <a:rPr lang="de-DE" sz="160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‹Nr.›</a:t>
            </a:fld>
            <a:r>
              <a:rPr lang="de-DE" sz="1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32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547664" y="6597352"/>
            <a:ext cx="4911824" cy="28724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/>
              <a:t>Land for Fish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4163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ts val="33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31448" y="2104111"/>
            <a:ext cx="8011828" cy="1350180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</a:rPr>
              <a:t>A </a:t>
            </a:r>
            <a:r>
              <a:rPr lang="de-DE" dirty="0" err="1">
                <a:solidFill>
                  <a:schemeClr val="tx1"/>
                </a:solidFill>
              </a:rPr>
              <a:t>scenario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based</a:t>
            </a:r>
            <a:r>
              <a:rPr lang="de-DE" dirty="0">
                <a:solidFill>
                  <a:schemeClr val="tx1"/>
                </a:solidFill>
              </a:rPr>
              <a:t> CGE </a:t>
            </a:r>
            <a:r>
              <a:rPr lang="de-DE" dirty="0" err="1">
                <a:solidFill>
                  <a:schemeClr val="tx1"/>
                </a:solidFill>
              </a:rPr>
              <a:t>analysis</a:t>
            </a:r>
            <a:r>
              <a:rPr lang="de-DE" dirty="0">
                <a:solidFill>
                  <a:schemeClr val="tx1"/>
                </a:solidFill>
              </a:rPr>
              <a:t> of </a:t>
            </a:r>
            <a:r>
              <a:rPr lang="de-DE" dirty="0" err="1">
                <a:solidFill>
                  <a:schemeClr val="tx1"/>
                </a:solidFill>
              </a:rPr>
              <a:t>the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effects</a:t>
            </a:r>
            <a:r>
              <a:rPr lang="de-DE" dirty="0">
                <a:solidFill>
                  <a:schemeClr val="tx1"/>
                </a:solidFill>
              </a:rPr>
              <a:t> of </a:t>
            </a:r>
            <a:r>
              <a:rPr lang="de-DE" dirty="0" err="1">
                <a:solidFill>
                  <a:schemeClr val="tx1"/>
                </a:solidFill>
              </a:rPr>
              <a:t>aquaculture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production</a:t>
            </a:r>
            <a:r>
              <a:rPr lang="de-DE" dirty="0">
                <a:solidFill>
                  <a:schemeClr val="tx1"/>
                </a:solidFill>
              </a:rPr>
              <a:t> on </a:t>
            </a:r>
            <a:r>
              <a:rPr lang="de-DE" dirty="0" err="1">
                <a:solidFill>
                  <a:schemeClr val="tx1"/>
                </a:solidFill>
              </a:rPr>
              <a:t>agricultural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markets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31448" y="1312039"/>
            <a:ext cx="8011828" cy="792072"/>
          </a:xfrm>
        </p:spPr>
        <p:txBody>
          <a:bodyPr/>
          <a:lstStyle/>
          <a:p>
            <a:r>
              <a:rPr lang="de-DE" sz="3600" dirty="0"/>
              <a:t>Land </a:t>
            </a:r>
            <a:r>
              <a:rPr lang="de-DE" sz="3600" dirty="0" err="1"/>
              <a:t>for</a:t>
            </a:r>
            <a:r>
              <a:rPr lang="de-DE" sz="3600" dirty="0"/>
              <a:t> Fish:</a:t>
            </a:r>
            <a:r>
              <a:rPr lang="de-DE" b="1" dirty="0"/>
              <a:t>	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4"/>
          </p:nvPr>
        </p:nvSpPr>
        <p:spPr>
          <a:xfrm>
            <a:off x="431448" y="3107156"/>
            <a:ext cx="8011828" cy="359711"/>
          </a:xfrm>
        </p:spPr>
        <p:txBody>
          <a:bodyPr/>
          <a:lstStyle/>
          <a:p>
            <a:r>
              <a:rPr lang="de-DE" sz="1200" dirty="0"/>
              <a:t>Tobias Heimann and Ruth Delzeit</a:t>
            </a:r>
          </a:p>
          <a:p>
            <a:endParaRPr lang="de-DE" sz="12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686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87824" y="2924944"/>
            <a:ext cx="2899172" cy="684128"/>
          </a:xfrm>
        </p:spPr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4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6E5C8B-2FF9-4BDF-8CAB-0DF12B2AB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/>
              <a:t>World Capture </a:t>
            </a:r>
            <a:r>
              <a:rPr lang="de-DE" sz="2000" dirty="0" err="1"/>
              <a:t>Fisheries</a:t>
            </a:r>
            <a:r>
              <a:rPr lang="de-DE" sz="2000" dirty="0"/>
              <a:t> and </a:t>
            </a:r>
            <a:r>
              <a:rPr lang="de-DE" sz="2000" dirty="0" err="1"/>
              <a:t>Aquaculture</a:t>
            </a:r>
            <a:r>
              <a:rPr lang="de-DE" sz="2000" dirty="0"/>
              <a:t> </a:t>
            </a:r>
            <a:r>
              <a:rPr lang="de-DE" sz="2000" dirty="0" err="1"/>
              <a:t>Production</a:t>
            </a:r>
            <a:endParaRPr lang="de-DE" sz="2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8D63CB-367A-4DB5-BE70-9B7C556B07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D4F0BEC-D21E-4FC2-8D9A-61FB5407B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56792"/>
            <a:ext cx="8766720" cy="435575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4E94E52-97E4-4A5A-9967-19BDDC36B046}"/>
              </a:ext>
            </a:extLst>
          </p:cNvPr>
          <p:cNvSpPr txBox="1"/>
          <p:nvPr/>
        </p:nvSpPr>
        <p:spPr>
          <a:xfrm>
            <a:off x="6804248" y="6103654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FAO (2020)</a:t>
            </a:r>
          </a:p>
        </p:txBody>
      </p:sp>
    </p:spTree>
    <p:extLst>
      <p:ext uri="{BB962C8B-B14F-4D97-AF65-F5344CB8AC3E}">
        <p14:creationId xmlns:p14="http://schemas.microsoft.com/office/powerpoint/2010/main" val="292682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0CCE9-EF5B-4D04-A917-FEE70D09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917424"/>
            <a:ext cx="8371780" cy="654137"/>
          </a:xfrm>
        </p:spPr>
        <p:txBody>
          <a:bodyPr/>
          <a:lstStyle/>
          <a:p>
            <a:r>
              <a:rPr lang="de-DE" sz="2400" dirty="0"/>
              <a:t>World Fish </a:t>
            </a:r>
            <a:r>
              <a:rPr lang="de-DE" sz="2400" dirty="0" err="1"/>
              <a:t>Utilization</a:t>
            </a:r>
            <a:r>
              <a:rPr lang="de-DE" sz="2400" dirty="0"/>
              <a:t> and Apparent </a:t>
            </a:r>
            <a:r>
              <a:rPr lang="de-DE" sz="2400" dirty="0" err="1"/>
              <a:t>Consumption</a:t>
            </a:r>
            <a:r>
              <a:rPr lang="de-DE" sz="2400" dirty="0"/>
              <a:t>, 1950 -2018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F3608F-75EA-4C90-B0AD-E86818066D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4C9CC82-C7B5-4BCB-8AEB-2E4DBE8EE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53" y="1792788"/>
            <a:ext cx="8532440" cy="37484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CEB22CD-7767-4889-84BD-A364C154DC0A}"/>
              </a:ext>
            </a:extLst>
          </p:cNvPr>
          <p:cNvSpPr txBox="1"/>
          <p:nvPr/>
        </p:nvSpPr>
        <p:spPr>
          <a:xfrm>
            <a:off x="6889945" y="5769312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FAO (2020)</a:t>
            </a:r>
          </a:p>
        </p:txBody>
      </p:sp>
    </p:spTree>
    <p:extLst>
      <p:ext uri="{BB962C8B-B14F-4D97-AF65-F5344CB8AC3E}">
        <p14:creationId xmlns:p14="http://schemas.microsoft.com/office/powerpoint/2010/main" val="25310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3B08E5C8-7A87-4074-A2C2-78C11CC814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dirty="0" err="1"/>
              <a:t>How</a:t>
            </a:r>
            <a:r>
              <a:rPr lang="de-DE" sz="2400" dirty="0"/>
              <a:t> large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effect</a:t>
            </a:r>
            <a:r>
              <a:rPr lang="de-DE" sz="2400" dirty="0"/>
              <a:t> of </a:t>
            </a:r>
            <a:r>
              <a:rPr lang="de-DE" sz="2400" dirty="0" err="1"/>
              <a:t>aquaculture</a:t>
            </a:r>
            <a:r>
              <a:rPr lang="de-DE" sz="2400" dirty="0"/>
              <a:t> </a:t>
            </a:r>
            <a:r>
              <a:rPr lang="de-DE" sz="2400" dirty="0" err="1"/>
              <a:t>production</a:t>
            </a:r>
            <a:r>
              <a:rPr lang="de-DE" sz="2400" dirty="0"/>
              <a:t> on </a:t>
            </a:r>
            <a:r>
              <a:rPr lang="de-DE" sz="2400" dirty="0" err="1"/>
              <a:t>agricultural</a:t>
            </a:r>
            <a:r>
              <a:rPr lang="de-DE" sz="2400" dirty="0"/>
              <a:t> </a:t>
            </a:r>
            <a:r>
              <a:rPr lang="de-DE" sz="2400" dirty="0" err="1"/>
              <a:t>markets</a:t>
            </a:r>
            <a:r>
              <a:rPr lang="de-DE" sz="2400" dirty="0"/>
              <a:t>?</a:t>
            </a:r>
          </a:p>
          <a:p>
            <a:pPr marL="457200" indent="-457200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dirty="0" err="1"/>
              <a:t>Which</a:t>
            </a:r>
            <a:r>
              <a:rPr lang="de-DE" sz="2400" dirty="0"/>
              <a:t> </a:t>
            </a:r>
            <a:r>
              <a:rPr lang="de-DE" sz="2400" dirty="0" err="1"/>
              <a:t>regions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</a:t>
            </a:r>
            <a:r>
              <a:rPr lang="de-DE" sz="2400" dirty="0" err="1"/>
              <a:t>the</a:t>
            </a:r>
            <a:r>
              <a:rPr lang="de-DE" sz="2400" dirty="0"/>
              <a:t> </a:t>
            </a:r>
            <a:r>
              <a:rPr lang="de-DE" sz="2400" dirty="0" err="1"/>
              <a:t>most</a:t>
            </a:r>
            <a:r>
              <a:rPr lang="de-DE" sz="2400" dirty="0"/>
              <a:t> </a:t>
            </a:r>
            <a:r>
              <a:rPr lang="de-DE" sz="2400" dirty="0" err="1"/>
              <a:t>affected</a:t>
            </a:r>
            <a:r>
              <a:rPr lang="de-DE" sz="2400" dirty="0"/>
              <a:t>?</a:t>
            </a:r>
          </a:p>
          <a:p>
            <a:pPr marL="457200" indent="-457200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How severe is the additional pressure on crop production if fishmeal is substituted by plant-based fodder? </a:t>
            </a:r>
          </a:p>
          <a:p>
            <a:pPr marL="457200" indent="-457200">
              <a:lnSpc>
                <a:spcPct val="12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What if ambitioned quotas limit wild catch, so that global fish stocks may be rebuilt to sustainable levels within 15-20 years? </a:t>
            </a:r>
            <a:endParaRPr lang="de-DE" sz="2400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69C632-BA3F-4CB3-9838-93E57CFF6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Research Questions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90068E-1DE9-4546-9439-AB6EF99E89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8EEF60-8230-47BF-9398-3CAEC3A0E5F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3363059-9A7C-49CD-BD29-FF430D4713F3}" type="datetime4">
              <a:rPr lang="de-DE" smtClean="0"/>
              <a:t>31. Mai 2021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669B121-60A8-4EEB-88AB-D9EFD0B547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Land for Fish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8050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0E9E27A-214C-4B13-835B-48F384588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44" y="1772816"/>
            <a:ext cx="8102095" cy="453656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de-DE" dirty="0" err="1">
                <a:solidFill>
                  <a:schemeClr val="tx1"/>
                </a:solidFill>
              </a:rPr>
              <a:t>Resource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Economic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Linkages</a:t>
            </a:r>
            <a:r>
              <a:rPr lang="de-DE" dirty="0">
                <a:solidFill>
                  <a:schemeClr val="tx1"/>
                </a:solidFill>
              </a:rPr>
              <a:t> of Capture and </a:t>
            </a:r>
            <a:r>
              <a:rPr lang="de-DE" dirty="0" err="1">
                <a:solidFill>
                  <a:schemeClr val="tx1"/>
                </a:solidFill>
              </a:rPr>
              <a:t>Aquaculture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Fisheries</a:t>
            </a:r>
            <a:endParaRPr lang="de-DE" dirty="0">
              <a:solidFill>
                <a:schemeClr val="tx1"/>
              </a:solidFill>
            </a:endParaRPr>
          </a:p>
          <a:p>
            <a:pPr lvl="1">
              <a:spcAft>
                <a:spcPts val="600"/>
              </a:spcAft>
            </a:pPr>
            <a:r>
              <a:rPr lang="de-DE" sz="1600" dirty="0" err="1"/>
              <a:t>Aquaculture</a:t>
            </a:r>
            <a:r>
              <a:rPr lang="de-DE" sz="1600" dirty="0"/>
              <a:t> </a:t>
            </a:r>
            <a:r>
              <a:rPr lang="de-DE" sz="1600" dirty="0" err="1"/>
              <a:t>production</a:t>
            </a:r>
            <a:r>
              <a:rPr lang="de-DE" sz="1600" dirty="0"/>
              <a:t> </a:t>
            </a:r>
            <a:r>
              <a:rPr lang="de-DE" sz="1600" dirty="0" err="1"/>
              <a:t>reliefes</a:t>
            </a:r>
            <a:r>
              <a:rPr lang="de-DE" sz="1600" dirty="0"/>
              <a:t> </a:t>
            </a:r>
            <a:r>
              <a:rPr lang="de-DE" sz="1600" dirty="0" err="1"/>
              <a:t>pressure</a:t>
            </a:r>
            <a:r>
              <a:rPr lang="de-DE" sz="1600" dirty="0"/>
              <a:t> on wild </a:t>
            </a:r>
            <a:r>
              <a:rPr lang="de-DE" sz="1600" dirty="0" err="1"/>
              <a:t>fish</a:t>
            </a:r>
            <a:r>
              <a:rPr lang="de-DE" sz="1600" dirty="0"/>
              <a:t> </a:t>
            </a:r>
            <a:r>
              <a:rPr lang="de-DE" sz="1600" dirty="0" err="1"/>
              <a:t>stocks</a:t>
            </a:r>
            <a:r>
              <a:rPr lang="de-DE" sz="1600" dirty="0"/>
              <a:t>… (Anderson 1985)</a:t>
            </a:r>
          </a:p>
          <a:p>
            <a:pPr lvl="1">
              <a:spcAft>
                <a:spcPts val="600"/>
              </a:spcAft>
            </a:pPr>
            <a:r>
              <a:rPr lang="de-DE" sz="1600" dirty="0"/>
              <a:t>… but </a:t>
            </a:r>
            <a:r>
              <a:rPr lang="de-DE" sz="1600" dirty="0" err="1"/>
              <a:t>excessive</a:t>
            </a:r>
            <a:r>
              <a:rPr lang="de-DE" sz="1600" dirty="0"/>
              <a:t> </a:t>
            </a:r>
            <a:r>
              <a:rPr lang="de-DE" sz="1600" dirty="0" err="1"/>
              <a:t>demand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fishmeal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fodder</a:t>
            </a:r>
            <a:r>
              <a:rPr lang="de-DE" sz="1600" dirty="0"/>
              <a:t> </a:t>
            </a:r>
            <a:r>
              <a:rPr lang="de-DE" sz="1600" dirty="0" err="1"/>
              <a:t>can</a:t>
            </a:r>
            <a:r>
              <a:rPr lang="de-DE" sz="1600" dirty="0"/>
              <a:t> </a:t>
            </a:r>
            <a:r>
              <a:rPr lang="de-DE" sz="1600" dirty="0" err="1"/>
              <a:t>be</a:t>
            </a:r>
            <a:r>
              <a:rPr lang="de-DE" sz="1600" dirty="0"/>
              <a:t> a </a:t>
            </a:r>
            <a:r>
              <a:rPr lang="de-DE" sz="1600" dirty="0" err="1"/>
              <a:t>threat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both</a:t>
            </a:r>
            <a:r>
              <a:rPr lang="de-DE" sz="1600" dirty="0"/>
              <a:t> </a:t>
            </a:r>
            <a:r>
              <a:rPr lang="de-DE" sz="1600" dirty="0" err="1"/>
              <a:t>fishing</a:t>
            </a:r>
            <a:r>
              <a:rPr lang="de-DE" sz="1600" dirty="0"/>
              <a:t> </a:t>
            </a:r>
            <a:r>
              <a:rPr lang="de-DE" sz="1600" dirty="0" err="1"/>
              <a:t>industries</a:t>
            </a:r>
            <a:r>
              <a:rPr lang="de-DE" sz="1600" dirty="0"/>
              <a:t> (</a:t>
            </a:r>
            <a:r>
              <a:rPr lang="de-DE" sz="1600" dirty="0" err="1"/>
              <a:t>Naylor</a:t>
            </a:r>
            <a:r>
              <a:rPr lang="de-DE" sz="1600" dirty="0"/>
              <a:t> et al., 2000; Merino et al., 2010 &amp; 2012) </a:t>
            </a:r>
          </a:p>
          <a:p>
            <a:pPr lvl="1">
              <a:spcAft>
                <a:spcPts val="600"/>
              </a:spcAft>
            </a:pPr>
            <a:r>
              <a:rPr lang="de-DE" sz="1600" dirty="0"/>
              <a:t>„Fish In – Fish Out“ (FIFO) Ratio </a:t>
            </a:r>
            <a:r>
              <a:rPr lang="de-DE" sz="1600" dirty="0" err="1"/>
              <a:t>is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</a:t>
            </a:r>
            <a:r>
              <a:rPr lang="de-DE" sz="1600" dirty="0" err="1"/>
              <a:t>crucial</a:t>
            </a:r>
            <a:r>
              <a:rPr lang="de-DE" sz="1600" dirty="0"/>
              <a:t> </a:t>
            </a:r>
            <a:r>
              <a:rPr lang="de-DE" sz="1600" dirty="0" err="1"/>
              <a:t>parameter</a:t>
            </a:r>
            <a:r>
              <a:rPr lang="de-DE" sz="1600" dirty="0"/>
              <a:t> (Merino et al., 2012; </a:t>
            </a:r>
            <a:r>
              <a:rPr lang="de-DE" sz="1600" dirty="0" err="1"/>
              <a:t>Regnier</a:t>
            </a:r>
            <a:r>
              <a:rPr lang="de-DE" sz="1600" dirty="0"/>
              <a:t> &amp; Schubert, 2017)</a:t>
            </a:r>
          </a:p>
          <a:p>
            <a:pPr lvl="2">
              <a:spcAft>
                <a:spcPts val="600"/>
              </a:spcAft>
            </a:pPr>
            <a:r>
              <a:rPr lang="de-DE" sz="1600" dirty="0"/>
              <a:t>Here: FIFO </a:t>
            </a:r>
            <a:r>
              <a:rPr lang="de-DE" sz="1600" dirty="0" err="1"/>
              <a:t>determined</a:t>
            </a:r>
            <a:r>
              <a:rPr lang="de-DE" sz="1600" dirty="0"/>
              <a:t> </a:t>
            </a:r>
            <a:r>
              <a:rPr lang="de-DE" sz="1600" dirty="0" err="1"/>
              <a:t>by</a:t>
            </a:r>
            <a:r>
              <a:rPr lang="de-DE" sz="1600" dirty="0"/>
              <a:t> </a:t>
            </a:r>
            <a:r>
              <a:rPr lang="de-DE" sz="1600" dirty="0" err="1"/>
              <a:t>technological</a:t>
            </a:r>
            <a:r>
              <a:rPr lang="de-DE" sz="1600" dirty="0"/>
              <a:t> </a:t>
            </a:r>
            <a:r>
              <a:rPr lang="de-DE" sz="1600" dirty="0" err="1"/>
              <a:t>progress</a:t>
            </a:r>
            <a:r>
              <a:rPr lang="de-DE" sz="1600" dirty="0"/>
              <a:t> and </a:t>
            </a:r>
            <a:r>
              <a:rPr lang="de-DE" sz="1600" dirty="0" err="1"/>
              <a:t>composition</a:t>
            </a:r>
            <a:r>
              <a:rPr lang="de-DE" sz="1600" dirty="0"/>
              <a:t> of </a:t>
            </a:r>
            <a:r>
              <a:rPr lang="de-DE" sz="1600" dirty="0" err="1"/>
              <a:t>farmed</a:t>
            </a:r>
            <a:r>
              <a:rPr lang="de-DE" sz="1600" dirty="0"/>
              <a:t> </a:t>
            </a:r>
            <a:r>
              <a:rPr lang="de-DE" sz="1600" dirty="0" err="1"/>
              <a:t>species</a:t>
            </a:r>
            <a:r>
              <a:rPr lang="de-DE" sz="1600" dirty="0"/>
              <a:t>. </a:t>
            </a:r>
          </a:p>
          <a:p>
            <a:pPr marL="914400" lvl="2" indent="0">
              <a:buNone/>
            </a:pPr>
            <a:endParaRPr lang="de-DE" dirty="0"/>
          </a:p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Land </a:t>
            </a:r>
            <a:r>
              <a:rPr lang="de-DE" dirty="0" err="1">
                <a:solidFill>
                  <a:schemeClr val="tx1"/>
                </a:solidFill>
              </a:rPr>
              <a:t>use</a:t>
            </a:r>
            <a:r>
              <a:rPr lang="de-DE" dirty="0">
                <a:solidFill>
                  <a:schemeClr val="tx1"/>
                </a:solidFill>
              </a:rPr>
              <a:t> of </a:t>
            </a:r>
            <a:r>
              <a:rPr lang="de-DE" dirty="0" err="1">
                <a:solidFill>
                  <a:schemeClr val="tx1"/>
                </a:solidFill>
              </a:rPr>
              <a:t>aquaculture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fish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production</a:t>
            </a:r>
            <a:endParaRPr lang="de-DE" dirty="0">
              <a:solidFill>
                <a:schemeClr val="tx1"/>
              </a:solidFill>
            </a:endParaRPr>
          </a:p>
          <a:p>
            <a:pPr lvl="1">
              <a:spcAft>
                <a:spcPts val="600"/>
              </a:spcAft>
            </a:pPr>
            <a:r>
              <a:rPr lang="de-DE" sz="1600" dirty="0" err="1"/>
              <a:t>Froehlich</a:t>
            </a:r>
            <a:r>
              <a:rPr lang="de-DE" sz="1600" dirty="0"/>
              <a:t> et al. 2018:</a:t>
            </a:r>
          </a:p>
          <a:p>
            <a:pPr lvl="2">
              <a:spcAft>
                <a:spcPts val="600"/>
              </a:spcAft>
            </a:pPr>
            <a:r>
              <a:rPr lang="de-DE" sz="1600" dirty="0"/>
              <a:t>Static </a:t>
            </a:r>
            <a:r>
              <a:rPr lang="de-DE" sz="1600" dirty="0" err="1"/>
              <a:t>agricultural</a:t>
            </a:r>
            <a:r>
              <a:rPr lang="de-DE" sz="1600" dirty="0"/>
              <a:t> </a:t>
            </a:r>
            <a:r>
              <a:rPr lang="de-DE" sz="1600" dirty="0" err="1"/>
              <a:t>sector</a:t>
            </a:r>
            <a:r>
              <a:rPr lang="de-DE" sz="1600" dirty="0"/>
              <a:t> </a:t>
            </a:r>
            <a:r>
              <a:rPr lang="de-DE" sz="1600" dirty="0" err="1"/>
              <a:t>model</a:t>
            </a:r>
            <a:endParaRPr lang="de-DE" sz="1600" dirty="0"/>
          </a:p>
          <a:p>
            <a:pPr lvl="2">
              <a:spcAft>
                <a:spcPts val="600"/>
              </a:spcAft>
            </a:pPr>
            <a:r>
              <a:rPr lang="de-DE" sz="1600" dirty="0"/>
              <a:t>Minor </a:t>
            </a:r>
            <a:r>
              <a:rPr lang="de-DE" sz="1600" dirty="0" err="1"/>
              <a:t>effects</a:t>
            </a:r>
            <a:r>
              <a:rPr lang="de-DE" sz="1600" dirty="0"/>
              <a:t> on </a:t>
            </a:r>
            <a:r>
              <a:rPr lang="de-DE" sz="1600" dirty="0" err="1"/>
              <a:t>land</a:t>
            </a:r>
            <a:r>
              <a:rPr lang="de-DE" sz="1600" dirty="0"/>
              <a:t> </a:t>
            </a:r>
            <a:r>
              <a:rPr lang="de-DE" sz="1600" dirty="0" err="1"/>
              <a:t>use</a:t>
            </a:r>
            <a:r>
              <a:rPr lang="de-DE" sz="1600" dirty="0"/>
              <a:t> </a:t>
            </a:r>
            <a:r>
              <a:rPr lang="de-DE" sz="1600" dirty="0" err="1"/>
              <a:t>compared</a:t>
            </a:r>
            <a:r>
              <a:rPr lang="de-DE" sz="1600" dirty="0"/>
              <a:t> </a:t>
            </a:r>
            <a:r>
              <a:rPr lang="de-DE" sz="1600" dirty="0" err="1"/>
              <a:t>to</a:t>
            </a:r>
            <a:r>
              <a:rPr lang="de-DE" sz="1600" dirty="0"/>
              <a:t> livestock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F1D1D6-ADB9-4C30-92B0-DD3E7581F6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B047C87-7B53-42E1-A502-38ED5D65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1089026"/>
            <a:ext cx="8101840" cy="567360"/>
          </a:xfrm>
        </p:spPr>
        <p:txBody>
          <a:bodyPr/>
          <a:lstStyle/>
          <a:p>
            <a:r>
              <a:rPr lang="de-DE" dirty="0" err="1"/>
              <a:t>Literature</a:t>
            </a:r>
            <a:r>
              <a:rPr lang="de-DE" dirty="0"/>
              <a:t> review</a:t>
            </a:r>
          </a:p>
        </p:txBody>
      </p:sp>
    </p:spTree>
    <p:extLst>
      <p:ext uri="{BB962C8B-B14F-4D97-AF65-F5344CB8AC3E}">
        <p14:creationId xmlns:p14="http://schemas.microsoft.com/office/powerpoint/2010/main" val="23748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CA9C2E3-A7C7-4614-982F-DDB6B243C6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2214555-7A50-4657-BE80-05B6E3D29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813" y="2529217"/>
            <a:ext cx="2232248" cy="899783"/>
          </a:xfrm>
        </p:spPr>
        <p:txBody>
          <a:bodyPr/>
          <a:lstStyle/>
          <a:p>
            <a:r>
              <a:rPr lang="de-DE" dirty="0"/>
              <a:t>Method</a:t>
            </a:r>
          </a:p>
        </p:txBody>
      </p:sp>
    </p:spTree>
    <p:extLst>
      <p:ext uri="{BB962C8B-B14F-4D97-AF65-F5344CB8AC3E}">
        <p14:creationId xmlns:p14="http://schemas.microsoft.com/office/powerpoint/2010/main" val="13796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520700" y="1412680"/>
            <a:ext cx="8101840" cy="4320576"/>
          </a:xfrm>
        </p:spPr>
        <p:txBody>
          <a:bodyPr>
            <a:normAutofit/>
          </a:bodyPr>
          <a:lstStyle/>
          <a:p>
            <a:pPr marL="342900" lvl="1" indent="-285750" algn="l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Recursive-dynamic, multi-regional, multi-sectoral CGE model of the world economy</a:t>
            </a:r>
          </a:p>
          <a:p>
            <a:pPr marL="342900" lvl="1" indent="-285750" algn="l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Economy in each region competes with other economies under flexible price and market clearing</a:t>
            </a:r>
          </a:p>
          <a:p>
            <a:pPr marL="342900" lvl="1" indent="-285750" algn="l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Bilateral Trade</a:t>
            </a:r>
          </a:p>
          <a:p>
            <a:pPr marL="342900" lvl="1" indent="-285750" algn="l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GTAP9 database (2011)</a:t>
            </a:r>
          </a:p>
          <a:p>
            <a:pPr marL="342900" lvl="1" indent="-285750" algn="l">
              <a:spcAft>
                <a:spcPts val="600"/>
              </a:spcAft>
              <a:buClr>
                <a:schemeClr val="accent2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GTAP-AEZ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400" dirty="0"/>
          </a:p>
          <a:p>
            <a:endParaRPr lang="de-DE" sz="32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520700" y="836712"/>
            <a:ext cx="8101840" cy="899783"/>
          </a:xfrm>
        </p:spPr>
        <p:txBody>
          <a:bodyPr/>
          <a:lstStyle/>
          <a:p>
            <a:r>
              <a:rPr lang="en-GB" sz="2600" dirty="0"/>
              <a:t>DART (Dynamic Applied Regional Trade) </a:t>
            </a:r>
            <a:br>
              <a:rPr lang="en-GB" dirty="0"/>
            </a:b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539552" y="341304"/>
            <a:ext cx="6571000" cy="567360"/>
          </a:xfrm>
        </p:spPr>
        <p:txBody>
          <a:bodyPr/>
          <a:lstStyle/>
          <a:p>
            <a:r>
              <a:rPr lang="de-DE" dirty="0"/>
              <a:t>Method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936" y="4070902"/>
            <a:ext cx="5631552" cy="244579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Land for Fish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3CED0496-7B6E-4185-B06A-0BAEBAE5E299}" type="datetime4">
              <a:rPr lang="de-DE" smtClean="0"/>
              <a:t>31. Mai 2021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87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5759874-71A4-46F8-B875-B59D89FA0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672" y="5135131"/>
            <a:ext cx="8304193" cy="1191078"/>
          </a:xfrm>
        </p:spPr>
        <p:txBody>
          <a:bodyPr>
            <a:normAutofit fontScale="92500" lnSpcReduction="10000"/>
          </a:bodyPr>
          <a:lstStyle/>
          <a:p>
            <a:r>
              <a:rPr lang="de-DE" dirty="0">
                <a:solidFill>
                  <a:schemeClr val="tx1"/>
                </a:solidFill>
              </a:rPr>
              <a:t>Average </a:t>
            </a:r>
            <a:r>
              <a:rPr lang="de-DE" dirty="0" err="1">
                <a:solidFill>
                  <a:schemeClr val="tx1"/>
                </a:solidFill>
              </a:rPr>
              <a:t>country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level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feed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composition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until</a:t>
            </a:r>
            <a:r>
              <a:rPr lang="de-DE" dirty="0">
                <a:solidFill>
                  <a:schemeClr val="tx1"/>
                </a:solidFill>
              </a:rPr>
              <a:t> 2018 </a:t>
            </a:r>
          </a:p>
          <a:p>
            <a:r>
              <a:rPr lang="de-DE" dirty="0" err="1">
                <a:solidFill>
                  <a:schemeClr val="tx1"/>
                </a:solidFill>
              </a:rPr>
              <a:t>Based</a:t>
            </a:r>
            <a:r>
              <a:rPr lang="de-DE" dirty="0">
                <a:solidFill>
                  <a:schemeClr val="tx1"/>
                </a:solidFill>
              </a:rPr>
              <a:t> on Pahlow et al. 2015, </a:t>
            </a:r>
            <a:r>
              <a:rPr lang="de-DE" dirty="0" err="1">
                <a:solidFill>
                  <a:schemeClr val="tx1"/>
                </a:solidFill>
              </a:rPr>
              <a:t>capturing</a:t>
            </a:r>
            <a:r>
              <a:rPr lang="de-DE" dirty="0">
                <a:solidFill>
                  <a:schemeClr val="tx1"/>
                </a:solidFill>
              </a:rPr>
              <a:t>:</a:t>
            </a:r>
          </a:p>
          <a:p>
            <a:pPr lvl="1"/>
            <a:r>
              <a:rPr lang="de-DE" sz="1800" dirty="0"/>
              <a:t>88% of global </a:t>
            </a:r>
            <a:r>
              <a:rPr lang="de-DE" sz="1800" dirty="0" err="1"/>
              <a:t>commercial</a:t>
            </a:r>
            <a:r>
              <a:rPr lang="de-DE" sz="1800" dirty="0"/>
              <a:t> </a:t>
            </a:r>
            <a:r>
              <a:rPr lang="de-DE" sz="1800" dirty="0" err="1"/>
              <a:t>feed-fed</a:t>
            </a:r>
            <a:r>
              <a:rPr lang="de-DE" sz="1800" dirty="0"/>
              <a:t> </a:t>
            </a:r>
            <a:r>
              <a:rPr lang="de-DE" sz="1800" dirty="0" err="1"/>
              <a:t>aquaculture</a:t>
            </a:r>
            <a:r>
              <a:rPr lang="de-DE" sz="1800" dirty="0"/>
              <a:t> </a:t>
            </a:r>
            <a:r>
              <a:rPr lang="de-DE" sz="1800" dirty="0" err="1"/>
              <a:t>fish</a:t>
            </a:r>
            <a:r>
              <a:rPr lang="de-DE" sz="1800" dirty="0"/>
              <a:t>.</a:t>
            </a:r>
          </a:p>
          <a:p>
            <a:pPr lvl="1"/>
            <a:r>
              <a:rPr lang="de-DE" sz="1800" dirty="0"/>
              <a:t>80% of total </a:t>
            </a:r>
            <a:r>
              <a:rPr lang="de-DE" sz="1800" dirty="0" err="1"/>
              <a:t>fed</a:t>
            </a:r>
            <a:r>
              <a:rPr lang="de-DE" sz="1800" dirty="0"/>
              <a:t> </a:t>
            </a:r>
            <a:r>
              <a:rPr lang="de-DE" sz="1800" dirty="0" err="1"/>
              <a:t>fish</a:t>
            </a:r>
            <a:r>
              <a:rPr lang="de-DE" sz="1800" dirty="0"/>
              <a:t> </a:t>
            </a:r>
            <a:r>
              <a:rPr lang="de-DE" sz="1800" dirty="0" err="1"/>
              <a:t>aquaculture</a:t>
            </a:r>
            <a:r>
              <a:rPr lang="de-DE" sz="1800" dirty="0"/>
              <a:t> </a:t>
            </a:r>
            <a:r>
              <a:rPr lang="de-DE" sz="1800" dirty="0" err="1"/>
              <a:t>from</a:t>
            </a:r>
            <a:r>
              <a:rPr lang="de-DE" sz="1800" dirty="0"/>
              <a:t> FAO </a:t>
            </a:r>
            <a:r>
              <a:rPr lang="de-DE" sz="1800" dirty="0" err="1"/>
              <a:t>FishStat</a:t>
            </a:r>
            <a:r>
              <a:rPr lang="de-DE" sz="1800" dirty="0"/>
              <a:t>.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44E618-CF51-493E-9E10-E483A626779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1313" y="341304"/>
            <a:ext cx="6571000" cy="351392"/>
          </a:xfrm>
        </p:spPr>
        <p:txBody>
          <a:bodyPr/>
          <a:lstStyle/>
          <a:p>
            <a:r>
              <a:rPr lang="de-DE" dirty="0"/>
              <a:t>Method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D66A9A0-C279-48D2-B885-1D067E65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823087"/>
            <a:ext cx="8101840" cy="899783"/>
          </a:xfrm>
        </p:spPr>
        <p:txBody>
          <a:bodyPr/>
          <a:lstStyle/>
          <a:p>
            <a:r>
              <a:rPr lang="de-DE" dirty="0"/>
              <a:t>Fish </a:t>
            </a:r>
            <a:r>
              <a:rPr lang="de-DE" dirty="0" err="1"/>
              <a:t>sectors</a:t>
            </a:r>
            <a:r>
              <a:rPr lang="de-DE" dirty="0"/>
              <a:t> in DART-BIOFISH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C5206F8-C144-4B1E-B6E7-0E3AC32D5D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72263" y="1484784"/>
            <a:ext cx="7272808" cy="33939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10557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54B3A0-DCEA-439C-8B6F-79C374042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Method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2D96822-66A9-4ADA-96AA-C3E9E8DB4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898144"/>
            <a:ext cx="8101840" cy="567361"/>
          </a:xfrm>
        </p:spPr>
        <p:txBody>
          <a:bodyPr/>
          <a:lstStyle/>
          <a:p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Fish </a:t>
            </a:r>
            <a:r>
              <a:rPr lang="de-DE" dirty="0" err="1"/>
              <a:t>Sector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6DCE62-C4D2-454B-BD12-231540FA40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8" y="1541545"/>
            <a:ext cx="6120680" cy="49548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0133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814820-4411-4052-B103-312BB16427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Method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4A50790-C44A-4C5F-BE43-97FB2C297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1244459"/>
            <a:ext cx="8101840" cy="755799"/>
          </a:xfrm>
        </p:spPr>
        <p:txBody>
          <a:bodyPr/>
          <a:lstStyle/>
          <a:p>
            <a:r>
              <a:rPr lang="de-DE" dirty="0"/>
              <a:t>Scenarios</a:t>
            </a:r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77FE5F7B-D008-4F12-A041-3F42F8788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1677125"/>
              </p:ext>
            </p:extLst>
          </p:nvPr>
        </p:nvGraphicFramePr>
        <p:xfrm>
          <a:off x="520700" y="2276872"/>
          <a:ext cx="8299772" cy="2999326"/>
        </p:xfrm>
        <a:graphic>
          <a:graphicData uri="http://schemas.openxmlformats.org/drawingml/2006/table">
            <a:tbl>
              <a:tblPr firstRow="1" firstCol="1" bandRow="1"/>
              <a:tblGrid>
                <a:gridCol w="1379680">
                  <a:extLst>
                    <a:ext uri="{9D8B030D-6E8A-4147-A177-3AD203B41FA5}">
                      <a16:colId xmlns:a16="http://schemas.microsoft.com/office/drawing/2014/main" val="3538348215"/>
                    </a:ext>
                  </a:extLst>
                </a:gridCol>
                <a:gridCol w="1729571">
                  <a:extLst>
                    <a:ext uri="{9D8B030D-6E8A-4147-A177-3AD203B41FA5}">
                      <a16:colId xmlns:a16="http://schemas.microsoft.com/office/drawing/2014/main" val="352377984"/>
                    </a:ext>
                  </a:extLst>
                </a:gridCol>
                <a:gridCol w="1730475">
                  <a:extLst>
                    <a:ext uri="{9D8B030D-6E8A-4147-A177-3AD203B41FA5}">
                      <a16:colId xmlns:a16="http://schemas.microsoft.com/office/drawing/2014/main" val="1848684372"/>
                    </a:ext>
                  </a:extLst>
                </a:gridCol>
                <a:gridCol w="1729571">
                  <a:extLst>
                    <a:ext uri="{9D8B030D-6E8A-4147-A177-3AD203B41FA5}">
                      <a16:colId xmlns:a16="http://schemas.microsoft.com/office/drawing/2014/main" val="942991000"/>
                    </a:ext>
                  </a:extLst>
                </a:gridCol>
                <a:gridCol w="1730475">
                  <a:extLst>
                    <a:ext uri="{9D8B030D-6E8A-4147-A177-3AD203B41FA5}">
                      <a16:colId xmlns:a16="http://schemas.microsoft.com/office/drawing/2014/main" val="1785000255"/>
                    </a:ext>
                  </a:extLst>
                </a:gridCol>
              </a:tblGrid>
              <a:tr h="448657">
                <a:tc>
                  <a:txBody>
                    <a:bodyPr/>
                    <a:lstStyle/>
                    <a:p>
                      <a:pPr algn="just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Scenario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FAO Projection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(Baseline)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Achieve SDG 14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(SDG 14)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Fast Growth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(Fast Growth)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Limited Fishmeal Supply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(Lim. Fishmeal)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180545"/>
                  </a:ext>
                </a:extLst>
              </a:tr>
              <a:tr h="34343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b="1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Sector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23182"/>
                  </a:ext>
                </a:extLst>
              </a:tr>
              <a:tr h="652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Capture Fisheries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growth rate of region-specific FAO projection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Reduction by 5% p.a. from 2018 – 2023, then constant 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growth rate of region-specific FAO projection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growth rate of region-specific FAO projection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8319996"/>
                  </a:ext>
                </a:extLst>
              </a:tr>
              <a:tr h="8694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Aquaculture Production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growth rate of region-specific FAO projection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Annual growth rate of region-specific FAO projection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 annual growth rate of region-specific FAO projection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Double annual growth rate of region-specific FAO projection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16506"/>
                  </a:ext>
                </a:extLst>
              </a:tr>
              <a:tr h="6520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Fishmeal Production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 production constant from 2018 - 2030</a:t>
                      </a:r>
                      <a:endParaRPr lang="de-DE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Endogenous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Endogenous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Global production constant from 2018 - 2030</a:t>
                      </a:r>
                      <a:endParaRPr lang="de-D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28414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05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C9F7953-054F-4AA6-8711-B4F60A21C9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A595B8B-C17D-4A10-A954-7E970AD5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813" y="2979108"/>
            <a:ext cx="3979292" cy="899783"/>
          </a:xfrm>
        </p:spPr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801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72D65C-A096-4E84-A181-60BE79BC32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D99B2754-2DB4-41C0-B35F-62DACDC0A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5690931"/>
              </p:ext>
            </p:extLst>
          </p:nvPr>
        </p:nvGraphicFramePr>
        <p:xfrm>
          <a:off x="341312" y="1268760"/>
          <a:ext cx="8263135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52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9AEF792-9DCB-45B5-A39E-901D6DD42E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301200FA-F362-41A0-BDDC-71B02A1ABE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48845"/>
              </p:ext>
            </p:extLst>
          </p:nvPr>
        </p:nvGraphicFramePr>
        <p:xfrm>
          <a:off x="467544" y="1628800"/>
          <a:ext cx="7920880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716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55EBFB9D-0B36-4646-95F5-CD49436595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610415"/>
              </p:ext>
            </p:extLst>
          </p:nvPr>
        </p:nvGraphicFramePr>
        <p:xfrm>
          <a:off x="2987824" y="1250951"/>
          <a:ext cx="5976672" cy="4992380"/>
        </p:xfrm>
        <a:graphic>
          <a:graphicData uri="http://schemas.openxmlformats.org/drawingml/2006/table">
            <a:tbl>
              <a:tblPr firstRow="1" firstCol="1" bandRow="1"/>
              <a:tblGrid>
                <a:gridCol w="747084">
                  <a:extLst>
                    <a:ext uri="{9D8B030D-6E8A-4147-A177-3AD203B41FA5}">
                      <a16:colId xmlns:a16="http://schemas.microsoft.com/office/drawing/2014/main" val="3884371499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3661857956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44407625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3635999466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3725911487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4074282665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1463897444"/>
                    </a:ext>
                  </a:extLst>
                </a:gridCol>
                <a:gridCol w="747084">
                  <a:extLst>
                    <a:ext uri="{9D8B030D-6E8A-4147-A177-3AD203B41FA5}">
                      <a16:colId xmlns:a16="http://schemas.microsoft.com/office/drawing/2014/main" val="2301096888"/>
                    </a:ext>
                  </a:extLst>
                </a:gridCol>
              </a:tblGrid>
              <a:tr h="193250"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Sector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Baseline Output 2030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ctr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Output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Price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54805"/>
                  </a:ext>
                </a:extLst>
              </a:tr>
              <a:tr h="224721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SGD 14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Fast Growth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Lim. </a:t>
                      </a:r>
                      <a:r>
                        <a:rPr lang="de-DE" sz="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Fmeal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SGD 14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Fast Growth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900" b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Lim. </a:t>
                      </a:r>
                      <a:r>
                        <a:rPr lang="de-DE" sz="900" b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Fmeal</a:t>
                      </a:r>
                      <a:endParaRPr lang="de-DE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722995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PDR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359.24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609887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WHT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321.27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1.6%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906383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MZE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311.80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-0.4%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-0.6%</a:t>
                      </a:r>
                      <a:endParaRPr lang="de-DE" sz="9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1.7%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525277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2311.08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-0.3%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0.7%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47205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RSD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70.68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7.3%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2.8%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782259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252.64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3.9%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2852901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OSDN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130.56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0.7%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212262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OLVS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986.74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-0.5%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-0.5%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-0.3%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421931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ILVS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1388.51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-1.8%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0.7%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488257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AQUF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113.14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3.9%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-18.3%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-18.1%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9378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CAPF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254.00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-21.8%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37.6%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3.6%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183027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FSHmeal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27.58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-17.6%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22.8%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27.8%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31.1%</a:t>
                      </a:r>
                      <a:endParaRPr lang="de-DE" sz="9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388919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RSDmeal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24.89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7.3%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16.0%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004575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SOYmeal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180.22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2.7%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157449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OSDNmeal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16.24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12.5%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25.2%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34.4%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7982756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RSDoil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22.93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9.7%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-4.8%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-12.0%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-16.5%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196552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SOYoil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75.79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10.3%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-3.8%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-9.2%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264488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OSDNoil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20.74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4.5%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8.1%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10.7%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-3.0%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-5.2%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-7.2%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314194"/>
                  </a:ext>
                </a:extLst>
              </a:tr>
              <a:tr h="19325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BDIE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22.96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18.2%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23.4%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-1.9%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-3.6%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de-DE" sz="9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-4.6%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088" marR="22088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003158"/>
                  </a:ext>
                </a:extLst>
              </a:tr>
            </a:tbl>
          </a:graphicData>
        </a:graphic>
      </p:graphicFrame>
      <p:sp>
        <p:nvSpPr>
          <p:cNvPr id="7" name="Textplatzhalter 2">
            <a:extLst>
              <a:ext uri="{FF2B5EF4-FFF2-40B4-BE49-F238E27FC236}">
                <a16:creationId xmlns:a16="http://schemas.microsoft.com/office/drawing/2014/main" id="{E76557FF-3220-42B0-A3B2-8CC82AFE0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512" y="139673"/>
            <a:ext cx="864096" cy="567360"/>
          </a:xfrm>
        </p:spPr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23A85F92-CEFA-4261-AE4F-7EE356155B5B}"/>
              </a:ext>
            </a:extLst>
          </p:cNvPr>
          <p:cNvSpPr txBox="1"/>
          <p:nvPr/>
        </p:nvSpPr>
        <p:spPr>
          <a:xfrm>
            <a:off x="-9015" y="908720"/>
            <a:ext cx="2852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Table 1:</a:t>
            </a:r>
          </a:p>
          <a:p>
            <a:r>
              <a:rPr lang="de-DE" dirty="0"/>
              <a:t>Global </a:t>
            </a:r>
            <a:r>
              <a:rPr lang="de-DE" dirty="0" err="1"/>
              <a:t>Production</a:t>
            </a:r>
            <a:r>
              <a:rPr lang="de-DE" dirty="0"/>
              <a:t> and Prices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11CEA282-1963-436F-B92E-9761889EECD2}"/>
              </a:ext>
            </a:extLst>
          </p:cNvPr>
          <p:cNvSpPr txBox="1"/>
          <p:nvPr/>
        </p:nvSpPr>
        <p:spPr>
          <a:xfrm>
            <a:off x="1436605" y="2279686"/>
            <a:ext cx="1407083" cy="33855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 err="1"/>
              <a:t>Crop</a:t>
            </a:r>
            <a:r>
              <a:rPr lang="de-DE" sz="1600" dirty="0"/>
              <a:t> </a:t>
            </a:r>
            <a:r>
              <a:rPr lang="de-DE" sz="1600" dirty="0" err="1"/>
              <a:t>Sectors</a:t>
            </a:r>
            <a:endParaRPr lang="de-DE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831D68A-1F7F-4872-935F-DF7CE9C3CD13}"/>
              </a:ext>
            </a:extLst>
          </p:cNvPr>
          <p:cNvSpPr txBox="1"/>
          <p:nvPr/>
        </p:nvSpPr>
        <p:spPr>
          <a:xfrm>
            <a:off x="1421358" y="3726324"/>
            <a:ext cx="1426353" cy="33855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/>
              <a:t>Animal </a:t>
            </a:r>
            <a:r>
              <a:rPr lang="de-DE" sz="1600" dirty="0" err="1"/>
              <a:t>Sectors</a:t>
            </a:r>
            <a:endParaRPr lang="de-DE" sz="16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3DC289F-9A0B-48AA-A5D1-61DC3DB3C0BD}"/>
              </a:ext>
            </a:extLst>
          </p:cNvPr>
          <p:cNvSpPr txBox="1"/>
          <p:nvPr/>
        </p:nvSpPr>
        <p:spPr>
          <a:xfrm>
            <a:off x="1417336" y="4653136"/>
            <a:ext cx="1426351" cy="33855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/>
              <a:t>Feed </a:t>
            </a:r>
            <a:r>
              <a:rPr lang="de-DE" sz="1600" dirty="0" err="1"/>
              <a:t>Sectors</a:t>
            </a:r>
            <a:endParaRPr lang="de-DE" sz="16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494ACF5-54EF-415C-ABDF-75458E12CF17}"/>
              </a:ext>
            </a:extLst>
          </p:cNvPr>
          <p:cNvSpPr txBox="1"/>
          <p:nvPr/>
        </p:nvSpPr>
        <p:spPr>
          <a:xfrm>
            <a:off x="1417337" y="5579948"/>
            <a:ext cx="1426350" cy="338554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de-DE" sz="1600" dirty="0" err="1"/>
              <a:t>Veg</a:t>
            </a:r>
            <a:r>
              <a:rPr lang="de-DE" sz="1600" dirty="0"/>
              <a:t>. </a:t>
            </a:r>
            <a:r>
              <a:rPr lang="de-DE" sz="1600" dirty="0" err="1"/>
              <a:t>Oils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390100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D46CE447-C82E-417D-874A-1F24BC9DC0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0736222"/>
              </p:ext>
            </p:extLst>
          </p:nvPr>
        </p:nvGraphicFramePr>
        <p:xfrm>
          <a:off x="971600" y="1628800"/>
          <a:ext cx="6264697" cy="3713226"/>
        </p:xfrm>
        <a:graphic>
          <a:graphicData uri="http://schemas.openxmlformats.org/drawingml/2006/table">
            <a:tbl>
              <a:tblPr firstRow="1" firstCol="1" bandRow="1"/>
              <a:tblGrid>
                <a:gridCol w="823283">
                  <a:extLst>
                    <a:ext uri="{9D8B030D-6E8A-4147-A177-3AD203B41FA5}">
                      <a16:colId xmlns:a16="http://schemas.microsoft.com/office/drawing/2014/main" val="2758542388"/>
                    </a:ext>
                  </a:extLst>
                </a:gridCol>
                <a:gridCol w="1139035">
                  <a:extLst>
                    <a:ext uri="{9D8B030D-6E8A-4147-A177-3AD203B41FA5}">
                      <a16:colId xmlns:a16="http://schemas.microsoft.com/office/drawing/2014/main" val="3705748074"/>
                    </a:ext>
                  </a:extLst>
                </a:gridCol>
                <a:gridCol w="1139035">
                  <a:extLst>
                    <a:ext uri="{9D8B030D-6E8A-4147-A177-3AD203B41FA5}">
                      <a16:colId xmlns:a16="http://schemas.microsoft.com/office/drawing/2014/main" val="342677457"/>
                    </a:ext>
                  </a:extLst>
                </a:gridCol>
                <a:gridCol w="1054448">
                  <a:extLst>
                    <a:ext uri="{9D8B030D-6E8A-4147-A177-3AD203B41FA5}">
                      <a16:colId xmlns:a16="http://schemas.microsoft.com/office/drawing/2014/main" val="607291971"/>
                    </a:ext>
                  </a:extLst>
                </a:gridCol>
                <a:gridCol w="1054448">
                  <a:extLst>
                    <a:ext uri="{9D8B030D-6E8A-4147-A177-3AD203B41FA5}">
                      <a16:colId xmlns:a16="http://schemas.microsoft.com/office/drawing/2014/main" val="4052127400"/>
                    </a:ext>
                  </a:extLst>
                </a:gridCol>
                <a:gridCol w="1054448">
                  <a:extLst>
                    <a:ext uri="{9D8B030D-6E8A-4147-A177-3AD203B41FA5}">
                      <a16:colId xmlns:a16="http://schemas.microsoft.com/office/drawing/2014/main" val="3775484781"/>
                    </a:ext>
                  </a:extLst>
                </a:gridCol>
              </a:tblGrid>
              <a:tr h="4103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Region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Crop / Land Use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Area Baseline 2030 (in 1000 ha)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SGD 14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Fast Growth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∆ Lim. </a:t>
                      </a:r>
                      <a:r>
                        <a:rPr lang="de-DE" sz="10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Fishmeal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352996"/>
                  </a:ext>
                </a:extLst>
              </a:tr>
              <a:tr h="189750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BRA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44833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1,2%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2,7%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7772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C_B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7814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-0,4%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-0,6%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-0,9%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818146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11160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-1,2%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-1,6%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-2,5%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139604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Pasture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174717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-0,1%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-0,5%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-0,7%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9557874"/>
                  </a:ext>
                </a:extLst>
              </a:tr>
              <a:tr h="189750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PAC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32524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0,3%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2,4%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669851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9179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-1,0%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-1,7%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-2,4%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165816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Pasture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140668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1,8%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-0,2%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-0,3%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585011"/>
                  </a:ext>
                </a:extLst>
              </a:tr>
              <a:tr h="189750">
                <a:tc row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USA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54524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1,9%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2,7%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4,4%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5814400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48502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-1,3%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-1,0%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-1,8%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64188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WHT</a:t>
                      </a:r>
                      <a:endParaRPr lang="de-DE" sz="1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14496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-2,3%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-1,6%</a:t>
                      </a:r>
                      <a:endParaRPr lang="de-DE" sz="1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-2,8%</a:t>
                      </a:r>
                      <a:endParaRPr lang="de-DE" sz="100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744221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MZE</a:t>
                      </a:r>
                      <a:endParaRPr lang="de-DE" sz="1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26116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0,5%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-1,0%</a:t>
                      </a:r>
                      <a:endParaRPr lang="de-DE" sz="1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7030A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-1,5%</a:t>
                      </a:r>
                      <a:endParaRPr lang="de-DE" sz="10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1208094"/>
                  </a:ext>
                </a:extLst>
              </a:tr>
              <a:tr h="189750">
                <a:tc row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CHN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RSD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6903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6,6%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14,1%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23,4%</a:t>
                      </a:r>
                      <a:endParaRPr lang="de-DE" sz="1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6777421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SOY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3657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3,0%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3,2%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5,7%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899747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OSDN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6022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1,6%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2,9%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5,3%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897209"/>
                  </a:ext>
                </a:extLst>
              </a:tr>
              <a:tr h="18975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AGR</a:t>
                      </a:r>
                      <a:endParaRPr lang="de-DE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59942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-0,5%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-0,8%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-1,3%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09145"/>
                  </a:ext>
                </a:extLst>
              </a:tr>
              <a:tr h="11415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Pasture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376264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0,1%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-0,7%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de-DE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-0,9%</a:t>
                      </a:r>
                      <a:endParaRPr lang="de-DE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315" marR="30315" marT="0" marB="0" anchor="b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0496637"/>
                  </a:ext>
                </a:extLst>
              </a:tr>
            </a:tbl>
          </a:graphicData>
        </a:graphic>
      </p:graphicFrame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769006D-B341-4DB3-8FEA-113B36B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6945BB1-B151-4C79-8BDA-5C6E3ED3A045}"/>
              </a:ext>
            </a:extLst>
          </p:cNvPr>
          <p:cNvSpPr txBox="1"/>
          <p:nvPr/>
        </p:nvSpPr>
        <p:spPr>
          <a:xfrm>
            <a:off x="899592" y="908664"/>
            <a:ext cx="3417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Table 2: Regional Land-Use Change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A704296-7DC7-4D29-A4B2-E5E293A3FF64}"/>
              </a:ext>
            </a:extLst>
          </p:cNvPr>
          <p:cNvSpPr txBox="1"/>
          <p:nvPr/>
        </p:nvSpPr>
        <p:spPr>
          <a:xfrm>
            <a:off x="539552" y="5692830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Global </a:t>
            </a:r>
            <a:r>
              <a:rPr lang="de-DE" dirty="0" err="1"/>
              <a:t>change</a:t>
            </a:r>
            <a:r>
              <a:rPr lang="de-DE" dirty="0"/>
              <a:t> in </a:t>
            </a:r>
            <a:r>
              <a:rPr lang="de-DE" b="1" dirty="0" err="1"/>
              <a:t>soy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 (</a:t>
            </a:r>
            <a:r>
              <a:rPr lang="de-DE" dirty="0" err="1"/>
              <a:t>lim</a:t>
            </a:r>
            <a:r>
              <a:rPr lang="de-DE" dirty="0"/>
              <a:t>. </a:t>
            </a:r>
            <a:r>
              <a:rPr lang="de-DE" dirty="0" err="1"/>
              <a:t>fishmeal</a:t>
            </a:r>
            <a:r>
              <a:rPr lang="de-DE" dirty="0"/>
              <a:t> </a:t>
            </a:r>
            <a:r>
              <a:rPr lang="de-DE" dirty="0" err="1"/>
              <a:t>supply</a:t>
            </a:r>
            <a:r>
              <a:rPr lang="de-DE" dirty="0"/>
              <a:t>): </a:t>
            </a:r>
            <a:r>
              <a:rPr lang="de-DE" b="1" dirty="0"/>
              <a:t>1.2</a:t>
            </a:r>
            <a:r>
              <a:rPr lang="de-DE" dirty="0"/>
              <a:t> </a:t>
            </a:r>
            <a:r>
              <a:rPr lang="de-DE" b="1" dirty="0"/>
              <a:t>Times</a:t>
            </a:r>
            <a:r>
              <a:rPr lang="de-DE" dirty="0"/>
              <a:t> Area of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Netherlands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67228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57D578-3A3A-4E5C-A484-D7DFEB9E3C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B99F5E3-20DA-4D51-8674-0B5656E9717E}"/>
              </a:ext>
            </a:extLst>
          </p:cNvPr>
          <p:cNvSpPr txBox="1"/>
          <p:nvPr/>
        </p:nvSpPr>
        <p:spPr>
          <a:xfrm>
            <a:off x="348209" y="1079404"/>
            <a:ext cx="542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3: Regional </a:t>
            </a:r>
            <a:r>
              <a:rPr lang="de-DE" dirty="0" err="1"/>
              <a:t>Changes</a:t>
            </a:r>
            <a:r>
              <a:rPr lang="de-DE" dirty="0"/>
              <a:t> in Food and Staple </a:t>
            </a:r>
            <a:r>
              <a:rPr lang="de-DE" dirty="0" err="1"/>
              <a:t>Crop</a:t>
            </a:r>
            <a:r>
              <a:rPr lang="de-DE" dirty="0"/>
              <a:t> Prices</a:t>
            </a:r>
          </a:p>
        </p:txBody>
      </p:sp>
      <p:graphicFrame>
        <p:nvGraphicFramePr>
          <p:cNvPr id="11" name="Inhaltsplatzhalter 10">
            <a:extLst>
              <a:ext uri="{FF2B5EF4-FFF2-40B4-BE49-F238E27FC236}">
                <a16:creationId xmlns:a16="http://schemas.microsoft.com/office/drawing/2014/main" id="{AE6AABA3-6EFB-497A-807C-3D6AFA4D5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7096555"/>
              </p:ext>
            </p:extLst>
          </p:nvPr>
        </p:nvGraphicFramePr>
        <p:xfrm>
          <a:off x="341313" y="1890163"/>
          <a:ext cx="8616278" cy="3888433"/>
        </p:xfrm>
        <a:graphic>
          <a:graphicData uri="http://schemas.openxmlformats.org/drawingml/2006/table">
            <a:tbl>
              <a:tblPr/>
              <a:tblGrid>
                <a:gridCol w="783298">
                  <a:extLst>
                    <a:ext uri="{9D8B030D-6E8A-4147-A177-3AD203B41FA5}">
                      <a16:colId xmlns:a16="http://schemas.microsoft.com/office/drawing/2014/main" val="2176234241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3136548023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866414513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2288508556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2137860698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3852635130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43305777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4084150805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1980417980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2407164285"/>
                    </a:ext>
                  </a:extLst>
                </a:gridCol>
                <a:gridCol w="783298">
                  <a:extLst>
                    <a:ext uri="{9D8B030D-6E8A-4147-A177-3AD203B41FA5}">
                      <a16:colId xmlns:a16="http://schemas.microsoft.com/office/drawing/2014/main" val="3987938591"/>
                    </a:ext>
                  </a:extLst>
                </a:gridCol>
              </a:tblGrid>
              <a:tr h="242270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 Difference to Baseline in 2030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891237"/>
                  </a:ext>
                </a:extLst>
              </a:tr>
              <a:tr h="2422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Region</a:t>
                      </a:r>
                    </a:p>
                  </a:txBody>
                  <a:tcPr marL="9207" marR="9207" marT="920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Wheat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Maize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Paddy Rice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Food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Processed Meat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145199"/>
                  </a:ext>
                </a:extLst>
              </a:tr>
              <a:tr h="24227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 14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 14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 14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 14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 14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157247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576710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5,1%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02592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LAM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964214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734169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AFR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744395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CHN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182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-1,8%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754216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EAS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341707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829110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020779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RNE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9349907"/>
                  </a:ext>
                </a:extLst>
              </a:tr>
              <a:tr h="24227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03766"/>
                  </a:ext>
                </a:extLst>
              </a:tr>
              <a:tr h="254383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USA</a:t>
                      </a:r>
                    </a:p>
                  </a:txBody>
                  <a:tcPr marL="9207" marR="9207" marT="9207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207" marR="9207" marT="9207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207" marR="9207" marT="9207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934478"/>
                  </a:ext>
                </a:extLst>
              </a:tr>
            </a:tbl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8E974737-FE91-43C1-9604-D1C73E0D350A}"/>
              </a:ext>
            </a:extLst>
          </p:cNvPr>
          <p:cNvSpPr/>
          <p:nvPr/>
        </p:nvSpPr>
        <p:spPr>
          <a:xfrm>
            <a:off x="341312" y="5326025"/>
            <a:ext cx="2214464" cy="2261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ED50E138-C1F0-48C6-9EB9-4A45E1663B41}"/>
              </a:ext>
            </a:extLst>
          </p:cNvPr>
          <p:cNvSpPr/>
          <p:nvPr/>
        </p:nvSpPr>
        <p:spPr>
          <a:xfrm>
            <a:off x="348209" y="3640301"/>
            <a:ext cx="2201481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2E66F341-DB51-426B-85E7-978A069CFB08}"/>
              </a:ext>
            </a:extLst>
          </p:cNvPr>
          <p:cNvSpPr/>
          <p:nvPr/>
        </p:nvSpPr>
        <p:spPr>
          <a:xfrm>
            <a:off x="341312" y="2897324"/>
            <a:ext cx="2214464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A0429D6-3C7E-403F-922F-ED03188733AE}"/>
              </a:ext>
            </a:extLst>
          </p:cNvPr>
          <p:cNvSpPr/>
          <p:nvPr/>
        </p:nvSpPr>
        <p:spPr>
          <a:xfrm>
            <a:off x="341313" y="2636912"/>
            <a:ext cx="2214463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3BD3171-275A-4567-A646-BBA7288DFF45}"/>
              </a:ext>
            </a:extLst>
          </p:cNvPr>
          <p:cNvSpPr/>
          <p:nvPr/>
        </p:nvSpPr>
        <p:spPr>
          <a:xfrm>
            <a:off x="339688" y="4064347"/>
            <a:ext cx="2201481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72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CECB86-C4B8-434D-A081-825A68D3ED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FD93F03-71F2-4901-BED8-22F2DB50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808" y="3068960"/>
            <a:ext cx="4339332" cy="899783"/>
          </a:xfrm>
        </p:spPr>
        <p:txBody>
          <a:bodyPr/>
          <a:lstStyle/>
          <a:p>
            <a:r>
              <a:rPr lang="de-DE" dirty="0" err="1"/>
              <a:t>Sensitivity</a:t>
            </a:r>
            <a:r>
              <a:rPr lang="de-DE" dirty="0"/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val="413210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554B3A0-DCEA-439C-8B6F-79C374042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Sensitivity</a:t>
            </a:r>
            <a:r>
              <a:rPr lang="de-DE" dirty="0"/>
              <a:t> Analysis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6DCE62-C4D2-454B-BD12-231540FA40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11660" y="1484784"/>
            <a:ext cx="6120680" cy="49548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6" name="Titel 3">
            <a:extLst>
              <a:ext uri="{FF2B5EF4-FFF2-40B4-BE49-F238E27FC236}">
                <a16:creationId xmlns:a16="http://schemas.microsoft.com/office/drawing/2014/main" id="{300212F1-4A46-4144-A8DD-0D89E050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908664"/>
            <a:ext cx="8102600" cy="900113"/>
          </a:xfrm>
        </p:spPr>
        <p:txBody>
          <a:bodyPr/>
          <a:lstStyle/>
          <a:p>
            <a:r>
              <a:rPr lang="de-DE" dirty="0" err="1"/>
              <a:t>Production</a:t>
            </a:r>
            <a:r>
              <a:rPr lang="de-DE" dirty="0"/>
              <a:t> </a:t>
            </a:r>
            <a:r>
              <a:rPr lang="de-DE" dirty="0" err="1"/>
              <a:t>Structure</a:t>
            </a:r>
            <a:r>
              <a:rPr lang="de-DE" dirty="0"/>
              <a:t> of </a:t>
            </a:r>
            <a:r>
              <a:rPr lang="de-DE" dirty="0" err="1"/>
              <a:t>the</a:t>
            </a:r>
            <a:r>
              <a:rPr lang="de-DE" dirty="0"/>
              <a:t> Fish </a:t>
            </a:r>
            <a:r>
              <a:rPr lang="de-DE" dirty="0" err="1"/>
              <a:t>Sector</a:t>
            </a:r>
            <a:endParaRPr lang="de-DE" dirty="0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722E3DCC-813F-4DC8-85C1-434D560EACD4}"/>
              </a:ext>
            </a:extLst>
          </p:cNvPr>
          <p:cNvSpPr/>
          <p:nvPr/>
        </p:nvSpPr>
        <p:spPr>
          <a:xfrm>
            <a:off x="3923928" y="5144541"/>
            <a:ext cx="1944216" cy="1359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2E6FE33-97A6-4D12-8DEC-2030B0453507}"/>
              </a:ext>
            </a:extLst>
          </p:cNvPr>
          <p:cNvSpPr txBox="1"/>
          <p:nvPr/>
        </p:nvSpPr>
        <p:spPr>
          <a:xfrm>
            <a:off x="5849421" y="5373216"/>
            <a:ext cx="2953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ym typeface="Wingdings" panose="05000000000000000000" pitchFamily="2" charset="2"/>
              </a:rPr>
              <a:t> </a:t>
            </a:r>
            <a:r>
              <a:rPr lang="de-DE" dirty="0" err="1"/>
              <a:t>Determines</a:t>
            </a:r>
            <a:r>
              <a:rPr lang="de-DE" dirty="0"/>
              <a:t> </a:t>
            </a:r>
            <a:r>
              <a:rPr lang="de-DE" dirty="0" err="1"/>
              <a:t>FiFo</a:t>
            </a:r>
            <a:r>
              <a:rPr lang="de-DE" dirty="0"/>
              <a:t>-Ratio</a:t>
            </a:r>
          </a:p>
        </p:txBody>
      </p:sp>
    </p:spTree>
    <p:extLst>
      <p:ext uri="{BB962C8B-B14F-4D97-AF65-F5344CB8AC3E}">
        <p14:creationId xmlns:p14="http://schemas.microsoft.com/office/powerpoint/2010/main" val="15733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2">
            <a:extLst>
              <a:ext uri="{FF2B5EF4-FFF2-40B4-BE49-F238E27FC236}">
                <a16:creationId xmlns:a16="http://schemas.microsoft.com/office/drawing/2014/main" id="{DD7AD51B-6876-4210-BD4C-A78E82B241E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9512" y="116632"/>
            <a:ext cx="6571000" cy="567360"/>
          </a:xfrm>
        </p:spPr>
        <p:txBody>
          <a:bodyPr/>
          <a:lstStyle/>
          <a:p>
            <a:r>
              <a:rPr lang="de-DE" dirty="0" err="1"/>
              <a:t>Sensitivity</a:t>
            </a:r>
            <a:r>
              <a:rPr lang="de-DE" dirty="0"/>
              <a:t> Analysis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2D5BF78-974C-4027-9E29-3E79ADBCA938}"/>
              </a:ext>
            </a:extLst>
          </p:cNvPr>
          <p:cNvSpPr txBox="1"/>
          <p:nvPr/>
        </p:nvSpPr>
        <p:spPr>
          <a:xfrm>
            <a:off x="899592" y="519063"/>
            <a:ext cx="5976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Fish Feed </a:t>
            </a:r>
            <a:r>
              <a:rPr lang="de-DE" dirty="0" err="1"/>
              <a:t>Composition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Scenario and </a:t>
            </a:r>
            <a:r>
              <a:rPr lang="de-DE" dirty="0" err="1"/>
              <a:t>Elasticity</a:t>
            </a:r>
            <a:endParaRPr lang="de-DE" dirty="0"/>
          </a:p>
          <a:p>
            <a:endParaRPr lang="de-DE" dirty="0"/>
          </a:p>
        </p:txBody>
      </p:sp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524E0776-F926-4D1B-9731-A8D96EF241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1427933"/>
              </p:ext>
            </p:extLst>
          </p:nvPr>
        </p:nvGraphicFramePr>
        <p:xfrm>
          <a:off x="395536" y="908720"/>
          <a:ext cx="701040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2226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ABF891-C068-4F42-9486-2D108A46E8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Sensitivity</a:t>
            </a:r>
            <a:r>
              <a:rPr lang="de-DE" dirty="0"/>
              <a:t> Analysis</a:t>
            </a:r>
          </a:p>
        </p:txBody>
      </p:sp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258404F9-04E7-4D4D-A7CC-81B7817AD5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5989032"/>
              </p:ext>
            </p:extLst>
          </p:nvPr>
        </p:nvGraphicFramePr>
        <p:xfrm>
          <a:off x="1583850" y="2326702"/>
          <a:ext cx="6840761" cy="2964165"/>
        </p:xfrm>
        <a:graphic>
          <a:graphicData uri="http://schemas.openxmlformats.org/drawingml/2006/table">
            <a:tbl>
              <a:tblPr/>
              <a:tblGrid>
                <a:gridCol w="1054452">
                  <a:extLst>
                    <a:ext uri="{9D8B030D-6E8A-4147-A177-3AD203B41FA5}">
                      <a16:colId xmlns:a16="http://schemas.microsoft.com/office/drawing/2014/main" val="3562181306"/>
                    </a:ext>
                  </a:extLst>
                </a:gridCol>
                <a:gridCol w="975369">
                  <a:extLst>
                    <a:ext uri="{9D8B030D-6E8A-4147-A177-3AD203B41FA5}">
                      <a16:colId xmlns:a16="http://schemas.microsoft.com/office/drawing/2014/main" val="1422662792"/>
                    </a:ext>
                  </a:extLst>
                </a:gridCol>
                <a:gridCol w="949007">
                  <a:extLst>
                    <a:ext uri="{9D8B030D-6E8A-4147-A177-3AD203B41FA5}">
                      <a16:colId xmlns:a16="http://schemas.microsoft.com/office/drawing/2014/main" val="4063517930"/>
                    </a:ext>
                  </a:extLst>
                </a:gridCol>
                <a:gridCol w="962188">
                  <a:extLst>
                    <a:ext uri="{9D8B030D-6E8A-4147-A177-3AD203B41FA5}">
                      <a16:colId xmlns:a16="http://schemas.microsoft.com/office/drawing/2014/main" val="2083362685"/>
                    </a:ext>
                  </a:extLst>
                </a:gridCol>
                <a:gridCol w="962188">
                  <a:extLst>
                    <a:ext uri="{9D8B030D-6E8A-4147-A177-3AD203B41FA5}">
                      <a16:colId xmlns:a16="http://schemas.microsoft.com/office/drawing/2014/main" val="3791291721"/>
                    </a:ext>
                  </a:extLst>
                </a:gridCol>
                <a:gridCol w="962188">
                  <a:extLst>
                    <a:ext uri="{9D8B030D-6E8A-4147-A177-3AD203B41FA5}">
                      <a16:colId xmlns:a16="http://schemas.microsoft.com/office/drawing/2014/main" val="2006339357"/>
                    </a:ext>
                  </a:extLst>
                </a:gridCol>
                <a:gridCol w="975369">
                  <a:extLst>
                    <a:ext uri="{9D8B030D-6E8A-4147-A177-3AD203B41FA5}">
                      <a16:colId xmlns:a16="http://schemas.microsoft.com/office/drawing/2014/main" val="1872096429"/>
                    </a:ext>
                  </a:extLst>
                </a:gridCol>
              </a:tblGrid>
              <a:tr h="19761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Sector</a:t>
                      </a:r>
                      <a:endParaRPr lang="de-D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Difference  σ = 4  to σ = 1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851855"/>
                  </a:ext>
                </a:extLst>
              </a:tr>
              <a:tr h="197611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8980" marR="8980" marT="89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Price</a:t>
                      </a:r>
                    </a:p>
                  </a:txBody>
                  <a:tcPr marL="8980" marR="8980" marT="898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801619"/>
                  </a:ext>
                </a:extLst>
              </a:tr>
              <a:tr h="197611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SDG14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Fast Growth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SDG14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Fast Growth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∆ Lim. </a:t>
                      </a:r>
                      <a:r>
                        <a:rPr lang="de-D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Fishmeal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43872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PDR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980920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WHT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035430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MZE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9676686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FOD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55915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9866815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AQUF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-2,6%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616548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CAPF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-9,8%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-13,8%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625138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FSHMEAL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-17,7%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-24,4%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-12,8%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-23,6%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176671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8436683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RSD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-3,1%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-4,5%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-1,8%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987931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SOY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505943"/>
                  </a:ext>
                </a:extLst>
              </a:tr>
              <a:tr h="197611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OSDN</a:t>
                      </a:r>
                    </a:p>
                  </a:txBody>
                  <a:tcPr marL="8980" marR="8980" marT="898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-1,5%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-0,2%</a:t>
                      </a:r>
                    </a:p>
                  </a:txBody>
                  <a:tcPr marL="8980" marR="8980" marT="8980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-0,9%</a:t>
                      </a:r>
                    </a:p>
                  </a:txBody>
                  <a:tcPr marL="8980" marR="8980" marT="898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289265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5F333511-32D6-4A46-8C84-76F03062E5C3}"/>
              </a:ext>
            </a:extLst>
          </p:cNvPr>
          <p:cNvSpPr txBox="1"/>
          <p:nvPr/>
        </p:nvSpPr>
        <p:spPr>
          <a:xfrm>
            <a:off x="1043608" y="1215354"/>
            <a:ext cx="6876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Table 4: </a:t>
            </a:r>
            <a:r>
              <a:rPr lang="de-DE" dirty="0" err="1"/>
              <a:t>Quantity</a:t>
            </a:r>
            <a:r>
              <a:rPr lang="de-DE" dirty="0"/>
              <a:t> and Price </a:t>
            </a:r>
            <a:r>
              <a:rPr lang="de-DE" dirty="0" err="1"/>
              <a:t>Differences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Elasticity</a:t>
            </a:r>
            <a:r>
              <a:rPr lang="de-DE" dirty="0"/>
              <a:t> </a:t>
            </a:r>
            <a:r>
              <a:rPr lang="de-DE" dirty="0" err="1"/>
              <a:t>Specifications</a:t>
            </a:r>
            <a:r>
              <a:rPr lang="de-DE" dirty="0"/>
              <a:t>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780D77C-FC09-4F2E-8C82-8EA413B3674B}"/>
              </a:ext>
            </a:extLst>
          </p:cNvPr>
          <p:cNvSpPr txBox="1"/>
          <p:nvPr/>
        </p:nvSpPr>
        <p:spPr>
          <a:xfrm>
            <a:off x="184785" y="3168890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Food </a:t>
            </a:r>
            <a:r>
              <a:rPr lang="de-DE" sz="1400" dirty="0" err="1"/>
              <a:t>Crops</a:t>
            </a:r>
            <a:endParaRPr lang="de-DE" sz="14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99D6359-E4A2-4985-B048-5082C1DCFB05}"/>
              </a:ext>
            </a:extLst>
          </p:cNvPr>
          <p:cNvSpPr txBox="1"/>
          <p:nvPr/>
        </p:nvSpPr>
        <p:spPr>
          <a:xfrm>
            <a:off x="197605" y="4077072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Fish </a:t>
            </a:r>
            <a:r>
              <a:rPr lang="de-DE" sz="1400" dirty="0" err="1"/>
              <a:t>Sectors</a:t>
            </a:r>
            <a:endParaRPr lang="de-DE" sz="1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F5BC764-13DA-4A95-ACF1-CA00CFE0094A}"/>
              </a:ext>
            </a:extLst>
          </p:cNvPr>
          <p:cNvSpPr txBox="1"/>
          <p:nvPr/>
        </p:nvSpPr>
        <p:spPr>
          <a:xfrm>
            <a:off x="179512" y="4831205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Oilseed</a:t>
            </a:r>
            <a:r>
              <a:rPr lang="de-DE" sz="1400" dirty="0"/>
              <a:t> </a:t>
            </a:r>
            <a:r>
              <a:rPr lang="de-DE" sz="1400" dirty="0" err="1"/>
              <a:t>Crops</a:t>
            </a:r>
            <a:r>
              <a:rPr lang="de-DE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77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9CE40D-F2D6-4539-8C5A-8EC0E5051E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0C8C7FB-D15F-4AD4-8C75-9D84D9981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856" y="3284984"/>
            <a:ext cx="4411340" cy="899783"/>
          </a:xfrm>
        </p:spPr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630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FA103CD7-2B57-4D80-926F-3EEF8000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52" y="1484784"/>
            <a:ext cx="8102095" cy="4752528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de-DE" dirty="0" err="1">
                <a:solidFill>
                  <a:schemeClr val="tx1"/>
                </a:solidFill>
              </a:rPr>
              <a:t>Effects</a:t>
            </a:r>
            <a:r>
              <a:rPr lang="de-DE" dirty="0">
                <a:solidFill>
                  <a:schemeClr val="tx1"/>
                </a:solidFill>
              </a:rPr>
              <a:t> on </a:t>
            </a:r>
            <a:r>
              <a:rPr lang="de-DE" dirty="0" err="1">
                <a:solidFill>
                  <a:schemeClr val="tx1"/>
                </a:solidFill>
              </a:rPr>
              <a:t>agricultural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markets</a:t>
            </a:r>
            <a:r>
              <a:rPr lang="de-DE" dirty="0">
                <a:solidFill>
                  <a:schemeClr val="tx1"/>
                </a:solidFill>
              </a:rPr>
              <a:t>: </a:t>
            </a:r>
          </a:p>
          <a:p>
            <a:pPr lvl="1">
              <a:spcAft>
                <a:spcPts val="600"/>
              </a:spcAft>
            </a:pPr>
            <a:r>
              <a:rPr lang="de-DE" sz="1800" dirty="0"/>
              <a:t>Double </a:t>
            </a:r>
            <a:r>
              <a:rPr lang="de-DE" sz="1800" dirty="0" err="1"/>
              <a:t>aquaculture</a:t>
            </a:r>
            <a:r>
              <a:rPr lang="de-DE" sz="1800" dirty="0"/>
              <a:t> </a:t>
            </a:r>
            <a:r>
              <a:rPr lang="de-DE" sz="1800" dirty="0" err="1"/>
              <a:t>growth</a:t>
            </a:r>
            <a:r>
              <a:rPr lang="de-DE" sz="1800" dirty="0"/>
              <a:t> rate &gt; </a:t>
            </a:r>
            <a:r>
              <a:rPr lang="de-DE" sz="1800" dirty="0" err="1"/>
              <a:t>achieving</a:t>
            </a:r>
            <a:r>
              <a:rPr lang="de-DE" sz="1800" dirty="0"/>
              <a:t> </a:t>
            </a:r>
            <a:r>
              <a:rPr lang="de-DE" sz="1800" dirty="0" err="1"/>
              <a:t>sustainable</a:t>
            </a:r>
            <a:r>
              <a:rPr lang="de-DE" sz="1800" dirty="0"/>
              <a:t> wild </a:t>
            </a:r>
            <a:r>
              <a:rPr lang="de-DE" sz="1800" dirty="0" err="1"/>
              <a:t>fish</a:t>
            </a:r>
            <a:r>
              <a:rPr lang="de-DE" sz="1800" dirty="0"/>
              <a:t> </a:t>
            </a:r>
            <a:r>
              <a:rPr lang="de-DE" sz="1800" dirty="0" err="1"/>
              <a:t>stocks</a:t>
            </a:r>
            <a:endParaRPr lang="de-DE" sz="1800" dirty="0"/>
          </a:p>
          <a:p>
            <a:pPr lvl="1">
              <a:spcAft>
                <a:spcPts val="600"/>
              </a:spcAft>
            </a:pPr>
            <a:r>
              <a:rPr lang="de-DE" sz="1800" dirty="0"/>
              <a:t>Expansion of </a:t>
            </a:r>
            <a:r>
              <a:rPr lang="de-DE" sz="1800" dirty="0" err="1"/>
              <a:t>rapeseed</a:t>
            </a:r>
            <a:r>
              <a:rPr lang="de-DE" sz="1800" dirty="0"/>
              <a:t> and </a:t>
            </a:r>
            <a:r>
              <a:rPr lang="de-DE" sz="1800" dirty="0" err="1"/>
              <a:t>soybean</a:t>
            </a:r>
            <a:r>
              <a:rPr lang="de-DE" sz="1800" dirty="0"/>
              <a:t> </a:t>
            </a:r>
            <a:r>
              <a:rPr lang="de-DE" sz="1800" dirty="0" err="1"/>
              <a:t>production</a:t>
            </a:r>
            <a:r>
              <a:rPr lang="de-DE" sz="1800" dirty="0"/>
              <a:t> (CHN, BRA, USA, PAC)</a:t>
            </a:r>
          </a:p>
          <a:p>
            <a:pPr lvl="1">
              <a:spcAft>
                <a:spcPts val="600"/>
              </a:spcAft>
            </a:pPr>
            <a:r>
              <a:rPr lang="de-DE" sz="1800" dirty="0"/>
              <a:t>Small </a:t>
            </a:r>
            <a:r>
              <a:rPr lang="de-DE" sz="1800" dirty="0" err="1"/>
              <a:t>price</a:t>
            </a:r>
            <a:r>
              <a:rPr lang="de-DE" sz="1800" dirty="0"/>
              <a:t> </a:t>
            </a:r>
            <a:r>
              <a:rPr lang="de-DE" sz="1800" dirty="0" err="1"/>
              <a:t>effects</a:t>
            </a:r>
            <a:r>
              <a:rPr lang="de-DE" sz="1800" dirty="0"/>
              <a:t> on staple </a:t>
            </a:r>
            <a:r>
              <a:rPr lang="de-DE" sz="1800" dirty="0" err="1"/>
              <a:t>crops</a:t>
            </a:r>
            <a:endParaRPr lang="de-DE" sz="18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de-DE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Expanding </a:t>
            </a:r>
            <a:r>
              <a:rPr lang="de-DE" dirty="0" err="1">
                <a:solidFill>
                  <a:schemeClr val="tx1"/>
                </a:solidFill>
              </a:rPr>
              <a:t>aquaculture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leads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higher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prices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capture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fish</a:t>
            </a:r>
            <a:endParaRPr lang="de-DE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de-DE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Need </a:t>
            </a:r>
            <a:r>
              <a:rPr lang="de-DE" dirty="0" err="1">
                <a:solidFill>
                  <a:schemeClr val="tx1"/>
                </a:solidFill>
              </a:rPr>
              <a:t>to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consider</a:t>
            </a:r>
            <a:r>
              <a:rPr lang="de-DE" dirty="0">
                <a:solidFill>
                  <a:schemeClr val="tx1"/>
                </a:solidFill>
              </a:rPr>
              <a:t> Trade-Offs: SDG 14 vs. SDG 15 vs. SDG 2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endParaRPr lang="de-DE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FIFO </a:t>
            </a:r>
            <a:r>
              <a:rPr lang="de-DE" dirty="0" err="1">
                <a:solidFill>
                  <a:schemeClr val="tx1"/>
                </a:solidFill>
              </a:rPr>
              <a:t>ratio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plays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important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role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fish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fodder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dirty="0" err="1">
                <a:solidFill>
                  <a:schemeClr val="tx1"/>
                </a:solidFill>
              </a:rPr>
              <a:t>composition</a:t>
            </a:r>
            <a:r>
              <a:rPr lang="de-DE" dirty="0">
                <a:solidFill>
                  <a:schemeClr val="tx1"/>
                </a:solidFill>
              </a:rPr>
              <a:t>…</a:t>
            </a:r>
          </a:p>
          <a:p>
            <a:pPr lvl="1">
              <a:spcAft>
                <a:spcPts val="600"/>
              </a:spcAft>
            </a:pPr>
            <a:r>
              <a:rPr lang="de-DE" sz="1800" dirty="0"/>
              <a:t>…but </a:t>
            </a:r>
            <a:r>
              <a:rPr lang="de-DE" sz="1800" dirty="0" err="1"/>
              <a:t>besides</a:t>
            </a:r>
            <a:r>
              <a:rPr lang="de-DE" sz="1800" dirty="0"/>
              <a:t> </a:t>
            </a:r>
            <a:r>
              <a:rPr lang="de-DE" sz="1800" dirty="0" err="1"/>
              <a:t>for</a:t>
            </a:r>
            <a:r>
              <a:rPr lang="de-DE" sz="1800" dirty="0"/>
              <a:t> </a:t>
            </a:r>
            <a:r>
              <a:rPr lang="de-DE" sz="1800" dirty="0" err="1"/>
              <a:t>fishmeal</a:t>
            </a:r>
            <a:r>
              <a:rPr lang="de-DE" sz="1800" dirty="0"/>
              <a:t> and </a:t>
            </a:r>
            <a:r>
              <a:rPr lang="de-DE" sz="1800" dirty="0" err="1"/>
              <a:t>oilseed</a:t>
            </a:r>
            <a:r>
              <a:rPr lang="de-DE" sz="1800" dirty="0"/>
              <a:t> </a:t>
            </a:r>
            <a:r>
              <a:rPr lang="de-DE" sz="1800" dirty="0" err="1"/>
              <a:t>meals</a:t>
            </a:r>
            <a:r>
              <a:rPr lang="de-DE" sz="1800" dirty="0"/>
              <a:t>, </a:t>
            </a:r>
            <a:r>
              <a:rPr lang="de-DE" sz="1800" dirty="0" err="1"/>
              <a:t>low</a:t>
            </a:r>
            <a:r>
              <a:rPr lang="de-DE" sz="1800" dirty="0"/>
              <a:t> </a:t>
            </a:r>
            <a:r>
              <a:rPr lang="de-DE" sz="1800" dirty="0" err="1"/>
              <a:t>variation</a:t>
            </a:r>
            <a:r>
              <a:rPr lang="de-DE" sz="1800" dirty="0"/>
              <a:t> in </a:t>
            </a:r>
            <a:r>
              <a:rPr lang="de-DE" sz="1800" dirty="0" err="1"/>
              <a:t>production</a:t>
            </a:r>
            <a:r>
              <a:rPr lang="de-DE" sz="1800" dirty="0"/>
              <a:t> </a:t>
            </a:r>
            <a:r>
              <a:rPr lang="de-DE" sz="1800" dirty="0" err="1"/>
              <a:t>quantity</a:t>
            </a:r>
            <a:r>
              <a:rPr lang="de-DE" sz="1800" dirty="0"/>
              <a:t> and </a:t>
            </a:r>
            <a:r>
              <a:rPr lang="de-DE" sz="1800" dirty="0" err="1"/>
              <a:t>prices</a:t>
            </a:r>
            <a:r>
              <a:rPr lang="de-DE" sz="1800" dirty="0"/>
              <a:t> of </a:t>
            </a:r>
            <a:r>
              <a:rPr lang="de-DE" sz="1800" dirty="0" err="1"/>
              <a:t>other</a:t>
            </a:r>
            <a:r>
              <a:rPr lang="de-DE" sz="1800" dirty="0"/>
              <a:t> </a:t>
            </a:r>
            <a:r>
              <a:rPr lang="de-DE" sz="1800" dirty="0" err="1"/>
              <a:t>agricultural</a:t>
            </a:r>
            <a:r>
              <a:rPr lang="de-DE" sz="1800" dirty="0"/>
              <a:t> </a:t>
            </a:r>
            <a:r>
              <a:rPr lang="de-DE" sz="1800" dirty="0" err="1"/>
              <a:t>commodities</a:t>
            </a:r>
            <a:r>
              <a:rPr lang="de-DE" sz="1800" dirty="0"/>
              <a:t>.</a:t>
            </a:r>
          </a:p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E3F8C03-28F4-418C-B7E6-DA4DE42B4C1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173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8C8AB38-CB12-4906-ABE6-C961D87C74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8766E20-8303-446D-8592-B3242F74D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6813" y="2979108"/>
            <a:ext cx="2664296" cy="899783"/>
          </a:xfrm>
        </p:spPr>
        <p:txBody>
          <a:bodyPr/>
          <a:lstStyle/>
          <a:p>
            <a:r>
              <a:rPr lang="de-DE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215907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620688"/>
            <a:ext cx="8101840" cy="899783"/>
          </a:xfrm>
        </p:spPr>
        <p:txBody>
          <a:bodyPr/>
          <a:lstStyle/>
          <a:p>
            <a:r>
              <a:rPr lang="en-GB" dirty="0"/>
              <a:t>Regional aggregation of </a:t>
            </a:r>
            <a:r>
              <a:rPr lang="de-DE" dirty="0"/>
              <a:t>DART-BIOFISH</a:t>
            </a:r>
            <a:endParaRPr lang="en-GB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23528" y="116632"/>
            <a:ext cx="6571000" cy="567360"/>
          </a:xfrm>
        </p:spPr>
        <p:txBody>
          <a:bodyPr/>
          <a:lstStyle/>
          <a:p>
            <a:r>
              <a:rPr lang="de-DE" dirty="0"/>
              <a:t>Method</a:t>
            </a:r>
            <a:endParaRPr lang="en-GB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/>
          </p:nvPr>
        </p:nvGraphicFramePr>
        <p:xfrm>
          <a:off x="179512" y="1196752"/>
          <a:ext cx="8424935" cy="4686602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1141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3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6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803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Central and South America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Europe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BRA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Brazil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FSU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Rest of former Soviet Union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2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PAC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Paraguay, Argentina, Uruguay, Chile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CEU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Central European Union with Belgium, France, Luxembourg, Netherlands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LAM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Rest of Latin America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DEU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Germany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0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aseline="300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MEE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Eastern European Union with Austria, Czech Republic, Estonia, Hungary, Latvia, Lithuania, Poland, Slovakia, Slovenia, Romania, Bulgaria, Croatia</a:t>
                      </a: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04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Middle East and  Africa 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MED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Mediterranean with Cyprus, Greece, Italy, Malta, Portugal, Spain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75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MEA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Middle East and Northern Africa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NWE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North-Western European Union with Denmark, Finland, Ireland, Sweden, United Kingdom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6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AFR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Sub-Saharan Africa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RNE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Rest of Northern Europe: Switzerland, Norway, Lichtenstein, Iceland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80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Asia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Northern America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CHN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China, Hong Kong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CAN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Canada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25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IND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India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</a:rPr>
                        <a:t>USA</a:t>
                      </a:r>
                      <a:endParaRPr lang="de-DE" sz="1400" b="1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United States of America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EAS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Eastern Asia with Japan, South Korea, Taiwan, Singapore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 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Malaysia, Indonesia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Oceania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ROA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Rest of Asia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</a:rPr>
                        <a:t>ANC</a:t>
                      </a:r>
                      <a:endParaRPr lang="de-DE" sz="14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Australia, New Zealand, Rest of Oceania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9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RUS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Russia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 </a:t>
                      </a:r>
                      <a:endParaRPr lang="de-DE" sz="14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 </a:t>
                      </a:r>
                      <a:endParaRPr lang="de-DE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1156" marR="4115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" name="Fußzeilenplatzhalter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Land for Fish</a:t>
            </a: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73C4EC60-EAA1-498B-8834-D58549A77EE6}" type="datetime4">
              <a:rPr lang="de-DE" smtClean="0"/>
              <a:t>31. Mai 2021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139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F2D382E-A8BF-4130-97CD-AC11CDA7E3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Method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FFB282B0-3E15-474A-9DBA-2B759C263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13" y="764704"/>
            <a:ext cx="8101840" cy="567361"/>
          </a:xfrm>
        </p:spPr>
        <p:txBody>
          <a:bodyPr/>
          <a:lstStyle/>
          <a:p>
            <a:r>
              <a:rPr lang="de-DE" dirty="0" err="1"/>
              <a:t>Sectoral</a:t>
            </a:r>
            <a:r>
              <a:rPr lang="de-DE" dirty="0"/>
              <a:t> </a:t>
            </a:r>
            <a:r>
              <a:rPr lang="de-DE" dirty="0" err="1"/>
              <a:t>aggregation</a:t>
            </a:r>
            <a:r>
              <a:rPr lang="de-DE" dirty="0"/>
              <a:t> of DART-BIOFISH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C136AB6-8CC0-4B8C-807A-31C8410367F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63560"/>
            <a:ext cx="8191127" cy="5017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628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539B70-CD08-4C32-8FD7-6657A5AB79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Method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2E1919E-0814-45E3-8FCF-209B8F1D6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080" y="908664"/>
            <a:ext cx="8101840" cy="567360"/>
          </a:xfrm>
        </p:spPr>
        <p:txBody>
          <a:bodyPr/>
          <a:lstStyle/>
          <a:p>
            <a:r>
              <a:rPr lang="de-DE" dirty="0" err="1"/>
              <a:t>Oilseed</a:t>
            </a:r>
            <a:r>
              <a:rPr lang="de-DE" dirty="0"/>
              <a:t> </a:t>
            </a:r>
            <a:r>
              <a:rPr lang="de-DE" dirty="0" err="1"/>
              <a:t>industry</a:t>
            </a:r>
            <a:r>
              <a:rPr lang="de-DE" dirty="0"/>
              <a:t> in DART-BIOFISH</a:t>
            </a:r>
          </a:p>
        </p:txBody>
      </p:sp>
      <p:pic>
        <p:nvPicPr>
          <p:cNvPr id="5" name="Grafik 4" descr="C:\Users\Heimann\AppData\Local\Microsoft\Windows\INetCache\Content.Word\Neues Bild.bmp">
            <a:extLst>
              <a:ext uri="{FF2B5EF4-FFF2-40B4-BE49-F238E27FC236}">
                <a16:creationId xmlns:a16="http://schemas.microsoft.com/office/drawing/2014/main" id="{48856924-06BC-46AB-9DBA-3F72B53AE39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94" y="1628800"/>
            <a:ext cx="7938838" cy="45365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984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EC07C-EA5D-4947-A052-A22C0DC91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700" y="1088688"/>
            <a:ext cx="8371780" cy="567361"/>
          </a:xfrm>
        </p:spPr>
        <p:txBody>
          <a:bodyPr/>
          <a:lstStyle/>
          <a:p>
            <a:r>
              <a:rPr lang="de-DE" sz="2400" dirty="0"/>
              <a:t>Fed and Non-Fed </a:t>
            </a:r>
            <a:r>
              <a:rPr lang="de-DE" sz="2400" dirty="0" err="1"/>
              <a:t>Aquaculture</a:t>
            </a:r>
            <a:r>
              <a:rPr lang="de-DE" sz="2400" dirty="0"/>
              <a:t> </a:t>
            </a:r>
            <a:r>
              <a:rPr lang="de-DE" sz="2400" dirty="0" err="1"/>
              <a:t>Production</a:t>
            </a:r>
            <a:r>
              <a:rPr lang="de-DE" sz="2400" dirty="0"/>
              <a:t>, 2000 - 2018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2E9628D-751C-474A-A4B4-876EC7B8A0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  <a:p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0D435F-B889-4CCB-8C66-A9576B524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1810520"/>
            <a:ext cx="4059368" cy="209411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F122006-4890-468D-8EB6-6133DB158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371" y="1805680"/>
            <a:ext cx="4312412" cy="209534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556B8EF-EFFF-4EF2-9193-4B0E4E1C9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580" y="4037566"/>
            <a:ext cx="3980975" cy="236173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D95157C-1989-4C90-9620-49C713C02EC2}"/>
              </a:ext>
            </a:extLst>
          </p:cNvPr>
          <p:cNvSpPr txBox="1"/>
          <p:nvPr/>
        </p:nvSpPr>
        <p:spPr>
          <a:xfrm>
            <a:off x="7055768" y="6021288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FAO (2020)</a:t>
            </a:r>
          </a:p>
        </p:txBody>
      </p:sp>
    </p:spTree>
    <p:extLst>
      <p:ext uri="{BB962C8B-B14F-4D97-AF65-F5344CB8AC3E}">
        <p14:creationId xmlns:p14="http://schemas.microsoft.com/office/powerpoint/2010/main" val="139446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5749AB3-47CB-464F-8BC0-56913EC5FB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0727492-748B-4CFA-8599-21537EBD4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129" y="930958"/>
            <a:ext cx="8101840" cy="567361"/>
          </a:xfrm>
        </p:spPr>
        <p:txBody>
          <a:bodyPr/>
          <a:lstStyle/>
          <a:p>
            <a:r>
              <a:rPr lang="de-DE" sz="2000" dirty="0"/>
              <a:t>Global Trends in </a:t>
            </a:r>
            <a:r>
              <a:rPr lang="de-DE" sz="2000" dirty="0" err="1"/>
              <a:t>the</a:t>
            </a:r>
            <a:r>
              <a:rPr lang="de-DE" sz="2000" dirty="0"/>
              <a:t> State of Marine Fish Stocks, 1974-2017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8307A7F-C798-43F7-A17F-507A04A5D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" y="1484784"/>
            <a:ext cx="8212724" cy="445300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F0C23F26-37BE-4C9F-B45F-A9EA620B072F}"/>
              </a:ext>
            </a:extLst>
          </p:cNvPr>
          <p:cNvSpPr txBox="1"/>
          <p:nvPr/>
        </p:nvSpPr>
        <p:spPr>
          <a:xfrm>
            <a:off x="6732240" y="6056547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FAO (2020)</a:t>
            </a:r>
          </a:p>
        </p:txBody>
      </p:sp>
    </p:spTree>
    <p:extLst>
      <p:ext uri="{BB962C8B-B14F-4D97-AF65-F5344CB8AC3E}">
        <p14:creationId xmlns:p14="http://schemas.microsoft.com/office/powerpoint/2010/main" val="7209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5F8755-24BB-4CAA-93A3-529F35FBC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B18236-A541-44CA-9B60-D6F20DCA70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01856D-706F-4247-A6CF-CE66C1C7D4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54" y="2321363"/>
            <a:ext cx="9058245" cy="367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2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3E6D6DD-9E2B-4148-9269-649EF38495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0D2802F-1C2F-41BE-8C6E-943E33730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85" y="1556792"/>
            <a:ext cx="8729030" cy="332365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3EB891A-D9FE-4819-8661-24FE790916E2}"/>
              </a:ext>
            </a:extLst>
          </p:cNvPr>
          <p:cNvSpPr txBox="1"/>
          <p:nvPr/>
        </p:nvSpPr>
        <p:spPr>
          <a:xfrm>
            <a:off x="6848283" y="5661248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Source: FAO (2020)</a:t>
            </a:r>
          </a:p>
        </p:txBody>
      </p:sp>
    </p:spTree>
    <p:extLst>
      <p:ext uri="{BB962C8B-B14F-4D97-AF65-F5344CB8AC3E}">
        <p14:creationId xmlns:p14="http://schemas.microsoft.com/office/powerpoint/2010/main" val="340754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388A3A2-C4C2-4797-9F9D-87521722C3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43C14CA-3B21-472E-82AC-1FD83C47573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08" y="1818708"/>
            <a:ext cx="8856984" cy="396044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41B42B2-F052-40E5-B49C-E05F2E5AD78B}"/>
              </a:ext>
            </a:extLst>
          </p:cNvPr>
          <p:cNvSpPr txBox="1"/>
          <p:nvPr/>
        </p:nvSpPr>
        <p:spPr>
          <a:xfrm>
            <a:off x="348209" y="1079404"/>
            <a:ext cx="5420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Table 3: Regional </a:t>
            </a:r>
            <a:r>
              <a:rPr lang="de-DE" dirty="0" err="1"/>
              <a:t>Changes</a:t>
            </a:r>
            <a:r>
              <a:rPr lang="de-DE" dirty="0"/>
              <a:t> in Food and Staple </a:t>
            </a:r>
            <a:r>
              <a:rPr lang="de-DE" dirty="0" err="1"/>
              <a:t>Crop</a:t>
            </a:r>
            <a:r>
              <a:rPr lang="de-DE" dirty="0"/>
              <a:t> Prices</a:t>
            </a:r>
          </a:p>
        </p:txBody>
      </p:sp>
    </p:spTree>
    <p:extLst>
      <p:ext uri="{BB962C8B-B14F-4D97-AF65-F5344CB8AC3E}">
        <p14:creationId xmlns:p14="http://schemas.microsoft.com/office/powerpoint/2010/main" val="402127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fW-PPT-Presentation_DE_blank">
  <a:themeElements>
    <a:clrScheme name="IfW colors">
      <a:dk1>
        <a:sysClr val="windowText" lastClr="000000"/>
      </a:dk1>
      <a:lt1>
        <a:sysClr val="window" lastClr="FFFFFF"/>
      </a:lt1>
      <a:dk2>
        <a:srgbClr val="01438F"/>
      </a:dk2>
      <a:lt2>
        <a:srgbClr val="EEECE1"/>
      </a:lt2>
      <a:accent1>
        <a:srgbClr val="4A96D2"/>
      </a:accent1>
      <a:accent2>
        <a:srgbClr val="D35A3A"/>
      </a:accent2>
      <a:accent3>
        <a:srgbClr val="B9D478"/>
      </a:accent3>
      <a:accent4>
        <a:srgbClr val="A96C8F"/>
      </a:accent4>
      <a:accent5>
        <a:srgbClr val="5AB88F"/>
      </a:accent5>
      <a:accent6>
        <a:srgbClr val="EDD156"/>
      </a:accent6>
      <a:hlink>
        <a:srgbClr val="01438F"/>
      </a:hlink>
      <a:folHlink>
        <a:srgbClr val="4A96D2"/>
      </a:folHlink>
    </a:clrScheme>
    <a:fontScheme name="IfW fonts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fW-PPT-Presentation_EN_preview" id="{E56743B5-6441-49D6-B223-F4BE4023E9A2}" vid="{2AB47A63-94A2-4DCA-83ED-8EC66ED5D9A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IfW-PPT-Presentation_DE_blank</Template>
  <TotalTime>0</TotalTime>
  <Words>1972</Words>
  <Application>Microsoft Office PowerPoint</Application>
  <PresentationFormat>Bildschirmpräsentation (4:3)</PresentationFormat>
  <Paragraphs>697</Paragraphs>
  <Slides>32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Palatino Linotype</vt:lpstr>
      <vt:lpstr>Times New Roman</vt:lpstr>
      <vt:lpstr>Wingdings</vt:lpstr>
      <vt:lpstr>IfW-PPT-Presentation_DE_blank</vt:lpstr>
      <vt:lpstr>Land for Fish: </vt:lpstr>
      <vt:lpstr>Introduction</vt:lpstr>
      <vt:lpstr>World Capture Fisheries and Aquaculture Production</vt:lpstr>
      <vt:lpstr>World Fish Utilization and Apparent Consumption, 1950 -2018</vt:lpstr>
      <vt:lpstr>Research Questions</vt:lpstr>
      <vt:lpstr>Literature review</vt:lpstr>
      <vt:lpstr>Method</vt:lpstr>
      <vt:lpstr>DART (Dynamic Applied Regional Trade)  </vt:lpstr>
      <vt:lpstr>Fish sectors in DART-BIOFISH</vt:lpstr>
      <vt:lpstr>Production Structure of the Fish Sector</vt:lpstr>
      <vt:lpstr>Scenarios</vt:lpstr>
      <vt:lpstr>Results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Sensitivity Analysis</vt:lpstr>
      <vt:lpstr>Production Structure of the Fish Sector</vt:lpstr>
      <vt:lpstr>PowerPoint-Präsentation</vt:lpstr>
      <vt:lpstr>PowerPoint-Präsentation</vt:lpstr>
      <vt:lpstr>Conclusion</vt:lpstr>
      <vt:lpstr>PowerPoint-Präsentation</vt:lpstr>
      <vt:lpstr>End</vt:lpstr>
      <vt:lpstr>Regional aggregation of DART-BIOFISH</vt:lpstr>
      <vt:lpstr>Sectoral aggregation of DART-BIOFISH</vt:lpstr>
      <vt:lpstr>Oilseed industry in DART-BIOFISH</vt:lpstr>
      <vt:lpstr>Fed and Non-Fed Aquaculture Production, 2000 - 2018</vt:lpstr>
      <vt:lpstr>Global Trends in the State of Marine Fish Stocks, 1974-2017</vt:lpstr>
      <vt:lpstr>PowerPoint-Präsentation</vt:lpstr>
      <vt:lpstr>PowerPoint-Präsentation</vt:lpstr>
      <vt:lpstr>PowerPoint-Präsentation</vt:lpstr>
    </vt:vector>
  </TitlesOfParts>
  <Company>Institut für Weltwirtschaft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Schünemann, Franziska</dc:creator>
  <cp:lastModifiedBy>Heimann, Tobias</cp:lastModifiedBy>
  <cp:revision>361</cp:revision>
  <dcterms:created xsi:type="dcterms:W3CDTF">2017-03-27T12:52:55Z</dcterms:created>
  <dcterms:modified xsi:type="dcterms:W3CDTF">2021-05-31T16:48:48Z</dcterms:modified>
</cp:coreProperties>
</file>