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oleObject"/>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 id="268" r:id="rId17"/>
    <p:sldId id="271" r:id="rId18"/>
    <p:sldId id="272" r:id="rId19"/>
    <p:sldId id="273" r:id="rId20"/>
    <p:sldId id="275" r:id="rId2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73" d="100"/>
          <a:sy n="73" d="100"/>
        </p:scale>
        <p:origin x="208" y="7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nassimoulmane\Documents\Nassim%20Geneve\COVID-19\Tables%20and%20figures_COVID-19%2023%20avril.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4" Type="http://schemas.openxmlformats.org/officeDocument/2006/relationships/oleObject" Target="../embeddings/oleObject1.bin"/><Relationship Id="rId1" Type="http://schemas.microsoft.com/office/2011/relationships/chartStyle" Target="style2.xml"/><Relationship Id="rId2" Type="http://schemas.microsoft.com/office/2011/relationships/chartColorStyle" Target="colors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4" Type="http://schemas.openxmlformats.org/officeDocument/2006/relationships/oleObject" Target="../embeddings/oleObject2.bin"/><Relationship Id="rId5" Type="http://schemas.openxmlformats.org/officeDocument/2006/relationships/chartUserShapes" Target="../drawings/drawing1.xml"/><Relationship Id="rId1" Type="http://schemas.microsoft.com/office/2011/relationships/chartStyle" Target="style3.xml"/><Relationship Id="rId2" Type="http://schemas.microsoft.com/office/2011/relationships/chartColorStyle" Target="colors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4" Type="http://schemas.openxmlformats.org/officeDocument/2006/relationships/oleObject" Target="../embeddings/oleObject3.bin"/><Relationship Id="rId5" Type="http://schemas.openxmlformats.org/officeDocument/2006/relationships/chartUserShapes" Target="../drawings/drawing2.xml"/><Relationship Id="rId1" Type="http://schemas.microsoft.com/office/2011/relationships/chartStyle" Target="style4.xml"/><Relationship Id="rId2" Type="http://schemas.microsoft.com/office/2011/relationships/chartColorStyle" Target="colors4.xml"/></Relationships>
</file>

<file path=ppt/charts/_rels/chart5.xml.rels><?xml version="1.0" encoding="UTF-8" standalone="yes"?>
<Relationships xmlns="http://schemas.openxmlformats.org/package/2006/relationships"><Relationship Id="rId1" Type="http://schemas.microsoft.com/office/2011/relationships/chartStyle" Target="style5.xml"/><Relationship Id="rId2" Type="http://schemas.microsoft.com/office/2011/relationships/chartColorStyle" Target="colors5.xml"/><Relationship Id="rId3" Type="http://schemas.openxmlformats.org/officeDocument/2006/relationships/oleObject" Target="file:////C:\Users\UTILISATEUR\Dropbox\Tables%20and%20figures%20OSJZ%20AfCFTA%20Covidbis.xlsx" TargetMode="External"/></Relationships>
</file>

<file path=ppt/charts/_rels/chart6.xml.rels><?xml version="1.0" encoding="UTF-8" standalone="yes"?>
<Relationships xmlns="http://schemas.openxmlformats.org/package/2006/relationships"><Relationship Id="rId1" Type="http://schemas.microsoft.com/office/2011/relationships/chartStyle" Target="style6.xml"/><Relationship Id="rId2" Type="http://schemas.microsoft.com/office/2011/relationships/chartColorStyle" Target="colors6.xml"/><Relationship Id="rId3" Type="http://schemas.openxmlformats.org/officeDocument/2006/relationships/oleObject" Target="file:////C:\Users\UTILISATEUR\Dropbox\Tables%20and%20figures%20OSJZ%20AfCFTA%20Covidb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'Real GDP'!$B$2</c:f>
              <c:strCache>
                <c:ptCount val="1"/>
                <c:pt idx="0">
                  <c:v>COVID1</c:v>
                </c:pt>
              </c:strCache>
            </c:strRef>
          </c:tx>
          <c:spPr>
            <a:solidFill>
              <a:schemeClr val="accent1"/>
            </a:solidFill>
            <a:ln>
              <a:noFill/>
            </a:ln>
            <a:effectLst/>
          </c:spPr>
          <c:invertIfNegative val="0"/>
          <c:cat>
            <c:strRef>
              <c:f>'Real GDP'!$A$3:$A$8</c:f>
              <c:strCache>
                <c:ptCount val="6"/>
                <c:pt idx="0">
                  <c:v>NorthAfrica</c:v>
                </c:pt>
                <c:pt idx="1">
                  <c:v>WestAfrica</c:v>
                </c:pt>
                <c:pt idx="2">
                  <c:v>CentrAfrica</c:v>
                </c:pt>
                <c:pt idx="3">
                  <c:v>EasternAfric</c:v>
                </c:pt>
                <c:pt idx="4">
                  <c:v>SouthAfCust</c:v>
                </c:pt>
                <c:pt idx="5">
                  <c:v>All Africa</c:v>
                </c:pt>
              </c:strCache>
            </c:strRef>
          </c:cat>
          <c:val>
            <c:numRef>
              <c:f>'Real GDP'!$B$3:$B$8</c:f>
              <c:numCache>
                <c:formatCode>0.00</c:formatCode>
                <c:ptCount val="6"/>
                <c:pt idx="0">
                  <c:v>-7.76184971715913</c:v>
                </c:pt>
                <c:pt idx="1">
                  <c:v>-8.86787545398613</c:v>
                </c:pt>
                <c:pt idx="2">
                  <c:v>-6.737251740075967</c:v>
                </c:pt>
                <c:pt idx="3">
                  <c:v>-9.761269124084698</c:v>
                </c:pt>
                <c:pt idx="4">
                  <c:v>-6.391717817958276</c:v>
                </c:pt>
                <c:pt idx="5">
                  <c:v>-7.912987420318684</c:v>
                </c:pt>
              </c:numCache>
            </c:numRef>
          </c:val>
          <c:extLst xmlns:c16r2="http://schemas.microsoft.com/office/drawing/2015/06/chart">
            <c:ext xmlns:c16="http://schemas.microsoft.com/office/drawing/2014/chart" uri="{C3380CC4-5D6E-409C-BE32-E72D297353CC}">
              <c16:uniqueId val="{00000000-9D43-4D90-B6C8-D9846D209095}"/>
            </c:ext>
          </c:extLst>
        </c:ser>
        <c:ser>
          <c:idx val="1"/>
          <c:order val="1"/>
          <c:tx>
            <c:strRef>
              <c:f>'Real GDP'!$C$2</c:f>
              <c:strCache>
                <c:ptCount val="1"/>
                <c:pt idx="0">
                  <c:v>COVID2</c:v>
                </c:pt>
              </c:strCache>
            </c:strRef>
          </c:tx>
          <c:spPr>
            <a:solidFill>
              <a:schemeClr val="accent2"/>
            </a:solidFill>
            <a:ln>
              <a:noFill/>
            </a:ln>
            <a:effectLst/>
          </c:spPr>
          <c:invertIfNegative val="0"/>
          <c:cat>
            <c:strRef>
              <c:f>'Real GDP'!$A$3:$A$8</c:f>
              <c:strCache>
                <c:ptCount val="6"/>
                <c:pt idx="0">
                  <c:v>NorthAfrica</c:v>
                </c:pt>
                <c:pt idx="1">
                  <c:v>WestAfrica</c:v>
                </c:pt>
                <c:pt idx="2">
                  <c:v>CentrAfrica</c:v>
                </c:pt>
                <c:pt idx="3">
                  <c:v>EasternAfric</c:v>
                </c:pt>
                <c:pt idx="4">
                  <c:v>SouthAfCust</c:v>
                </c:pt>
                <c:pt idx="5">
                  <c:v>All Africa</c:v>
                </c:pt>
              </c:strCache>
            </c:strRef>
          </c:cat>
          <c:val>
            <c:numRef>
              <c:f>'Real GDP'!$C$3:$C$8</c:f>
              <c:numCache>
                <c:formatCode>0.00</c:formatCode>
                <c:ptCount val="6"/>
                <c:pt idx="0">
                  <c:v>-12.31418457599974</c:v>
                </c:pt>
                <c:pt idx="1">
                  <c:v>-13.5067380274287</c:v>
                </c:pt>
                <c:pt idx="2">
                  <c:v>-10.91151712407132</c:v>
                </c:pt>
                <c:pt idx="3">
                  <c:v>-14.55023543279827</c:v>
                </c:pt>
                <c:pt idx="4">
                  <c:v>-10.69907156476266</c:v>
                </c:pt>
                <c:pt idx="5">
                  <c:v>-12.37558191273241</c:v>
                </c:pt>
              </c:numCache>
            </c:numRef>
          </c:val>
          <c:extLst xmlns:c16r2="http://schemas.microsoft.com/office/drawing/2015/06/chart">
            <c:ext xmlns:c16="http://schemas.microsoft.com/office/drawing/2014/chart" uri="{C3380CC4-5D6E-409C-BE32-E72D297353CC}">
              <c16:uniqueId val="{00000001-9D43-4D90-B6C8-D9846D209095}"/>
            </c:ext>
          </c:extLst>
        </c:ser>
        <c:dLbls>
          <c:showLegendKey val="0"/>
          <c:showVal val="0"/>
          <c:showCatName val="0"/>
          <c:showSerName val="0"/>
          <c:showPercent val="0"/>
          <c:showBubbleSize val="0"/>
        </c:dLbls>
        <c:gapWidth val="219"/>
        <c:overlap val="-27"/>
        <c:axId val="-1886823808"/>
        <c:axId val="-1881991408"/>
      </c:barChart>
      <c:catAx>
        <c:axId val="-1886823808"/>
        <c:scaling>
          <c:orientation val="minMax"/>
        </c:scaling>
        <c:delete val="0"/>
        <c:axPos val="b"/>
        <c:numFmt formatCode="General" sourceLinked="1"/>
        <c:majorTickMark val="none"/>
        <c:minorTickMark val="none"/>
        <c:tickLblPos val="high"/>
        <c:spPr>
          <a:noFill/>
          <a:ln w="6350"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r-FR"/>
          </a:p>
        </c:txPr>
        <c:crossAx val="-1881991408"/>
        <c:crosses val="autoZero"/>
        <c:auto val="1"/>
        <c:lblAlgn val="ctr"/>
        <c:lblOffset val="100"/>
        <c:noMultiLvlLbl val="0"/>
      </c:catAx>
      <c:valAx>
        <c:axId val="-188199140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out"/>
        <c:minorTickMark val="none"/>
        <c:tickLblPos val="nextTo"/>
        <c:spPr>
          <a:noFill/>
          <a:ln w="6350">
            <a:solidFill>
              <a:schemeClr val="tx1"/>
            </a:solid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r-FR"/>
          </a:p>
        </c:txPr>
        <c:crossAx val="-1886823808"/>
        <c:crosses val="autoZero"/>
        <c:crossBetween val="between"/>
      </c:valAx>
      <c:spPr>
        <a:noFill/>
        <a:ln>
          <a:noFill/>
        </a:ln>
        <a:effectLst/>
      </c:spPr>
    </c:plotArea>
    <c:legend>
      <c:legendPos val="b"/>
      <c:layout>
        <c:manualLayout>
          <c:xMode val="edge"/>
          <c:yMode val="edge"/>
          <c:x val="0.254735656801175"/>
          <c:y val="0.872531220221676"/>
          <c:w val="0.738791104349366"/>
          <c:h val="0.0993427268959801"/>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fr-FR"/>
        </a:p>
      </c:txPr>
    </c:legend>
    <c:plotVisOnly val="1"/>
    <c:dispBlanksAs val="gap"/>
    <c:showDLblsOverMax val="0"/>
  </c:chart>
  <c:spPr>
    <a:noFill/>
    <a:ln>
      <a:noFill/>
    </a:ln>
    <a:effectLst/>
  </c:spPr>
  <c:txPr>
    <a:bodyPr/>
    <a:lstStyle/>
    <a:p>
      <a:pPr>
        <a:defRPr>
          <a:solidFill>
            <a:sysClr val="windowText" lastClr="000000"/>
          </a:solidFill>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r>
              <a:rPr lang="fr-FR" sz="1200">
                <a:solidFill>
                  <a:schemeClr val="tx1"/>
                </a:solidFill>
              </a:rPr>
              <a:t>%change</a:t>
            </a:r>
            <a:r>
              <a:rPr lang="fr-FR" sz="1200" baseline="0">
                <a:solidFill>
                  <a:schemeClr val="tx1"/>
                </a:solidFill>
              </a:rPr>
              <a:t> </a:t>
            </a:r>
            <a:endParaRPr lang="fr-FR" sz="1200">
              <a:solidFill>
                <a:schemeClr val="tx1"/>
              </a:solidFill>
            </a:endParaRPr>
          </a:p>
        </c:rich>
      </c:tx>
      <c:layout>
        <c:manualLayout>
          <c:xMode val="edge"/>
          <c:yMode val="edge"/>
          <c:x val="0.0117582364114244"/>
          <c:y val="0.0509259259259259"/>
        </c:manualLayout>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solidFill>
              <a:latin typeface="+mn-lt"/>
              <a:ea typeface="+mn-ea"/>
              <a:cs typeface="+mn-cs"/>
            </a:defRPr>
          </a:pPr>
          <a:endParaRPr lang="fr-FR"/>
        </a:p>
      </c:txPr>
    </c:title>
    <c:autoTitleDeleted val="0"/>
    <c:plotArea>
      <c:layout/>
      <c:barChart>
        <c:barDir val="col"/>
        <c:grouping val="clustered"/>
        <c:varyColors val="0"/>
        <c:ser>
          <c:idx val="0"/>
          <c:order val="0"/>
          <c:tx>
            <c:strRef>
              <c:f>Incomes!$B$27</c:f>
              <c:strCache>
                <c:ptCount val="1"/>
                <c:pt idx="0">
                  <c:v>COVID1 HI</c:v>
                </c:pt>
              </c:strCache>
            </c:strRef>
          </c:tx>
          <c:spPr>
            <a:solidFill>
              <a:schemeClr val="accent1"/>
            </a:solidFill>
            <a:ln>
              <a:noFill/>
            </a:ln>
            <a:effectLst/>
          </c:spPr>
          <c:invertIfNegative val="0"/>
          <c:cat>
            <c:strRef>
              <c:f>Incomes!$A$28:$A$32</c:f>
              <c:strCache>
                <c:ptCount val="5"/>
                <c:pt idx="0">
                  <c:v>NorthAfrica</c:v>
                </c:pt>
                <c:pt idx="1">
                  <c:v>WestAfrica</c:v>
                </c:pt>
                <c:pt idx="2">
                  <c:v>CentrAfrica</c:v>
                </c:pt>
                <c:pt idx="3">
                  <c:v>EasternAfric</c:v>
                </c:pt>
                <c:pt idx="4">
                  <c:v>SouthAfCust</c:v>
                </c:pt>
              </c:strCache>
            </c:strRef>
          </c:cat>
          <c:val>
            <c:numRef>
              <c:f>Incomes!$B$28:$B$32</c:f>
              <c:numCache>
                <c:formatCode>0.00</c:formatCode>
                <c:ptCount val="5"/>
                <c:pt idx="0">
                  <c:v>-5.5236702265867</c:v>
                </c:pt>
                <c:pt idx="1">
                  <c:v>-7.760784755718975</c:v>
                </c:pt>
                <c:pt idx="2">
                  <c:v>-8.85368412692096</c:v>
                </c:pt>
                <c:pt idx="3">
                  <c:v>-6.816985507540385</c:v>
                </c:pt>
                <c:pt idx="4">
                  <c:v>-9.759060886121151</c:v>
                </c:pt>
              </c:numCache>
            </c:numRef>
          </c:val>
          <c:extLst xmlns:c16r2="http://schemas.microsoft.com/office/drawing/2015/06/chart">
            <c:ext xmlns:c16="http://schemas.microsoft.com/office/drawing/2014/chart" uri="{C3380CC4-5D6E-409C-BE32-E72D297353CC}">
              <c16:uniqueId val="{00000000-65C8-4105-861A-0B0971D1F360}"/>
            </c:ext>
          </c:extLst>
        </c:ser>
        <c:ser>
          <c:idx val="1"/>
          <c:order val="1"/>
          <c:tx>
            <c:strRef>
              <c:f>Incomes!$C$27</c:f>
              <c:strCache>
                <c:ptCount val="1"/>
                <c:pt idx="0">
                  <c:v>COVID2 HI</c:v>
                </c:pt>
              </c:strCache>
            </c:strRef>
          </c:tx>
          <c:spPr>
            <a:solidFill>
              <a:schemeClr val="accent2"/>
            </a:solidFill>
            <a:ln>
              <a:noFill/>
            </a:ln>
            <a:effectLst/>
          </c:spPr>
          <c:invertIfNegative val="0"/>
          <c:cat>
            <c:strRef>
              <c:f>Incomes!$A$28:$A$32</c:f>
              <c:strCache>
                <c:ptCount val="5"/>
                <c:pt idx="0">
                  <c:v>NorthAfrica</c:v>
                </c:pt>
                <c:pt idx="1">
                  <c:v>WestAfrica</c:v>
                </c:pt>
                <c:pt idx="2">
                  <c:v>CentrAfrica</c:v>
                </c:pt>
                <c:pt idx="3">
                  <c:v>EasternAfric</c:v>
                </c:pt>
                <c:pt idx="4">
                  <c:v>SouthAfCust</c:v>
                </c:pt>
              </c:strCache>
            </c:strRef>
          </c:cat>
          <c:val>
            <c:numRef>
              <c:f>Incomes!$C$28:$C$32</c:f>
              <c:numCache>
                <c:formatCode>0.00</c:formatCode>
                <c:ptCount val="5"/>
                <c:pt idx="0">
                  <c:v>-9.492572157353274</c:v>
                </c:pt>
                <c:pt idx="1">
                  <c:v>-12.31331795470592</c:v>
                </c:pt>
                <c:pt idx="2">
                  <c:v>-13.48480209384558</c:v>
                </c:pt>
                <c:pt idx="3">
                  <c:v>-11.04107484106218</c:v>
                </c:pt>
                <c:pt idx="4">
                  <c:v>-14.54748534684318</c:v>
                </c:pt>
              </c:numCache>
            </c:numRef>
          </c:val>
          <c:extLst xmlns:c16r2="http://schemas.microsoft.com/office/drawing/2015/06/chart">
            <c:ext xmlns:c16="http://schemas.microsoft.com/office/drawing/2014/chart" uri="{C3380CC4-5D6E-409C-BE32-E72D297353CC}">
              <c16:uniqueId val="{00000001-65C8-4105-861A-0B0971D1F360}"/>
            </c:ext>
          </c:extLst>
        </c:ser>
        <c:ser>
          <c:idx val="2"/>
          <c:order val="2"/>
          <c:tx>
            <c:strRef>
              <c:f>Incomes!$D$27</c:f>
              <c:strCache>
                <c:ptCount val="1"/>
                <c:pt idx="0">
                  <c:v>COVID1 PI</c:v>
                </c:pt>
              </c:strCache>
            </c:strRef>
          </c:tx>
          <c:spPr>
            <a:solidFill>
              <a:schemeClr val="accent3"/>
            </a:solidFill>
            <a:ln>
              <a:noFill/>
            </a:ln>
            <a:effectLst/>
          </c:spPr>
          <c:invertIfNegative val="0"/>
          <c:cat>
            <c:strRef>
              <c:f>Incomes!$A$28:$A$32</c:f>
              <c:strCache>
                <c:ptCount val="5"/>
                <c:pt idx="0">
                  <c:v>NorthAfrica</c:v>
                </c:pt>
                <c:pt idx="1">
                  <c:v>WestAfrica</c:v>
                </c:pt>
                <c:pt idx="2">
                  <c:v>CentrAfrica</c:v>
                </c:pt>
                <c:pt idx="3">
                  <c:v>EasternAfric</c:v>
                </c:pt>
                <c:pt idx="4">
                  <c:v>SouthAfCust</c:v>
                </c:pt>
              </c:strCache>
            </c:strRef>
          </c:cat>
          <c:val>
            <c:numRef>
              <c:f>Incomes!$D$28:$D$32</c:f>
              <c:numCache>
                <c:formatCode>0.00</c:formatCode>
                <c:ptCount val="5"/>
                <c:pt idx="0">
                  <c:v>-7.58448877793341</c:v>
                </c:pt>
                <c:pt idx="1">
                  <c:v>-8.813388227710628</c:v>
                </c:pt>
                <c:pt idx="2">
                  <c:v>-6.536942370234455</c:v>
                </c:pt>
                <c:pt idx="3">
                  <c:v>-9.461272557859034</c:v>
                </c:pt>
                <c:pt idx="4">
                  <c:v>-6.13023208598732</c:v>
                </c:pt>
              </c:numCache>
            </c:numRef>
          </c:val>
          <c:extLst xmlns:c16r2="http://schemas.microsoft.com/office/drawing/2015/06/chart">
            <c:ext xmlns:c16="http://schemas.microsoft.com/office/drawing/2014/chart" uri="{C3380CC4-5D6E-409C-BE32-E72D297353CC}">
              <c16:uniqueId val="{00000002-65C8-4105-861A-0B0971D1F360}"/>
            </c:ext>
          </c:extLst>
        </c:ser>
        <c:ser>
          <c:idx val="3"/>
          <c:order val="3"/>
          <c:tx>
            <c:strRef>
              <c:f>Incomes!$E$27</c:f>
              <c:strCache>
                <c:ptCount val="1"/>
                <c:pt idx="0">
                  <c:v>COVID2 PI</c:v>
                </c:pt>
              </c:strCache>
            </c:strRef>
          </c:tx>
          <c:spPr>
            <a:solidFill>
              <a:schemeClr val="accent4"/>
            </a:solidFill>
            <a:ln>
              <a:noFill/>
            </a:ln>
            <a:effectLst/>
          </c:spPr>
          <c:invertIfNegative val="0"/>
          <c:cat>
            <c:strRef>
              <c:f>Incomes!$A$28:$A$32</c:f>
              <c:strCache>
                <c:ptCount val="5"/>
                <c:pt idx="0">
                  <c:v>NorthAfrica</c:v>
                </c:pt>
                <c:pt idx="1">
                  <c:v>WestAfrica</c:v>
                </c:pt>
                <c:pt idx="2">
                  <c:v>CentrAfrica</c:v>
                </c:pt>
                <c:pt idx="3">
                  <c:v>EasternAfric</c:v>
                </c:pt>
                <c:pt idx="4">
                  <c:v>SouthAfCust</c:v>
                </c:pt>
              </c:strCache>
            </c:strRef>
          </c:cat>
          <c:val>
            <c:numRef>
              <c:f>Incomes!$E$28:$E$32</c:f>
              <c:numCache>
                <c:formatCode>0.00</c:formatCode>
                <c:ptCount val="5"/>
                <c:pt idx="0">
                  <c:v>-12.02560671861441</c:v>
                </c:pt>
                <c:pt idx="1">
                  <c:v>-13.43076884923141</c:v>
                </c:pt>
                <c:pt idx="2">
                  <c:v>-10.59555495315262</c:v>
                </c:pt>
                <c:pt idx="3">
                  <c:v>-14.08462196306868</c:v>
                </c:pt>
                <c:pt idx="4">
                  <c:v>-10.26048416710474</c:v>
                </c:pt>
              </c:numCache>
            </c:numRef>
          </c:val>
          <c:extLst xmlns:c16r2="http://schemas.microsoft.com/office/drawing/2015/06/chart">
            <c:ext xmlns:c16="http://schemas.microsoft.com/office/drawing/2014/chart" uri="{C3380CC4-5D6E-409C-BE32-E72D297353CC}">
              <c16:uniqueId val="{00000003-65C8-4105-861A-0B0971D1F360}"/>
            </c:ext>
          </c:extLst>
        </c:ser>
        <c:dLbls>
          <c:showLegendKey val="0"/>
          <c:showVal val="0"/>
          <c:showCatName val="0"/>
          <c:showSerName val="0"/>
          <c:showPercent val="0"/>
          <c:showBubbleSize val="0"/>
        </c:dLbls>
        <c:gapWidth val="219"/>
        <c:overlap val="-27"/>
        <c:axId val="-1841712448"/>
        <c:axId val="-1841733520"/>
      </c:barChart>
      <c:catAx>
        <c:axId val="-1841712448"/>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crossAx val="-1841733520"/>
        <c:crosses val="autoZero"/>
        <c:auto val="1"/>
        <c:lblAlgn val="ctr"/>
        <c:lblOffset val="100"/>
        <c:noMultiLvlLbl val="0"/>
      </c:catAx>
      <c:valAx>
        <c:axId val="-184173352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crossAx val="-18417124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0166781875577"/>
          <c:y val="0.106986272349313"/>
          <c:w val="0.830619774988372"/>
          <c:h val="0.613346186873539"/>
        </c:manualLayout>
      </c:layout>
      <c:barChart>
        <c:barDir val="col"/>
        <c:grouping val="clustered"/>
        <c:varyColors val="0"/>
        <c:ser>
          <c:idx val="0"/>
          <c:order val="0"/>
          <c:tx>
            <c:strRef>
              <c:f>'Real GDP'!$M$22</c:f>
              <c:strCache>
                <c:ptCount val="1"/>
                <c:pt idx="0">
                  <c:v>COVID1</c:v>
                </c:pt>
              </c:strCache>
            </c:strRef>
          </c:tx>
          <c:spPr>
            <a:solidFill>
              <a:schemeClr val="accent1"/>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GDP'!$M$23:$M$28</c:f>
              <c:numCache>
                <c:formatCode>0.00</c:formatCode>
                <c:ptCount val="6"/>
                <c:pt idx="0">
                  <c:v>-7.76184971715913</c:v>
                </c:pt>
                <c:pt idx="1">
                  <c:v>-8.86787545398613</c:v>
                </c:pt>
                <c:pt idx="2">
                  <c:v>-6.737251740075967</c:v>
                </c:pt>
                <c:pt idx="3">
                  <c:v>-9.761269124084698</c:v>
                </c:pt>
                <c:pt idx="4">
                  <c:v>-6.39171781795829</c:v>
                </c:pt>
                <c:pt idx="5">
                  <c:v>-7.912987420318684</c:v>
                </c:pt>
              </c:numCache>
            </c:numRef>
          </c:val>
          <c:extLst xmlns:c16r2="http://schemas.microsoft.com/office/drawing/2015/06/chart">
            <c:ext xmlns:c16="http://schemas.microsoft.com/office/drawing/2014/chart" uri="{C3380CC4-5D6E-409C-BE32-E72D297353CC}">
              <c16:uniqueId val="{00000000-E089-4875-8EA6-DB70352FFE13}"/>
            </c:ext>
          </c:extLst>
        </c:ser>
        <c:ser>
          <c:idx val="1"/>
          <c:order val="1"/>
          <c:tx>
            <c:strRef>
              <c:f>'Real GDP'!$N$22</c:f>
              <c:strCache>
                <c:ptCount val="1"/>
                <c:pt idx="0">
                  <c:v>AfCFTA</c:v>
                </c:pt>
              </c:strCache>
            </c:strRef>
          </c:tx>
          <c:spPr>
            <a:solidFill>
              <a:schemeClr val="accent2"/>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GDP'!$N$23:$N$28</c:f>
              <c:numCache>
                <c:formatCode>0.00</c:formatCode>
                <c:ptCount val="6"/>
                <c:pt idx="0">
                  <c:v>-4.514724442020086</c:v>
                </c:pt>
                <c:pt idx="1">
                  <c:v>-5.370642089115296</c:v>
                </c:pt>
                <c:pt idx="2">
                  <c:v>-5.291943452142527</c:v>
                </c:pt>
                <c:pt idx="3">
                  <c:v>-6.544964696650045</c:v>
                </c:pt>
                <c:pt idx="4">
                  <c:v>-5.07964813248794</c:v>
                </c:pt>
                <c:pt idx="5">
                  <c:v>-5.178289139166504</c:v>
                </c:pt>
              </c:numCache>
            </c:numRef>
          </c:val>
          <c:extLst xmlns:c16r2="http://schemas.microsoft.com/office/drawing/2015/06/chart">
            <c:ext xmlns:c16="http://schemas.microsoft.com/office/drawing/2014/chart" uri="{C3380CC4-5D6E-409C-BE32-E72D297353CC}">
              <c16:uniqueId val="{00000001-E089-4875-8EA6-DB70352FFE13}"/>
            </c:ext>
          </c:extLst>
        </c:ser>
        <c:ser>
          <c:idx val="2"/>
          <c:order val="2"/>
          <c:tx>
            <c:strRef>
              <c:f>'Real GDP'!$O$22</c:f>
              <c:strCache>
                <c:ptCount val="1"/>
                <c:pt idx="0">
                  <c:v>AfCFTA TF</c:v>
                </c:pt>
              </c:strCache>
            </c:strRef>
          </c:tx>
          <c:spPr>
            <a:solidFill>
              <a:schemeClr val="accent3"/>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GDP'!$O$23:$O$28</c:f>
              <c:numCache>
                <c:formatCode>0.00</c:formatCode>
                <c:ptCount val="6"/>
                <c:pt idx="0">
                  <c:v>-4.104811653075425</c:v>
                </c:pt>
                <c:pt idx="1">
                  <c:v>-5.088993622874705</c:v>
                </c:pt>
                <c:pt idx="2">
                  <c:v>-4.931688338240858</c:v>
                </c:pt>
                <c:pt idx="3">
                  <c:v>-6.23886371597801</c:v>
                </c:pt>
                <c:pt idx="4">
                  <c:v>-4.645188827627278</c:v>
                </c:pt>
                <c:pt idx="5">
                  <c:v>-3.79946874589937</c:v>
                </c:pt>
              </c:numCache>
            </c:numRef>
          </c:val>
          <c:extLst xmlns:c16r2="http://schemas.microsoft.com/office/drawing/2015/06/chart">
            <c:ext xmlns:c16="http://schemas.microsoft.com/office/drawing/2014/chart" uri="{C3380CC4-5D6E-409C-BE32-E72D297353CC}">
              <c16:uniqueId val="{00000002-E089-4875-8EA6-DB70352FFE13}"/>
            </c:ext>
          </c:extLst>
        </c:ser>
        <c:ser>
          <c:idx val="3"/>
          <c:order val="3"/>
          <c:tx>
            <c:strRef>
              <c:f>'Real GDP'!$P$22</c:f>
              <c:strCache>
                <c:ptCount val="1"/>
                <c:pt idx="0">
                  <c:v>AfCFTA HC</c:v>
                </c:pt>
              </c:strCache>
            </c:strRef>
          </c:tx>
          <c:spPr>
            <a:solidFill>
              <a:schemeClr val="accent4"/>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GDP'!$P$23:$P$28</c:f>
              <c:numCache>
                <c:formatCode>0.00</c:formatCode>
                <c:ptCount val="6"/>
                <c:pt idx="0">
                  <c:v>-4.912882311936306</c:v>
                </c:pt>
                <c:pt idx="1">
                  <c:v>-5.647609876205965</c:v>
                </c:pt>
                <c:pt idx="2">
                  <c:v>-5.615139896900473</c:v>
                </c:pt>
                <c:pt idx="3">
                  <c:v>-6.849703234254437</c:v>
                </c:pt>
                <c:pt idx="4">
                  <c:v>-5.49562199565896</c:v>
                </c:pt>
                <c:pt idx="5">
                  <c:v>-6.93728119326223</c:v>
                </c:pt>
              </c:numCache>
            </c:numRef>
          </c:val>
          <c:extLst xmlns:c16r2="http://schemas.microsoft.com/office/drawing/2015/06/chart">
            <c:ext xmlns:c16="http://schemas.microsoft.com/office/drawing/2014/chart" uri="{C3380CC4-5D6E-409C-BE32-E72D297353CC}">
              <c16:uniqueId val="{00000003-E089-4875-8EA6-DB70352FFE13}"/>
            </c:ext>
          </c:extLst>
        </c:ser>
        <c:ser>
          <c:idx val="4"/>
          <c:order val="4"/>
          <c:tx>
            <c:strRef>
              <c:f>'Real GDP'!$Q$22</c:f>
              <c:strCache>
                <c:ptCount val="1"/>
                <c:pt idx="0">
                  <c:v>AfCFTA HC TF</c:v>
                </c:pt>
              </c:strCache>
            </c:strRef>
          </c:tx>
          <c:spPr>
            <a:solidFill>
              <a:schemeClr val="accent5"/>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GDP'!$Q$23:$Q$28</c:f>
              <c:numCache>
                <c:formatCode>0.00</c:formatCode>
                <c:ptCount val="6"/>
                <c:pt idx="0">
                  <c:v>-4.261707288763217</c:v>
                </c:pt>
                <c:pt idx="1">
                  <c:v>-5.19559271214497</c:v>
                </c:pt>
                <c:pt idx="2">
                  <c:v>-5.071432465845794</c:v>
                </c:pt>
                <c:pt idx="3">
                  <c:v>-6.355137705342184</c:v>
                </c:pt>
                <c:pt idx="4">
                  <c:v>-4.81142579225562</c:v>
                </c:pt>
                <c:pt idx="5">
                  <c:v>-4.251578519977482</c:v>
                </c:pt>
              </c:numCache>
            </c:numRef>
          </c:val>
          <c:extLst xmlns:c16r2="http://schemas.microsoft.com/office/drawing/2015/06/chart">
            <c:ext xmlns:c16="http://schemas.microsoft.com/office/drawing/2014/chart" uri="{C3380CC4-5D6E-409C-BE32-E72D297353CC}">
              <c16:uniqueId val="{00000004-E089-4875-8EA6-DB70352FFE13}"/>
            </c:ext>
          </c:extLst>
        </c:ser>
        <c:dLbls>
          <c:showLegendKey val="0"/>
          <c:showVal val="0"/>
          <c:showCatName val="0"/>
          <c:showSerName val="0"/>
          <c:showPercent val="0"/>
          <c:showBubbleSize val="0"/>
        </c:dLbls>
        <c:gapWidth val="219"/>
        <c:overlap val="-27"/>
        <c:axId val="-1881833968"/>
        <c:axId val="-1881831488"/>
      </c:barChart>
      <c:catAx>
        <c:axId val="-1881833968"/>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crossAx val="-1881831488"/>
        <c:crosses val="autoZero"/>
        <c:auto val="1"/>
        <c:lblAlgn val="ctr"/>
        <c:lblOffset val="100"/>
        <c:noMultiLvlLbl val="0"/>
      </c:catAx>
      <c:valAx>
        <c:axId val="-1881831488"/>
        <c:scaling>
          <c:orientation val="minMax"/>
          <c:min val="-1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crossAx val="-188183396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1200">
          <a:solidFill>
            <a:schemeClr val="tx1"/>
          </a:solidFill>
        </a:defRPr>
      </a:pPr>
      <a:endParaRPr lang="fr-FR"/>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0166781875577"/>
          <c:y val="0.106986272349313"/>
          <c:w val="0.830619774988372"/>
          <c:h val="0.613346186873539"/>
        </c:manualLayout>
      </c:layout>
      <c:barChart>
        <c:barDir val="col"/>
        <c:grouping val="clustered"/>
        <c:varyColors val="0"/>
        <c:ser>
          <c:idx val="0"/>
          <c:order val="0"/>
          <c:tx>
            <c:strRef>
              <c:f>'Real GDP'!$M$22</c:f>
              <c:strCache>
                <c:ptCount val="1"/>
                <c:pt idx="0">
                  <c:v>COVID1</c:v>
                </c:pt>
              </c:strCache>
            </c:strRef>
          </c:tx>
          <c:spPr>
            <a:solidFill>
              <a:schemeClr val="accent1"/>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GDP'!$M$23:$M$28</c:f>
              <c:numCache>
                <c:formatCode>0.00</c:formatCode>
                <c:ptCount val="6"/>
                <c:pt idx="0">
                  <c:v>-7.76184971715913</c:v>
                </c:pt>
                <c:pt idx="1">
                  <c:v>-8.86787545398613</c:v>
                </c:pt>
                <c:pt idx="2">
                  <c:v>-6.737251740075967</c:v>
                </c:pt>
                <c:pt idx="3">
                  <c:v>-9.761269124084698</c:v>
                </c:pt>
                <c:pt idx="4">
                  <c:v>-6.39171781795829</c:v>
                </c:pt>
                <c:pt idx="5">
                  <c:v>-7.912987420318684</c:v>
                </c:pt>
              </c:numCache>
            </c:numRef>
          </c:val>
          <c:extLst xmlns:c16r2="http://schemas.microsoft.com/office/drawing/2015/06/chart">
            <c:ext xmlns:c16="http://schemas.microsoft.com/office/drawing/2014/chart" uri="{C3380CC4-5D6E-409C-BE32-E72D297353CC}">
              <c16:uniqueId val="{00000000-E089-4875-8EA6-DB70352FFE13}"/>
            </c:ext>
          </c:extLst>
        </c:ser>
        <c:ser>
          <c:idx val="1"/>
          <c:order val="1"/>
          <c:tx>
            <c:strRef>
              <c:f>'Real GDP'!$N$22</c:f>
              <c:strCache>
                <c:ptCount val="1"/>
                <c:pt idx="0">
                  <c:v>AfCFTA</c:v>
                </c:pt>
              </c:strCache>
            </c:strRef>
          </c:tx>
          <c:spPr>
            <a:solidFill>
              <a:schemeClr val="accent2"/>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GDP'!$N$23:$N$28</c:f>
              <c:numCache>
                <c:formatCode>0.00</c:formatCode>
                <c:ptCount val="6"/>
                <c:pt idx="0">
                  <c:v>-4.514724442020086</c:v>
                </c:pt>
                <c:pt idx="1">
                  <c:v>-5.370642089115296</c:v>
                </c:pt>
                <c:pt idx="2">
                  <c:v>-5.291943452142527</c:v>
                </c:pt>
                <c:pt idx="3">
                  <c:v>-6.544964696650045</c:v>
                </c:pt>
                <c:pt idx="4">
                  <c:v>-5.07964813248794</c:v>
                </c:pt>
                <c:pt idx="5">
                  <c:v>-5.178289139166504</c:v>
                </c:pt>
              </c:numCache>
            </c:numRef>
          </c:val>
          <c:extLst xmlns:c16r2="http://schemas.microsoft.com/office/drawing/2015/06/chart">
            <c:ext xmlns:c16="http://schemas.microsoft.com/office/drawing/2014/chart" uri="{C3380CC4-5D6E-409C-BE32-E72D297353CC}">
              <c16:uniqueId val="{00000001-E089-4875-8EA6-DB70352FFE13}"/>
            </c:ext>
          </c:extLst>
        </c:ser>
        <c:ser>
          <c:idx val="2"/>
          <c:order val="2"/>
          <c:tx>
            <c:strRef>
              <c:f>'Real GDP'!$O$22</c:f>
              <c:strCache>
                <c:ptCount val="1"/>
                <c:pt idx="0">
                  <c:v>AfCFTA TF</c:v>
                </c:pt>
              </c:strCache>
            </c:strRef>
          </c:tx>
          <c:spPr>
            <a:solidFill>
              <a:schemeClr val="accent3"/>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GDP'!$O$23:$O$28</c:f>
              <c:numCache>
                <c:formatCode>0.00</c:formatCode>
                <c:ptCount val="6"/>
                <c:pt idx="0">
                  <c:v>-4.104811653075425</c:v>
                </c:pt>
                <c:pt idx="1">
                  <c:v>-5.088993622874705</c:v>
                </c:pt>
                <c:pt idx="2">
                  <c:v>-4.931688338240858</c:v>
                </c:pt>
                <c:pt idx="3">
                  <c:v>-6.23886371597801</c:v>
                </c:pt>
                <c:pt idx="4">
                  <c:v>-4.645188827627278</c:v>
                </c:pt>
                <c:pt idx="5">
                  <c:v>-3.79946874589937</c:v>
                </c:pt>
              </c:numCache>
            </c:numRef>
          </c:val>
          <c:extLst xmlns:c16r2="http://schemas.microsoft.com/office/drawing/2015/06/chart">
            <c:ext xmlns:c16="http://schemas.microsoft.com/office/drawing/2014/chart" uri="{C3380CC4-5D6E-409C-BE32-E72D297353CC}">
              <c16:uniqueId val="{00000002-E089-4875-8EA6-DB70352FFE13}"/>
            </c:ext>
          </c:extLst>
        </c:ser>
        <c:ser>
          <c:idx val="3"/>
          <c:order val="3"/>
          <c:tx>
            <c:strRef>
              <c:f>'Real GDP'!$P$22</c:f>
              <c:strCache>
                <c:ptCount val="1"/>
                <c:pt idx="0">
                  <c:v>AfCFTA HC</c:v>
                </c:pt>
              </c:strCache>
            </c:strRef>
          </c:tx>
          <c:spPr>
            <a:solidFill>
              <a:schemeClr val="accent4"/>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GDP'!$P$23:$P$28</c:f>
              <c:numCache>
                <c:formatCode>0.00</c:formatCode>
                <c:ptCount val="6"/>
                <c:pt idx="0">
                  <c:v>-4.912882311936306</c:v>
                </c:pt>
                <c:pt idx="1">
                  <c:v>-5.647609876205965</c:v>
                </c:pt>
                <c:pt idx="2">
                  <c:v>-5.615139896900473</c:v>
                </c:pt>
                <c:pt idx="3">
                  <c:v>-6.849703234254437</c:v>
                </c:pt>
                <c:pt idx="4">
                  <c:v>-5.49562199565896</c:v>
                </c:pt>
                <c:pt idx="5">
                  <c:v>-6.93728119326223</c:v>
                </c:pt>
              </c:numCache>
            </c:numRef>
          </c:val>
          <c:extLst xmlns:c16r2="http://schemas.microsoft.com/office/drawing/2015/06/chart">
            <c:ext xmlns:c16="http://schemas.microsoft.com/office/drawing/2014/chart" uri="{C3380CC4-5D6E-409C-BE32-E72D297353CC}">
              <c16:uniqueId val="{00000003-E089-4875-8EA6-DB70352FFE13}"/>
            </c:ext>
          </c:extLst>
        </c:ser>
        <c:ser>
          <c:idx val="4"/>
          <c:order val="4"/>
          <c:tx>
            <c:strRef>
              <c:f>'Real GDP'!$Q$22</c:f>
              <c:strCache>
                <c:ptCount val="1"/>
                <c:pt idx="0">
                  <c:v>AfCFTA HC TF</c:v>
                </c:pt>
              </c:strCache>
            </c:strRef>
          </c:tx>
          <c:spPr>
            <a:solidFill>
              <a:schemeClr val="accent5"/>
            </a:solidFill>
            <a:ln>
              <a:noFill/>
            </a:ln>
            <a:effectLst/>
          </c:spPr>
          <c:invertIfNegative val="0"/>
          <c:cat>
            <c:strRef>
              <c:f>'Real GDP'!$L$23:$L$28</c:f>
              <c:strCache>
                <c:ptCount val="6"/>
                <c:pt idx="0">
                  <c:v>NorthAfrica</c:v>
                </c:pt>
                <c:pt idx="1">
                  <c:v>WestAfrica</c:v>
                </c:pt>
                <c:pt idx="2">
                  <c:v>CentrAfrica</c:v>
                </c:pt>
                <c:pt idx="3">
                  <c:v>EasternAfric</c:v>
                </c:pt>
                <c:pt idx="4">
                  <c:v>SouthAfCust</c:v>
                </c:pt>
                <c:pt idx="5">
                  <c:v>All Africa</c:v>
                </c:pt>
              </c:strCache>
            </c:strRef>
          </c:cat>
          <c:val>
            <c:numRef>
              <c:f>'Real GDP'!$Q$23:$Q$28</c:f>
              <c:numCache>
                <c:formatCode>0.00</c:formatCode>
                <c:ptCount val="6"/>
                <c:pt idx="0">
                  <c:v>-4.261707288763217</c:v>
                </c:pt>
                <c:pt idx="1">
                  <c:v>-5.19559271214497</c:v>
                </c:pt>
                <c:pt idx="2">
                  <c:v>-5.071432465845794</c:v>
                </c:pt>
                <c:pt idx="3">
                  <c:v>-6.355137705342184</c:v>
                </c:pt>
                <c:pt idx="4">
                  <c:v>-4.81142579225562</c:v>
                </c:pt>
                <c:pt idx="5">
                  <c:v>-4.251578519977482</c:v>
                </c:pt>
              </c:numCache>
            </c:numRef>
          </c:val>
          <c:extLst xmlns:c16r2="http://schemas.microsoft.com/office/drawing/2015/06/chart">
            <c:ext xmlns:c16="http://schemas.microsoft.com/office/drawing/2014/chart" uri="{C3380CC4-5D6E-409C-BE32-E72D297353CC}">
              <c16:uniqueId val="{00000004-E089-4875-8EA6-DB70352FFE13}"/>
            </c:ext>
          </c:extLst>
        </c:ser>
        <c:dLbls>
          <c:showLegendKey val="0"/>
          <c:showVal val="0"/>
          <c:showCatName val="0"/>
          <c:showSerName val="0"/>
          <c:showPercent val="0"/>
          <c:showBubbleSize val="0"/>
        </c:dLbls>
        <c:gapWidth val="219"/>
        <c:overlap val="-27"/>
        <c:axId val="-1842938528"/>
        <c:axId val="-1842936048"/>
      </c:barChart>
      <c:catAx>
        <c:axId val="-1842938528"/>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crossAx val="-1842936048"/>
        <c:crosses val="autoZero"/>
        <c:auto val="1"/>
        <c:lblAlgn val="ctr"/>
        <c:lblOffset val="100"/>
        <c:noMultiLvlLbl val="0"/>
      </c:catAx>
      <c:valAx>
        <c:axId val="-1842936048"/>
        <c:scaling>
          <c:orientation val="minMax"/>
          <c:min val="-10.0"/>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crossAx val="-184293852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1200">
          <a:solidFill>
            <a:schemeClr val="tx1"/>
          </a:solidFill>
        </a:defRPr>
      </a:pPr>
      <a:endParaRPr lang="fr-FR"/>
    </a:p>
  </c:txPr>
  <c:externalData r:id="rId4">
    <c:autoUpdate val="0"/>
  </c:externalData>
  <c:userShapes r:id="rId5"/>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99737024195639"/>
          <c:y val="0.0245936599162391"/>
          <c:w val="0.901260090520181"/>
          <c:h val="0.563552223652483"/>
        </c:manualLayout>
      </c:layout>
      <c:barChart>
        <c:barDir val="col"/>
        <c:grouping val="clustered"/>
        <c:varyColors val="0"/>
        <c:ser>
          <c:idx val="0"/>
          <c:order val="0"/>
          <c:tx>
            <c:strRef>
              <c:f>A2A_EXPORTS!$L$2</c:f>
              <c:strCache>
                <c:ptCount val="1"/>
                <c:pt idx="0">
                  <c:v>COVID1</c:v>
                </c:pt>
              </c:strCache>
            </c:strRef>
          </c:tx>
          <c:spPr>
            <a:solidFill>
              <a:schemeClr val="accent1"/>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A2A_EXPORTS!$L$3:$L$13</c:f>
              <c:numCache>
                <c:formatCode>0.00</c:formatCode>
                <c:ptCount val="11"/>
                <c:pt idx="0">
                  <c:v>-8.88514543336527</c:v>
                </c:pt>
                <c:pt idx="1">
                  <c:v>-9.306463800667767</c:v>
                </c:pt>
                <c:pt idx="2">
                  <c:v>-8.303060872422054</c:v>
                </c:pt>
                <c:pt idx="3">
                  <c:v>-8.230733124418169</c:v>
                </c:pt>
                <c:pt idx="4">
                  <c:v>-7.941091521319732</c:v>
                </c:pt>
                <c:pt idx="5">
                  <c:v>-8.999701610183974</c:v>
                </c:pt>
                <c:pt idx="6">
                  <c:v>-8.066723796762031</c:v>
                </c:pt>
                <c:pt idx="7">
                  <c:v>-7.705017336995222</c:v>
                </c:pt>
                <c:pt idx="8">
                  <c:v>-7.540740100483303</c:v>
                </c:pt>
                <c:pt idx="9">
                  <c:v>-7.580489637140375</c:v>
                </c:pt>
                <c:pt idx="10">
                  <c:v>-7.970678403012846</c:v>
                </c:pt>
              </c:numCache>
            </c:numRef>
          </c:val>
          <c:extLst xmlns:c16r2="http://schemas.microsoft.com/office/drawing/2015/06/chart">
            <c:ext xmlns:c16="http://schemas.microsoft.com/office/drawing/2014/chart" uri="{C3380CC4-5D6E-409C-BE32-E72D297353CC}">
              <c16:uniqueId val="{00000000-460C-4F29-8724-CD9F407457E7}"/>
            </c:ext>
          </c:extLst>
        </c:ser>
        <c:ser>
          <c:idx val="1"/>
          <c:order val="1"/>
          <c:tx>
            <c:strRef>
              <c:f>A2A_EXPORTS!$M$2</c:f>
              <c:strCache>
                <c:ptCount val="1"/>
                <c:pt idx="0">
                  <c:v>COVID2</c:v>
                </c:pt>
              </c:strCache>
            </c:strRef>
          </c:tx>
          <c:spPr>
            <a:solidFill>
              <a:schemeClr val="accent2"/>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A2A_EXPORTS!$M$3:$M$13</c:f>
              <c:numCache>
                <c:formatCode>0.00</c:formatCode>
                <c:ptCount val="11"/>
                <c:pt idx="0">
                  <c:v>-13.52281244892312</c:v>
                </c:pt>
                <c:pt idx="1">
                  <c:v>-14.29461208447646</c:v>
                </c:pt>
                <c:pt idx="2">
                  <c:v>-12.89890261235641</c:v>
                </c:pt>
                <c:pt idx="3">
                  <c:v>-12.9575088953974</c:v>
                </c:pt>
                <c:pt idx="4">
                  <c:v>-12.32868519407107</c:v>
                </c:pt>
                <c:pt idx="5">
                  <c:v>-13.8173743192813</c:v>
                </c:pt>
                <c:pt idx="6">
                  <c:v>-12.59105469757156</c:v>
                </c:pt>
                <c:pt idx="7">
                  <c:v>-12.14843445176854</c:v>
                </c:pt>
                <c:pt idx="8">
                  <c:v>-11.7719547322928</c:v>
                </c:pt>
                <c:pt idx="9">
                  <c:v>-11.8524189328388</c:v>
                </c:pt>
                <c:pt idx="10">
                  <c:v>-12.64671389436142</c:v>
                </c:pt>
              </c:numCache>
            </c:numRef>
          </c:val>
          <c:extLst xmlns:c16r2="http://schemas.microsoft.com/office/drawing/2015/06/chart">
            <c:ext xmlns:c16="http://schemas.microsoft.com/office/drawing/2014/chart" uri="{C3380CC4-5D6E-409C-BE32-E72D297353CC}">
              <c16:uniqueId val="{00000001-460C-4F29-8724-CD9F407457E7}"/>
            </c:ext>
          </c:extLst>
        </c:ser>
        <c:ser>
          <c:idx val="2"/>
          <c:order val="2"/>
          <c:tx>
            <c:strRef>
              <c:f>A2A_EXPORTS!$N$2</c:f>
              <c:strCache>
                <c:ptCount val="1"/>
                <c:pt idx="0">
                  <c:v>AfCFTA</c:v>
                </c:pt>
              </c:strCache>
            </c:strRef>
          </c:tx>
          <c:spPr>
            <a:solidFill>
              <a:schemeClr val="accent3"/>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A2A_EXPORTS!$N$3:$N$13</c:f>
              <c:numCache>
                <c:formatCode>0.00</c:formatCode>
                <c:ptCount val="11"/>
                <c:pt idx="0">
                  <c:v>0.573370032631249</c:v>
                </c:pt>
                <c:pt idx="1">
                  <c:v>-4.316165492697867</c:v>
                </c:pt>
                <c:pt idx="2">
                  <c:v>6.631596711906051</c:v>
                </c:pt>
                <c:pt idx="3">
                  <c:v>-1.8241731688884</c:v>
                </c:pt>
                <c:pt idx="4">
                  <c:v>-4.9272534126799</c:v>
                </c:pt>
                <c:pt idx="5">
                  <c:v>8.00216924773065</c:v>
                </c:pt>
                <c:pt idx="6">
                  <c:v>7.540906940110401</c:v>
                </c:pt>
                <c:pt idx="7">
                  <c:v>9.46224253950528</c:v>
                </c:pt>
                <c:pt idx="8">
                  <c:v>-6.137810852356347</c:v>
                </c:pt>
                <c:pt idx="9">
                  <c:v>5.168072666563515</c:v>
                </c:pt>
                <c:pt idx="10">
                  <c:v>-4.627884226482034</c:v>
                </c:pt>
              </c:numCache>
            </c:numRef>
          </c:val>
          <c:extLst xmlns:c16r2="http://schemas.microsoft.com/office/drawing/2015/06/chart">
            <c:ext xmlns:c16="http://schemas.microsoft.com/office/drawing/2014/chart" uri="{C3380CC4-5D6E-409C-BE32-E72D297353CC}">
              <c16:uniqueId val="{00000002-460C-4F29-8724-CD9F407457E7}"/>
            </c:ext>
          </c:extLst>
        </c:ser>
        <c:ser>
          <c:idx val="3"/>
          <c:order val="3"/>
          <c:tx>
            <c:strRef>
              <c:f>A2A_EXPORTS!$O$2</c:f>
              <c:strCache>
                <c:ptCount val="1"/>
                <c:pt idx="0">
                  <c:v>AfCFTA TF</c:v>
                </c:pt>
              </c:strCache>
            </c:strRef>
          </c:tx>
          <c:spPr>
            <a:solidFill>
              <a:schemeClr val="accent4"/>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A2A_EXPORTS!$O$3:$O$13</c:f>
              <c:numCache>
                <c:formatCode>0.00</c:formatCode>
                <c:ptCount val="11"/>
                <c:pt idx="0">
                  <c:v>20.51045949357018</c:v>
                </c:pt>
                <c:pt idx="1">
                  <c:v>-0.0318611519258383</c:v>
                </c:pt>
                <c:pt idx="2">
                  <c:v>13.56650416292595</c:v>
                </c:pt>
                <c:pt idx="3">
                  <c:v>1.99495599016053</c:v>
                </c:pt>
                <c:pt idx="4">
                  <c:v>4.908699352849657</c:v>
                </c:pt>
                <c:pt idx="5">
                  <c:v>14.78014523938276</c:v>
                </c:pt>
                <c:pt idx="6">
                  <c:v>8.10442967298528</c:v>
                </c:pt>
                <c:pt idx="7">
                  <c:v>11.70780917092471</c:v>
                </c:pt>
                <c:pt idx="8">
                  <c:v>-7.23469645826067</c:v>
                </c:pt>
                <c:pt idx="9">
                  <c:v>7.288510144898042</c:v>
                </c:pt>
                <c:pt idx="10">
                  <c:v>0.474427486869922</c:v>
                </c:pt>
              </c:numCache>
            </c:numRef>
          </c:val>
          <c:extLst xmlns:c16r2="http://schemas.microsoft.com/office/drawing/2015/06/chart">
            <c:ext xmlns:c16="http://schemas.microsoft.com/office/drawing/2014/chart" uri="{C3380CC4-5D6E-409C-BE32-E72D297353CC}">
              <c16:uniqueId val="{00000003-460C-4F29-8724-CD9F407457E7}"/>
            </c:ext>
          </c:extLst>
        </c:ser>
        <c:ser>
          <c:idx val="4"/>
          <c:order val="4"/>
          <c:tx>
            <c:strRef>
              <c:f>A2A_EXPORTS!$P$2</c:f>
              <c:strCache>
                <c:ptCount val="1"/>
                <c:pt idx="0">
                  <c:v>AfCFTA HC</c:v>
                </c:pt>
              </c:strCache>
            </c:strRef>
          </c:tx>
          <c:spPr>
            <a:solidFill>
              <a:schemeClr val="accent5"/>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A2A_EXPORTS!$P$3:$P$13</c:f>
              <c:numCache>
                <c:formatCode>0.00</c:formatCode>
                <c:ptCount val="11"/>
                <c:pt idx="0">
                  <c:v>-21.46135688084803</c:v>
                </c:pt>
                <c:pt idx="1">
                  <c:v>-9.978938110316523</c:v>
                </c:pt>
                <c:pt idx="2">
                  <c:v>-2.489891683908795</c:v>
                </c:pt>
                <c:pt idx="3">
                  <c:v>-7.517198589457795</c:v>
                </c:pt>
                <c:pt idx="4">
                  <c:v>-17.67174338859366</c:v>
                </c:pt>
                <c:pt idx="5">
                  <c:v>-0.52895073732322</c:v>
                </c:pt>
                <c:pt idx="6">
                  <c:v>5.941728277372405</c:v>
                </c:pt>
                <c:pt idx="7">
                  <c:v>6.013922595654453</c:v>
                </c:pt>
                <c:pt idx="8">
                  <c:v>-5.140778418781055</c:v>
                </c:pt>
                <c:pt idx="9">
                  <c:v>1.818530674857844</c:v>
                </c:pt>
                <c:pt idx="10">
                  <c:v>-11.99957748970228</c:v>
                </c:pt>
              </c:numCache>
            </c:numRef>
          </c:val>
          <c:extLst xmlns:c16r2="http://schemas.microsoft.com/office/drawing/2015/06/chart">
            <c:ext xmlns:c16="http://schemas.microsoft.com/office/drawing/2014/chart" uri="{C3380CC4-5D6E-409C-BE32-E72D297353CC}">
              <c16:uniqueId val="{00000004-460C-4F29-8724-CD9F407457E7}"/>
            </c:ext>
          </c:extLst>
        </c:ser>
        <c:ser>
          <c:idx val="5"/>
          <c:order val="5"/>
          <c:tx>
            <c:strRef>
              <c:f>A2A_EXPORTS!$Q$2</c:f>
              <c:strCache>
                <c:ptCount val="1"/>
                <c:pt idx="0">
                  <c:v>AfCFTA HC TF</c:v>
                </c:pt>
              </c:strCache>
            </c:strRef>
          </c:tx>
          <c:spPr>
            <a:solidFill>
              <a:schemeClr val="accent6"/>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A2A_EXPORTS!$Q$3:$Q$13</c:f>
              <c:numCache>
                <c:formatCode>0.00</c:formatCode>
                <c:ptCount val="11"/>
                <c:pt idx="0">
                  <c:v>13.87587067834624</c:v>
                </c:pt>
                <c:pt idx="1">
                  <c:v>-1.412023584451383</c:v>
                </c:pt>
                <c:pt idx="2">
                  <c:v>11.34709004204817</c:v>
                </c:pt>
                <c:pt idx="3">
                  <c:v>0.844693055077839</c:v>
                </c:pt>
                <c:pt idx="4">
                  <c:v>1.780143300801762</c:v>
                </c:pt>
                <c:pt idx="5">
                  <c:v>12.58322447306577</c:v>
                </c:pt>
                <c:pt idx="6">
                  <c:v>8.038888829814402</c:v>
                </c:pt>
                <c:pt idx="7">
                  <c:v>11.03266185330145</c:v>
                </c:pt>
                <c:pt idx="8">
                  <c:v>-6.828712794716862</c:v>
                </c:pt>
                <c:pt idx="9">
                  <c:v>6.658630400226229</c:v>
                </c:pt>
                <c:pt idx="10">
                  <c:v>-1.071803694858986</c:v>
                </c:pt>
              </c:numCache>
            </c:numRef>
          </c:val>
          <c:extLst xmlns:c16r2="http://schemas.microsoft.com/office/drawing/2015/06/chart">
            <c:ext xmlns:c16="http://schemas.microsoft.com/office/drawing/2014/chart" uri="{C3380CC4-5D6E-409C-BE32-E72D297353CC}">
              <c16:uniqueId val="{00000005-460C-4F29-8724-CD9F407457E7}"/>
            </c:ext>
          </c:extLst>
        </c:ser>
        <c:dLbls>
          <c:showLegendKey val="0"/>
          <c:showVal val="0"/>
          <c:showCatName val="0"/>
          <c:showSerName val="0"/>
          <c:showPercent val="0"/>
          <c:showBubbleSize val="0"/>
        </c:dLbls>
        <c:gapWidth val="219"/>
        <c:overlap val="-27"/>
        <c:axId val="-1841214688"/>
        <c:axId val="-1841212480"/>
      </c:barChart>
      <c:catAx>
        <c:axId val="-184121468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chemeClr val="tx1"/>
                </a:solidFill>
                <a:latin typeface="+mn-lt"/>
                <a:ea typeface="+mn-ea"/>
                <a:cs typeface="+mn-cs"/>
              </a:defRPr>
            </a:pPr>
            <a:endParaRPr lang="fr-FR"/>
          </a:p>
        </c:txPr>
        <c:crossAx val="-1841212480"/>
        <c:crosses val="autoZero"/>
        <c:auto val="1"/>
        <c:lblAlgn val="ctr"/>
        <c:lblOffset val="100"/>
        <c:noMultiLvlLbl val="0"/>
      </c:catAx>
      <c:valAx>
        <c:axId val="-18412124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r-FR"/>
          </a:p>
        </c:txPr>
        <c:crossAx val="-1841214688"/>
        <c:crosses val="autoZero"/>
        <c:crossBetween val="between"/>
      </c:valAx>
      <c:spPr>
        <a:noFill/>
        <a:ln>
          <a:noFill/>
        </a:ln>
        <a:effectLst/>
      </c:spPr>
    </c:plotArea>
    <c:legend>
      <c:legendPos val="b"/>
      <c:layout>
        <c:manualLayout>
          <c:xMode val="edge"/>
          <c:yMode val="edge"/>
          <c:x val="0.130238922532799"/>
          <c:y val="0.0191701483173754"/>
          <c:w val="0.834842771895543"/>
          <c:h val="0.11772168537085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1400">
          <a:solidFill>
            <a:schemeClr val="tx1"/>
          </a:solidFill>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99737024195639"/>
          <c:y val="0.0245936599162391"/>
          <c:w val="0.901260090520181"/>
          <c:h val="0.563552223652483"/>
        </c:manualLayout>
      </c:layout>
      <c:barChart>
        <c:barDir val="col"/>
        <c:grouping val="clustered"/>
        <c:varyColors val="0"/>
        <c:ser>
          <c:idx val="0"/>
          <c:order val="0"/>
          <c:tx>
            <c:strRef>
              <c:f>A2A_EXPORTS!$L$2</c:f>
              <c:strCache>
                <c:ptCount val="1"/>
                <c:pt idx="0">
                  <c:v>COVID1</c:v>
                </c:pt>
              </c:strCache>
            </c:strRef>
          </c:tx>
          <c:spPr>
            <a:solidFill>
              <a:schemeClr val="accent1"/>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A2A_EXPORTS!$L$3:$L$13</c:f>
              <c:numCache>
                <c:formatCode>0.00</c:formatCode>
                <c:ptCount val="11"/>
                <c:pt idx="0">
                  <c:v>-8.88514543336527</c:v>
                </c:pt>
                <c:pt idx="1">
                  <c:v>-9.306463800667767</c:v>
                </c:pt>
                <c:pt idx="2">
                  <c:v>-8.303060872422054</c:v>
                </c:pt>
                <c:pt idx="3">
                  <c:v>-8.230733124418169</c:v>
                </c:pt>
                <c:pt idx="4">
                  <c:v>-7.941091521319732</c:v>
                </c:pt>
                <c:pt idx="5">
                  <c:v>-8.999701610183974</c:v>
                </c:pt>
                <c:pt idx="6">
                  <c:v>-8.066723796762031</c:v>
                </c:pt>
                <c:pt idx="7">
                  <c:v>-7.705017336995222</c:v>
                </c:pt>
                <c:pt idx="8">
                  <c:v>-7.540740100483303</c:v>
                </c:pt>
                <c:pt idx="9">
                  <c:v>-7.580489637140375</c:v>
                </c:pt>
                <c:pt idx="10">
                  <c:v>-7.970678403012846</c:v>
                </c:pt>
              </c:numCache>
            </c:numRef>
          </c:val>
          <c:extLst xmlns:c16r2="http://schemas.microsoft.com/office/drawing/2015/06/chart">
            <c:ext xmlns:c16="http://schemas.microsoft.com/office/drawing/2014/chart" uri="{C3380CC4-5D6E-409C-BE32-E72D297353CC}">
              <c16:uniqueId val="{00000000-460C-4F29-8724-CD9F407457E7}"/>
            </c:ext>
          </c:extLst>
        </c:ser>
        <c:ser>
          <c:idx val="1"/>
          <c:order val="1"/>
          <c:tx>
            <c:strRef>
              <c:f>A2A_EXPORTS!$M$2</c:f>
              <c:strCache>
                <c:ptCount val="1"/>
                <c:pt idx="0">
                  <c:v>COVID2</c:v>
                </c:pt>
              </c:strCache>
            </c:strRef>
          </c:tx>
          <c:spPr>
            <a:solidFill>
              <a:schemeClr val="accent2"/>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A2A_EXPORTS!$M$3:$M$13</c:f>
              <c:numCache>
                <c:formatCode>0.00</c:formatCode>
                <c:ptCount val="11"/>
                <c:pt idx="0">
                  <c:v>-13.52281244892312</c:v>
                </c:pt>
                <c:pt idx="1">
                  <c:v>-14.29461208447646</c:v>
                </c:pt>
                <c:pt idx="2">
                  <c:v>-12.89890261235641</c:v>
                </c:pt>
                <c:pt idx="3">
                  <c:v>-12.9575088953974</c:v>
                </c:pt>
                <c:pt idx="4">
                  <c:v>-12.32868519407107</c:v>
                </c:pt>
                <c:pt idx="5">
                  <c:v>-13.8173743192813</c:v>
                </c:pt>
                <c:pt idx="6">
                  <c:v>-12.59105469757156</c:v>
                </c:pt>
                <c:pt idx="7">
                  <c:v>-12.14843445176854</c:v>
                </c:pt>
                <c:pt idx="8">
                  <c:v>-11.7719547322928</c:v>
                </c:pt>
                <c:pt idx="9">
                  <c:v>-11.8524189328388</c:v>
                </c:pt>
                <c:pt idx="10">
                  <c:v>-12.64671389436142</c:v>
                </c:pt>
              </c:numCache>
            </c:numRef>
          </c:val>
          <c:extLst xmlns:c16r2="http://schemas.microsoft.com/office/drawing/2015/06/chart">
            <c:ext xmlns:c16="http://schemas.microsoft.com/office/drawing/2014/chart" uri="{C3380CC4-5D6E-409C-BE32-E72D297353CC}">
              <c16:uniqueId val="{00000001-460C-4F29-8724-CD9F407457E7}"/>
            </c:ext>
          </c:extLst>
        </c:ser>
        <c:ser>
          <c:idx val="2"/>
          <c:order val="2"/>
          <c:tx>
            <c:strRef>
              <c:f>A2A_EXPORTS!$N$2</c:f>
              <c:strCache>
                <c:ptCount val="1"/>
                <c:pt idx="0">
                  <c:v>AfCFTA</c:v>
                </c:pt>
              </c:strCache>
            </c:strRef>
          </c:tx>
          <c:spPr>
            <a:solidFill>
              <a:schemeClr val="accent3"/>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A2A_EXPORTS!$N$3:$N$13</c:f>
              <c:numCache>
                <c:formatCode>0.00</c:formatCode>
                <c:ptCount val="11"/>
                <c:pt idx="0">
                  <c:v>0.573370032631249</c:v>
                </c:pt>
                <c:pt idx="1">
                  <c:v>-4.316165492697867</c:v>
                </c:pt>
                <c:pt idx="2">
                  <c:v>6.631596711906051</c:v>
                </c:pt>
                <c:pt idx="3">
                  <c:v>-1.8241731688884</c:v>
                </c:pt>
                <c:pt idx="4">
                  <c:v>-4.9272534126799</c:v>
                </c:pt>
                <c:pt idx="5">
                  <c:v>8.00216924773065</c:v>
                </c:pt>
                <c:pt idx="6">
                  <c:v>7.540906940110401</c:v>
                </c:pt>
                <c:pt idx="7">
                  <c:v>9.46224253950528</c:v>
                </c:pt>
                <c:pt idx="8">
                  <c:v>-6.137810852356347</c:v>
                </c:pt>
                <c:pt idx="9">
                  <c:v>5.168072666563515</c:v>
                </c:pt>
                <c:pt idx="10">
                  <c:v>-4.627884226482034</c:v>
                </c:pt>
              </c:numCache>
            </c:numRef>
          </c:val>
          <c:extLst xmlns:c16r2="http://schemas.microsoft.com/office/drawing/2015/06/chart">
            <c:ext xmlns:c16="http://schemas.microsoft.com/office/drawing/2014/chart" uri="{C3380CC4-5D6E-409C-BE32-E72D297353CC}">
              <c16:uniqueId val="{00000002-460C-4F29-8724-CD9F407457E7}"/>
            </c:ext>
          </c:extLst>
        </c:ser>
        <c:ser>
          <c:idx val="3"/>
          <c:order val="3"/>
          <c:tx>
            <c:strRef>
              <c:f>A2A_EXPORTS!$O$2</c:f>
              <c:strCache>
                <c:ptCount val="1"/>
                <c:pt idx="0">
                  <c:v>AfCFTA TF</c:v>
                </c:pt>
              </c:strCache>
            </c:strRef>
          </c:tx>
          <c:spPr>
            <a:solidFill>
              <a:schemeClr val="accent4"/>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A2A_EXPORTS!$O$3:$O$13</c:f>
              <c:numCache>
                <c:formatCode>0.00</c:formatCode>
                <c:ptCount val="11"/>
                <c:pt idx="0">
                  <c:v>20.51045949357018</c:v>
                </c:pt>
                <c:pt idx="1">
                  <c:v>-0.0318611519258383</c:v>
                </c:pt>
                <c:pt idx="2">
                  <c:v>13.56650416292595</c:v>
                </c:pt>
                <c:pt idx="3">
                  <c:v>1.99495599016053</c:v>
                </c:pt>
                <c:pt idx="4">
                  <c:v>4.908699352849657</c:v>
                </c:pt>
                <c:pt idx="5">
                  <c:v>14.78014523938276</c:v>
                </c:pt>
                <c:pt idx="6">
                  <c:v>8.10442967298528</c:v>
                </c:pt>
                <c:pt idx="7">
                  <c:v>11.70780917092471</c:v>
                </c:pt>
                <c:pt idx="8">
                  <c:v>-7.23469645826067</c:v>
                </c:pt>
                <c:pt idx="9">
                  <c:v>7.288510144898042</c:v>
                </c:pt>
                <c:pt idx="10">
                  <c:v>0.474427486869922</c:v>
                </c:pt>
              </c:numCache>
            </c:numRef>
          </c:val>
          <c:extLst xmlns:c16r2="http://schemas.microsoft.com/office/drawing/2015/06/chart">
            <c:ext xmlns:c16="http://schemas.microsoft.com/office/drawing/2014/chart" uri="{C3380CC4-5D6E-409C-BE32-E72D297353CC}">
              <c16:uniqueId val="{00000003-460C-4F29-8724-CD9F407457E7}"/>
            </c:ext>
          </c:extLst>
        </c:ser>
        <c:ser>
          <c:idx val="4"/>
          <c:order val="4"/>
          <c:tx>
            <c:strRef>
              <c:f>A2A_EXPORTS!$P$2</c:f>
              <c:strCache>
                <c:ptCount val="1"/>
                <c:pt idx="0">
                  <c:v>AfCFTA HC</c:v>
                </c:pt>
              </c:strCache>
            </c:strRef>
          </c:tx>
          <c:spPr>
            <a:solidFill>
              <a:schemeClr val="accent5"/>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A2A_EXPORTS!$P$3:$P$13</c:f>
              <c:numCache>
                <c:formatCode>0.00</c:formatCode>
                <c:ptCount val="11"/>
                <c:pt idx="0">
                  <c:v>-21.46135688084803</c:v>
                </c:pt>
                <c:pt idx="1">
                  <c:v>-9.978938110316523</c:v>
                </c:pt>
                <c:pt idx="2">
                  <c:v>-2.489891683908795</c:v>
                </c:pt>
                <c:pt idx="3">
                  <c:v>-7.517198589457795</c:v>
                </c:pt>
                <c:pt idx="4">
                  <c:v>-17.67174338859366</c:v>
                </c:pt>
                <c:pt idx="5">
                  <c:v>-0.52895073732322</c:v>
                </c:pt>
                <c:pt idx="6">
                  <c:v>5.941728277372405</c:v>
                </c:pt>
                <c:pt idx="7">
                  <c:v>6.013922595654453</c:v>
                </c:pt>
                <c:pt idx="8">
                  <c:v>-5.140778418781055</c:v>
                </c:pt>
                <c:pt idx="9">
                  <c:v>1.818530674857844</c:v>
                </c:pt>
                <c:pt idx="10">
                  <c:v>-11.99957748970228</c:v>
                </c:pt>
              </c:numCache>
            </c:numRef>
          </c:val>
          <c:extLst xmlns:c16r2="http://schemas.microsoft.com/office/drawing/2015/06/chart">
            <c:ext xmlns:c16="http://schemas.microsoft.com/office/drawing/2014/chart" uri="{C3380CC4-5D6E-409C-BE32-E72D297353CC}">
              <c16:uniqueId val="{00000004-460C-4F29-8724-CD9F407457E7}"/>
            </c:ext>
          </c:extLst>
        </c:ser>
        <c:ser>
          <c:idx val="5"/>
          <c:order val="5"/>
          <c:tx>
            <c:strRef>
              <c:f>A2A_EXPORTS!$Q$2</c:f>
              <c:strCache>
                <c:ptCount val="1"/>
                <c:pt idx="0">
                  <c:v>AfCFTA HC TF</c:v>
                </c:pt>
              </c:strCache>
            </c:strRef>
          </c:tx>
          <c:spPr>
            <a:solidFill>
              <a:schemeClr val="accent6"/>
            </a:solidFill>
            <a:ln>
              <a:noFill/>
            </a:ln>
            <a:effectLst/>
          </c:spPr>
          <c:invertIfNegative val="0"/>
          <c:cat>
            <c:strRef>
              <c:f>A2A_EXPORTS!$K$3:$K$13</c:f>
              <c:strCache>
                <c:ptCount val="11"/>
                <c:pt idx="0">
                  <c:v>Agricuture</c:v>
                </c:pt>
                <c:pt idx="1">
                  <c:v>Mineral, gas and oil</c:v>
                </c:pt>
                <c:pt idx="2">
                  <c:v>Food</c:v>
                </c:pt>
                <c:pt idx="3">
                  <c:v>Textil</c:v>
                </c:pt>
                <c:pt idx="4">
                  <c:v>Wood</c:v>
                </c:pt>
                <c:pt idx="5">
                  <c:v>Petroleum, chemical products</c:v>
                </c:pt>
                <c:pt idx="6">
                  <c:v>Metal</c:v>
                </c:pt>
                <c:pt idx="7">
                  <c:v>Transport and equipment</c:v>
                </c:pt>
                <c:pt idx="8">
                  <c:v>Electronic equipment</c:v>
                </c:pt>
                <c:pt idx="9">
                  <c:v>Machinery and equipment </c:v>
                </c:pt>
                <c:pt idx="10">
                  <c:v>Other Manufactures</c:v>
                </c:pt>
              </c:strCache>
            </c:strRef>
          </c:cat>
          <c:val>
            <c:numRef>
              <c:f>A2A_EXPORTS!$Q$3:$Q$13</c:f>
              <c:numCache>
                <c:formatCode>0.00</c:formatCode>
                <c:ptCount val="11"/>
                <c:pt idx="0">
                  <c:v>13.87587067834624</c:v>
                </c:pt>
                <c:pt idx="1">
                  <c:v>-1.412023584451383</c:v>
                </c:pt>
                <c:pt idx="2">
                  <c:v>11.34709004204817</c:v>
                </c:pt>
                <c:pt idx="3">
                  <c:v>0.844693055077839</c:v>
                </c:pt>
                <c:pt idx="4">
                  <c:v>1.780143300801762</c:v>
                </c:pt>
                <c:pt idx="5">
                  <c:v>12.58322447306577</c:v>
                </c:pt>
                <c:pt idx="6">
                  <c:v>8.038888829814402</c:v>
                </c:pt>
                <c:pt idx="7">
                  <c:v>11.03266185330145</c:v>
                </c:pt>
                <c:pt idx="8">
                  <c:v>-6.828712794716862</c:v>
                </c:pt>
                <c:pt idx="9">
                  <c:v>6.658630400226229</c:v>
                </c:pt>
                <c:pt idx="10">
                  <c:v>-1.071803694858986</c:v>
                </c:pt>
              </c:numCache>
            </c:numRef>
          </c:val>
          <c:extLst xmlns:c16r2="http://schemas.microsoft.com/office/drawing/2015/06/chart">
            <c:ext xmlns:c16="http://schemas.microsoft.com/office/drawing/2014/chart" uri="{C3380CC4-5D6E-409C-BE32-E72D297353CC}">
              <c16:uniqueId val="{00000005-460C-4F29-8724-CD9F407457E7}"/>
            </c:ext>
          </c:extLst>
        </c:ser>
        <c:dLbls>
          <c:showLegendKey val="0"/>
          <c:showVal val="0"/>
          <c:showCatName val="0"/>
          <c:showSerName val="0"/>
          <c:showPercent val="0"/>
          <c:showBubbleSize val="0"/>
        </c:dLbls>
        <c:gapWidth val="219"/>
        <c:overlap val="-27"/>
        <c:axId val="-1841168912"/>
        <c:axId val="-1841166160"/>
      </c:barChart>
      <c:catAx>
        <c:axId val="-184116891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chemeClr val="tx1"/>
                </a:solidFill>
                <a:latin typeface="+mn-lt"/>
                <a:ea typeface="+mn-ea"/>
                <a:cs typeface="+mn-cs"/>
              </a:defRPr>
            </a:pPr>
            <a:endParaRPr lang="fr-FR"/>
          </a:p>
        </c:txPr>
        <c:crossAx val="-1841166160"/>
        <c:crosses val="autoZero"/>
        <c:auto val="1"/>
        <c:lblAlgn val="ctr"/>
        <c:lblOffset val="100"/>
        <c:noMultiLvlLbl val="0"/>
      </c:catAx>
      <c:valAx>
        <c:axId val="-184116616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r-FR"/>
          </a:p>
        </c:txPr>
        <c:crossAx val="-1841168912"/>
        <c:crosses val="autoZero"/>
        <c:crossBetween val="between"/>
      </c:valAx>
      <c:spPr>
        <a:noFill/>
        <a:ln>
          <a:noFill/>
        </a:ln>
        <a:effectLst/>
      </c:spPr>
    </c:plotArea>
    <c:legend>
      <c:legendPos val="b"/>
      <c:layout>
        <c:manualLayout>
          <c:xMode val="edge"/>
          <c:yMode val="edge"/>
          <c:x val="0.130238922532799"/>
          <c:y val="0.0191701483173754"/>
          <c:w val="0.834842771895543"/>
          <c:h val="0.11772168537085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fr-FR"/>
        </a:p>
      </c:txPr>
    </c:legend>
    <c:plotVisOnly val="1"/>
    <c:dispBlanksAs val="gap"/>
    <c:showDLblsOverMax val="0"/>
  </c:chart>
  <c:spPr>
    <a:noFill/>
    <a:ln>
      <a:noFill/>
    </a:ln>
    <a:effectLst/>
  </c:spPr>
  <c:txPr>
    <a:bodyPr/>
    <a:lstStyle/>
    <a:p>
      <a:pPr>
        <a:defRPr sz="1400">
          <a:solidFill>
            <a:schemeClr val="tx1"/>
          </a:solidFill>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0.04869</cdr:x>
      <cdr:y>0.75955</cdr:y>
    </cdr:from>
    <cdr:to>
      <cdr:x>0.08864</cdr:x>
      <cdr:y>1</cdr:y>
    </cdr:to>
    <cdr:sp macro="" textlink="">
      <cdr:nvSpPr>
        <cdr:cNvPr id="2" name="ZoneTexte 1"/>
        <cdr:cNvSpPr txBox="1"/>
      </cdr:nvSpPr>
      <cdr:spPr>
        <a:xfrm xmlns:a="http://schemas.openxmlformats.org/drawingml/2006/main">
          <a:off x="275167" y="2638778"/>
          <a:ext cx="225777" cy="83537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FR" sz="1100"/>
        </a:p>
      </cdr:txBody>
    </cdr:sp>
  </cdr:relSizeAnchor>
  <cdr:relSizeAnchor xmlns:cdr="http://schemas.openxmlformats.org/drawingml/2006/chartDrawing">
    <cdr:from>
      <cdr:x>0</cdr:x>
      <cdr:y>0.09748</cdr:y>
    </cdr:from>
    <cdr:to>
      <cdr:x>0.05868</cdr:x>
      <cdr:y>0.63769</cdr:y>
    </cdr:to>
    <cdr:sp macro="" textlink="">
      <cdr:nvSpPr>
        <cdr:cNvPr id="3" name="ZoneTexte 2"/>
        <cdr:cNvSpPr txBox="1"/>
      </cdr:nvSpPr>
      <cdr:spPr>
        <a:xfrm xmlns:a="http://schemas.openxmlformats.org/drawingml/2006/main">
          <a:off x="0" y="338667"/>
          <a:ext cx="331612" cy="1876778"/>
        </a:xfrm>
        <a:prstGeom xmlns:a="http://schemas.openxmlformats.org/drawingml/2006/main" prst="rect">
          <a:avLst/>
        </a:prstGeom>
      </cdr:spPr>
      <cdr:txBody>
        <a:bodyPr xmlns:a="http://schemas.openxmlformats.org/drawingml/2006/main" vertOverflow="clip" vert="vert270" wrap="square" rtlCol="0" anchor="t" anchorCtr="1"/>
        <a:lstStyle xmlns:a="http://schemas.openxmlformats.org/drawingml/2006/main"/>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200" dirty="0"/>
            <a:t>% change </a:t>
          </a:r>
          <a:r>
            <a:rPr lang="fr-FR" sz="1200" dirty="0" err="1"/>
            <a:t>from</a:t>
          </a:r>
          <a:r>
            <a:rPr lang="fr-FR" sz="1200" dirty="0"/>
            <a:t> </a:t>
          </a:r>
          <a:r>
            <a:rPr lang="fr-FR" sz="1200" dirty="0" err="1"/>
            <a:t>baseline</a:t>
          </a:r>
          <a:endParaRPr lang="fr-FR" sz="1200" dirty="0"/>
        </a:p>
        <a:p xmlns:a="http://schemas.openxmlformats.org/drawingml/2006/main">
          <a:r>
            <a:rPr lang="fr-FR" sz="1200" dirty="0"/>
            <a:t>e</a:t>
          </a:r>
        </a:p>
      </cdr:txBody>
    </cdr:sp>
  </cdr:relSizeAnchor>
</c:userShapes>
</file>

<file path=ppt/drawings/drawing2.xml><?xml version="1.0" encoding="utf-8"?>
<c:userShapes xmlns:c="http://schemas.openxmlformats.org/drawingml/2006/chart">
  <cdr:relSizeAnchor xmlns:cdr="http://schemas.openxmlformats.org/drawingml/2006/chartDrawing">
    <cdr:from>
      <cdr:x>0.04869</cdr:x>
      <cdr:y>0.75955</cdr:y>
    </cdr:from>
    <cdr:to>
      <cdr:x>0.08864</cdr:x>
      <cdr:y>1</cdr:y>
    </cdr:to>
    <cdr:sp macro="" textlink="">
      <cdr:nvSpPr>
        <cdr:cNvPr id="2" name="ZoneTexte 1"/>
        <cdr:cNvSpPr txBox="1"/>
      </cdr:nvSpPr>
      <cdr:spPr>
        <a:xfrm xmlns:a="http://schemas.openxmlformats.org/drawingml/2006/main">
          <a:off x="275167" y="2638778"/>
          <a:ext cx="225777" cy="83537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fr-FR" sz="1100"/>
        </a:p>
      </cdr:txBody>
    </cdr:sp>
  </cdr:relSizeAnchor>
  <cdr:relSizeAnchor xmlns:cdr="http://schemas.openxmlformats.org/drawingml/2006/chartDrawing">
    <cdr:from>
      <cdr:x>0</cdr:x>
      <cdr:y>0.09748</cdr:y>
    </cdr:from>
    <cdr:to>
      <cdr:x>0.05868</cdr:x>
      <cdr:y>0.63769</cdr:y>
    </cdr:to>
    <cdr:sp macro="" textlink="">
      <cdr:nvSpPr>
        <cdr:cNvPr id="3" name="ZoneTexte 2"/>
        <cdr:cNvSpPr txBox="1"/>
      </cdr:nvSpPr>
      <cdr:spPr>
        <a:xfrm xmlns:a="http://schemas.openxmlformats.org/drawingml/2006/main">
          <a:off x="0" y="338667"/>
          <a:ext cx="331612" cy="1876778"/>
        </a:xfrm>
        <a:prstGeom xmlns:a="http://schemas.openxmlformats.org/drawingml/2006/main" prst="rect">
          <a:avLst/>
        </a:prstGeom>
      </cdr:spPr>
      <cdr:txBody>
        <a:bodyPr xmlns:a="http://schemas.openxmlformats.org/drawingml/2006/main" vertOverflow="clip" vert="vert270" wrap="square" rtlCol="0" anchor="t" anchorCtr="1"/>
        <a:lstStyle xmlns:a="http://schemas.openxmlformats.org/drawingml/2006/main"/>
        <a:p xmlns:a="http://schemas.openxmlformats.org/drawingml/2006/main">
          <a:pPr marL="0" marR="0" indent="0" algn="ctr" defTabSz="914400" rtl="0" eaLnBrk="1" fontAlgn="auto" latinLnBrk="0" hangingPunct="1">
            <a:lnSpc>
              <a:spcPct val="100000"/>
            </a:lnSpc>
            <a:spcBef>
              <a:spcPts val="0"/>
            </a:spcBef>
            <a:spcAft>
              <a:spcPts val="0"/>
            </a:spcAft>
            <a:buClrTx/>
            <a:buSzTx/>
            <a:buFontTx/>
            <a:buNone/>
            <a:tabLst/>
            <a:defRPr/>
          </a:pPr>
          <a:r>
            <a:rPr lang="fr-FR" sz="1200" dirty="0"/>
            <a:t>% change </a:t>
          </a:r>
          <a:r>
            <a:rPr lang="fr-FR" sz="1200" dirty="0" err="1"/>
            <a:t>from</a:t>
          </a:r>
          <a:r>
            <a:rPr lang="fr-FR" sz="1200" dirty="0"/>
            <a:t> </a:t>
          </a:r>
          <a:r>
            <a:rPr lang="fr-FR" sz="1200" dirty="0" err="1"/>
            <a:t>baseline</a:t>
          </a:r>
          <a:endParaRPr lang="fr-FR" sz="1200" dirty="0"/>
        </a:p>
        <a:p xmlns:a="http://schemas.openxmlformats.org/drawingml/2006/main">
          <a:r>
            <a:rPr lang="fr-FR" sz="1200" dirty="0"/>
            <a:t>e</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BB4A1B40-2CE1-4E11-BF7A-D39B514486E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 xmlns:a16="http://schemas.microsoft.com/office/drawing/2014/main" id="{12185BB0-A345-441D-802E-FC60DEA685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 xmlns:a16="http://schemas.microsoft.com/office/drawing/2014/main" id="{87D0B2E5-729B-4EE8-878B-EF4B73261D1F}"/>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5" name="Espace réservé du pied de page 4">
            <a:extLst>
              <a:ext uri="{FF2B5EF4-FFF2-40B4-BE49-F238E27FC236}">
                <a16:creationId xmlns="" xmlns:a16="http://schemas.microsoft.com/office/drawing/2014/main" id="{8B5870A0-4D0C-47AB-B462-1BF189AA133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C0122122-AC91-4B07-ADEB-D03115CE0114}"/>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2719135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5CC80A6-C208-4CDE-A05E-358E7199B5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7F7AA806-0735-4665-9240-6398AD22288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E4F87C09-C386-454D-A605-7C2DB69F9AE2}"/>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5" name="Espace réservé du pied de page 4">
            <a:extLst>
              <a:ext uri="{FF2B5EF4-FFF2-40B4-BE49-F238E27FC236}">
                <a16:creationId xmlns="" xmlns:a16="http://schemas.microsoft.com/office/drawing/2014/main" id="{5E39D29C-041C-44FD-8566-587ABBC3BC1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A5B09670-4243-47D5-A6BD-C38FAE5202BC}"/>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24321254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BEB8D75-CD8A-4BC0-85EA-616EA5D01E0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 xmlns:a16="http://schemas.microsoft.com/office/drawing/2014/main" id="{9D16D9AD-0CCD-431F-99E7-050CA0FB043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 xmlns:a16="http://schemas.microsoft.com/office/drawing/2014/main" id="{3DB96EEA-6464-4822-89C8-F19F80F333C4}"/>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5" name="Espace réservé du pied de page 4">
            <a:extLst>
              <a:ext uri="{FF2B5EF4-FFF2-40B4-BE49-F238E27FC236}">
                <a16:creationId xmlns="" xmlns:a16="http://schemas.microsoft.com/office/drawing/2014/main" id="{C8FE6A30-9F03-4E63-8A4F-397402BB6C5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050EDCA7-09AA-4B7F-A59A-E97B7C207E38}"/>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4049507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C3786B57-84AE-4F8A-A262-7D7E2528A50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 xmlns:a16="http://schemas.microsoft.com/office/drawing/2014/main" id="{71B01780-C764-48A7-9B9D-C1669B06F5E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 xmlns:a16="http://schemas.microsoft.com/office/drawing/2014/main" id="{7DAEB4F0-E041-4D31-A72C-21C697BFAD2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 xmlns:a16="http://schemas.microsoft.com/office/drawing/2014/main" id="{72708848-C887-4ED4-B990-600EACC73CF7}"/>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6" name="Espace réservé du pied de page 5">
            <a:extLst>
              <a:ext uri="{FF2B5EF4-FFF2-40B4-BE49-F238E27FC236}">
                <a16:creationId xmlns="" xmlns:a16="http://schemas.microsoft.com/office/drawing/2014/main" id="{BB60A853-8C17-41DA-ADEA-49EC4ABFD8C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7236B1C7-F569-40BE-BB00-827B3204325B}"/>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2019214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283A5D0-B001-45D7-A531-2817FEADC8DD}"/>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 xmlns:a16="http://schemas.microsoft.com/office/drawing/2014/main" id="{280B8F2E-B7AD-49B4-9CB0-E211D38B64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 xmlns:a16="http://schemas.microsoft.com/office/drawing/2014/main" id="{748C0696-BAF6-46D8-B9DB-34DA34F35D43}"/>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 xmlns:a16="http://schemas.microsoft.com/office/drawing/2014/main" id="{8D091388-3398-4BC0-AC15-3181062E73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 xmlns:a16="http://schemas.microsoft.com/office/drawing/2014/main" id="{DB7E2E85-74C9-4283-B0D2-52AF068AC3A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 xmlns:a16="http://schemas.microsoft.com/office/drawing/2014/main" id="{717DDBF8-7500-4155-971F-E9A68BA94CF6}"/>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8" name="Espace réservé du pied de page 7">
            <a:extLst>
              <a:ext uri="{FF2B5EF4-FFF2-40B4-BE49-F238E27FC236}">
                <a16:creationId xmlns="" xmlns:a16="http://schemas.microsoft.com/office/drawing/2014/main" id="{C04CDA40-9AD6-45C1-8143-495E65C1F02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 xmlns:a16="http://schemas.microsoft.com/office/drawing/2014/main" id="{112BDD52-BAC5-49EF-9429-8C93A05CDC77}"/>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4071165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157E363F-8DA9-4A43-8B55-1727BC3BB87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 xmlns:a16="http://schemas.microsoft.com/office/drawing/2014/main" id="{14E23D0A-F7F8-4DD4-A942-02F5E09D5595}"/>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4" name="Espace réservé du pied de page 3">
            <a:extLst>
              <a:ext uri="{FF2B5EF4-FFF2-40B4-BE49-F238E27FC236}">
                <a16:creationId xmlns="" xmlns:a16="http://schemas.microsoft.com/office/drawing/2014/main" id="{6829051D-A2DC-4602-9998-641F7C567E7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 xmlns:a16="http://schemas.microsoft.com/office/drawing/2014/main" id="{00937143-7D89-4FFD-91C2-74671212FB4F}"/>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1616081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 xmlns:a16="http://schemas.microsoft.com/office/drawing/2014/main" id="{1D42522E-6576-4DD0-BE59-0E5580072891}"/>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3" name="Espace réservé du pied de page 2">
            <a:extLst>
              <a:ext uri="{FF2B5EF4-FFF2-40B4-BE49-F238E27FC236}">
                <a16:creationId xmlns="" xmlns:a16="http://schemas.microsoft.com/office/drawing/2014/main" id="{3E8E2625-4C10-4F1E-84FC-7F7154172A3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 xmlns:a16="http://schemas.microsoft.com/office/drawing/2014/main" id="{B825DAAB-855E-45AD-AAE6-8D456AEB9452}"/>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2897838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5E96A3F5-728B-49BA-A659-7456439CAE9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 xmlns:a16="http://schemas.microsoft.com/office/drawing/2014/main" id="{BB4BE22C-D3E8-4F58-8D34-20E61A006A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 xmlns:a16="http://schemas.microsoft.com/office/drawing/2014/main" id="{7C13DEB4-A2F0-4F43-98D8-034FBFC481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8F25A0EB-1FDC-43E9-90FD-1D7FD9BB9A7B}"/>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6" name="Espace réservé du pied de page 5">
            <a:extLst>
              <a:ext uri="{FF2B5EF4-FFF2-40B4-BE49-F238E27FC236}">
                <a16:creationId xmlns="" xmlns:a16="http://schemas.microsoft.com/office/drawing/2014/main" id="{9B6CC9B2-E9E3-4C9E-A34F-1E45A078470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91CA6B7C-0227-4548-8C72-B04E0EBA6019}"/>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3241753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B0F6F7D-737B-4AC1-A8B6-186B877EF33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 xmlns:a16="http://schemas.microsoft.com/office/drawing/2014/main" id="{6C7CBEF0-C83E-4EF0-AF3D-A90FDE4F31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 xmlns:a16="http://schemas.microsoft.com/office/drawing/2014/main" id="{108AA8B9-B758-4F8C-9E91-CE64829A58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 xmlns:a16="http://schemas.microsoft.com/office/drawing/2014/main" id="{AB0C96F2-7C73-4415-9E29-CC0F51486DD8}"/>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6" name="Espace réservé du pied de page 5">
            <a:extLst>
              <a:ext uri="{FF2B5EF4-FFF2-40B4-BE49-F238E27FC236}">
                <a16:creationId xmlns="" xmlns:a16="http://schemas.microsoft.com/office/drawing/2014/main" id="{09CF1554-F480-45F1-BDFA-345FDD5DE88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 xmlns:a16="http://schemas.microsoft.com/office/drawing/2014/main" id="{DD273E8B-9D3C-483F-B92D-A3CAA8E27F59}"/>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1942284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4D50101A-4EF2-4E1F-83F6-A8C5959EFC1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 xmlns:a16="http://schemas.microsoft.com/office/drawing/2014/main" id="{40CF7817-8616-44D0-93C9-ECDE4C9DDE2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DB89751D-EDF1-42AB-9E9B-B20DD50CD5F3}"/>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5" name="Espace réservé du pied de page 4">
            <a:extLst>
              <a:ext uri="{FF2B5EF4-FFF2-40B4-BE49-F238E27FC236}">
                <a16:creationId xmlns="" xmlns:a16="http://schemas.microsoft.com/office/drawing/2014/main" id="{D9B00B2A-BEF9-4953-BB70-9D53ACD0A84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8A79D7DA-08D6-433E-B0F8-A4FDA9AB096F}"/>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4023060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 xmlns:a16="http://schemas.microsoft.com/office/drawing/2014/main" id="{90D0E25C-BAF6-4A2C-977E-BD8872A352EB}"/>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 xmlns:a16="http://schemas.microsoft.com/office/drawing/2014/main" id="{E68AAC6E-A00D-4C20-8C38-181E77C74245}"/>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1469D416-53B1-4896-A1D6-657CAD4E4933}"/>
              </a:ext>
            </a:extLst>
          </p:cNvPr>
          <p:cNvSpPr>
            <a:spLocks noGrp="1"/>
          </p:cNvSpPr>
          <p:nvPr>
            <p:ph type="dt" sz="half" idx="10"/>
          </p:nvPr>
        </p:nvSpPr>
        <p:spPr/>
        <p:txBody>
          <a:bodyPr/>
          <a:lstStyle/>
          <a:p>
            <a:fld id="{F9985A8E-110B-4016-BB6E-40A5B35FF26D}" type="datetimeFigureOut">
              <a:rPr lang="fr-FR" smtClean="0"/>
              <a:t>18/06/2020</a:t>
            </a:fld>
            <a:endParaRPr lang="fr-FR"/>
          </a:p>
        </p:txBody>
      </p:sp>
      <p:sp>
        <p:nvSpPr>
          <p:cNvPr id="5" name="Espace réservé du pied de page 4">
            <a:extLst>
              <a:ext uri="{FF2B5EF4-FFF2-40B4-BE49-F238E27FC236}">
                <a16:creationId xmlns="" xmlns:a16="http://schemas.microsoft.com/office/drawing/2014/main" id="{8C586740-D5FD-4213-9E34-EBC5CE7C8CE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 xmlns:a16="http://schemas.microsoft.com/office/drawing/2014/main" id="{2CE3417F-27E7-4ADA-9B63-8C9D7AB412F5}"/>
              </a:ext>
            </a:extLst>
          </p:cNvPr>
          <p:cNvSpPr>
            <a:spLocks noGrp="1"/>
          </p:cNvSpPr>
          <p:nvPr>
            <p:ph type="sldNum" sz="quarter" idx="12"/>
          </p:nvPr>
        </p:nvSpPr>
        <p:spPr/>
        <p:txBody>
          <a:bodyPr/>
          <a:lstStyle/>
          <a:p>
            <a:fld id="{2E2E6D39-3AFB-47CB-91F5-655872B2F19A}" type="slidenum">
              <a:rPr lang="fr-FR" smtClean="0"/>
              <a:t>‹#›</a:t>
            </a:fld>
            <a:endParaRPr lang="fr-FR"/>
          </a:p>
        </p:txBody>
      </p:sp>
    </p:spTree>
    <p:extLst>
      <p:ext uri="{BB962C8B-B14F-4D97-AF65-F5344CB8AC3E}">
        <p14:creationId xmlns:p14="http://schemas.microsoft.com/office/powerpoint/2010/main" val="429053199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 xmlns:a16="http://schemas.microsoft.com/office/drawing/2014/main" id="{8E98B132-F6C1-4319-A5AD-97C6D697D9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 xmlns:a16="http://schemas.microsoft.com/office/drawing/2014/main" id="{172EC47F-35A0-47A7-BE26-33A1CF9D44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 xmlns:a16="http://schemas.microsoft.com/office/drawing/2014/main" id="{7C5B2CB8-79F7-4137-863C-A33932AC1D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985A8E-110B-4016-BB6E-40A5B35FF26D}" type="datetimeFigureOut">
              <a:rPr lang="fr-FR" smtClean="0"/>
              <a:t>18/06/2020</a:t>
            </a:fld>
            <a:endParaRPr lang="fr-FR"/>
          </a:p>
        </p:txBody>
      </p:sp>
      <p:sp>
        <p:nvSpPr>
          <p:cNvPr id="5" name="Espace réservé du pied de page 4">
            <a:extLst>
              <a:ext uri="{FF2B5EF4-FFF2-40B4-BE49-F238E27FC236}">
                <a16:creationId xmlns="" xmlns:a16="http://schemas.microsoft.com/office/drawing/2014/main" id="{C3F63156-2AB9-4493-B1BF-ECA91E19D4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 xmlns:a16="http://schemas.microsoft.com/office/drawing/2014/main" id="{BC8DDDCC-BA69-4634-980E-4379CB8949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E6D39-3AFB-47CB-91F5-655872B2F19A}" type="slidenum">
              <a:rPr lang="fr-FR" smtClean="0"/>
              <a:t>‹#›</a:t>
            </a:fld>
            <a:endParaRPr lang="fr-FR"/>
          </a:p>
        </p:txBody>
      </p:sp>
    </p:spTree>
    <p:extLst>
      <p:ext uri="{BB962C8B-B14F-4D97-AF65-F5344CB8AC3E}">
        <p14:creationId xmlns:p14="http://schemas.microsoft.com/office/powerpoint/2010/main" val="3766230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f"/><Relationship Id="rId3" Type="http://schemas.openxmlformats.org/officeDocument/2006/relationships/image" Target="../media/image2.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imf.org/en/Publications/WEO/Issues/2020/04/14/weo-april-202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chart" Target="../charts/char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tiff"/><Relationship Id="rId3" Type="http://schemas.openxmlformats.org/officeDocument/2006/relationships/image" Target="../media/image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A9781B18-867F-41EB-8B4F-873B2EAAAF64}"/>
              </a:ext>
            </a:extLst>
          </p:cNvPr>
          <p:cNvSpPr>
            <a:spLocks noGrp="1"/>
          </p:cNvSpPr>
          <p:nvPr>
            <p:ph type="ctrTitle"/>
          </p:nvPr>
        </p:nvSpPr>
        <p:spPr>
          <a:xfrm>
            <a:off x="914400" y="457202"/>
            <a:ext cx="10482470" cy="1173890"/>
          </a:xfrm>
        </p:spPr>
        <p:txBody>
          <a:bodyPr>
            <a:noAutofit/>
          </a:bodyPr>
          <a:lstStyle/>
          <a:p>
            <a:pPr>
              <a:lnSpc>
                <a:spcPct val="100000"/>
              </a:lnSpc>
            </a:pPr>
            <a:r>
              <a:rPr lang="en-US" sz="3600" b="1" dirty="0">
                <a:latin typeface="Times New Roman" panose="02020603050405020304" pitchFamily="18" charset="0"/>
                <a:cs typeface="Times New Roman" panose="02020603050405020304" pitchFamily="18" charset="0"/>
              </a:rPr>
              <a:t>The African Continental Free Trade Area in a Covid-19 time: macroeconomic and sectoral impacts</a:t>
            </a:r>
            <a:endParaRPr lang="fr-FR" sz="3600" b="1" dirty="0">
              <a:latin typeface="Times New Roman" panose="02020603050405020304" pitchFamily="18" charset="0"/>
              <a:cs typeface="Times New Roman" panose="02020603050405020304" pitchFamily="18" charset="0"/>
            </a:endParaRPr>
          </a:p>
        </p:txBody>
      </p:sp>
      <p:sp>
        <p:nvSpPr>
          <p:cNvPr id="3" name="Sous-titre 2">
            <a:extLst>
              <a:ext uri="{FF2B5EF4-FFF2-40B4-BE49-F238E27FC236}">
                <a16:creationId xmlns="" xmlns:a16="http://schemas.microsoft.com/office/drawing/2014/main" id="{17A31CC4-5AA2-458B-9A51-25926D8B3BB1}"/>
              </a:ext>
            </a:extLst>
          </p:cNvPr>
          <p:cNvSpPr>
            <a:spLocks noGrp="1"/>
          </p:cNvSpPr>
          <p:nvPr>
            <p:ph type="subTitle" idx="1"/>
          </p:nvPr>
        </p:nvSpPr>
        <p:spPr>
          <a:xfrm>
            <a:off x="1524000" y="1767016"/>
            <a:ext cx="9144000" cy="4633784"/>
          </a:xfrm>
        </p:spPr>
        <p:txBody>
          <a:bodyPr>
            <a:normAutofit/>
          </a:bodyPr>
          <a:lstStyle/>
          <a:p>
            <a:pPr>
              <a:spcBef>
                <a:spcPts val="0"/>
              </a:spcBef>
            </a:pPr>
            <a:r>
              <a:rPr lang="en-US" sz="1600" b="1" dirty="0">
                <a:latin typeface="Times New Roman" panose="02020603050405020304" pitchFamily="18" charset="0"/>
                <a:ea typeface="Calibri" panose="020F0502020204030204" pitchFamily="34" charset="0"/>
              </a:rPr>
              <a:t>Nassim OULMANE </a:t>
            </a:r>
            <a:endParaRPr lang="fr-FR" sz="1600" dirty="0">
              <a:latin typeface="Times New Roman" panose="02020603050405020304" pitchFamily="18" charset="0"/>
              <a:ea typeface="Calibri" panose="020F0502020204030204" pitchFamily="34" charset="0"/>
            </a:endParaRPr>
          </a:p>
          <a:p>
            <a:pPr>
              <a:spcBef>
                <a:spcPts val="0"/>
              </a:spcBef>
            </a:pPr>
            <a:r>
              <a:rPr lang="en-US" sz="1600" dirty="0">
                <a:latin typeface="Times New Roman" panose="02020603050405020304" pitchFamily="18" charset="0"/>
                <a:ea typeface="Calibri" panose="020F0502020204030204" pitchFamily="34" charset="0"/>
              </a:rPr>
              <a:t> United Nations Economic Commission for Africa</a:t>
            </a:r>
            <a:endParaRPr lang="fr-FR" sz="1600" dirty="0">
              <a:latin typeface="Times New Roman" panose="02020603050405020304" pitchFamily="18" charset="0"/>
              <a:ea typeface="Calibri" panose="020F0502020204030204" pitchFamily="34" charset="0"/>
            </a:endParaRPr>
          </a:p>
          <a:p>
            <a:pPr>
              <a:spcBef>
                <a:spcPts val="0"/>
              </a:spcBef>
            </a:pPr>
            <a:r>
              <a:rPr lang="en-US" sz="1600" b="1" dirty="0">
                <a:latin typeface="Times New Roman" panose="02020603050405020304" pitchFamily="18" charset="0"/>
                <a:ea typeface="Calibri" panose="020F0502020204030204" pitchFamily="34" charset="0"/>
              </a:rPr>
              <a:t> </a:t>
            </a:r>
            <a:endParaRPr lang="fr-FR" sz="1600" dirty="0">
              <a:latin typeface="Times New Roman" panose="02020603050405020304" pitchFamily="18" charset="0"/>
              <a:ea typeface="Calibri" panose="020F0502020204030204" pitchFamily="34" charset="0"/>
            </a:endParaRPr>
          </a:p>
          <a:p>
            <a:pPr>
              <a:spcBef>
                <a:spcPts val="0"/>
              </a:spcBef>
            </a:pPr>
            <a:r>
              <a:rPr lang="en-US" sz="1600" b="1" dirty="0">
                <a:latin typeface="Times New Roman" panose="02020603050405020304" pitchFamily="18" charset="0"/>
                <a:ea typeface="Calibri" panose="020F0502020204030204" pitchFamily="34" charset="0"/>
              </a:rPr>
              <a:t>Mustapha SADNI JALLAB</a:t>
            </a:r>
            <a:endParaRPr lang="fr-FR" sz="1600" dirty="0">
              <a:latin typeface="Times New Roman" panose="02020603050405020304" pitchFamily="18" charset="0"/>
              <a:ea typeface="Calibri" panose="020F0502020204030204" pitchFamily="34" charset="0"/>
            </a:endParaRPr>
          </a:p>
          <a:p>
            <a:pPr>
              <a:spcBef>
                <a:spcPts val="0"/>
              </a:spcBef>
            </a:pPr>
            <a:r>
              <a:rPr lang="en-US" sz="1600" dirty="0">
                <a:latin typeface="Times New Roman" panose="02020603050405020304" pitchFamily="18" charset="0"/>
                <a:ea typeface="Calibri" panose="020F0502020204030204" pitchFamily="34" charset="0"/>
              </a:rPr>
              <a:t>Head, Training and Research Division, United Nations</a:t>
            </a:r>
            <a:endParaRPr lang="fr-FR" sz="1600" dirty="0">
              <a:latin typeface="Times New Roman" panose="02020603050405020304" pitchFamily="18" charset="0"/>
              <a:ea typeface="Calibri" panose="020F0502020204030204" pitchFamily="34" charset="0"/>
            </a:endParaRPr>
          </a:p>
          <a:p>
            <a:pPr>
              <a:spcBef>
                <a:spcPts val="0"/>
              </a:spcBef>
            </a:pPr>
            <a:r>
              <a:rPr lang="en-US" sz="1600" dirty="0">
                <a:latin typeface="Times New Roman" panose="02020603050405020304" pitchFamily="18" charset="0"/>
                <a:ea typeface="Calibri" panose="020F0502020204030204" pitchFamily="34" charset="0"/>
              </a:rPr>
              <a:t>Institute for Economic Development and Planning</a:t>
            </a:r>
            <a:r>
              <a:rPr lang="en-US" sz="1600" b="1" dirty="0">
                <a:latin typeface="Times New Roman" panose="02020603050405020304" pitchFamily="18" charset="0"/>
                <a:ea typeface="Calibri" panose="020F0502020204030204" pitchFamily="34" charset="0"/>
              </a:rPr>
              <a:t> </a:t>
            </a:r>
            <a:endParaRPr lang="fr-FR" sz="1600" dirty="0">
              <a:latin typeface="Times New Roman" panose="02020603050405020304" pitchFamily="18" charset="0"/>
              <a:ea typeface="Calibri" panose="020F0502020204030204" pitchFamily="34" charset="0"/>
            </a:endParaRPr>
          </a:p>
          <a:p>
            <a:pPr>
              <a:spcBef>
                <a:spcPts val="0"/>
              </a:spcBef>
            </a:pPr>
            <a:r>
              <a:rPr lang="en-US" sz="1600" b="1" dirty="0">
                <a:latin typeface="Times New Roman" panose="02020603050405020304" pitchFamily="18" charset="0"/>
                <a:ea typeface="Calibri" panose="020F0502020204030204" pitchFamily="34" charset="0"/>
              </a:rPr>
              <a:t> </a:t>
            </a:r>
            <a:endParaRPr lang="fr-FR" sz="1600" dirty="0">
              <a:latin typeface="Times New Roman" panose="02020603050405020304" pitchFamily="18" charset="0"/>
              <a:ea typeface="Calibri" panose="020F0502020204030204" pitchFamily="34" charset="0"/>
            </a:endParaRPr>
          </a:p>
          <a:p>
            <a:pPr>
              <a:spcBef>
                <a:spcPts val="0"/>
              </a:spcBef>
            </a:pPr>
            <a:r>
              <a:rPr lang="en-US" sz="1600" b="1" dirty="0">
                <a:latin typeface="Times New Roman" panose="02020603050405020304" pitchFamily="18" charset="0"/>
                <a:ea typeface="Calibri" panose="020F0502020204030204" pitchFamily="34" charset="0"/>
              </a:rPr>
              <a:t>Patrice Rélouendé ZIDOUEMBA</a:t>
            </a:r>
            <a:endParaRPr lang="fr-FR" sz="1600" dirty="0">
              <a:latin typeface="Times New Roman" panose="02020603050405020304" pitchFamily="18" charset="0"/>
              <a:ea typeface="Calibri" panose="020F0502020204030204" pitchFamily="34" charset="0"/>
            </a:endParaRPr>
          </a:p>
          <a:p>
            <a:pPr>
              <a:spcBef>
                <a:spcPts val="0"/>
              </a:spcBef>
            </a:pPr>
            <a:r>
              <a:rPr lang="en-US" sz="1600" dirty="0">
                <a:latin typeface="Times New Roman" panose="02020603050405020304" pitchFamily="18" charset="0"/>
                <a:ea typeface="Calibri" panose="020F0502020204030204" pitchFamily="34" charset="0"/>
              </a:rPr>
              <a:t>UNECA/IDEP Research Fellow</a:t>
            </a:r>
            <a:endParaRPr lang="fr-FR" sz="1600" dirty="0">
              <a:latin typeface="Times New Roman" panose="02020603050405020304" pitchFamily="18" charset="0"/>
              <a:ea typeface="Calibri" panose="020F0502020204030204" pitchFamily="34" charset="0"/>
            </a:endParaRPr>
          </a:p>
          <a:p>
            <a:pPr>
              <a:spcBef>
                <a:spcPts val="0"/>
              </a:spcBef>
            </a:pPr>
            <a:r>
              <a:rPr lang="en-US" sz="1600" dirty="0">
                <a:latin typeface="Times New Roman" panose="02020603050405020304" pitchFamily="18" charset="0"/>
                <a:ea typeface="Calibri" panose="020F0502020204030204" pitchFamily="34" charset="0"/>
              </a:rPr>
              <a:t>University of Bobo-Dioulasso, Burkina Faso</a:t>
            </a:r>
            <a:endParaRPr lang="fr-FR" sz="1600" dirty="0">
              <a:latin typeface="Times New Roman" panose="02020603050405020304" pitchFamily="18" charset="0"/>
              <a:ea typeface="Calibri" panose="020F0502020204030204" pitchFamily="34" charset="0"/>
            </a:endParaRPr>
          </a:p>
          <a:p>
            <a:endParaRPr lang="fr-FR" dirty="0"/>
          </a:p>
        </p:txBody>
      </p:sp>
      <p:sp>
        <p:nvSpPr>
          <p:cNvPr id="4" name="Rectangle 3"/>
          <p:cNvSpPr/>
          <p:nvPr/>
        </p:nvSpPr>
        <p:spPr>
          <a:xfrm>
            <a:off x="2986216" y="5041558"/>
            <a:ext cx="6503773" cy="1200329"/>
          </a:xfrm>
          <a:prstGeom prst="rect">
            <a:avLst/>
          </a:prstGeom>
        </p:spPr>
        <p:txBody>
          <a:bodyPr wrap="square">
            <a:spAutoFit/>
          </a:bodyPr>
          <a:lstStyle/>
          <a:p>
            <a:pPr algn="ctr">
              <a:spcAft>
                <a:spcPts val="0"/>
              </a:spcAft>
            </a:pPr>
            <a:r>
              <a:rPr lang="en-US" b="1" dirty="0">
                <a:solidFill>
                  <a:srgbClr val="000000"/>
                </a:solidFill>
                <a:latin typeface="Verdana" charset="0"/>
                <a:ea typeface="Times New Roman" charset="0"/>
              </a:rPr>
              <a:t>GTAP 23rd Annual Conference on Global Economic Analysis  </a:t>
            </a:r>
            <a:endParaRPr lang="fr-FR" dirty="0">
              <a:latin typeface="Times New Roman" charset="0"/>
              <a:ea typeface="Calibri" charset="0"/>
            </a:endParaRPr>
          </a:p>
          <a:p>
            <a:pPr algn="ctr">
              <a:spcAft>
                <a:spcPts val="0"/>
              </a:spcAft>
            </a:pPr>
            <a:r>
              <a:rPr lang="en-US" b="1" dirty="0">
                <a:solidFill>
                  <a:srgbClr val="737373"/>
                </a:solidFill>
                <a:latin typeface="Verdana" charset="0"/>
                <a:ea typeface="Times New Roman" charset="0"/>
              </a:rPr>
              <a:t>"Global Economic Analysis Beyond 2020"</a:t>
            </a:r>
            <a:endParaRPr lang="fr-FR" dirty="0">
              <a:latin typeface="Times New Roman" charset="0"/>
              <a:ea typeface="Calibri" charset="0"/>
            </a:endParaRPr>
          </a:p>
          <a:p>
            <a:pPr algn="ctr">
              <a:spcAft>
                <a:spcPts val="0"/>
              </a:spcAft>
            </a:pPr>
            <a:r>
              <a:rPr lang="en-US" dirty="0">
                <a:latin typeface="Times New Roman" charset="0"/>
                <a:ea typeface="Times New Roman" charset="0"/>
              </a:rPr>
              <a:t>June 17-19, 2020</a:t>
            </a:r>
            <a:endParaRPr lang="fr-FR" dirty="0">
              <a:effectLst/>
              <a:latin typeface="Times New Roman" charset="0"/>
              <a:ea typeface="Calibri" charset="0"/>
            </a:endParaRPr>
          </a:p>
        </p:txBody>
      </p:sp>
      <p:pic>
        <p:nvPicPr>
          <p:cNvPr id="5" name="Image 4"/>
          <p:cNvPicPr>
            <a:picLocks noChangeAspect="1"/>
          </p:cNvPicPr>
          <p:nvPr/>
        </p:nvPicPr>
        <p:blipFill>
          <a:blip r:embed="rId2"/>
          <a:stretch>
            <a:fillRect/>
          </a:stretch>
        </p:blipFill>
        <p:spPr>
          <a:xfrm>
            <a:off x="0" y="6347631"/>
            <a:ext cx="4053700" cy="502469"/>
          </a:xfrm>
          <a:prstGeom prst="rect">
            <a:avLst/>
          </a:prstGeom>
        </p:spPr>
      </p:pic>
      <p:pic>
        <p:nvPicPr>
          <p:cNvPr id="6" name="Image 5"/>
          <p:cNvPicPr>
            <a:picLocks noChangeAspect="1"/>
          </p:cNvPicPr>
          <p:nvPr/>
        </p:nvPicPr>
        <p:blipFill>
          <a:blip r:embed="rId3"/>
          <a:stretch>
            <a:fillRect/>
          </a:stretch>
        </p:blipFill>
        <p:spPr>
          <a:xfrm>
            <a:off x="10793046" y="6173729"/>
            <a:ext cx="1398954" cy="684271"/>
          </a:xfrm>
          <a:prstGeom prst="rect">
            <a:avLst/>
          </a:prstGeom>
        </p:spPr>
      </p:pic>
    </p:spTree>
    <p:extLst>
      <p:ext uri="{BB962C8B-B14F-4D97-AF65-F5344CB8AC3E}">
        <p14:creationId xmlns:p14="http://schemas.microsoft.com/office/powerpoint/2010/main" val="3162010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F9730EEE-6B7E-4A7A-8F49-85CBE463FB78}"/>
              </a:ext>
            </a:extLst>
          </p:cNvPr>
          <p:cNvSpPr>
            <a:spLocks noGrp="1"/>
          </p:cNvSpPr>
          <p:nvPr>
            <p:ph type="title"/>
          </p:nvPr>
        </p:nvSpPr>
        <p:spPr/>
        <p:txBody>
          <a:bodyPr>
            <a:normAutofit/>
          </a:bodyPr>
          <a:lstStyle/>
          <a:p>
            <a:r>
              <a:rPr lang="fr-FR" sz="5400" b="1" dirty="0"/>
              <a:t>Plan</a:t>
            </a:r>
          </a:p>
        </p:txBody>
      </p:sp>
      <p:sp>
        <p:nvSpPr>
          <p:cNvPr id="3" name="Espace réservé du contenu 2">
            <a:extLst>
              <a:ext uri="{FF2B5EF4-FFF2-40B4-BE49-F238E27FC236}">
                <a16:creationId xmlns="" xmlns:a16="http://schemas.microsoft.com/office/drawing/2014/main" id="{284D44F9-1A78-4594-B3A7-FAF9FE2D5BBB}"/>
              </a:ext>
            </a:extLst>
          </p:cNvPr>
          <p:cNvSpPr>
            <a:spLocks noGrp="1"/>
          </p:cNvSpPr>
          <p:nvPr>
            <p:ph idx="1"/>
          </p:nvPr>
        </p:nvSpPr>
        <p:spPr/>
        <p:txBody>
          <a:bodyPr>
            <a:normAutofit/>
          </a:bodyPr>
          <a:lstStyle/>
          <a:p>
            <a:pPr>
              <a:spcBef>
                <a:spcPts val="1200"/>
              </a:spcBef>
              <a:spcAft>
                <a:spcPts val="1200"/>
              </a:spcAft>
            </a:pPr>
            <a:r>
              <a:rPr lang="en-US" sz="4400" dirty="0"/>
              <a:t>Motivations</a:t>
            </a:r>
          </a:p>
          <a:p>
            <a:pPr>
              <a:spcBef>
                <a:spcPts val="1200"/>
              </a:spcBef>
              <a:spcAft>
                <a:spcPts val="1200"/>
              </a:spcAft>
            </a:pPr>
            <a:r>
              <a:rPr lang="en-US" sz="4400" dirty="0"/>
              <a:t>Methodology</a:t>
            </a:r>
          </a:p>
          <a:p>
            <a:pPr>
              <a:spcBef>
                <a:spcPts val="1200"/>
              </a:spcBef>
              <a:spcAft>
                <a:spcPts val="1200"/>
              </a:spcAft>
            </a:pPr>
            <a:r>
              <a:rPr lang="en-US" sz="4400" dirty="0"/>
              <a:t>Results and discussion</a:t>
            </a:r>
          </a:p>
          <a:p>
            <a:pPr>
              <a:spcBef>
                <a:spcPts val="1200"/>
              </a:spcBef>
              <a:spcAft>
                <a:spcPts val="1200"/>
              </a:spcAft>
            </a:pPr>
            <a:r>
              <a:rPr lang="en-US" sz="4400" dirty="0"/>
              <a:t>Conclusion and policy recommendation </a:t>
            </a:r>
          </a:p>
        </p:txBody>
      </p:sp>
    </p:spTree>
    <p:extLst>
      <p:ext uri="{BB962C8B-B14F-4D97-AF65-F5344CB8AC3E}">
        <p14:creationId xmlns:p14="http://schemas.microsoft.com/office/powerpoint/2010/main" val="1267071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a:xfrm>
            <a:off x="838200" y="365125"/>
            <a:ext cx="10515600" cy="1057275"/>
          </a:xfrm>
        </p:spPr>
        <p:txBody>
          <a:bodyPr/>
          <a:lstStyle/>
          <a:p>
            <a:pPr algn="ctr"/>
            <a:r>
              <a:rPr lang="fr-FR" b="1" dirty="0"/>
              <a:t>Motivations</a:t>
            </a:r>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a:xfrm>
            <a:off x="838200" y="1549853"/>
            <a:ext cx="10515600" cy="4943022"/>
          </a:xfrm>
        </p:spPr>
        <p:txBody>
          <a:bodyPr>
            <a:noAutofit/>
          </a:bodyPr>
          <a:lstStyle/>
          <a:p>
            <a:pPr algn="just">
              <a:spcAft>
                <a:spcPts val="1000"/>
              </a:spcAft>
            </a:pPr>
            <a:r>
              <a:rPr lang="en-US" sz="2300" dirty="0"/>
              <a:t>Beyond the direct dramatic human consequences, the COVID-19 crisis will have a long-term, strong adverse impact on Africa as it severally hits its economies (IMF, 2020) . </a:t>
            </a:r>
          </a:p>
          <a:p>
            <a:pPr algn="just">
              <a:spcAft>
                <a:spcPts val="1000"/>
              </a:spcAft>
            </a:pPr>
            <a:r>
              <a:rPr lang="fr-FR" sz="2300" dirty="0"/>
              <a:t>In </a:t>
            </a:r>
            <a:r>
              <a:rPr lang="fr-FR" sz="2300" dirty="0" err="1"/>
              <a:t>terms</a:t>
            </a:r>
            <a:r>
              <a:rPr lang="fr-FR" sz="2300" dirty="0"/>
              <a:t> of </a:t>
            </a:r>
            <a:r>
              <a:rPr lang="fr-FR" sz="2300" dirty="0" err="1"/>
              <a:t>poverty</a:t>
            </a:r>
            <a:r>
              <a:rPr lang="fr-FR" sz="2300" dirty="0"/>
              <a:t>, the virus </a:t>
            </a:r>
            <a:r>
              <a:rPr lang="fr-FR" sz="2300" dirty="0" err="1"/>
              <a:t>will</a:t>
            </a:r>
            <a:r>
              <a:rPr lang="fr-FR" sz="2300" dirty="0"/>
              <a:t> impact </a:t>
            </a:r>
            <a:r>
              <a:rPr lang="fr-FR" sz="2300" dirty="0" err="1"/>
              <a:t>SDGs</a:t>
            </a:r>
            <a:r>
              <a:rPr lang="fr-FR" sz="2300" dirty="0"/>
              <a:t> and </a:t>
            </a:r>
            <a:r>
              <a:rPr lang="fr-FR" sz="2300" dirty="0" err="1"/>
              <a:t>poverty</a:t>
            </a:r>
            <a:r>
              <a:rPr lang="fr-FR" sz="2300" dirty="0"/>
              <a:t> </a:t>
            </a:r>
            <a:r>
              <a:rPr lang="fr-FR" sz="2300" dirty="0" err="1"/>
              <a:t>alleviation</a:t>
            </a:r>
            <a:r>
              <a:rPr lang="fr-FR" sz="2300" dirty="0"/>
              <a:t>. </a:t>
            </a:r>
            <a:r>
              <a:rPr lang="fr-FR" sz="2300" dirty="0" err="1"/>
              <a:t>Estimates</a:t>
            </a:r>
            <a:r>
              <a:rPr lang="fr-FR" sz="2300" dirty="0"/>
              <a:t> show </a:t>
            </a:r>
            <a:r>
              <a:rPr lang="fr-FR" sz="2300" dirty="0" err="1"/>
              <a:t>that</a:t>
            </a:r>
            <a:r>
              <a:rPr lang="fr-FR" sz="2300" dirty="0"/>
              <a:t> </a:t>
            </a:r>
            <a:r>
              <a:rPr lang="fr-FR" sz="2300" dirty="0" err="1"/>
              <a:t>with</a:t>
            </a:r>
            <a:r>
              <a:rPr lang="fr-FR" sz="2300" dirty="0"/>
              <a:t> a 1% GDP </a:t>
            </a:r>
            <a:r>
              <a:rPr lang="fr-FR" sz="2300" dirty="0" err="1"/>
              <a:t>reduction</a:t>
            </a:r>
            <a:r>
              <a:rPr lang="fr-FR" sz="2300" dirty="0"/>
              <a:t>, 10.69 million </a:t>
            </a:r>
            <a:r>
              <a:rPr lang="fr-FR" sz="2300" dirty="0" err="1"/>
              <a:t>persons</a:t>
            </a:r>
            <a:r>
              <a:rPr lang="fr-FR" sz="2300" dirty="0"/>
              <a:t> </a:t>
            </a:r>
            <a:r>
              <a:rPr lang="fr-FR" sz="2300" dirty="0" err="1"/>
              <a:t>could</a:t>
            </a:r>
            <a:r>
              <a:rPr lang="fr-FR" sz="2300" dirty="0"/>
              <a:t> </a:t>
            </a:r>
            <a:r>
              <a:rPr lang="fr-FR" sz="2300" dirty="0" err="1"/>
              <a:t>be</a:t>
            </a:r>
            <a:r>
              <a:rPr lang="fr-FR" sz="2300" dirty="0"/>
              <a:t> </a:t>
            </a:r>
            <a:r>
              <a:rPr lang="fr-FR" sz="2300" dirty="0" err="1"/>
              <a:t>impacted</a:t>
            </a:r>
            <a:r>
              <a:rPr lang="fr-FR" sz="2300" dirty="0"/>
              <a:t> (Laborde, Sadni-Jallab 2020).</a:t>
            </a:r>
          </a:p>
          <a:p>
            <a:pPr algn="just">
              <a:spcAft>
                <a:spcPts val="1000"/>
              </a:spcAft>
            </a:pPr>
            <a:r>
              <a:rPr lang="fr-FR" sz="2300" dirty="0"/>
              <a:t>This first </a:t>
            </a:r>
            <a:r>
              <a:rPr lang="fr-FR" sz="2300" dirty="0" err="1"/>
              <a:t>level</a:t>
            </a:r>
            <a:r>
              <a:rPr lang="fr-FR" sz="2300" dirty="0"/>
              <a:t> impact </a:t>
            </a:r>
            <a:r>
              <a:rPr lang="fr-FR" sz="2300" dirty="0" err="1"/>
              <a:t>will</a:t>
            </a:r>
            <a:r>
              <a:rPr lang="fr-FR" sz="2300" dirty="0"/>
              <a:t> </a:t>
            </a:r>
            <a:r>
              <a:rPr lang="fr-FR" sz="2300" dirty="0" err="1"/>
              <a:t>be</a:t>
            </a:r>
            <a:r>
              <a:rPr lang="fr-FR" sz="2300" dirty="0"/>
              <a:t> </a:t>
            </a:r>
            <a:r>
              <a:rPr lang="fr-FR" sz="2300" dirty="0" err="1"/>
              <a:t>followed</a:t>
            </a:r>
            <a:r>
              <a:rPr lang="fr-FR" sz="2300" dirty="0"/>
              <a:t> by a </a:t>
            </a:r>
            <a:r>
              <a:rPr lang="fr-FR" sz="2300" dirty="0" err="1"/>
              <a:t>deepening</a:t>
            </a:r>
            <a:r>
              <a:rPr lang="fr-FR" sz="2300" dirty="0"/>
              <a:t> of the </a:t>
            </a:r>
            <a:r>
              <a:rPr lang="fr-FR" sz="2300" dirty="0" err="1"/>
              <a:t>crisis</a:t>
            </a:r>
            <a:r>
              <a:rPr lang="fr-FR" sz="2300" dirty="0"/>
              <a:t> as </a:t>
            </a:r>
            <a:r>
              <a:rPr lang="fr-FR" sz="2300" dirty="0" err="1"/>
              <a:t>recession</a:t>
            </a:r>
            <a:r>
              <a:rPr lang="fr-FR" sz="2300" dirty="0"/>
              <a:t> </a:t>
            </a:r>
            <a:r>
              <a:rPr lang="fr-FR" sz="2300" dirty="0" err="1"/>
              <a:t>is</a:t>
            </a:r>
            <a:r>
              <a:rPr lang="fr-FR" sz="2300" dirty="0"/>
              <a:t> to </a:t>
            </a:r>
            <a:r>
              <a:rPr lang="fr-FR" sz="2300" dirty="0" err="1"/>
              <a:t>happen</a:t>
            </a:r>
            <a:r>
              <a:rPr lang="fr-FR" sz="2300" dirty="0"/>
              <a:t> in </a:t>
            </a:r>
            <a:r>
              <a:rPr lang="fr-FR" sz="2300" dirty="0" err="1"/>
              <a:t>advanced</a:t>
            </a:r>
            <a:r>
              <a:rPr lang="fr-FR" sz="2300" dirty="0"/>
              <a:t> </a:t>
            </a:r>
            <a:r>
              <a:rPr lang="fr-FR" sz="2300" dirty="0" err="1"/>
              <a:t>economies</a:t>
            </a:r>
            <a:r>
              <a:rPr lang="fr-FR" sz="2300" dirty="0"/>
              <a:t> (-5.9% in the Euro area, and -5.4% in the USA) and a </a:t>
            </a:r>
            <a:r>
              <a:rPr lang="fr-FR" sz="2300" dirty="0" err="1"/>
              <a:t>significant</a:t>
            </a:r>
            <a:r>
              <a:rPr lang="fr-FR" sz="2300" dirty="0"/>
              <a:t> </a:t>
            </a:r>
            <a:r>
              <a:rPr lang="fr-FR" sz="2300" dirty="0" err="1"/>
              <a:t>growth’s</a:t>
            </a:r>
            <a:r>
              <a:rPr lang="fr-FR" sz="2300" dirty="0"/>
              <a:t> </a:t>
            </a:r>
            <a:r>
              <a:rPr lang="fr-FR" sz="2300" dirty="0" err="1"/>
              <a:t>decrease</a:t>
            </a:r>
            <a:r>
              <a:rPr lang="fr-FR" sz="2300" dirty="0"/>
              <a:t> in China (1.2% </a:t>
            </a:r>
            <a:r>
              <a:rPr lang="fr-FR" sz="2300" dirty="0" err="1"/>
              <a:t>instead</a:t>
            </a:r>
            <a:r>
              <a:rPr lang="fr-FR" sz="2300" dirty="0"/>
              <a:t> of 6.1% in 2019), the main </a:t>
            </a:r>
            <a:r>
              <a:rPr lang="fr-FR" sz="2300" dirty="0" err="1"/>
              <a:t>partners</a:t>
            </a:r>
            <a:r>
              <a:rPr lang="fr-FR" sz="2300" dirty="0"/>
              <a:t> of </a:t>
            </a:r>
            <a:r>
              <a:rPr lang="fr-FR" sz="2300" dirty="0" err="1"/>
              <a:t>African</a:t>
            </a:r>
            <a:r>
              <a:rPr lang="fr-FR" sz="2300" dirty="0"/>
              <a:t> countries.</a:t>
            </a:r>
          </a:p>
          <a:p>
            <a:pPr algn="just">
              <a:spcAft>
                <a:spcPts val="1000"/>
              </a:spcAft>
            </a:pPr>
            <a:r>
              <a:rPr lang="en-US" sz="2300" dirty="0"/>
              <a:t>In term of trade, this first level impacts represent for African exports  a decrease by -13,5%, agro food by -23,5% and industry by -15% with the current trend</a:t>
            </a:r>
            <a:r>
              <a:rPr lang="fr-FR" sz="2300" dirty="0"/>
              <a:t> (Laborde, Sadni-Jallab 2020).</a:t>
            </a:r>
          </a:p>
        </p:txBody>
      </p:sp>
    </p:spTree>
    <p:extLst>
      <p:ext uri="{BB962C8B-B14F-4D97-AF65-F5344CB8AC3E}">
        <p14:creationId xmlns:p14="http://schemas.microsoft.com/office/powerpoint/2010/main" val="3981772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fr-FR" b="1" dirty="0"/>
              <a:t>Motivations</a:t>
            </a:r>
            <a:endParaRPr lang="fr-FR"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p:txBody>
          <a:bodyPr>
            <a:normAutofit/>
          </a:bodyPr>
          <a:lstStyle/>
          <a:p>
            <a:pPr algn="just">
              <a:spcAft>
                <a:spcPts val="1000"/>
              </a:spcAft>
            </a:pPr>
            <a:r>
              <a:rPr lang="en-US" sz="2400" dirty="0"/>
              <a:t>Trade in manufacturing sectors will be particularly affected given the global disruption of the supply chains in the main global trading countries (WTO, 2020: ECA, 2020). </a:t>
            </a:r>
          </a:p>
          <a:p>
            <a:pPr algn="just">
              <a:spcAft>
                <a:spcPts val="1000"/>
              </a:spcAft>
            </a:pPr>
            <a:r>
              <a:rPr lang="en-US" sz="2400" dirty="0"/>
              <a:t>African economic operators will be affected by a deep reorganization of global value chains (GVCs). </a:t>
            </a:r>
          </a:p>
          <a:p>
            <a:pPr algn="just">
              <a:spcAft>
                <a:spcPts val="1000"/>
              </a:spcAft>
            </a:pPr>
            <a:r>
              <a:rPr lang="en-US" sz="2400" dirty="0"/>
              <a:t>A strong dynamic of GVC diversification, with an important regional component, will emerge. In this context, the AfCFTA will be a strong lever for building regional value chains (RVCs). </a:t>
            </a:r>
          </a:p>
          <a:p>
            <a:pPr algn="just">
              <a:spcAft>
                <a:spcPts val="1000"/>
              </a:spcAft>
            </a:pPr>
            <a:r>
              <a:rPr lang="en-US" sz="2400" dirty="0"/>
              <a:t>The AfCFTA has the specificity that it will impact positively mainly manufacturing trade (see </a:t>
            </a:r>
            <a:r>
              <a:rPr lang="en-US" sz="2400" dirty="0" err="1"/>
              <a:t>Mevel</a:t>
            </a:r>
            <a:r>
              <a:rPr lang="en-US" sz="2400" dirty="0"/>
              <a:t>. Moll de Alba and Oulmane, 2016; Sadni </a:t>
            </a:r>
            <a:r>
              <a:rPr lang="en-US" sz="2400" dirty="0" err="1"/>
              <a:t>Jallab</a:t>
            </a:r>
            <a:r>
              <a:rPr lang="en-US" sz="2400" dirty="0"/>
              <a:t> </a:t>
            </a:r>
            <a:r>
              <a:rPr lang="en-US" sz="2400" dirty="0" smtClean="0"/>
              <a:t>2018</a:t>
            </a:r>
            <a:r>
              <a:rPr lang="en-US" sz="2400" dirty="0"/>
              <a:t>). </a:t>
            </a:r>
            <a:endParaRPr lang="fr-FR" sz="2400" dirty="0"/>
          </a:p>
        </p:txBody>
      </p:sp>
    </p:spTree>
    <p:extLst>
      <p:ext uri="{BB962C8B-B14F-4D97-AF65-F5344CB8AC3E}">
        <p14:creationId xmlns:p14="http://schemas.microsoft.com/office/powerpoint/2010/main" val="41131520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fr-FR" b="1" dirty="0"/>
              <a:t>Motivations</a:t>
            </a:r>
            <a:endParaRPr lang="fr-FR"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a:xfrm>
            <a:off x="838200" y="1825624"/>
            <a:ext cx="10515600" cy="4429401"/>
          </a:xfrm>
        </p:spPr>
        <p:txBody>
          <a:bodyPr>
            <a:normAutofit lnSpcReduction="10000"/>
          </a:bodyPr>
          <a:lstStyle/>
          <a:p>
            <a:pPr algn="just">
              <a:spcAft>
                <a:spcPts val="1000"/>
              </a:spcAft>
            </a:pPr>
            <a:r>
              <a:rPr lang="en-US" sz="2400" dirty="0"/>
              <a:t>In a context where African countries are preparing to make the continental free trade area effective, to what extend a rapid implementation of the AfCFTA, supported by Trade Facilitation reforms could play a key role in mitigating the severe economic consequences of Covid-19? </a:t>
            </a:r>
          </a:p>
          <a:p>
            <a:pPr algn="just">
              <a:spcAft>
                <a:spcPts val="1000"/>
              </a:spcAft>
            </a:pPr>
            <a:r>
              <a:rPr lang="en-US" sz="2400" dirty="0"/>
              <a:t>This study contributes to bring quantitative elements that will contribute to document the debate on the necessary framework, reforms and investments for a pooled African market that will help African countries to transform the Covid-19 crisis into an opportunity to harnessing the full potential of the AfCFTA in support of SDGs and agenda 2063 realization. </a:t>
            </a:r>
          </a:p>
          <a:p>
            <a:pPr algn="just">
              <a:spcAft>
                <a:spcPts val="1000"/>
              </a:spcAft>
            </a:pPr>
            <a:r>
              <a:rPr lang="en-US" sz="2400" dirty="0"/>
              <a:t>To do this, we used a global computable general equilibrium model and GTAP database on trade to simulate consequences of Covid-19 shocks, in combination with the African continental free trade agreement scenarios and trade facilitation reforms. </a:t>
            </a:r>
            <a:endParaRPr lang="fr-FR" sz="2400" dirty="0"/>
          </a:p>
        </p:txBody>
      </p:sp>
    </p:spTree>
    <p:extLst>
      <p:ext uri="{BB962C8B-B14F-4D97-AF65-F5344CB8AC3E}">
        <p14:creationId xmlns:p14="http://schemas.microsoft.com/office/powerpoint/2010/main" val="14374360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en-US" b="1" dirty="0"/>
              <a:t>Methodology- the CGE model</a:t>
            </a:r>
            <a:endParaRPr lang="fr-FR"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a:xfrm>
            <a:off x="838200" y="1825624"/>
            <a:ext cx="10515600" cy="4429401"/>
          </a:xfrm>
        </p:spPr>
        <p:txBody>
          <a:bodyPr>
            <a:normAutofit fontScale="85000" lnSpcReduction="20000"/>
          </a:bodyPr>
          <a:lstStyle/>
          <a:p>
            <a:pPr algn="just"/>
            <a:r>
              <a:rPr lang="en-US" dirty="0"/>
              <a:t>The CGE model used in this study is based on the multi-region dynamic model developed by </a:t>
            </a:r>
            <a:r>
              <a:rPr lang="en-US" dirty="0" err="1"/>
              <a:t>Lemelin</a:t>
            </a:r>
            <a:r>
              <a:rPr lang="en-US" dirty="0"/>
              <a:t> et al. (2013). </a:t>
            </a:r>
          </a:p>
          <a:p>
            <a:pPr algn="just"/>
            <a:r>
              <a:rPr lang="en-US" dirty="0"/>
              <a:t>The firms operate in a perfectly competitive environment by maximizing profits/minimizing costs given their production technology constraint and the prices of goods, services and factors (price-taking behavior). </a:t>
            </a:r>
          </a:p>
          <a:p>
            <a:pPr algn="just"/>
            <a:r>
              <a:rPr lang="en-US" dirty="0"/>
              <a:t>Domestic demand for commodities, whether imported or produced domestically, consists of household demand, investment, public administrations demand, and intermediate consumption. </a:t>
            </a:r>
          </a:p>
          <a:p>
            <a:pPr algn="just"/>
            <a:r>
              <a:rPr lang="en-US" dirty="0"/>
              <a:t>Producers are assumed to allocate output to market outlets so as to maximize sales revenue. Nested CET functions govern producer’s behavior. </a:t>
            </a:r>
          </a:p>
          <a:p>
            <a:pPr algn="just"/>
            <a:r>
              <a:rPr lang="en-US" dirty="0"/>
              <a:t>The behavior of the Buyer is symmetrical to producer behavior, as it is assumed that local products are imperfect substitutes for imports, and imports from one region are an imperfect substitute for imports from another region (heterogeneous goods hypothesis represented by CES aggregator functions).</a:t>
            </a:r>
            <a:endParaRPr lang="fr-FR" dirty="0"/>
          </a:p>
        </p:txBody>
      </p:sp>
    </p:spTree>
    <p:extLst>
      <p:ext uri="{BB962C8B-B14F-4D97-AF65-F5344CB8AC3E}">
        <p14:creationId xmlns:p14="http://schemas.microsoft.com/office/powerpoint/2010/main" val="29273501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en-US" b="1" dirty="0"/>
              <a:t>Methodology- the CGE model</a:t>
            </a:r>
            <a:endParaRPr lang="fr-FR"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a:xfrm>
            <a:off x="838200" y="1825624"/>
            <a:ext cx="10515600" cy="4429401"/>
          </a:xfrm>
        </p:spPr>
        <p:txBody>
          <a:bodyPr>
            <a:normAutofit/>
          </a:bodyPr>
          <a:lstStyle/>
          <a:p>
            <a:pPr algn="just">
              <a:spcAft>
                <a:spcPts val="1000"/>
              </a:spcAft>
            </a:pPr>
            <a:r>
              <a:rPr lang="en-US" sz="2400" dirty="0"/>
              <a:t>In commodity and factor markets, supply and demand equilibrium is assumed to be verified thanks to flexible respective prices. </a:t>
            </a:r>
          </a:p>
          <a:p>
            <a:pPr algn="just">
              <a:spcAft>
                <a:spcPts val="1000"/>
              </a:spcAft>
            </a:pPr>
            <a:r>
              <a:rPr lang="en-US" sz="2400" dirty="0"/>
              <a:t>The model includes 5 African regions (North Africa, West Africa, Central Africa, Eastern Africa, South African countries) and 11 non-African regions </a:t>
            </a:r>
          </a:p>
          <a:p>
            <a:pPr algn="just">
              <a:spcAft>
                <a:spcPts val="1000"/>
              </a:spcAft>
            </a:pPr>
            <a:r>
              <a:rPr lang="en-US" sz="2400" dirty="0"/>
              <a:t>The dynamics of the model is a recursive one. It </a:t>
            </a:r>
            <a:r>
              <a:rPr lang="en-US" sz="2400" dirty="0" smtClean="0"/>
              <a:t>constraints </a:t>
            </a:r>
            <a:r>
              <a:rPr lang="en-US" sz="2400" dirty="0"/>
              <a:t>regional GDPs to follow </a:t>
            </a:r>
            <a:r>
              <a:rPr lang="en-US" sz="2400" dirty="0" err="1"/>
              <a:t>Fouré</a:t>
            </a:r>
            <a:r>
              <a:rPr lang="en-US" sz="2400" dirty="0"/>
              <a:t> et al. (2012) regional GDPs projections </a:t>
            </a:r>
          </a:p>
          <a:p>
            <a:pPr algn="just">
              <a:spcAft>
                <a:spcPts val="1000"/>
              </a:spcAft>
            </a:pPr>
            <a:r>
              <a:rPr lang="en-US" sz="2400" dirty="0"/>
              <a:t>The quantity demanded of the capital in each region is equal to the quantity supplied at regional level. </a:t>
            </a:r>
          </a:p>
          <a:p>
            <a:pPr algn="just">
              <a:spcAft>
                <a:spcPts val="1000"/>
              </a:spcAft>
            </a:pPr>
            <a:r>
              <a:rPr lang="en-US" sz="2400" dirty="0"/>
              <a:t>Capital is assumed to be region and sector specific, while it is assumed that the labor can move between the sectors but </a:t>
            </a:r>
            <a:r>
              <a:rPr lang="en-US" sz="2400" dirty="0" smtClean="0"/>
              <a:t>not between </a:t>
            </a:r>
            <a:r>
              <a:rPr lang="en-US" sz="2400" dirty="0"/>
              <a:t>regions. </a:t>
            </a:r>
            <a:endParaRPr lang="fr-FR" sz="2400" dirty="0"/>
          </a:p>
        </p:txBody>
      </p:sp>
    </p:spTree>
    <p:extLst>
      <p:ext uri="{BB962C8B-B14F-4D97-AF65-F5344CB8AC3E}">
        <p14:creationId xmlns:p14="http://schemas.microsoft.com/office/powerpoint/2010/main" val="6524317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en-US" b="1" dirty="0"/>
              <a:t>Methodology- the data</a:t>
            </a:r>
            <a:endParaRPr lang="fr-FR"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a:xfrm>
            <a:off x="838200" y="1825624"/>
            <a:ext cx="10515600" cy="4429401"/>
          </a:xfrm>
        </p:spPr>
        <p:txBody>
          <a:bodyPr>
            <a:normAutofit/>
          </a:bodyPr>
          <a:lstStyle/>
          <a:p>
            <a:pPr algn="just">
              <a:spcAft>
                <a:spcPts val="1000"/>
              </a:spcAft>
            </a:pPr>
            <a:r>
              <a:rPr lang="en-US" sz="2400" dirty="0"/>
              <a:t>The data used to carry out the simulations are the most recent data from the Global Trade Analysis Project (GTAP10.2) </a:t>
            </a:r>
          </a:p>
          <a:p>
            <a:pPr algn="just">
              <a:spcAft>
                <a:spcPts val="1000"/>
              </a:spcAft>
            </a:pPr>
            <a:r>
              <a:rPr lang="en-US" sz="2400" dirty="0"/>
              <a:t>GTAP database covers 57 sectors and 141 countries/regions. The sectors have been aggregated into 18 sectors, and the countries/regions into 16 regions including the 5 African regions</a:t>
            </a:r>
            <a:endParaRPr lang="fr-FR" sz="2400" dirty="0"/>
          </a:p>
          <a:p>
            <a:pPr algn="just">
              <a:spcAft>
                <a:spcPts val="1000"/>
              </a:spcAft>
            </a:pPr>
            <a:r>
              <a:rPr lang="en-US" sz="2400" dirty="0"/>
              <a:t>A detailed description of the GTAP data base is provided in Badri Narayanan G. and McDougall (2015)</a:t>
            </a:r>
            <a:endParaRPr lang="fr-FR" sz="2400" dirty="0"/>
          </a:p>
        </p:txBody>
      </p:sp>
    </p:spTree>
    <p:extLst>
      <p:ext uri="{BB962C8B-B14F-4D97-AF65-F5344CB8AC3E}">
        <p14:creationId xmlns:p14="http://schemas.microsoft.com/office/powerpoint/2010/main" val="24554728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en-US" b="1" dirty="0"/>
              <a:t>Methodology- the scenarios</a:t>
            </a:r>
            <a:endParaRPr lang="fr-FR"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a:xfrm>
            <a:off x="838200" y="1825624"/>
            <a:ext cx="10515600" cy="4429401"/>
          </a:xfrm>
        </p:spPr>
        <p:txBody>
          <a:bodyPr>
            <a:noAutofit/>
          </a:bodyPr>
          <a:lstStyle/>
          <a:p>
            <a:pPr algn="just"/>
            <a:r>
              <a:rPr lang="en-US" sz="2400" dirty="0"/>
              <a:t>We simulate 2 scenarios to assess the impact of the Covid-19 on African economies:</a:t>
            </a:r>
            <a:endParaRPr lang="fr-FR" sz="2400" dirty="0"/>
          </a:p>
          <a:p>
            <a:pPr lvl="1" algn="just">
              <a:buFont typeface="Courier New" panose="02070309020205020404" pitchFamily="49" charset="0"/>
              <a:buChar char="o"/>
            </a:pPr>
            <a:r>
              <a:rPr lang="en-US" sz="2200" dirty="0"/>
              <a:t>The first one (COVID1) is a Covid-19 with a World GDP level at -4%, without stimulus packages. This scenario reflects a 1-point worse scenario of disturbance of the crisis on the economic sphere compared to the last April </a:t>
            </a:r>
            <a:r>
              <a:rPr lang="en-US" sz="2200" u="sng" dirty="0">
                <a:hlinkClick r:id="rId2"/>
              </a:rPr>
              <a:t>IMF’s WEO forecasts</a:t>
            </a:r>
            <a:r>
              <a:rPr lang="en-US" sz="2200" dirty="0"/>
              <a:t> a -3 % world GDP in 2020.</a:t>
            </a:r>
          </a:p>
          <a:p>
            <a:pPr lvl="1" algn="just">
              <a:buFont typeface="Courier New" panose="02070309020205020404" pitchFamily="49" charset="0"/>
              <a:buChar char="o"/>
            </a:pPr>
            <a:r>
              <a:rPr lang="en-US" sz="2200" dirty="0"/>
              <a:t>The second scenario (COVID2) is based on a deepening of the Covid-9 crisis with the continuation of strong social distancing policies that are disturbing the main economies and resulting to a -8% world GDP growth. As the previous one, this scenario doesn’t include mitigation measures.</a:t>
            </a:r>
          </a:p>
          <a:p>
            <a:pPr algn="just"/>
            <a:r>
              <a:rPr lang="en-US" sz="2400" dirty="0"/>
              <a:t>These two scenarios will illustrate to what extend African countries could be impacted </a:t>
            </a:r>
            <a:r>
              <a:rPr lang="en-US" sz="2400" dirty="0" smtClean="0"/>
              <a:t>without </a:t>
            </a:r>
            <a:r>
              <a:rPr lang="en-US" sz="2400" dirty="0"/>
              <a:t>mitigation measures</a:t>
            </a:r>
            <a:endParaRPr lang="fr-FR" dirty="0"/>
          </a:p>
        </p:txBody>
      </p:sp>
    </p:spTree>
    <p:extLst>
      <p:ext uri="{BB962C8B-B14F-4D97-AF65-F5344CB8AC3E}">
        <p14:creationId xmlns:p14="http://schemas.microsoft.com/office/powerpoint/2010/main" val="23866098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en-US" b="1" dirty="0"/>
              <a:t>Methodology- the scenarios</a:t>
            </a:r>
            <a:endParaRPr lang="fr-FR"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a:xfrm>
            <a:off x="290286" y="1509486"/>
            <a:ext cx="11509828" cy="5152572"/>
          </a:xfrm>
        </p:spPr>
        <p:txBody>
          <a:bodyPr>
            <a:noAutofit/>
          </a:bodyPr>
          <a:lstStyle/>
          <a:p>
            <a:pPr algn="just">
              <a:spcBef>
                <a:spcPts val="300"/>
              </a:spcBef>
              <a:spcAft>
                <a:spcPts val="300"/>
              </a:spcAft>
            </a:pPr>
            <a:r>
              <a:rPr lang="en-US" sz="2400" dirty="0"/>
              <a:t>The remaining: AfCFTA as strategic levers to transform the Covid-19 crisis into an opportunity:</a:t>
            </a:r>
          </a:p>
          <a:p>
            <a:pPr lvl="1" algn="just">
              <a:spcBef>
                <a:spcPts val="600"/>
              </a:spcBef>
              <a:spcAft>
                <a:spcPts val="600"/>
              </a:spcAft>
            </a:pPr>
            <a:r>
              <a:rPr lang="en-US" sz="2200" dirty="0"/>
              <a:t>The third scenario (AfCFTA) is based on the first scenario (World GDP at -4%) in addition to the implementation of a AfCFTA through the immediate dismantlement of 90% intra-African tariffs, in accordance with the agreement’s modalities.</a:t>
            </a:r>
            <a:endParaRPr lang="fr-FR" sz="2200" dirty="0"/>
          </a:p>
          <a:p>
            <a:pPr lvl="1" algn="just">
              <a:spcBef>
                <a:spcPts val="600"/>
              </a:spcBef>
              <a:spcAft>
                <a:spcPts val="600"/>
              </a:spcAft>
            </a:pPr>
            <a:r>
              <a:rPr lang="en-US" sz="2200" dirty="0"/>
              <a:t>The fourth one (AfCFTA TF) is based on the third scenario (-4% and AfCFTA), and with in addition a trade facilitation policy implemented at the continental level, that will reduce trading costs by 10% </a:t>
            </a:r>
          </a:p>
          <a:p>
            <a:pPr lvl="1" algn="just">
              <a:spcBef>
                <a:spcPts val="600"/>
              </a:spcBef>
              <a:spcAft>
                <a:spcPts val="600"/>
              </a:spcAft>
            </a:pPr>
            <a:r>
              <a:rPr lang="en-US" sz="2200" dirty="0"/>
              <a:t>The fifth scenario (AfCFTA HC) is a variant of the third scenario (-4%, AfCFTA), with, in addition, an increase in trading costs due to protectionist measures across the world and the disruptive impact on logistics and transport. We assume a 5% global increase on trade costs.  </a:t>
            </a:r>
            <a:endParaRPr lang="fr-FR" sz="2200" dirty="0"/>
          </a:p>
          <a:p>
            <a:pPr lvl="1" algn="just">
              <a:spcBef>
                <a:spcPts val="600"/>
              </a:spcBef>
              <a:spcAft>
                <a:spcPts val="600"/>
              </a:spcAft>
            </a:pPr>
            <a:r>
              <a:rPr lang="en-US" sz="2200" dirty="0"/>
              <a:t>Finally, the last scenario (AfCFTA HCTF) is equivalent to the 5</a:t>
            </a:r>
            <a:r>
              <a:rPr lang="en-US" sz="2200" baseline="30000" dirty="0"/>
              <a:t>th</a:t>
            </a:r>
            <a:r>
              <a:rPr lang="en-US" sz="2200" dirty="0"/>
              <a:t> scenario, with in addition a trade facilitation policy implemented at the continental level, that will reduce trading costs by 10%, as simulated in the fourth scenario.</a:t>
            </a:r>
            <a:endParaRPr lang="fr-FR" sz="2200" dirty="0"/>
          </a:p>
        </p:txBody>
      </p:sp>
    </p:spTree>
    <p:extLst>
      <p:ext uri="{BB962C8B-B14F-4D97-AF65-F5344CB8AC3E}">
        <p14:creationId xmlns:p14="http://schemas.microsoft.com/office/powerpoint/2010/main" val="40885625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en-US" b="1" dirty="0"/>
              <a:t>Results and discussion</a:t>
            </a:r>
            <a:endParaRPr lang="fr-FR" b="1"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sz="half" idx="2"/>
          </p:nvPr>
        </p:nvSpPr>
        <p:spPr>
          <a:xfrm>
            <a:off x="275772" y="1915886"/>
            <a:ext cx="5584371" cy="4470400"/>
          </a:xfrm>
        </p:spPr>
        <p:txBody>
          <a:bodyPr>
            <a:noAutofit/>
          </a:bodyPr>
          <a:lstStyle/>
          <a:p>
            <a:pPr algn="just"/>
            <a:r>
              <a:rPr lang="en-US" sz="2600" dirty="0"/>
              <a:t>Overall, in the first scenario, continent will experience a decrease of 7.76 percentage points in GDP. In case of the worse, second scenario, we estimate that loss to be 12.31 percentage points. </a:t>
            </a:r>
          </a:p>
          <a:p>
            <a:pPr algn="just"/>
            <a:r>
              <a:rPr lang="en-US" sz="2600" dirty="0"/>
              <a:t>Notably, Eastern and Western Africa will be hardest hit, respectively, with decreases in GDP of -9.76 and -8.87 percentage points, respectively, in the first case and -14.55 and -13.51 percentage points in the second case. </a:t>
            </a:r>
            <a:endParaRPr lang="fr-FR" sz="2600" dirty="0"/>
          </a:p>
          <a:p>
            <a:pPr algn="just">
              <a:spcBef>
                <a:spcPts val="300"/>
              </a:spcBef>
              <a:spcAft>
                <a:spcPts val="300"/>
              </a:spcAft>
            </a:pPr>
            <a:endParaRPr lang="fr-FR" sz="2200" dirty="0"/>
          </a:p>
        </p:txBody>
      </p:sp>
      <p:sp>
        <p:nvSpPr>
          <p:cNvPr id="5" name="Espace réservé du texte 4">
            <a:extLst>
              <a:ext uri="{FF2B5EF4-FFF2-40B4-BE49-F238E27FC236}">
                <a16:creationId xmlns="" xmlns:a16="http://schemas.microsoft.com/office/drawing/2014/main" id="{7807D19F-A6CD-4ACE-8049-1C32AFF5A593}"/>
              </a:ext>
            </a:extLst>
          </p:cNvPr>
          <p:cNvSpPr>
            <a:spLocks noGrp="1"/>
          </p:cNvSpPr>
          <p:nvPr>
            <p:ph type="body" sz="quarter" idx="3"/>
          </p:nvPr>
        </p:nvSpPr>
        <p:spPr>
          <a:xfrm>
            <a:off x="6172199" y="1553029"/>
            <a:ext cx="5584371" cy="952046"/>
          </a:xfrm>
        </p:spPr>
        <p:txBody>
          <a:bodyPr>
            <a:normAutofit/>
          </a:bodyPr>
          <a:lstStyle/>
          <a:p>
            <a:pPr algn="ctr"/>
            <a:r>
              <a:rPr lang="en-US" dirty="0"/>
              <a:t>Estimated variations in African GDP under drops of 4 or 8 percent in world GDP</a:t>
            </a:r>
            <a:endParaRPr lang="fr-FR" dirty="0"/>
          </a:p>
        </p:txBody>
      </p:sp>
      <p:graphicFrame>
        <p:nvGraphicFramePr>
          <p:cNvPr id="7" name="Espace réservé du contenu 6">
            <a:extLst>
              <a:ext uri="{FF2B5EF4-FFF2-40B4-BE49-F238E27FC236}">
                <a16:creationId xmlns="" xmlns:a16="http://schemas.microsoft.com/office/drawing/2014/main" id="{9228E059-C12E-4254-BC3B-F4B591794410}"/>
              </a:ext>
            </a:extLst>
          </p:cNvPr>
          <p:cNvGraphicFramePr>
            <a:graphicFrameLocks noGrp="1"/>
          </p:cNvGraphicFramePr>
          <p:nvPr>
            <p:ph sz="quarter" idx="4"/>
            <p:extLst>
              <p:ext uri="{D42A27DB-BD31-4B8C-83A1-F6EECF244321}">
                <p14:modId xmlns:p14="http://schemas.microsoft.com/office/powerpoint/2010/main" val="482174956"/>
              </p:ext>
            </p:extLst>
          </p:nvPr>
        </p:nvGraphicFramePr>
        <p:xfrm>
          <a:off x="6172199" y="2505075"/>
          <a:ext cx="5744029" cy="3987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76407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en-US" b="1" dirty="0"/>
              <a:t>Results and discussion</a:t>
            </a:r>
            <a:endParaRPr lang="fr-FR" b="1"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sz="half" idx="2"/>
          </p:nvPr>
        </p:nvSpPr>
        <p:spPr>
          <a:xfrm>
            <a:off x="275772" y="1690688"/>
            <a:ext cx="5896426" cy="4695598"/>
          </a:xfrm>
        </p:spPr>
        <p:txBody>
          <a:bodyPr>
            <a:noAutofit/>
          </a:bodyPr>
          <a:lstStyle/>
          <a:p>
            <a:pPr algn="just"/>
            <a:r>
              <a:rPr lang="en-US" sz="2200" dirty="0"/>
              <a:t>In term of income losses if the magnitude is similar, the situation is different from a sub-region to another. Eastern and West Africa experience the highest losses for public income as it is the case for GDP Southern part of the continent experiences the highest losses in term of household’s income</a:t>
            </a:r>
          </a:p>
          <a:p>
            <a:pPr algn="just"/>
            <a:r>
              <a:rPr lang="en-US" sz="2200" dirty="0"/>
              <a:t>Two main messages could be drawn from this: </a:t>
            </a:r>
          </a:p>
          <a:p>
            <a:pPr lvl="1" algn="just"/>
            <a:r>
              <a:rPr lang="en-US" sz="2000" dirty="0"/>
              <a:t>i) the measures should be differentiated and tailored to the specificity of each region and country; </a:t>
            </a:r>
          </a:p>
          <a:p>
            <a:pPr lvl="1" algn="just"/>
            <a:r>
              <a:rPr lang="en-US" sz="2000" dirty="0"/>
              <a:t>ii) whatever is the biggest chock, household or public income, both will strongly affect public accounts and impact negatively current accounts deficits either on expenditures or revenues for the latest  </a:t>
            </a:r>
            <a:endParaRPr lang="fr-FR" sz="2000" dirty="0"/>
          </a:p>
          <a:p>
            <a:pPr algn="just"/>
            <a:endParaRPr lang="fr-FR" dirty="0"/>
          </a:p>
        </p:txBody>
      </p:sp>
      <p:sp>
        <p:nvSpPr>
          <p:cNvPr id="5" name="Espace réservé du texte 4">
            <a:extLst>
              <a:ext uri="{FF2B5EF4-FFF2-40B4-BE49-F238E27FC236}">
                <a16:creationId xmlns="" xmlns:a16="http://schemas.microsoft.com/office/drawing/2014/main" id="{7807D19F-A6CD-4ACE-8049-1C32AFF5A593}"/>
              </a:ext>
            </a:extLst>
          </p:cNvPr>
          <p:cNvSpPr>
            <a:spLocks noGrp="1"/>
          </p:cNvSpPr>
          <p:nvPr>
            <p:ph type="body" sz="quarter" idx="3"/>
          </p:nvPr>
        </p:nvSpPr>
        <p:spPr>
          <a:xfrm>
            <a:off x="6172199" y="1553029"/>
            <a:ext cx="5584371" cy="952046"/>
          </a:xfrm>
        </p:spPr>
        <p:txBody>
          <a:bodyPr>
            <a:normAutofit/>
          </a:bodyPr>
          <a:lstStyle/>
          <a:p>
            <a:pPr algn="ctr"/>
            <a:r>
              <a:rPr lang="en-US" dirty="0"/>
              <a:t>Estimated variations in household and public income</a:t>
            </a:r>
            <a:endParaRPr lang="fr-FR" dirty="0"/>
          </a:p>
        </p:txBody>
      </p:sp>
      <p:graphicFrame>
        <p:nvGraphicFramePr>
          <p:cNvPr id="9" name="Espace réservé du contenu 8">
            <a:extLst>
              <a:ext uri="{FF2B5EF4-FFF2-40B4-BE49-F238E27FC236}">
                <a16:creationId xmlns="" xmlns:a16="http://schemas.microsoft.com/office/drawing/2014/main" id="{733C381D-69CC-4D11-B1CB-C91CDFB9ACDD}"/>
              </a:ext>
            </a:extLst>
          </p:cNvPr>
          <p:cNvGraphicFramePr>
            <a:graphicFrameLocks noGrp="1"/>
          </p:cNvGraphicFramePr>
          <p:nvPr>
            <p:ph sz="quarter" idx="4"/>
            <p:extLst>
              <p:ext uri="{D42A27DB-BD31-4B8C-83A1-F6EECF244321}">
                <p14:modId xmlns:p14="http://schemas.microsoft.com/office/powerpoint/2010/main" val="926505671"/>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0408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a:xfrm>
            <a:off x="839788" y="365125"/>
            <a:ext cx="10515600" cy="814387"/>
          </a:xfrm>
        </p:spPr>
        <p:txBody>
          <a:bodyPr/>
          <a:lstStyle/>
          <a:p>
            <a:pPr algn="ctr"/>
            <a:r>
              <a:rPr lang="en-US" b="1" dirty="0"/>
              <a:t>Results and discussion</a:t>
            </a:r>
            <a:endParaRPr lang="fr-FR" b="1"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sz="half" idx="2"/>
          </p:nvPr>
        </p:nvSpPr>
        <p:spPr>
          <a:xfrm>
            <a:off x="275772" y="1407887"/>
            <a:ext cx="5820228" cy="5239656"/>
          </a:xfrm>
        </p:spPr>
        <p:txBody>
          <a:bodyPr>
            <a:noAutofit/>
          </a:bodyPr>
          <a:lstStyle/>
          <a:p>
            <a:pPr algn="just"/>
            <a:r>
              <a:rPr lang="en-US" sz="2000" dirty="0"/>
              <a:t>Our evaluation of the impact of a rapid implementation of the AfCFTA according to the modalities indicate that in the case of a -4% world GDP, the negative change of the GDP in Africa is -5.2 instead of -7.9 percentage points if 90% of intra-</a:t>
            </a:r>
            <a:r>
              <a:rPr lang="en-US" sz="2000" dirty="0" err="1"/>
              <a:t>african</a:t>
            </a:r>
            <a:r>
              <a:rPr lang="en-US" sz="2000" dirty="0"/>
              <a:t> tariffs are removed according to the AfCFTA modalities. </a:t>
            </a:r>
          </a:p>
          <a:p>
            <a:pPr algn="just"/>
            <a:r>
              <a:rPr lang="en-US" sz="2000" dirty="0"/>
              <a:t>The mitigation represents a gain of 2.7% of the African GDP. </a:t>
            </a:r>
          </a:p>
          <a:p>
            <a:pPr algn="just"/>
            <a:r>
              <a:rPr lang="en-US" sz="2000" dirty="0"/>
              <a:t>At the sub-regional level, this mitigation effect is particularly important for Eastern Africa (3.5% of the GDP) and North and West Africa (3.2%). </a:t>
            </a:r>
          </a:p>
          <a:p>
            <a:pPr algn="just"/>
            <a:r>
              <a:rPr lang="en-US" sz="2000" dirty="0"/>
              <a:t>The mitigation effect could be magnified if the implementation of the AfCFTA is coupled with trade facilitation (TF) measures that would reduce trade costs by 10%. The change in the GDP would be in this case -3.80 pp, bringing the mitigation to a gain of 4.1%.</a:t>
            </a:r>
            <a:endParaRPr lang="fr-FR" sz="2000" dirty="0"/>
          </a:p>
        </p:txBody>
      </p:sp>
      <p:sp>
        <p:nvSpPr>
          <p:cNvPr id="5" name="Espace réservé du texte 4">
            <a:extLst>
              <a:ext uri="{FF2B5EF4-FFF2-40B4-BE49-F238E27FC236}">
                <a16:creationId xmlns="" xmlns:a16="http://schemas.microsoft.com/office/drawing/2014/main" id="{7807D19F-A6CD-4ACE-8049-1C32AFF5A593}"/>
              </a:ext>
            </a:extLst>
          </p:cNvPr>
          <p:cNvSpPr>
            <a:spLocks noGrp="1"/>
          </p:cNvSpPr>
          <p:nvPr>
            <p:ph type="body" sz="quarter" idx="3"/>
          </p:nvPr>
        </p:nvSpPr>
        <p:spPr>
          <a:xfrm>
            <a:off x="6172198" y="1487091"/>
            <a:ext cx="5584371" cy="814387"/>
          </a:xfrm>
        </p:spPr>
        <p:txBody>
          <a:bodyPr>
            <a:normAutofit/>
          </a:bodyPr>
          <a:lstStyle/>
          <a:p>
            <a:pPr algn="ctr"/>
            <a:r>
              <a:rPr lang="en-US" dirty="0"/>
              <a:t>Estimated regional variations in GDP impacts under different scenarios </a:t>
            </a:r>
            <a:endParaRPr lang="fr-FR" dirty="0"/>
          </a:p>
        </p:txBody>
      </p:sp>
      <p:graphicFrame>
        <p:nvGraphicFramePr>
          <p:cNvPr id="11" name="Espace réservé du contenu 10">
            <a:extLst>
              <a:ext uri="{FF2B5EF4-FFF2-40B4-BE49-F238E27FC236}">
                <a16:creationId xmlns="" xmlns:a16="http://schemas.microsoft.com/office/drawing/2014/main" id="{74B3D9A5-1627-4609-8AF9-8AE31EDC2FA0}"/>
              </a:ext>
            </a:extLst>
          </p:cNvPr>
          <p:cNvGraphicFramePr>
            <a:graphicFrameLocks noGrp="1"/>
          </p:cNvGraphicFramePr>
          <p:nvPr>
            <p:ph sz="quarter" idx="4"/>
            <p:extLst>
              <p:ext uri="{D42A27DB-BD31-4B8C-83A1-F6EECF244321}">
                <p14:modId xmlns:p14="http://schemas.microsoft.com/office/powerpoint/2010/main" val="3917373315"/>
              </p:ext>
            </p:extLst>
          </p:nvPr>
        </p:nvGraphicFramePr>
        <p:xfrm>
          <a:off x="6240346" y="2326821"/>
          <a:ext cx="5448074" cy="41660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382831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a:xfrm>
            <a:off x="838200" y="160074"/>
            <a:ext cx="10515600" cy="814387"/>
          </a:xfrm>
        </p:spPr>
        <p:txBody>
          <a:bodyPr/>
          <a:lstStyle/>
          <a:p>
            <a:pPr algn="ctr"/>
            <a:r>
              <a:rPr lang="en-US" b="1" dirty="0"/>
              <a:t>Results and discussion</a:t>
            </a:r>
            <a:endParaRPr lang="fr-FR" b="1"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sz="half" idx="2"/>
          </p:nvPr>
        </p:nvSpPr>
        <p:spPr>
          <a:xfrm>
            <a:off x="275772" y="1179512"/>
            <a:ext cx="5820228" cy="5678488"/>
          </a:xfrm>
        </p:spPr>
        <p:txBody>
          <a:bodyPr>
            <a:noAutofit/>
          </a:bodyPr>
          <a:lstStyle/>
          <a:p>
            <a:pPr lvl="0" algn="just"/>
            <a:r>
              <a:rPr lang="en-US" sz="1800" dirty="0">
                <a:solidFill>
                  <a:prstClr val="black"/>
                </a:solidFill>
              </a:rPr>
              <a:t>To take into consideration the disruption of the Covid-19 on the value chains and on expected protectionist measures we stipulate that trade costs will experience an increase in the short term. We approach this element in the AfCFTA HC through a 5% additional trade cost for all countries across the world. </a:t>
            </a:r>
          </a:p>
          <a:p>
            <a:pPr lvl="0" algn="just"/>
            <a:r>
              <a:rPr lang="en-US" sz="1800" dirty="0">
                <a:solidFill>
                  <a:prstClr val="black"/>
                </a:solidFill>
              </a:rPr>
              <a:t>In that case the implementation of the AfCFTA will reduce the Covid-19 impact from -7.9 to -6.9 percentage points of GDP, bringing the AfCFTA mitigation’s potential from 2.5 point of GDP to only 1point.</a:t>
            </a:r>
          </a:p>
          <a:p>
            <a:pPr lvl="0" algn="just"/>
            <a:r>
              <a:rPr lang="en-US" sz="1800" dirty="0">
                <a:solidFill>
                  <a:prstClr val="black"/>
                </a:solidFill>
              </a:rPr>
              <a:t>Is then urgent for African countries to support trade immediate trade facilitation (TF) measures to counter-balance the rising trade costs, </a:t>
            </a:r>
            <a:endParaRPr lang="fr-FR" sz="1800" dirty="0">
              <a:solidFill>
                <a:prstClr val="black"/>
              </a:solidFill>
            </a:endParaRPr>
          </a:p>
          <a:p>
            <a:pPr lvl="0" algn="just"/>
            <a:r>
              <a:rPr lang="en-US" sz="1800" dirty="0">
                <a:solidFill>
                  <a:prstClr val="black"/>
                </a:solidFill>
              </a:rPr>
              <a:t>This AfCFTA HC and TF scenario include a reduction of 10% of trade costs among African countries, while the 5% increase is still present all over the world. </a:t>
            </a:r>
          </a:p>
          <a:p>
            <a:pPr lvl="0" algn="just"/>
            <a:r>
              <a:rPr lang="en-US" sz="1800" dirty="0">
                <a:solidFill>
                  <a:prstClr val="black"/>
                </a:solidFill>
              </a:rPr>
              <a:t>The impact on the mitigation’s potential of the AfCFTA is significant, as the change induced by the Covid-19 is reduced from -7.9 to -4.3, increasing the potential to 3.6 point of GDP.</a:t>
            </a:r>
            <a:endParaRPr lang="fr-FR" sz="1800" dirty="0">
              <a:solidFill>
                <a:prstClr val="black"/>
              </a:solidFill>
            </a:endParaRPr>
          </a:p>
          <a:p>
            <a:pPr lvl="0" algn="just"/>
            <a:endParaRPr lang="fr-FR" sz="1800" dirty="0">
              <a:solidFill>
                <a:prstClr val="black"/>
              </a:solidFill>
            </a:endParaRPr>
          </a:p>
        </p:txBody>
      </p:sp>
      <p:sp>
        <p:nvSpPr>
          <p:cNvPr id="5" name="Espace réservé du texte 4">
            <a:extLst>
              <a:ext uri="{FF2B5EF4-FFF2-40B4-BE49-F238E27FC236}">
                <a16:creationId xmlns="" xmlns:a16="http://schemas.microsoft.com/office/drawing/2014/main" id="{7807D19F-A6CD-4ACE-8049-1C32AFF5A593}"/>
              </a:ext>
            </a:extLst>
          </p:cNvPr>
          <p:cNvSpPr>
            <a:spLocks noGrp="1"/>
          </p:cNvSpPr>
          <p:nvPr>
            <p:ph type="body" sz="quarter" idx="3"/>
          </p:nvPr>
        </p:nvSpPr>
        <p:spPr>
          <a:xfrm>
            <a:off x="6172198" y="1487091"/>
            <a:ext cx="5584371" cy="814387"/>
          </a:xfrm>
        </p:spPr>
        <p:txBody>
          <a:bodyPr>
            <a:normAutofit/>
          </a:bodyPr>
          <a:lstStyle/>
          <a:p>
            <a:pPr algn="ctr"/>
            <a:r>
              <a:rPr lang="en-US" dirty="0"/>
              <a:t>Estimated regional variations in GDP impacts under different scenarios </a:t>
            </a:r>
            <a:endParaRPr lang="fr-FR" dirty="0"/>
          </a:p>
        </p:txBody>
      </p:sp>
      <p:graphicFrame>
        <p:nvGraphicFramePr>
          <p:cNvPr id="11" name="Espace réservé du contenu 10">
            <a:extLst>
              <a:ext uri="{FF2B5EF4-FFF2-40B4-BE49-F238E27FC236}">
                <a16:creationId xmlns="" xmlns:a16="http://schemas.microsoft.com/office/drawing/2014/main" id="{74B3D9A5-1627-4609-8AF9-8AE31EDC2FA0}"/>
              </a:ext>
            </a:extLst>
          </p:cNvPr>
          <p:cNvGraphicFramePr>
            <a:graphicFrameLocks noGrp="1"/>
          </p:cNvGraphicFramePr>
          <p:nvPr>
            <p:ph sz="quarter" idx="4"/>
          </p:nvPr>
        </p:nvGraphicFramePr>
        <p:xfrm>
          <a:off x="6240346" y="2326821"/>
          <a:ext cx="5448074" cy="41660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46698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lstStyle/>
          <a:p>
            <a:pPr algn="ctr"/>
            <a:r>
              <a:rPr lang="en-US" b="1" dirty="0"/>
              <a:t>Results and discussion</a:t>
            </a:r>
            <a:endParaRPr lang="fr-FR" b="1"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p:txBody>
          <a:bodyPr>
            <a:noAutofit/>
          </a:bodyPr>
          <a:lstStyle/>
          <a:p>
            <a:pPr algn="just"/>
            <a:r>
              <a:rPr lang="en-US" dirty="0"/>
              <a:t>Employment deterioration in the sectors of production for all African regions is reflected in a significant decrease in sectoral productions (ranging from -5% to -13.1% depending on regions and sectors). </a:t>
            </a:r>
          </a:p>
          <a:p>
            <a:pPr algn="just"/>
            <a:endParaRPr lang="en-US" dirty="0"/>
          </a:p>
          <a:p>
            <a:pPr algn="just"/>
            <a:r>
              <a:rPr lang="en-US" dirty="0"/>
              <a:t>Whereas in the </a:t>
            </a:r>
            <a:r>
              <a:rPr lang="en-US" i="1" dirty="0"/>
              <a:t>AfCFTA</a:t>
            </a:r>
            <a:r>
              <a:rPr lang="en-US" dirty="0"/>
              <a:t> scenario, the decrease in production is significantly reduced, African trade facilitation reforms play, as expected, a reduced role on the production. </a:t>
            </a:r>
            <a:endParaRPr lang="fr-FR" dirty="0"/>
          </a:p>
        </p:txBody>
      </p:sp>
    </p:spTree>
    <p:extLst>
      <p:ext uri="{BB962C8B-B14F-4D97-AF65-F5344CB8AC3E}">
        <p14:creationId xmlns:p14="http://schemas.microsoft.com/office/powerpoint/2010/main" val="1342435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a:xfrm>
            <a:off x="839788" y="218660"/>
            <a:ext cx="9218612" cy="598492"/>
          </a:xfrm>
        </p:spPr>
        <p:txBody>
          <a:bodyPr>
            <a:normAutofit fontScale="90000"/>
          </a:bodyPr>
          <a:lstStyle/>
          <a:p>
            <a:pPr algn="ctr"/>
            <a:r>
              <a:rPr lang="en-US" b="1" dirty="0"/>
              <a:t>Results and discussion</a:t>
            </a:r>
            <a:endParaRPr lang="fr-FR" b="1"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sz="half" idx="2"/>
          </p:nvPr>
        </p:nvSpPr>
        <p:spPr>
          <a:xfrm>
            <a:off x="110918" y="1003095"/>
            <a:ext cx="5569776" cy="5636246"/>
          </a:xfrm>
        </p:spPr>
        <p:txBody>
          <a:bodyPr>
            <a:noAutofit/>
          </a:bodyPr>
          <a:lstStyle/>
          <a:p>
            <a:pPr algn="just"/>
            <a:r>
              <a:rPr lang="en-US" sz="1900" dirty="0"/>
              <a:t>The significant decrease in sectoral productions is also related to a considerable decrease in exports. Africa's exports towards Africa and the rest of the world are significantly impacted by the COVID-19 crisis. </a:t>
            </a:r>
            <a:endParaRPr lang="fr-FR" sz="1900" dirty="0"/>
          </a:p>
          <a:p>
            <a:pPr algn="just"/>
            <a:r>
              <a:rPr lang="en-US" sz="1900" dirty="0"/>
              <a:t>Exports between African regions are being boosted by the AfCFTA, particularly when accompanied by trade facilitation (TF) reforms allowing African countries/regions to better take advantage of the incentives offered by the Continental Free Trade Area. </a:t>
            </a:r>
          </a:p>
          <a:p>
            <a:pPr algn="just"/>
            <a:r>
              <a:rPr lang="en-US" sz="1900" dirty="0"/>
              <a:t>At the sectoral level, TF reforms have a strong impact on agriculture, food, and petroleum and chemicals. All these sectors are linked to an ambitious continental food security policy. </a:t>
            </a:r>
          </a:p>
          <a:p>
            <a:pPr algn="just"/>
            <a:r>
              <a:rPr lang="en-US" sz="1900" dirty="0"/>
              <a:t>In the absence of intra-</a:t>
            </a:r>
            <a:r>
              <a:rPr lang="en-US" sz="1900" dirty="0" err="1"/>
              <a:t>african</a:t>
            </a:r>
            <a:r>
              <a:rPr lang="en-US" sz="1900" dirty="0"/>
              <a:t> TF reforms in support to the implementation of the AfCFTA, the disruption of the supply chains and protectionist tensions could seriously affect the African food security and sovereignty.</a:t>
            </a:r>
            <a:endParaRPr lang="fr-FR" sz="1900" dirty="0"/>
          </a:p>
        </p:txBody>
      </p:sp>
      <p:sp>
        <p:nvSpPr>
          <p:cNvPr id="19" name="Espace réservé du texte 18">
            <a:extLst>
              <a:ext uri="{FF2B5EF4-FFF2-40B4-BE49-F238E27FC236}">
                <a16:creationId xmlns="" xmlns:a16="http://schemas.microsoft.com/office/drawing/2014/main" id="{95638E70-FFFF-43E6-91C7-486FCD5A6415}"/>
              </a:ext>
            </a:extLst>
          </p:cNvPr>
          <p:cNvSpPr>
            <a:spLocks noGrp="1"/>
          </p:cNvSpPr>
          <p:nvPr>
            <p:ph type="body" sz="quarter" idx="3"/>
          </p:nvPr>
        </p:nvSpPr>
        <p:spPr>
          <a:xfrm>
            <a:off x="5680694" y="1402868"/>
            <a:ext cx="6180003" cy="637967"/>
          </a:xfrm>
        </p:spPr>
        <p:txBody>
          <a:bodyPr>
            <a:noAutofit/>
          </a:bodyPr>
          <a:lstStyle/>
          <a:p>
            <a:pPr algn="ctr"/>
            <a:r>
              <a:rPr lang="en-US" sz="2000" dirty="0"/>
              <a:t>Estimated impacts of COVID-19 and the AfCFTA on intra-African exports in non-services sectors</a:t>
            </a:r>
            <a:endParaRPr lang="fr-FR" sz="2000" b="0" dirty="0"/>
          </a:p>
        </p:txBody>
      </p:sp>
      <p:graphicFrame>
        <p:nvGraphicFramePr>
          <p:cNvPr id="21" name="Espace réservé du contenu 20">
            <a:extLst>
              <a:ext uri="{FF2B5EF4-FFF2-40B4-BE49-F238E27FC236}">
                <a16:creationId xmlns="" xmlns:a16="http://schemas.microsoft.com/office/drawing/2014/main" id="{7F8528E4-08F4-4EE7-9D47-F72FC3C9B1CA}"/>
              </a:ext>
            </a:extLst>
          </p:cNvPr>
          <p:cNvGraphicFramePr>
            <a:graphicFrameLocks noGrp="1"/>
          </p:cNvGraphicFramePr>
          <p:nvPr>
            <p:ph sz="quarter" idx="4"/>
            <p:extLst>
              <p:ext uri="{D42A27DB-BD31-4B8C-83A1-F6EECF244321}">
                <p14:modId xmlns:p14="http://schemas.microsoft.com/office/powerpoint/2010/main" val="2320155347"/>
              </p:ext>
            </p:extLst>
          </p:nvPr>
        </p:nvGraphicFramePr>
        <p:xfrm>
          <a:off x="5680695" y="2226779"/>
          <a:ext cx="6180002" cy="4412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44319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a:xfrm>
            <a:off x="839788" y="218660"/>
            <a:ext cx="9218612" cy="598492"/>
          </a:xfrm>
        </p:spPr>
        <p:txBody>
          <a:bodyPr>
            <a:normAutofit fontScale="90000"/>
          </a:bodyPr>
          <a:lstStyle/>
          <a:p>
            <a:pPr algn="ctr"/>
            <a:r>
              <a:rPr lang="en-US" b="1" dirty="0"/>
              <a:t>Results and discussion</a:t>
            </a:r>
            <a:endParaRPr lang="fr-FR" b="1"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sz="half" idx="2"/>
          </p:nvPr>
        </p:nvSpPr>
        <p:spPr>
          <a:xfrm>
            <a:off x="110918" y="1402867"/>
            <a:ext cx="5569776" cy="5236473"/>
          </a:xfrm>
        </p:spPr>
        <p:txBody>
          <a:bodyPr>
            <a:noAutofit/>
          </a:bodyPr>
          <a:lstStyle/>
          <a:p>
            <a:pPr algn="just"/>
            <a:r>
              <a:rPr lang="en-US" sz="2200" dirty="0"/>
              <a:t>As we have seen before (figure 2) the COVID1 and 2 scenarios have a strong negative impact on household’s income in the different African regions  (from -5.5%  for North Africa to -9.8% for Southern Africa in the case of COVID1).  </a:t>
            </a:r>
          </a:p>
          <a:p>
            <a:pPr algn="just"/>
            <a:r>
              <a:rPr lang="en-US" sz="2200" dirty="0"/>
              <a:t>The implementation of the AfCFTA would significantly reduce this negative shock.  </a:t>
            </a:r>
          </a:p>
          <a:p>
            <a:pPr algn="just"/>
            <a:r>
              <a:rPr lang="en-US" sz="2200" dirty="0"/>
              <a:t>In North Africa the AfCFTA HC TF scenario will reduce this impact to -1.1%, while in Southern Africa it will bring it to -6.3%, leading to a substantial mitigation of the reduction in living standards of the representative households following the COVID-19 crisis.</a:t>
            </a:r>
            <a:endParaRPr lang="fr-FR" sz="2200" dirty="0"/>
          </a:p>
        </p:txBody>
      </p:sp>
      <p:sp>
        <p:nvSpPr>
          <p:cNvPr id="19" name="Espace réservé du texte 18">
            <a:extLst>
              <a:ext uri="{FF2B5EF4-FFF2-40B4-BE49-F238E27FC236}">
                <a16:creationId xmlns="" xmlns:a16="http://schemas.microsoft.com/office/drawing/2014/main" id="{95638E70-FFFF-43E6-91C7-486FCD5A6415}"/>
              </a:ext>
            </a:extLst>
          </p:cNvPr>
          <p:cNvSpPr>
            <a:spLocks noGrp="1"/>
          </p:cNvSpPr>
          <p:nvPr>
            <p:ph type="body" sz="quarter" idx="3"/>
          </p:nvPr>
        </p:nvSpPr>
        <p:spPr>
          <a:xfrm>
            <a:off x="5680694" y="1402868"/>
            <a:ext cx="6180003" cy="637967"/>
          </a:xfrm>
        </p:spPr>
        <p:txBody>
          <a:bodyPr>
            <a:noAutofit/>
          </a:bodyPr>
          <a:lstStyle/>
          <a:p>
            <a:pPr algn="ctr"/>
            <a:r>
              <a:rPr lang="en-US" sz="2000" dirty="0"/>
              <a:t>Estimated impacts of COVID-19 and the AfCFTA on intra-African exports in non-services sectors</a:t>
            </a:r>
            <a:endParaRPr lang="fr-FR" sz="2000" b="0" dirty="0"/>
          </a:p>
        </p:txBody>
      </p:sp>
      <p:graphicFrame>
        <p:nvGraphicFramePr>
          <p:cNvPr id="21" name="Espace réservé du contenu 20">
            <a:extLst>
              <a:ext uri="{FF2B5EF4-FFF2-40B4-BE49-F238E27FC236}">
                <a16:creationId xmlns="" xmlns:a16="http://schemas.microsoft.com/office/drawing/2014/main" id="{7F8528E4-08F4-4EE7-9D47-F72FC3C9B1CA}"/>
              </a:ext>
            </a:extLst>
          </p:cNvPr>
          <p:cNvGraphicFramePr>
            <a:graphicFrameLocks noGrp="1"/>
          </p:cNvGraphicFramePr>
          <p:nvPr>
            <p:ph sz="quarter" idx="4"/>
          </p:nvPr>
        </p:nvGraphicFramePr>
        <p:xfrm>
          <a:off x="5680695" y="2226779"/>
          <a:ext cx="6180002" cy="44125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775546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normAutofit/>
          </a:bodyPr>
          <a:lstStyle/>
          <a:p>
            <a:pPr algn="ctr"/>
            <a:r>
              <a:rPr lang="en-US" b="1" dirty="0"/>
              <a:t>Conclusion and policy recommendations</a:t>
            </a:r>
            <a:endParaRPr lang="fr-FR" b="1"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a:xfrm>
            <a:off x="838200" y="1690688"/>
            <a:ext cx="10515600" cy="4802187"/>
          </a:xfrm>
        </p:spPr>
        <p:txBody>
          <a:bodyPr>
            <a:noAutofit/>
          </a:bodyPr>
          <a:lstStyle/>
          <a:p>
            <a:pPr algn="just">
              <a:spcAft>
                <a:spcPts val="600"/>
              </a:spcAft>
            </a:pPr>
            <a:r>
              <a:rPr lang="en-US" sz="2400" dirty="0"/>
              <a:t>In this paper, we have been interested in the theoretical impacts of a deeper integration of the African continent. </a:t>
            </a:r>
          </a:p>
          <a:p>
            <a:pPr algn="just">
              <a:spcAft>
                <a:spcPts val="600"/>
              </a:spcAft>
            </a:pPr>
            <a:r>
              <a:rPr lang="en-US" sz="2400" dirty="0"/>
              <a:t>Indeed, beyond the immediate sanitary, social and economic responses, </a:t>
            </a:r>
            <a:r>
              <a:rPr lang="en-GB" sz="2400" dirty="0"/>
              <a:t>it is crucial to support and involve the economic operators and particularly the private sector in the long-term response to the crisis. </a:t>
            </a:r>
          </a:p>
          <a:p>
            <a:pPr algn="just">
              <a:spcAft>
                <a:spcPts val="600"/>
              </a:spcAft>
            </a:pPr>
            <a:r>
              <a:rPr lang="en-GB" sz="2400" dirty="0"/>
              <a:t>Maintaining the momentum towards an ambitious </a:t>
            </a:r>
            <a:r>
              <a:rPr lang="en-GB" sz="2400" dirty="0" err="1"/>
              <a:t>AfCFTA’s</a:t>
            </a:r>
            <a:r>
              <a:rPr lang="en-GB" sz="2400" dirty="0"/>
              <a:t> implementation is crucial as several African countries will face a strong negative economic impact. </a:t>
            </a:r>
          </a:p>
          <a:p>
            <a:pPr algn="just">
              <a:spcAft>
                <a:spcPts val="600"/>
              </a:spcAft>
            </a:pPr>
            <a:r>
              <a:rPr lang="en-GB" sz="2400" dirty="0"/>
              <a:t>African economies should show additional ambitions in attracting and retaining investment first to maintain their firms’ linkages with MNEs in the global production networks and supply chains, but also to promote new investment related to the creation and development of regional value chains across the continent. </a:t>
            </a:r>
            <a:endParaRPr lang="fr-FR" sz="2400" dirty="0"/>
          </a:p>
        </p:txBody>
      </p:sp>
    </p:spTree>
    <p:extLst>
      <p:ext uri="{BB962C8B-B14F-4D97-AF65-F5344CB8AC3E}">
        <p14:creationId xmlns:p14="http://schemas.microsoft.com/office/powerpoint/2010/main" val="17133221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0A3A2EAD-4AB6-40D9-A1A2-7E56E0ADAD06}"/>
              </a:ext>
            </a:extLst>
          </p:cNvPr>
          <p:cNvSpPr>
            <a:spLocks noGrp="1"/>
          </p:cNvSpPr>
          <p:nvPr>
            <p:ph type="title"/>
          </p:nvPr>
        </p:nvSpPr>
        <p:spPr/>
        <p:txBody>
          <a:bodyPr>
            <a:normAutofit/>
          </a:bodyPr>
          <a:lstStyle/>
          <a:p>
            <a:pPr algn="ctr"/>
            <a:r>
              <a:rPr lang="en-US" b="1" dirty="0"/>
              <a:t>Conclusion and policy recommendations</a:t>
            </a:r>
            <a:endParaRPr lang="fr-FR" b="1" dirty="0"/>
          </a:p>
        </p:txBody>
      </p:sp>
      <p:sp>
        <p:nvSpPr>
          <p:cNvPr id="3" name="Espace réservé du contenu 2">
            <a:extLst>
              <a:ext uri="{FF2B5EF4-FFF2-40B4-BE49-F238E27FC236}">
                <a16:creationId xmlns="" xmlns:a16="http://schemas.microsoft.com/office/drawing/2014/main" id="{074140CA-23A8-4DD0-BE23-9E6FFA889BE0}"/>
              </a:ext>
            </a:extLst>
          </p:cNvPr>
          <p:cNvSpPr>
            <a:spLocks noGrp="1"/>
          </p:cNvSpPr>
          <p:nvPr>
            <p:ph idx="1"/>
          </p:nvPr>
        </p:nvSpPr>
        <p:spPr>
          <a:xfrm>
            <a:off x="838200" y="1690688"/>
            <a:ext cx="10515600" cy="4802187"/>
          </a:xfrm>
        </p:spPr>
        <p:txBody>
          <a:bodyPr>
            <a:noAutofit/>
          </a:bodyPr>
          <a:lstStyle/>
          <a:p>
            <a:pPr algn="just"/>
            <a:r>
              <a:rPr lang="en-US" sz="2200" dirty="0"/>
              <a:t>Given that the AfCFTA could significantly mitigate the COVID-19 economic consequences, leaders should speed up its implementation, rather than delay it. </a:t>
            </a:r>
          </a:p>
          <a:p>
            <a:pPr algn="just"/>
            <a:r>
              <a:rPr lang="en-US" sz="2200" dirty="0"/>
              <a:t>Instead of being delayed, the implementation of the CFTA should be speeded up, with the involvement of all economic operators in the identification of priorities for trade facilitation reforms and enablers for a rapid and ambitious implementation of the agreement. </a:t>
            </a:r>
          </a:p>
          <a:p>
            <a:pPr algn="just"/>
            <a:r>
              <a:rPr lang="en-US" sz="2200" dirty="0"/>
              <a:t>At the sectoral level, fast tracking imports and exports by creating green lanes for medical, pharmaceutical, and food industry are priorities, but also green technologies and green transition products.  </a:t>
            </a:r>
          </a:p>
          <a:p>
            <a:pPr algn="just"/>
            <a:r>
              <a:rPr lang="en-US" sz="2200" dirty="0"/>
              <a:t>Trade financing institutions and development banks could play a crucial role in facilitating the financing of the cross-border supply of these products.</a:t>
            </a:r>
            <a:endParaRPr lang="fr-FR" sz="2200" dirty="0"/>
          </a:p>
          <a:p>
            <a:pPr algn="just"/>
            <a:r>
              <a:rPr lang="en-US" sz="2200" dirty="0"/>
              <a:t>The complex consequences of the COVID-19 pandemic, coupled with other crises already impacting Africa (security in the Sahel, draught, locust plague), bring the risks of a mass poverty spiral at a scale the continent has not faced in its recent history. </a:t>
            </a:r>
            <a:endParaRPr lang="fr-FR" sz="2200" dirty="0"/>
          </a:p>
        </p:txBody>
      </p:sp>
    </p:spTree>
    <p:extLst>
      <p:ext uri="{BB962C8B-B14F-4D97-AF65-F5344CB8AC3E}">
        <p14:creationId xmlns:p14="http://schemas.microsoft.com/office/powerpoint/2010/main" val="9025647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E1DCE2DB-D97C-48A3-B57E-A6C9BE740CCA}"/>
              </a:ext>
            </a:extLst>
          </p:cNvPr>
          <p:cNvSpPr>
            <a:spLocks noGrp="1"/>
          </p:cNvSpPr>
          <p:nvPr>
            <p:ph type="ctrTitle"/>
          </p:nvPr>
        </p:nvSpPr>
        <p:spPr/>
        <p:txBody>
          <a:bodyPr/>
          <a:lstStyle/>
          <a:p>
            <a:r>
              <a:rPr lang="fr-FR" b="1" dirty="0" err="1"/>
              <a:t>Thank</a:t>
            </a:r>
            <a:r>
              <a:rPr lang="fr-FR" b="1" dirty="0"/>
              <a:t> </a:t>
            </a:r>
            <a:r>
              <a:rPr lang="fr-FR" b="1" dirty="0" err="1"/>
              <a:t>you</a:t>
            </a:r>
            <a:r>
              <a:rPr lang="fr-FR" b="1" dirty="0"/>
              <a:t> for </a:t>
            </a:r>
            <a:r>
              <a:rPr lang="fr-FR" b="1" dirty="0" err="1"/>
              <a:t>your</a:t>
            </a:r>
            <a:r>
              <a:rPr lang="fr-FR" b="1" dirty="0"/>
              <a:t> attention</a:t>
            </a:r>
          </a:p>
        </p:txBody>
      </p:sp>
      <p:sp>
        <p:nvSpPr>
          <p:cNvPr id="3" name="Sous-titre 2">
            <a:extLst>
              <a:ext uri="{FF2B5EF4-FFF2-40B4-BE49-F238E27FC236}">
                <a16:creationId xmlns="" xmlns:a16="http://schemas.microsoft.com/office/drawing/2014/main" id="{99D4A7C5-643D-4813-A6B3-17F862D5849A}"/>
              </a:ext>
            </a:extLst>
          </p:cNvPr>
          <p:cNvSpPr>
            <a:spLocks noGrp="1"/>
          </p:cNvSpPr>
          <p:nvPr>
            <p:ph type="subTitle" idx="1"/>
          </p:nvPr>
        </p:nvSpPr>
        <p:spPr/>
        <p:txBody>
          <a:bodyPr/>
          <a:lstStyle/>
          <a:p>
            <a:endParaRPr lang="fr-FR" dirty="0" smtClean="0"/>
          </a:p>
          <a:p>
            <a:endParaRPr lang="fr-FR" dirty="0"/>
          </a:p>
          <a:p>
            <a:r>
              <a:rPr lang="fr-FR" dirty="0" err="1" smtClean="0"/>
              <a:t>www.uneca.org</a:t>
            </a:r>
            <a:endParaRPr lang="fr-FR" dirty="0"/>
          </a:p>
        </p:txBody>
      </p:sp>
      <p:pic>
        <p:nvPicPr>
          <p:cNvPr id="4" name="Image 3"/>
          <p:cNvPicPr>
            <a:picLocks noChangeAspect="1"/>
          </p:cNvPicPr>
          <p:nvPr/>
        </p:nvPicPr>
        <p:blipFill>
          <a:blip r:embed="rId2"/>
          <a:stretch>
            <a:fillRect/>
          </a:stretch>
        </p:blipFill>
        <p:spPr>
          <a:xfrm>
            <a:off x="10283092" y="5924295"/>
            <a:ext cx="1908908" cy="933705"/>
          </a:xfrm>
          <a:prstGeom prst="rect">
            <a:avLst/>
          </a:prstGeom>
        </p:spPr>
      </p:pic>
      <p:pic>
        <p:nvPicPr>
          <p:cNvPr id="5" name="Image 4"/>
          <p:cNvPicPr>
            <a:picLocks noChangeAspect="1"/>
          </p:cNvPicPr>
          <p:nvPr/>
        </p:nvPicPr>
        <p:blipFill>
          <a:blip r:embed="rId3"/>
          <a:stretch>
            <a:fillRect/>
          </a:stretch>
        </p:blipFill>
        <p:spPr>
          <a:xfrm>
            <a:off x="0" y="6347631"/>
            <a:ext cx="4053700" cy="502469"/>
          </a:xfrm>
          <a:prstGeom prst="rect">
            <a:avLst/>
          </a:prstGeom>
        </p:spPr>
      </p:pic>
    </p:spTree>
    <p:extLst>
      <p:ext uri="{BB962C8B-B14F-4D97-AF65-F5344CB8AC3E}">
        <p14:creationId xmlns:p14="http://schemas.microsoft.com/office/powerpoint/2010/main" val="551836565"/>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3437</TotalTime>
  <Words>2369</Words>
  <Application>Microsoft Macintosh PowerPoint</Application>
  <PresentationFormat>Grand écran</PresentationFormat>
  <Paragraphs>118</Paragraphs>
  <Slides>20</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20</vt:i4>
      </vt:variant>
    </vt:vector>
  </HeadingPairs>
  <TitlesOfParts>
    <vt:vector size="27" baseType="lpstr">
      <vt:lpstr>Calibri</vt:lpstr>
      <vt:lpstr>Calibri Light</vt:lpstr>
      <vt:lpstr>Courier New</vt:lpstr>
      <vt:lpstr>Times New Roman</vt:lpstr>
      <vt:lpstr>Verdana</vt:lpstr>
      <vt:lpstr>Arial</vt:lpstr>
      <vt:lpstr>Thème Office</vt:lpstr>
      <vt:lpstr>The African Continental Free Trade Area in a Covid-19 time: macroeconomic and sectoral impacts</vt:lpstr>
      <vt:lpstr>Plan</vt:lpstr>
      <vt:lpstr>Motivations</vt:lpstr>
      <vt:lpstr>Motivations</vt:lpstr>
      <vt:lpstr>Motivations</vt:lpstr>
      <vt:lpstr>Methodology- the CGE model</vt:lpstr>
      <vt:lpstr>Methodology- the CGE model</vt:lpstr>
      <vt:lpstr>Methodology- the data</vt:lpstr>
      <vt:lpstr>Methodology- the scenarios</vt:lpstr>
      <vt:lpstr>Methodology- the scenarios</vt:lpstr>
      <vt:lpstr>Results and discussion</vt:lpstr>
      <vt:lpstr>Results and discussion</vt:lpstr>
      <vt:lpstr>Results and discussion</vt:lpstr>
      <vt:lpstr>Results and discussion</vt:lpstr>
      <vt:lpstr>Results and discussion</vt:lpstr>
      <vt:lpstr>Results and discussion</vt:lpstr>
      <vt:lpstr>Results and discussion</vt:lpstr>
      <vt:lpstr>Conclusion and policy recommendations</vt:lpstr>
      <vt:lpstr>Conclusion and policy recommendations</vt:lpstr>
      <vt:lpstr>Thank you for your attention</vt:lpstr>
    </vt:vector>
  </TitlesOfParts>
  <LinksUpToDate>false</LinksUpToDate>
  <SharedDoc>false</SharedDoc>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Patrice ZIDOUEMBA</dc:creator>
  <cp:lastModifiedBy>Nassim Oulmane</cp:lastModifiedBy>
  <cp:revision>44</cp:revision>
  <dcterms:created xsi:type="dcterms:W3CDTF">2020-05-15T08:07:58Z</dcterms:created>
  <dcterms:modified xsi:type="dcterms:W3CDTF">2020-06-19T07:42:28Z</dcterms:modified>
</cp:coreProperties>
</file>