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90" r:id="rId3"/>
    <p:sldId id="294" r:id="rId4"/>
    <p:sldId id="291" r:id="rId5"/>
    <p:sldId id="293" r:id="rId6"/>
    <p:sldId id="276" r:id="rId7"/>
    <p:sldId id="277" r:id="rId8"/>
    <p:sldId id="297" r:id="rId9"/>
    <p:sldId id="265" r:id="rId10"/>
    <p:sldId id="263" r:id="rId11"/>
    <p:sldId id="261" r:id="rId12"/>
    <p:sldId id="308" r:id="rId13"/>
    <p:sldId id="309" r:id="rId14"/>
    <p:sldId id="299" r:id="rId15"/>
    <p:sldId id="310" r:id="rId16"/>
    <p:sldId id="316" r:id="rId17"/>
    <p:sldId id="298" r:id="rId18"/>
    <p:sldId id="317" r:id="rId19"/>
    <p:sldId id="304" r:id="rId20"/>
    <p:sldId id="305" r:id="rId21"/>
    <p:sldId id="272" r:id="rId22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66FF33"/>
    <a:srgbClr val="FF0066"/>
    <a:srgbClr val="0066FF"/>
    <a:srgbClr val="00FFCC"/>
    <a:srgbClr val="FFFF00"/>
    <a:srgbClr val="FD22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90" autoAdjust="0"/>
    <p:restoredTop sz="92881" autoAdjust="0"/>
  </p:normalViewPr>
  <p:slideViewPr>
    <p:cSldViewPr>
      <p:cViewPr varScale="1">
        <p:scale>
          <a:sx n="73" d="100"/>
          <a:sy n="73" d="100"/>
        </p:scale>
        <p:origin x="-9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10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style val="4"/>
  <c:chart>
    <c:autoTitleDeleted val="1"/>
    <c:plotArea>
      <c:layout/>
      <c:barChart>
        <c:barDir val="bar"/>
        <c:grouping val="clustered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</a:rPr>
                      <a:t>-3.08%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</a:rPr>
                      <a:t>-2.25%</a:t>
                    </a: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</a:rPr>
                      <a:t>-2.82%</a:t>
                    </a: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</a:rPr>
                      <a:t>-3.10%</a:t>
                    </a:r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</a:rPr>
                      <a:t>-2.71%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600" baseline="0">
                    <a:latin typeface="Times New Roman" pitchFamily="18" charset="0"/>
                  </a:defRPr>
                </a:pPr>
                <a:endParaRPr lang="en-US"/>
              </a:p>
            </c:txPr>
            <c:showVal val="1"/>
          </c:dLbls>
          <c:cat>
            <c:strRef>
              <c:f>'IMPORT_TOT_SH(w,r,clos,sim)'!$I$5:$I$9</c:f>
              <c:strCache>
                <c:ptCount val="5"/>
                <c:pt idx="0">
                  <c:v>UK</c:v>
                </c:pt>
                <c:pt idx="1">
                  <c:v>France</c:v>
                </c:pt>
                <c:pt idx="2">
                  <c:v>Germany</c:v>
                </c:pt>
                <c:pt idx="3">
                  <c:v>Italy</c:v>
                </c:pt>
                <c:pt idx="4">
                  <c:v>Reu</c:v>
                </c:pt>
              </c:strCache>
            </c:strRef>
          </c:cat>
          <c:val>
            <c:numRef>
              <c:f>'IMPORT_TOT_SH(w,r,clos,sim)'!$J$5:$J$9</c:f>
              <c:numCache>
                <c:formatCode>0.00</c:formatCode>
                <c:ptCount val="5"/>
                <c:pt idx="0">
                  <c:v>-3.0759582048975287</c:v>
                </c:pt>
                <c:pt idx="1">
                  <c:v>-2.252433919333539</c:v>
                </c:pt>
                <c:pt idx="2">
                  <c:v>-2.8234992720751282</c:v>
                </c:pt>
                <c:pt idx="3">
                  <c:v>-3.0964519306797516</c:v>
                </c:pt>
                <c:pt idx="4">
                  <c:v>-2.7065472026134123</c:v>
                </c:pt>
              </c:numCache>
            </c:numRef>
          </c:val>
        </c:ser>
        <c:axId val="49722496"/>
        <c:axId val="49724032"/>
      </c:barChart>
      <c:catAx>
        <c:axId val="49722496"/>
        <c:scaling>
          <c:orientation val="minMax"/>
        </c:scaling>
        <c:axPos val="l"/>
        <c:majorTickMark val="none"/>
        <c:tickLblPos val="nextTo"/>
        <c:txPr>
          <a:bodyPr/>
          <a:lstStyle/>
          <a:p>
            <a:pPr>
              <a:defRPr sz="1600" b="1" baseline="0">
                <a:latin typeface="Times New Roman" pitchFamily="18" charset="0"/>
              </a:defRPr>
            </a:pPr>
            <a:endParaRPr lang="en-US"/>
          </a:p>
        </c:txPr>
        <c:crossAx val="49724032"/>
        <c:crosses val="autoZero"/>
        <c:auto val="1"/>
        <c:lblAlgn val="ctr"/>
        <c:lblOffset val="100"/>
      </c:catAx>
      <c:valAx>
        <c:axId val="49724032"/>
        <c:scaling>
          <c:orientation val="minMax"/>
        </c:scaling>
        <c:axPos val="b"/>
        <c:numFmt formatCode="0.00" sourceLinked="1"/>
        <c:majorTickMark val="none"/>
        <c:tickLblPos val="nextTo"/>
        <c:spPr>
          <a:ln w="0"/>
        </c:spPr>
        <c:crossAx val="49722496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38"/>
  <c:chart>
    <c:plotArea>
      <c:layout>
        <c:manualLayout>
          <c:layoutTarget val="inner"/>
          <c:xMode val="edge"/>
          <c:yMode val="edge"/>
          <c:x val="6.4986001749781475E-2"/>
          <c:y val="5.1014483439099312E-2"/>
          <c:w val="0.78628776254627331"/>
          <c:h val="0.79834964311771894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FF0066"/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  <a:cs typeface="Times New Roman" pitchFamily="18" charset="0"/>
                      </a:rPr>
                      <a:t>7.40%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  <a:cs typeface="Times New Roman" pitchFamily="18" charset="0"/>
                      </a:rPr>
                      <a:t>1.18%</a:t>
                    </a: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  <a:cs typeface="Times New Roman" pitchFamily="18" charset="0"/>
                      </a:rPr>
                      <a:t>9.59%</a:t>
                    </a: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  <a:cs typeface="Times New Roman" pitchFamily="18" charset="0"/>
                      </a:rPr>
                      <a:t>0.72%</a:t>
                    </a:r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  <a:cs typeface="Times New Roman" pitchFamily="18" charset="0"/>
                      </a:rPr>
                      <a:t>3.64%</a:t>
                    </a:r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  <a:cs typeface="Times New Roman" pitchFamily="18" charset="0"/>
                      </a:rPr>
                      <a:t>0.22%</a:t>
                    </a:r>
                  </a:p>
                </c:rich>
              </c:tx>
              <c:showVal val="1"/>
            </c:dLbl>
            <c:dLbl>
              <c:idx val="6"/>
              <c:layout>
                <c:manualLayout>
                  <c:x val="-0.19784950703570278"/>
                  <c:y val="0"/>
                </c:manualLayout>
              </c:layout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z="1600" baseline="0">
                        <a:latin typeface="Times New Roman" pitchFamily="18" charset="0"/>
                        <a:cs typeface="Times New Roman" pitchFamily="18" charset="0"/>
                      </a:rPr>
                      <a:t>0.72%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Val val="1"/>
          </c:dLbls>
          <c:cat>
            <c:strRef>
              <c:f>'IMPORT_TOT_SH(w,r,clos,sim)'!$K$32:$K$39</c:f>
              <c:strCache>
                <c:ptCount val="8"/>
                <c:pt idx="0">
                  <c:v>China</c:v>
                </c:pt>
                <c:pt idx="1">
                  <c:v>Japan</c:v>
                </c:pt>
                <c:pt idx="2">
                  <c:v>Asia</c:v>
                </c:pt>
                <c:pt idx="3">
                  <c:v>NAFTA</c:v>
                </c:pt>
                <c:pt idx="4">
                  <c:v>Russia</c:v>
                </c:pt>
                <c:pt idx="5">
                  <c:v>N Africa</c:v>
                </c:pt>
                <c:pt idx="6">
                  <c:v>RoMidEast</c:v>
                </c:pt>
                <c:pt idx="7">
                  <c:v>Rest</c:v>
                </c:pt>
              </c:strCache>
            </c:strRef>
          </c:cat>
          <c:val>
            <c:numRef>
              <c:f>'IMPORT_TOT_SH(w,r,clos,sim)'!$L$32:$L$39</c:f>
              <c:numCache>
                <c:formatCode>0.00</c:formatCode>
                <c:ptCount val="8"/>
                <c:pt idx="0">
                  <c:v>7.3989130765593654</c:v>
                </c:pt>
                <c:pt idx="1">
                  <c:v>1.18154851229006</c:v>
                </c:pt>
                <c:pt idx="2">
                  <c:v>9.5919631896673483</c:v>
                </c:pt>
                <c:pt idx="3">
                  <c:v>0.71522620399300085</c:v>
                </c:pt>
                <c:pt idx="4">
                  <c:v>3.644503801227029</c:v>
                </c:pt>
                <c:pt idx="5">
                  <c:v>0.21757424605038631</c:v>
                </c:pt>
                <c:pt idx="6">
                  <c:v>-0.47948832573373001</c:v>
                </c:pt>
                <c:pt idx="7">
                  <c:v>0.72249612115917961</c:v>
                </c:pt>
              </c:numCache>
            </c:numRef>
          </c:val>
        </c:ser>
        <c:axId val="51771264"/>
        <c:axId val="51772800"/>
      </c:barChart>
      <c:catAx>
        <c:axId val="51771264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51772800"/>
        <c:crosses val="autoZero"/>
        <c:auto val="1"/>
        <c:lblAlgn val="ctr"/>
        <c:lblOffset val="100"/>
      </c:catAx>
      <c:valAx>
        <c:axId val="51772800"/>
        <c:scaling>
          <c:orientation val="minMax"/>
        </c:scaling>
        <c:axPos val="b"/>
        <c:numFmt formatCode="0.00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51771264"/>
        <c:crosses val="autoZero"/>
        <c:crossBetween val="between"/>
      </c:valAx>
      <c:spPr>
        <a:noFill/>
        <a:ln w="25400">
          <a:noFill/>
        </a:ln>
      </c:spPr>
    </c:plotArea>
    <c:plotVisOnly val="1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028888-8E50-45FE-B122-D9840B2804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02F7603-3505-41D0-B9BE-20F69BE09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ECB048-A5D8-4C88-844E-B661CA2CE87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E3B945-BFBF-49DC-9751-4AECE7FAFCFD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C5246E-B696-48C3-8758-93ECA11CADD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57CCFC-447A-440C-8FD4-0C0B2BEE3F8B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F630E8-BBA2-4019-B17D-D91F03047D18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3532D7-859C-4610-A5FA-D1E6D8391E2C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2004CC-FF58-4CF4-A70E-F1124ABDF6C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1662B1-F7C7-4404-B0A6-6293BB8CC9A3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0E39F7-CD22-41AB-8EFB-4400BDF412B5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91B785-F6A1-4831-A282-B0128160959A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ECF98C-84CF-47A3-8B23-D31095142225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7212C0-E7C1-4358-AB5F-BC9BEA45AC11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22526C-37E1-46DF-916A-DCCD8C4A8522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C228DF-71FC-4AB5-B1F5-4A56F8E8DD68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8A9877-A6F4-4458-81B7-41072D4EB322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B65B1-B777-4E70-A344-BC9DFF9C48F0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7BEC3D-BDCD-43B0-B9D8-302C9AE7DB8D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8A9877-A6F4-4458-81B7-41072D4EB322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D58E7B-307E-49E4-9008-6FA32017C2A2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A00EA2-28EC-488B-8FA5-10CC77AF1742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3E50E-A490-4335-A6CC-43E2AD03F97D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64755-3650-47EB-A06D-8B8A2E45E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81964-1BC0-4E38-ACA7-38AED3C881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11100-E525-4DC9-A6DE-D160585D6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5F5FF-18C1-4BE5-B29A-742AA1FCED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DB0DB-03C9-4585-BFDB-60B78776E2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BAC9C-A610-4AEF-8EA0-21BCE0A8B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BB029-F313-4CCD-841E-05131FBA81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60963-1D83-4C41-9016-A67CC1CF5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39B60-1718-42BD-83BC-FAF0126A7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FDC9C-8C40-485B-88D7-D57171163B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2B150-04BF-4EC8-AB2E-FB30919CC3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255FC-CF26-4EF8-8524-235C820E9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453188"/>
            <a:ext cx="8424862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 GTAP Conference, “Future of Global Economy”, Helsinki, June 2008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E019D6E-E4C9-4234-BAFF-C1A1EBF4E8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0"/>
            <a:ext cx="8569325" cy="1268413"/>
          </a:xfrm>
        </p:spPr>
        <p:txBody>
          <a:bodyPr/>
          <a:lstStyle/>
          <a:p>
            <a:pPr eaLnBrk="1" hangingPunct="1"/>
            <a:r>
              <a:rPr lang="en-US" sz="1800" smtClean="0"/>
              <a:t>12</a:t>
            </a:r>
            <a:r>
              <a:rPr lang="en-US" sz="1800" baseline="30000" smtClean="0"/>
              <a:t>th</a:t>
            </a:r>
            <a:r>
              <a:rPr lang="en-US" sz="1800" smtClean="0"/>
              <a:t> GTAP Conference, </a:t>
            </a:r>
            <a:r>
              <a:rPr lang="en-US" sz="1800" i="1" smtClean="0"/>
              <a:t>“Trade Integration and Sustainable Development: Looking for an Inclusive World”</a:t>
            </a:r>
            <a:r>
              <a:rPr lang="en-US" sz="1800" smtClean="0"/>
              <a:t>, Economic Commission for Latin America and the Caribbean, Santiago, June 2009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288" y="1268413"/>
            <a:ext cx="8353425" cy="48244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4000" b="1" dirty="0" smtClean="0">
              <a:solidFill>
                <a:srgbClr val="0066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4000" b="1" dirty="0" smtClean="0">
                <a:solidFill>
                  <a:srgbClr val="0066FF"/>
                </a:solidFill>
              </a:rPr>
              <a:t>Turkey and the EU: Economic Integration and </a:t>
            </a:r>
            <a:r>
              <a:rPr lang="en-US" sz="4000" b="1" dirty="0" err="1" smtClean="0">
                <a:solidFill>
                  <a:srgbClr val="0066FF"/>
                </a:solidFill>
              </a:rPr>
              <a:t>Labour</a:t>
            </a:r>
            <a:r>
              <a:rPr lang="en-US" sz="4000" b="1" dirty="0" smtClean="0">
                <a:solidFill>
                  <a:srgbClr val="0066FF"/>
                </a:solidFill>
              </a:rPr>
              <a:t> Migration</a:t>
            </a:r>
          </a:p>
          <a:p>
            <a:pPr eaLnBrk="1" hangingPunct="1">
              <a:lnSpc>
                <a:spcPct val="80000"/>
              </a:lnSpc>
            </a:pPr>
            <a:endParaRPr lang="en-US" sz="4000" b="1" dirty="0" smtClean="0">
              <a:solidFill>
                <a:srgbClr val="0066FF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Scott McDonald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(Oxford Brooks University)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&amp;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err="1" smtClean="0"/>
              <a:t>Yontem</a:t>
            </a:r>
            <a:r>
              <a:rPr lang="en-US" sz="1800" dirty="0" smtClean="0"/>
              <a:t> </a:t>
            </a:r>
            <a:r>
              <a:rPr lang="en-US" sz="1800" dirty="0" err="1" smtClean="0"/>
              <a:t>Sonmez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(Lancashire Business School, UCLAN)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&amp;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Karen </a:t>
            </a:r>
            <a:r>
              <a:rPr lang="en-US" sz="1800" dirty="0" err="1" smtClean="0"/>
              <a:t>Thierfelder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(US Naval Academy)</a:t>
            </a:r>
          </a:p>
        </p:txBody>
      </p:sp>
    </p:spTree>
  </p:cSld>
  <p:clrMapOvr>
    <a:masterClrMapping/>
  </p:clrMapOvr>
  <p:transition advTm="159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64872CA-6DCD-493D-B683-3DAF04489FA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229600" cy="993775"/>
          </a:xfrm>
        </p:spPr>
        <p:txBody>
          <a:bodyPr/>
          <a:lstStyle/>
          <a:p>
            <a:pPr eaLnBrk="1" hangingPunct="1"/>
            <a:r>
              <a:rPr lang="en-GB" sz="4000" smtClean="0">
                <a:solidFill>
                  <a:srgbClr val="0000FF"/>
                </a:solidFill>
              </a:rPr>
              <a:t>Outline of the Presentation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en-GB" smtClean="0"/>
              <a:t>Turkey – EU Relations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GB" smtClean="0"/>
              <a:t>Aim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GB" smtClean="0"/>
              <a:t>Data &amp; </a:t>
            </a:r>
            <a:r>
              <a:rPr lang="en-US" smtClean="0"/>
              <a:t>the Globe_Mig Global CGE Model </a:t>
            </a:r>
            <a:endParaRPr lang="en-GB" smtClean="0"/>
          </a:p>
          <a:p>
            <a:pPr eaLnBrk="1" hangingPunct="1">
              <a:buFont typeface="Wingdings" pitchFamily="2" charset="2"/>
              <a:buChar char="ü"/>
            </a:pPr>
            <a:r>
              <a:rPr lang="en-US" smtClean="0"/>
              <a:t>Policy Experiments and Model Closures</a:t>
            </a:r>
            <a:endParaRPr lang="en-GB" smtClean="0"/>
          </a:p>
          <a:p>
            <a:pPr eaLnBrk="1" hangingPunct="1">
              <a:buFont typeface="Wingdings" pitchFamily="2" charset="2"/>
              <a:buChar char="ü"/>
            </a:pPr>
            <a:r>
              <a:rPr lang="en-GB" smtClean="0"/>
              <a:t>Results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GB" smtClean="0"/>
              <a:t>Concluding comments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0E196F-340F-44C8-B28E-E1D20428B767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eaLnBrk="1" hangingPunct="1"/>
            <a:r>
              <a:rPr lang="en-US" smtClean="0"/>
              <a:t>Global financial crisis: economies of almost all countries in Europe, in the US, etc affected</a:t>
            </a:r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>
                <a:solidFill>
                  <a:srgbClr val="FF0066"/>
                </a:solidFill>
              </a:rPr>
              <a:t>No slow down</a:t>
            </a:r>
            <a:r>
              <a:rPr lang="en-US" smtClean="0"/>
              <a:t> in the pace of accession negotiations between the EU and the new candidate countries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714CCB-C037-4444-B5FB-0CF9881345E0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GB" sz="4000" smtClean="0">
                <a:solidFill>
                  <a:srgbClr val="0000FF"/>
                </a:solidFill>
              </a:rPr>
              <a:t>Turkey – EU Relations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8134350" cy="3657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1959: First application to join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1963: Associate member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1987: Applied for full membership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Part of common EU Customs Territory since 1996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1999: Candidate country status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2005: Membership negotiations started (Turkish </a:t>
            </a:r>
            <a:r>
              <a:rPr lang="en-GB" sz="2800" dirty="0" err="1" smtClean="0"/>
              <a:t>Undersecretariat</a:t>
            </a:r>
            <a:r>
              <a:rPr lang="en-GB" sz="2800" dirty="0" smtClean="0"/>
              <a:t> for Foreign Trade, </a:t>
            </a:r>
            <a:r>
              <a:rPr lang="en-GB" sz="2800" dirty="0" err="1" smtClean="0"/>
              <a:t>nd</a:t>
            </a:r>
            <a:r>
              <a:rPr lang="en-GB" sz="28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2171594-4400-4EF4-8F25-2445AFAB106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pPr eaLnBrk="1" hangingPunct="1"/>
            <a:r>
              <a:rPr lang="en-GB" sz="3200" smtClean="0">
                <a:solidFill>
                  <a:srgbClr val="0000FF"/>
                </a:solidFill>
              </a:rPr>
              <a:t>%s of Total Imports and Exports by Regions</a:t>
            </a:r>
          </a:p>
        </p:txBody>
      </p:sp>
      <p:graphicFrame>
        <p:nvGraphicFramePr>
          <p:cNvPr id="107523" name="Group 3"/>
          <p:cNvGraphicFramePr>
            <a:graphicFrameLocks noGrp="1"/>
          </p:cNvGraphicFramePr>
          <p:nvPr/>
        </p:nvGraphicFramePr>
        <p:xfrm>
          <a:off x="4932363" y="1125538"/>
          <a:ext cx="3455987" cy="5256213"/>
        </p:xfrm>
        <a:graphic>
          <a:graphicData uri="http://schemas.openxmlformats.org/drawingml/2006/table">
            <a:tbl>
              <a:tblPr/>
              <a:tblGrid>
                <a:gridCol w="1155700"/>
                <a:gridCol w="1150937"/>
                <a:gridCol w="1149350"/>
              </a:tblGrid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EU27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Exports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Imports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Turkey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1%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1%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NAfrica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China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Russia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RoME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Japan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EFTA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Asia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RoW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NAFTA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IntraEU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58%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61%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7567" name="Group 47"/>
          <p:cNvGraphicFramePr>
            <a:graphicFrameLocks noGrp="1"/>
          </p:cNvGraphicFramePr>
          <p:nvPr/>
        </p:nvGraphicFramePr>
        <p:xfrm>
          <a:off x="611188" y="1125538"/>
          <a:ext cx="3960812" cy="5593080"/>
        </p:xfrm>
        <a:graphic>
          <a:graphicData uri="http://schemas.openxmlformats.org/drawingml/2006/table">
            <a:tbl>
              <a:tblPr/>
              <a:tblGrid>
                <a:gridCol w="1508125"/>
                <a:gridCol w="1227137"/>
                <a:gridCol w="1225550"/>
              </a:tblGrid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Turkey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Exports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Imports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EFTA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NewEU12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RoW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France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UK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RoME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Asia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Italy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Russia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NAFTA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RoEU15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Germany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12%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EU27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53%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cs typeface="Arial" charset="0"/>
                        </a:rPr>
                        <a:t>49%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1B39E90-9237-47A8-97E6-17D27E7A8EC2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496300" cy="1125538"/>
          </a:xfrm>
        </p:spPr>
        <p:txBody>
          <a:bodyPr/>
          <a:lstStyle/>
          <a:p>
            <a:pPr eaLnBrk="1" hangingPunct="1"/>
            <a:r>
              <a:rPr lang="en-GB" sz="3200" smtClean="0">
                <a:solidFill>
                  <a:srgbClr val="0066FF"/>
                </a:solidFill>
              </a:rPr>
              <a:t>Number of skilled and unskilled Turkish labour in Europe</a:t>
            </a:r>
          </a:p>
        </p:txBody>
      </p:sp>
      <p:graphicFrame>
        <p:nvGraphicFramePr>
          <p:cNvPr id="70836" name="Group 180"/>
          <p:cNvGraphicFramePr>
            <a:graphicFrameLocks noGrp="1"/>
          </p:cNvGraphicFramePr>
          <p:nvPr/>
        </p:nvGraphicFramePr>
        <p:xfrm>
          <a:off x="395288" y="1341438"/>
          <a:ext cx="8064500" cy="4806954"/>
        </p:xfrm>
        <a:graphic>
          <a:graphicData uri="http://schemas.openxmlformats.org/drawingml/2006/table">
            <a:tbl>
              <a:tblPr/>
              <a:tblGrid>
                <a:gridCol w="1708150"/>
                <a:gridCol w="3074987"/>
                <a:gridCol w="3281363"/>
              </a:tblGrid>
              <a:tr h="603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36838" algn="ctr"/>
                          <a:tab pos="5273675" algn="r"/>
                        </a:tabLst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Skilled Labour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36838" algn="ctr"/>
                          <a:tab pos="5273675" algn="r"/>
                        </a:tabLst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ial" charset="0"/>
                        </a:rPr>
                        <a:t>Unskilled Labour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Germany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63,459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706,771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UK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10,380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18,806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Greece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6,623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32,139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France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5,675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92,035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Netherlands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4,100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88,377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Switzerland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2,631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31,571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Sweden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1,923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15,766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Austria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1,616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62,280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Belgium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1,198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34,424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Denmark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944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14,550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43" name="Rectangle 139"/>
          <p:cNvSpPr>
            <a:spLocks noChangeArrowheads="1"/>
          </p:cNvSpPr>
          <p:nvPr/>
        </p:nvSpPr>
        <p:spPr bwMode="auto">
          <a:xfrm>
            <a:off x="395288" y="6151563"/>
            <a:ext cx="2808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GB" sz="1400" i="1">
                <a:cs typeface="Times New Roman" pitchFamily="18" charset="0"/>
              </a:rPr>
              <a:t>Source: GMig2 Database, 2007.</a:t>
            </a:r>
            <a:endParaRPr lang="en-GB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76890BA-36FD-493D-AF45-425B4D0FE93C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611188" y="15875"/>
            <a:ext cx="79216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2636838" algn="ctr"/>
                <a:tab pos="5273675" algn="r"/>
              </a:tabLst>
            </a:pPr>
            <a:r>
              <a:rPr lang="en-GB" sz="3200">
                <a:solidFill>
                  <a:srgbClr val="0066FF"/>
                </a:solidFill>
                <a:ea typeface="Times New Roman" pitchFamily="18" charset="0"/>
                <a:cs typeface="Arial" charset="0"/>
              </a:rPr>
              <a:t>Remittances received by Turkey from EU countries, US$ billions</a:t>
            </a:r>
          </a:p>
        </p:txBody>
      </p:sp>
      <p:graphicFrame>
        <p:nvGraphicFramePr>
          <p:cNvPr id="72817" name="Group 113"/>
          <p:cNvGraphicFramePr>
            <a:graphicFrameLocks noGrp="1"/>
          </p:cNvGraphicFramePr>
          <p:nvPr/>
        </p:nvGraphicFramePr>
        <p:xfrm>
          <a:off x="611188" y="1285875"/>
          <a:ext cx="7921625" cy="4857783"/>
        </p:xfrm>
        <a:graphic>
          <a:graphicData uri="http://schemas.openxmlformats.org/drawingml/2006/table">
            <a:tbl>
              <a:tblPr/>
              <a:tblGrid>
                <a:gridCol w="2751137"/>
                <a:gridCol w="2566988"/>
                <a:gridCol w="2603500"/>
              </a:tblGrid>
              <a:tr h="575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Unskilled Labour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Skilled Labour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5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UK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5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France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5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Germany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0.36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0.04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5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Italy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0.002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0.0004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5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Rest of EU15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New 12 EU countries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0.001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53" name="Rectangle 91"/>
          <p:cNvSpPr>
            <a:spLocks noChangeArrowheads="1"/>
          </p:cNvSpPr>
          <p:nvPr/>
        </p:nvSpPr>
        <p:spPr bwMode="auto">
          <a:xfrm>
            <a:off x="611188" y="6226175"/>
            <a:ext cx="27479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en-GB" sz="1400" i="1">
                <a:cs typeface="Times New Roman" pitchFamily="18" charset="0"/>
              </a:rPr>
              <a:t>Source: GMig2 Database, 2007</a:t>
            </a:r>
            <a:endParaRPr lang="en-GB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64E74B-F8BF-4685-AE83-909220665260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>
                <a:solidFill>
                  <a:srgbClr val="0066FF"/>
                </a:solidFill>
              </a:rPr>
              <a:t>Aim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eaLnBrk="1" hangingPunct="1"/>
            <a:r>
              <a:rPr lang="en-GB" dirty="0" smtClean="0"/>
              <a:t>To study the economic implications of a possible EU membership of Turkey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>
              <a:buFontTx/>
              <a:buNone/>
            </a:pPr>
            <a:r>
              <a:rPr lang="en-GB" dirty="0" smtClean="0">
                <a:sym typeface="Wingdings" pitchFamily="2" charset="2"/>
              </a:rPr>
              <a:t> </a:t>
            </a:r>
            <a:r>
              <a:rPr lang="en-GB" dirty="0" smtClean="0">
                <a:solidFill>
                  <a:srgbClr val="0066FF"/>
                </a:solidFill>
                <a:sym typeface="Wingdings" pitchFamily="2" charset="2"/>
              </a:rPr>
              <a:t>How?</a:t>
            </a:r>
            <a:endParaRPr lang="en-GB" dirty="0" smtClean="0">
              <a:solidFill>
                <a:srgbClr val="0066FF"/>
              </a:solidFill>
            </a:endParaRPr>
          </a:p>
          <a:p>
            <a:pPr eaLnBrk="1" hangingPunct="1">
              <a:buFontTx/>
              <a:buNone/>
            </a:pPr>
            <a:endParaRPr lang="en-GB" dirty="0" smtClean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02B0B6B-EF77-473A-B53B-9F58C38F0D6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pPr eaLnBrk="1" hangingPunct="1"/>
            <a:r>
              <a:rPr lang="en-GB" sz="4000" smtClean="0">
                <a:solidFill>
                  <a:srgbClr val="0066FF"/>
                </a:solidFill>
              </a:rPr>
              <a:t>Policy Experiments</a:t>
            </a:r>
            <a:endParaRPr lang="en-US" sz="4000" smtClean="0">
              <a:solidFill>
                <a:srgbClr val="0066FF"/>
              </a:solidFill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435975" cy="5000625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GB" sz="2800" dirty="0" smtClean="0"/>
              <a:t>removal of bilateral </a:t>
            </a:r>
            <a:r>
              <a:rPr lang="en-GB" sz="2800" dirty="0" smtClean="0">
                <a:solidFill>
                  <a:srgbClr val="FD220B"/>
                </a:solidFill>
              </a:rPr>
              <a:t>import duties</a:t>
            </a:r>
            <a:r>
              <a:rPr lang="en-GB" sz="2800" dirty="0" smtClean="0"/>
              <a:t> on all commodities traded between Turkey and EU27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sz="2800" dirty="0" smtClean="0"/>
              <a:t>removal of bilateral </a:t>
            </a:r>
            <a:r>
              <a:rPr lang="en-GB" sz="2800" dirty="0" smtClean="0">
                <a:solidFill>
                  <a:srgbClr val="FD220B"/>
                </a:solidFill>
              </a:rPr>
              <a:t>export taxes</a:t>
            </a:r>
            <a:r>
              <a:rPr lang="en-GB" sz="2800" dirty="0" smtClean="0"/>
              <a:t> …..</a:t>
            </a:r>
          </a:p>
          <a:p>
            <a:pPr marL="609600" indent="-609600" eaLnBrk="1" hangingPunct="1">
              <a:buFontTx/>
              <a:buAutoNum type="arabicPeriod" startAt="3"/>
            </a:pPr>
            <a:r>
              <a:rPr lang="en-GB" sz="2800" dirty="0" smtClean="0"/>
              <a:t>removal of </a:t>
            </a:r>
            <a:r>
              <a:rPr lang="en-GB" sz="2800" dirty="0" smtClean="0">
                <a:solidFill>
                  <a:srgbClr val="FD220B"/>
                </a:solidFill>
              </a:rPr>
              <a:t>both</a:t>
            </a:r>
            <a:r>
              <a:rPr lang="en-GB" sz="2800" dirty="0" smtClean="0"/>
              <a:t> bilateral import and export duties, i.e. </a:t>
            </a:r>
            <a:r>
              <a:rPr lang="en-GB" sz="2800" dirty="0" smtClean="0">
                <a:solidFill>
                  <a:srgbClr val="FD220B"/>
                </a:solidFill>
              </a:rPr>
              <a:t>FTA scenario</a:t>
            </a:r>
          </a:p>
          <a:p>
            <a:pPr marL="609600" indent="-609600" eaLnBrk="1" hangingPunct="1">
              <a:buFontTx/>
              <a:buAutoNum type="arabicPeriod" startAt="3"/>
            </a:pPr>
            <a:r>
              <a:rPr lang="en-GB" sz="2800" dirty="0" smtClean="0"/>
              <a:t>FTA plus the imposition of EU’s </a:t>
            </a:r>
            <a:r>
              <a:rPr lang="en-GB" sz="2800" dirty="0" smtClean="0">
                <a:solidFill>
                  <a:srgbClr val="FD220B"/>
                </a:solidFill>
              </a:rPr>
              <a:t>CET</a:t>
            </a:r>
            <a:r>
              <a:rPr lang="en-GB" sz="2800" dirty="0" smtClean="0"/>
              <a:t> by Turkey on commodity trade with third countries, i.e. </a:t>
            </a:r>
            <a:r>
              <a:rPr lang="en-GB" sz="2800" dirty="0" smtClean="0">
                <a:solidFill>
                  <a:srgbClr val="FD220B"/>
                </a:solidFill>
              </a:rPr>
              <a:t>CU scenario</a:t>
            </a:r>
          </a:p>
          <a:p>
            <a:pPr marL="609600" indent="-609600" eaLnBrk="1" hangingPunct="1">
              <a:buFontTx/>
              <a:buAutoNum type="arabicPeriod" startAt="3"/>
            </a:pPr>
            <a:r>
              <a:rPr lang="en-GB" sz="2800" dirty="0" smtClean="0"/>
              <a:t>CU plus </a:t>
            </a:r>
            <a:r>
              <a:rPr lang="en-GB" sz="2800" dirty="0" smtClean="0">
                <a:solidFill>
                  <a:srgbClr val="FD220B"/>
                </a:solidFill>
              </a:rPr>
              <a:t>agricultural liberalisation</a:t>
            </a:r>
          </a:p>
          <a:p>
            <a:pPr marL="609600" indent="-609600" eaLnBrk="1" hangingPunct="1">
              <a:buFontTx/>
              <a:buAutoNum type="arabicPeriod" startAt="3"/>
            </a:pPr>
            <a:r>
              <a:rPr lang="en-GB" sz="2800" dirty="0" smtClean="0"/>
              <a:t>CU plus </a:t>
            </a:r>
            <a:r>
              <a:rPr lang="en-GB" sz="2800" dirty="0" err="1" smtClean="0"/>
              <a:t>agr</a:t>
            </a:r>
            <a:r>
              <a:rPr lang="en-GB" sz="2800" dirty="0" smtClean="0"/>
              <a:t>. lib. plus </a:t>
            </a:r>
            <a:r>
              <a:rPr lang="en-GB" sz="2800" dirty="0" smtClean="0">
                <a:solidFill>
                  <a:srgbClr val="FD220B"/>
                </a:solidFill>
              </a:rPr>
              <a:t>endogenous</a:t>
            </a:r>
            <a:r>
              <a:rPr lang="en-GB" sz="2800" dirty="0" smtClean="0"/>
              <a:t> </a:t>
            </a:r>
            <a:r>
              <a:rPr lang="en-GB" sz="2800" dirty="0" smtClean="0">
                <a:solidFill>
                  <a:srgbClr val="FD220B"/>
                </a:solidFill>
              </a:rPr>
              <a:t>migration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9E57341-58D8-4360-A570-AC35DC576C12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eaLnBrk="1" hangingPunct="1"/>
            <a:r>
              <a:rPr lang="en-GB" sz="4000" smtClean="0">
                <a:solidFill>
                  <a:srgbClr val="0066FF"/>
                </a:solidFill>
              </a:rPr>
              <a:t>Macro Economic Closure</a:t>
            </a:r>
            <a:endParaRPr lang="en-US" sz="4000" smtClean="0">
              <a:solidFill>
                <a:srgbClr val="0066FF"/>
              </a:solidFill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9144000" cy="5616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FEX               -Flexible exchange rate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Investment    -Investment driven savings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Government  -Absorption share fixed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                          -Value added tax flexible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                          - fixed internal balance                        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Numeraire     -CPI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0782E32-3480-402A-9633-3274D8BA20DA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rgbClr val="0066FF"/>
                </a:solidFill>
              </a:rPr>
              <a:t>Data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18487" cy="52562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solidFill>
                  <a:srgbClr val="FF0066"/>
                </a:solidFill>
              </a:rPr>
              <a:t>Database</a:t>
            </a:r>
            <a:r>
              <a:rPr lang="en-GB" sz="2400" dirty="0" smtClean="0"/>
              <a:t>: GTAP database version 6 &amp; GMig2 data on the number of skilled and unskilled migrant workers &amp; bilateral remittance flows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dirty="0" smtClean="0"/>
          </a:p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solidFill>
                  <a:srgbClr val="FF0066"/>
                </a:solidFill>
              </a:rPr>
              <a:t>Form of the Database</a:t>
            </a:r>
            <a:r>
              <a:rPr lang="en-GB" sz="2400" dirty="0" smtClean="0"/>
              <a:t>: A SAM representation of the GTAP database (</a:t>
            </a:r>
            <a:r>
              <a:rPr lang="en-US" sz="2400" dirty="0" smtClean="0"/>
              <a:t>McDonald and </a:t>
            </a:r>
            <a:r>
              <a:rPr lang="en-US" sz="2400" dirty="0" err="1" smtClean="0"/>
              <a:t>Thierfelder</a:t>
            </a:r>
            <a:r>
              <a:rPr lang="en-US" sz="2400" dirty="0" smtClean="0"/>
              <a:t>, 2004) &amp; </a:t>
            </a:r>
            <a:r>
              <a:rPr lang="en-GB" sz="2400" dirty="0" smtClean="0"/>
              <a:t>Augmenting the GTAP database </a:t>
            </a:r>
            <a:r>
              <a:rPr lang="en-US" sz="2400" dirty="0" smtClean="0"/>
              <a:t>(McDonald and </a:t>
            </a:r>
            <a:r>
              <a:rPr lang="en-US" sz="2400" dirty="0" err="1" smtClean="0"/>
              <a:t>Sonmez</a:t>
            </a:r>
            <a:r>
              <a:rPr lang="en-US" sz="2400" dirty="0" smtClean="0"/>
              <a:t>, 2004).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dirty="0" smtClean="0"/>
          </a:p>
          <a:p>
            <a:pPr algn="just" eaLnBrk="1" hangingPunct="1">
              <a:lnSpc>
                <a:spcPct val="90000"/>
              </a:lnSpc>
            </a:pPr>
            <a:r>
              <a:rPr lang="en-GB" sz="2400" dirty="0" smtClean="0">
                <a:solidFill>
                  <a:srgbClr val="FF0066"/>
                </a:solidFill>
              </a:rPr>
              <a:t>Aggregation</a:t>
            </a:r>
            <a:r>
              <a:rPr lang="en-GB" sz="2400" dirty="0" smtClean="0"/>
              <a:t>: </a:t>
            </a:r>
            <a:r>
              <a:rPr lang="en-US" sz="2400" dirty="0" smtClean="0"/>
              <a:t>23-sector, 5-factor and 17-region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9905A2-2664-4C8A-999E-515847388598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rgbClr val="0066FF"/>
                </a:solidFill>
              </a:rPr>
              <a:t>Globe_Mig Global CGE Model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18487" cy="52562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lang="en-GB" sz="2400" smtClean="0"/>
          </a:p>
          <a:p>
            <a:pPr algn="just" eaLnBrk="1" hangingPunct="1">
              <a:lnSpc>
                <a:spcPct val="90000"/>
              </a:lnSpc>
            </a:pPr>
            <a:r>
              <a:rPr lang="en-GB" sz="2400" smtClean="0">
                <a:solidFill>
                  <a:srgbClr val="FF0066"/>
                </a:solidFill>
              </a:rPr>
              <a:t>Model</a:t>
            </a:r>
            <a:r>
              <a:rPr lang="en-GB" sz="2400" smtClean="0"/>
              <a:t>: </a:t>
            </a:r>
            <a:r>
              <a:rPr lang="en-US" sz="2400" smtClean="0"/>
              <a:t>GLOBE_Mig global CGE Model (McDonald and Thierfelder, 2009). ‘A Global CGE Model with Endogenous Labour Migration’</a:t>
            </a:r>
            <a:r>
              <a:rPr lang="en-US" sz="2800" smtClean="0"/>
              <a:t>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Production: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3 level CES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z="2000" smtClean="0"/>
              <a:t>Aggregate intermediaries, value added and labour</a:t>
            </a:r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All factors potentially unemployed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z="2000" smtClean="0"/>
              <a:t>MCP formulation for regime switching</a:t>
            </a:r>
          </a:p>
          <a:p>
            <a:pPr lvl="1" algn="just" eaLnBrk="1" hangingPunct="1">
              <a:lnSpc>
                <a:spcPct val="90000"/>
              </a:lnSpc>
              <a:buFontTx/>
              <a:buNone/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Taxes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z="2000" smtClean="0"/>
              <a:t>VAT on household demand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226251-B372-4168-9234-45CAD538AB60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18487" cy="525621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sz="2000" smtClean="0"/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sz="2000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6600" smtClean="0">
                <a:solidFill>
                  <a:srgbClr val="FF0000"/>
                </a:solidFill>
              </a:rPr>
              <a:t>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3729B3-7721-4ACD-BF11-D9152ED05A9E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6387" name="Rectangle 850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647700"/>
          </a:xfrm>
        </p:spPr>
        <p:txBody>
          <a:bodyPr/>
          <a:lstStyle/>
          <a:p>
            <a:pPr eaLnBrk="1" hangingPunct="1"/>
            <a:r>
              <a:rPr lang="en-GB" sz="2800" smtClean="0">
                <a:solidFill>
                  <a:srgbClr val="0066FF"/>
                </a:solidFill>
              </a:rPr>
              <a:t>% Changes in Turkish GDP</a:t>
            </a:r>
          </a:p>
        </p:txBody>
      </p:sp>
      <p:graphicFrame>
        <p:nvGraphicFramePr>
          <p:cNvPr id="121692" name="Group 860"/>
          <p:cNvGraphicFramePr>
            <a:graphicFrameLocks noGrp="1"/>
          </p:cNvGraphicFramePr>
          <p:nvPr>
            <p:ph idx="1"/>
          </p:nvPr>
        </p:nvGraphicFramePr>
        <p:xfrm>
          <a:off x="250825" y="981075"/>
          <a:ext cx="8569325" cy="5327651"/>
        </p:xfrm>
        <a:graphic>
          <a:graphicData uri="http://schemas.openxmlformats.org/drawingml/2006/table">
            <a:tbl>
              <a:tblPr/>
              <a:tblGrid>
                <a:gridCol w="2449513"/>
                <a:gridCol w="1238250"/>
                <a:gridCol w="862012"/>
                <a:gridCol w="863600"/>
                <a:gridCol w="1512888"/>
                <a:gridCol w="1643062"/>
              </a:tblGrid>
              <a:tr h="1179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base</a:t>
                      </a: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US$ bns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FTA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CU&amp;Agr lib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CU&amp;Agr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lib&amp;mig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GDP Exp.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0.02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-0.03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-0.04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-0.05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66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Private cons.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99.50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-0.36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-0.48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-0.49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59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Govt cons.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21.09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0.12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0.35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0.34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75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Investment cons.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24.59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0.29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0.58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0.57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Export Supply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46.57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0.46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1.61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1.59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1.58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Import Demand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45.19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0.65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1.16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1.19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0CA5B5-15B6-4ECF-9F57-F32D58F76428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214313"/>
            <a:ext cx="8329612" cy="928687"/>
          </a:xfrm>
        </p:spPr>
        <p:txBody>
          <a:bodyPr/>
          <a:lstStyle/>
          <a:p>
            <a:pPr eaLnBrk="1" hangingPunct="1"/>
            <a:r>
              <a:rPr lang="en-GB" sz="3600" smtClean="0">
                <a:solidFill>
                  <a:srgbClr val="0066FF"/>
                </a:solidFill>
                <a:cs typeface="Times New Roman" pitchFamily="18" charset="0"/>
              </a:rPr>
              <a:t>CU &amp; Agr lib &amp; Migration</a:t>
            </a:r>
            <a:r>
              <a:rPr lang="en-GB" sz="3600" smtClean="0">
                <a:solidFill>
                  <a:srgbClr val="0066FF"/>
                </a:solidFill>
              </a:rPr>
              <a:t> Scenario</a:t>
            </a:r>
            <a:endParaRPr lang="en-US" sz="3600" smtClean="0">
              <a:solidFill>
                <a:srgbClr val="0066FF"/>
              </a:solidFill>
            </a:endParaRP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71563"/>
            <a:ext cx="8104187" cy="10715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2400" smtClean="0"/>
              <a:t>Due to the differences in relative wage rates, unskilled and skilled Turkish labour move to EU27 subject to a migration elasticity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sz="2400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20713" y="2214563"/>
            <a:ext cx="80232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400" kern="0" dirty="0">
                <a:latin typeface="+mn-lt"/>
              </a:rPr>
              <a:t>% Change in Turkish unskilled and skilled </a:t>
            </a:r>
            <a:r>
              <a:rPr lang="en-US" sz="2400" kern="0" dirty="0" err="1">
                <a:latin typeface="+mn-lt"/>
              </a:rPr>
              <a:t>labour</a:t>
            </a:r>
            <a:r>
              <a:rPr lang="en-US" sz="2400" kern="0" dirty="0">
                <a:latin typeface="+mn-lt"/>
              </a:rPr>
              <a:t> in EU27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defRPr/>
            </a:pPr>
            <a:endParaRPr lang="en-US" sz="2400" kern="0" dirty="0">
              <a:latin typeface="+mn-lt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85813" y="2757488"/>
          <a:ext cx="7643865" cy="2733675"/>
        </p:xfrm>
        <a:graphic>
          <a:graphicData uri="http://schemas.openxmlformats.org/drawingml/2006/table">
            <a:tbl>
              <a:tblPr/>
              <a:tblGrid>
                <a:gridCol w="2404811"/>
                <a:gridCol w="2490698"/>
                <a:gridCol w="2748356"/>
              </a:tblGrid>
              <a:tr h="371477">
                <a:tc>
                  <a:txBody>
                    <a:bodyPr/>
                    <a:lstStyle/>
                    <a:p>
                      <a:pPr algn="l" fontAlgn="b"/>
                      <a:r>
                        <a:rPr lang="en-GB" sz="2500" b="0" i="0" u="none" strike="noStrike" baseline="0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1" i="0" u="none" strike="noStrike" baseline="0">
                          <a:latin typeface="Times New Roman"/>
                        </a:rPr>
                        <a:t>Skilled 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1" i="0" u="none" strike="noStrike" baseline="0">
                          <a:latin typeface="Times New Roman"/>
                        </a:rPr>
                        <a:t>Unskilled 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7">
                <a:tc>
                  <a:txBody>
                    <a:bodyPr/>
                    <a:lstStyle/>
                    <a:p>
                      <a:pPr algn="l" fontAlgn="b"/>
                      <a:r>
                        <a:rPr lang="en-GB" sz="2500" b="1" i="0" u="none" strike="noStrike" baseline="0">
                          <a:latin typeface="Times New Roman"/>
                        </a:rPr>
                        <a:t>Germany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 dirty="0">
                          <a:latin typeface="Times New Roman"/>
                        </a:rPr>
                        <a:t>1.60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>
                          <a:latin typeface="Times New Roman"/>
                        </a:rPr>
                        <a:t>1.18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71477">
                <a:tc>
                  <a:txBody>
                    <a:bodyPr/>
                    <a:lstStyle/>
                    <a:p>
                      <a:pPr algn="l" fontAlgn="b"/>
                      <a:r>
                        <a:rPr lang="en-GB" sz="2500" b="1" i="0" u="none" strike="noStrike" baseline="0">
                          <a:latin typeface="Times New Roman"/>
                        </a:rPr>
                        <a:t>France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 dirty="0">
                          <a:latin typeface="Times New Roman"/>
                        </a:rPr>
                        <a:t>1.59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>
                          <a:latin typeface="Times New Roman"/>
                        </a:rPr>
                        <a:t>1.22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1477">
                <a:tc>
                  <a:txBody>
                    <a:bodyPr/>
                    <a:lstStyle/>
                    <a:p>
                      <a:pPr algn="l" fontAlgn="b"/>
                      <a:r>
                        <a:rPr lang="en-GB" sz="2500" b="1" i="0" u="none" strike="noStrike" baseline="0">
                          <a:latin typeface="Times New Roman"/>
                        </a:rPr>
                        <a:t>UK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>
                          <a:latin typeface="Times New Roman"/>
                        </a:rPr>
                        <a:t>1.58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>
                          <a:latin typeface="Times New Roman"/>
                        </a:rPr>
                        <a:t>1.23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1477">
                <a:tc>
                  <a:txBody>
                    <a:bodyPr/>
                    <a:lstStyle/>
                    <a:p>
                      <a:pPr algn="l" fontAlgn="b"/>
                      <a:r>
                        <a:rPr lang="en-GB" sz="2500" b="1" i="0" u="none" strike="noStrike" baseline="0">
                          <a:latin typeface="Times New Roman"/>
                        </a:rPr>
                        <a:t>Italy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>
                          <a:latin typeface="Times New Roman"/>
                        </a:rPr>
                        <a:t>1.59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 dirty="0">
                          <a:latin typeface="Times New Roman"/>
                        </a:rPr>
                        <a:t>1.23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1477">
                <a:tc>
                  <a:txBody>
                    <a:bodyPr/>
                    <a:lstStyle/>
                    <a:p>
                      <a:pPr algn="l" fontAlgn="b"/>
                      <a:r>
                        <a:rPr lang="en-GB" sz="2500" b="1" i="0" u="none" strike="noStrike" baseline="0">
                          <a:latin typeface="Times New Roman"/>
                        </a:rPr>
                        <a:t>Neu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>
                          <a:latin typeface="Times New Roman"/>
                        </a:rPr>
                        <a:t>1.54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>
                          <a:latin typeface="Times New Roman"/>
                        </a:rPr>
                        <a:t>1.19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1477">
                <a:tc>
                  <a:txBody>
                    <a:bodyPr/>
                    <a:lstStyle/>
                    <a:p>
                      <a:pPr algn="l" fontAlgn="b"/>
                      <a:r>
                        <a:rPr lang="en-GB" sz="2500" b="1" i="0" u="none" strike="noStrike" baseline="0">
                          <a:latin typeface="Times New Roman"/>
                        </a:rPr>
                        <a:t>Reu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>
                          <a:latin typeface="Times New Roman"/>
                        </a:rPr>
                        <a:t>1.59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500" b="0" i="0" u="none" strike="noStrike" baseline="0" dirty="0">
                          <a:latin typeface="Times New Roman"/>
                        </a:rPr>
                        <a:t>1.21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20713" y="5786438"/>
            <a:ext cx="810418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400" kern="0" dirty="0">
                <a:latin typeface="+mn-lt"/>
              </a:rPr>
              <a:t>Remittances sent back to Turkey </a:t>
            </a:r>
            <a:r>
              <a:rPr lang="en-US" sz="2400" kern="0" dirty="0" smtClean="0">
                <a:latin typeface="+mn-lt"/>
              </a:rPr>
              <a:t>increase slightly</a:t>
            </a:r>
            <a:endParaRPr lang="en-US" sz="24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6027942-AC08-42A3-A504-C6BB53B97B5E}" type="slidenum">
              <a:rPr lang="en-US" smtClean="0"/>
              <a:pPr/>
              <a:t>16</a:t>
            </a:fld>
            <a:endParaRPr lang="en-US" smtClean="0"/>
          </a:p>
        </p:txBody>
      </p:sp>
      <p:graphicFrame>
        <p:nvGraphicFramePr>
          <p:cNvPr id="123100" name="Group 220"/>
          <p:cNvGraphicFramePr>
            <a:graphicFrameLocks noGrp="1"/>
          </p:cNvGraphicFramePr>
          <p:nvPr/>
        </p:nvGraphicFramePr>
        <p:xfrm>
          <a:off x="179388" y="2428875"/>
          <a:ext cx="8713787" cy="1785949"/>
        </p:xfrm>
        <a:graphic>
          <a:graphicData uri="http://schemas.openxmlformats.org/drawingml/2006/table">
            <a:tbl>
              <a:tblPr/>
              <a:tblGrid>
                <a:gridCol w="1450975"/>
                <a:gridCol w="1322387"/>
                <a:gridCol w="1244600"/>
                <a:gridCol w="2073275"/>
                <a:gridCol w="2622550"/>
              </a:tblGrid>
              <a:tr h="11125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 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FTA (%)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 (%)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 &amp; Agri Lib (%)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 &amp;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Agri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Lib &amp; Migration (%)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34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Turkey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0.11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-0.27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-0.26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-0.27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56" name="Rectangle 20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rgbClr val="0066FF"/>
                </a:solidFill>
              </a:rPr>
              <a:t>Slutsky Approximation EV by Regions on Consumption, US$ billions</a:t>
            </a:r>
            <a:endParaRPr lang="en-GB" sz="3200" smtClean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AF3770A-70EF-48E7-AF93-F9B5C1536995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20483" name="Rectangle 91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pPr eaLnBrk="1" hangingPunct="1"/>
            <a:r>
              <a:rPr lang="en-GB" sz="2800" smtClean="0">
                <a:solidFill>
                  <a:srgbClr val="0066FF"/>
                </a:solidFill>
              </a:rPr>
              <a:t>Tax Replacement, %s</a:t>
            </a:r>
          </a:p>
        </p:txBody>
      </p:sp>
      <p:graphicFrame>
        <p:nvGraphicFramePr>
          <p:cNvPr id="119741" name="Group 957"/>
          <p:cNvGraphicFramePr>
            <a:graphicFrameLocks noGrp="1"/>
          </p:cNvGraphicFramePr>
          <p:nvPr>
            <p:ph idx="1"/>
          </p:nvPr>
        </p:nvGraphicFramePr>
        <p:xfrm>
          <a:off x="179388" y="836613"/>
          <a:ext cx="8856662" cy="5718178"/>
        </p:xfrm>
        <a:graphic>
          <a:graphicData uri="http://schemas.openxmlformats.org/drawingml/2006/table">
            <a:tbl>
              <a:tblPr/>
              <a:tblGrid>
                <a:gridCol w="2089150"/>
                <a:gridCol w="1800225"/>
                <a:gridCol w="955675"/>
                <a:gridCol w="863600"/>
                <a:gridCol w="1296987"/>
                <a:gridCol w="1851025"/>
              </a:tblGrid>
              <a:tr h="1146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Tax Revenue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36838" algn="ctr"/>
                          <a:tab pos="5273675" algn="r"/>
                        </a:tabLst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Base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36838" algn="ctr"/>
                          <a:tab pos="5273675" algn="r"/>
                        </a:tabLst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US$ billions 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36838" algn="ctr"/>
                          <a:tab pos="5273675" algn="r"/>
                        </a:tabLst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FTA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36838" algn="ctr"/>
                          <a:tab pos="5273675" algn="r"/>
                        </a:tabLst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36838" algn="ctr"/>
                          <a:tab pos="5273675" algn="r"/>
                        </a:tabLst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CU&amp;Agri Lib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636838" algn="ctr"/>
                          <a:tab pos="5273675" algn="r"/>
                        </a:tabLst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 &amp; Agri Lib &amp;Migration</a:t>
                      </a:r>
                      <a:endParaRPr kumimoji="0" lang="en-GB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Value Added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0.27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0.86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Sales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9.17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-0.25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-0.46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-0.95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-0.96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Factor Use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1.41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-0.04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-0.27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-42.22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-42.22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Import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-13.12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-84.36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-84.48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-84.48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Export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-52.73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-51.90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-52.15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-52.15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Household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-15.40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-0.38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-0.52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-0.53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Factor Income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15.08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-0.38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-0.58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-0.58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Indirect 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9.72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-0.09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-0.23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-0.65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-0.66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E0CA5B5-15B6-4ECF-9F57-F32D58F76428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214291"/>
            <a:ext cx="8329612" cy="1071569"/>
          </a:xfrm>
        </p:spPr>
        <p:txBody>
          <a:bodyPr/>
          <a:lstStyle/>
          <a:p>
            <a:pPr eaLnBrk="1" hangingPunct="1"/>
            <a:r>
              <a:rPr lang="en-GB" sz="3200" dirty="0" smtClean="0">
                <a:solidFill>
                  <a:srgbClr val="0066FF"/>
                </a:solidFill>
                <a:cs typeface="Times New Roman" pitchFamily="18" charset="0"/>
              </a:rPr>
              <a:t>Changes in Trade Shares </a:t>
            </a:r>
            <a:r>
              <a:rPr lang="en-GB" sz="3200" smtClean="0">
                <a:solidFill>
                  <a:srgbClr val="0066FF"/>
                </a:solidFill>
                <a:cs typeface="Times New Roman" pitchFamily="18" charset="0"/>
              </a:rPr>
              <a:t>with CU</a:t>
            </a:r>
            <a:endParaRPr lang="en-US" sz="3200" dirty="0" smtClean="0">
              <a:solidFill>
                <a:srgbClr val="0066FF"/>
              </a:solidFill>
            </a:endParaRPr>
          </a:p>
        </p:txBody>
      </p:sp>
      <p:graphicFrame>
        <p:nvGraphicFramePr>
          <p:cNvPr id="10" name="Chart 9"/>
          <p:cNvGraphicFramePr/>
          <p:nvPr/>
        </p:nvGraphicFramePr>
        <p:xfrm>
          <a:off x="428596" y="2071678"/>
          <a:ext cx="3500462" cy="3226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4282" y="1881648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% Changes in Turkish Imports from </a:t>
            </a:r>
            <a:r>
              <a:rPr lang="en-GB" dirty="0" smtClean="0">
                <a:solidFill>
                  <a:srgbClr val="0066FF"/>
                </a:solidFill>
              </a:rPr>
              <a:t>EU</a:t>
            </a:r>
            <a:endParaRPr lang="en-GB" dirty="0">
              <a:solidFill>
                <a:srgbClr val="0066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4500562" y="1857364"/>
            <a:ext cx="449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% Changes in Turkish Imports from </a:t>
            </a:r>
            <a:r>
              <a:rPr lang="en-GB" dirty="0" smtClean="0">
                <a:solidFill>
                  <a:srgbClr val="FF0000"/>
                </a:solidFill>
              </a:rPr>
              <a:t>ROW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13" name="Chart 12"/>
          <p:cNvGraphicFramePr/>
          <p:nvPr/>
        </p:nvGraphicFramePr>
        <p:xfrm>
          <a:off x="4429124" y="2285992"/>
          <a:ext cx="4500562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3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D1EEFCA-BDCC-4CC6-8E31-178CD4E511A7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500174"/>
          </a:xfrm>
        </p:spPr>
        <p:txBody>
          <a:bodyPr/>
          <a:lstStyle/>
          <a:p>
            <a:pPr eaLnBrk="1" hangingPunct="1"/>
            <a:r>
              <a:rPr lang="en-GB" sz="3200" dirty="0" smtClean="0">
                <a:solidFill>
                  <a:srgbClr val="0000FF"/>
                </a:solidFill>
              </a:rPr>
              <a:t>Concluding Comments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4488"/>
            <a:ext cx="8229600" cy="4162436"/>
          </a:xfrm>
        </p:spPr>
        <p:txBody>
          <a:bodyPr/>
          <a:lstStyle/>
          <a:p>
            <a:pPr marL="609600" indent="-609600" eaLnBrk="1" hangingPunct="1"/>
            <a:r>
              <a:rPr lang="en-GB" sz="2800" dirty="0" smtClean="0"/>
              <a:t>CU scenario has some important trade implications:</a:t>
            </a:r>
          </a:p>
          <a:p>
            <a:pPr marL="609600" indent="-609600" eaLnBrk="1" hangingPunct="1">
              <a:buNone/>
            </a:pPr>
            <a:endParaRPr lang="en-GB" sz="2400" dirty="0" smtClean="0"/>
          </a:p>
          <a:p>
            <a:pPr marL="990600" lvl="1" indent="-533400" eaLnBrk="1" hangingPunct="1"/>
            <a:r>
              <a:rPr lang="en-GB" sz="2400" dirty="0" smtClean="0">
                <a:solidFill>
                  <a:srgbClr val="FF0000"/>
                </a:solidFill>
              </a:rPr>
              <a:t>EU’s share in total Turkish imports declines with the imposition of the CET </a:t>
            </a:r>
            <a:r>
              <a:rPr lang="en-GB" sz="2400" dirty="0" smtClean="0"/>
              <a:t>as they are replaced by relatively cheaper imports from third countries.</a:t>
            </a:r>
          </a:p>
          <a:p>
            <a:pPr marL="990600" lvl="1" indent="-533400" eaLnBrk="1" hangingPunct="1">
              <a:buNone/>
            </a:pP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4021E4A-3D39-4B71-B27B-DBEAB2062576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357166"/>
            <a:ext cx="8215370" cy="6024584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r>
              <a:rPr lang="en-GB" dirty="0" smtClean="0"/>
              <a:t>Imposition of EU’s CET </a:t>
            </a:r>
            <a:r>
              <a:rPr lang="en-GB" dirty="0" smtClean="0">
                <a:solidFill>
                  <a:srgbClr val="FF0000"/>
                </a:solidFill>
              </a:rPr>
              <a:t>lowers</a:t>
            </a:r>
            <a:r>
              <a:rPr lang="en-GB" dirty="0" smtClean="0"/>
              <a:t> import tariff rates imposed by Turkey on imports from third countries and causes changes in trade regime of Turkey by removing ‘trade diverting’ distortions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r>
              <a:rPr lang="en-GB" dirty="0" smtClean="0"/>
              <a:t>The change in trade regime </a:t>
            </a:r>
            <a:r>
              <a:rPr lang="en-GB" dirty="0" smtClean="0">
                <a:solidFill>
                  <a:srgbClr val="FF0000"/>
                </a:solidFill>
              </a:rPr>
              <a:t>reduces the degree of distortion in Turkish markets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B3D694-8720-478D-A756-460C0F337220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549275"/>
            <a:ext cx="8501122" cy="5808683"/>
          </a:xfrm>
        </p:spPr>
        <p:txBody>
          <a:bodyPr/>
          <a:lstStyle/>
          <a:p>
            <a:pPr eaLnBrk="1" hangingPunct="1"/>
            <a:r>
              <a:rPr lang="en-GB" dirty="0" smtClean="0"/>
              <a:t>Endogenous migration scenario also has some important implications:</a:t>
            </a:r>
          </a:p>
          <a:p>
            <a:pPr lvl="1" eaLnBrk="1" hangingPunct="1"/>
            <a:r>
              <a:rPr lang="en-GB" dirty="0" smtClean="0"/>
              <a:t>Migration of Turkish labour force from Turkey to EU27 has </a:t>
            </a:r>
            <a:r>
              <a:rPr lang="en-GB" dirty="0" smtClean="0">
                <a:solidFill>
                  <a:srgbClr val="FF0000"/>
                </a:solidFill>
              </a:rPr>
              <a:t>mixed</a:t>
            </a:r>
            <a:r>
              <a:rPr lang="en-GB" dirty="0" smtClean="0"/>
              <a:t> effects;</a:t>
            </a:r>
          </a:p>
          <a:p>
            <a:pPr lvl="1" eaLnBrk="1" hangingPunct="1"/>
            <a:r>
              <a:rPr lang="en-GB" dirty="0" smtClean="0"/>
              <a:t>with a </a:t>
            </a:r>
            <a:r>
              <a:rPr lang="en-GB" dirty="0" smtClean="0">
                <a:solidFill>
                  <a:srgbClr val="FF0000"/>
                </a:solidFill>
              </a:rPr>
              <a:t>positive</a:t>
            </a:r>
            <a:r>
              <a:rPr lang="en-GB" dirty="0" smtClean="0"/>
              <a:t> effect being generated by increases in remittances and</a:t>
            </a:r>
          </a:p>
          <a:p>
            <a:pPr lvl="1" eaLnBrk="1" hangingPunct="1"/>
            <a:r>
              <a:rPr lang="en-GB" dirty="0" smtClean="0"/>
              <a:t>a </a:t>
            </a:r>
            <a:r>
              <a:rPr lang="en-GB" dirty="0" smtClean="0">
                <a:solidFill>
                  <a:srgbClr val="FF0000"/>
                </a:solidFill>
              </a:rPr>
              <a:t>negative</a:t>
            </a:r>
            <a:r>
              <a:rPr lang="en-GB" dirty="0" smtClean="0"/>
              <a:t> effect due to the reduction in the supply of labour in Turkey, particularly the skilled labour, which is relatively scarce.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WMTOOLS" val="&lt;WMTools ver=&quot;1.0&quot;&gt;&lt;Timings time=&quot;10/06/2008 16:03:42&quot;&gt;&lt;Slide id=&quot;256&quot; dur=&quot;1.593&quot;/&gt;&lt;/Timings&gt;&lt;Timings time=&quot;10/06/2008 16:03:16&quot;&gt;&lt;Slide id=&quot;256&quot; dur=&quot;1.641&quot;/&gt;&lt;/Timings&gt;&lt;/WMTools&gt;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11th GTAP Conference, “Future of Global Economy”, Helsinki, June 2008&amp;#x0D;&amp;#x0A;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Contents&amp;quot;&quot;/&gt;&lt;property id=&quot;20307&quot; value=&quot;258&quot;/&gt;&lt;/object&gt;&lt;object type=&quot;3&quot; unique_id=&quot;10006&quot;&gt;&lt;property id=&quot;20148&quot; value=&quot;5&quot;/&gt;&lt;property id=&quot;20300&quot; value=&quot;Slide 5 - &amp;quot;On the Way to EU Accession….&amp;quot;&quot;/&gt;&lt;property id=&quot;20307&quot; value=&quot;257&quot;/&gt;&lt;/object&gt;&lt;object type=&quot;3&quot; unique_id=&quot;10007&quot;&gt;&lt;property id=&quot;20148&quot; value=&quot;5&quot;/&gt;&lt;property id=&quot;20300&quot; value=&quot;Slide 7 - &amp;quot;2. Turkish Labour Migration and Remittances&amp;quot;&quot;/&gt;&lt;property id=&quot;20307&quot; value=&quot;259&quot;/&gt;&lt;/object&gt;&lt;object type=&quot;3&quot; unique_id=&quot;10008&quot;&gt;&lt;property id=&quot;20148&quot; value=&quot;5&quot;/&gt;&lt;property id=&quot;20300&quot; value=&quot;Slide 8&quot;/&gt;&lt;property id=&quot;20307&quot; value=&quot;260&quot;/&gt;&lt;/object&gt;&lt;object type=&quot;3&quot; unique_id=&quot;10009&quot;&gt;&lt;property id=&quot;20148&quot; value=&quot;5&quot;/&gt;&lt;property id=&quot;20300&quot; value=&quot;Slide 9 - &amp;quot;3.&amp;amp;#x09;Data and the Globe Model&amp;quot;&quot;/&gt;&lt;property id=&quot;20307&quot; value=&quot;261&quot;/&gt;&lt;/object&gt;&lt;object type=&quot;3&quot; unique_id=&quot;10010&quot;&gt;&lt;property id=&quot;20148&quot; value=&quot;5&quot;/&gt;&lt;property id=&quot;20300&quot; value=&quot;Slide 10 - &amp;quot;Modelling Remittances&amp;quot;&quot;/&gt;&lt;property id=&quot;20307&quot; value=&quot;264&quot;/&gt;&lt;/object&gt;&lt;object type=&quot;3&quot; unique_id=&quot;10011&quot;&gt;&lt;property id=&quot;20148&quot; value=&quot;5&quot;/&gt;&lt;property id=&quot;20300&quot; value=&quot;Slide 11 - &amp;quot;Closure Rules&amp;quot;&quot;/&gt;&lt;property id=&quot;20307&quot; value=&quot;263&quot;/&gt;&lt;/object&gt;&lt;object type=&quot;3&quot; unique_id=&quot;10012&quot;&gt;&lt;property id=&quot;20148&quot; value=&quot;5&quot;/&gt;&lt;property id=&quot;20300&quot; value=&quot;Slide 12 - &amp;quot;Policy Experiments&amp;quot;&quot;/&gt;&lt;property id=&quot;20307&quot; value=&quot;265&quot;/&gt;&lt;/object&gt;&lt;object type=&quot;3&quot; unique_id=&quot;10013&quot;&gt;&lt;property id=&quot;20148&quot; value=&quot;5&quot;/&gt;&lt;property id=&quot;20300&quot; value=&quot;Slide 13 - &amp;quot;YHGLOSH and YHWORSH&amp;#x0D;&amp;#x0A;&amp;quot;&quot;/&gt;&lt;property id=&quot;20307&quot; value=&quot;270&quot;/&gt;&lt;/object&gt;&lt;object type=&quot;3&quot; unique_id=&quot;10014&quot;&gt;&lt;property id=&quot;20148&quot; value=&quot;5&quot;/&gt;&lt;property id=&quot;20300&quot; value=&quot;Slide 14 - &amp;quot;5.&amp;amp;#x09;Results&amp;quot;&quot;/&gt;&lt;property id=&quot;20307&quot; value=&quot;266&quot;/&gt;&lt;/object&gt;&lt;object type=&quot;3&quot; unique_id=&quot;10015&quot;&gt;&lt;property id=&quot;20148&quot; value=&quot;5&quot;/&gt;&lt;property id=&quot;20300&quot; value=&quot;Slide 15 - &amp;quot;Price of Factors&amp;quot;&quot;/&gt;&lt;property id=&quot;20307&quot; value=&quot;267&quot;/&gt;&lt;/object&gt;&lt;object type=&quot;3&quot; unique_id=&quot;10016&quot;&gt;&lt;property id=&quot;20148&quot; value=&quot;5&quot;/&gt;&lt;property id=&quot;20300&quot; value=&quot;Slide 16 - &amp;quot;Income to Factors&amp;quot;&quot;/&gt;&lt;property id=&quot;20307&quot; value=&quot;268&quot;/&gt;&lt;/object&gt;&lt;object type=&quot;3&quot; unique_id=&quot;10017&quot;&gt;&lt;property id=&quot;20148&quot; value=&quot;5&quot;/&gt;&lt;property id=&quot;20300&quot; value=&quot;Slide 17 - &amp;quot;&amp;#x0D;&amp;#x0A;Household Income from Domestic Sources&amp;#x0D;&amp;#x0A;&amp;quot;&quot;/&gt;&lt;property id=&quot;20307&quot; value=&quot;269&quot;/&gt;&lt;/object&gt;&lt;object type=&quot;3&quot; unique_id=&quot;10018&quot;&gt;&lt;property id=&quot;20148&quot; value=&quot;5&quot;/&gt;&lt;property id=&quot;20300&quot; value=&quot;Slide 18 - &amp;quot;Household Income from Remittances&amp;quot;&quot;/&gt;&lt;property id=&quot;20307&quot; value=&quot;271&quot;/&gt;&lt;/object&gt;&lt;object type=&quot;3&quot; unique_id=&quot;10019&quot;&gt;&lt;property id=&quot;20148&quot; value=&quot;5&quot;/&gt;&lt;property id=&quot;20300&quot; value=&quot;Slide 19 - &amp;quot;6.&amp;amp;#x09;Conclusion&amp;quot;&quot;/&gt;&lt;property id=&quot;20307&quot; value=&quot;272&quot;/&gt;&lt;/object&gt;&lt;object type=&quot;3&quot; unique_id=&quot;10020&quot;&gt;&lt;property id=&quot;20148&quot; value=&quot;5&quot;/&gt;&lt;property id=&quot;20300&quot; value=&quot;Slide 3 - &amp;quot;Turkey in the Spotlight&amp;quot;&quot;/&gt;&lt;property id=&quot;20307&quot; value=&quot;273&quot;/&gt;&lt;/object&gt;&lt;object type=&quot;3&quot; unique_id=&quot;10021&quot;&gt;&lt;property id=&quot;20148&quot; value=&quot;5&quot;/&gt;&lt;property id=&quot;20300&quot; value=&quot;Slide 4 - &amp;quot;Meanwhile…...&amp;quot;&quot;/&gt;&lt;property id=&quot;20307&quot; value=&quot;274&quot;/&gt;&lt;/object&gt;&lt;object type=&quot;3&quot; unique_id=&quot;10042&quot;&gt;&lt;property id=&quot;20148&quot; value=&quot;5&quot;/&gt;&lt;property id=&quot;20300&quot; value=&quot;Slide 6 - &amp;quot;AIM of the paper&amp;quot;&quot;/&gt;&lt;property id=&quot;20307&quot; value=&quot;275&quot;/&gt;&lt;/object&gt;&lt;/object&gt;&lt;/object&gt;&lt;/database&gt;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2425</TotalTime>
  <Words>1130</Words>
  <Application>Microsoft Office PowerPoint</Application>
  <PresentationFormat>On-screen Show (4:3)</PresentationFormat>
  <Paragraphs>416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12th GTAP Conference, “Trade Integration and Sustainable Development: Looking for an Inclusive World”, Economic Commission for Latin America and the Caribbean, Santiago, June 2009</vt:lpstr>
      <vt:lpstr>Outline of the Presentation</vt:lpstr>
      <vt:lpstr>Slide 3</vt:lpstr>
      <vt:lpstr>Turkey – EU Relations</vt:lpstr>
      <vt:lpstr>%s of Total Imports and Exports by Regions</vt:lpstr>
      <vt:lpstr>Number of skilled and unskilled Turkish labour in Europe</vt:lpstr>
      <vt:lpstr>Slide 7</vt:lpstr>
      <vt:lpstr>Aim</vt:lpstr>
      <vt:lpstr>Policy Experiments</vt:lpstr>
      <vt:lpstr>Macro Economic Closure</vt:lpstr>
      <vt:lpstr>Data</vt:lpstr>
      <vt:lpstr>Globe_Mig Global CGE Model</vt:lpstr>
      <vt:lpstr>Slide 13</vt:lpstr>
      <vt:lpstr>% Changes in Turkish GDP</vt:lpstr>
      <vt:lpstr>CU &amp; Agr lib &amp; Migration Scenario</vt:lpstr>
      <vt:lpstr>Slutsky Approximation EV by Regions on Consumption, US$ billions</vt:lpstr>
      <vt:lpstr>Tax Replacement, %s</vt:lpstr>
      <vt:lpstr>Changes in Trade Shares with CU</vt:lpstr>
      <vt:lpstr>Concluding Comments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GTAP Conference, “Multilateralism, Bilateralism and Development”, Addis Ababa, June 2006</dc:title>
  <dc:creator>yon</dc:creator>
  <cp:lastModifiedBy>firat</cp:lastModifiedBy>
  <cp:revision>159</cp:revision>
  <dcterms:created xsi:type="dcterms:W3CDTF">2006-06-10T10:02:31Z</dcterms:created>
  <dcterms:modified xsi:type="dcterms:W3CDTF">2009-06-15T00:16:27Z</dcterms:modified>
</cp:coreProperties>
</file>