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502" r:id="rId4"/>
    <p:sldId id="550" r:id="rId5"/>
    <p:sldId id="548" r:id="rId6"/>
    <p:sldId id="498" r:id="rId7"/>
    <p:sldId id="545" r:id="rId8"/>
    <p:sldId id="549" r:id="rId9"/>
    <p:sldId id="261" r:id="rId10"/>
    <p:sldId id="264" r:id="rId11"/>
    <p:sldId id="546" r:id="rId12"/>
    <p:sldId id="509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3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6452B-5439-4EEC-8F7D-754882DA332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FBBA7-551D-4B23-9003-8885939A9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71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65E68-52C5-42F1-BE94-44EA4BA678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24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65E68-52C5-42F1-BE94-44EA4BA678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34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B3BD6-FA5B-DADB-D457-01BA51202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AD4AB2-EDFB-D384-1B93-83BB408111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95E35-35F3-A0E0-2FFF-8A6AC722A7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443DC-71E5-CEEE-89D7-4FFB92DC55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65E68-52C5-42F1-BE94-44EA4BA678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23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65E68-52C5-42F1-BE94-44EA4BA678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80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25EF7-FA23-64D7-1C4C-E3CF14314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18DC9-5854-3DF6-3706-95670E222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0BF9A-EC17-5B56-9BA4-313A3BFAD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E3A92-4461-14FB-AFF9-3491D94AF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704DB-CF8E-B36A-9E49-D6E7BA0C1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1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61397-682B-5CCD-E0E5-C7CF38F3D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AE0CA-F075-06A3-126D-1E80D456C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938F9-A18C-F532-06FB-203590FDA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5281-79F5-01EB-6842-C13F22C3E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27693-572F-AB10-5F5D-1493EDE2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99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05537-87F9-F9DA-2505-A1E869BA1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7827C-6B89-BF3C-32F7-7B1FA4103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AD8E8-868B-9D1C-4E9C-95784ED40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2E455-31A1-931A-D04E-9F0222B6F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F62D3-AB90-8866-47CB-5EA44B2A0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57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E0A40-99A0-6E28-5028-8BA679E3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55AAF-BC18-1BC1-9084-C7C15E5766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503A5-4DE6-19B0-42ED-EE361AE1E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F9F40-32D2-7BFD-25ED-B1A0BE852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6404E-0573-6933-92F6-1BD9C84F7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D197DA-EF91-2404-3F4C-52EAB30F2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24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6017-DFCB-98E5-3679-A306065F0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B6552-0911-61B6-0502-873343F10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3476EF-F36C-4EDD-CD3E-1B2000CFE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F73DCB-777A-B1A2-6960-60DFA9A926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AD5B57-2D30-44D8-5E73-FB5FEA1970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BBF566-00E8-C103-1B00-E575BC39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13BD70-2BE4-1C49-7CF3-7CB7ECB50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C87087-F6AB-A68C-0644-EA99E7292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66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4BD29-BA00-6D0F-C9A4-273B17697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571E8E-3172-4D15-D0BF-86EA87B8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F0206-5467-859D-F8A0-621C5B8F3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D69E4E-4D8D-4F98-4574-B3CA51090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3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5C159-F6A8-C48F-2EB0-0B6AAAA60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3EF435-50C4-74BF-89A0-071A66431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07310-4929-CD57-485E-B60E4C56C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4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26363-C1B5-C5CC-1955-CC6FF88EB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32EEF-2EC2-0950-2995-BBCC0C69F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091C4-E897-5B20-400A-CE05C974F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38D29A-36EE-9867-8002-9B08DCAE7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E3249-C689-6D0F-63C3-E9A5CE120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063AD-3BC8-993F-6234-1769F0A1F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4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81A4E-1398-C8FE-496F-AF060AEF5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B7CF39-BBAD-BDE1-4E55-D563849209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9DE22-8F85-5A76-5A17-504338219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3E089-04D9-213D-1D90-182EB025C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D3910-BFB3-E139-9AC6-9E7967B3C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EB87A-DFA0-BD06-F140-CE3E4646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2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E27BE-F7EA-7ABF-6D5F-DFF56C4CE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27B4C1-B61B-AE91-1472-CEE8E8157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24FE01-AFF5-D0F9-60A1-347B0636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FDA38-B69C-2F5B-6D02-E67AE5AE1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32DC5E-BEF0-4822-C790-5D16951D8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5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6F537B-3DF8-24A3-CEF5-B526DC83CC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9EAEC5-F16B-9795-3CA4-01767FFDF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39562-E374-487F-11C0-AD481BA34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448F8-91C8-E013-1381-A58D2CCB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9F3EE-FEF8-02AF-E57A-3F67CF9F0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5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17E416-E60B-14D7-127A-AE35E2D99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E154F-0CD8-5929-2882-01D1B05AD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9276C-3693-AD42-24ED-CCC1597BB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FB32E5-375E-4AEF-8468-B33215F3DB2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EEC79-AD40-0461-AF0C-D09DC838A8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13C88-7AF4-6BFC-47C3-0A1955862F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5E7E53-76F6-4C13-BD67-3DF6E138A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7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2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cals.cornell.edu/food-systems-global-chang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hyperlink" Target="mailto:fmb59@cornell.edu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DA811E-6466-12B9-BC15-9EE98CCBB2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t="-948" b="27655"/>
          <a:stretch/>
        </p:blipFill>
        <p:spPr>
          <a:xfrm>
            <a:off x="0" y="-87084"/>
            <a:ext cx="12192000" cy="59571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C77168-0C55-7E3F-199B-6AE2B80BEE10}"/>
              </a:ext>
            </a:extLst>
          </p:cNvPr>
          <p:cNvSpPr txBox="1"/>
          <p:nvPr/>
        </p:nvSpPr>
        <p:spPr>
          <a:xfrm>
            <a:off x="73152" y="381438"/>
            <a:ext cx="71418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bg1"/>
                </a:solidFill>
                <a:latin typeface="Work Sans" pitchFamily="2" charset="77"/>
              </a:defRPr>
            </a:lvl1pPr>
          </a:lstStyle>
          <a:p>
            <a:r>
              <a:rPr lang="en-US" sz="2000" dirty="0"/>
              <a:t>29th Annual Conference on Global Economic Analysis | Kyoto, Japan | June 17-19,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0E3376-74F8-BFC6-8DA1-D8BFDCC6482D}"/>
              </a:ext>
            </a:extLst>
          </p:cNvPr>
          <p:cNvSpPr/>
          <p:nvPr/>
        </p:nvSpPr>
        <p:spPr>
          <a:xfrm>
            <a:off x="0" y="5863771"/>
            <a:ext cx="12179146" cy="99422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2E3326-5055-2332-2AA3-0ADF26288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189" y="6021704"/>
            <a:ext cx="2274811" cy="8128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D68229-19A2-B411-4973-BFEE0936AB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613" t="32453" r="19584" b="29900"/>
          <a:stretch/>
        </p:blipFill>
        <p:spPr>
          <a:xfrm>
            <a:off x="154460" y="5933540"/>
            <a:ext cx="3021665" cy="939784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60C915F-5394-C3A2-119D-49CE12A0A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3896" y="0"/>
            <a:ext cx="4086215" cy="136207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053E733-21B5-32D5-D998-BFE038110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" y="-110543"/>
            <a:ext cx="12494525" cy="3368092"/>
          </a:xfrm>
        </p:spPr>
        <p:txBody>
          <a:bodyPr>
            <a:noAutofit/>
          </a:bodyPr>
          <a:lstStyle/>
          <a:p>
            <a:pPr algn="l"/>
            <a:r>
              <a:rPr lang="en-US" sz="5000" b="1" dirty="0">
                <a:solidFill>
                  <a:schemeClr val="bg1"/>
                </a:solidFill>
                <a:latin typeface="Work Sans" pitchFamily="2" charset="77"/>
              </a:rPr>
              <a:t>Global Livestock Systems circa 2020</a:t>
            </a:r>
            <a:br>
              <a:rPr lang="en-US" sz="5000" b="1" dirty="0">
                <a:solidFill>
                  <a:schemeClr val="bg1"/>
                </a:solidFill>
                <a:latin typeface="Work Sans" pitchFamily="2" charset="77"/>
              </a:rPr>
            </a:br>
            <a:endParaRPr lang="en-US" sz="5000" b="1" dirty="0">
              <a:solidFill>
                <a:schemeClr val="bg1"/>
              </a:solidFill>
              <a:latin typeface="Work Sans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3C67E1-19DA-3E8D-A285-7F8026DBAB39}"/>
              </a:ext>
            </a:extLst>
          </p:cNvPr>
          <p:cNvSpPr txBox="1"/>
          <p:nvPr/>
        </p:nvSpPr>
        <p:spPr>
          <a:xfrm>
            <a:off x="397591" y="2615231"/>
            <a:ext cx="115315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Work Sans" pitchFamily="2" charset="77"/>
              </a:rPr>
              <a:t>An integrated analysis of livestock production, feed use and GHG emissions</a:t>
            </a:r>
            <a:endParaRPr lang="en-US" sz="2800" i="1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B530661-5FD7-8152-8313-4247B6F46FC0}"/>
              </a:ext>
            </a:extLst>
          </p:cNvPr>
          <p:cNvCxnSpPr/>
          <p:nvPr/>
        </p:nvCxnSpPr>
        <p:spPr>
          <a:xfrm>
            <a:off x="2306464" y="2588318"/>
            <a:ext cx="77266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13DCEE9-360C-B24B-AA73-707CD257C9AE}"/>
              </a:ext>
            </a:extLst>
          </p:cNvPr>
          <p:cNvSpPr txBox="1"/>
          <p:nvPr/>
        </p:nvSpPr>
        <p:spPr>
          <a:xfrm>
            <a:off x="154460" y="4856104"/>
            <a:ext cx="75738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ork Sans" pitchFamily="2" charset="77"/>
              </a:rPr>
              <a:t>Franco Bilotto </a:t>
            </a:r>
          </a:p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ork Sans" pitchFamily="2" charset="77"/>
              </a:rPr>
              <a:t>Research Associate, Cornell University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7FF30D-F71B-2C7E-F63D-6326B41BD354}"/>
              </a:ext>
            </a:extLst>
          </p:cNvPr>
          <p:cNvSpPr txBox="1"/>
          <p:nvPr/>
        </p:nvSpPr>
        <p:spPr>
          <a:xfrm>
            <a:off x="994358" y="3577797"/>
            <a:ext cx="96355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Authors: 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Bilotto, F.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Cao, P., Gonzalez Fischer, C., Chang, J., Piipponen, J., Perkins, O., Fluet-Chouinard, E., Thornton, P., Herrero, M.</a:t>
            </a:r>
          </a:p>
        </p:txBody>
      </p:sp>
    </p:spTree>
    <p:extLst>
      <p:ext uri="{BB962C8B-B14F-4D97-AF65-F5344CB8AC3E}">
        <p14:creationId xmlns:p14="http://schemas.microsoft.com/office/powerpoint/2010/main" val="1675177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26A89B-879D-6D10-1CF9-B469BDE54CE5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D5F1FA-F01A-4A11-2C12-D21FAC2A1C9D}"/>
              </a:ext>
            </a:extLst>
          </p:cNvPr>
          <p:cNvSpPr txBox="1"/>
          <p:nvPr/>
        </p:nvSpPr>
        <p:spPr>
          <a:xfrm>
            <a:off x="334071" y="1310866"/>
            <a:ext cx="1151100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/>
              <a:t>Livestock systems support nutrition, livelihoods, cultural identity, and economic development.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/>
              <a:t>Their benefits and environmental trade-offs vary widely across species, production systems, and regions, and are increasingly influenced by climatic, socioeconomic, and geopolitical dynamics.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/>
              <a:t>Current global and regional livestock assessments often mask key spatial differences in herd dynamics, feed sources, productivity, nutrient cycling, and emissions. 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/>
              <a:t>This limits our ability to assess place-specific adaptation and mitigation strategies. 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Here, we developed a </a:t>
            </a:r>
            <a:r>
              <a:rPr lang="en-US" sz="2000" b="1" dirty="0"/>
              <a:t>spatially explicit global livestock dataset circa 2020</a:t>
            </a:r>
            <a:r>
              <a:rPr lang="en-US" sz="2000" dirty="0"/>
              <a:t>, linking </a:t>
            </a:r>
            <a:r>
              <a:rPr lang="en-US" sz="2000" b="1" dirty="0">
                <a:solidFill>
                  <a:srgbClr val="00B050"/>
                </a:solidFill>
              </a:rPr>
              <a:t>biomass flows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C00000"/>
                </a:solidFill>
              </a:rPr>
              <a:t>productivity</a:t>
            </a:r>
            <a:r>
              <a:rPr lang="en-US" sz="2000" dirty="0"/>
              <a:t>,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manure nutrient flows</a:t>
            </a:r>
            <a:r>
              <a:rPr lang="en-US" sz="2000" dirty="0"/>
              <a:t>, and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GHG emissions </a:t>
            </a:r>
            <a:r>
              <a:rPr lang="en-US" sz="2000" dirty="0"/>
              <a:t>across species, systems, and agroecological zones.</a:t>
            </a:r>
          </a:p>
          <a:p>
            <a:pPr algn="just"/>
            <a:endParaRPr 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005175-7484-17D1-CD7B-6C21083D50D4}"/>
              </a:ext>
            </a:extLst>
          </p:cNvPr>
          <p:cNvSpPr txBox="1"/>
          <p:nvPr/>
        </p:nvSpPr>
        <p:spPr>
          <a:xfrm>
            <a:off x="161511" y="203712"/>
            <a:ext cx="5099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Introduction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2A559C-8961-76F5-4D4F-8C6F8B086802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A0BBA5-DC76-4BE9-3C98-BA3F49E68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0E3C59-B278-4FB7-FF6F-C350656CCE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D763D25-953F-F23E-181C-9E251DC97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53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0DA4A2-2DD6-4791-342A-E000B126B8EE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0" name="Picture 16" descr="Download Grid Globe Map for free">
            <a:extLst>
              <a:ext uri="{FF2B5EF4-FFF2-40B4-BE49-F238E27FC236}">
                <a16:creationId xmlns:a16="http://schemas.microsoft.com/office/drawing/2014/main" id="{4EBB3C46-31DE-16A8-D537-BA6F96650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36" y="4773427"/>
            <a:ext cx="793705" cy="79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D1890C-780F-AF74-1B7C-D6E41A1E809E}"/>
              </a:ext>
            </a:extLst>
          </p:cNvPr>
          <p:cNvSpPr txBox="1"/>
          <p:nvPr/>
        </p:nvSpPr>
        <p:spPr>
          <a:xfrm>
            <a:off x="179158" y="167719"/>
            <a:ext cx="5099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General objective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8B312-02D5-1EBE-8EFD-50EF14F0F5DF}"/>
              </a:ext>
            </a:extLst>
          </p:cNvPr>
          <p:cNvSpPr txBox="1"/>
          <p:nvPr/>
        </p:nvSpPr>
        <p:spPr>
          <a:xfrm>
            <a:off x="409066" y="969929"/>
            <a:ext cx="10824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-Quantify global livestock production, biomass consumption and GHG emissions circa 2020</a:t>
            </a:r>
          </a:p>
        </p:txBody>
      </p:sp>
      <p:pic>
        <p:nvPicPr>
          <p:cNvPr id="7" name="Graphic 6" descr="Goat with solid fill">
            <a:extLst>
              <a:ext uri="{FF2B5EF4-FFF2-40B4-BE49-F238E27FC236}">
                <a16:creationId xmlns:a16="http://schemas.microsoft.com/office/drawing/2014/main" id="{5EA1F0DF-7141-8552-F17C-CD908DA71C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6747" y="2571089"/>
            <a:ext cx="819581" cy="819581"/>
          </a:xfrm>
          <a:prstGeom prst="rect">
            <a:avLst/>
          </a:prstGeom>
        </p:spPr>
      </p:pic>
      <p:pic>
        <p:nvPicPr>
          <p:cNvPr id="9" name="Graphic 8" descr="Sheep with solid fill">
            <a:extLst>
              <a:ext uri="{FF2B5EF4-FFF2-40B4-BE49-F238E27FC236}">
                <a16:creationId xmlns:a16="http://schemas.microsoft.com/office/drawing/2014/main" id="{A0A51BCC-5646-1E86-B1D8-4C91588D93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18098" y="2520612"/>
            <a:ext cx="962655" cy="962655"/>
          </a:xfrm>
          <a:prstGeom prst="rect">
            <a:avLst/>
          </a:prstGeom>
        </p:spPr>
      </p:pic>
      <p:pic>
        <p:nvPicPr>
          <p:cNvPr id="11" name="Graphic 10" descr="Cow with solid fill">
            <a:extLst>
              <a:ext uri="{FF2B5EF4-FFF2-40B4-BE49-F238E27FC236}">
                <a16:creationId xmlns:a16="http://schemas.microsoft.com/office/drawing/2014/main" id="{E4AF8850-019F-8A58-9DCC-3A5CB0801C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1765" y="2496484"/>
            <a:ext cx="962655" cy="962655"/>
          </a:xfrm>
          <a:prstGeom prst="rect">
            <a:avLst/>
          </a:prstGeom>
        </p:spPr>
      </p:pic>
      <p:pic>
        <p:nvPicPr>
          <p:cNvPr id="13" name="Graphic 12" descr="Chicken with solid fill">
            <a:extLst>
              <a:ext uri="{FF2B5EF4-FFF2-40B4-BE49-F238E27FC236}">
                <a16:creationId xmlns:a16="http://schemas.microsoft.com/office/drawing/2014/main" id="{E52DA22A-5152-85E9-6AA4-D25FF978BE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61589" y="2658513"/>
            <a:ext cx="720652" cy="720652"/>
          </a:xfrm>
          <a:prstGeom prst="rect">
            <a:avLst/>
          </a:prstGeom>
        </p:spPr>
      </p:pic>
      <p:pic>
        <p:nvPicPr>
          <p:cNvPr id="1026" name="Picture 2" descr="Pig Icons - Free SVG &amp; PNG Pig Images - Noun Project">
            <a:extLst>
              <a:ext uri="{FF2B5EF4-FFF2-40B4-BE49-F238E27FC236}">
                <a16:creationId xmlns:a16="http://schemas.microsoft.com/office/drawing/2014/main" id="{1DFC5154-1FCF-1732-A1E8-21C4329DF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195" y="2488970"/>
            <a:ext cx="962655" cy="96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son Strong Buffalo Logo | Scalebranding">
            <a:extLst>
              <a:ext uri="{FF2B5EF4-FFF2-40B4-BE49-F238E27FC236}">
                <a16:creationId xmlns:a16="http://schemas.microsoft.com/office/drawing/2014/main" id="{C89E6B08-2CA4-9BE1-7F9E-ACB98A8D51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D5B795"/>
              </a:clrFrom>
              <a:clrTo>
                <a:srgbClr val="D5B79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3" t="29082" r="20269" b="35636"/>
          <a:stretch>
            <a:fillRect/>
          </a:stretch>
        </p:blipFill>
        <p:spPr bwMode="auto">
          <a:xfrm>
            <a:off x="6457524" y="2658513"/>
            <a:ext cx="1032933" cy="62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897DE96-DCE9-F47A-045A-BAEE2A1DC8A0}"/>
              </a:ext>
            </a:extLst>
          </p:cNvPr>
          <p:cNvSpPr txBox="1"/>
          <p:nvPr/>
        </p:nvSpPr>
        <p:spPr>
          <a:xfrm>
            <a:off x="3070569" y="3266959"/>
            <a:ext cx="96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Cattle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2DA715-5087-2603-7A53-4881DABAD85C}"/>
              </a:ext>
            </a:extLst>
          </p:cNvPr>
          <p:cNvSpPr txBox="1"/>
          <p:nvPr/>
        </p:nvSpPr>
        <p:spPr>
          <a:xfrm>
            <a:off x="4326902" y="3266959"/>
            <a:ext cx="96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Sheep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328187-F093-6B81-BB23-AAA1BC53137C}"/>
              </a:ext>
            </a:extLst>
          </p:cNvPr>
          <p:cNvSpPr txBox="1"/>
          <p:nvPr/>
        </p:nvSpPr>
        <p:spPr>
          <a:xfrm>
            <a:off x="5371881" y="3266959"/>
            <a:ext cx="96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Goat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88555D-4D8B-5045-1E30-CD0A786A8DC8}"/>
              </a:ext>
            </a:extLst>
          </p:cNvPr>
          <p:cNvSpPr txBox="1"/>
          <p:nvPr/>
        </p:nvSpPr>
        <p:spPr>
          <a:xfrm>
            <a:off x="6385444" y="3266959"/>
            <a:ext cx="96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Buffalo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E7FE62-5DB2-5326-43C4-A42A20C3C06A}"/>
              </a:ext>
            </a:extLst>
          </p:cNvPr>
          <p:cNvSpPr txBox="1"/>
          <p:nvPr/>
        </p:nvSpPr>
        <p:spPr>
          <a:xfrm>
            <a:off x="7823657" y="3266959"/>
            <a:ext cx="103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Poultry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9FBC76-0F11-A4AE-0EAC-A032D61F2E1D}"/>
              </a:ext>
            </a:extLst>
          </p:cNvPr>
          <p:cNvSpPr txBox="1"/>
          <p:nvPr/>
        </p:nvSpPr>
        <p:spPr>
          <a:xfrm>
            <a:off x="8673323" y="3266959"/>
            <a:ext cx="1032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0708E5-050B-4CE3-023A-23B65DA9956E}"/>
              </a:ext>
            </a:extLst>
          </p:cNvPr>
          <p:cNvSpPr txBox="1"/>
          <p:nvPr/>
        </p:nvSpPr>
        <p:spPr>
          <a:xfrm>
            <a:off x="4737377" y="3703945"/>
            <a:ext cx="1286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Ruminant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8267BC-EBAD-3E6F-2BDA-93214141A650}"/>
              </a:ext>
            </a:extLst>
          </p:cNvPr>
          <p:cNvSpPr txBox="1"/>
          <p:nvPr/>
        </p:nvSpPr>
        <p:spPr>
          <a:xfrm>
            <a:off x="8025303" y="3703945"/>
            <a:ext cx="1452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Monogastric</a:t>
            </a:r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38FB36A1-1794-C60E-DCA8-BFC8AF11BC1A}"/>
              </a:ext>
            </a:extLst>
          </p:cNvPr>
          <p:cNvSpPr/>
          <p:nvPr/>
        </p:nvSpPr>
        <p:spPr>
          <a:xfrm rot="16200000">
            <a:off x="5253590" y="1897727"/>
            <a:ext cx="114326" cy="3498109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301BB2CD-26A2-FC04-FF40-7E0F0C2585CC}"/>
              </a:ext>
            </a:extLst>
          </p:cNvPr>
          <p:cNvSpPr/>
          <p:nvPr/>
        </p:nvSpPr>
        <p:spPr>
          <a:xfrm rot="16200000">
            <a:off x="8687778" y="3215194"/>
            <a:ext cx="127588" cy="87644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6920D6-2F11-B4B8-2D2B-360A2F2F7D74}"/>
              </a:ext>
            </a:extLst>
          </p:cNvPr>
          <p:cNvSpPr txBox="1"/>
          <p:nvPr/>
        </p:nvSpPr>
        <p:spPr>
          <a:xfrm>
            <a:off x="1792369" y="2212344"/>
            <a:ext cx="1872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 animal types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C180E7-73C4-016C-EAEC-44FB2E7AFCD1}"/>
              </a:ext>
            </a:extLst>
          </p:cNvPr>
          <p:cNvSpPr txBox="1"/>
          <p:nvPr/>
        </p:nvSpPr>
        <p:spPr>
          <a:xfrm>
            <a:off x="409066" y="4205486"/>
            <a:ext cx="2534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 livestock products</a:t>
            </a:r>
          </a:p>
        </p:txBody>
      </p:sp>
      <p:pic>
        <p:nvPicPr>
          <p:cNvPr id="27" name="Graphic 26" descr="Egg outline">
            <a:extLst>
              <a:ext uri="{FF2B5EF4-FFF2-40B4-BE49-F238E27FC236}">
                <a16:creationId xmlns:a16="http://schemas.microsoft.com/office/drawing/2014/main" id="{735E8029-EBF5-EB11-E60D-D07AF9EBC5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36177" y="4773427"/>
            <a:ext cx="914400" cy="914400"/>
          </a:xfrm>
          <a:prstGeom prst="rect">
            <a:avLst/>
          </a:prstGeom>
        </p:spPr>
      </p:pic>
      <p:pic>
        <p:nvPicPr>
          <p:cNvPr id="29" name="Graphic 28" descr="Dairy outline">
            <a:extLst>
              <a:ext uri="{FF2B5EF4-FFF2-40B4-BE49-F238E27FC236}">
                <a16:creationId xmlns:a16="http://schemas.microsoft.com/office/drawing/2014/main" id="{A41437F8-5D39-D423-2782-4FE94CFD64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54051" y="4773427"/>
            <a:ext cx="914400" cy="914400"/>
          </a:xfrm>
          <a:prstGeom prst="rect">
            <a:avLst/>
          </a:prstGeom>
        </p:spPr>
      </p:pic>
      <p:pic>
        <p:nvPicPr>
          <p:cNvPr id="1032" name="Picture 8" descr="Wool - Free icons">
            <a:extLst>
              <a:ext uri="{FF2B5EF4-FFF2-40B4-BE49-F238E27FC236}">
                <a16:creationId xmlns:a16="http://schemas.microsoft.com/office/drawing/2014/main" id="{8A803F25-34E3-7994-4B15-7AD644979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10" y="4773427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teak icon in black color. beef meat icon. 42162231 Vector ...">
            <a:extLst>
              <a:ext uri="{FF2B5EF4-FFF2-40B4-BE49-F238E27FC236}">
                <a16:creationId xmlns:a16="http://schemas.microsoft.com/office/drawing/2014/main" id="{841CD7BF-2428-1956-34E1-401555159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0" t="28704" r="14454" b="27836"/>
          <a:stretch>
            <a:fillRect/>
          </a:stretch>
        </p:blipFill>
        <p:spPr bwMode="auto">
          <a:xfrm>
            <a:off x="1093609" y="4949954"/>
            <a:ext cx="1119775" cy="67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16BD9A8-A0AC-414B-3C5A-5A31DA7936DF}"/>
              </a:ext>
            </a:extLst>
          </p:cNvPr>
          <p:cNvSpPr txBox="1"/>
          <p:nvPr/>
        </p:nvSpPr>
        <p:spPr>
          <a:xfrm>
            <a:off x="1160463" y="5574907"/>
            <a:ext cx="96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Meat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7E0672-CEB9-7771-0679-89A492EA0001}"/>
              </a:ext>
            </a:extLst>
          </p:cNvPr>
          <p:cNvSpPr txBox="1"/>
          <p:nvPr/>
        </p:nvSpPr>
        <p:spPr>
          <a:xfrm>
            <a:off x="2205795" y="5574907"/>
            <a:ext cx="96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Milk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2AF90CC-DCB7-8098-6409-DB13FA3C5929}"/>
              </a:ext>
            </a:extLst>
          </p:cNvPr>
          <p:cNvSpPr txBox="1"/>
          <p:nvPr/>
        </p:nvSpPr>
        <p:spPr>
          <a:xfrm>
            <a:off x="2995510" y="5574907"/>
            <a:ext cx="96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Eggs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962A60-57C0-87A9-4C5D-8B72F7308767}"/>
              </a:ext>
            </a:extLst>
          </p:cNvPr>
          <p:cNvSpPr txBox="1"/>
          <p:nvPr/>
        </p:nvSpPr>
        <p:spPr>
          <a:xfrm>
            <a:off x="3936770" y="5574907"/>
            <a:ext cx="96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Wool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63EC8A-61B7-6293-D15F-40A5A1826291}"/>
              </a:ext>
            </a:extLst>
          </p:cNvPr>
          <p:cNvSpPr txBox="1"/>
          <p:nvPr/>
        </p:nvSpPr>
        <p:spPr>
          <a:xfrm>
            <a:off x="7704136" y="5288725"/>
            <a:ext cx="311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Multiple global agroecological zones</a:t>
            </a:r>
          </a:p>
        </p:txBody>
      </p:sp>
      <p:pic>
        <p:nvPicPr>
          <p:cNvPr id="1036" name="Picture 12" descr="Home of the Spatial Production Allocation Model (MAPSPAM) | IFPRI INFO:  Conversation – collaboration – community site">
            <a:extLst>
              <a:ext uri="{FF2B5EF4-FFF2-40B4-BE49-F238E27FC236}">
                <a16:creationId xmlns:a16="http://schemas.microsoft.com/office/drawing/2014/main" id="{E3E57145-07F1-C551-FE9A-1F53F6640F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2935" b="15232"/>
          <a:stretch>
            <a:fillRect/>
          </a:stretch>
        </p:blipFill>
        <p:spPr bwMode="auto">
          <a:xfrm>
            <a:off x="7681049" y="4582280"/>
            <a:ext cx="778687" cy="75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BAFC169-6660-84DB-5EC0-37D0535FD353}"/>
              </a:ext>
            </a:extLst>
          </p:cNvPr>
          <p:cNvSpPr txBox="1"/>
          <p:nvPr/>
        </p:nvSpPr>
        <p:spPr>
          <a:xfrm>
            <a:off x="5703177" y="4221508"/>
            <a:ext cx="3955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Multiple ruminant and monogastric production systems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D40450-6B35-0C0F-45FE-D5DD5678FAE8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B607A2-A9AB-A438-336E-A2C71173ACD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245CAB-853F-1ED6-C73D-4A1C556DDD6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DF1F5B4-67F9-438E-D1D6-036F9307986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463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42270F0-25DF-3844-5FF0-FE45512CD42D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4A6486-AEBA-C4D4-305A-06CDC6E4D0D0}"/>
              </a:ext>
            </a:extLst>
          </p:cNvPr>
          <p:cNvSpPr txBox="1"/>
          <p:nvPr/>
        </p:nvSpPr>
        <p:spPr>
          <a:xfrm>
            <a:off x="12854" y="177912"/>
            <a:ext cx="12179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Why this matters for GTAP analysis and economic models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58700B-59CD-45AE-E20B-F4B0D2AA347E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4D5469-D653-B7EC-BD5A-AC562628D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71E7B1-7C34-1A66-2D45-6DAA61A45D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F6349F6-6E11-CA21-8FD8-AFD0818E0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291506-A9C6-E674-9CAA-3602C4AD8315}"/>
              </a:ext>
            </a:extLst>
          </p:cNvPr>
          <p:cNvSpPr txBox="1"/>
          <p:nvPr/>
        </p:nvSpPr>
        <p:spPr>
          <a:xfrm>
            <a:off x="79513" y="1523274"/>
            <a:ext cx="1195892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/>
              <a:t>Building on a similar approach used in Herrero </a:t>
            </a:r>
            <a:r>
              <a:rPr lang="en-US" sz="2000" i="1" dirty="0"/>
              <a:t>et al</a:t>
            </a:r>
            <a:r>
              <a:rPr lang="en-US" sz="2000" dirty="0"/>
              <a:t>. (2013) dataset, updated and improved coefficients across livestock systems and regions can help models better estimate </a:t>
            </a:r>
            <a:r>
              <a:rPr lang="en-US" sz="2000"/>
              <a:t>region-specific efficiencies and </a:t>
            </a:r>
            <a:r>
              <a:rPr lang="en-US" sz="2000" dirty="0"/>
              <a:t>economic costs of producing a unit of meat or milk.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/>
              <a:t>Ongoing collaboration with the GTAP team is exploring how these outputs can be incorporated into GTAP-related analyses.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/>
              <a:t>GTAP-based analyses and economic models need consistent links between production, feed-use, and emissions.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/>
              <a:t>This dataset provides biophysical livestock variables that can support more detailed representation of feed use, productivity and GHG emissions in these models.</a:t>
            </a:r>
          </a:p>
        </p:txBody>
      </p:sp>
    </p:spTree>
    <p:extLst>
      <p:ext uri="{BB962C8B-B14F-4D97-AF65-F5344CB8AC3E}">
        <p14:creationId xmlns:p14="http://schemas.microsoft.com/office/powerpoint/2010/main" val="2400182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4FD003-D8B4-63E5-CD42-7679050CF316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827620-8529-7E06-9078-F7F03A048535}"/>
              </a:ext>
            </a:extLst>
          </p:cNvPr>
          <p:cNvSpPr txBox="1"/>
          <p:nvPr/>
        </p:nvSpPr>
        <p:spPr>
          <a:xfrm>
            <a:off x="225120" y="98073"/>
            <a:ext cx="5099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Workflow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435A08-9D36-08FA-0438-659AB98F6395}"/>
              </a:ext>
            </a:extLst>
          </p:cNvPr>
          <p:cNvSpPr txBox="1">
            <a:spLocks/>
          </p:cNvSpPr>
          <p:nvPr/>
        </p:nvSpPr>
        <p:spPr>
          <a:xfrm>
            <a:off x="273968" y="6335949"/>
            <a:ext cx="6483513" cy="375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FF0000"/>
                </a:solidFill>
              </a:rPr>
              <a:t>NOTE: RESULTS ARE PRELIMINARY AND NOT FOR CITATION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7CB429-13E9-F575-6517-BC0B6DC1D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548" y="955681"/>
            <a:ext cx="9206282" cy="591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5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BB68F45-528F-2945-0F44-73C4A9F20165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B4C50-0285-478A-8A91-19D68BD4F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40" y="-168117"/>
            <a:ext cx="12107805" cy="1325563"/>
          </a:xfrm>
        </p:spPr>
        <p:txBody>
          <a:bodyPr/>
          <a:lstStyle/>
          <a:p>
            <a:r>
              <a:rPr lang="en-US" b="1" dirty="0"/>
              <a:t>The challenges addressed by this new dataset…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2A5B02-7B69-042F-F10F-05DD6D0C903A}"/>
              </a:ext>
            </a:extLst>
          </p:cNvPr>
          <p:cNvSpPr txBox="1"/>
          <p:nvPr/>
        </p:nvSpPr>
        <p:spPr>
          <a:xfrm>
            <a:off x="127000" y="918422"/>
            <a:ext cx="119936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-Consistency of livestock productivity (bottom-up approach):</a:t>
            </a:r>
          </a:p>
          <a:p>
            <a:endParaRPr lang="en-US" sz="2400" b="1" dirty="0"/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/>
              <a:t>Animal performance is influenced by feed availability and nutritional quality, climate and topographic conditions, animal activity, age and physiological status, predominant breed type (i.e. cattle) and management practices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856A86-014F-4F9F-1405-C4BDF45A37CA}"/>
              </a:ext>
            </a:extLst>
          </p:cNvPr>
          <p:cNvSpPr txBox="1"/>
          <p:nvPr/>
        </p:nvSpPr>
        <p:spPr>
          <a:xfrm>
            <a:off x="157727" y="3115059"/>
            <a:ext cx="117094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-Consistency of methane and nitrous oxide emissions with diet composition and animal physiology:</a:t>
            </a:r>
          </a:p>
          <a:p>
            <a:pPr algn="just"/>
            <a:endParaRPr lang="en-US" sz="2400" b="1" dirty="0"/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/>
              <a:t>Ruminant degradation of individual feed items simulated using a validated nutritional model (RNS)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/>
              <a:t>D</a:t>
            </a:r>
            <a:r>
              <a:rPr lang="en-US" sz="2400" dirty="0"/>
              <a:t>ifferences in nitrogen partitioning, retention and excretion in manure by animal type and physiological status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63F55-8EBB-5D95-EEE8-BE6E11D74F65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C4EF2B-4C6F-2FA3-BD70-C2E67F370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F300D4-4306-F5C0-58FC-0794B11385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83E6F0B-A42A-E01A-7FE8-2550DA0A89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12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21DA7-6EC8-4B54-64AD-D5D4A3241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7A8C96-E138-B290-471B-BF85523D95E9}"/>
              </a:ext>
            </a:extLst>
          </p:cNvPr>
          <p:cNvSpPr txBox="1"/>
          <p:nvPr/>
        </p:nvSpPr>
        <p:spPr>
          <a:xfrm>
            <a:off x="42175" y="964947"/>
            <a:ext cx="1199626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400" dirty="0"/>
              <a:t>Detailed description of feed items across main feed categories (&gt;200 feed items)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/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i="1" dirty="0"/>
              <a:t>For monogastric</a:t>
            </a:r>
            <a:r>
              <a:rPr lang="en-US" altLang="en-US" sz="2400" dirty="0"/>
              <a:t>: 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/>
              <a:t>Animal-specific feed quality parameters to estimate metabolizable energy, nutrient partitioning and nitrogen excretion using nutritional equations (NRC).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Spatial allocation of locally produced grains and by-products </a:t>
            </a:r>
            <a:r>
              <a:rPr lang="en-US" altLang="en-US" sz="2000" dirty="0"/>
              <a:t>(</a:t>
            </a:r>
            <a:r>
              <a:rPr lang="en-US" altLang="en-US" sz="2000" dirty="0" err="1"/>
              <a:t>MapSPAM</a:t>
            </a:r>
            <a:r>
              <a:rPr lang="en-US" altLang="en-US" sz="2000" dirty="0"/>
              <a:t> 2020, v2);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 dirty="0"/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400" i="1" dirty="0"/>
              <a:t>For ruminant</a:t>
            </a:r>
            <a:r>
              <a:rPr lang="en-US" sz="2400" dirty="0"/>
              <a:t>: 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Spatial explicit representation of grasslands extent and productivity (rangelands, converted rangelands, improved pastures), including vegetation type (C</a:t>
            </a:r>
            <a:r>
              <a:rPr lang="en-US" sz="2000" baseline="-25000" dirty="0"/>
              <a:t>3</a:t>
            </a:r>
            <a:r>
              <a:rPr lang="en-US" sz="2000" dirty="0"/>
              <a:t>/C</a:t>
            </a:r>
            <a:r>
              <a:rPr lang="en-US" sz="2000" baseline="-25000" dirty="0"/>
              <a:t>4</a:t>
            </a:r>
            <a:r>
              <a:rPr lang="en-US" sz="2000" dirty="0"/>
              <a:t>), legume content and the constraints caused by tree cover (HYDE v3.3, ORCHIDEE Model);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Explicit inclusion of hay, and supplements, including scavenging of shrubs and other vegetation, silage production and consumption (CROPGRIDS); 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/>
              <a:t>Linking cropping systems to crop residue availability.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/>
              <a:t>Description of nutritional aspects in validated process-based model (RNS)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9B7EFE-AE26-F343-88E7-9A264201D50A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A321C-0C50-91B6-55FA-80D3C575C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ED01C1-9EC0-622D-553B-1C8D13C58D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D1D771F-25BA-FC01-9262-8BEAC2702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3E73CF-ECAC-6DCA-FDD1-017DD7CD5D64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FBB005-E351-7BCE-9968-6F05D1FCE47E}"/>
              </a:ext>
            </a:extLst>
          </p:cNvPr>
          <p:cNvSpPr txBox="1"/>
          <p:nvPr/>
        </p:nvSpPr>
        <p:spPr>
          <a:xfrm>
            <a:off x="79513" y="209375"/>
            <a:ext cx="11903103" cy="6120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Better feed system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2155559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FC1717-50DB-EB8F-CD0F-D66098333A4C}"/>
              </a:ext>
            </a:extLst>
          </p:cNvPr>
          <p:cNvSpPr txBox="1"/>
          <p:nvPr/>
        </p:nvSpPr>
        <p:spPr>
          <a:xfrm>
            <a:off x="159026" y="1085754"/>
            <a:ext cx="114399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-Harmonization of livestock production and feed availability:</a:t>
            </a:r>
          </a:p>
          <a:p>
            <a:endParaRPr lang="en-US" sz="2000" b="1" dirty="0"/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/>
              <a:t>Refined herd/flock parameters (new metadata) to reconcile modeled production with official national statistics (FAOSTAT, national reports);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/>
              <a:t>Consistency between animal numbers, production, and feed availability (cross-checks with Food Balance Sheets/SUA for key feed items);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/>
              <a:t>Avoidance of regional biases that can overestimate or underestimate emissions at the country level.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B9663-2F8E-0612-6624-1AA5D2B8BB59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DB6BFE-34EA-CCE9-9889-646F2001A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3A91B1-2C08-F4F3-F7AC-E7B4F0134D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409B741-4F68-76CE-4E8B-A29C73862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B747D7-5139-99AB-7927-4B57E2FC31BE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9F1295-04A3-0CFE-21AC-AAC11F558C02}"/>
              </a:ext>
            </a:extLst>
          </p:cNvPr>
          <p:cNvSpPr txBox="1"/>
          <p:nvPr/>
        </p:nvSpPr>
        <p:spPr>
          <a:xfrm>
            <a:off x="79513" y="228146"/>
            <a:ext cx="10479819" cy="546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Harmonized Dataset with Official Statistics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1868F2E-4829-E918-8DCF-F77F5866F1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733" r="1100" b="16754"/>
          <a:stretch>
            <a:fillRect/>
          </a:stretch>
        </p:blipFill>
        <p:spPr>
          <a:xfrm>
            <a:off x="6385682" y="3415355"/>
            <a:ext cx="5088768" cy="26487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73709B2-245F-9D65-4D15-C1BD23319F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724" b="11545"/>
          <a:stretch/>
        </p:blipFill>
        <p:spPr>
          <a:xfrm>
            <a:off x="717550" y="3538929"/>
            <a:ext cx="5088770" cy="21276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CEE5AE6-162D-B47B-3BE3-6447ECECE3BA}"/>
              </a:ext>
            </a:extLst>
          </p:cNvPr>
          <p:cNvSpPr txBox="1"/>
          <p:nvPr/>
        </p:nvSpPr>
        <p:spPr>
          <a:xfrm>
            <a:off x="315401" y="3315100"/>
            <a:ext cx="5780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Harmonization of Chicken Meat Production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BF68B2-86E0-A5E3-5286-42777448DE5A}"/>
              </a:ext>
            </a:extLst>
          </p:cNvPr>
          <p:cNvSpPr txBox="1"/>
          <p:nvPr/>
        </p:nvSpPr>
        <p:spPr>
          <a:xfrm>
            <a:off x="1414663" y="5481893"/>
            <a:ext cx="3424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Matching coverage &gt;98%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9A8C9C-3A2B-207D-C25F-E2F7E1C69721}"/>
              </a:ext>
            </a:extLst>
          </p:cNvPr>
          <p:cNvSpPr txBox="1">
            <a:spLocks/>
          </p:cNvSpPr>
          <p:nvPr/>
        </p:nvSpPr>
        <p:spPr>
          <a:xfrm>
            <a:off x="79513" y="5772246"/>
            <a:ext cx="6483513" cy="375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FF0000"/>
                </a:solidFill>
              </a:rPr>
              <a:t>NOTE: RESULTS ARE PRELIMINARY AND NOT FOR CITATION</a:t>
            </a:r>
          </a:p>
        </p:txBody>
      </p:sp>
    </p:spTree>
    <p:extLst>
      <p:ext uri="{BB962C8B-B14F-4D97-AF65-F5344CB8AC3E}">
        <p14:creationId xmlns:p14="http://schemas.microsoft.com/office/powerpoint/2010/main" val="1580207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862E77-B8C0-CA98-DFC1-3CC68B16F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9" t="17022" r="7387" b="15285"/>
          <a:stretch>
            <a:fillRect/>
          </a:stretch>
        </p:blipFill>
        <p:spPr>
          <a:xfrm>
            <a:off x="6261015" y="3591186"/>
            <a:ext cx="5406060" cy="2216149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45BFE1-26AF-4ECA-11D9-9F8994AC54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" t="7763" r="10261" b="20587"/>
          <a:stretch>
            <a:fillRect/>
          </a:stretch>
        </p:blipFill>
        <p:spPr>
          <a:xfrm>
            <a:off x="5846596" y="986232"/>
            <a:ext cx="5559425" cy="24081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088D2F-EAB3-99B1-6C72-7AFD3C129F66}"/>
              </a:ext>
            </a:extLst>
          </p:cNvPr>
          <p:cNvSpPr txBox="1"/>
          <p:nvPr/>
        </p:nvSpPr>
        <p:spPr>
          <a:xfrm>
            <a:off x="6261015" y="3296153"/>
            <a:ext cx="6097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en-US" dirty="0"/>
              <a:t>Methane emissions, beef cattle 2020 (Bilotto </a:t>
            </a:r>
            <a:r>
              <a:rPr lang="en-US" i="1" dirty="0"/>
              <a:t>et al. </a:t>
            </a:r>
            <a:r>
              <a:rPr lang="en-US" dirty="0"/>
              <a:t>in prep)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97EF24-682B-B741-FA9F-D23044C5DC26}"/>
              </a:ext>
            </a:extLst>
          </p:cNvPr>
          <p:cNvSpPr txBox="1">
            <a:spLocks/>
          </p:cNvSpPr>
          <p:nvPr/>
        </p:nvSpPr>
        <p:spPr>
          <a:xfrm>
            <a:off x="119622" y="4030603"/>
            <a:ext cx="5811365" cy="140247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/>
              <a:t>-</a:t>
            </a:r>
            <a:r>
              <a:rPr lang="en-US" sz="2400" b="1" dirty="0">
                <a:solidFill>
                  <a:srgbClr val="FF0000"/>
                </a:solidFill>
              </a:rPr>
              <a:t>Biological consistency</a:t>
            </a:r>
          </a:p>
          <a:p>
            <a:pPr algn="l"/>
            <a:r>
              <a:rPr lang="en-US" sz="2400" dirty="0"/>
              <a:t>-</a:t>
            </a:r>
            <a:r>
              <a:rPr lang="en-US" sz="2400" b="1" dirty="0">
                <a:solidFill>
                  <a:srgbClr val="FF0000"/>
                </a:solidFill>
              </a:rPr>
              <a:t>Matching national statistics </a:t>
            </a:r>
            <a:r>
              <a:rPr lang="en-US" sz="2400" dirty="0"/>
              <a:t>(e.g. total production, producing/slaughtered animals, feed availability and others)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5A9D4C-BDFD-593C-620A-D0AE75E4BA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18" t="7205" r="15136" b="24965"/>
          <a:stretch>
            <a:fillRect/>
          </a:stretch>
        </p:blipFill>
        <p:spPr>
          <a:xfrm>
            <a:off x="119622" y="1084184"/>
            <a:ext cx="5688873" cy="27181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DB8E30-9382-1284-4EC4-3E94524CBC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411" t="29547" r="1655" b="31652"/>
          <a:stretch>
            <a:fillRect/>
          </a:stretch>
        </p:blipFill>
        <p:spPr>
          <a:xfrm>
            <a:off x="951825" y="2788314"/>
            <a:ext cx="617666" cy="11323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5D3CD3-9107-DD22-4760-81E9617B55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9844" t="38433" b="38435"/>
          <a:stretch>
            <a:fillRect/>
          </a:stretch>
        </p:blipFill>
        <p:spPr>
          <a:xfrm>
            <a:off x="6065670" y="2087824"/>
            <a:ext cx="1015622" cy="12083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7D25F5-D84F-8B65-853D-06F2FD138459}"/>
              </a:ext>
            </a:extLst>
          </p:cNvPr>
          <p:cNvSpPr txBox="1"/>
          <p:nvPr/>
        </p:nvSpPr>
        <p:spPr>
          <a:xfrm>
            <a:off x="8142305" y="5497555"/>
            <a:ext cx="3787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en-US" dirty="0"/>
              <a:t>Chicken meat production, backyard systems 2020 (Bilotto </a:t>
            </a:r>
            <a:r>
              <a:rPr lang="en-US" i="1" dirty="0"/>
              <a:t>et al. </a:t>
            </a:r>
            <a:r>
              <a:rPr lang="en-US" dirty="0"/>
              <a:t>in prep)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0F84CF-3F1E-2713-C0B2-67934E0964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3281" t="44640" b="41819"/>
          <a:stretch/>
        </p:blipFill>
        <p:spPr>
          <a:xfrm>
            <a:off x="6498943" y="5040355"/>
            <a:ext cx="819150" cy="914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116DA1-A4C3-7505-D676-ACDDE0986DEB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C1A1B0-6008-F6D2-17DA-AF9C6FB4F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8D6FC4-7DA9-0133-5379-F95B70537A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C241975-6250-62D0-2E67-8781F2AAB1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E3E8C7-3320-A11B-56E2-086CBF8A33E2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368DC1-28F0-383D-03E2-C364FB9EA167}"/>
              </a:ext>
            </a:extLst>
          </p:cNvPr>
          <p:cNvSpPr txBox="1"/>
          <p:nvPr/>
        </p:nvSpPr>
        <p:spPr>
          <a:xfrm>
            <a:off x="33498" y="185196"/>
            <a:ext cx="11957858" cy="589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From Livestock Dynamics to Spatially Explicit Outputs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5ECBE4-04D9-22D6-A6C9-7F36BB1FE4DE}"/>
              </a:ext>
            </a:extLst>
          </p:cNvPr>
          <p:cNvSpPr txBox="1">
            <a:spLocks/>
          </p:cNvSpPr>
          <p:nvPr/>
        </p:nvSpPr>
        <p:spPr>
          <a:xfrm>
            <a:off x="79513" y="5765792"/>
            <a:ext cx="6483513" cy="375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FF0000"/>
                </a:solidFill>
              </a:rPr>
              <a:t>NOTE: RESULTS ARE PRELIMINARY AND NOT FOR CITATION</a:t>
            </a:r>
          </a:p>
        </p:txBody>
      </p:sp>
    </p:spTree>
    <p:extLst>
      <p:ext uri="{BB962C8B-B14F-4D97-AF65-F5344CB8AC3E}">
        <p14:creationId xmlns:p14="http://schemas.microsoft.com/office/powerpoint/2010/main" val="3497286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9A94E2-CAFF-9355-8C12-7F77B127F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5"/>
          <a:stretch>
            <a:fillRect/>
          </a:stretch>
        </p:blipFill>
        <p:spPr bwMode="auto">
          <a:xfrm>
            <a:off x="58807" y="1583575"/>
            <a:ext cx="6019800" cy="2931322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131CBE-5B98-7F22-2633-80E7F2290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2387565"/>
            <a:ext cx="5943600" cy="3432810"/>
          </a:xfrm>
          <a:prstGeom prst="rect">
            <a:avLst/>
          </a:prstGeo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6BE5A3-E06B-7611-E5C5-A05B7F49B8DC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743919-7994-C031-9D71-635FFC4B7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3905EC-5767-58FB-9D3A-02723236F4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8" name="Picture 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C63646D-E028-C27D-DCCB-A5D2D0A037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87724A-B32F-C366-7B8B-14364E6F0ED2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187078-99F1-4C31-D61B-2AFCD10659D0}"/>
              </a:ext>
            </a:extLst>
          </p:cNvPr>
          <p:cNvSpPr txBox="1"/>
          <p:nvPr/>
        </p:nvSpPr>
        <p:spPr>
          <a:xfrm>
            <a:off x="10965" y="-356750"/>
            <a:ext cx="12157215" cy="1757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Regional Patterns in Livestock Production and Feed Use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0D786A5-0624-07E5-77E2-C2304A4AE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3" t="84963" r="29092"/>
          <a:stretch>
            <a:fillRect/>
          </a:stretch>
        </p:blipFill>
        <p:spPr bwMode="auto">
          <a:xfrm>
            <a:off x="4427503" y="4510695"/>
            <a:ext cx="628153" cy="522775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B1C678-9215-1971-0658-A3B8D72D5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55" t="84963" r="39263"/>
          <a:stretch>
            <a:fillRect/>
          </a:stretch>
        </p:blipFill>
        <p:spPr bwMode="auto">
          <a:xfrm>
            <a:off x="2483469" y="4510695"/>
            <a:ext cx="1166738" cy="522775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9758425-9CBF-B466-81C5-D2D7FAAADA9B}"/>
              </a:ext>
            </a:extLst>
          </p:cNvPr>
          <p:cNvSpPr txBox="1"/>
          <p:nvPr/>
        </p:nvSpPr>
        <p:spPr>
          <a:xfrm>
            <a:off x="1482689" y="4595110"/>
            <a:ext cx="106848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Ruminants </a:t>
            </a:r>
          </a:p>
          <a:p>
            <a:r>
              <a:rPr lang="en-US" sz="800" dirty="0"/>
              <a:t>(Grazing and Mixed)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2B497E-7F2C-4C9B-8C79-5A18742BEC9F}"/>
              </a:ext>
            </a:extLst>
          </p:cNvPr>
          <p:cNvSpPr txBox="1"/>
          <p:nvPr/>
        </p:nvSpPr>
        <p:spPr>
          <a:xfrm>
            <a:off x="3709121" y="4618705"/>
            <a:ext cx="11667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Monogastric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633665-4E20-417A-AA6F-03C2C4620131}"/>
              </a:ext>
            </a:extLst>
          </p:cNvPr>
          <p:cNvSpPr/>
          <p:nvPr/>
        </p:nvSpPr>
        <p:spPr>
          <a:xfrm>
            <a:off x="69772" y="1469546"/>
            <a:ext cx="6019800" cy="362579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538F34-D111-B6B5-9E02-01B78BFE94AC}"/>
              </a:ext>
            </a:extLst>
          </p:cNvPr>
          <p:cNvSpPr/>
          <p:nvPr/>
        </p:nvSpPr>
        <p:spPr>
          <a:xfrm>
            <a:off x="6134102" y="2334452"/>
            <a:ext cx="6019800" cy="34859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19BB74-9F67-2E13-DA17-8800CDA72A3B}"/>
              </a:ext>
            </a:extLst>
          </p:cNvPr>
          <p:cNvSpPr txBox="1">
            <a:spLocks/>
          </p:cNvSpPr>
          <p:nvPr/>
        </p:nvSpPr>
        <p:spPr>
          <a:xfrm>
            <a:off x="79513" y="5772246"/>
            <a:ext cx="6483513" cy="375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FF0000"/>
                </a:solidFill>
              </a:rPr>
              <a:t>NOTE: RESULTS ARE PRELIMINARY AND NOT FOR CITATION</a:t>
            </a:r>
          </a:p>
        </p:txBody>
      </p:sp>
    </p:spTree>
    <p:extLst>
      <p:ext uri="{BB962C8B-B14F-4D97-AF65-F5344CB8AC3E}">
        <p14:creationId xmlns:p14="http://schemas.microsoft.com/office/powerpoint/2010/main" val="1051655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1B0C5F-FD13-D68A-C732-65600913655D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46BA78-1AFA-AB5F-F1EC-4AD9CC10EECE}"/>
              </a:ext>
            </a:extLst>
          </p:cNvPr>
          <p:cNvSpPr txBox="1"/>
          <p:nvPr/>
        </p:nvSpPr>
        <p:spPr>
          <a:xfrm>
            <a:off x="121093" y="203712"/>
            <a:ext cx="118219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>
                <a:solidFill>
                  <a:srgbClr val="000000"/>
                </a:solidFill>
                <a:effectLst/>
              </a:rPr>
              <a:t>What this brings to the FAIR data landscape</a:t>
            </a:r>
            <a:endParaRPr lang="en-US" sz="3600" b="1" i="0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09669B-D547-2D18-4B98-8445C783BDBC}"/>
              </a:ext>
            </a:extLst>
          </p:cNvPr>
          <p:cNvSpPr txBox="1"/>
          <p:nvPr/>
        </p:nvSpPr>
        <p:spPr>
          <a:xfrm>
            <a:off x="216874" y="1189882"/>
            <a:ext cx="11937193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/>
              <a:t>Improved interoperability and openness: </a:t>
            </a:r>
          </a:p>
          <a:p>
            <a:pPr algn="just"/>
            <a:r>
              <a:rPr lang="en-US" dirty="0"/>
              <a:t>-Dataset with standardized structure, coded in R, new metadata, and a dedicated web repository;</a:t>
            </a:r>
          </a:p>
          <a:p>
            <a:pPr algn="just"/>
            <a:r>
              <a:rPr lang="en-US" dirty="0"/>
              <a:t>-Designed to integrate seamlessly with existing FAIR feed, livestock, and environmental datasets.</a:t>
            </a:r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/>
              <a:t>A richer and more explicit representation of feed systems:</a:t>
            </a:r>
          </a:p>
          <a:p>
            <a:pPr algn="just"/>
            <a:r>
              <a:rPr lang="en-US" dirty="0"/>
              <a:t>-Detailed description of feed items, nutritional aspects and their role in animal diets;</a:t>
            </a:r>
          </a:p>
          <a:p>
            <a:pPr algn="just"/>
            <a:r>
              <a:rPr lang="en-US" dirty="0"/>
              <a:t>-Potential traceability of feed origin, processing, and use within livestock systems;</a:t>
            </a:r>
          </a:p>
          <a:p>
            <a:pPr algn="just"/>
            <a:r>
              <a:rPr lang="en-US" dirty="0"/>
              <a:t>-Direct connection between crop production, residues, by-products, and livestock feeding.</a:t>
            </a:r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/>
              <a:t>A holistic, system-level perspective and biologically consistent:</a:t>
            </a:r>
          </a:p>
          <a:p>
            <a:pPr algn="just"/>
            <a:r>
              <a:rPr lang="en-US" dirty="0"/>
              <a:t>-Integrates feed availability, animal performance, herd dynamics, and emissions within a single consistent framework;</a:t>
            </a:r>
          </a:p>
          <a:p>
            <a:pPr algn="just"/>
            <a:r>
              <a:rPr lang="en-US" dirty="0"/>
              <a:t>-Captures biological, environmental, and management constraints simultaneously</a:t>
            </a:r>
          </a:p>
          <a:p>
            <a:pPr algn="just"/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1" dirty="0"/>
              <a:t>Flexibility for future applications:</a:t>
            </a:r>
          </a:p>
          <a:p>
            <a:pPr algn="just"/>
            <a:r>
              <a:rPr lang="en-US" dirty="0"/>
              <a:t>-Modular design supporting analyses from animal, feed, and market perspectives, with potential integration into GTAP and other economic modelling frameworks.</a:t>
            </a:r>
          </a:p>
          <a:p>
            <a:pPr algn="just"/>
            <a:r>
              <a:rPr lang="en-US" dirty="0"/>
              <a:t>-Harmonized structure supports reuse, updates, and extension to new scenarios, regions, and research questions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5FA9B1-FC5E-9572-1041-C28E2B30F0F4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CBD1B0-D104-1C2A-ED03-71D6B2C89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F66B06-DFC7-9F27-3F2A-8E842AB058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A44B878-B90A-9E3C-8B3C-61028D326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16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373ADD-4769-2956-6D93-92AF28E388C7}"/>
              </a:ext>
            </a:extLst>
          </p:cNvPr>
          <p:cNvSpPr txBox="1"/>
          <p:nvPr/>
        </p:nvSpPr>
        <p:spPr>
          <a:xfrm>
            <a:off x="306514" y="1074509"/>
            <a:ext cx="1169401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/>
              <a:t>We developed a comprehensive dataset that enables us to: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b="1" dirty="0"/>
              <a:t>Assess animal productivity and mitigation strategies</a:t>
            </a:r>
            <a:r>
              <a:rPr lang="en-US" sz="1600" dirty="0"/>
              <a:t> resulting from changes in diet composition, ruminal conditions, herd dynamics, animal categories, breeds, and genetic potential;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b="1" dirty="0"/>
              <a:t>Explore climate change impacts and adaptation strategies</a:t>
            </a:r>
            <a:r>
              <a:rPr lang="en-US" sz="1600" dirty="0"/>
              <a:t> through multi-annual projections affecting feed availability, animal performance, and emissions;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b="1" dirty="0"/>
              <a:t>Evaluate the effects of introducing new feed resources</a:t>
            </a:r>
            <a:r>
              <a:rPr lang="en-US" sz="1600" dirty="0"/>
              <a:t> on animal performance and feed-use efficiency;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b="1" dirty="0"/>
              <a:t>Trace the origin of feed items</a:t>
            </a:r>
            <a:r>
              <a:rPr lang="en-US" sz="1600" dirty="0"/>
              <a:t> </a:t>
            </a:r>
            <a:r>
              <a:rPr lang="en-US" sz="1600" b="1" dirty="0"/>
              <a:t>and link land-use change to regional shifts in diet composition. </a:t>
            </a:r>
            <a:r>
              <a:rPr lang="en-US" sz="1600" dirty="0"/>
              <a:t>This could integrate </a:t>
            </a:r>
            <a:r>
              <a:rPr lang="en-US" sz="1600" i="1" dirty="0"/>
              <a:t>upstream emissions</a:t>
            </a:r>
            <a:r>
              <a:rPr lang="en-US" sz="1600" dirty="0"/>
              <a:t> into the analysis, distinguishing between local and non-local feed sources, including feed sourcing dynamics, and facilitate estimation of soil organic carbon changes;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b="1" dirty="0"/>
              <a:t>Investigate pathways to circularity in livestock diets</a:t>
            </a:r>
            <a:r>
              <a:rPr lang="en-US" sz="1600" dirty="0"/>
              <a:t>, including the use of alternative and residual feed resources;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b="1" dirty="0"/>
              <a:t>Supports modelling disease dynamics and animal health interventions</a:t>
            </a:r>
            <a:r>
              <a:rPr lang="en-US" sz="1600" dirty="0"/>
              <a:t>, through explicit representation of animal populations, herd structure, and production systems.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74D2AE-EB61-F5F8-052E-53F907948A4B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A13CCA-6FD5-52EF-EDFF-247B673FA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E93F8E-78CF-43D6-271E-E9382C9A71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6762B54-6BDA-9875-70F1-E0082903E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F9149E-63B0-0C49-C854-A15BB5D06261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6D4784-081C-A887-4E71-20E8A543D72F}"/>
              </a:ext>
            </a:extLst>
          </p:cNvPr>
          <p:cNvSpPr txBox="1"/>
          <p:nvPr/>
        </p:nvSpPr>
        <p:spPr>
          <a:xfrm>
            <a:off x="178615" y="133704"/>
            <a:ext cx="118219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>
                <a:solidFill>
                  <a:srgbClr val="000000"/>
                </a:solidFill>
                <a:effectLst/>
              </a:rPr>
              <a:t>Opportunities and practical </a:t>
            </a:r>
            <a:r>
              <a:rPr lang="en-US" sz="3600" b="1" dirty="0">
                <a:solidFill>
                  <a:srgbClr val="000000"/>
                </a:solidFill>
              </a:rPr>
              <a:t>i</a:t>
            </a:r>
            <a:r>
              <a:rPr lang="en-US" sz="3600" b="1" i="0" dirty="0">
                <a:solidFill>
                  <a:srgbClr val="000000"/>
                </a:solidFill>
                <a:effectLst/>
              </a:rPr>
              <a:t>mplications</a:t>
            </a:r>
            <a:endParaRPr lang="en-US" sz="3600" b="1" i="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30884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078FF81-0A06-705F-D0A4-EEFD649E8062}"/>
              </a:ext>
            </a:extLst>
          </p:cNvPr>
          <p:cNvSpPr txBox="1"/>
          <p:nvPr/>
        </p:nvSpPr>
        <p:spPr>
          <a:xfrm>
            <a:off x="0" y="1773108"/>
            <a:ext cx="11956027" cy="2757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This work was supported by:</a:t>
            </a:r>
          </a:p>
          <a:p>
            <a:pPr marL="342900" marR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Cornell Atkinson Center for Sustainability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the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College of Agriculture and Life Sciences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lang="en-US" sz="2400" b="1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Cornell University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342900" marR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Land &amp; Carbon Lab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an initiative convened by the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World Resources Institute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the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Bezos Earth Fund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 also thank the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Environmental Defense Fund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its partnership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338DD8-01D0-C91E-8757-D1231CEAF435}"/>
              </a:ext>
            </a:extLst>
          </p:cNvPr>
          <p:cNvSpPr/>
          <p:nvPr/>
        </p:nvSpPr>
        <p:spPr>
          <a:xfrm>
            <a:off x="0" y="6100118"/>
            <a:ext cx="12179146" cy="75788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0A6A60-01C9-C763-E441-0A6C55FFB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286" y="6168497"/>
            <a:ext cx="1738283" cy="621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5FDF06-0E17-124D-63FE-00037E77EB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13" t="32453" r="19584" b="29900"/>
          <a:stretch/>
        </p:blipFill>
        <p:spPr>
          <a:xfrm>
            <a:off x="79513" y="6142204"/>
            <a:ext cx="2301482" cy="715796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E1F4A5D-A8C7-22E3-D702-979FC96E8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8315" y="6054037"/>
            <a:ext cx="2550126" cy="8500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34CC8A1-1222-9EFF-ADA6-3FC961B078B5}"/>
              </a:ext>
            </a:extLst>
          </p:cNvPr>
          <p:cNvSpPr/>
          <p:nvPr/>
        </p:nvSpPr>
        <p:spPr>
          <a:xfrm>
            <a:off x="12854" y="-7565"/>
            <a:ext cx="12179146" cy="8576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E822F3-14B5-43C7-A6EE-AC9FB9B3B221}"/>
              </a:ext>
            </a:extLst>
          </p:cNvPr>
          <p:cNvSpPr txBox="1"/>
          <p:nvPr/>
        </p:nvSpPr>
        <p:spPr>
          <a:xfrm>
            <a:off x="81501" y="98073"/>
            <a:ext cx="4690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600" b="1" i="0">
                <a:solidFill>
                  <a:srgbClr val="000000"/>
                </a:solidFill>
                <a:effectLst/>
              </a:defRPr>
            </a:lvl1pPr>
          </a:lstStyle>
          <a:p>
            <a:r>
              <a:rPr lang="en-US" dirty="0"/>
              <a:t>Acknowledgments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5523F2-F674-DCEC-A115-9CAFB0BD3A10}"/>
              </a:ext>
            </a:extLst>
          </p:cNvPr>
          <p:cNvSpPr txBox="1"/>
          <p:nvPr/>
        </p:nvSpPr>
        <p:spPr>
          <a:xfrm>
            <a:off x="2019432" y="4547933"/>
            <a:ext cx="81659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600" b="1" i="0">
                <a:solidFill>
                  <a:srgbClr val="000000"/>
                </a:solidFill>
                <a:effectLst/>
              </a:defRPr>
            </a:lvl1pPr>
          </a:lstStyle>
          <a:p>
            <a:r>
              <a:rPr lang="en-US" dirty="0"/>
              <a:t>Thanks for your attention! Questions?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FD7356-A0CB-00E6-7452-8F4DEB3E2ABB}"/>
              </a:ext>
            </a:extLst>
          </p:cNvPr>
          <p:cNvSpPr txBox="1"/>
          <p:nvPr/>
        </p:nvSpPr>
        <p:spPr>
          <a:xfrm>
            <a:off x="5050128" y="80631"/>
            <a:ext cx="71418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bg1"/>
                </a:solidFill>
                <a:latin typeface="Work Sans" pitchFamily="2" charset="77"/>
              </a:defRPr>
            </a:lvl1pPr>
          </a:lstStyle>
          <a:p>
            <a:pPr algn="r"/>
            <a:r>
              <a:rPr lang="en-US" sz="2000" dirty="0"/>
              <a:t>29th Annual Conference on Global Economic Analysis | Kyoto, Japan | June 17-19, 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999204-69D5-7EE5-BBD0-9BF441009F68}"/>
              </a:ext>
            </a:extLst>
          </p:cNvPr>
          <p:cNvSpPr txBox="1"/>
          <p:nvPr/>
        </p:nvSpPr>
        <p:spPr>
          <a:xfrm>
            <a:off x="68827" y="944352"/>
            <a:ext cx="1188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We gratefully acknowledge all contributors and co-authors across the institutions that made this work possible.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D56AB5-75BA-91A6-72F5-44405FC93213}"/>
              </a:ext>
            </a:extLst>
          </p:cNvPr>
          <p:cNvSpPr txBox="1"/>
          <p:nvPr/>
        </p:nvSpPr>
        <p:spPr>
          <a:xfrm>
            <a:off x="3623622" y="5283600"/>
            <a:ext cx="4220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600" b="1" i="0">
                <a:solidFill>
                  <a:srgbClr val="000000"/>
                </a:solidFill>
                <a:effectLst/>
              </a:defRPr>
            </a:lvl1pPr>
          </a:lstStyle>
          <a:p>
            <a:r>
              <a:rPr lang="en-US" sz="2400" dirty="0"/>
              <a:t>Contact: </a:t>
            </a:r>
            <a:r>
              <a:rPr lang="en-US" sz="2400" dirty="0">
                <a:hlinkClick r:id="rId5"/>
              </a:rPr>
              <a:t>fmb59@cornell.edu</a:t>
            </a:r>
            <a:r>
              <a:rPr lang="en-US" sz="240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BE6A3BD-F657-DCC6-B75E-1500015FEB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672"/>
          <a:stretch>
            <a:fillRect/>
          </a:stretch>
        </p:blipFill>
        <p:spPr>
          <a:xfrm>
            <a:off x="10566206" y="4576804"/>
            <a:ext cx="1472235" cy="14821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9C5DEA2-1D21-F272-F9D2-48DEF7DC9209}"/>
              </a:ext>
            </a:extLst>
          </p:cNvPr>
          <p:cNvSpPr txBox="1"/>
          <p:nvPr/>
        </p:nvSpPr>
        <p:spPr>
          <a:xfrm>
            <a:off x="1815735" y="5702093"/>
            <a:ext cx="86556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 i="0">
                <a:solidFill>
                  <a:srgbClr val="000000"/>
                </a:solidFill>
                <a:effectLst/>
              </a:defRPr>
            </a:lvl1pPr>
          </a:lstStyle>
          <a:p>
            <a:r>
              <a:rPr lang="en-US" dirty="0"/>
              <a:t>URL: </a:t>
            </a:r>
            <a:r>
              <a:rPr lang="en-US" dirty="0">
                <a:hlinkClick r:id="rId7"/>
              </a:rPr>
              <a:t>https://cals.cornell.edu/food-systems-global-change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9908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4741</TotalTime>
  <Words>1261</Words>
  <Application>Microsoft Office PowerPoint</Application>
  <PresentationFormat>Widescreen</PresentationFormat>
  <Paragraphs>130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Wingdings</vt:lpstr>
      <vt:lpstr>Work Sans</vt:lpstr>
      <vt:lpstr>Office Theme</vt:lpstr>
      <vt:lpstr>Global Livestock Systems circa 2020 </vt:lpstr>
      <vt:lpstr>PowerPoint Presentation</vt:lpstr>
      <vt:lpstr>PowerPoint Presentation</vt:lpstr>
      <vt:lpstr>PowerPoint Presentation</vt:lpstr>
      <vt:lpstr>PowerPoint Presentation</vt:lpstr>
      <vt:lpstr>The challenges addressed by this new dataset…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Cornell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Franco Maximiliano Bilotto</dc:creator>
  <cp:lastModifiedBy>Franco Maximiliano Bilotto</cp:lastModifiedBy>
  <cp:revision>28</cp:revision>
  <dcterms:created xsi:type="dcterms:W3CDTF">2026-06-06T19:12:34Z</dcterms:created>
  <dcterms:modified xsi:type="dcterms:W3CDTF">2026-06-18T21:31:45Z</dcterms:modified>
</cp:coreProperties>
</file>