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2" r:id="rId2"/>
    <p:sldId id="271" r:id="rId3"/>
    <p:sldId id="266" r:id="rId4"/>
    <p:sldId id="269" r:id="rId5"/>
    <p:sldId id="270" r:id="rId6"/>
    <p:sldId id="267" r:id="rId7"/>
    <p:sldId id="268" r:id="rId8"/>
    <p:sldId id="257" r:id="rId9"/>
    <p:sldId id="263" r:id="rId10"/>
    <p:sldId id="264" r:id="rId11"/>
    <p:sldId id="261" r:id="rId12"/>
    <p:sldId id="27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635" autoAdjust="0"/>
  </p:normalViewPr>
  <p:slideViewPr>
    <p:cSldViewPr snapToGrid="0">
      <p:cViewPr>
        <p:scale>
          <a:sx n="60" d="100"/>
          <a:sy n="60" d="100"/>
        </p:scale>
        <p:origin x="1522" y="26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96B669-4E6F-4136-9FBA-2BD5DE15C4C8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B49064-60B8-4B94-8B7F-168009D144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428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B49064-60B8-4B94-8B7F-168009D1449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6251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Research on quantifying FLW at each stage of FSC is mainly missing </a:t>
            </a: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B49064-60B8-4B94-8B7F-168009D1449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251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i="1" dirty="0">
                <a:latin typeface="Verdana" pitchFamily="34" charset="0"/>
              </a:rPr>
              <a:t>In absolute terms, order of growing is </a:t>
            </a:r>
          </a:p>
          <a:p>
            <a:r>
              <a:rPr lang="en-GB" sz="1200" b="1" i="0" dirty="0">
                <a:latin typeface="Verdana" pitchFamily="34" charset="0"/>
              </a:rPr>
              <a:t>1.OTHER USES (+1.8 </a:t>
            </a:r>
            <a:r>
              <a:rPr lang="en-GB" sz="1200" b="1" i="0" dirty="0" err="1">
                <a:latin typeface="Verdana" pitchFamily="34" charset="0"/>
              </a:rPr>
              <a:t>mln</a:t>
            </a:r>
            <a:r>
              <a:rPr lang="en-GB" sz="1200" b="1" i="0" dirty="0">
                <a:latin typeface="Verdana" pitchFamily="34" charset="0"/>
              </a:rPr>
              <a:t> tons ---  43%) </a:t>
            </a:r>
          </a:p>
          <a:p>
            <a:r>
              <a:rPr lang="en-GB" sz="1200" b="1" i="0" dirty="0">
                <a:latin typeface="Verdana" pitchFamily="34" charset="0"/>
              </a:rPr>
              <a:t>2. FOOD (+1.7 </a:t>
            </a:r>
            <a:r>
              <a:rPr lang="en-GB" sz="1200" b="1" i="0" dirty="0" err="1">
                <a:latin typeface="Verdana" pitchFamily="34" charset="0"/>
              </a:rPr>
              <a:t>mln</a:t>
            </a:r>
            <a:r>
              <a:rPr lang="en-GB" sz="1200" b="1" i="0" dirty="0">
                <a:latin typeface="Verdana" pitchFamily="34" charset="0"/>
              </a:rPr>
              <a:t> tons ---  40%  </a:t>
            </a:r>
          </a:p>
          <a:p>
            <a:r>
              <a:rPr lang="en-GB" sz="1200" b="1" i="0" dirty="0">
                <a:latin typeface="Verdana" pitchFamily="34" charset="0"/>
              </a:rPr>
              <a:t>3. FEED (+0.7 </a:t>
            </a:r>
            <a:r>
              <a:rPr lang="en-GB" sz="1200" b="1" i="0" dirty="0" err="1">
                <a:latin typeface="Verdana" pitchFamily="34" charset="0"/>
              </a:rPr>
              <a:t>mln</a:t>
            </a:r>
            <a:r>
              <a:rPr lang="en-GB" sz="1200" b="1" i="0" dirty="0">
                <a:latin typeface="Verdana" pitchFamily="34" charset="0"/>
              </a:rPr>
              <a:t> tons --- 17%)  </a:t>
            </a:r>
          </a:p>
          <a:p>
            <a:r>
              <a:rPr lang="en-GB" sz="1200" b="1" i="0" dirty="0">
                <a:latin typeface="Verdana" pitchFamily="34" charset="0"/>
              </a:rPr>
              <a:t>4. SEED (+0.0 </a:t>
            </a:r>
            <a:r>
              <a:rPr lang="en-GB" sz="1200" b="1" i="0" dirty="0" err="1">
                <a:latin typeface="Verdana" pitchFamily="34" charset="0"/>
              </a:rPr>
              <a:t>mln</a:t>
            </a:r>
            <a:r>
              <a:rPr lang="en-GB" sz="1200" b="1" i="0" dirty="0">
                <a:latin typeface="Verdana" pitchFamily="34" charset="0"/>
              </a:rPr>
              <a:t> tons)</a:t>
            </a:r>
          </a:p>
          <a:p>
            <a:endParaRPr lang="en-GB" sz="1200" b="1" i="0" dirty="0">
              <a:latin typeface="Verdana" pitchFamily="34" charset="0"/>
            </a:endParaRPr>
          </a:p>
          <a:p>
            <a:r>
              <a:rPr lang="pt-BR" b="1" dirty="0"/>
              <a:t>Current biomass imbalance (tot biomass vs sum of flows) : -878732,06 Mtons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B49064-60B8-4B94-8B7F-168009D1449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23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1800"/>
              </a:lnSpc>
            </a:pPr>
            <a:r>
              <a:rPr lang="en-GB" sz="1100" b="0" dirty="0">
                <a:latin typeface="Verdana" pitchFamily="34" charset="0"/>
              </a:rPr>
              <a:t>Overall, global rising in biomass production mainly stimulated by relative increasing shares (demand) for </a:t>
            </a:r>
            <a:r>
              <a:rPr lang="en-GB" sz="1100" b="0" i="1" dirty="0">
                <a:latin typeface="Verdana" pitchFamily="34" charset="0"/>
              </a:rPr>
              <a:t>food</a:t>
            </a:r>
            <a:r>
              <a:rPr lang="en-GB" sz="1100" b="0" dirty="0">
                <a:latin typeface="Verdana" pitchFamily="34" charset="0"/>
              </a:rPr>
              <a:t> and </a:t>
            </a:r>
            <a:r>
              <a:rPr lang="en-GB" sz="1100" b="0" i="1" dirty="0">
                <a:latin typeface="Verdana" pitchFamily="34" charset="0"/>
              </a:rPr>
              <a:t>feed.</a:t>
            </a:r>
          </a:p>
          <a:p>
            <a:pPr>
              <a:lnSpc>
                <a:spcPts val="1800"/>
              </a:lnSpc>
            </a:pPr>
            <a:endParaRPr lang="en-GB" sz="1100" b="1" i="1" dirty="0">
              <a:latin typeface="Verdana" pitchFamily="34" charset="0"/>
            </a:endParaRPr>
          </a:p>
          <a:p>
            <a:pPr>
              <a:lnSpc>
                <a:spcPts val="1800"/>
              </a:lnSpc>
            </a:pPr>
            <a:r>
              <a:rPr lang="en-GB" sz="1100" b="1" i="1" dirty="0">
                <a:latin typeface="Verdana" pitchFamily="34" charset="0"/>
              </a:rPr>
              <a:t>STATEMENT 1</a:t>
            </a:r>
            <a:r>
              <a:rPr lang="en-GB" sz="1100" b="0" i="1" dirty="0">
                <a:latin typeface="Verdana" pitchFamily="34" charset="0"/>
              </a:rPr>
              <a:t>: globally, OTHER USE HIGHEST INCREASE, RELATIVE CHANGES MAINLY INCREASE FOOD AND FEED and DECREASE  OTHER USE</a:t>
            </a:r>
          </a:p>
          <a:p>
            <a:pPr>
              <a:lnSpc>
                <a:spcPts val="1800"/>
              </a:lnSpc>
            </a:pPr>
            <a:endParaRPr lang="en-GB" sz="1100" b="0" i="1" dirty="0">
              <a:latin typeface="Verdana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 i="1" dirty="0">
                <a:latin typeface="Verdana" pitchFamily="34" charset="0"/>
              </a:rPr>
              <a:t>STATEMENT 2: </a:t>
            </a:r>
            <a:r>
              <a:rPr lang="en-GB" sz="1100" b="0" i="1" dirty="0">
                <a:latin typeface="Verdana" pitchFamily="34" charset="0"/>
              </a:rPr>
              <a:t>INCREASING POPULATION AND PURCHASING POWER </a:t>
            </a:r>
            <a:r>
              <a:rPr lang="en-GB" sz="1100" b="0" i="1" dirty="0">
                <a:latin typeface="Verdana" pitchFamily="34" charset="0"/>
                <a:sym typeface="Wingdings" panose="05000000000000000000" pitchFamily="2" charset="2"/>
              </a:rPr>
              <a:t> </a:t>
            </a:r>
            <a:r>
              <a:rPr lang="en-GB" sz="1100" b="0" i="1" dirty="0">
                <a:latin typeface="Verdana" pitchFamily="34" charset="0"/>
              </a:rPr>
              <a:t> SSA and SEA HIGHEST INCREASE FOOD DEMAND (DOM &amp; IMP) </a:t>
            </a:r>
            <a:r>
              <a:rPr lang="en-GB" sz="1100" b="0" i="1" dirty="0">
                <a:latin typeface="Verdana" pitchFamily="34" charset="0"/>
                <a:sym typeface="Wingdings" panose="05000000000000000000" pitchFamily="2" charset="2"/>
              </a:rPr>
              <a:t> </a:t>
            </a:r>
            <a:r>
              <a:rPr lang="en-GB" sz="1100" b="0" i="1" dirty="0">
                <a:latin typeface="Verdana" pitchFamily="34" charset="0"/>
              </a:rPr>
              <a:t>SSA: fish (imports), SEA: dairies (imp),  BOTH: processed foods (imp &amp; dom) ---- OTHER USE DEMAND </a:t>
            </a:r>
            <a:r>
              <a:rPr lang="en-GB" sz="1100" b="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(dom &amp; imp) RISING IN SEA (mainly crops and processed vegs)</a:t>
            </a:r>
          </a:p>
          <a:p>
            <a:pPr>
              <a:lnSpc>
                <a:spcPts val="1800"/>
              </a:lnSpc>
            </a:pPr>
            <a:endParaRPr lang="en-GB" sz="1100" b="0" i="1" dirty="0">
              <a:latin typeface="Verdana" pitchFamily="34" charset="0"/>
            </a:endParaRPr>
          </a:p>
          <a:p>
            <a:pPr>
              <a:lnSpc>
                <a:spcPts val="1800"/>
              </a:lnSpc>
            </a:pPr>
            <a:endParaRPr lang="en-GB" sz="1100" b="1" i="1" dirty="0">
              <a:latin typeface="Verdana" pitchFamily="34" charset="0"/>
            </a:endParaRPr>
          </a:p>
          <a:p>
            <a:pPr>
              <a:lnSpc>
                <a:spcPts val="1800"/>
              </a:lnSpc>
            </a:pPr>
            <a:r>
              <a:rPr lang="en-GB" sz="1100" b="1" i="1" dirty="0">
                <a:latin typeface="Verdana" pitchFamily="34" charset="0"/>
              </a:rPr>
              <a:t>STATEMENT 3: </a:t>
            </a:r>
            <a:r>
              <a:rPr lang="en-GB" sz="1100" b="0" i="1" dirty="0">
                <a:latin typeface="Verdana" pitchFamily="34" charset="0"/>
              </a:rPr>
              <a:t>domestic food production increases </a:t>
            </a:r>
            <a:r>
              <a:rPr lang="en-GB" sz="1100" b="0" i="1" dirty="0">
                <a:latin typeface="Verdana" pitchFamily="34" charset="0"/>
                <a:sym typeface="Wingdings" panose="05000000000000000000" pitchFamily="2" charset="2"/>
              </a:rPr>
              <a:t>  </a:t>
            </a:r>
            <a:r>
              <a:rPr lang="en-GB" sz="1100" b="1" i="1" dirty="0">
                <a:latin typeface="Verdana" pitchFamily="34" charset="0"/>
                <a:sym typeface="Wingdings" panose="05000000000000000000" pitchFamily="2" charset="2"/>
              </a:rPr>
              <a:t>SUBSTITUTION EFFECTS</a:t>
            </a:r>
            <a:r>
              <a:rPr lang="en-GB" sz="1100" b="0" i="1" dirty="0">
                <a:latin typeface="Verdana" pitchFamily="34" charset="0"/>
                <a:sym typeface="Wingdings" panose="05000000000000000000" pitchFamily="2" charset="2"/>
              </a:rPr>
              <a:t>: (BOTH DOMESTIC AND IMPORTS)</a:t>
            </a:r>
          </a:p>
          <a:p>
            <a:pPr>
              <a:lnSpc>
                <a:spcPts val="1800"/>
              </a:lnSpc>
            </a:pPr>
            <a:r>
              <a:rPr lang="en-GB" sz="1100" b="0" i="1" dirty="0">
                <a:latin typeface="Verdana" pitchFamily="34" charset="0"/>
                <a:sym typeface="Wingdings" panose="05000000000000000000" pitchFamily="2" charset="2"/>
              </a:rPr>
              <a:t>			</a:t>
            </a:r>
            <a:r>
              <a:rPr lang="en-GB" sz="1100" b="0" i="1" u="none" dirty="0">
                <a:latin typeface="Verdana" pitchFamily="34" charset="0"/>
                <a:sym typeface="Wingdings" panose="05000000000000000000" pitchFamily="2" charset="2"/>
              </a:rPr>
              <a:t>                    </a:t>
            </a:r>
            <a:r>
              <a:rPr lang="en-GB" sz="1100" b="0" i="0" u="none" dirty="0">
                <a:latin typeface="Verdana" pitchFamily="34" charset="0"/>
                <a:sym typeface="Wingdings" panose="05000000000000000000" pitchFamily="2" charset="2"/>
              </a:rPr>
              <a:t>1. </a:t>
            </a:r>
            <a:r>
              <a:rPr lang="en-GB" sz="1100" b="0" i="0" u="sng" dirty="0">
                <a:latin typeface="Verdana" pitchFamily="34" charset="0"/>
                <a:sym typeface="Wingdings" panose="05000000000000000000" pitchFamily="2" charset="2"/>
              </a:rPr>
              <a:t>IMPORTED PRIMARY BIOMASS </a:t>
            </a:r>
            <a:br>
              <a:rPr lang="en-GB" sz="1100" b="0" i="1" dirty="0">
                <a:latin typeface="Verdana" pitchFamily="34" charset="0"/>
                <a:sym typeface="Wingdings" panose="05000000000000000000" pitchFamily="2" charset="2"/>
              </a:rPr>
            </a:br>
            <a:r>
              <a:rPr lang="en-GB" sz="1100" b="0" i="1" dirty="0">
                <a:latin typeface="Verdana" pitchFamily="34" charset="0"/>
                <a:sym typeface="Wingdings" panose="05000000000000000000" pitchFamily="2" charset="2"/>
              </a:rPr>
              <a:t>			                      LOW-INCOME    increasing FOOD shares (overall increasing demand for food highest)			</a:t>
            </a:r>
            <a:r>
              <a:rPr lang="en-GB" sz="1100" b="0" i="0" dirty="0">
                <a:latin typeface="Verdana" pitchFamily="34" charset="0"/>
                <a:sym typeface="Wingdings" panose="05000000000000000000" pitchFamily="2" charset="2"/>
              </a:rPr>
              <a:t>                    </a:t>
            </a:r>
            <a:br>
              <a:rPr lang="en-GB" sz="1100" b="0" i="0" dirty="0">
                <a:latin typeface="Verdana" pitchFamily="34" charset="0"/>
                <a:sym typeface="Wingdings" panose="05000000000000000000" pitchFamily="2" charset="2"/>
              </a:rPr>
            </a:br>
            <a:r>
              <a:rPr lang="en-GB" sz="1100" b="0" i="0" dirty="0">
                <a:latin typeface="Verdana" pitchFamily="34" charset="0"/>
                <a:sym typeface="Wingdings" panose="05000000000000000000" pitchFamily="2" charset="2"/>
              </a:rPr>
              <a:t>			                    2. </a:t>
            </a:r>
            <a:r>
              <a:rPr lang="en-GB" sz="1100" b="0" i="0" u="sng" dirty="0">
                <a:latin typeface="Verdana" pitchFamily="34" charset="0"/>
                <a:sym typeface="Wingdings" panose="05000000000000000000" pitchFamily="2" charset="2"/>
              </a:rPr>
              <a:t>IMPORTED PROCESSED BIOMASS </a:t>
            </a:r>
          </a:p>
          <a:p>
            <a:pPr>
              <a:lnSpc>
                <a:spcPts val="1800"/>
              </a:lnSpc>
            </a:pPr>
            <a:r>
              <a:rPr lang="en-GB" sz="1100" b="0" i="1" dirty="0">
                <a:latin typeface="Verdana" pitchFamily="34" charset="0"/>
                <a:sym typeface="Wingdings" panose="05000000000000000000" pitchFamily="2" charset="2"/>
              </a:rPr>
              <a:t>			                       LOW-INCOME   from FEED to OTHER (low-income)</a:t>
            </a:r>
          </a:p>
          <a:p>
            <a:pPr>
              <a:lnSpc>
                <a:spcPts val="1800"/>
              </a:lnSpc>
            </a:pPr>
            <a:endParaRPr lang="en-GB" sz="1100" b="0" i="1" dirty="0">
              <a:latin typeface="Verdana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 i="1" dirty="0">
                <a:latin typeface="Verdana" pitchFamily="34" charset="0"/>
              </a:rPr>
              <a:t>STATEMENT 4: </a:t>
            </a:r>
            <a:r>
              <a:rPr lang="en-GB" sz="1100" b="0" i="1" dirty="0">
                <a:latin typeface="Verdana" pitchFamily="34" charset="0"/>
              </a:rPr>
              <a:t>high-income: drastic increase of food services thus reallocation to meet demand </a:t>
            </a:r>
            <a:r>
              <a:rPr lang="en-GB" sz="1100" b="0" i="1" dirty="0">
                <a:latin typeface="Verdana" pitchFamily="34" charset="0"/>
                <a:sym typeface="Wingdings" panose="05000000000000000000" pitchFamily="2" charset="2"/>
              </a:rPr>
              <a:t> primary to feed, processed to food</a:t>
            </a:r>
            <a:br>
              <a:rPr lang="en-GB" sz="1100" b="0" i="1" dirty="0">
                <a:latin typeface="Verdana" pitchFamily="34" charset="0"/>
                <a:sym typeface="Wingdings" panose="05000000000000000000" pitchFamily="2" charset="2"/>
              </a:rPr>
            </a:br>
            <a:r>
              <a:rPr lang="en-GB" sz="1100" b="0" i="1" dirty="0">
                <a:latin typeface="Verdana" pitchFamily="34" charset="0"/>
                <a:sym typeface="Wingdings" panose="05000000000000000000" pitchFamily="2" charset="2"/>
              </a:rPr>
              <a:t> 	  from FOOD to FEED increasing in domestic food production – decreasing demand for food imports – FEED up as meat cons remains 		      highest) </a:t>
            </a:r>
            <a:br>
              <a:rPr lang="en-GB" sz="1100" b="0" i="1" dirty="0">
                <a:latin typeface="Verdana" pitchFamily="34" charset="0"/>
              </a:rPr>
            </a:br>
            <a:r>
              <a:rPr lang="en-GB" sz="1100" b="0" i="1" dirty="0">
                <a:latin typeface="Verdana" pitchFamily="34" charset="0"/>
              </a:rPr>
              <a:t>	</a:t>
            </a:r>
            <a:r>
              <a:rPr lang="en-GB" sz="1100" b="0" i="1" dirty="0">
                <a:latin typeface="Verdana" pitchFamily="34" charset="0"/>
                <a:sym typeface="Wingdings" panose="05000000000000000000" pitchFamily="2" charset="2"/>
              </a:rPr>
              <a:t>  from OTHER to FOOD (increase in demand for processed foods) </a:t>
            </a:r>
            <a:br>
              <a:rPr lang="en-GB" sz="1100" b="0" i="1" dirty="0">
                <a:latin typeface="Verdana" pitchFamily="34" charset="0"/>
                <a:sym typeface="Wingdings" panose="05000000000000000000" pitchFamily="2" charset="2"/>
              </a:rPr>
            </a:br>
            <a:endParaRPr lang="en-GB" sz="1100" b="0" i="1" dirty="0">
              <a:latin typeface="Verdana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100" b="0" i="1" dirty="0">
              <a:latin typeface="Verdana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0" i="1" dirty="0">
                <a:latin typeface="Verdana" pitchFamily="34" charset="0"/>
              </a:rPr>
              <a:t> low-income:  processed food previously allocated to feed-other uses goes to food </a:t>
            </a:r>
            <a:r>
              <a:rPr lang="en-GB" sz="1100" b="0" i="1" dirty="0">
                <a:latin typeface="Verdana" pitchFamily="34" charset="0"/>
                <a:sym typeface="Wingdings" panose="05000000000000000000" pitchFamily="2" charset="2"/>
              </a:rPr>
              <a:t>  following increasing patterns of domestic production of processed food and other uses -- domestic FEED up = less need of imports)</a:t>
            </a:r>
          </a:p>
          <a:p>
            <a:pPr>
              <a:lnSpc>
                <a:spcPts val="1800"/>
              </a:lnSpc>
            </a:pPr>
            <a:endParaRPr lang="en-GB" sz="1100" b="1" i="1" dirty="0">
              <a:latin typeface="Verdana" pitchFamily="34" charset="0"/>
            </a:endParaRPr>
          </a:p>
          <a:p>
            <a:pPr>
              <a:lnSpc>
                <a:spcPts val="1800"/>
              </a:lnSpc>
            </a:pPr>
            <a:endParaRPr lang="en-GB" sz="1100" b="1" i="1" dirty="0">
              <a:latin typeface="Verdana" pitchFamily="34" charset="0"/>
            </a:endParaRPr>
          </a:p>
          <a:p>
            <a:pPr>
              <a:lnSpc>
                <a:spcPts val="1800"/>
              </a:lnSpc>
            </a:pPr>
            <a:endParaRPr lang="en-GB" sz="1100" b="1" i="1" dirty="0">
              <a:latin typeface="Verdana" pitchFamily="34" charset="0"/>
            </a:endParaRPr>
          </a:p>
          <a:p>
            <a:pPr>
              <a:lnSpc>
                <a:spcPts val="1800"/>
              </a:lnSpc>
            </a:pPr>
            <a:br>
              <a:rPr lang="en-GB" sz="1100" b="1" dirty="0">
                <a:latin typeface="Verdana" pitchFamily="34" charset="0"/>
              </a:rPr>
            </a:br>
            <a:r>
              <a:rPr lang="en-GB" sz="1200" dirty="0">
                <a:latin typeface="Verdana" pitchFamily="34" charset="0"/>
              </a:rPr>
              <a:t>1. </a:t>
            </a:r>
            <a:r>
              <a:rPr lang="en-GB" sz="1200" b="1" dirty="0">
                <a:latin typeface="Verdana" pitchFamily="34" charset="0"/>
              </a:rPr>
              <a:t>CROPS and </a:t>
            </a:r>
            <a:r>
              <a:rPr lang="en-GB" sz="1200" b="1" dirty="0" err="1">
                <a:latin typeface="Verdana" pitchFamily="34" charset="0"/>
              </a:rPr>
              <a:t>HORT</a:t>
            </a:r>
            <a:r>
              <a:rPr lang="en-GB" sz="1200" b="1" dirty="0">
                <a:latin typeface="Verdana" pitchFamily="34" charset="0"/>
              </a:rPr>
              <a:t> </a:t>
            </a:r>
            <a:r>
              <a:rPr lang="en-GB" sz="1200" dirty="0">
                <a:latin typeface="Verdana" pitchFamily="34" charset="0"/>
              </a:rPr>
              <a:t>shift from </a:t>
            </a:r>
            <a:r>
              <a:rPr lang="en-GB" sz="1200" i="1" dirty="0">
                <a:latin typeface="Verdana" pitchFamily="34" charset="0"/>
              </a:rPr>
              <a:t>other non-food uses </a:t>
            </a:r>
            <a:r>
              <a:rPr lang="en-GB" sz="1200" dirty="0">
                <a:latin typeface="Verdana" pitchFamily="34" charset="0"/>
              </a:rPr>
              <a:t>to </a:t>
            </a:r>
            <a:r>
              <a:rPr lang="en-GB" sz="1200" i="1" dirty="0">
                <a:latin typeface="Verdana" pitchFamily="34" charset="0"/>
              </a:rPr>
              <a:t>food</a:t>
            </a:r>
            <a:r>
              <a:rPr lang="en-GB" sz="1200" dirty="0">
                <a:latin typeface="Verdana" pitchFamily="34" charset="0"/>
              </a:rPr>
              <a:t> and </a:t>
            </a:r>
            <a:r>
              <a:rPr lang="en-GB" sz="1200" i="1" dirty="0">
                <a:latin typeface="Verdana" pitchFamily="34" charset="0"/>
              </a:rPr>
              <a:t>feed</a:t>
            </a:r>
            <a:r>
              <a:rPr lang="en-GB" sz="1200" dirty="0">
                <a:latin typeface="Verdana" pitchFamily="34" charset="0"/>
              </a:rPr>
              <a:t>. EU26, BRA, </a:t>
            </a:r>
            <a:r>
              <a:rPr lang="en-GB" sz="1200" dirty="0" err="1">
                <a:latin typeface="Verdana" pitchFamily="34" charset="0"/>
              </a:rPr>
              <a:t>NAMO</a:t>
            </a:r>
            <a:r>
              <a:rPr lang="en-GB" sz="1200" dirty="0">
                <a:latin typeface="Verdana" pitchFamily="34" charset="0"/>
              </a:rPr>
              <a:t>, LAC increase </a:t>
            </a:r>
            <a:r>
              <a:rPr lang="en-GB" sz="1200" i="1" dirty="0">
                <a:latin typeface="Verdana" pitchFamily="34" charset="0"/>
              </a:rPr>
              <a:t>feed</a:t>
            </a:r>
            <a:r>
              <a:rPr lang="en-GB" sz="1200" dirty="0">
                <a:latin typeface="Verdana" pitchFamily="34" charset="0"/>
              </a:rPr>
              <a:t> and </a:t>
            </a:r>
            <a:r>
              <a:rPr lang="en-GB" sz="1200" i="1" dirty="0">
                <a:latin typeface="Verdana" pitchFamily="34" charset="0"/>
              </a:rPr>
              <a:t>food</a:t>
            </a:r>
            <a:r>
              <a:rPr lang="en-GB" sz="1200" dirty="0">
                <a:latin typeface="Verdana" pitchFamily="34" charset="0"/>
              </a:rPr>
              <a:t> exports mainly to SSA and SEA. High-income regions increase share of imports allocation to </a:t>
            </a:r>
            <a:r>
              <a:rPr lang="en-GB" sz="1200" i="1" dirty="0">
                <a:latin typeface="Verdana" pitchFamily="34" charset="0"/>
              </a:rPr>
              <a:t>feed</a:t>
            </a:r>
            <a:r>
              <a:rPr lang="en-GB" sz="1200" dirty="0">
                <a:latin typeface="Verdana" pitchFamily="34" charset="0"/>
              </a:rPr>
              <a:t> while low-income regions to </a:t>
            </a:r>
            <a:r>
              <a:rPr lang="en-GB" sz="1200" i="1" dirty="0">
                <a:latin typeface="Verdana" pitchFamily="34" charset="0"/>
              </a:rPr>
              <a:t>food</a:t>
            </a:r>
            <a:r>
              <a:rPr lang="en-GB" sz="1200" dirty="0">
                <a:latin typeface="Verdana" pitchFamily="34" charset="0"/>
              </a:rPr>
              <a:t>. </a:t>
            </a:r>
          </a:p>
          <a:p>
            <a:pPr>
              <a:lnSpc>
                <a:spcPts val="1800"/>
              </a:lnSpc>
            </a:pPr>
            <a:endParaRPr lang="en-GB" sz="1200" dirty="0">
              <a:latin typeface="Verdana" pitchFamily="34" charset="0"/>
            </a:endParaRPr>
          </a:p>
          <a:p>
            <a:pPr>
              <a:lnSpc>
                <a:spcPts val="1800"/>
              </a:lnSpc>
            </a:pPr>
            <a:r>
              <a:rPr lang="en-GB" sz="1200" dirty="0">
                <a:latin typeface="Verdana" pitchFamily="34" charset="0"/>
              </a:rPr>
              <a:t>2. </a:t>
            </a:r>
            <a:r>
              <a:rPr lang="en-GB" sz="1200" b="1" dirty="0">
                <a:latin typeface="Verdana" pitchFamily="34" charset="0"/>
              </a:rPr>
              <a:t>ANIMAL BIOMASS </a:t>
            </a:r>
            <a:r>
              <a:rPr lang="en-GB" sz="1200" dirty="0">
                <a:latin typeface="Verdana" pitchFamily="34" charset="0"/>
              </a:rPr>
              <a:t>shifts from </a:t>
            </a:r>
            <a:r>
              <a:rPr lang="en-GB" sz="1200" i="1" dirty="0">
                <a:latin typeface="Verdana" pitchFamily="34" charset="0"/>
              </a:rPr>
              <a:t>other non-food uses </a:t>
            </a:r>
            <a:r>
              <a:rPr lang="en-GB" sz="1200" dirty="0">
                <a:latin typeface="Verdana" pitchFamily="34" charset="0"/>
              </a:rPr>
              <a:t>to </a:t>
            </a:r>
            <a:r>
              <a:rPr lang="en-GB" sz="1200" i="1" dirty="0">
                <a:latin typeface="Verdana" pitchFamily="34" charset="0"/>
              </a:rPr>
              <a:t>food</a:t>
            </a:r>
            <a:r>
              <a:rPr lang="en-GB" sz="1200" dirty="0">
                <a:latin typeface="Verdana" pitchFamily="34" charset="0"/>
              </a:rPr>
              <a:t> in high-income regions and increases </a:t>
            </a:r>
            <a:r>
              <a:rPr lang="en-GB" sz="1200" i="1" dirty="0">
                <a:latin typeface="Verdana" pitchFamily="34" charset="0"/>
              </a:rPr>
              <a:t>food</a:t>
            </a:r>
            <a:r>
              <a:rPr lang="en-GB" sz="1200" dirty="0">
                <a:latin typeface="Verdana" pitchFamily="34" charset="0"/>
              </a:rPr>
              <a:t> shares in middle and low-income regions. Exports largely increase towards SSA (main fish) and SEA, decreasing in MENA (red meat), with EU26 facing a main increase in </a:t>
            </a:r>
            <a:r>
              <a:rPr lang="en-GB" sz="1200" i="1" dirty="0">
                <a:latin typeface="Verdana" pitchFamily="34" charset="0"/>
              </a:rPr>
              <a:t>food</a:t>
            </a:r>
            <a:r>
              <a:rPr lang="en-GB" sz="1200" dirty="0">
                <a:latin typeface="Verdana" pitchFamily="34" charset="0"/>
              </a:rPr>
              <a:t> exports. </a:t>
            </a:r>
          </a:p>
          <a:p>
            <a:pPr>
              <a:lnSpc>
                <a:spcPts val="1800"/>
              </a:lnSpc>
            </a:pPr>
            <a:endParaRPr lang="en-GB" sz="1200" dirty="0">
              <a:latin typeface="Verdana" pitchFamily="34" charset="0"/>
            </a:endParaRPr>
          </a:p>
          <a:p>
            <a:pPr>
              <a:lnSpc>
                <a:spcPts val="1800"/>
              </a:lnSpc>
            </a:pPr>
            <a:r>
              <a:rPr lang="en-GB" sz="1200" dirty="0">
                <a:latin typeface="Verdana" pitchFamily="34" charset="0"/>
              </a:rPr>
              <a:t>3. </a:t>
            </a:r>
            <a:r>
              <a:rPr lang="en-GB" sz="1200" b="1" dirty="0">
                <a:latin typeface="Verdana" pitchFamily="34" charset="0"/>
              </a:rPr>
              <a:t>DAIRIES </a:t>
            </a:r>
            <a:r>
              <a:rPr lang="en-GB" sz="1200" dirty="0">
                <a:latin typeface="Verdana" pitchFamily="34" charset="0"/>
              </a:rPr>
              <a:t>shift from </a:t>
            </a:r>
            <a:r>
              <a:rPr lang="en-GB" sz="1200" i="1" dirty="0">
                <a:latin typeface="Verdana" pitchFamily="34" charset="0"/>
              </a:rPr>
              <a:t>feed</a:t>
            </a:r>
            <a:r>
              <a:rPr lang="en-GB" sz="1200" dirty="0">
                <a:latin typeface="Verdana" pitchFamily="34" charset="0"/>
              </a:rPr>
              <a:t> and </a:t>
            </a:r>
            <a:r>
              <a:rPr lang="en-GB" sz="1200" i="1" dirty="0">
                <a:latin typeface="Verdana" pitchFamily="34" charset="0"/>
              </a:rPr>
              <a:t>other non-food use </a:t>
            </a:r>
            <a:r>
              <a:rPr lang="en-GB" sz="1200" dirty="0">
                <a:latin typeface="Verdana" pitchFamily="34" charset="0"/>
              </a:rPr>
              <a:t>(main shift) to </a:t>
            </a:r>
            <a:r>
              <a:rPr lang="en-GB" sz="1200" i="1" dirty="0">
                <a:latin typeface="Verdana" pitchFamily="34" charset="0"/>
              </a:rPr>
              <a:t>food</a:t>
            </a:r>
            <a:r>
              <a:rPr lang="en-GB" sz="1200" dirty="0">
                <a:latin typeface="Verdana" pitchFamily="34" charset="0"/>
              </a:rPr>
              <a:t> in high-income regions and towards </a:t>
            </a:r>
            <a:r>
              <a:rPr lang="en-GB" sz="1200" i="1" dirty="0">
                <a:latin typeface="Verdana" pitchFamily="34" charset="0"/>
              </a:rPr>
              <a:t>feed</a:t>
            </a:r>
            <a:r>
              <a:rPr lang="en-GB" sz="1200" dirty="0">
                <a:latin typeface="Verdana" pitchFamily="34" charset="0"/>
              </a:rPr>
              <a:t> and </a:t>
            </a:r>
            <a:r>
              <a:rPr lang="en-GB" sz="1200" i="1" dirty="0">
                <a:latin typeface="Verdana" pitchFamily="34" charset="0"/>
              </a:rPr>
              <a:t>food</a:t>
            </a:r>
            <a:r>
              <a:rPr lang="en-GB" sz="1200" dirty="0">
                <a:latin typeface="Verdana" pitchFamily="34" charset="0"/>
              </a:rPr>
              <a:t> (main) in middle-income regions. </a:t>
            </a:r>
            <a:r>
              <a:rPr lang="en-GB" sz="1200" i="1" dirty="0">
                <a:latin typeface="Verdana" pitchFamily="34" charset="0"/>
              </a:rPr>
              <a:t>Food</a:t>
            </a:r>
            <a:r>
              <a:rPr lang="en-GB" sz="1200" dirty="0">
                <a:latin typeface="Verdana" pitchFamily="34" charset="0"/>
              </a:rPr>
              <a:t> shares increase in low-income regions. Demand for imported DAIRIES to </a:t>
            </a:r>
            <a:r>
              <a:rPr lang="en-GB" sz="1200" i="1" dirty="0">
                <a:latin typeface="Verdana" pitchFamily="34" charset="0"/>
              </a:rPr>
              <a:t>food</a:t>
            </a:r>
            <a:r>
              <a:rPr lang="en-GB" sz="1200" dirty="0">
                <a:latin typeface="Verdana" pitchFamily="34" charset="0"/>
              </a:rPr>
              <a:t> and </a:t>
            </a:r>
            <a:r>
              <a:rPr lang="en-GB" sz="1200" i="1" dirty="0">
                <a:latin typeface="Verdana" pitchFamily="34" charset="0"/>
              </a:rPr>
              <a:t>feed</a:t>
            </a:r>
            <a:r>
              <a:rPr lang="en-GB" sz="1200" dirty="0">
                <a:latin typeface="Verdana" pitchFamily="34" charset="0"/>
              </a:rPr>
              <a:t> mainly increases in SEA, with imports globally shifting allocation from </a:t>
            </a:r>
            <a:r>
              <a:rPr lang="en-GB" sz="1200" i="1" dirty="0">
                <a:latin typeface="Verdana" pitchFamily="34" charset="0"/>
              </a:rPr>
              <a:t>feed</a:t>
            </a:r>
            <a:r>
              <a:rPr lang="en-GB" sz="1200" dirty="0">
                <a:latin typeface="Verdana" pitchFamily="34" charset="0"/>
              </a:rPr>
              <a:t> to </a:t>
            </a:r>
            <a:r>
              <a:rPr lang="en-GB" sz="1200" i="1" dirty="0">
                <a:latin typeface="Verdana" pitchFamily="34" charset="0"/>
              </a:rPr>
              <a:t>food</a:t>
            </a:r>
            <a:r>
              <a:rPr lang="en-GB" sz="1200" dirty="0">
                <a:latin typeface="Verdana" pitchFamily="34" charset="0"/>
              </a:rPr>
              <a:t> use.</a:t>
            </a:r>
          </a:p>
          <a:p>
            <a:pPr>
              <a:lnSpc>
                <a:spcPts val="1800"/>
              </a:lnSpc>
            </a:pPr>
            <a:endParaRPr lang="en-GB" sz="1200" dirty="0">
              <a:latin typeface="Verdana" pitchFamily="34" charset="0"/>
            </a:endParaRPr>
          </a:p>
          <a:p>
            <a:pPr>
              <a:lnSpc>
                <a:spcPts val="1800"/>
              </a:lnSpc>
            </a:pPr>
            <a:r>
              <a:rPr lang="en-GB" sz="1200" dirty="0">
                <a:latin typeface="Verdana" pitchFamily="34" charset="0"/>
              </a:rPr>
              <a:t>4. </a:t>
            </a:r>
            <a:r>
              <a:rPr lang="en-GB" sz="1200" b="1" dirty="0">
                <a:latin typeface="Verdana" pitchFamily="34" charset="0"/>
              </a:rPr>
              <a:t>PROCESSED ANIMAL BIOMASS </a:t>
            </a:r>
            <a:r>
              <a:rPr lang="en-GB" sz="1200" dirty="0">
                <a:latin typeface="Verdana" pitchFamily="34" charset="0"/>
              </a:rPr>
              <a:t>shifts from </a:t>
            </a:r>
            <a:r>
              <a:rPr lang="en-GB" sz="1200" i="1" dirty="0">
                <a:latin typeface="Verdana" pitchFamily="34" charset="0"/>
              </a:rPr>
              <a:t>feed</a:t>
            </a:r>
            <a:r>
              <a:rPr lang="en-GB" sz="1200" dirty="0">
                <a:latin typeface="Verdana" pitchFamily="34" charset="0"/>
              </a:rPr>
              <a:t> to </a:t>
            </a:r>
            <a:r>
              <a:rPr lang="en-GB" sz="1200" i="1" dirty="0">
                <a:latin typeface="Verdana" pitchFamily="34" charset="0"/>
              </a:rPr>
              <a:t>other non-food uses </a:t>
            </a:r>
            <a:r>
              <a:rPr lang="en-GB" sz="1200" dirty="0">
                <a:latin typeface="Verdana" pitchFamily="34" charset="0"/>
              </a:rPr>
              <a:t>in low and middle income regions and from </a:t>
            </a:r>
            <a:r>
              <a:rPr lang="en-GB" sz="1200" i="1" dirty="0">
                <a:latin typeface="Verdana" pitchFamily="34" charset="0"/>
              </a:rPr>
              <a:t>other non-food uses</a:t>
            </a:r>
            <a:r>
              <a:rPr lang="en-GB" sz="1200" dirty="0">
                <a:latin typeface="Verdana" pitchFamily="34" charset="0"/>
              </a:rPr>
              <a:t> to </a:t>
            </a:r>
            <a:r>
              <a:rPr lang="en-GB" sz="1200" i="1" dirty="0">
                <a:latin typeface="Verdana" pitchFamily="34" charset="0"/>
              </a:rPr>
              <a:t>food</a:t>
            </a:r>
            <a:r>
              <a:rPr lang="en-GB" sz="1200" dirty="0">
                <a:latin typeface="Verdana" pitchFamily="34" charset="0"/>
              </a:rPr>
              <a:t> in high-income regions. Imports globally shift from </a:t>
            </a:r>
            <a:r>
              <a:rPr lang="en-GB" sz="1200" i="1" dirty="0">
                <a:latin typeface="Verdana" pitchFamily="34" charset="0"/>
              </a:rPr>
              <a:t>feed/food</a:t>
            </a:r>
            <a:r>
              <a:rPr lang="en-GB" sz="1200" dirty="0">
                <a:latin typeface="Verdana" pitchFamily="34" charset="0"/>
              </a:rPr>
              <a:t> to </a:t>
            </a:r>
            <a:r>
              <a:rPr lang="en-GB" sz="1200" i="1" dirty="0">
                <a:latin typeface="Verdana" pitchFamily="34" charset="0"/>
              </a:rPr>
              <a:t>other non-food uses with </a:t>
            </a:r>
            <a:r>
              <a:rPr lang="en-GB" sz="1200" dirty="0">
                <a:latin typeface="Verdana" pitchFamily="34" charset="0"/>
              </a:rPr>
              <a:t>MENA, SEA mainly increasing imports demands. </a:t>
            </a:r>
            <a:br>
              <a:rPr lang="en-GB" sz="1200" dirty="0">
                <a:latin typeface="Verdana" pitchFamily="34" charset="0"/>
              </a:rPr>
            </a:br>
            <a:endParaRPr lang="en-GB" sz="1200" dirty="0">
              <a:latin typeface="Verdana" pitchFamily="34" charset="0"/>
            </a:endParaRPr>
          </a:p>
          <a:p>
            <a:pPr>
              <a:lnSpc>
                <a:spcPts val="1800"/>
              </a:lnSpc>
            </a:pPr>
            <a:r>
              <a:rPr lang="en-GB" sz="1200" dirty="0">
                <a:latin typeface="Verdana" pitchFamily="34" charset="0"/>
              </a:rPr>
              <a:t>5. </a:t>
            </a:r>
            <a:r>
              <a:rPr lang="en-GB" sz="1200" b="1" dirty="0">
                <a:latin typeface="Verdana" pitchFamily="34" charset="0"/>
              </a:rPr>
              <a:t>PROCESSED VEGETAL BIOMASS </a:t>
            </a:r>
            <a:r>
              <a:rPr lang="en-GB" sz="1200" dirty="0">
                <a:latin typeface="Verdana" pitchFamily="34" charset="0"/>
              </a:rPr>
              <a:t>shifts from feed to other non-food uses in low-income regions and from feed to food in high-income regions. Allocation of imports follows the same trend. Main rising demand from MENA, SEA and SSA</a:t>
            </a:r>
          </a:p>
          <a:p>
            <a:pPr>
              <a:lnSpc>
                <a:spcPts val="1800"/>
              </a:lnSpc>
            </a:pPr>
            <a:endParaRPr lang="en-GB" sz="1200" dirty="0">
              <a:latin typeface="Verdana" pitchFamily="34" charset="0"/>
            </a:endParaRPr>
          </a:p>
          <a:p>
            <a:pPr>
              <a:lnSpc>
                <a:spcPts val="1800"/>
              </a:lnSpc>
            </a:pPr>
            <a:r>
              <a:rPr lang="en-GB" sz="1200" dirty="0">
                <a:latin typeface="Verdana" pitchFamily="34" charset="0"/>
              </a:rPr>
              <a:t>6. </a:t>
            </a:r>
            <a:r>
              <a:rPr lang="en-GB" sz="1200" b="1" dirty="0">
                <a:latin typeface="Verdana" pitchFamily="34" charset="0"/>
              </a:rPr>
              <a:t>PROCESSED FOOD BIOMASS </a:t>
            </a:r>
            <a:r>
              <a:rPr lang="en-GB" sz="1200" dirty="0">
                <a:latin typeface="Verdana" pitchFamily="34" charset="0"/>
              </a:rPr>
              <a:t>shifts from </a:t>
            </a:r>
            <a:r>
              <a:rPr lang="en-GB" sz="1200" i="1" dirty="0">
                <a:latin typeface="Verdana" pitchFamily="34" charset="0"/>
              </a:rPr>
              <a:t>feed</a:t>
            </a:r>
            <a:r>
              <a:rPr lang="en-GB" sz="1200" dirty="0">
                <a:latin typeface="Verdana" pitchFamily="34" charset="0"/>
              </a:rPr>
              <a:t> and </a:t>
            </a:r>
            <a:r>
              <a:rPr lang="en-GB" sz="1200" i="1" dirty="0">
                <a:latin typeface="Verdana" pitchFamily="34" charset="0"/>
              </a:rPr>
              <a:t>other non- food uses </a:t>
            </a:r>
            <a:r>
              <a:rPr lang="en-GB" sz="1200" dirty="0">
                <a:latin typeface="Verdana" pitchFamily="34" charset="0"/>
              </a:rPr>
              <a:t>to </a:t>
            </a:r>
            <a:r>
              <a:rPr lang="en-GB" sz="1200" i="1" dirty="0">
                <a:latin typeface="Verdana" pitchFamily="34" charset="0"/>
              </a:rPr>
              <a:t>food </a:t>
            </a:r>
            <a:r>
              <a:rPr lang="en-GB" sz="1200" dirty="0">
                <a:latin typeface="Verdana" pitchFamily="34" charset="0"/>
              </a:rPr>
              <a:t>both for domestic and imported biomass. Main increases in demand for imports derive from SEA and SSA.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B49064-60B8-4B94-8B7F-168009D1449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53864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B49064-60B8-4B94-8B7F-168009D1449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392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FLW will differ in composition from the present FLW, because of more food processing</a:t>
            </a:r>
          </a:p>
          <a:p>
            <a:endParaRPr lang="en-GB" b="1" dirty="0"/>
          </a:p>
          <a:p>
            <a:r>
              <a:rPr lang="en-GB" sz="1400" b="1" dirty="0"/>
              <a:t>FOOD LOSS AND WASTE</a:t>
            </a:r>
          </a:p>
          <a:p>
            <a:r>
              <a:rPr lang="en-GB" sz="1800" b="1" dirty="0"/>
              <a:t>Statement 1: </a:t>
            </a:r>
            <a:r>
              <a:rPr lang="en-GB" dirty="0"/>
              <a:t>despite decrease in </a:t>
            </a:r>
            <a:r>
              <a:rPr lang="en-GB" dirty="0" err="1"/>
              <a:t>HORT</a:t>
            </a:r>
            <a:r>
              <a:rPr lang="en-GB" dirty="0"/>
              <a:t> consumption (big share in low-income countries diets) still relevant share of FLW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B49064-60B8-4B94-8B7F-168009D1449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913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B49064-60B8-4B94-8B7F-168009D1449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354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u="sng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PAY ATTENTION TO GRAPHS VALUES!!!</a:t>
            </a:r>
          </a:p>
          <a:p>
            <a:endParaRPr lang="en-GB" sz="1200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Statement 1: despite global biomass decreases with healthy diet imports drastically increase</a:t>
            </a:r>
          </a:p>
          <a:p>
            <a:endParaRPr lang="en-GB" sz="1200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Statement 2: feed increases less then BAU scenario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Statement 3: </a:t>
            </a:r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biomass substitution effect other/feed to food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Statement 4: </a:t>
            </a:r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source substitution effect in high income </a:t>
            </a:r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less dom more imp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B49064-60B8-4B94-8B7F-168009D1449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77982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Results 2 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changes in global FLW supply (evolving flows at each stage of FSC) in EAT-Lancet scenario – sentences with key findings by sectors and regions (stress space availability (dom vs imp) of FLW key for CE -  list trade-offs)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FOOD – </a:t>
            </a: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drastically shifts towards imported </a:t>
            </a:r>
            <a:r>
              <a:rPr lang="en-US" sz="1200" b="1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food</a:t>
            </a:r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bad for food security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Stat 1: </a:t>
            </a:r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imports substitution effects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SSP2 main imports where processed meat, veg, food vs EAT – L main imports primary commodities – crops, dairies, </a:t>
            </a:r>
            <a:r>
              <a:rPr lang="en-GB" sz="12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hort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most increase with lancet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Stat 2: </a:t>
            </a:r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biomass substitution effect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 decrease domestic prim comm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crops reallocated to other use, feed (main).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Stat 3: </a:t>
            </a:r>
            <a:r>
              <a:rPr lang="en-GB" sz="1200" b="1" i="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Source of processed remains 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same (same imports) with Domestic production of processed commodities decreasing with lancet diet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Stat 4:  </a:t>
            </a:r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food substitution effect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less processed food more primary commodities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FLW</a:t>
            </a:r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2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1: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 2:  </a:t>
            </a:r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Early supply chain losses easing the link to </a:t>
            </a:r>
            <a:r>
              <a:rPr lang="en-GB" sz="1200" b="1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agri</a:t>
            </a:r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businesses (feed, </a:t>
            </a:r>
            <a:r>
              <a:rPr lang="en-GB" sz="1200" b="1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fert</a:t>
            </a:r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GB" sz="1200" b="1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fiber</a:t>
            </a:r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  <a:p>
            <a:endParaRPr lang="en-GB" sz="1200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 3: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retail and consumption losses in high income assist as well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  <a:p>
            <a:r>
              <a:rPr lang="en-GB" dirty="0"/>
              <a:t>St 4: despite potential environmental impact might increase – more horticulture </a:t>
            </a:r>
            <a:r>
              <a:rPr lang="en-GB" dirty="0" err="1"/>
              <a:t>lossess</a:t>
            </a:r>
            <a:r>
              <a:rPr lang="en-GB" dirty="0"/>
              <a:t> at post-harvest  and </a:t>
            </a:r>
            <a:r>
              <a:rPr lang="en-GB" dirty="0" err="1"/>
              <a:t>agri</a:t>
            </a:r>
            <a:r>
              <a:rPr lang="en-GB" dirty="0"/>
              <a:t> prod = </a:t>
            </a:r>
            <a:r>
              <a:rPr lang="en-GB" dirty="0" err="1"/>
              <a:t>GHG</a:t>
            </a:r>
            <a:r>
              <a:rPr lang="en-GB" dirty="0"/>
              <a:t> emissions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B49064-60B8-4B94-8B7F-168009D1449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4254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FOOD SECURITY:</a:t>
            </a:r>
          </a:p>
          <a:p>
            <a:r>
              <a:rPr lang="en-GB" dirty="0"/>
              <a:t>Healthier food, not processed food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B49064-60B8-4B94-8B7F-168009D1449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58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B49064-60B8-4B94-8B7F-168009D1449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092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9C1BF-D092-4911-9663-065FCA11D3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6A018E-F3FD-4E6A-A434-0222059CB1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2295A-30DA-4CCF-A5C5-D609FF9F1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D3B7-2C2E-46DB-84CA-1A138B899DC1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0C20F-E68E-4DDB-B195-03B80058C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F9A1A-9AA7-4935-9D58-45FB253C8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4C114-07DF-4935-9653-5E4B3B323F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16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BD954-2141-49BA-B575-4A1DA6A41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3C5D63-C289-459C-A075-AEA9FA553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199623-04E7-4F4F-844C-80A7ACFAF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D3B7-2C2E-46DB-84CA-1A138B899DC1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B929C-C46B-4D59-90DD-7557CD6E7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2FABF-4E96-40CA-8242-6E8BBE62A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4C114-07DF-4935-9653-5E4B3B323F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963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4BA5A-B198-41DF-A161-5BAABDE1D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6D9567-D6BF-46A8-B4EC-A144BB51B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0DAB4A-D5E6-4280-97AB-B42E35C9D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D3B7-2C2E-46DB-84CA-1A138B899DC1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EC446-C53C-440C-896C-4DCE84DB3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B6684B-6B59-4ECE-B034-E2107AAEE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4C114-07DF-4935-9653-5E4B3B323F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316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6187D-40B3-44C3-8B23-CACC44745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B3EF6-40A3-4D8B-89E7-D70E1EBA0A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E6D5B8-247D-4A67-87D9-86A9CD6B8A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5C3265-0D0C-4DC2-97D1-58042CA1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D3B7-2C2E-46DB-84CA-1A138B899DC1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63F5F9-FE64-4F2A-9ABE-252B50B25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BC24DA-2803-476B-98DD-D9CF0DEF8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4C114-07DF-4935-9653-5E4B3B323F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4741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1F46-3803-4BE4-9897-02B8B900E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B92211-1379-417B-A89A-37D28B25D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51889F-F0B7-430B-9C3D-E4E757EC0C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7676ED-388E-40AB-BAB6-55B2A79A42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E59B41-AF8D-445B-9C51-DAC250F4FE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498BFD-F3A4-4E5E-9515-A015AF0E5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D3B7-2C2E-46DB-84CA-1A138B899DC1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E7D9F3-7B3C-4E3B-9A9C-4AA96395E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E565AA-7B1E-4C15-92AE-5999B29AB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4C114-07DF-4935-9653-5E4B3B323F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459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6F734-59AE-4AEE-AE5E-FD7D3CCD3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571C65-8B26-4199-B64D-834836257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D3B7-2C2E-46DB-84CA-1A138B899DC1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467E32-B192-4675-853D-CB1DED22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553007-C9D4-4DA2-8B28-A60BA916B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4C114-07DF-4935-9653-5E4B3B323F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827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69F780-7EA3-4C69-9BE4-183E61095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D3B7-2C2E-46DB-84CA-1A138B899DC1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EB7DD9-5162-4E65-A2ED-ABCF549B5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47CDC-B234-4E11-AD17-C30F78B17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4C114-07DF-4935-9653-5E4B3B323F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686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772E3-6C89-4953-8797-806F5F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76EDD-A427-44B9-9DFD-524B57FA3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4729DF-B695-4BDC-9E40-E4498F0F3E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FA0866-1A0F-4416-A3A1-D16068A25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D3B7-2C2E-46DB-84CA-1A138B899DC1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F057FD-3BA5-4BBF-8F2A-88A56DC80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3AA92-E11F-4810-A51E-7653AC7EF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4C114-07DF-4935-9653-5E4B3B323F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110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FAF16-7578-4A55-AFED-D6009E4AB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C79613-6671-4910-AAA7-722057AB7B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2A0F0C-EED7-4A45-9B0C-EAB3605204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8300F1-B9AD-446E-B339-F66DACE3C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D3B7-2C2E-46DB-84CA-1A138B899DC1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C3C1F4-2A90-4F52-970E-1036764D4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2D5B6-433D-4186-B4AC-F16BC9A9B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4C114-07DF-4935-9653-5E4B3B323F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980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F0EDD-ADD1-475F-8BC7-6348DF11D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E4D816-040D-41F1-ACF3-821A1DAAEA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461C69-0147-44FE-B80C-34B5AD8DF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D3B7-2C2E-46DB-84CA-1A138B899DC1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96446-E95A-469D-9B61-95D76F889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2797F-852E-4BA8-86DD-C4A2E47DF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4C114-07DF-4935-9653-5E4B3B323F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991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4A8154-B8CC-4051-B9FD-71B80600D1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AF4681-047B-4E37-BBC0-59ECE026EE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C40E4-CD39-4C2C-8248-2481CE4C0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1D3B7-2C2E-46DB-84CA-1A138B899DC1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04CF33-4B7E-4035-A2AC-8CD851055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0A418-965A-4D77-B3D3-E26EDA5EB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4C114-07DF-4935-9653-5E4B3B323F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138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8D61F4-39E7-4DAC-A03B-D92FEF392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0D6239-1728-4569-B8D7-846859978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2F6E7-F6A1-4D53-814F-6CD1A14A4B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61D3B7-2C2E-46DB-84CA-1A138B899DC1}" type="datetimeFigureOut">
              <a:rPr lang="en-GB" smtClean="0"/>
              <a:t>23/06/2021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2581B-40B8-49A6-8B43-475C9850E0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BD3B6-EFFA-40DA-990C-052E277B22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4C114-07DF-4935-9653-5E4B3B323F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4842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foodpol.2020.101958" TargetMode="External"/><Relationship Id="rId7" Type="http://schemas.openxmlformats.org/officeDocument/2006/relationships/hyperlink" Target="https://doi.org/10.1021/acs.est.7b00401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16/j.scitotenv.2016.07.041" TargetMode="External"/><Relationship Id="rId5" Type="http://schemas.openxmlformats.org/officeDocument/2006/relationships/hyperlink" Target="https://doi.org/10.1016/j.foodpol.2020.101915" TargetMode="External"/><Relationship Id="rId4" Type="http://schemas.openxmlformats.org/officeDocument/2006/relationships/hyperlink" Target="http://www.fao.org/docrep/014/mb060e/mb060e00.ht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5">
            <a:extLst>
              <a:ext uri="{FF2B5EF4-FFF2-40B4-BE49-F238E27FC236}">
                <a16:creationId xmlns:a16="http://schemas.microsoft.com/office/drawing/2014/main" id="{1E8215D0-7A38-4493-B66C-4EFD25718F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" r="1923"/>
          <a:stretch>
            <a:fillRect/>
          </a:stretch>
        </p:blipFill>
        <p:spPr bwMode="auto">
          <a:xfrm>
            <a:off x="1439889" y="2924804"/>
            <a:ext cx="2643096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58599DE4-4077-4D72-B873-3DDBF303FD66}"/>
              </a:ext>
            </a:extLst>
          </p:cNvPr>
          <p:cNvSpPr txBox="1">
            <a:spLocks/>
          </p:cNvSpPr>
          <p:nvPr/>
        </p:nvSpPr>
        <p:spPr bwMode="auto">
          <a:xfrm>
            <a:off x="210969" y="1410549"/>
            <a:ext cx="11427998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fontAlgn="base">
              <a:lnSpc>
                <a:spcPts val="2500"/>
              </a:lnSpc>
              <a:spcBef>
                <a:spcPts val="1200"/>
              </a:spcBef>
              <a:spcAft>
                <a:spcPct val="0"/>
              </a:spcAft>
              <a:buClr>
                <a:schemeClr val="bg2"/>
              </a:buClr>
              <a:buSzPct val="140000"/>
              <a:buFont typeface="Wingdings" pitchFamily="2" charset="2"/>
              <a:buNone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1pPr>
            <a:lvl2pPr marL="982663" indent="-285750" algn="l" rtl="0" fontAlgn="base">
              <a:lnSpc>
                <a:spcPts val="2500"/>
              </a:lnSpc>
              <a:spcBef>
                <a:spcPts val="1000"/>
              </a:spcBef>
              <a:spcAft>
                <a:spcPct val="0"/>
              </a:spcAft>
              <a:buClr>
                <a:schemeClr val="bg2"/>
              </a:buClr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2pPr>
            <a:lvl3pPr marL="1879600" indent="-319088" algn="l" rtl="0" fontAlgn="base">
              <a:lnSpc>
                <a:spcPts val="2500"/>
              </a:lnSpc>
              <a:spcBef>
                <a:spcPts val="1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3pPr>
            <a:lvl4pPr marL="2692400" indent="-360363" algn="l" rtl="0" fontAlgn="base">
              <a:lnSpc>
                <a:spcPts val="2500"/>
              </a:lnSpc>
              <a:spcBef>
                <a:spcPct val="20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 baseline="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4pPr>
            <a:lvl5pPr marL="3405188" indent="-352425" algn="l" rtl="0" fontAlgn="base">
              <a:lnSpc>
                <a:spcPts val="2500"/>
              </a:lnSpc>
              <a:spcBef>
                <a:spcPct val="20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2500"/>
              </a:lnSpc>
              <a:spcBef>
                <a:spcPts val="1200"/>
              </a:spcBef>
              <a:spcAft>
                <a:spcPct val="0"/>
              </a:spcAft>
              <a:buClr>
                <a:srgbClr val="005172"/>
              </a:buClr>
              <a:buSzPct val="140000"/>
              <a:buFont typeface="Wingdings" pitchFamily="2" charset="2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Alessandro Gatto, Maksym Chepeliev, Marijke Kuiper and Hans van Meijl</a:t>
            </a:r>
          </a:p>
        </p:txBody>
      </p:sp>
      <p:sp>
        <p:nvSpPr>
          <p:cNvPr id="15" name="Tijdelijke aanduiding voor tekst 4">
            <a:extLst>
              <a:ext uri="{FF2B5EF4-FFF2-40B4-BE49-F238E27FC236}">
                <a16:creationId xmlns:a16="http://schemas.microsoft.com/office/drawing/2014/main" id="{C05777E3-DF75-469B-B61B-BF178AA08773}"/>
              </a:ext>
            </a:extLst>
          </p:cNvPr>
          <p:cNvSpPr txBox="1">
            <a:spLocks/>
          </p:cNvSpPr>
          <p:nvPr/>
        </p:nvSpPr>
        <p:spPr bwMode="auto">
          <a:xfrm>
            <a:off x="161036" y="2002886"/>
            <a:ext cx="86651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45720" rIns="90000" bIns="45720" numCol="1" anchor="t" anchorCtr="0" compatLnSpc="1">
            <a:prstTxWarp prst="textNoShape">
              <a:avLst/>
            </a:prstTxWarp>
          </a:bodyPr>
          <a:lstStyle>
            <a:lvl1pPr marL="0" indent="0" algn="l" rtl="0" fontAlgn="base">
              <a:lnSpc>
                <a:spcPts val="2500"/>
              </a:lnSpc>
              <a:spcBef>
                <a:spcPts val="1200"/>
              </a:spcBef>
              <a:spcAft>
                <a:spcPct val="0"/>
              </a:spcAft>
              <a:buClr>
                <a:schemeClr val="bg2"/>
              </a:buClr>
              <a:buSzPct val="140000"/>
              <a:buFont typeface="Wingdings" pitchFamily="2" charset="2"/>
              <a:buNone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1pPr>
            <a:lvl2pPr marL="982663" indent="-285750" algn="l" rtl="0" fontAlgn="base">
              <a:lnSpc>
                <a:spcPts val="2500"/>
              </a:lnSpc>
              <a:spcBef>
                <a:spcPts val="1000"/>
              </a:spcBef>
              <a:spcAft>
                <a:spcPct val="0"/>
              </a:spcAft>
              <a:buClr>
                <a:schemeClr val="bg2"/>
              </a:buClr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2pPr>
            <a:lvl3pPr marL="1879600" indent="-319088" algn="l" rtl="0" fontAlgn="base">
              <a:lnSpc>
                <a:spcPts val="2500"/>
              </a:lnSpc>
              <a:spcBef>
                <a:spcPts val="1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3pPr>
            <a:lvl4pPr marL="2692400" indent="-360363" algn="l" rtl="0" fontAlgn="base">
              <a:lnSpc>
                <a:spcPts val="2500"/>
              </a:lnSpc>
              <a:spcBef>
                <a:spcPct val="20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 baseline="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4pPr>
            <a:lvl5pPr marL="3405188" indent="-352425" algn="l" rtl="0" fontAlgn="base">
              <a:lnSpc>
                <a:spcPts val="2500"/>
              </a:lnSpc>
              <a:spcBef>
                <a:spcPct val="20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2500"/>
              </a:lnSpc>
              <a:spcBef>
                <a:spcPts val="1200"/>
              </a:spcBef>
              <a:spcAft>
                <a:spcPct val="0"/>
              </a:spcAft>
              <a:buClr>
                <a:srgbClr val="005172"/>
              </a:buClr>
              <a:buSzPct val="140000"/>
              <a:buFont typeface="Wingdings" pitchFamily="2" charset="2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t>Wageningen University &amp; Wageningen Economic Research</a:t>
            </a:r>
          </a:p>
        </p:txBody>
      </p:sp>
      <p:pic>
        <p:nvPicPr>
          <p:cNvPr id="8" name="Tijdelijke aanduiding voor afbeelding 19">
            <a:extLst>
              <a:ext uri="{FF2B5EF4-FFF2-40B4-BE49-F238E27FC236}">
                <a16:creationId xmlns:a16="http://schemas.microsoft.com/office/drawing/2014/main" id="{2A5F7524-F721-4832-9B78-DAC8E74D89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94801" y="3058154"/>
            <a:ext cx="2647950" cy="2647950"/>
          </a:xfrm>
          <a:prstGeom prst="ellipse">
            <a:avLst/>
          </a:prstGeom>
        </p:spPr>
      </p:pic>
      <p:pic>
        <p:nvPicPr>
          <p:cNvPr id="12" name="Tijdelijke aanduiding voor afbeelding 16">
            <a:extLst>
              <a:ext uri="{FF2B5EF4-FFF2-40B4-BE49-F238E27FC236}">
                <a16:creationId xmlns:a16="http://schemas.microsoft.com/office/drawing/2014/main" id="{E1157D77-734D-46A2-AEE0-B00545137B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646" y="3058154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Tijdelijke aanduiding voor afbeelding 15">
            <a:extLst>
              <a:ext uri="{FF2B5EF4-FFF2-40B4-BE49-F238E27FC236}">
                <a16:creationId xmlns:a16="http://schemas.microsoft.com/office/drawing/2014/main" id="{565A59D5-6BCC-4879-8860-96A660A9D8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345" y="3058154"/>
            <a:ext cx="2643096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ijdelijke aanduiding voor tekst 3">
            <a:extLst>
              <a:ext uri="{FF2B5EF4-FFF2-40B4-BE49-F238E27FC236}">
                <a16:creationId xmlns:a16="http://schemas.microsoft.com/office/drawing/2014/main" id="{CEDBF293-E454-4245-AF12-ED609ED6E7BB}"/>
              </a:ext>
            </a:extLst>
          </p:cNvPr>
          <p:cNvSpPr txBox="1">
            <a:spLocks/>
          </p:cNvSpPr>
          <p:nvPr/>
        </p:nvSpPr>
        <p:spPr bwMode="auto">
          <a:xfrm>
            <a:off x="9844231" y="6238379"/>
            <a:ext cx="2186733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fontAlgn="base">
              <a:lnSpc>
                <a:spcPts val="2500"/>
              </a:lnSpc>
              <a:spcBef>
                <a:spcPts val="1200"/>
              </a:spcBef>
              <a:spcAft>
                <a:spcPct val="0"/>
              </a:spcAft>
              <a:buClr>
                <a:schemeClr val="bg2"/>
              </a:buClr>
              <a:buSzPct val="140000"/>
              <a:buFont typeface="Wingdings" pitchFamily="2" charset="2"/>
              <a:buNone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1pPr>
            <a:lvl2pPr marL="982663" indent="-285750" algn="l" rtl="0" fontAlgn="base">
              <a:lnSpc>
                <a:spcPts val="2500"/>
              </a:lnSpc>
              <a:spcBef>
                <a:spcPts val="1000"/>
              </a:spcBef>
              <a:spcAft>
                <a:spcPct val="0"/>
              </a:spcAft>
              <a:buClr>
                <a:schemeClr val="bg2"/>
              </a:buClr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2pPr>
            <a:lvl3pPr marL="1879600" indent="-319088" algn="l" rtl="0" fontAlgn="base">
              <a:lnSpc>
                <a:spcPts val="2500"/>
              </a:lnSpc>
              <a:spcBef>
                <a:spcPts val="1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3pPr>
            <a:lvl4pPr marL="2692400" indent="-360363" algn="l" rtl="0" fontAlgn="base">
              <a:lnSpc>
                <a:spcPts val="2500"/>
              </a:lnSpc>
              <a:spcBef>
                <a:spcPct val="20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 baseline="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4pPr>
            <a:lvl5pPr marL="3405188" indent="-352425" algn="l" rtl="0" fontAlgn="base">
              <a:lnSpc>
                <a:spcPts val="2500"/>
              </a:lnSpc>
              <a:spcBef>
                <a:spcPct val="20000"/>
              </a:spcBef>
              <a:spcAft>
                <a:spcPct val="0"/>
              </a:spcAft>
              <a:buSzPct val="115000"/>
              <a:buFont typeface="Verdana" pitchFamily="34" charset="0"/>
              <a:buChar char="●"/>
              <a:defRPr sz="2200" kern="1200">
                <a:solidFill>
                  <a:schemeClr val="bg2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2500"/>
              </a:lnSpc>
              <a:spcBef>
                <a:spcPts val="1200"/>
              </a:spcBef>
              <a:spcAft>
                <a:spcPct val="0"/>
              </a:spcAft>
              <a:buClr>
                <a:srgbClr val="005172"/>
              </a:buClr>
              <a:buSzPct val="140000"/>
              <a:buFont typeface="Wingdings" pitchFamily="2" charset="2"/>
              <a:buNone/>
              <a:tabLst/>
              <a:defRPr/>
            </a:pPr>
            <a:r>
              <a:rPr lang="en-GB" sz="2000" dirty="0">
                <a:solidFill>
                  <a:schemeClr val="accent1">
                    <a:lumMod val="50000"/>
                  </a:schemeClr>
                </a:solidFill>
              </a:rPr>
              <a:t>DRAFT PAPER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9DDC13-7C69-4AD1-BC7A-5036DEF1C8F6}"/>
              </a:ext>
            </a:extLst>
          </p:cNvPr>
          <p:cNvSpPr/>
          <p:nvPr/>
        </p:nvSpPr>
        <p:spPr>
          <a:xfrm>
            <a:off x="161036" y="302027"/>
            <a:ext cx="115278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accent1">
                    <a:lumMod val="50000"/>
                  </a:schemeClr>
                </a:solidFill>
                <a:latin typeface="Verdana" pitchFamily="34" charset="0"/>
              </a:rPr>
              <a:t>Healthier but Wasteful? Changes in food loss and waste along global supply chains with healthier diets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58775D7-8E1D-4C7E-A857-67179969EEF8}"/>
              </a:ext>
            </a:extLst>
          </p:cNvPr>
          <p:cNvCxnSpPr>
            <a:cxnSpLocks/>
          </p:cNvCxnSpPr>
          <p:nvPr/>
        </p:nvCxnSpPr>
        <p:spPr>
          <a:xfrm>
            <a:off x="161036" y="1189686"/>
            <a:ext cx="11527865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B4626957-7B4C-479A-91D7-D6CBA49CD7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036" y="6021686"/>
            <a:ext cx="3070862" cy="80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444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6935A68-8A9D-4AE8-AECD-9FA8A4C2198A}"/>
              </a:ext>
            </a:extLst>
          </p:cNvPr>
          <p:cNvCxnSpPr/>
          <p:nvPr/>
        </p:nvCxnSpPr>
        <p:spPr>
          <a:xfrm>
            <a:off x="203161" y="481064"/>
            <a:ext cx="1124800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66AEA995-1432-4C6E-A478-70DD585CF6D2}"/>
              </a:ext>
            </a:extLst>
          </p:cNvPr>
          <p:cNvSpPr/>
          <p:nvPr/>
        </p:nvSpPr>
        <p:spPr>
          <a:xfrm>
            <a:off x="401944" y="986249"/>
            <a:ext cx="4587187" cy="561164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0DBCC72-C92B-4546-8077-8EF79AE6D21E}"/>
              </a:ext>
            </a:extLst>
          </p:cNvPr>
          <p:cNvSpPr txBox="1">
            <a:spLocks/>
          </p:cNvSpPr>
          <p:nvPr/>
        </p:nvSpPr>
        <p:spPr>
          <a:xfrm>
            <a:off x="203161" y="-101358"/>
            <a:ext cx="11895490" cy="694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Modelling circularity and beyond: </a:t>
            </a:r>
            <a:r>
              <a:rPr lang="en-GB" sz="18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challenges &amp; key steps forward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853EF85-0D3F-47B6-A4C9-2CA0423237C4}"/>
              </a:ext>
            </a:extLst>
          </p:cNvPr>
          <p:cNvSpPr txBox="1"/>
          <p:nvPr/>
        </p:nvSpPr>
        <p:spPr>
          <a:xfrm>
            <a:off x="635019" y="1084751"/>
            <a:ext cx="43909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CAPTURING PHYSICAL BIOMASS FLOWS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E563505-B081-4931-A963-446CB0B2DE70}"/>
              </a:ext>
            </a:extLst>
          </p:cNvPr>
          <p:cNvSpPr/>
          <p:nvPr/>
        </p:nvSpPr>
        <p:spPr>
          <a:xfrm>
            <a:off x="525574" y="1917788"/>
            <a:ext cx="437734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Dollar-based quantities are insufficient to assess global challenges related to nutrition or impacts of resource circularity 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For effective policy design crucial to identify what (biomass type) is used where (domestic vs imported) and by whom (sector inputs vs final demand) </a:t>
            </a:r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Enhancing consistent linkages to technical models  (interdisciplinary connection) </a:t>
            </a: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		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As economies change over time towards processed foods and food services, current data cannot be used in ex-ante assessments, nor provides guidance when diets change considerably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C4B27C4-2A99-4B8F-8DB1-B68A02CD7A19}"/>
              </a:ext>
            </a:extLst>
          </p:cNvPr>
          <p:cNvSpPr txBox="1"/>
          <p:nvPr/>
        </p:nvSpPr>
        <p:spPr>
          <a:xfrm>
            <a:off x="7250007" y="1640789"/>
            <a:ext cx="4423020" cy="47089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No common definition (Delgado et al., 2020) nor reliable global measurement (Kuiper &amp; Cui, 2021) available to date</a:t>
            </a:r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Contrasts in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target issues, methodological approaches and FSC specifications result in inconsistent estimates and databases 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(Xue et al., 2017)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Data mainly available in single metrics (e.g. Mtons), with impossibility of cross-cutting analyses on FLW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Most adopted estimates from Gustavsson et al. 2011, presents severe limitations due to inconsistent methodology and FLW definition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Available FLW data results contrasting with current data on household net food/calories intakes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7A33B82-075E-44CA-A94F-408E3A86A641}"/>
              </a:ext>
            </a:extLst>
          </p:cNvPr>
          <p:cNvSpPr/>
          <p:nvPr/>
        </p:nvSpPr>
        <p:spPr>
          <a:xfrm>
            <a:off x="7167929" y="986249"/>
            <a:ext cx="4795471" cy="5611649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560EE2-7B32-42FD-A41A-0AC9A7C319F6}"/>
              </a:ext>
            </a:extLst>
          </p:cNvPr>
          <p:cNvSpPr/>
          <p:nvPr/>
        </p:nvSpPr>
        <p:spPr>
          <a:xfrm>
            <a:off x="7250007" y="1110349"/>
            <a:ext cx="43765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  QUANTIFYING FOOD LOSS AND WASTE</a:t>
            </a:r>
          </a:p>
        </p:txBody>
      </p:sp>
      <p:sp>
        <p:nvSpPr>
          <p:cNvPr id="5" name="Arrow: Left-Right 4">
            <a:extLst>
              <a:ext uri="{FF2B5EF4-FFF2-40B4-BE49-F238E27FC236}">
                <a16:creationId xmlns:a16="http://schemas.microsoft.com/office/drawing/2014/main" id="{52CDD680-07FE-467E-BBA0-BC3C5039AEF5}"/>
              </a:ext>
            </a:extLst>
          </p:cNvPr>
          <p:cNvSpPr/>
          <p:nvPr/>
        </p:nvSpPr>
        <p:spPr>
          <a:xfrm>
            <a:off x="5457902" y="3428999"/>
            <a:ext cx="1216152" cy="484632"/>
          </a:xfrm>
          <a:prstGeom prst="left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5203859-0CB8-46E1-BA44-4CDCDE4F89B2}"/>
              </a:ext>
            </a:extLst>
          </p:cNvPr>
          <p:cNvSpPr/>
          <p:nvPr/>
        </p:nvSpPr>
        <p:spPr>
          <a:xfrm>
            <a:off x="418127" y="1063487"/>
            <a:ext cx="4405079" cy="5293757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CAPTURING PHYSICAL BIOMASS FLOWS</a:t>
            </a:r>
            <a:endParaRPr lang="en-GB" sz="16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AutoNum type="arabicPeriod"/>
            </a:pP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AutoNum type="arabicPeriod"/>
            </a:pP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AutoNum type="arabicPeriod"/>
            </a:pP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AutoNum type="arabicPeriod"/>
            </a:pP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Tracing different biomass flows (feed, seed, other use, food) through global economy, quantifying magnitude and composition</a:t>
            </a:r>
          </a:p>
          <a:p>
            <a:pPr marL="342900" indent="-342900">
              <a:buAutoNum type="arabicPeriod"/>
            </a:pP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AutoNum type="arabicPeriod"/>
            </a:pP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AutoNum type="arabicPeriod"/>
            </a:pP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Capturing intermediate and final biomass use, pointing total output changes in demand and in global trade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28600" indent="-228600">
              <a:buAutoNum type="arabicPeriod" startAt="3"/>
            </a:pP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Tracing food quantities from farm to fork along </a:t>
            </a:r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global supply chains, identifying intermediate and </a:t>
            </a:r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final food use </a:t>
            </a:r>
          </a:p>
          <a:p>
            <a:pPr marL="228600" indent="-228600">
              <a:buAutoNum type="arabicPeriod" startAt="3"/>
            </a:pP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28600" indent="-228600">
              <a:buAutoNum type="arabicPeriod" startAt="3"/>
            </a:pP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28600" indent="-228600">
              <a:buAutoNum type="arabicPeriod" startAt="3"/>
            </a:pP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Assessing feed-food-fuel-fibre (4Fs) competition </a:t>
            </a:r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by analysing biomass trade and substitution </a:t>
            </a:r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effects </a:t>
            </a:r>
          </a:p>
          <a:p>
            <a:pPr marL="228600" indent="-228600">
              <a:buAutoNum type="arabicPeriod" startAt="2"/>
            </a:pP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28600" indent="-228600">
              <a:buAutoNum type="arabicPeriod" startAt="2"/>
            </a:pP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28600" indent="-228600">
              <a:buAutoNum type="arabicPeriod" startAt="2"/>
            </a:pP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28600" indent="-228600">
              <a:buAutoNum type="arabicPeriod" startAt="2"/>
            </a:pP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28600" indent="-228600">
              <a:buAutoNum type="arabicPeriod" startAt="2"/>
            </a:pP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62E84C1-E5B2-4750-9E44-D73068A0A21D}"/>
              </a:ext>
            </a:extLst>
          </p:cNvPr>
          <p:cNvSpPr/>
          <p:nvPr/>
        </p:nvSpPr>
        <p:spPr>
          <a:xfrm>
            <a:off x="7314252" y="1084751"/>
            <a:ext cx="4416419" cy="5170646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  QUANTIFYING FOOD LOSS AND WASTE</a:t>
            </a: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	 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AutoNum type="arabicPeriod"/>
            </a:pP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>
              <a:buAutoNum type="arabicPeriod"/>
            </a:pP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Capturing food intake vs food availability based on FBS (omits retail &amp; consumers waste which can be substantial)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2.    Up-to-date global FLW database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28600" indent="-228600">
              <a:buAutoNum type="arabicPeriod" startAt="3"/>
            </a:pP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Identify and quantify at which supply chain stages </a:t>
            </a:r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FLW occurs</a:t>
            </a:r>
          </a:p>
          <a:p>
            <a:pPr marL="228600" indent="-228600">
              <a:buAutoNum type="arabicPeriod" startAt="3"/>
            </a:pP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4.    Identify in which region the FLW occurs to assess    </a:t>
            </a:r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spatial scope for policies like moving to a circular </a:t>
            </a:r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  economy</a:t>
            </a:r>
          </a:p>
          <a:p>
            <a:pPr marL="228600" indent="-228600">
              <a:buAutoNum type="arabicPeriod" startAt="3"/>
            </a:pP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28600" indent="-228600">
              <a:buAutoNum type="arabicPeriod" startAt="3"/>
            </a:pP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5.    Asses impact of a change in diet</a:t>
            </a:r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on FLW </a:t>
            </a:r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</a:b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       generation along global FSC</a:t>
            </a:r>
          </a:p>
          <a:p>
            <a:endParaRPr lang="en-GB" sz="16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endParaRPr lang="en-GB" sz="16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endParaRPr lang="en-GB" sz="16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pPr marL="228600" indent="-228600">
              <a:buAutoNum type="arabicPeriod" startAt="3"/>
            </a:pPr>
            <a:endParaRPr lang="en-GB" sz="16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5927A05-50DD-41DC-AC78-335C67317E37}"/>
              </a:ext>
            </a:extLst>
          </p:cNvPr>
          <p:cNvCxnSpPr>
            <a:cxnSpLocks/>
          </p:cNvCxnSpPr>
          <p:nvPr/>
        </p:nvCxnSpPr>
        <p:spPr>
          <a:xfrm>
            <a:off x="506862" y="1435064"/>
            <a:ext cx="4377349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026F53C-E8DE-42B8-9B90-4296BDCA1943}"/>
              </a:ext>
            </a:extLst>
          </p:cNvPr>
          <p:cNvCxnSpPr>
            <a:cxnSpLocks/>
          </p:cNvCxnSpPr>
          <p:nvPr/>
        </p:nvCxnSpPr>
        <p:spPr>
          <a:xfrm>
            <a:off x="7332090" y="1445551"/>
            <a:ext cx="442302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A964E9A2-29CB-4BE5-9919-D19E04B584B6}"/>
              </a:ext>
            </a:extLst>
          </p:cNvPr>
          <p:cNvSpPr/>
          <p:nvPr/>
        </p:nvSpPr>
        <p:spPr>
          <a:xfrm>
            <a:off x="5363181" y="2683212"/>
            <a:ext cx="14306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identifying</a:t>
            </a:r>
          </a:p>
          <a:p>
            <a:pPr algn="ctr"/>
            <a:r>
              <a:rPr lang="en-GB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challenges</a:t>
            </a:r>
            <a:endParaRPr lang="en-GB" sz="16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0564E73-20D8-459D-8E4A-21629B828673}"/>
              </a:ext>
            </a:extLst>
          </p:cNvPr>
          <p:cNvSpPr/>
          <p:nvPr/>
        </p:nvSpPr>
        <p:spPr>
          <a:xfrm>
            <a:off x="5356580" y="2763718"/>
            <a:ext cx="1430698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tackling</a:t>
            </a:r>
          </a:p>
          <a:p>
            <a:pPr algn="ctr"/>
            <a:r>
              <a:rPr lang="en-GB" sz="16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Calibri" panose="020F0502020204030204" pitchFamily="34" charset="0"/>
              </a:rPr>
              <a:t>challenges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03350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BE4DD61-82EC-44AE-BF8E-90E9ADACB334}"/>
              </a:ext>
            </a:extLst>
          </p:cNvPr>
          <p:cNvSpPr/>
          <p:nvPr/>
        </p:nvSpPr>
        <p:spPr>
          <a:xfrm>
            <a:off x="633427" y="4423114"/>
            <a:ext cx="118356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GB" sz="12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Feed</a:t>
            </a:r>
            <a:r>
              <a:rPr lang="en-GB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GB" sz="12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Seed</a:t>
            </a:r>
            <a:r>
              <a:rPr lang="en-GB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GB" sz="12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Other use</a:t>
            </a:r>
            <a:r>
              <a:rPr lang="en-GB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biomass flows evolve with changes in dom/imp commodity use by activity (</a:t>
            </a:r>
            <a:r>
              <a:rPr lang="en-GB" sz="1200" i="1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qfd</a:t>
            </a:r>
            <a:r>
              <a:rPr lang="en-GB" sz="12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GB" sz="1200" i="1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qfm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  <a:p>
            <a:pPr marL="285750" indent="-285750">
              <a:buFontTx/>
              <a:buChar char="-"/>
            </a:pPr>
            <a:r>
              <a:rPr lang="en-GB" sz="12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Food &amp; FLW</a:t>
            </a:r>
            <a:r>
              <a:rPr lang="en-GB" sz="12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biomass flows evolve with changes in dom/imp private </a:t>
            </a:r>
            <a:r>
              <a:rPr lang="en-GB" sz="12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hh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consumption (</a:t>
            </a:r>
            <a:r>
              <a:rPr lang="en-GB" sz="1200" i="1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qpd,qpm</a:t>
            </a:r>
            <a:r>
              <a:rPr lang="en-GB" sz="12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FEA2B3B-3A13-4E3E-8DA5-38063D6ED489}"/>
              </a:ext>
            </a:extLst>
          </p:cNvPr>
          <p:cNvSpPr txBox="1">
            <a:spLocks/>
          </p:cNvSpPr>
          <p:nvPr/>
        </p:nvSpPr>
        <p:spPr>
          <a:xfrm>
            <a:off x="122680" y="144917"/>
            <a:ext cx="10219806" cy="7395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4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F475605-DFB3-4D99-9955-D887EF79B50C}"/>
              </a:ext>
            </a:extLst>
          </p:cNvPr>
          <p:cNvCxnSpPr/>
          <p:nvPr/>
        </p:nvCxnSpPr>
        <p:spPr>
          <a:xfrm>
            <a:off x="61338" y="393116"/>
            <a:ext cx="1124800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0754460-E602-409C-A8AC-73BB069CA23E}"/>
              </a:ext>
            </a:extLst>
          </p:cNvPr>
          <p:cNvSpPr txBox="1"/>
          <p:nvPr/>
        </p:nvSpPr>
        <p:spPr>
          <a:xfrm>
            <a:off x="0" y="0"/>
            <a:ext cx="11833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Core contribution (1)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Capturing physical biomass flows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737F67-C1DC-420A-A199-B3238FBB9B4A}"/>
              </a:ext>
            </a:extLst>
          </p:cNvPr>
          <p:cNvSpPr/>
          <p:nvPr/>
        </p:nvSpPr>
        <p:spPr>
          <a:xfrm>
            <a:off x="61338" y="517809"/>
            <a:ext cx="121306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u="sng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Placing a b</a:t>
            </a:r>
            <a:r>
              <a:rPr lang="en-GB" sz="1400" b="1" u="sng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iomass balancing equation into a </a:t>
            </a:r>
            <a:r>
              <a:rPr lang="en-GB" sz="1400" b="1" u="sng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CGE</a:t>
            </a:r>
            <a:r>
              <a:rPr lang="en-GB" sz="1400" b="1" u="sng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framework</a:t>
            </a:r>
          </a:p>
          <a:p>
            <a:endParaRPr lang="en-GB" sz="1400" dirty="0">
              <a:solidFill>
                <a:srgbClr val="1F497D"/>
              </a:solidFill>
              <a:latin typeface="Verdana" panose="020B0604030504040204" pitchFamily="34" charset="0"/>
              <a:ea typeface="Calibri" panose="020F0502020204030204" pitchFamily="34" charset="0"/>
            </a:endParaRPr>
          </a:p>
          <a:p>
            <a:r>
              <a:rPr lang="en-GB" sz="1400" b="1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FAO – FBS: </a:t>
            </a:r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</a:rPr>
              <a:t>Domestic supply  </a:t>
            </a:r>
            <a:r>
              <a:rPr lang="en-US" sz="1600" i="1" dirty="0">
                <a:solidFill>
                  <a:srgbClr val="D13C15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=</a:t>
            </a:r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</a:rPr>
              <a:t> Feed </a:t>
            </a:r>
            <a:r>
              <a:rPr lang="en-US" sz="1600" i="1" dirty="0">
                <a:solidFill>
                  <a:srgbClr val="D13C15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+</a:t>
            </a:r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</a:rPr>
              <a:t> Seed </a:t>
            </a:r>
            <a:r>
              <a:rPr lang="en-US" sz="1600" i="1" dirty="0">
                <a:solidFill>
                  <a:srgbClr val="D13C15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+</a:t>
            </a:r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</a:rPr>
              <a:t> Losses </a:t>
            </a:r>
            <a:r>
              <a:rPr lang="en-US" sz="1600" i="1" dirty="0">
                <a:solidFill>
                  <a:srgbClr val="D13C15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+</a:t>
            </a:r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</a:rPr>
              <a:t> Processing </a:t>
            </a:r>
            <a:r>
              <a:rPr lang="en-US" sz="1600" i="1" dirty="0">
                <a:solidFill>
                  <a:srgbClr val="D13C15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+</a:t>
            </a:r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</a:rPr>
              <a:t> Residuals </a:t>
            </a:r>
            <a:r>
              <a:rPr lang="en-US" sz="1600" i="1" dirty="0">
                <a:solidFill>
                  <a:srgbClr val="D13C15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+</a:t>
            </a:r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</a:rPr>
              <a:t> Food </a:t>
            </a:r>
            <a:r>
              <a:rPr lang="en-US" sz="1600" i="1" dirty="0">
                <a:solidFill>
                  <a:srgbClr val="D13C15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+ </a:t>
            </a:r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</a:rPr>
              <a:t>Other </a:t>
            </a:r>
            <a:r>
              <a:rPr lang="en-US" sz="1600" i="1" dirty="0">
                <a:solidFill>
                  <a:srgbClr val="19197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uses</a:t>
            </a:r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</a:rPr>
              <a:t> (non-food) </a:t>
            </a:r>
            <a:r>
              <a:rPr lang="en-US" sz="1600" i="1" dirty="0">
                <a:solidFill>
                  <a:srgbClr val="D13C15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+</a:t>
            </a:r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</a:rPr>
              <a:t> Tourist consumption</a:t>
            </a:r>
            <a:endParaRPr lang="en-GB" sz="1600" i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GB" sz="1200" i="1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 </a:t>
            </a:r>
            <a:endParaRPr lang="en-GB" sz="1600" i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sz="1400" b="1" dirty="0">
              <a:solidFill>
                <a:srgbClr val="1F497D"/>
              </a:solidFill>
              <a:latin typeface="Verdana" panose="020B0604030504040204" pitchFamily="34" charset="0"/>
              <a:ea typeface="Calibri" panose="020F0502020204030204" pitchFamily="34" charset="0"/>
            </a:endParaRPr>
          </a:p>
          <a:p>
            <a:r>
              <a:rPr lang="en-GB" sz="1400" b="1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FAO</a:t>
            </a:r>
            <a:r>
              <a:rPr lang="en-GB" sz="1400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: </a:t>
            </a:r>
            <a:r>
              <a:rPr lang="en-GB" sz="1400" i="1" dirty="0">
                <a:latin typeface="Verdana" panose="020B0604030504040204" pitchFamily="34" charset="0"/>
                <a:ea typeface="Calibri" panose="020F0502020204030204" pitchFamily="34" charset="0"/>
              </a:rPr>
              <a:t>Production </a:t>
            </a:r>
            <a:r>
              <a:rPr lang="en-GB" sz="1400" i="1" dirty="0">
                <a:solidFill>
                  <a:srgbClr val="C00000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+</a:t>
            </a:r>
            <a:r>
              <a:rPr lang="en-GB" sz="1400" i="1" dirty="0">
                <a:latin typeface="Verdana" panose="020B0604030504040204" pitchFamily="34" charset="0"/>
                <a:ea typeface="Calibri" panose="020F0502020204030204" pitchFamily="34" charset="0"/>
              </a:rPr>
              <a:t> imports </a:t>
            </a:r>
            <a:r>
              <a:rPr lang="en-GB" sz="1400" i="1" dirty="0">
                <a:solidFill>
                  <a:srgbClr val="C00000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–</a:t>
            </a:r>
            <a:r>
              <a:rPr lang="en-GB" sz="1400" i="1" dirty="0">
                <a:latin typeface="Verdana" panose="020B0604030504040204" pitchFamily="34" charset="0"/>
                <a:ea typeface="Calibri" panose="020F0502020204030204" pitchFamily="34" charset="0"/>
              </a:rPr>
              <a:t> exports </a:t>
            </a:r>
            <a:r>
              <a:rPr lang="en-GB" sz="1400" i="1" dirty="0">
                <a:solidFill>
                  <a:srgbClr val="C00000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=</a:t>
            </a:r>
            <a:r>
              <a:rPr lang="en-GB" sz="1400" i="1" dirty="0">
                <a:latin typeface="Verdana" panose="020B0604030504040204" pitchFamily="34" charset="0"/>
                <a:ea typeface="Calibri" panose="020F0502020204030204" pitchFamily="34" charset="0"/>
              </a:rPr>
              <a:t> domestic supply </a:t>
            </a:r>
            <a:r>
              <a:rPr lang="en-GB" sz="1400" i="1" dirty="0">
                <a:solidFill>
                  <a:srgbClr val="C00000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=</a:t>
            </a:r>
            <a:r>
              <a:rPr lang="en-GB" sz="1400" i="1" dirty="0">
                <a:latin typeface="Verdana" panose="020B0604030504040204" pitchFamily="34" charset="0"/>
                <a:ea typeface="Calibri" panose="020F0502020204030204" pitchFamily="34" charset="0"/>
              </a:rPr>
              <a:t> feed </a:t>
            </a:r>
            <a:r>
              <a:rPr lang="en-GB" sz="1400" i="1" dirty="0">
                <a:solidFill>
                  <a:srgbClr val="C00000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+</a:t>
            </a:r>
            <a:r>
              <a:rPr lang="en-GB" sz="1400" i="1" dirty="0">
                <a:latin typeface="Verdana" panose="020B0604030504040204" pitchFamily="34" charset="0"/>
                <a:ea typeface="Calibri" panose="020F0502020204030204" pitchFamily="34" charset="0"/>
              </a:rPr>
              <a:t> seed </a:t>
            </a:r>
            <a:r>
              <a:rPr lang="en-GB" sz="1400" i="1" dirty="0">
                <a:solidFill>
                  <a:srgbClr val="C00000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+</a:t>
            </a:r>
            <a:r>
              <a:rPr lang="en-GB" sz="1400" i="1" dirty="0">
                <a:latin typeface="Verdana" panose="020B0604030504040204" pitchFamily="34" charset="0"/>
                <a:ea typeface="Calibri" panose="020F0502020204030204" pitchFamily="34" charset="0"/>
              </a:rPr>
              <a:t> other uses </a:t>
            </a:r>
            <a:r>
              <a:rPr lang="en-GB" sz="1400" i="1" dirty="0">
                <a:solidFill>
                  <a:srgbClr val="C00000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+</a:t>
            </a:r>
            <a:r>
              <a:rPr lang="en-GB" sz="1400" i="1" dirty="0">
                <a:latin typeface="Verdana" panose="020B0604030504040204" pitchFamily="34" charset="0"/>
                <a:ea typeface="Calibri" panose="020F0502020204030204" pitchFamily="34" charset="0"/>
              </a:rPr>
              <a:t> losses </a:t>
            </a:r>
            <a:r>
              <a:rPr lang="en-GB" sz="1400" i="1" dirty="0">
                <a:solidFill>
                  <a:srgbClr val="C00000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+</a:t>
            </a:r>
            <a:r>
              <a:rPr lang="en-GB" sz="1400" i="1" dirty="0">
                <a:latin typeface="Verdana" panose="020B0604030504040204" pitchFamily="34" charset="0"/>
                <a:ea typeface="Calibri" panose="020F0502020204030204" pitchFamily="34" charset="0"/>
              </a:rPr>
              <a:t> food</a:t>
            </a:r>
            <a:endParaRPr lang="en-GB" sz="1200" dirty="0">
              <a:solidFill>
                <a:srgbClr val="1F497D"/>
              </a:solidFill>
              <a:latin typeface="Verdana" panose="020B0604030504040204" pitchFamily="34" charset="0"/>
              <a:ea typeface="Calibri" panose="020F050202020403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90498B6-7504-4F90-B76B-21E178F52AA5}"/>
              </a:ext>
            </a:extLst>
          </p:cNvPr>
          <p:cNvCxnSpPr/>
          <p:nvPr/>
        </p:nvCxnSpPr>
        <p:spPr>
          <a:xfrm>
            <a:off x="358066" y="1255925"/>
            <a:ext cx="0" cy="292963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4A9ABB78-B564-448A-BC2B-44DFD7FF9C83}"/>
              </a:ext>
            </a:extLst>
          </p:cNvPr>
          <p:cNvSpPr txBox="1"/>
          <p:nvPr/>
        </p:nvSpPr>
        <p:spPr>
          <a:xfrm>
            <a:off x="358066" y="1287278"/>
            <a:ext cx="18287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(in GTAP framework)</a:t>
            </a:r>
          </a:p>
        </p:txBody>
      </p: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65406EAD-31BF-4A19-9C52-37E6A3E51BCF}"/>
              </a:ext>
            </a:extLst>
          </p:cNvPr>
          <p:cNvCxnSpPr>
            <a:cxnSpLocks/>
          </p:cNvCxnSpPr>
          <p:nvPr/>
        </p:nvCxnSpPr>
        <p:spPr>
          <a:xfrm rot="16200000" flipH="1">
            <a:off x="151114" y="3539364"/>
            <a:ext cx="964626" cy="550721"/>
          </a:xfrm>
          <a:prstGeom prst="bentConnector3">
            <a:avLst>
              <a:gd name="adj1" fmla="val 100131"/>
            </a:avLst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DB4B786-F5F1-48C4-B805-519C7CCD051C}"/>
              </a:ext>
            </a:extLst>
          </p:cNvPr>
          <p:cNvSpPr txBox="1"/>
          <p:nvPr/>
        </p:nvSpPr>
        <p:spPr>
          <a:xfrm>
            <a:off x="992799" y="4127760"/>
            <a:ext cx="4289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u="sng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Equation into MAGNET model framework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D4A84A-8C33-48B8-98F5-B1B4323B53E8}"/>
              </a:ext>
            </a:extLst>
          </p:cNvPr>
          <p:cNvSpPr txBox="1"/>
          <p:nvPr/>
        </p:nvSpPr>
        <p:spPr>
          <a:xfrm>
            <a:off x="358066" y="5104754"/>
            <a:ext cx="117068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GB" sz="1200" b="1" u="sng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Current issues:</a:t>
            </a:r>
            <a:r>
              <a:rPr lang="en-GB" sz="1200" b="1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  </a:t>
            </a:r>
          </a:p>
          <a:p>
            <a:r>
              <a:rPr lang="en-GB" sz="12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	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-</a:t>
            </a:r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 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Biomass balance does not hold during simulations (post-sim approach currently adopted)</a:t>
            </a: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	-  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S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tructure of Input-output tables inconsistent with food and other use shares suggested by FAO </a:t>
            </a:r>
            <a:b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</a:b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	-  Leontief Inverse method suitable for comparative static approaches but unsuitable for assessing structural changes during simulations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                   	 Temporal Leontief Inverse (Sonis &amp; </a:t>
            </a:r>
            <a:r>
              <a:rPr lang="en-US" sz="12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Hewings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, 1998) more suited for dynamic simulations?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	-  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High heterogeneity in implied prices between different biomass uses (feed, seed, etc.)</a:t>
            </a:r>
          </a:p>
          <a:p>
            <a:r>
              <a:rPr lang="en-GB" sz="1200" dirty="0"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	 </a:t>
            </a:r>
            <a:r>
              <a:rPr lang="en-GB" sz="1200" dirty="0">
                <a:latin typeface="Verdana" panose="020B0604030504040204" pitchFamily="34" charset="0"/>
                <a:ea typeface="Verdana" panose="020B0604030504040204" pitchFamily="34" charset="0"/>
              </a:rPr>
              <a:t>			</a:t>
            </a:r>
            <a:endParaRPr lang="en-GB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0D00F9A-EC90-4BDC-AF5E-B64744F1AAD9}"/>
              </a:ext>
            </a:extLst>
          </p:cNvPr>
          <p:cNvSpPr/>
          <p:nvPr/>
        </p:nvSpPr>
        <p:spPr>
          <a:xfrm>
            <a:off x="122680" y="2995743"/>
            <a:ext cx="124217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u="sng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Gatto et al</a:t>
            </a:r>
            <a:r>
              <a:rPr lang="en-GB" sz="1400" b="1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.</a:t>
            </a:r>
            <a:r>
              <a:rPr lang="en-GB" sz="1400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:</a:t>
            </a:r>
            <a:r>
              <a:rPr lang="en-GB" sz="1400" b="1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 </a:t>
            </a:r>
            <a:r>
              <a:rPr lang="en-GB" sz="1400" dirty="0">
                <a:latin typeface="Verdana" panose="020B0604030504040204" pitchFamily="34" charset="0"/>
                <a:ea typeface="Calibri" panose="020F0502020204030204" pitchFamily="34" charset="0"/>
              </a:rPr>
              <a:t>Production </a:t>
            </a:r>
            <a:r>
              <a:rPr lang="en-GB" sz="1400" dirty="0">
                <a:solidFill>
                  <a:srgbClr val="C00000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+</a:t>
            </a:r>
            <a:r>
              <a:rPr lang="en-GB" sz="1400" dirty="0">
                <a:latin typeface="Verdana" panose="020B0604030504040204" pitchFamily="34" charset="0"/>
                <a:ea typeface="Calibri" panose="020F0502020204030204" pitchFamily="34" charset="0"/>
              </a:rPr>
              <a:t> imports </a:t>
            </a:r>
            <a:r>
              <a:rPr lang="en-GB" sz="1400" dirty="0">
                <a:solidFill>
                  <a:srgbClr val="C00000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–</a:t>
            </a:r>
            <a:r>
              <a:rPr lang="en-GB" sz="1400" dirty="0">
                <a:latin typeface="Verdana" panose="020B0604030504040204" pitchFamily="34" charset="0"/>
                <a:ea typeface="Calibri" panose="020F0502020204030204" pitchFamily="34" charset="0"/>
              </a:rPr>
              <a:t> exports </a:t>
            </a:r>
            <a:r>
              <a:rPr lang="en-GB" sz="1400" dirty="0">
                <a:solidFill>
                  <a:srgbClr val="C00000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=</a:t>
            </a:r>
            <a:r>
              <a:rPr lang="en-GB" sz="1400" dirty="0">
                <a:latin typeface="Verdana" panose="020B0604030504040204" pitchFamily="34" charset="0"/>
                <a:ea typeface="Calibri" panose="020F0502020204030204" pitchFamily="34" charset="0"/>
              </a:rPr>
              <a:t> domestic supply </a:t>
            </a:r>
            <a:r>
              <a:rPr lang="en-GB" sz="1400" dirty="0">
                <a:solidFill>
                  <a:srgbClr val="C00000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=</a:t>
            </a:r>
            <a:r>
              <a:rPr lang="en-GB" sz="1400" dirty="0">
                <a:latin typeface="Verdana" panose="020B0604030504040204" pitchFamily="34" charset="0"/>
                <a:ea typeface="Calibri" panose="020F0502020204030204" pitchFamily="34" charset="0"/>
              </a:rPr>
              <a:t> feed </a:t>
            </a:r>
            <a:r>
              <a:rPr lang="en-GB" sz="1400" dirty="0">
                <a:solidFill>
                  <a:srgbClr val="C00000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+</a:t>
            </a:r>
            <a:r>
              <a:rPr lang="en-GB" sz="1400" dirty="0">
                <a:latin typeface="Verdana" panose="020B0604030504040204" pitchFamily="34" charset="0"/>
                <a:ea typeface="Calibri" panose="020F0502020204030204" pitchFamily="34" charset="0"/>
              </a:rPr>
              <a:t> seed </a:t>
            </a:r>
            <a:r>
              <a:rPr lang="en-GB" sz="1400" dirty="0">
                <a:solidFill>
                  <a:srgbClr val="C00000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+</a:t>
            </a:r>
            <a:r>
              <a:rPr lang="en-GB" sz="1400" dirty="0">
                <a:latin typeface="Verdana" panose="020B0604030504040204" pitchFamily="34" charset="0"/>
                <a:ea typeface="Calibri" panose="020F0502020204030204" pitchFamily="34" charset="0"/>
              </a:rPr>
              <a:t> other uses </a:t>
            </a:r>
            <a:r>
              <a:rPr lang="en-GB" sz="1400" dirty="0">
                <a:solidFill>
                  <a:srgbClr val="C00000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+</a:t>
            </a:r>
            <a:r>
              <a:rPr lang="en-GB" sz="1400" dirty="0">
                <a:latin typeface="Verdana" panose="020B0604030504040204" pitchFamily="34" charset="0"/>
                <a:ea typeface="Calibri" panose="020F0502020204030204" pitchFamily="34" charset="0"/>
              </a:rPr>
              <a:t> losses </a:t>
            </a:r>
            <a:r>
              <a:rPr lang="en-GB" sz="1400" dirty="0">
                <a:solidFill>
                  <a:srgbClr val="C00000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+</a:t>
            </a:r>
            <a:r>
              <a:rPr lang="en-GB" sz="1400" dirty="0">
                <a:latin typeface="Verdana" panose="020B0604030504040204" pitchFamily="34" charset="0"/>
                <a:ea typeface="Calibri" panose="020F0502020204030204" pitchFamily="34" charset="0"/>
              </a:rPr>
              <a:t> waste </a:t>
            </a:r>
            <a:r>
              <a:rPr lang="en-GB" sz="1400" dirty="0">
                <a:solidFill>
                  <a:srgbClr val="C00000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+ </a:t>
            </a:r>
            <a:r>
              <a:rPr lang="en-GB" sz="1400" dirty="0">
                <a:latin typeface="Verdana" panose="020B0604030504040204" pitchFamily="34" charset="0"/>
                <a:ea typeface="Calibri" panose="020F0502020204030204" pitchFamily="34" charset="0"/>
              </a:rPr>
              <a:t>food</a:t>
            </a:r>
            <a:endParaRPr lang="en-GB" sz="1200" dirty="0">
              <a:solidFill>
                <a:srgbClr val="1F497D"/>
              </a:solidFill>
              <a:latin typeface="Verdana" panose="020B0604030504040204" pitchFamily="34" charset="0"/>
              <a:ea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BB4613-85B8-4C07-85E7-8E5D4E3D2C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085"/>
          <a:stretch/>
        </p:blipFill>
        <p:spPr>
          <a:xfrm>
            <a:off x="3315687" y="1433279"/>
            <a:ext cx="5202559" cy="510290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76C84FE-CF4F-4058-906A-2E1B67BF4B4C}"/>
              </a:ext>
            </a:extLst>
          </p:cNvPr>
          <p:cNvSpPr/>
          <p:nvPr/>
        </p:nvSpPr>
        <p:spPr>
          <a:xfrm>
            <a:off x="2817715" y="3215289"/>
            <a:ext cx="972670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1. Singular accounting of domestic and imported </a:t>
            </a:r>
            <a:r>
              <a:rPr lang="en-GB" sz="1100" i="1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feed, seed</a:t>
            </a:r>
            <a:r>
              <a:rPr lang="en-GB" sz="1100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, </a:t>
            </a:r>
            <a:r>
              <a:rPr lang="en-GB" sz="1100" i="1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other uses </a:t>
            </a:r>
            <a:r>
              <a:rPr lang="en-GB" sz="1100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and</a:t>
            </a:r>
            <a:r>
              <a:rPr lang="en-GB" sz="1100" i="1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 food </a:t>
            </a:r>
            <a:r>
              <a:rPr lang="en-GB" sz="1100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to trace changes in biomass demand	</a:t>
            </a:r>
          </a:p>
          <a:p>
            <a:r>
              <a:rPr lang="en-GB" sz="1100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2. Losses include pre-harvest and account for waste at retail and consumption stages</a:t>
            </a:r>
            <a:br>
              <a:rPr lang="en-GB" sz="1100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</a:br>
            <a:r>
              <a:rPr lang="en-GB" sz="1100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3. Consistent physical accounting of biophysical flows from GTAP Nutritional database (</a:t>
            </a:r>
            <a:r>
              <a:rPr lang="en-GB" sz="1100" dirty="0" err="1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GTAP</a:t>
            </a:r>
            <a:r>
              <a:rPr lang="en-GB" sz="1100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 Research Memorandum No. 37) </a:t>
            </a:r>
            <a:br>
              <a:rPr lang="en-GB" sz="1100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</a:br>
            <a:r>
              <a:rPr lang="en-GB" sz="1100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4. New FLW global database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8C217CC-0100-418E-B74A-BE7CDF6F86C5}"/>
              </a:ext>
            </a:extLst>
          </p:cNvPr>
          <p:cNvSpPr/>
          <p:nvPr/>
        </p:nvSpPr>
        <p:spPr>
          <a:xfrm>
            <a:off x="61338" y="2027150"/>
            <a:ext cx="1124800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 err="1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Gustavsson</a:t>
            </a:r>
            <a:r>
              <a:rPr lang="en-GB" sz="1400" b="1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 et al, 2011</a:t>
            </a:r>
            <a:r>
              <a:rPr lang="en-GB" sz="1400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: </a:t>
            </a:r>
            <a:r>
              <a:rPr lang="en-GB" sz="1400" i="1" dirty="0">
                <a:latin typeface="Verdana" panose="020B0604030504040204" pitchFamily="34" charset="0"/>
                <a:ea typeface="Calibri" panose="020F0502020204030204" pitchFamily="34" charset="0"/>
              </a:rPr>
              <a:t>Production </a:t>
            </a:r>
            <a:r>
              <a:rPr lang="en-GB" sz="1400" i="1" dirty="0">
                <a:solidFill>
                  <a:srgbClr val="C00000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+</a:t>
            </a:r>
            <a:r>
              <a:rPr lang="en-GB" sz="1400" i="1" dirty="0">
                <a:latin typeface="Verdana" panose="020B0604030504040204" pitchFamily="34" charset="0"/>
                <a:ea typeface="Calibri" panose="020F0502020204030204" pitchFamily="34" charset="0"/>
              </a:rPr>
              <a:t> imports </a:t>
            </a:r>
            <a:r>
              <a:rPr lang="en-GB" sz="1400" i="1" dirty="0">
                <a:solidFill>
                  <a:srgbClr val="C00000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–</a:t>
            </a:r>
            <a:r>
              <a:rPr lang="en-GB" sz="1400" i="1" dirty="0">
                <a:latin typeface="Verdana" panose="020B0604030504040204" pitchFamily="34" charset="0"/>
                <a:ea typeface="Calibri" panose="020F0502020204030204" pitchFamily="34" charset="0"/>
              </a:rPr>
              <a:t> exports </a:t>
            </a:r>
            <a:r>
              <a:rPr lang="en-GB" sz="1400" i="1" dirty="0">
                <a:solidFill>
                  <a:srgbClr val="C00000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=</a:t>
            </a:r>
            <a:r>
              <a:rPr lang="en-GB" sz="1400" i="1" dirty="0">
                <a:latin typeface="Verdana" panose="020B0604030504040204" pitchFamily="34" charset="0"/>
                <a:ea typeface="Calibri" panose="020F0502020204030204" pitchFamily="34" charset="0"/>
              </a:rPr>
              <a:t> domestic supply </a:t>
            </a:r>
            <a:r>
              <a:rPr lang="en-GB" sz="1400" i="1" dirty="0">
                <a:solidFill>
                  <a:srgbClr val="C00000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=</a:t>
            </a:r>
            <a:r>
              <a:rPr lang="en-GB" sz="1400" i="1" dirty="0">
                <a:latin typeface="Verdana" panose="020B0604030504040204" pitchFamily="34" charset="0"/>
                <a:ea typeface="Calibri" panose="020F0502020204030204" pitchFamily="34" charset="0"/>
              </a:rPr>
              <a:t> losses </a:t>
            </a:r>
            <a:r>
              <a:rPr lang="en-GB" sz="1400" i="1" dirty="0">
                <a:solidFill>
                  <a:srgbClr val="C00000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+</a:t>
            </a:r>
            <a:r>
              <a:rPr lang="en-GB" sz="1400" i="1" dirty="0">
                <a:latin typeface="Verdana" panose="020B0604030504040204" pitchFamily="34" charset="0"/>
                <a:ea typeface="Calibri" panose="020F0502020204030204" pitchFamily="34" charset="0"/>
              </a:rPr>
              <a:t> food</a:t>
            </a:r>
            <a:endParaRPr lang="en-GB" sz="1200" i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GB" sz="1400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			</a:t>
            </a:r>
            <a:r>
              <a:rPr lang="en-GB" sz="1200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1. Definition incorporates feed, seed, other uses to losses</a:t>
            </a:r>
          </a:p>
          <a:p>
            <a:r>
              <a:rPr lang="en-GB" sz="1200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			2. Losses exclude pre-harvest stage but expand FBS definition by including food waste </a:t>
            </a:r>
          </a:p>
          <a:p>
            <a:r>
              <a:rPr lang="en-GB" sz="1200" dirty="0">
                <a:solidFill>
                  <a:srgbClr val="1F497D"/>
                </a:solidFill>
                <a:latin typeface="Verdana" panose="020B0604030504040204" pitchFamily="34" charset="0"/>
                <a:ea typeface="Calibri" panose="020F0502020204030204" pitchFamily="34" charset="0"/>
              </a:rPr>
              <a:t>			3. Non-edible food parts not considered as loss</a:t>
            </a:r>
          </a:p>
        </p:txBody>
      </p:sp>
    </p:spTree>
    <p:extLst>
      <p:ext uri="{BB962C8B-B14F-4D97-AF65-F5344CB8AC3E}">
        <p14:creationId xmlns:p14="http://schemas.microsoft.com/office/powerpoint/2010/main" val="88391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56 0.03773 L 0.00026 -0.30231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17014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7" grpId="0"/>
      <p:bldP spid="10" grpId="0"/>
      <p:bldP spid="21" grpId="0"/>
      <p:bldP spid="21" grpId="1"/>
      <p:bldP spid="23" grpId="0"/>
      <p:bldP spid="23" grpId="1"/>
      <p:bldP spid="33" grpId="0"/>
      <p:bldP spid="33" grpId="1"/>
      <p:bldP spid="11" grpId="0"/>
      <p:bldP spid="11" grpId="1"/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38C9D65-76F8-4726-8E56-4F1683A14D10}"/>
              </a:ext>
            </a:extLst>
          </p:cNvPr>
          <p:cNvSpPr txBox="1"/>
          <p:nvPr/>
        </p:nvSpPr>
        <p:spPr>
          <a:xfrm>
            <a:off x="0" y="0"/>
            <a:ext cx="11833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Benefits of core contribution (1)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Assessing global biomass composition and demand patterns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97AFCC0-6B8B-4151-BC9D-5A2106634D47}"/>
              </a:ext>
            </a:extLst>
          </p:cNvPr>
          <p:cNvSpPr/>
          <p:nvPr/>
        </p:nvSpPr>
        <p:spPr>
          <a:xfrm>
            <a:off x="282191" y="1566895"/>
            <a:ext cx="443631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BIOMASS DEMAND </a:t>
            </a:r>
          </a:p>
          <a:p>
            <a:endParaRPr lang="en-GB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latin typeface="Verdana" panose="020B0604030504040204" pitchFamily="34" charset="0"/>
                <a:ea typeface="Verdana" panose="020B0604030504040204" pitchFamily="34" charset="0"/>
              </a:rPr>
              <a:t>     </a:t>
            </a: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Relative increase in biomass demand is highest for </a:t>
            </a:r>
            <a:r>
              <a:rPr lang="en-GB" sz="12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food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and </a:t>
            </a:r>
            <a:r>
              <a:rPr lang="en-GB" sz="12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feed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(increasing shares - mainly reallocated from </a:t>
            </a:r>
            <a:r>
              <a:rPr lang="en-GB" sz="12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other-use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Food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and </a:t>
            </a:r>
            <a:r>
              <a:rPr lang="en-GB" sz="12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feed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demand mainly rising in South-East Asia and Sub-Saharan Africa while </a:t>
            </a:r>
            <a:r>
              <a:rPr lang="en-GB" sz="12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other-use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demand rising drastically in South-East Asia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Imported biomass increases allocation to </a:t>
            </a:r>
            <a:r>
              <a:rPr lang="en-GB" sz="12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feed/food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(high-income) and </a:t>
            </a:r>
            <a:r>
              <a:rPr lang="en-GB" sz="12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food/other-use 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(low-income) 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Low-income regions shift from production of primary biomass (</a:t>
            </a:r>
            <a:r>
              <a:rPr lang="en-GB" sz="12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feed, seed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 to processed biomass (</a:t>
            </a:r>
            <a:r>
              <a:rPr lang="en-GB" sz="12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food, other-use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ECFDE9A-2201-420B-BA0D-19A776A473D1}"/>
              </a:ext>
            </a:extLst>
          </p:cNvPr>
          <p:cNvCxnSpPr/>
          <p:nvPr/>
        </p:nvCxnSpPr>
        <p:spPr>
          <a:xfrm>
            <a:off x="61338" y="393116"/>
            <a:ext cx="1124800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8BAB0133-CF43-44D3-BC9B-2AA15EC1E8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936" b="6360"/>
          <a:stretch/>
        </p:blipFill>
        <p:spPr>
          <a:xfrm>
            <a:off x="6045193" y="3424976"/>
            <a:ext cx="5864616" cy="33816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C74AB4-AE37-48D5-B4C2-4DD1A6F7E1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8174" b="9023"/>
          <a:stretch/>
        </p:blipFill>
        <p:spPr>
          <a:xfrm>
            <a:off x="7714171" y="535790"/>
            <a:ext cx="2526661" cy="1606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844C05-7CFC-43E9-922A-E5C0BC3CB3B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698"/>
          <a:stretch/>
        </p:blipFill>
        <p:spPr>
          <a:xfrm>
            <a:off x="6079695" y="696488"/>
            <a:ext cx="5586974" cy="31970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F75294-D770-4624-8FF5-E0A4F5292C71}"/>
              </a:ext>
            </a:extLst>
          </p:cNvPr>
          <p:cNvSpPr txBox="1"/>
          <p:nvPr/>
        </p:nvSpPr>
        <p:spPr>
          <a:xfrm>
            <a:off x="5340519" y="4854176"/>
            <a:ext cx="7717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accent1">
                    <a:lumMod val="50000"/>
                  </a:schemeClr>
                </a:solidFill>
              </a:rPr>
              <a:t>2030</a:t>
            </a:r>
            <a:endParaRPr lang="en-GB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8D8D1A-787E-47A0-89E5-C2A71F02F6EB}"/>
              </a:ext>
            </a:extLst>
          </p:cNvPr>
          <p:cNvSpPr txBox="1"/>
          <p:nvPr/>
        </p:nvSpPr>
        <p:spPr>
          <a:xfrm>
            <a:off x="5340519" y="2170829"/>
            <a:ext cx="7717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accent1">
                    <a:lumMod val="50000"/>
                  </a:schemeClr>
                </a:solidFill>
              </a:rPr>
              <a:t>2014</a:t>
            </a:r>
            <a:endParaRPr lang="en-GB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3049BAE-6FB6-41D5-8209-742A39F27DA1}"/>
              </a:ext>
            </a:extLst>
          </p:cNvPr>
          <p:cNvSpPr/>
          <p:nvPr/>
        </p:nvSpPr>
        <p:spPr>
          <a:xfrm>
            <a:off x="7891463" y="6091210"/>
            <a:ext cx="1133805" cy="728690"/>
          </a:xfrm>
          <a:custGeom>
            <a:avLst/>
            <a:gdLst>
              <a:gd name="connsiteX0" fmla="*/ 100012 w 1133805"/>
              <a:gd name="connsiteY0" fmla="*/ 562003 h 728690"/>
              <a:gd name="connsiteX1" fmla="*/ 100012 w 1133805"/>
              <a:gd name="connsiteY1" fmla="*/ 562003 h 728690"/>
              <a:gd name="connsiteX2" fmla="*/ 142875 w 1133805"/>
              <a:gd name="connsiteY2" fmla="*/ 552478 h 728690"/>
              <a:gd name="connsiteX3" fmla="*/ 219075 w 1133805"/>
              <a:gd name="connsiteY3" fmla="*/ 495328 h 728690"/>
              <a:gd name="connsiteX4" fmla="*/ 223837 w 1133805"/>
              <a:gd name="connsiteY4" fmla="*/ 481040 h 728690"/>
              <a:gd name="connsiteX5" fmla="*/ 238125 w 1133805"/>
              <a:gd name="connsiteY5" fmla="*/ 476278 h 728690"/>
              <a:gd name="connsiteX6" fmla="*/ 271462 w 1133805"/>
              <a:gd name="connsiteY6" fmla="*/ 471515 h 728690"/>
              <a:gd name="connsiteX7" fmla="*/ 333375 w 1133805"/>
              <a:gd name="connsiteY7" fmla="*/ 442940 h 728690"/>
              <a:gd name="connsiteX8" fmla="*/ 347662 w 1133805"/>
              <a:gd name="connsiteY8" fmla="*/ 438178 h 728690"/>
              <a:gd name="connsiteX9" fmla="*/ 381000 w 1133805"/>
              <a:gd name="connsiteY9" fmla="*/ 423890 h 728690"/>
              <a:gd name="connsiteX10" fmla="*/ 419100 w 1133805"/>
              <a:gd name="connsiteY10" fmla="*/ 409603 h 728690"/>
              <a:gd name="connsiteX11" fmla="*/ 433387 w 1133805"/>
              <a:gd name="connsiteY11" fmla="*/ 400078 h 728690"/>
              <a:gd name="connsiteX12" fmla="*/ 442912 w 1133805"/>
              <a:gd name="connsiteY12" fmla="*/ 385790 h 728690"/>
              <a:gd name="connsiteX13" fmla="*/ 457200 w 1133805"/>
              <a:gd name="connsiteY13" fmla="*/ 381028 h 728690"/>
              <a:gd name="connsiteX14" fmla="*/ 466725 w 1133805"/>
              <a:gd name="connsiteY14" fmla="*/ 361978 h 728690"/>
              <a:gd name="connsiteX15" fmla="*/ 476250 w 1133805"/>
              <a:gd name="connsiteY15" fmla="*/ 338165 h 728690"/>
              <a:gd name="connsiteX16" fmla="*/ 481012 w 1133805"/>
              <a:gd name="connsiteY16" fmla="*/ 319115 h 728690"/>
              <a:gd name="connsiteX17" fmla="*/ 495300 w 1133805"/>
              <a:gd name="connsiteY17" fmla="*/ 314353 h 728690"/>
              <a:gd name="connsiteX18" fmla="*/ 519112 w 1133805"/>
              <a:gd name="connsiteY18" fmla="*/ 304828 h 728690"/>
              <a:gd name="connsiteX19" fmla="*/ 533400 w 1133805"/>
              <a:gd name="connsiteY19" fmla="*/ 285778 h 728690"/>
              <a:gd name="connsiteX20" fmla="*/ 561975 w 1133805"/>
              <a:gd name="connsiteY20" fmla="*/ 281015 h 728690"/>
              <a:gd name="connsiteX21" fmla="*/ 576262 w 1133805"/>
              <a:gd name="connsiteY21" fmla="*/ 271490 h 728690"/>
              <a:gd name="connsiteX22" fmla="*/ 585787 w 1133805"/>
              <a:gd name="connsiteY22" fmla="*/ 257203 h 728690"/>
              <a:gd name="connsiteX23" fmla="*/ 604837 w 1133805"/>
              <a:gd name="connsiteY23" fmla="*/ 247678 h 728690"/>
              <a:gd name="connsiteX24" fmla="*/ 638175 w 1133805"/>
              <a:gd name="connsiteY24" fmla="*/ 228628 h 728690"/>
              <a:gd name="connsiteX25" fmla="*/ 652462 w 1133805"/>
              <a:gd name="connsiteY25" fmla="*/ 214340 h 728690"/>
              <a:gd name="connsiteX26" fmla="*/ 666750 w 1133805"/>
              <a:gd name="connsiteY26" fmla="*/ 195290 h 728690"/>
              <a:gd name="connsiteX27" fmla="*/ 695325 w 1133805"/>
              <a:gd name="connsiteY27" fmla="*/ 185765 h 728690"/>
              <a:gd name="connsiteX28" fmla="*/ 723900 w 1133805"/>
              <a:gd name="connsiteY28" fmla="*/ 166715 h 728690"/>
              <a:gd name="connsiteX29" fmla="*/ 752475 w 1133805"/>
              <a:gd name="connsiteY29" fmla="*/ 157190 h 728690"/>
              <a:gd name="connsiteX30" fmla="*/ 776287 w 1133805"/>
              <a:gd name="connsiteY30" fmla="*/ 128615 h 728690"/>
              <a:gd name="connsiteX31" fmla="*/ 790575 w 1133805"/>
              <a:gd name="connsiteY31" fmla="*/ 100040 h 728690"/>
              <a:gd name="connsiteX32" fmla="*/ 785812 w 1133805"/>
              <a:gd name="connsiteY32" fmla="*/ 52415 h 728690"/>
              <a:gd name="connsiteX33" fmla="*/ 781050 w 1133805"/>
              <a:gd name="connsiteY33" fmla="*/ 28603 h 728690"/>
              <a:gd name="connsiteX34" fmla="*/ 785812 w 1133805"/>
              <a:gd name="connsiteY34" fmla="*/ 4790 h 728690"/>
              <a:gd name="connsiteX35" fmla="*/ 842962 w 1133805"/>
              <a:gd name="connsiteY35" fmla="*/ 28 h 728690"/>
              <a:gd name="connsiteX36" fmla="*/ 881062 w 1133805"/>
              <a:gd name="connsiteY36" fmla="*/ 4790 h 728690"/>
              <a:gd name="connsiteX37" fmla="*/ 895350 w 1133805"/>
              <a:gd name="connsiteY37" fmla="*/ 9553 h 728690"/>
              <a:gd name="connsiteX38" fmla="*/ 962025 w 1133805"/>
              <a:gd name="connsiteY38" fmla="*/ 14315 h 728690"/>
              <a:gd name="connsiteX39" fmla="*/ 1019175 w 1133805"/>
              <a:gd name="connsiteY39" fmla="*/ 28603 h 728690"/>
              <a:gd name="connsiteX40" fmla="*/ 1057275 w 1133805"/>
              <a:gd name="connsiteY40" fmla="*/ 38128 h 728690"/>
              <a:gd name="connsiteX41" fmla="*/ 1081087 w 1133805"/>
              <a:gd name="connsiteY41" fmla="*/ 52415 h 728690"/>
              <a:gd name="connsiteX42" fmla="*/ 1114425 w 1133805"/>
              <a:gd name="connsiteY42" fmla="*/ 85753 h 728690"/>
              <a:gd name="connsiteX43" fmla="*/ 1133475 w 1133805"/>
              <a:gd name="connsiteY43" fmla="*/ 114328 h 728690"/>
              <a:gd name="connsiteX44" fmla="*/ 1128712 w 1133805"/>
              <a:gd name="connsiteY44" fmla="*/ 133378 h 728690"/>
              <a:gd name="connsiteX45" fmla="*/ 1114425 w 1133805"/>
              <a:gd name="connsiteY45" fmla="*/ 147665 h 728690"/>
              <a:gd name="connsiteX46" fmla="*/ 1085850 w 1133805"/>
              <a:gd name="connsiteY46" fmla="*/ 171478 h 728690"/>
              <a:gd name="connsiteX47" fmla="*/ 1057275 w 1133805"/>
              <a:gd name="connsiteY47" fmla="*/ 204815 h 728690"/>
              <a:gd name="connsiteX48" fmla="*/ 1042987 w 1133805"/>
              <a:gd name="connsiteY48" fmla="*/ 209578 h 728690"/>
              <a:gd name="connsiteX49" fmla="*/ 1014412 w 1133805"/>
              <a:gd name="connsiteY49" fmla="*/ 214340 h 728690"/>
              <a:gd name="connsiteX50" fmla="*/ 947737 w 1133805"/>
              <a:gd name="connsiteY50" fmla="*/ 257203 h 728690"/>
              <a:gd name="connsiteX51" fmla="*/ 909637 w 1133805"/>
              <a:gd name="connsiteY51" fmla="*/ 281015 h 728690"/>
              <a:gd name="connsiteX52" fmla="*/ 881062 w 1133805"/>
              <a:gd name="connsiteY52" fmla="*/ 304828 h 728690"/>
              <a:gd name="connsiteX53" fmla="*/ 857250 w 1133805"/>
              <a:gd name="connsiteY53" fmla="*/ 319115 h 728690"/>
              <a:gd name="connsiteX54" fmla="*/ 828675 w 1133805"/>
              <a:gd name="connsiteY54" fmla="*/ 338165 h 728690"/>
              <a:gd name="connsiteX55" fmla="*/ 795337 w 1133805"/>
              <a:gd name="connsiteY55" fmla="*/ 357215 h 728690"/>
              <a:gd name="connsiteX56" fmla="*/ 762000 w 1133805"/>
              <a:gd name="connsiteY56" fmla="*/ 381028 h 728690"/>
              <a:gd name="connsiteX57" fmla="*/ 747712 w 1133805"/>
              <a:gd name="connsiteY57" fmla="*/ 385790 h 728690"/>
              <a:gd name="connsiteX58" fmla="*/ 704850 w 1133805"/>
              <a:gd name="connsiteY58" fmla="*/ 438178 h 728690"/>
              <a:gd name="connsiteX59" fmla="*/ 695325 w 1133805"/>
              <a:gd name="connsiteY59" fmla="*/ 452465 h 728690"/>
              <a:gd name="connsiteX60" fmla="*/ 581025 w 1133805"/>
              <a:gd name="connsiteY60" fmla="*/ 528665 h 728690"/>
              <a:gd name="connsiteX61" fmla="*/ 566737 w 1133805"/>
              <a:gd name="connsiteY61" fmla="*/ 538190 h 728690"/>
              <a:gd name="connsiteX62" fmla="*/ 538162 w 1133805"/>
              <a:gd name="connsiteY62" fmla="*/ 562003 h 728690"/>
              <a:gd name="connsiteX63" fmla="*/ 509587 w 1133805"/>
              <a:gd name="connsiteY63" fmla="*/ 571528 h 728690"/>
              <a:gd name="connsiteX64" fmla="*/ 457200 w 1133805"/>
              <a:gd name="connsiteY64" fmla="*/ 595340 h 728690"/>
              <a:gd name="connsiteX65" fmla="*/ 433387 w 1133805"/>
              <a:gd name="connsiteY65" fmla="*/ 604865 h 728690"/>
              <a:gd name="connsiteX66" fmla="*/ 390525 w 1133805"/>
              <a:gd name="connsiteY66" fmla="*/ 623915 h 728690"/>
              <a:gd name="connsiteX67" fmla="*/ 361950 w 1133805"/>
              <a:gd name="connsiteY67" fmla="*/ 638203 h 728690"/>
              <a:gd name="connsiteX68" fmla="*/ 309562 w 1133805"/>
              <a:gd name="connsiteY68" fmla="*/ 647728 h 728690"/>
              <a:gd name="connsiteX69" fmla="*/ 252412 w 1133805"/>
              <a:gd name="connsiteY69" fmla="*/ 666778 h 728690"/>
              <a:gd name="connsiteX70" fmla="*/ 223837 w 1133805"/>
              <a:gd name="connsiteY70" fmla="*/ 676303 h 728690"/>
              <a:gd name="connsiteX71" fmla="*/ 195262 w 1133805"/>
              <a:gd name="connsiteY71" fmla="*/ 685828 h 728690"/>
              <a:gd name="connsiteX72" fmla="*/ 157162 w 1133805"/>
              <a:gd name="connsiteY72" fmla="*/ 700115 h 728690"/>
              <a:gd name="connsiteX73" fmla="*/ 133350 w 1133805"/>
              <a:gd name="connsiteY73" fmla="*/ 704878 h 728690"/>
              <a:gd name="connsiteX74" fmla="*/ 104775 w 1133805"/>
              <a:gd name="connsiteY74" fmla="*/ 714403 h 728690"/>
              <a:gd name="connsiteX75" fmla="*/ 85725 w 1133805"/>
              <a:gd name="connsiteY75" fmla="*/ 723928 h 728690"/>
              <a:gd name="connsiteX76" fmla="*/ 52387 w 1133805"/>
              <a:gd name="connsiteY76" fmla="*/ 728690 h 728690"/>
              <a:gd name="connsiteX77" fmla="*/ 19050 w 1133805"/>
              <a:gd name="connsiteY77" fmla="*/ 723928 h 728690"/>
              <a:gd name="connsiteX78" fmla="*/ 0 w 1133805"/>
              <a:gd name="connsiteY78" fmla="*/ 690590 h 728690"/>
              <a:gd name="connsiteX79" fmla="*/ 4762 w 1133805"/>
              <a:gd name="connsiteY79" fmla="*/ 642965 h 728690"/>
              <a:gd name="connsiteX80" fmla="*/ 19050 w 1133805"/>
              <a:gd name="connsiteY80" fmla="*/ 633440 h 728690"/>
              <a:gd name="connsiteX81" fmla="*/ 47625 w 1133805"/>
              <a:gd name="connsiteY81" fmla="*/ 609628 h 728690"/>
              <a:gd name="connsiteX82" fmla="*/ 57150 w 1133805"/>
              <a:gd name="connsiteY82" fmla="*/ 590578 h 728690"/>
              <a:gd name="connsiteX83" fmla="*/ 100012 w 1133805"/>
              <a:gd name="connsiteY83" fmla="*/ 566765 h 728690"/>
              <a:gd name="connsiteX84" fmla="*/ 114300 w 1133805"/>
              <a:gd name="connsiteY84" fmla="*/ 557240 h 728690"/>
              <a:gd name="connsiteX85" fmla="*/ 123825 w 1133805"/>
              <a:gd name="connsiteY85" fmla="*/ 542953 h 728690"/>
              <a:gd name="connsiteX86" fmla="*/ 138112 w 1133805"/>
              <a:gd name="connsiteY86" fmla="*/ 533428 h 728690"/>
              <a:gd name="connsiteX87" fmla="*/ 147637 w 1133805"/>
              <a:gd name="connsiteY87" fmla="*/ 523903 h 728690"/>
              <a:gd name="connsiteX88" fmla="*/ 171450 w 1133805"/>
              <a:gd name="connsiteY88" fmla="*/ 542953 h 728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1133805" h="728690">
                <a:moveTo>
                  <a:pt x="100012" y="562003"/>
                </a:moveTo>
                <a:lnTo>
                  <a:pt x="100012" y="562003"/>
                </a:lnTo>
                <a:cubicBezTo>
                  <a:pt x="114300" y="558828"/>
                  <a:pt x="130814" y="560770"/>
                  <a:pt x="142875" y="552478"/>
                </a:cubicBezTo>
                <a:cubicBezTo>
                  <a:pt x="257383" y="473753"/>
                  <a:pt x="99195" y="535286"/>
                  <a:pt x="219075" y="495328"/>
                </a:cubicBezTo>
                <a:cubicBezTo>
                  <a:pt x="220662" y="490565"/>
                  <a:pt x="220287" y="484590"/>
                  <a:pt x="223837" y="481040"/>
                </a:cubicBezTo>
                <a:cubicBezTo>
                  <a:pt x="227387" y="477490"/>
                  <a:pt x="233202" y="477263"/>
                  <a:pt x="238125" y="476278"/>
                </a:cubicBezTo>
                <a:cubicBezTo>
                  <a:pt x="249132" y="474077"/>
                  <a:pt x="260350" y="473103"/>
                  <a:pt x="271462" y="471515"/>
                </a:cubicBezTo>
                <a:cubicBezTo>
                  <a:pt x="307010" y="459667"/>
                  <a:pt x="265629" y="474208"/>
                  <a:pt x="333375" y="442940"/>
                </a:cubicBezTo>
                <a:cubicBezTo>
                  <a:pt x="337933" y="440836"/>
                  <a:pt x="343001" y="440042"/>
                  <a:pt x="347662" y="438178"/>
                </a:cubicBezTo>
                <a:cubicBezTo>
                  <a:pt x="358888" y="433688"/>
                  <a:pt x="369774" y="428380"/>
                  <a:pt x="381000" y="423890"/>
                </a:cubicBezTo>
                <a:cubicBezTo>
                  <a:pt x="401613" y="415645"/>
                  <a:pt x="393664" y="422321"/>
                  <a:pt x="419100" y="409603"/>
                </a:cubicBezTo>
                <a:cubicBezTo>
                  <a:pt x="424219" y="407043"/>
                  <a:pt x="428625" y="403253"/>
                  <a:pt x="433387" y="400078"/>
                </a:cubicBezTo>
                <a:cubicBezTo>
                  <a:pt x="436562" y="395315"/>
                  <a:pt x="438442" y="389366"/>
                  <a:pt x="442912" y="385790"/>
                </a:cubicBezTo>
                <a:cubicBezTo>
                  <a:pt x="446832" y="382654"/>
                  <a:pt x="453650" y="384578"/>
                  <a:pt x="457200" y="381028"/>
                </a:cubicBezTo>
                <a:cubicBezTo>
                  <a:pt x="462220" y="376008"/>
                  <a:pt x="463550" y="368328"/>
                  <a:pt x="466725" y="361978"/>
                </a:cubicBezTo>
                <a:cubicBezTo>
                  <a:pt x="457152" y="333262"/>
                  <a:pt x="461205" y="360733"/>
                  <a:pt x="476250" y="338165"/>
                </a:cubicBezTo>
                <a:cubicBezTo>
                  <a:pt x="479881" y="332719"/>
                  <a:pt x="476923" y="324226"/>
                  <a:pt x="481012" y="319115"/>
                </a:cubicBezTo>
                <a:cubicBezTo>
                  <a:pt x="484148" y="315195"/>
                  <a:pt x="490599" y="316116"/>
                  <a:pt x="495300" y="314353"/>
                </a:cubicBezTo>
                <a:cubicBezTo>
                  <a:pt x="503305" y="311351"/>
                  <a:pt x="511175" y="308003"/>
                  <a:pt x="519112" y="304828"/>
                </a:cubicBezTo>
                <a:cubicBezTo>
                  <a:pt x="523875" y="298478"/>
                  <a:pt x="526461" y="289633"/>
                  <a:pt x="533400" y="285778"/>
                </a:cubicBezTo>
                <a:cubicBezTo>
                  <a:pt x="541841" y="281088"/>
                  <a:pt x="552814" y="284069"/>
                  <a:pt x="561975" y="281015"/>
                </a:cubicBezTo>
                <a:cubicBezTo>
                  <a:pt x="567405" y="279205"/>
                  <a:pt x="571500" y="274665"/>
                  <a:pt x="576262" y="271490"/>
                </a:cubicBezTo>
                <a:cubicBezTo>
                  <a:pt x="579437" y="266728"/>
                  <a:pt x="581390" y="260867"/>
                  <a:pt x="585787" y="257203"/>
                </a:cubicBezTo>
                <a:cubicBezTo>
                  <a:pt x="591241" y="252658"/>
                  <a:pt x="598673" y="251200"/>
                  <a:pt x="604837" y="247678"/>
                </a:cubicBezTo>
                <a:cubicBezTo>
                  <a:pt x="651958" y="220752"/>
                  <a:pt x="580609" y="257411"/>
                  <a:pt x="638175" y="228628"/>
                </a:cubicBezTo>
                <a:cubicBezTo>
                  <a:pt x="642937" y="223865"/>
                  <a:pt x="648079" y="219454"/>
                  <a:pt x="652462" y="214340"/>
                </a:cubicBezTo>
                <a:cubicBezTo>
                  <a:pt x="657628" y="208313"/>
                  <a:pt x="660145" y="199693"/>
                  <a:pt x="666750" y="195290"/>
                </a:cubicBezTo>
                <a:cubicBezTo>
                  <a:pt x="675104" y="189721"/>
                  <a:pt x="686971" y="191334"/>
                  <a:pt x="695325" y="185765"/>
                </a:cubicBezTo>
                <a:cubicBezTo>
                  <a:pt x="704850" y="179415"/>
                  <a:pt x="713040" y="170335"/>
                  <a:pt x="723900" y="166715"/>
                </a:cubicBezTo>
                <a:lnTo>
                  <a:pt x="752475" y="157190"/>
                </a:lnTo>
                <a:cubicBezTo>
                  <a:pt x="763009" y="146656"/>
                  <a:pt x="769655" y="141878"/>
                  <a:pt x="776287" y="128615"/>
                </a:cubicBezTo>
                <a:cubicBezTo>
                  <a:pt x="796006" y="89179"/>
                  <a:pt x="763277" y="140989"/>
                  <a:pt x="790575" y="100040"/>
                </a:cubicBezTo>
                <a:cubicBezTo>
                  <a:pt x="788987" y="84165"/>
                  <a:pt x="787921" y="68229"/>
                  <a:pt x="785812" y="52415"/>
                </a:cubicBezTo>
                <a:cubicBezTo>
                  <a:pt x="784742" y="44392"/>
                  <a:pt x="781050" y="36697"/>
                  <a:pt x="781050" y="28603"/>
                </a:cubicBezTo>
                <a:cubicBezTo>
                  <a:pt x="781050" y="20508"/>
                  <a:pt x="778462" y="8182"/>
                  <a:pt x="785812" y="4790"/>
                </a:cubicBezTo>
                <a:cubicBezTo>
                  <a:pt x="803169" y="-3221"/>
                  <a:pt x="823912" y="1615"/>
                  <a:pt x="842962" y="28"/>
                </a:cubicBezTo>
                <a:cubicBezTo>
                  <a:pt x="855662" y="1615"/>
                  <a:pt x="868470" y="2500"/>
                  <a:pt x="881062" y="4790"/>
                </a:cubicBezTo>
                <a:cubicBezTo>
                  <a:pt x="886001" y="5688"/>
                  <a:pt x="890364" y="8966"/>
                  <a:pt x="895350" y="9553"/>
                </a:cubicBezTo>
                <a:cubicBezTo>
                  <a:pt x="917479" y="12156"/>
                  <a:pt x="939800" y="12728"/>
                  <a:pt x="962025" y="14315"/>
                </a:cubicBezTo>
                <a:cubicBezTo>
                  <a:pt x="990850" y="33533"/>
                  <a:pt x="964151" y="18893"/>
                  <a:pt x="1019175" y="28603"/>
                </a:cubicBezTo>
                <a:cubicBezTo>
                  <a:pt x="1032067" y="30878"/>
                  <a:pt x="1044575" y="34953"/>
                  <a:pt x="1057275" y="38128"/>
                </a:cubicBezTo>
                <a:cubicBezTo>
                  <a:pt x="1065212" y="42890"/>
                  <a:pt x="1074542" y="45870"/>
                  <a:pt x="1081087" y="52415"/>
                </a:cubicBezTo>
                <a:cubicBezTo>
                  <a:pt x="1119298" y="90626"/>
                  <a:pt x="1082095" y="74976"/>
                  <a:pt x="1114425" y="85753"/>
                </a:cubicBezTo>
                <a:cubicBezTo>
                  <a:pt x="1120775" y="95278"/>
                  <a:pt x="1136252" y="103222"/>
                  <a:pt x="1133475" y="114328"/>
                </a:cubicBezTo>
                <a:cubicBezTo>
                  <a:pt x="1131887" y="120678"/>
                  <a:pt x="1131959" y="127695"/>
                  <a:pt x="1128712" y="133378"/>
                </a:cubicBezTo>
                <a:cubicBezTo>
                  <a:pt x="1125370" y="139226"/>
                  <a:pt x="1118737" y="142491"/>
                  <a:pt x="1114425" y="147665"/>
                </a:cubicBezTo>
                <a:cubicBezTo>
                  <a:pt x="1095192" y="170745"/>
                  <a:pt x="1117177" y="155815"/>
                  <a:pt x="1085850" y="171478"/>
                </a:cubicBezTo>
                <a:cubicBezTo>
                  <a:pt x="1076325" y="182590"/>
                  <a:pt x="1068214" y="195092"/>
                  <a:pt x="1057275" y="204815"/>
                </a:cubicBezTo>
                <a:cubicBezTo>
                  <a:pt x="1053523" y="208150"/>
                  <a:pt x="1047888" y="208489"/>
                  <a:pt x="1042987" y="209578"/>
                </a:cubicBezTo>
                <a:cubicBezTo>
                  <a:pt x="1033561" y="211673"/>
                  <a:pt x="1023937" y="212753"/>
                  <a:pt x="1014412" y="214340"/>
                </a:cubicBezTo>
                <a:lnTo>
                  <a:pt x="947737" y="257203"/>
                </a:lnTo>
                <a:cubicBezTo>
                  <a:pt x="935102" y="265243"/>
                  <a:pt x="921142" y="271427"/>
                  <a:pt x="909637" y="281015"/>
                </a:cubicBezTo>
                <a:cubicBezTo>
                  <a:pt x="900112" y="288953"/>
                  <a:pt x="891089" y="297535"/>
                  <a:pt x="881062" y="304828"/>
                </a:cubicBezTo>
                <a:cubicBezTo>
                  <a:pt x="873576" y="310272"/>
                  <a:pt x="865059" y="314145"/>
                  <a:pt x="857250" y="319115"/>
                </a:cubicBezTo>
                <a:cubicBezTo>
                  <a:pt x="847592" y="325261"/>
                  <a:pt x="838053" y="331600"/>
                  <a:pt x="828675" y="338165"/>
                </a:cubicBezTo>
                <a:cubicBezTo>
                  <a:pt x="802463" y="356514"/>
                  <a:pt x="819145" y="349280"/>
                  <a:pt x="795337" y="357215"/>
                </a:cubicBezTo>
                <a:cubicBezTo>
                  <a:pt x="784225" y="365153"/>
                  <a:pt x="773710" y="374002"/>
                  <a:pt x="762000" y="381028"/>
                </a:cubicBezTo>
                <a:cubicBezTo>
                  <a:pt x="757695" y="383611"/>
                  <a:pt x="751262" y="382240"/>
                  <a:pt x="747712" y="385790"/>
                </a:cubicBezTo>
                <a:cubicBezTo>
                  <a:pt x="731758" y="401744"/>
                  <a:pt x="718790" y="420437"/>
                  <a:pt x="704850" y="438178"/>
                </a:cubicBezTo>
                <a:cubicBezTo>
                  <a:pt x="701314" y="442679"/>
                  <a:pt x="699722" y="448801"/>
                  <a:pt x="695325" y="452465"/>
                </a:cubicBezTo>
                <a:cubicBezTo>
                  <a:pt x="674259" y="470020"/>
                  <a:pt x="598276" y="517503"/>
                  <a:pt x="581025" y="528665"/>
                </a:cubicBezTo>
                <a:cubicBezTo>
                  <a:pt x="576219" y="531775"/>
                  <a:pt x="571134" y="534526"/>
                  <a:pt x="566737" y="538190"/>
                </a:cubicBezTo>
                <a:cubicBezTo>
                  <a:pt x="557212" y="546128"/>
                  <a:pt x="548872" y="555755"/>
                  <a:pt x="538162" y="562003"/>
                </a:cubicBezTo>
                <a:cubicBezTo>
                  <a:pt x="529489" y="567062"/>
                  <a:pt x="518727" y="567373"/>
                  <a:pt x="509587" y="571528"/>
                </a:cubicBezTo>
                <a:lnTo>
                  <a:pt x="457200" y="595340"/>
                </a:lnTo>
                <a:cubicBezTo>
                  <a:pt x="449368" y="598767"/>
                  <a:pt x="441245" y="601497"/>
                  <a:pt x="433387" y="604865"/>
                </a:cubicBezTo>
                <a:cubicBezTo>
                  <a:pt x="419016" y="611024"/>
                  <a:pt x="404509" y="616923"/>
                  <a:pt x="390525" y="623915"/>
                </a:cubicBezTo>
                <a:cubicBezTo>
                  <a:pt x="370661" y="633847"/>
                  <a:pt x="382894" y="633715"/>
                  <a:pt x="361950" y="638203"/>
                </a:cubicBezTo>
                <a:cubicBezTo>
                  <a:pt x="344595" y="641922"/>
                  <a:pt x="327025" y="644553"/>
                  <a:pt x="309562" y="647728"/>
                </a:cubicBezTo>
                <a:cubicBezTo>
                  <a:pt x="267701" y="664473"/>
                  <a:pt x="303864" y="650947"/>
                  <a:pt x="252412" y="666778"/>
                </a:cubicBezTo>
                <a:cubicBezTo>
                  <a:pt x="242816" y="669731"/>
                  <a:pt x="233362" y="673128"/>
                  <a:pt x="223837" y="676303"/>
                </a:cubicBezTo>
                <a:cubicBezTo>
                  <a:pt x="214312" y="679478"/>
                  <a:pt x="204584" y="682099"/>
                  <a:pt x="195262" y="685828"/>
                </a:cubicBezTo>
                <a:cubicBezTo>
                  <a:pt x="187965" y="688747"/>
                  <a:pt x="167124" y="697624"/>
                  <a:pt x="157162" y="700115"/>
                </a:cubicBezTo>
                <a:cubicBezTo>
                  <a:pt x="149309" y="702078"/>
                  <a:pt x="141159" y="702748"/>
                  <a:pt x="133350" y="704878"/>
                </a:cubicBezTo>
                <a:cubicBezTo>
                  <a:pt x="123664" y="707520"/>
                  <a:pt x="113755" y="709913"/>
                  <a:pt x="104775" y="714403"/>
                </a:cubicBezTo>
                <a:cubicBezTo>
                  <a:pt x="98425" y="717578"/>
                  <a:pt x="92574" y="722060"/>
                  <a:pt x="85725" y="723928"/>
                </a:cubicBezTo>
                <a:cubicBezTo>
                  <a:pt x="74895" y="726881"/>
                  <a:pt x="63500" y="727103"/>
                  <a:pt x="52387" y="728690"/>
                </a:cubicBezTo>
                <a:cubicBezTo>
                  <a:pt x="41275" y="727103"/>
                  <a:pt x="29090" y="728948"/>
                  <a:pt x="19050" y="723928"/>
                </a:cubicBezTo>
                <a:cubicBezTo>
                  <a:pt x="7515" y="718161"/>
                  <a:pt x="3625" y="701468"/>
                  <a:pt x="0" y="690590"/>
                </a:cubicBezTo>
                <a:cubicBezTo>
                  <a:pt x="1587" y="674715"/>
                  <a:pt x="-283" y="658100"/>
                  <a:pt x="4762" y="642965"/>
                </a:cubicBezTo>
                <a:cubicBezTo>
                  <a:pt x="6572" y="637535"/>
                  <a:pt x="14653" y="637104"/>
                  <a:pt x="19050" y="633440"/>
                </a:cubicBezTo>
                <a:cubicBezTo>
                  <a:pt x="55720" y="602882"/>
                  <a:pt x="12150" y="633277"/>
                  <a:pt x="47625" y="609628"/>
                </a:cubicBezTo>
                <a:cubicBezTo>
                  <a:pt x="50800" y="603278"/>
                  <a:pt x="51655" y="595074"/>
                  <a:pt x="57150" y="590578"/>
                </a:cubicBezTo>
                <a:cubicBezTo>
                  <a:pt x="69800" y="580228"/>
                  <a:pt x="85894" y="575000"/>
                  <a:pt x="100012" y="566765"/>
                </a:cubicBezTo>
                <a:cubicBezTo>
                  <a:pt x="104956" y="563881"/>
                  <a:pt x="109537" y="560415"/>
                  <a:pt x="114300" y="557240"/>
                </a:cubicBezTo>
                <a:cubicBezTo>
                  <a:pt x="117475" y="552478"/>
                  <a:pt x="119778" y="547000"/>
                  <a:pt x="123825" y="542953"/>
                </a:cubicBezTo>
                <a:cubicBezTo>
                  <a:pt x="127872" y="538906"/>
                  <a:pt x="133643" y="537004"/>
                  <a:pt x="138112" y="533428"/>
                </a:cubicBezTo>
                <a:cubicBezTo>
                  <a:pt x="141618" y="530623"/>
                  <a:pt x="144462" y="527078"/>
                  <a:pt x="147637" y="523903"/>
                </a:cubicBezTo>
                <a:lnTo>
                  <a:pt x="171450" y="542953"/>
                </a:lnTo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3C743E0-80A9-448A-974A-A2F107717D06}"/>
              </a:ext>
            </a:extLst>
          </p:cNvPr>
          <p:cNvSpPr/>
          <p:nvPr/>
        </p:nvSpPr>
        <p:spPr>
          <a:xfrm>
            <a:off x="10648950" y="6062663"/>
            <a:ext cx="1281113" cy="766762"/>
          </a:xfrm>
          <a:custGeom>
            <a:avLst/>
            <a:gdLst>
              <a:gd name="connsiteX0" fmla="*/ 133350 w 1281113"/>
              <a:gd name="connsiteY0" fmla="*/ 623887 h 766762"/>
              <a:gd name="connsiteX1" fmla="*/ 133350 w 1281113"/>
              <a:gd name="connsiteY1" fmla="*/ 623887 h 766762"/>
              <a:gd name="connsiteX2" fmla="*/ 161925 w 1281113"/>
              <a:gd name="connsiteY2" fmla="*/ 590550 h 766762"/>
              <a:gd name="connsiteX3" fmla="*/ 195263 w 1281113"/>
              <a:gd name="connsiteY3" fmla="*/ 561975 h 766762"/>
              <a:gd name="connsiteX4" fmla="*/ 747713 w 1281113"/>
              <a:gd name="connsiteY4" fmla="*/ 171450 h 766762"/>
              <a:gd name="connsiteX5" fmla="*/ 776288 w 1281113"/>
              <a:gd name="connsiteY5" fmla="*/ 0 h 766762"/>
              <a:gd name="connsiteX6" fmla="*/ 1081088 w 1281113"/>
              <a:gd name="connsiteY6" fmla="*/ 19050 h 766762"/>
              <a:gd name="connsiteX7" fmla="*/ 1281113 w 1281113"/>
              <a:gd name="connsiteY7" fmla="*/ 204787 h 766762"/>
              <a:gd name="connsiteX8" fmla="*/ 180975 w 1281113"/>
              <a:gd name="connsiteY8" fmla="*/ 766762 h 766762"/>
              <a:gd name="connsiteX9" fmla="*/ 0 w 1281113"/>
              <a:gd name="connsiteY9" fmla="*/ 704850 h 766762"/>
              <a:gd name="connsiteX10" fmla="*/ 133350 w 1281113"/>
              <a:gd name="connsiteY10" fmla="*/ 623887 h 76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1113" h="766762">
                <a:moveTo>
                  <a:pt x="133350" y="623887"/>
                </a:moveTo>
                <a:lnTo>
                  <a:pt x="133350" y="623887"/>
                </a:lnTo>
                <a:cubicBezTo>
                  <a:pt x="142875" y="612775"/>
                  <a:pt x="152080" y="601380"/>
                  <a:pt x="161925" y="590550"/>
                </a:cubicBezTo>
                <a:cubicBezTo>
                  <a:pt x="169928" y="581747"/>
                  <a:pt x="170657" y="588963"/>
                  <a:pt x="195263" y="561975"/>
                </a:cubicBezTo>
                <a:lnTo>
                  <a:pt x="747713" y="171450"/>
                </a:lnTo>
                <a:lnTo>
                  <a:pt x="776288" y="0"/>
                </a:lnTo>
                <a:lnTo>
                  <a:pt x="1081088" y="19050"/>
                </a:lnTo>
                <a:lnTo>
                  <a:pt x="1281113" y="204787"/>
                </a:lnTo>
                <a:lnTo>
                  <a:pt x="180975" y="766762"/>
                </a:lnTo>
                <a:lnTo>
                  <a:pt x="0" y="704850"/>
                </a:lnTo>
                <a:lnTo>
                  <a:pt x="133350" y="623887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273AB4C-5650-46F4-876F-7956E5908C9C}"/>
              </a:ext>
            </a:extLst>
          </p:cNvPr>
          <p:cNvSpPr/>
          <p:nvPr/>
        </p:nvSpPr>
        <p:spPr>
          <a:xfrm>
            <a:off x="10750266" y="3239251"/>
            <a:ext cx="1281113" cy="766762"/>
          </a:xfrm>
          <a:custGeom>
            <a:avLst/>
            <a:gdLst>
              <a:gd name="connsiteX0" fmla="*/ 133350 w 1281113"/>
              <a:gd name="connsiteY0" fmla="*/ 623887 h 766762"/>
              <a:gd name="connsiteX1" fmla="*/ 133350 w 1281113"/>
              <a:gd name="connsiteY1" fmla="*/ 623887 h 766762"/>
              <a:gd name="connsiteX2" fmla="*/ 161925 w 1281113"/>
              <a:gd name="connsiteY2" fmla="*/ 590550 h 766762"/>
              <a:gd name="connsiteX3" fmla="*/ 195263 w 1281113"/>
              <a:gd name="connsiteY3" fmla="*/ 561975 h 766762"/>
              <a:gd name="connsiteX4" fmla="*/ 747713 w 1281113"/>
              <a:gd name="connsiteY4" fmla="*/ 171450 h 766762"/>
              <a:gd name="connsiteX5" fmla="*/ 776288 w 1281113"/>
              <a:gd name="connsiteY5" fmla="*/ 0 h 766762"/>
              <a:gd name="connsiteX6" fmla="*/ 1081088 w 1281113"/>
              <a:gd name="connsiteY6" fmla="*/ 19050 h 766762"/>
              <a:gd name="connsiteX7" fmla="*/ 1281113 w 1281113"/>
              <a:gd name="connsiteY7" fmla="*/ 204787 h 766762"/>
              <a:gd name="connsiteX8" fmla="*/ 180975 w 1281113"/>
              <a:gd name="connsiteY8" fmla="*/ 766762 h 766762"/>
              <a:gd name="connsiteX9" fmla="*/ 0 w 1281113"/>
              <a:gd name="connsiteY9" fmla="*/ 704850 h 766762"/>
              <a:gd name="connsiteX10" fmla="*/ 133350 w 1281113"/>
              <a:gd name="connsiteY10" fmla="*/ 623887 h 766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81113" h="766762">
                <a:moveTo>
                  <a:pt x="133350" y="623887"/>
                </a:moveTo>
                <a:lnTo>
                  <a:pt x="133350" y="623887"/>
                </a:lnTo>
                <a:cubicBezTo>
                  <a:pt x="142875" y="612775"/>
                  <a:pt x="152080" y="601380"/>
                  <a:pt x="161925" y="590550"/>
                </a:cubicBezTo>
                <a:cubicBezTo>
                  <a:pt x="169928" y="581747"/>
                  <a:pt x="170657" y="588963"/>
                  <a:pt x="195263" y="561975"/>
                </a:cubicBezTo>
                <a:lnTo>
                  <a:pt x="747713" y="171450"/>
                </a:lnTo>
                <a:lnTo>
                  <a:pt x="776288" y="0"/>
                </a:lnTo>
                <a:lnTo>
                  <a:pt x="1081088" y="19050"/>
                </a:lnTo>
                <a:lnTo>
                  <a:pt x="1281113" y="204787"/>
                </a:lnTo>
                <a:lnTo>
                  <a:pt x="180975" y="766762"/>
                </a:lnTo>
                <a:lnTo>
                  <a:pt x="0" y="704850"/>
                </a:lnTo>
                <a:lnTo>
                  <a:pt x="133350" y="623887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933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2442B-0032-41E3-9F00-1F4EBC00752A}"/>
              </a:ext>
            </a:extLst>
          </p:cNvPr>
          <p:cNvSpPr txBox="1">
            <a:spLocks/>
          </p:cNvSpPr>
          <p:nvPr/>
        </p:nvSpPr>
        <p:spPr>
          <a:xfrm>
            <a:off x="0" y="37784"/>
            <a:ext cx="11895490" cy="6943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Core contribution (2)</a:t>
            </a:r>
            <a:r>
              <a:rPr lang="en-GB" sz="18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Quantifying net food intakes and FLW along global food supply chains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237AE95-E12E-49F5-BA0F-F79C62FFD2D5}"/>
              </a:ext>
            </a:extLst>
          </p:cNvPr>
          <p:cNvCxnSpPr>
            <a:cxnSpLocks/>
          </p:cNvCxnSpPr>
          <p:nvPr/>
        </p:nvCxnSpPr>
        <p:spPr>
          <a:xfrm>
            <a:off x="0" y="384971"/>
            <a:ext cx="11569263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7A4ED540-D774-477F-B50C-41D80704943A}"/>
              </a:ext>
            </a:extLst>
          </p:cNvPr>
          <p:cNvPicPr/>
          <p:nvPr/>
        </p:nvPicPr>
        <p:blipFill rotWithShape="1">
          <a:blip r:embed="rId3"/>
          <a:srcRect l="1383" t="5068"/>
          <a:stretch/>
        </p:blipFill>
        <p:spPr>
          <a:xfrm>
            <a:off x="5613665" y="647497"/>
            <a:ext cx="6578335" cy="295972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7FF2B16-369B-42DC-8BBC-785E1F27C792}"/>
              </a:ext>
            </a:extLst>
          </p:cNvPr>
          <p:cNvPicPr/>
          <p:nvPr/>
        </p:nvPicPr>
        <p:blipFill rotWithShape="1">
          <a:blip r:embed="rId4"/>
          <a:srcRect t="6248"/>
          <a:stretch/>
        </p:blipFill>
        <p:spPr>
          <a:xfrm>
            <a:off x="5539401" y="3607226"/>
            <a:ext cx="6578335" cy="318049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48B40BD-C3C6-4B48-963C-A98FD81E0266}"/>
              </a:ext>
            </a:extLst>
          </p:cNvPr>
          <p:cNvSpPr txBox="1"/>
          <p:nvPr/>
        </p:nvSpPr>
        <p:spPr>
          <a:xfrm>
            <a:off x="149961" y="1628694"/>
            <a:ext cx="41357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Up-to-date global estimates on </a:t>
            </a:r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percentages of loss/waste of total food weight </a:t>
            </a:r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along FSC (FAO-FLW 2019 data core)</a:t>
            </a: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Consistent FLW definition (UN – SDG 12.3)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Expanding supply chain and commodity coverage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Multidimensional database to allow simultaneous social-economic-environmental analyses on FLW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D6CE10F-7D11-4035-B4A2-76A1D926E849}"/>
              </a:ext>
            </a:extLst>
          </p:cNvPr>
          <p:cNvSpPr txBox="1"/>
          <p:nvPr/>
        </p:nvSpPr>
        <p:spPr>
          <a:xfrm>
            <a:off x="4485921" y="602595"/>
            <a:ext cx="25473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u="sng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FAO – FLW database 2019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23D1C16-C40F-46CE-857A-1FA73B900A23}"/>
              </a:ext>
            </a:extLst>
          </p:cNvPr>
          <p:cNvSpPr txBox="1"/>
          <p:nvPr/>
        </p:nvSpPr>
        <p:spPr>
          <a:xfrm>
            <a:off x="4485921" y="3461754"/>
            <a:ext cx="254732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u="sng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Gatto et al. database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E72A8F-2323-4A33-BFF1-C0822C5DB346}"/>
              </a:ext>
            </a:extLst>
          </p:cNvPr>
          <p:cNvSpPr txBox="1"/>
          <p:nvPr/>
        </p:nvSpPr>
        <p:spPr>
          <a:xfrm>
            <a:off x="165277" y="1444028"/>
            <a:ext cx="4633641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Most relevant data* published after 2011: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Increased global data coverage for Consumption and Manufacturing stage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Increased data coverage for High-income and Middle-income regions (less data generalisations)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Agricultural production estimates incorporate pre-harvest losses and rely on collected data rather than assumptions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Data for Sub-Saharan Africa, South-East Asia and Latin America &amp; Caribbean at later stages of supply-chain still largely generalised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812191-4500-4206-B6D1-E80CFAAB0B5F}"/>
              </a:ext>
            </a:extLst>
          </p:cNvPr>
          <p:cNvSpPr/>
          <p:nvPr/>
        </p:nvSpPr>
        <p:spPr>
          <a:xfrm>
            <a:off x="4704080" y="602595"/>
            <a:ext cx="7413656" cy="61402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152F48-15B6-45E4-9635-60F17B54A9E9}"/>
              </a:ext>
            </a:extLst>
          </p:cNvPr>
          <p:cNvSpPr txBox="1"/>
          <p:nvPr/>
        </p:nvSpPr>
        <p:spPr>
          <a:xfrm>
            <a:off x="170300" y="6486924"/>
            <a:ext cx="57927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* see for example Xue et al., 2017, Porter et al., 2016, OECD, 2021, FAO, 2019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784D50-CC7B-4E35-8E8F-C54CEFE12E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5755" y="1628694"/>
            <a:ext cx="6970305" cy="370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50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>
            <a:extLst>
              <a:ext uri="{FF2B5EF4-FFF2-40B4-BE49-F238E27FC236}">
                <a16:creationId xmlns:a16="http://schemas.microsoft.com/office/drawing/2014/main" id="{26E75E5B-03DD-409D-9480-501BD44A9DCF}"/>
              </a:ext>
            </a:extLst>
          </p:cNvPr>
          <p:cNvSpPr txBox="1"/>
          <p:nvPr/>
        </p:nvSpPr>
        <p:spPr>
          <a:xfrm>
            <a:off x="528495" y="1447529"/>
            <a:ext cx="4556232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FOOD CONSUMPTION</a:t>
            </a:r>
          </a:p>
          <a:p>
            <a:endParaRPr lang="en-US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Consumption of Horticultural commodities </a:t>
            </a:r>
            <a:b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decreases in favor of processed vegetables </a:t>
            </a:r>
            <a:b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(mainly SUGAR and </a:t>
            </a:r>
            <a:r>
              <a:rPr lang="en-US" sz="12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B_T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 both domestic and imported</a:t>
            </a:r>
          </a:p>
          <a:p>
            <a:endParaRPr lang="en-US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Shift of consumer preferences towards processed food results in reallocation of processed food biomass from </a:t>
            </a:r>
            <a:r>
              <a:rPr lang="en-GB" sz="12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feed/other-uses 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 </a:t>
            </a:r>
            <a:r>
              <a:rPr lang="en-GB" sz="12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food</a:t>
            </a: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Tx/>
              <a:buChar char="-"/>
            </a:pP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buFontTx/>
              <a:buChar char="-"/>
            </a:pP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Global increase in </a:t>
            </a:r>
            <a:r>
              <a:rPr lang="en-GB" sz="12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food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supply from food services (mainly high-income regions)</a:t>
            </a:r>
          </a:p>
          <a:p>
            <a:pPr marL="285750" indent="-285750">
              <a:buFontTx/>
              <a:buChar char="-"/>
            </a:pP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Animal primary and processed biomass follows a linear growth (no drastic substitution effects in food bundles with rising incomes)</a:t>
            </a:r>
            <a:endParaRPr lang="en-US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4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0FF891A-5A92-4FDC-8967-EC41F187229E}"/>
              </a:ext>
            </a:extLst>
          </p:cNvPr>
          <p:cNvSpPr txBox="1"/>
          <p:nvPr/>
        </p:nvSpPr>
        <p:spPr>
          <a:xfrm>
            <a:off x="21642" y="56371"/>
            <a:ext cx="11833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Benefits of core contribution (2)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Food intake and quantification of global FLW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56E1243-C06B-4250-9E8B-F0F0F21895D7}"/>
              </a:ext>
            </a:extLst>
          </p:cNvPr>
          <p:cNvCxnSpPr/>
          <p:nvPr/>
        </p:nvCxnSpPr>
        <p:spPr>
          <a:xfrm>
            <a:off x="164208" y="425703"/>
            <a:ext cx="1124800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EA6ED661-C11E-40E7-B8E5-2D19F449CCD1}"/>
              </a:ext>
            </a:extLst>
          </p:cNvPr>
          <p:cNvSpPr txBox="1"/>
          <p:nvPr/>
        </p:nvSpPr>
        <p:spPr>
          <a:xfrm>
            <a:off x="516980" y="1338814"/>
            <a:ext cx="4545975" cy="4708981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FOOD LOSS AND WASTE</a:t>
            </a: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endParaRPr lang="en-US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Early stages of </a:t>
            </a:r>
            <a:r>
              <a:rPr lang="en-US" sz="1200" dirty="0" err="1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FSC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represent highest shares in </a:t>
            </a:r>
            <a:b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middle-low and low-income regions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Increasing imports of processed commodities, result </a:t>
            </a:r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 higher shares of </a:t>
            </a:r>
            <a:r>
              <a:rPr lang="en-GB" sz="12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manufacturing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GB" sz="12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distribution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2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and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2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retail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and </a:t>
            </a:r>
            <a:r>
              <a:rPr lang="en-GB" sz="12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consumption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losses of imported FLW</a:t>
            </a:r>
          </a:p>
          <a:p>
            <a:endParaRPr lang="en-US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Increasing consumption of imported processed  </a:t>
            </a:r>
            <a:b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commodities (longer-food-chains) will result in FLW generation in other regions </a:t>
            </a:r>
          </a:p>
          <a:p>
            <a:endParaRPr lang="en-US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Increasing losses at </a:t>
            </a:r>
            <a:r>
              <a:rPr lang="en-US" sz="12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manufacturing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stage, may </a:t>
            </a:r>
            <a:b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compromise FLW reuse due to quality of losses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D328ED-0AA1-464B-B2E8-668EF1EF6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4583" y="3657603"/>
            <a:ext cx="4664596" cy="31079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AFC1F13-D74C-4C96-A15C-97FC3265B9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4583" y="450564"/>
            <a:ext cx="4664596" cy="31821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30AF37B-5E05-4939-9C26-E5C9438AD3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1893" y="450564"/>
            <a:ext cx="4987285" cy="32427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D5EA26-03E2-4AD7-84EA-D5CC902666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1894" y="3648261"/>
            <a:ext cx="4987285" cy="320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94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D5192CE-1242-4425-8245-A7FC5E373439}"/>
              </a:ext>
            </a:extLst>
          </p:cNvPr>
          <p:cNvSpPr txBox="1"/>
          <p:nvPr/>
        </p:nvSpPr>
        <p:spPr>
          <a:xfrm>
            <a:off x="101479" y="0"/>
            <a:ext cx="11833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MAGNET model and Scenario set - up</a:t>
            </a:r>
            <a:endParaRPr lang="en-GB" sz="14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81C8BC5-0DAD-4446-AB2F-1B312656128C}"/>
              </a:ext>
            </a:extLst>
          </p:cNvPr>
          <p:cNvCxnSpPr>
            <a:cxnSpLocks/>
          </p:cNvCxnSpPr>
          <p:nvPr/>
        </p:nvCxnSpPr>
        <p:spPr>
          <a:xfrm>
            <a:off x="101479" y="369332"/>
            <a:ext cx="11729160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F35BEC49-2454-47BA-9C85-20ACAF5A4C91}"/>
              </a:ext>
            </a:extLst>
          </p:cNvPr>
          <p:cNvSpPr txBox="1">
            <a:spLocks/>
          </p:cNvSpPr>
          <p:nvPr/>
        </p:nvSpPr>
        <p:spPr>
          <a:xfrm>
            <a:off x="101479" y="731046"/>
            <a:ext cx="5657581" cy="4993012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Model &amp; data</a:t>
            </a:r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: MAGNET using GTAP V10 data (2014) with aggregation to GTAP - model 2014-2030</a:t>
            </a:r>
          </a:p>
          <a:p>
            <a:pPr algn="l"/>
            <a:endParaRPr lang="en-GB" sz="14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pPr algn="l"/>
            <a:endParaRPr lang="en-GB" sz="14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Basic drivers: </a:t>
            </a:r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SSP2 projections of population, TFP (via GDP projections), crop &amp; livestock yields. NB: no extensive baseline calibration yet</a:t>
            </a:r>
          </a:p>
          <a:p>
            <a:pPr algn="l"/>
            <a:endParaRPr lang="en-GB" sz="1400" b="1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pPr algn="l"/>
            <a:endParaRPr lang="en-GB" sz="1400" b="1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Scenarios: </a:t>
            </a:r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SSP2 scenario (baseline) against EAT – Lancet 2019 dietary scenario</a:t>
            </a:r>
          </a:p>
          <a:p>
            <a:pPr algn="l"/>
            <a:endParaRPr lang="en-GB" sz="14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pPr algn="l"/>
            <a:endParaRPr lang="en-GB" sz="14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Focus: </a:t>
            </a:r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Biomass (food) availability, demand and trade; changes in FLW generation and trade-offs between FLW reduction (SDG 12.3) and (sustainable) nutrition (SDG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9E741A-AE9F-4EED-8C8D-D4BB471A71B6}"/>
              </a:ext>
            </a:extLst>
          </p:cNvPr>
          <p:cNvSpPr txBox="1"/>
          <p:nvPr/>
        </p:nvSpPr>
        <p:spPr>
          <a:xfrm>
            <a:off x="6227548" y="1275830"/>
            <a:ext cx="5758147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Sustainable healthy diet: </a:t>
            </a:r>
            <a:br>
              <a:rPr lang="en-GB" sz="1400" b="1" dirty="0">
                <a:solidFill>
                  <a:schemeClr val="accent1">
                    <a:lumMod val="50000"/>
                  </a:schemeClr>
                </a:solidFill>
                <a:latin typeface=" VERDANA"/>
              </a:rPr>
            </a:br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		       </a:t>
            </a:r>
          </a:p>
          <a:p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“moving </a:t>
            </a:r>
            <a:r>
              <a:rPr lang="en-GB" sz="1400" i="1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halfway</a:t>
            </a:r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 to the Eat-Lancet diet (Willet et al., 2019)  </a:t>
            </a:r>
            <a:br>
              <a:rPr lang="en-GB" sz="14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</a:br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  recommendations”    	</a:t>
            </a:r>
          </a:p>
          <a:p>
            <a:br>
              <a:rPr lang="en-GB" sz="1400" b="1" dirty="0">
                <a:solidFill>
                  <a:schemeClr val="accent1">
                    <a:lumMod val="50000"/>
                  </a:schemeClr>
                </a:solidFill>
                <a:latin typeface=" VERDANA"/>
              </a:rPr>
            </a:br>
            <a:r>
              <a:rPr lang="en-GB" sz="1400" b="1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Implementation:</a:t>
            </a:r>
          </a:p>
          <a:p>
            <a:br>
              <a:rPr lang="en-GB" sz="1400" b="1" dirty="0">
                <a:solidFill>
                  <a:schemeClr val="accent1">
                    <a:lumMod val="50000"/>
                  </a:schemeClr>
                </a:solidFill>
                <a:latin typeface=" VERDANA"/>
              </a:rPr>
            </a:br>
            <a: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-  shock as fixed private household consumption per capita </a:t>
            </a:r>
            <a:b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</a:br>
            <a: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   (1323.8 grams/cap/day)</a:t>
            </a:r>
          </a:p>
          <a:p>
            <a:endParaRPr lang="en-GB" sz="13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-  split of EAT-Lancet commdities between GTAP commodities </a:t>
            </a:r>
            <a:b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</a:br>
            <a: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   (e.g. </a:t>
            </a:r>
            <a:r>
              <a:rPr lang="en-GB" sz="1300" i="1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sweeteners</a:t>
            </a:r>
            <a: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 intakes</a:t>
            </a:r>
            <a:r>
              <a:rPr lang="en-GB" sz="1300" i="1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 </a:t>
            </a:r>
            <a: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split in C_B and SUGAR)</a:t>
            </a:r>
          </a:p>
          <a:p>
            <a:b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</a:br>
            <a: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-</a:t>
            </a:r>
            <a:r>
              <a:rPr lang="en-GB" sz="1300" b="1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  </a:t>
            </a:r>
            <a: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Consumption of </a:t>
            </a:r>
            <a:r>
              <a:rPr lang="en-GB" sz="1300" i="1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food services </a:t>
            </a:r>
            <a: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or </a:t>
            </a:r>
            <a:r>
              <a:rPr lang="en-GB" sz="1300" i="1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processed food</a:t>
            </a:r>
            <a: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 represented in </a:t>
            </a:r>
            <a:b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</a:br>
            <a: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    in primary equivalents</a:t>
            </a:r>
            <a:b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</a:br>
            <a: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	</a:t>
            </a:r>
            <a: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  <a:sym typeface="Wingdings" panose="05000000000000000000" pitchFamily="2" charset="2"/>
              </a:rPr>
              <a:t> </a:t>
            </a:r>
            <a: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 proportional reallocation of primary commodities 	  </a:t>
            </a:r>
            <a:b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</a:br>
            <a: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                    (grams) to </a:t>
            </a:r>
            <a:r>
              <a:rPr lang="en-GB" sz="1300" i="1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food services </a:t>
            </a:r>
            <a: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or </a:t>
            </a:r>
            <a:r>
              <a:rPr lang="en-GB" sz="1300" i="1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processed food</a:t>
            </a:r>
            <a: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 based on </a:t>
            </a:r>
            <a:b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</a:br>
            <a:r>
              <a:rPr lang="en-GB" sz="13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	     EAT- Lancet target.</a:t>
            </a:r>
            <a:endParaRPr lang="en-GB" sz="1300" b="1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endParaRPr lang="en-GB" b="1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 VERDANA"/>
                <a:sym typeface="Wingdings" panose="05000000000000000000" pitchFamily="2" charset="2"/>
              </a:rPr>
              <a:t></a:t>
            </a:r>
            <a:r>
              <a:rPr lang="en-GB" sz="1400" b="1" dirty="0">
                <a:solidFill>
                  <a:schemeClr val="accent1">
                    <a:lumMod val="50000"/>
                  </a:schemeClr>
                </a:solidFill>
                <a:latin typeface=" VERDANA"/>
                <a:sym typeface="Wingdings" panose="05000000000000000000" pitchFamily="2" charset="2"/>
              </a:rPr>
              <a:t> Current issue:</a:t>
            </a:r>
            <a:b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 VERDANA"/>
                <a:sym typeface="Wingdings" panose="05000000000000000000" pitchFamily="2" charset="2"/>
              </a:rPr>
            </a:br>
            <a:endParaRPr lang="en-GB" sz="1200" b="1" dirty="0">
              <a:solidFill>
                <a:schemeClr val="accent1">
                  <a:lumMod val="50000"/>
                </a:schemeClr>
              </a:solidFill>
              <a:latin typeface=" VERDANA"/>
              <a:sym typeface="Wingdings" panose="05000000000000000000" pitchFamily="2" charset="2"/>
            </a:endParaRPr>
          </a:p>
          <a:p>
            <a:r>
              <a:rPr lang="en-GB" sz="1400" dirty="0">
                <a:solidFill>
                  <a:schemeClr val="accent1">
                    <a:lumMod val="50000"/>
                  </a:schemeClr>
                </a:solidFill>
                <a:latin typeface=" VERDANA"/>
                <a:sym typeface="Wingdings" panose="05000000000000000000" pitchFamily="2" charset="2"/>
              </a:rPr>
              <a:t>- Full shock through preference shifts is impossible for low income regions. </a:t>
            </a:r>
            <a:endParaRPr lang="en-GB" sz="20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2B7E56-5456-401F-A0F0-9D095BE07FEC}"/>
              </a:ext>
            </a:extLst>
          </p:cNvPr>
          <p:cNvSpPr txBox="1"/>
          <p:nvPr/>
        </p:nvSpPr>
        <p:spPr>
          <a:xfrm>
            <a:off x="2382683" y="731045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MODEL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791565-290A-4037-B185-A49AE31910AE}"/>
              </a:ext>
            </a:extLst>
          </p:cNvPr>
          <p:cNvSpPr txBox="1"/>
          <p:nvPr/>
        </p:nvSpPr>
        <p:spPr>
          <a:xfrm>
            <a:off x="8331410" y="731045"/>
            <a:ext cx="1550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SCENARIO</a:t>
            </a:r>
            <a:endParaRPr lang="en-GB" sz="2800" b="1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</p:txBody>
      </p:sp>
    </p:spTree>
    <p:extLst>
      <p:ext uri="{BB962C8B-B14F-4D97-AF65-F5344CB8AC3E}">
        <p14:creationId xmlns:p14="http://schemas.microsoft.com/office/powerpoint/2010/main" val="1981215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673A378-1139-40CE-9A68-586002CB1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71" y="84357"/>
            <a:ext cx="11877676" cy="436387"/>
          </a:xfrm>
        </p:spPr>
        <p:txBody>
          <a:bodyPr>
            <a:normAutofit/>
          </a:bodyPr>
          <a:lstStyle/>
          <a:p>
            <a:r>
              <a:rPr lang="en-GB" sz="18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Results (1): </a:t>
            </a:r>
            <a:r>
              <a:rPr lang="en-GB" sz="18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global biomass composition and demand patterns with a healthy sustainable diet</a:t>
            </a:r>
            <a:endParaRPr lang="en-GB" sz="1800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A7B786E-11C5-4960-B97E-87932E67D058}"/>
              </a:ext>
            </a:extLst>
          </p:cNvPr>
          <p:cNvCxnSpPr>
            <a:cxnSpLocks/>
          </p:cNvCxnSpPr>
          <p:nvPr/>
        </p:nvCxnSpPr>
        <p:spPr>
          <a:xfrm>
            <a:off x="103871" y="577506"/>
            <a:ext cx="115824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30C4532A-BE46-4FD1-8DC5-E266EE32A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8992" y="1235056"/>
            <a:ext cx="6729563" cy="461816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53C7CF0-F830-4C3E-8A5B-9CB631D4AA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936" b="6360"/>
          <a:stretch/>
        </p:blipFill>
        <p:spPr>
          <a:xfrm>
            <a:off x="6704597" y="870183"/>
            <a:ext cx="5292581" cy="305177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7146D15-B511-4886-A289-E425B84CF8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059" r="48423"/>
          <a:stretch/>
        </p:blipFill>
        <p:spPr>
          <a:xfrm>
            <a:off x="6704597" y="3921959"/>
            <a:ext cx="2729766" cy="291660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C99B98B-6A6A-4BFB-AE47-066A5B378B2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8174" b="9023"/>
          <a:stretch/>
        </p:blipFill>
        <p:spPr>
          <a:xfrm>
            <a:off x="7921976" y="709484"/>
            <a:ext cx="2526661" cy="16069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79ABA6D-2F37-4BBB-AD53-552731CC2E97}"/>
              </a:ext>
            </a:extLst>
          </p:cNvPr>
          <p:cNvSpPr txBox="1"/>
          <p:nvPr/>
        </p:nvSpPr>
        <p:spPr>
          <a:xfrm>
            <a:off x="5138666" y="2188322"/>
            <a:ext cx="151280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solidFill>
                  <a:schemeClr val="accent1">
                    <a:lumMod val="50000"/>
                  </a:schemeClr>
                </a:solidFill>
              </a:rPr>
              <a:t>SSP2 scenario </a:t>
            </a:r>
            <a:br>
              <a:rPr lang="en-GB" sz="105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GB" sz="1050" b="1" dirty="0">
                <a:solidFill>
                  <a:schemeClr val="accent1">
                    <a:lumMod val="50000"/>
                  </a:schemeClr>
                </a:solidFill>
              </a:rPr>
              <a:t>2030</a:t>
            </a:r>
            <a:endParaRPr lang="en-GB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E453CE2-FD49-4DB6-AD94-97BCF428E3D4}"/>
              </a:ext>
            </a:extLst>
          </p:cNvPr>
          <p:cNvSpPr txBox="1"/>
          <p:nvPr/>
        </p:nvSpPr>
        <p:spPr>
          <a:xfrm>
            <a:off x="4775811" y="4907283"/>
            <a:ext cx="223852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50" b="1" dirty="0">
                <a:solidFill>
                  <a:schemeClr val="accent1">
                    <a:lumMod val="50000"/>
                  </a:schemeClr>
                </a:solidFill>
              </a:rPr>
              <a:t>Eat Lancet diet  scenario </a:t>
            </a:r>
            <a:br>
              <a:rPr lang="en-GB" sz="105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GB" sz="1050" b="1" dirty="0">
                <a:solidFill>
                  <a:schemeClr val="accent1">
                    <a:lumMod val="50000"/>
                  </a:schemeClr>
                </a:solidFill>
              </a:rPr>
              <a:t>2030</a:t>
            </a:r>
            <a:endParaRPr lang="en-GB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8A609A73-56B2-4F40-BC45-62E0DF2B46C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1455"/>
          <a:stretch/>
        </p:blipFill>
        <p:spPr>
          <a:xfrm>
            <a:off x="9350887" y="3996079"/>
            <a:ext cx="2533721" cy="2794764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401AEAC9-1664-4C08-B9DC-E856C33162F6}"/>
              </a:ext>
            </a:extLst>
          </p:cNvPr>
          <p:cNvSpPr/>
          <p:nvPr/>
        </p:nvSpPr>
        <p:spPr>
          <a:xfrm>
            <a:off x="103871" y="1352253"/>
            <a:ext cx="4334780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BIOMASS DEMAND </a:t>
            </a:r>
          </a:p>
          <a:p>
            <a:endParaRPr lang="en-GB" sz="105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050" dirty="0">
                <a:latin typeface="Verdana" panose="020B0604030504040204" pitchFamily="34" charset="0"/>
                <a:ea typeface="Verdana" panose="020B0604030504040204" pitchFamily="34" charset="0"/>
              </a:rPr>
              <a:t>     </a:t>
            </a:r>
            <a:endParaRPr lang="en-GB" sz="105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05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Sourcing of biomass radically shifts towards Imports, </a:t>
            </a:r>
          </a:p>
          <a:p>
            <a:r>
              <a:rPr lang="en-GB" sz="105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with domestic/import ratio decreasing from 3.3 to 1 (SSP2) </a:t>
            </a:r>
            <a:br>
              <a:rPr lang="en-GB" sz="105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05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 1.3 to 1 (Eat-Lancet diet)</a:t>
            </a:r>
          </a:p>
          <a:p>
            <a:endParaRPr lang="en-GB" sz="105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05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050" i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05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Food</a:t>
            </a:r>
            <a:r>
              <a:rPr lang="en-GB" sz="105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and </a:t>
            </a:r>
            <a:r>
              <a:rPr lang="en-GB" sz="105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feed</a:t>
            </a:r>
            <a:r>
              <a:rPr lang="en-GB" sz="105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demand mainly rising in South-East Asia and Sub-Saharan Africa with </a:t>
            </a:r>
            <a:r>
              <a:rPr lang="en-GB" sz="105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other-use</a:t>
            </a:r>
            <a:r>
              <a:rPr lang="en-GB" sz="105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demand decreasing, mainly in high-income regions.</a:t>
            </a:r>
          </a:p>
          <a:p>
            <a:endParaRPr lang="en-GB" sz="105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05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05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05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All regions drastically increase shares of </a:t>
            </a:r>
            <a:r>
              <a:rPr lang="en-GB" sz="105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food</a:t>
            </a:r>
            <a:r>
              <a:rPr lang="en-GB" sz="105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imports. </a:t>
            </a:r>
            <a:br>
              <a:rPr lang="en-GB" sz="105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05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Despite imports of biomass for </a:t>
            </a:r>
            <a:r>
              <a:rPr lang="en-GB" sz="105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other-use</a:t>
            </a:r>
            <a:r>
              <a:rPr lang="en-GB" sz="105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and </a:t>
            </a:r>
            <a:r>
              <a:rPr lang="en-GB" sz="105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feed </a:t>
            </a:r>
            <a:r>
              <a:rPr lang="en-GB" sz="105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globally</a:t>
            </a:r>
            <a:r>
              <a:rPr lang="en-GB" sz="105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05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increase</a:t>
            </a:r>
            <a:r>
              <a:rPr lang="en-GB" sz="105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05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 absolute terms, relative shares of biomass for </a:t>
            </a:r>
            <a:r>
              <a:rPr lang="en-GB" sz="105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other-use</a:t>
            </a:r>
            <a:r>
              <a:rPr lang="en-GB" sz="105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and </a:t>
            </a:r>
            <a:r>
              <a:rPr lang="en-GB" sz="105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feed </a:t>
            </a:r>
            <a:r>
              <a:rPr lang="en-GB" sz="105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decrease towards </a:t>
            </a:r>
            <a:r>
              <a:rPr lang="en-GB" sz="105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food.</a:t>
            </a:r>
            <a:endParaRPr lang="en-GB" sz="105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050" i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05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05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05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High-income regions decrease domestic production of biomass for </a:t>
            </a:r>
            <a:r>
              <a:rPr lang="en-GB" sz="105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feed</a:t>
            </a:r>
            <a:r>
              <a:rPr lang="en-GB" sz="105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and </a:t>
            </a:r>
            <a:r>
              <a:rPr lang="en-GB" sz="105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other-use</a:t>
            </a:r>
            <a:r>
              <a:rPr lang="en-GB" sz="105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increasing imports. Low-income regions increase domestic production of biomass for all uses, simultaneously increasing biomass imports.</a:t>
            </a:r>
          </a:p>
          <a:p>
            <a:endParaRPr lang="en-GB" sz="105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05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05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270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A157B16E-4258-4BFA-B609-EB5289161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57" y="1377"/>
            <a:ext cx="11658600" cy="462012"/>
          </a:xfrm>
        </p:spPr>
        <p:txBody>
          <a:bodyPr>
            <a:normAutofit/>
          </a:bodyPr>
          <a:lstStyle/>
          <a:p>
            <a:r>
              <a:rPr lang="en-GB" sz="18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Results (2): </a:t>
            </a:r>
            <a:r>
              <a:rPr lang="en-GB" sz="18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Food intake and quantification of global FLW with a healthy sustainable diet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98184B0-355F-4371-8F45-B6BF97977156}"/>
              </a:ext>
            </a:extLst>
          </p:cNvPr>
          <p:cNvCxnSpPr>
            <a:cxnSpLocks/>
          </p:cNvCxnSpPr>
          <p:nvPr/>
        </p:nvCxnSpPr>
        <p:spPr>
          <a:xfrm>
            <a:off x="59957" y="428197"/>
            <a:ext cx="115824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9808A0CF-B249-498F-A076-E77BB8A6AC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241" b="17593"/>
          <a:stretch/>
        </p:blipFill>
        <p:spPr>
          <a:xfrm>
            <a:off x="8854457" y="979337"/>
            <a:ext cx="1470960" cy="10743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134BB12B-6173-4B4D-B9BA-ED06029C90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4207" y="633052"/>
            <a:ext cx="1791460" cy="176622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954A01B6-BBAA-491D-A1B6-7BBE88D2ED02}"/>
              </a:ext>
            </a:extLst>
          </p:cNvPr>
          <p:cNvSpPr txBox="1"/>
          <p:nvPr/>
        </p:nvSpPr>
        <p:spPr>
          <a:xfrm>
            <a:off x="5497994" y="2230558"/>
            <a:ext cx="1408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>
                <a:solidFill>
                  <a:schemeClr val="accent1">
                    <a:lumMod val="50000"/>
                  </a:schemeClr>
                </a:solidFill>
              </a:rPr>
              <a:t>SSP2 scenario - 2030</a:t>
            </a:r>
            <a:endParaRPr lang="en-GB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356F885-0FE1-4A2C-BF72-5F8D10EE3823}"/>
              </a:ext>
            </a:extLst>
          </p:cNvPr>
          <p:cNvSpPr txBox="1"/>
          <p:nvPr/>
        </p:nvSpPr>
        <p:spPr>
          <a:xfrm>
            <a:off x="5104746" y="5079828"/>
            <a:ext cx="19825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>
                <a:solidFill>
                  <a:schemeClr val="accent1">
                    <a:lumMod val="50000"/>
                  </a:schemeClr>
                </a:solidFill>
              </a:rPr>
              <a:t>Eat Lancet diet scenario - 2030</a:t>
            </a:r>
            <a:endParaRPr lang="en-GB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E954C1-F71C-46B2-A7C5-5541E5128C52}"/>
              </a:ext>
            </a:extLst>
          </p:cNvPr>
          <p:cNvSpPr txBox="1"/>
          <p:nvPr/>
        </p:nvSpPr>
        <p:spPr>
          <a:xfrm>
            <a:off x="387234" y="1126715"/>
            <a:ext cx="394892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FOOD CONSUMPTION</a:t>
            </a: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With Eat-Lancet diet food consumption shifts towards primary commodities, globally decreasing consumption of </a:t>
            </a:r>
            <a:r>
              <a:rPr lang="en-GB" sz="11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processed meat, processed vegetables </a:t>
            </a: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and other </a:t>
            </a:r>
            <a:r>
              <a:rPr lang="en-GB" sz="11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processed food</a:t>
            </a: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</a:p>
          <a:p>
            <a:endParaRPr lang="en-GB" sz="11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1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1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100" dirty="0"/>
          </a:p>
          <a:p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Eat Lancet diet mainly increases food consumption of </a:t>
            </a:r>
            <a:r>
              <a:rPr lang="en-GB" sz="11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crops</a:t>
            </a: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en-GB" sz="11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horticulture</a:t>
            </a: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and </a:t>
            </a:r>
            <a:r>
              <a:rPr lang="en-GB" sz="11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dairies</a:t>
            </a: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drastically varying the consumption source of primary commodities.</a:t>
            </a:r>
          </a:p>
          <a:p>
            <a:endParaRPr lang="en-GB" sz="11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1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1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1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 low-income regions, domestic production of processed food commodities decreases less than in high-income regions, which become net importers of processed food commodities.</a:t>
            </a:r>
            <a:endParaRPr lang="en-GB" sz="1100" dirty="0"/>
          </a:p>
          <a:p>
            <a:endParaRPr lang="en-GB" sz="11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100" dirty="0"/>
          </a:p>
          <a:p>
            <a:endParaRPr lang="en-GB" sz="1100" dirty="0"/>
          </a:p>
          <a:p>
            <a:endParaRPr lang="en-GB" sz="1100" dirty="0"/>
          </a:p>
          <a:p>
            <a:r>
              <a:rPr lang="en-GB" sz="11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Food</a:t>
            </a: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consumption from </a:t>
            </a:r>
            <a:r>
              <a:rPr lang="en-GB" sz="1100" i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food services </a:t>
            </a: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globally decreases, given increasing consumer preference for primary commodities.</a:t>
            </a:r>
          </a:p>
          <a:p>
            <a:endParaRPr lang="en-GB" sz="1100" dirty="0"/>
          </a:p>
          <a:p>
            <a:endParaRPr lang="en-GB" sz="1100" dirty="0"/>
          </a:p>
          <a:p>
            <a:endParaRPr lang="en-GB" sz="1100" dirty="0"/>
          </a:p>
          <a:p>
            <a:endParaRPr lang="en-GB" sz="11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F573CAC-89CE-4060-9A22-DC158D36372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332"/>
          <a:stretch/>
        </p:blipFill>
        <p:spPr>
          <a:xfrm>
            <a:off x="7301730" y="1133270"/>
            <a:ext cx="4340627" cy="270240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12DB740-6E01-49B5-9046-C6C3AC7C47D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3348"/>
          <a:stretch/>
        </p:blipFill>
        <p:spPr>
          <a:xfrm>
            <a:off x="7301730" y="4033854"/>
            <a:ext cx="4481923" cy="270240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FECD1C6-78D6-4F99-9AFD-A1D23B3F25D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7201" b="6113"/>
          <a:stretch/>
        </p:blipFill>
        <p:spPr>
          <a:xfrm>
            <a:off x="7285678" y="935094"/>
            <a:ext cx="4514026" cy="267838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24346D6-6995-49B2-A7C7-0B99331247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63713" y="633052"/>
            <a:ext cx="1616660" cy="182635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A27BEDB4-C8FA-45F4-96D2-E3F8B9904FCA}"/>
              </a:ext>
            </a:extLst>
          </p:cNvPr>
          <p:cNvSpPr txBox="1"/>
          <p:nvPr/>
        </p:nvSpPr>
        <p:spPr>
          <a:xfrm>
            <a:off x="345883" y="1165716"/>
            <a:ext cx="4031625" cy="5339923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FOOD LOSS AND WASTE</a:t>
            </a:r>
          </a:p>
          <a:p>
            <a:endParaRPr lang="en-GB" sz="1100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Global increase of FLW along </a:t>
            </a:r>
            <a:r>
              <a:rPr lang="en-US" sz="1100" dirty="0" err="1">
                <a:solidFill>
                  <a:schemeClr val="accent1">
                    <a:lumMod val="50000"/>
                  </a:schemeClr>
                </a:solidFill>
                <a:latin typeface=" VERDANA"/>
              </a:rPr>
              <a:t>FSC</a:t>
            </a:r>
            <a:r>
              <a:rPr lang="en-US" sz="11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 with healthy diets. </a:t>
            </a:r>
            <a:br>
              <a:rPr lang="en-US" sz="11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</a:br>
            <a:r>
              <a:rPr lang="en-US" sz="11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FLW increase in primary commodities (</a:t>
            </a:r>
            <a:r>
              <a:rPr lang="en-US" sz="1100" i="1" dirty="0" err="1">
                <a:solidFill>
                  <a:schemeClr val="accent1">
                    <a:lumMod val="50000"/>
                  </a:schemeClr>
                </a:solidFill>
                <a:latin typeface=" VERDANA"/>
              </a:rPr>
              <a:t>hort</a:t>
            </a:r>
            <a:r>
              <a:rPr lang="en-US" sz="11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) and in dairies, while decreases for processed commodities, reflecting the decreasing consumption of processed food imposed by the diet.</a:t>
            </a:r>
            <a:br>
              <a:rPr lang="en-US" sz="11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</a:br>
            <a:endParaRPr lang="en-GB" sz="11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 </a:t>
            </a:r>
          </a:p>
          <a:p>
            <a:endParaRPr lang="en-GB" sz="11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Overall increase in FLW mainly driven by a rising waste generation at consumption stage, as well resulting from decreasing intakes of food </a:t>
            </a:r>
            <a:r>
              <a:rPr lang="en-US" sz="1100" i="1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processed food</a:t>
            </a:r>
            <a:r>
              <a:rPr lang="en-US" sz="11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 and </a:t>
            </a:r>
            <a:r>
              <a:rPr lang="en-US" sz="1100" i="1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food services.</a:t>
            </a:r>
            <a:endParaRPr lang="en-GB" sz="11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 </a:t>
            </a:r>
          </a:p>
          <a:p>
            <a:endParaRPr lang="en-GB" sz="11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 </a:t>
            </a:r>
            <a:endParaRPr lang="en-GB" sz="11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Rising demand for primary commodities, increases local availability of FLW at early stages of </a:t>
            </a:r>
            <a:r>
              <a:rPr lang="en-US" sz="1100" dirty="0" err="1">
                <a:solidFill>
                  <a:schemeClr val="accent1">
                    <a:lumMod val="50000"/>
                  </a:schemeClr>
                </a:solidFill>
                <a:latin typeface=" VERDANA"/>
              </a:rPr>
              <a:t>FSC</a:t>
            </a:r>
            <a:r>
              <a:rPr lang="en-US" sz="11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 (mainly low-income regions) assisting potential biomass reuse.</a:t>
            </a:r>
            <a:endParaRPr lang="en-GB" sz="11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 </a:t>
            </a:r>
            <a:endParaRPr lang="en-GB" sz="11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 </a:t>
            </a:r>
          </a:p>
          <a:p>
            <a:endParaRPr lang="en-GB" sz="11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Decreasing processed FLW in favor to primary FLW  benefits the potential reuse of organic biomass as feed or fertilizer.</a:t>
            </a:r>
            <a:endParaRPr lang="en-GB" sz="1100" dirty="0">
              <a:solidFill>
                <a:schemeClr val="accent1">
                  <a:lumMod val="50000"/>
                </a:schemeClr>
              </a:solidFill>
              <a:latin typeface=" VERDANA"/>
            </a:endParaRPr>
          </a:p>
          <a:p>
            <a:endParaRPr lang="en-US" sz="1100" dirty="0">
              <a:solidFill>
                <a:schemeClr val="accent1">
                  <a:lumMod val="50000"/>
                </a:schemeClr>
              </a:solidFill>
              <a:latin typeface=" VERDANA"/>
              <a:ea typeface="Verdana" panose="020B0604030504040204" pitchFamily="34" charset="0"/>
            </a:endParaRPr>
          </a:p>
          <a:p>
            <a:r>
              <a:rPr lang="en-US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4ADA43-BE4F-487A-8C0D-6944D436273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6474" y="3864716"/>
            <a:ext cx="4115883" cy="28715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896B96-5AA5-4EAF-BDA8-2DA5C03FC3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79532" y="3732881"/>
            <a:ext cx="4326318" cy="30480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AC870B-DC36-474C-8863-68046835187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7742" y="570581"/>
            <a:ext cx="4413345" cy="319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300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18" grpId="0"/>
      <p:bldP spid="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B4EB846-1A9C-47F5-8450-3311526C544A}"/>
              </a:ext>
            </a:extLst>
          </p:cNvPr>
          <p:cNvCxnSpPr>
            <a:cxnSpLocks/>
          </p:cNvCxnSpPr>
          <p:nvPr/>
        </p:nvCxnSpPr>
        <p:spPr>
          <a:xfrm>
            <a:off x="123824" y="409575"/>
            <a:ext cx="115824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855B3E27-4C87-49E3-A288-DCFDB149E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4" y="109022"/>
            <a:ext cx="8442796" cy="233878"/>
          </a:xfrm>
        </p:spPr>
        <p:txBody>
          <a:bodyPr>
            <a:normAutofit fontScale="90000"/>
          </a:bodyPr>
          <a:lstStyle/>
          <a:p>
            <a:r>
              <a:rPr lang="en-GB" sz="18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Conclusions &amp; further research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98F687-AD22-4499-8D1A-378502B0FAE7}"/>
              </a:ext>
            </a:extLst>
          </p:cNvPr>
          <p:cNvSpPr txBox="1"/>
          <p:nvPr/>
        </p:nvSpPr>
        <p:spPr>
          <a:xfrm>
            <a:off x="6893999" y="1182289"/>
            <a:ext cx="464077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FLW DATA</a:t>
            </a:r>
            <a:b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GB" sz="1200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1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</a:t>
            </a:r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</a:t>
            </a: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Comparison (and update) of estimates with newly released </a:t>
            </a:r>
            <a:b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estimates from UNEP, 2021.</a:t>
            </a:r>
            <a:b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b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GB" sz="1200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FBD592-AEBF-4724-B4CE-B302AC08A422}"/>
              </a:ext>
            </a:extLst>
          </p:cNvPr>
          <p:cNvSpPr txBox="1"/>
          <p:nvPr/>
        </p:nvSpPr>
        <p:spPr>
          <a:xfrm>
            <a:off x="6844979" y="3955550"/>
            <a:ext cx="46240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EAT-Lancet SCENARIO</a:t>
            </a:r>
          </a:p>
          <a:p>
            <a:endParaRPr lang="en-GB" sz="1100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1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  </a:t>
            </a: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ad-hoc adjustments to currently implement shock in </a:t>
            </a:r>
            <a:b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</a:b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   GTAP framework. Necessary to shock other variables or </a:t>
            </a:r>
            <a:b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</a:b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   reframe commodities to be shocked? </a:t>
            </a:r>
            <a:endParaRPr lang="en-GB" sz="14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195EAB-2BE5-4A53-AB2B-1BDFC0B69752}"/>
              </a:ext>
            </a:extLst>
          </p:cNvPr>
          <p:cNvSpPr txBox="1"/>
          <p:nvPr/>
        </p:nvSpPr>
        <p:spPr>
          <a:xfrm>
            <a:off x="219074" y="1021614"/>
            <a:ext cx="5078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  </a:t>
            </a:r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Food security (SDG 2)</a:t>
            </a:r>
            <a:br>
              <a:rPr lang="en-GB" sz="1200" b="1" u="sng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GB" sz="1200" b="1" u="sng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-  An healthy and sustainable diet increases global </a:t>
            </a:r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food availability only through increasing global trade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BECCF3-4A64-4254-BDA2-2814D83411B6}"/>
              </a:ext>
            </a:extLst>
          </p:cNvPr>
          <p:cNvSpPr txBox="1"/>
          <p:nvPr/>
        </p:nvSpPr>
        <p:spPr>
          <a:xfrm>
            <a:off x="219074" y="2323983"/>
            <a:ext cx="55911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  </a:t>
            </a:r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Food Loss and Waste (SDG 12.3)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Global FLW tend to increase with a healthy and sustainable diet</a:t>
            </a:r>
          </a:p>
          <a:p>
            <a:pPr marL="171450" indent="-171450">
              <a:buFontTx/>
              <a:buChar char="-"/>
            </a:pPr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Tx/>
              <a:buChar char="-"/>
            </a:pP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Spatial availability of FLW with a healthy and sustainable diet </a:t>
            </a:r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can assist the creation of domestic material loops for circular </a:t>
            </a:r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purposes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  Type (quality) of FLW enhances its employability as production </a:t>
            </a:r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input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12288BC-AC7B-4E38-8F5A-049856C783F4}"/>
              </a:ext>
            </a:extLst>
          </p:cNvPr>
          <p:cNvSpPr txBox="1"/>
          <p:nvPr/>
        </p:nvSpPr>
        <p:spPr>
          <a:xfrm>
            <a:off x="219074" y="4549682"/>
            <a:ext cx="57150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  </a:t>
            </a:r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Environmental sustainability (SDG 13)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 A healthy and sustainable diet reduces overall global demand </a:t>
            </a:r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for biomass, decreasing potential pressures on the environment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  The socio-environmental benefits of healthy and sustainable diet </a:t>
            </a:r>
          </a:p>
          <a:p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are only preserved if rising FLW at early stage of FSC is properly </a:t>
            </a:r>
            <a:b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2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reused</a:t>
            </a: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GB" sz="12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A3DBFE5-92B9-4924-AF30-3BAA73C16731}"/>
              </a:ext>
            </a:extLst>
          </p:cNvPr>
          <p:cNvSpPr/>
          <p:nvPr/>
        </p:nvSpPr>
        <p:spPr>
          <a:xfrm>
            <a:off x="219074" y="561706"/>
            <a:ext cx="13853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Conclusions</a:t>
            </a:r>
            <a:endParaRPr lang="en-GB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4E27D72-3931-488E-BFD3-AAFE30485FA2}"/>
              </a:ext>
            </a:extLst>
          </p:cNvPr>
          <p:cNvSpPr/>
          <p:nvPr/>
        </p:nvSpPr>
        <p:spPr>
          <a:xfrm>
            <a:off x="6844979" y="588656"/>
            <a:ext cx="13532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4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Next-steps:</a:t>
            </a:r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FF72785-D33B-41E9-8137-94678DAD7FF7}"/>
              </a:ext>
            </a:extLst>
          </p:cNvPr>
          <p:cNvSpPr txBox="1"/>
          <p:nvPr/>
        </p:nvSpPr>
        <p:spPr>
          <a:xfrm>
            <a:off x="6844979" y="2231408"/>
            <a:ext cx="50789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Modelling BIOMASS flows and FLW </a:t>
            </a:r>
            <a:b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endParaRPr lang="en-GB" sz="1200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development of methodological approach capable to </a:t>
            </a:r>
            <a:b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target and account structural changes in biomass flows </a:t>
            </a:r>
            <a:b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 during simulations</a:t>
            </a:r>
          </a:p>
          <a:p>
            <a:endParaRPr lang="en-GB" sz="1100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 Creating currently missing consistent links between kcal intakes </a:t>
            </a:r>
            <a:b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</a:b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   and FLW estimates </a:t>
            </a:r>
            <a:endParaRPr lang="en-GB" sz="1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2578528-85F9-40C7-B1CE-FCA6A8EE1413}"/>
              </a:ext>
            </a:extLst>
          </p:cNvPr>
          <p:cNvSpPr txBox="1"/>
          <p:nvPr/>
        </p:nvSpPr>
        <p:spPr>
          <a:xfrm>
            <a:off x="6844979" y="5315237"/>
            <a:ext cx="46240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Integrated analyses (forthcoming paper)</a:t>
            </a:r>
          </a:p>
          <a:p>
            <a:endParaRPr lang="en-GB" sz="1100" b="1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GB" sz="11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 </a:t>
            </a: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Creation of ad-hoc indicators to fully asses trade-offs and </a:t>
            </a:r>
            <a:b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</a:b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   synergies between Nutritional, Environmental and FLW </a:t>
            </a:r>
            <a:b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</a:br>
            <a:r>
              <a:rPr lang="en-GB" sz="11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sym typeface="Wingdings" panose="05000000000000000000" pitchFamily="2" charset="2"/>
              </a:rPr>
              <a:t>    reduction targets</a:t>
            </a:r>
            <a:endParaRPr lang="en-GB" sz="14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72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10FA713-921E-425B-B251-46D6E62B62E6}"/>
              </a:ext>
            </a:extLst>
          </p:cNvPr>
          <p:cNvSpPr/>
          <p:nvPr/>
        </p:nvSpPr>
        <p:spPr>
          <a:xfrm>
            <a:off x="3893666" y="1047838"/>
            <a:ext cx="198859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itel 3">
            <a:extLst>
              <a:ext uri="{FF2B5EF4-FFF2-40B4-BE49-F238E27FC236}">
                <a16:creationId xmlns:a16="http://schemas.microsoft.com/office/drawing/2014/main" id="{3B98BDC1-38BA-42B0-95E5-6965365BB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01" y="149109"/>
            <a:ext cx="8734727" cy="419746"/>
          </a:xfrm>
        </p:spPr>
        <p:txBody>
          <a:bodyPr>
            <a:normAutofit/>
          </a:bodyPr>
          <a:lstStyle/>
          <a:p>
            <a:r>
              <a:rPr lang="en-GB" sz="20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Questions, comments, ideas?</a:t>
            </a:r>
          </a:p>
        </p:txBody>
      </p:sp>
      <p:sp>
        <p:nvSpPr>
          <p:cNvPr id="21" name="Tijdelijke aanduiding voor tekst 5">
            <a:extLst>
              <a:ext uri="{FF2B5EF4-FFF2-40B4-BE49-F238E27FC236}">
                <a16:creationId xmlns:a16="http://schemas.microsoft.com/office/drawing/2014/main" id="{C5F96E9A-13D8-4916-9D67-16A6FCE78683}"/>
              </a:ext>
            </a:extLst>
          </p:cNvPr>
          <p:cNvSpPr txBox="1">
            <a:spLocks/>
          </p:cNvSpPr>
          <p:nvPr/>
        </p:nvSpPr>
        <p:spPr>
          <a:xfrm>
            <a:off x="325517" y="2817200"/>
            <a:ext cx="4137625" cy="47625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dirty="0">
                <a:solidFill>
                  <a:schemeClr val="accent1">
                    <a:lumMod val="50000"/>
                  </a:schemeClr>
                </a:solidFill>
                <a:latin typeface=" VERDANA"/>
              </a:rPr>
              <a:t>Alessandro.gatto@wur.nl</a:t>
            </a:r>
          </a:p>
        </p:txBody>
      </p:sp>
      <p:pic>
        <p:nvPicPr>
          <p:cNvPr id="23" name="Picture Placeholder 9">
            <a:extLst>
              <a:ext uri="{FF2B5EF4-FFF2-40B4-BE49-F238E27FC236}">
                <a16:creationId xmlns:a16="http://schemas.microsoft.com/office/drawing/2014/main" id="{F1E6DFF2-BF3E-4DCC-9875-A4CE60935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" r="1923"/>
          <a:stretch>
            <a:fillRect/>
          </a:stretch>
        </p:blipFill>
        <p:spPr>
          <a:xfrm>
            <a:off x="6934275" y="1070697"/>
            <a:ext cx="3820108" cy="3820108"/>
          </a:xfrm>
          <a:prstGeom prst="ellipse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91CCF03-8A54-4EC3-B189-106A416765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4651" y="4890805"/>
            <a:ext cx="3279355" cy="8135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0F068E-F8C3-4698-9FEE-C38BB4199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53" y="5888145"/>
            <a:ext cx="3104121" cy="813580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9F6B7C2-7AE6-49E8-838F-321CCA78FB44}"/>
              </a:ext>
            </a:extLst>
          </p:cNvPr>
          <p:cNvCxnSpPr>
            <a:cxnSpLocks/>
          </p:cNvCxnSpPr>
          <p:nvPr/>
        </p:nvCxnSpPr>
        <p:spPr>
          <a:xfrm>
            <a:off x="40553" y="568855"/>
            <a:ext cx="11766713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1714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1002AA6-0C66-4CC7-8149-600BAF912F41}"/>
              </a:ext>
            </a:extLst>
          </p:cNvPr>
          <p:cNvSpPr/>
          <p:nvPr/>
        </p:nvSpPr>
        <p:spPr>
          <a:xfrm>
            <a:off x="83075" y="689164"/>
            <a:ext cx="12025850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200" dirty="0">
              <a:latin typeface=" VERDANA"/>
            </a:endParaRPr>
          </a:p>
          <a:p>
            <a:r>
              <a:rPr lang="en-GB" sz="1200" dirty="0">
                <a:latin typeface=" VERDANA"/>
              </a:rPr>
              <a:t>Delgado, L., Schuster, M., &amp; Torero, M. (2020). Quantity and quality food losses across the value Chain: A Comparative analysis. Food Policy, 101958. </a:t>
            </a:r>
            <a:r>
              <a:rPr lang="en-GB" sz="1200" dirty="0">
                <a:latin typeface=" VERDANA"/>
                <a:hlinkClick r:id="rId3"/>
              </a:rPr>
              <a:t>https://doi.org/10.1016/j.foodpol.2020.101958</a:t>
            </a:r>
            <a:r>
              <a:rPr lang="en-GB" sz="1200" dirty="0">
                <a:latin typeface=" VERDANA"/>
              </a:rPr>
              <a:t> </a:t>
            </a:r>
          </a:p>
          <a:p>
            <a:endParaRPr lang="en-GB" sz="1200" dirty="0">
              <a:latin typeface=" VERDANA"/>
            </a:endParaRPr>
          </a:p>
          <a:p>
            <a:endParaRPr lang="en-GB" sz="1200" dirty="0">
              <a:latin typeface=" VERDANA"/>
            </a:endParaRPr>
          </a:p>
          <a:p>
            <a:r>
              <a:rPr lang="en-GB" sz="1200" dirty="0">
                <a:latin typeface=" VERDANA"/>
              </a:rPr>
              <a:t>FAO (2011). ‘Global Food Losses and Food Waste – Extent, Causes and Prevention’, Rome (2011). </a:t>
            </a:r>
            <a:r>
              <a:rPr lang="en-GB" sz="1200" dirty="0">
                <a:latin typeface=" VERDANA"/>
                <a:hlinkClick r:id="rId4"/>
              </a:rPr>
              <a:t>http://www.fao.org/docrep/014/mb060e/mb060e00.htm</a:t>
            </a:r>
            <a:r>
              <a:rPr lang="en-GB" sz="1200" dirty="0">
                <a:latin typeface=" VERDANA"/>
              </a:rPr>
              <a:t> </a:t>
            </a:r>
          </a:p>
          <a:p>
            <a:endParaRPr lang="en-GB" sz="1200" dirty="0">
              <a:latin typeface=" VERDANA"/>
            </a:endParaRPr>
          </a:p>
          <a:p>
            <a:endParaRPr lang="en-GB" sz="1200" dirty="0">
              <a:latin typeface=" VERDANA"/>
            </a:endParaRPr>
          </a:p>
          <a:p>
            <a:r>
              <a:rPr lang="en-GB" sz="1200" dirty="0">
                <a:latin typeface=" VERDANA"/>
              </a:rPr>
              <a:t>Kuiper, M., &amp; Cui, H. D. (2020). Using food loss reduction to reach food security and environmental objectives – A search for promising leverage points. Food Policy, 101915. </a:t>
            </a:r>
            <a:r>
              <a:rPr lang="en-GB" sz="1200" dirty="0">
                <a:latin typeface=" VERDANA"/>
                <a:hlinkClick r:id="rId5"/>
              </a:rPr>
              <a:t>https://doi.org/10.1016/j.foodpol.2020.101915</a:t>
            </a:r>
            <a:r>
              <a:rPr lang="en-GB" sz="1200" dirty="0">
                <a:latin typeface=" VERDANA"/>
              </a:rPr>
              <a:t> </a:t>
            </a:r>
          </a:p>
          <a:p>
            <a:endParaRPr lang="en-GB" sz="1200" dirty="0">
              <a:latin typeface=" VERDANA"/>
            </a:endParaRPr>
          </a:p>
          <a:p>
            <a:endParaRPr lang="en-GB" sz="1200" dirty="0">
              <a:latin typeface=" VERDANA"/>
            </a:endParaRPr>
          </a:p>
          <a:p>
            <a:r>
              <a:rPr lang="en-GB" sz="1200" dirty="0">
                <a:latin typeface=" VERDANA"/>
              </a:rPr>
              <a:t>Leontief, W. (1970) The dynamic inverse, in: A.P. Carter and A. Brody (Eds) Contributions to Input–Output Analysis, pp. 17–46 (Amsterdam: North-Holland).</a:t>
            </a:r>
          </a:p>
          <a:p>
            <a:endParaRPr lang="en-GB" sz="1200" dirty="0">
              <a:latin typeface=" VERDANA"/>
            </a:endParaRPr>
          </a:p>
          <a:p>
            <a:endParaRPr lang="en-GB" sz="1200" dirty="0">
              <a:latin typeface=" VERDANA"/>
            </a:endParaRPr>
          </a:p>
          <a:p>
            <a:r>
              <a:rPr lang="en-GB" sz="1200" dirty="0">
                <a:latin typeface=" VERDANA"/>
              </a:rPr>
              <a:t>Porter, S. D., Reay, D. S., Higgins, P., &amp; </a:t>
            </a:r>
            <a:r>
              <a:rPr lang="en-GB" sz="1200" dirty="0" err="1">
                <a:latin typeface=" VERDANA"/>
              </a:rPr>
              <a:t>Bomberg</a:t>
            </a:r>
            <a:r>
              <a:rPr lang="en-GB" sz="1200" dirty="0">
                <a:latin typeface=" VERDANA"/>
              </a:rPr>
              <a:t>, E. (2016). A half-century of production-phase greenhouse gas emissions from food loss &amp; waste in the global food supply chain. Science of The Total Environment, 571, 721–729. </a:t>
            </a:r>
            <a:r>
              <a:rPr lang="en-GB" sz="1200" dirty="0">
                <a:latin typeface=" VERDANA"/>
                <a:hlinkClick r:id="rId6"/>
              </a:rPr>
              <a:t>https://doi.org/10.1016/j.scitotenv.2016.07.041</a:t>
            </a:r>
            <a:r>
              <a:rPr lang="en-GB" sz="1200" dirty="0">
                <a:latin typeface=" VERDANA"/>
              </a:rPr>
              <a:t> </a:t>
            </a:r>
          </a:p>
          <a:p>
            <a:endParaRPr lang="en-GB" sz="1400" dirty="0"/>
          </a:p>
          <a:p>
            <a:endParaRPr lang="en-GB" sz="1200" dirty="0">
              <a:latin typeface=" VERDANA"/>
            </a:endParaRPr>
          </a:p>
          <a:p>
            <a:r>
              <a:rPr lang="en-GB" sz="1200" dirty="0" err="1">
                <a:latin typeface=" VERDANA"/>
              </a:rPr>
              <a:t>Sonis</a:t>
            </a:r>
            <a:r>
              <a:rPr lang="en-GB" sz="1200" dirty="0">
                <a:latin typeface=" VERDANA"/>
              </a:rPr>
              <a:t>, M. and </a:t>
            </a:r>
            <a:r>
              <a:rPr lang="en-GB" sz="1200" dirty="0" err="1">
                <a:latin typeface=" VERDANA"/>
              </a:rPr>
              <a:t>Hewings</a:t>
            </a:r>
            <a:r>
              <a:rPr lang="en-GB" sz="1200" dirty="0">
                <a:latin typeface=" VERDANA"/>
              </a:rPr>
              <a:t>, </a:t>
            </a:r>
            <a:r>
              <a:rPr lang="en-GB" sz="1200" dirty="0" err="1">
                <a:latin typeface=" VERDANA"/>
              </a:rPr>
              <a:t>G.J.D</a:t>
            </a:r>
            <a:r>
              <a:rPr lang="en-GB" sz="1200" dirty="0">
                <a:latin typeface=" VERDANA"/>
              </a:rPr>
              <a:t>. (1998). Temporal Leontief inverse, Macroeconomic Dynamics, 2, pp. 89–114.</a:t>
            </a:r>
          </a:p>
          <a:p>
            <a:endParaRPr lang="en-GB" sz="1200" dirty="0">
              <a:latin typeface=" VERDANA"/>
            </a:endParaRPr>
          </a:p>
          <a:p>
            <a:endParaRPr lang="en-GB" sz="1200" dirty="0">
              <a:latin typeface=" VERDANA"/>
            </a:endParaRPr>
          </a:p>
          <a:p>
            <a:r>
              <a:rPr lang="en-GB" sz="1200" dirty="0">
                <a:latin typeface=" VERDANA"/>
              </a:rPr>
              <a:t>Xue, L., Liu, G., Parfitt, J., Liu, X., Van </a:t>
            </a:r>
            <a:r>
              <a:rPr lang="en-GB" sz="1200" dirty="0" err="1">
                <a:latin typeface=" VERDANA"/>
              </a:rPr>
              <a:t>Herpen</a:t>
            </a:r>
            <a:r>
              <a:rPr lang="en-GB" sz="1200" dirty="0">
                <a:latin typeface=" VERDANA"/>
              </a:rPr>
              <a:t>, E., </a:t>
            </a:r>
            <a:r>
              <a:rPr lang="en-GB" sz="1200" dirty="0" err="1">
                <a:latin typeface=" VERDANA"/>
              </a:rPr>
              <a:t>Stenmarck</a:t>
            </a:r>
            <a:r>
              <a:rPr lang="en-GB" sz="1200" dirty="0">
                <a:latin typeface=" VERDANA"/>
              </a:rPr>
              <a:t>, Å., O’Connor, C., </a:t>
            </a:r>
            <a:r>
              <a:rPr lang="en-GB" sz="1200" dirty="0" err="1">
                <a:latin typeface=" VERDANA"/>
              </a:rPr>
              <a:t>Östergren</a:t>
            </a:r>
            <a:r>
              <a:rPr lang="en-GB" sz="1200" dirty="0">
                <a:latin typeface=" VERDANA"/>
              </a:rPr>
              <a:t>, K., &amp; Cheng, S. (2017). Missing Food, Missing Data? A Critical Review of Global Food Losses and Food Waste Data. Environmental Science &amp; Technology, 51(12), 6618–6633. </a:t>
            </a:r>
            <a:r>
              <a:rPr lang="en-GB" sz="1200" dirty="0">
                <a:latin typeface=" VERDANA"/>
                <a:hlinkClick r:id="rId7"/>
              </a:rPr>
              <a:t>https://doi.org/10.1021/acs.est.7b00401</a:t>
            </a:r>
            <a:endParaRPr lang="en-GB" sz="1200" dirty="0">
              <a:latin typeface=" VERDANA"/>
            </a:endParaRPr>
          </a:p>
          <a:p>
            <a:endParaRPr lang="en-GB" sz="1200" dirty="0">
              <a:latin typeface=" VERDANA"/>
            </a:endParaRPr>
          </a:p>
          <a:p>
            <a:endParaRPr lang="en-GB" sz="1200" dirty="0">
              <a:latin typeface=" VERDANA"/>
            </a:endParaRPr>
          </a:p>
          <a:p>
            <a:r>
              <a:rPr lang="en-GB" sz="1200" dirty="0">
                <a:latin typeface=" VERDANA"/>
              </a:rPr>
              <a:t>Willett, W., </a:t>
            </a:r>
            <a:r>
              <a:rPr lang="en-GB" sz="1200" dirty="0" err="1">
                <a:latin typeface=" VERDANA"/>
              </a:rPr>
              <a:t>Rockström</a:t>
            </a:r>
            <a:r>
              <a:rPr lang="en-GB" sz="1200" dirty="0">
                <a:latin typeface=" VERDANA"/>
              </a:rPr>
              <a:t>, J., </a:t>
            </a:r>
            <a:r>
              <a:rPr lang="en-GB" sz="1200" dirty="0" err="1">
                <a:latin typeface=" VERDANA"/>
              </a:rPr>
              <a:t>Loken</a:t>
            </a:r>
            <a:r>
              <a:rPr lang="en-GB" sz="1200" dirty="0">
                <a:latin typeface=" VERDANA"/>
              </a:rPr>
              <a:t>, B., </a:t>
            </a:r>
            <a:r>
              <a:rPr lang="en-GB" sz="1200" dirty="0" err="1">
                <a:latin typeface=" VERDANA"/>
              </a:rPr>
              <a:t>Springmann</a:t>
            </a:r>
            <a:r>
              <a:rPr lang="en-GB" sz="1200" dirty="0">
                <a:latin typeface=" VERDANA"/>
              </a:rPr>
              <a:t>, M., Lang, T., Vermeulen, S., Garnett, T., Tilman, D., </a:t>
            </a:r>
            <a:r>
              <a:rPr lang="en-GB" sz="1200" dirty="0" err="1">
                <a:latin typeface=" VERDANA"/>
              </a:rPr>
              <a:t>DeClerck</a:t>
            </a:r>
            <a:r>
              <a:rPr lang="en-GB" sz="1200" dirty="0">
                <a:latin typeface=" VERDANA"/>
              </a:rPr>
              <a:t>, F., Jonell, M., Clark, M., Gordon, L. J., </a:t>
            </a:r>
            <a:r>
              <a:rPr lang="en-GB" sz="1200" dirty="0" err="1">
                <a:latin typeface=" VERDANA"/>
              </a:rPr>
              <a:t>Fanzo</a:t>
            </a:r>
            <a:r>
              <a:rPr lang="en-GB" sz="1200" dirty="0">
                <a:latin typeface=" VERDANA"/>
              </a:rPr>
              <a:t>, J., Hawkes, C., </a:t>
            </a:r>
            <a:r>
              <a:rPr lang="en-GB" sz="1200" dirty="0" err="1">
                <a:latin typeface=" VERDANA"/>
              </a:rPr>
              <a:t>Zurayk</a:t>
            </a:r>
            <a:r>
              <a:rPr lang="en-GB" sz="1200" dirty="0">
                <a:latin typeface=" VERDANA"/>
              </a:rPr>
              <a:t>, R., Rivera, J. A., Afshin, A., Chaudhary, A., Herrero, M., … Murray, C. J. L. (2019). Food in the Anthropocene: The EAT–Lancet Commission on healthy diets from sustainable food systems. 393, 46. </a:t>
            </a:r>
          </a:p>
          <a:p>
            <a:endParaRPr lang="en-GB" sz="1200" dirty="0">
              <a:latin typeface=" VERDANA"/>
            </a:endParaRPr>
          </a:p>
        </p:txBody>
      </p:sp>
      <p:sp>
        <p:nvSpPr>
          <p:cNvPr id="5" name="Titel 3">
            <a:extLst>
              <a:ext uri="{FF2B5EF4-FFF2-40B4-BE49-F238E27FC236}">
                <a16:creationId xmlns:a16="http://schemas.microsoft.com/office/drawing/2014/main" id="{C5519970-D210-4ADE-9DB1-75F73F851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17" y="136415"/>
            <a:ext cx="8734727" cy="419746"/>
          </a:xfrm>
        </p:spPr>
        <p:txBody>
          <a:bodyPr>
            <a:normAutofit/>
          </a:bodyPr>
          <a:lstStyle/>
          <a:p>
            <a:r>
              <a:rPr lang="en-GB" sz="1800" b="1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References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25E0AC2-119B-4D97-B43F-0596D22FA345}"/>
              </a:ext>
            </a:extLst>
          </p:cNvPr>
          <p:cNvCxnSpPr/>
          <p:nvPr/>
        </p:nvCxnSpPr>
        <p:spPr>
          <a:xfrm>
            <a:off x="169717" y="556161"/>
            <a:ext cx="11248008" cy="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9735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6300</TotalTime>
  <Words>3583</Words>
  <Application>Microsoft Office PowerPoint</Application>
  <PresentationFormat>Widescreen</PresentationFormat>
  <Paragraphs>409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 VERDANA</vt:lpstr>
      <vt:lpstr>Arial</vt:lpstr>
      <vt:lpstr>Calibri</vt:lpstr>
      <vt:lpstr>Calibri Light</vt:lpstr>
      <vt:lpstr>Verdana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 (1): global biomass composition and demand patterns with a healthy sustainable diet</vt:lpstr>
      <vt:lpstr>Results (2): Food intake and quantification of global FLW with a healthy sustainable diet</vt:lpstr>
      <vt:lpstr>Conclusions &amp; further research</vt:lpstr>
      <vt:lpstr>Questions, comments, ideas?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Gatto, Alessandro</dc:creator>
  <cp:lastModifiedBy>Gatto, Alessandro</cp:lastModifiedBy>
  <cp:revision>324</cp:revision>
  <dcterms:created xsi:type="dcterms:W3CDTF">2021-05-18T09:46:39Z</dcterms:created>
  <dcterms:modified xsi:type="dcterms:W3CDTF">2021-06-23T12:25:05Z</dcterms:modified>
</cp:coreProperties>
</file>